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62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2" r:id="rId10"/>
    <p:sldId id="283" r:id="rId11"/>
    <p:sldId id="284" r:id="rId12"/>
    <p:sldId id="346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345" r:id="rId27"/>
    <p:sldId id="301" r:id="rId28"/>
    <p:sldId id="302" r:id="rId29"/>
    <p:sldId id="365" r:id="rId30"/>
    <p:sldId id="317" r:id="rId31"/>
    <p:sldId id="348" r:id="rId32"/>
    <p:sldId id="354" r:id="rId33"/>
    <p:sldId id="355" r:id="rId34"/>
    <p:sldId id="318" r:id="rId35"/>
    <p:sldId id="356" r:id="rId36"/>
    <p:sldId id="357" r:id="rId37"/>
    <p:sldId id="358" r:id="rId38"/>
    <p:sldId id="359" r:id="rId39"/>
    <p:sldId id="360" r:id="rId40"/>
    <p:sldId id="361" r:id="rId41"/>
    <p:sldId id="362" r:id="rId42"/>
    <p:sldId id="363" r:id="rId43"/>
    <p:sldId id="366" r:id="rId44"/>
    <p:sldId id="364" r:id="rId45"/>
    <p:sldId id="349" r:id="rId46"/>
    <p:sldId id="350" r:id="rId47"/>
    <p:sldId id="353" r:id="rId48"/>
    <p:sldId id="351" r:id="rId49"/>
    <p:sldId id="324" r:id="rId50"/>
    <p:sldId id="352" r:id="rId51"/>
    <p:sldId id="329" r:id="rId52"/>
    <p:sldId id="332" r:id="rId53"/>
    <p:sldId id="333" r:id="rId54"/>
    <p:sldId id="334" r:id="rId55"/>
    <p:sldId id="338" r:id="rId56"/>
    <p:sldId id="339" r:id="rId57"/>
    <p:sldId id="268" r:id="rId58"/>
    <p:sldId id="342" r:id="rId59"/>
    <p:sldId id="344" r:id="rId60"/>
    <p:sldId id="367" r:id="rId61"/>
  </p:sldIdLst>
  <p:sldSz cx="12192000" cy="6858000"/>
  <p:notesSz cx="6858000" cy="9144000"/>
  <p:embeddedFontLst>
    <p:embeddedFont>
      <p:font typeface="Consolas" panose="020B0609020204030204" pitchFamily="49" charset="0"/>
      <p:regular r:id="rId63"/>
      <p:bold r:id="rId64"/>
      <p:italic r:id="rId65"/>
      <p:boldItalic r:id="rId66"/>
    </p:embeddedFont>
    <p:embeddedFont>
      <p:font typeface="Helvetica" panose="020B0604020202020204" pitchFamily="34" charset="0"/>
      <p:regular r:id="rId67"/>
      <p:bold r:id="rId68"/>
      <p:italic r:id="rId69"/>
      <p:boldItalic r:id="rId70"/>
    </p:embeddedFont>
    <p:embeddedFont>
      <p:font typeface="Nunito" pitchFamily="2" charset="0"/>
      <p:regular r:id="rId71"/>
      <p:bold r:id="rId72"/>
      <p:italic r:id="rId73"/>
      <p:boldItalic r:id="rId74"/>
    </p:embeddedFont>
    <p:embeddedFont>
      <p:font typeface="Quattrocento Sans" panose="020B0502050000020003" pitchFamily="34" charset="0"/>
      <p:regular r:id="rId75"/>
      <p:bold r:id="rId76"/>
      <p:italic r:id="rId77"/>
      <p:boldItalic r:id="rId7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9A21AA-B209-4A29-8116-E2E36930E0F9}">
  <a:tblStyle styleId="{369A21AA-B209-4A29-8116-E2E36930E0F9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1FA"/>
          </a:solidFill>
        </a:fill>
      </a:tcStyle>
    </a:wholeTbl>
    <a:band1H>
      <a:tcTxStyle/>
      <a:tcStyle>
        <a:tcBdr/>
        <a:fill>
          <a:solidFill>
            <a:srgbClr val="CBE2F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E2F5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102" autoAdjust="0"/>
    <p:restoredTop sz="86013" autoAdjust="0"/>
  </p:normalViewPr>
  <p:slideViewPr>
    <p:cSldViewPr snapToGrid="0">
      <p:cViewPr varScale="1">
        <p:scale>
          <a:sx n="71" d="100"/>
          <a:sy n="71" d="100"/>
        </p:scale>
        <p:origin x="1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73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2.fntdata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2.fntdata"/><Relationship Id="rId69" Type="http://schemas.openxmlformats.org/officeDocument/2006/relationships/font" Target="fonts/font7.fntdata"/><Relationship Id="rId77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0.fntdata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font" Target="fonts/font8.fntdata"/><Relationship Id="rId75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3.fntdata"/><Relationship Id="rId73" Type="http://schemas.openxmlformats.org/officeDocument/2006/relationships/font" Target="fonts/font11.fntdata"/><Relationship Id="rId78" Type="http://schemas.openxmlformats.org/officeDocument/2006/relationships/font" Target="fonts/font16.fntdata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4.fntdata"/><Relationship Id="rId7" Type="http://schemas.openxmlformats.org/officeDocument/2006/relationships/slide" Target="slides/slide6.xml"/><Relationship Id="rId71" Type="http://schemas.openxmlformats.org/officeDocument/2006/relationships/font" Target="fonts/font9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3JZinzkMpk" TargetMode="External"/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JRsN4Oz36QU" TargetMode="Externa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2b2fd5e8dd1_0_7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4" name="Google Shape;1184;g2b2fd5e8dd1_0_7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g2b2fd5e8dd1_0_7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g2b2fd5e8dd1_0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8" name="Google Shape;1248;g2b2fd5e8dd1_0_8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g2b2fd5e8dd1_0_8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g2b2fd5e8dd1_0_9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7" name="Google Shape;1337;g2b2fd5e8dd1_0_9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g2b2fd5e8dd1_0_9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g2b2fd5e8dd1_0_9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5" name="Google Shape;1375;g2b2fd5e8dd1_0_9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61950">
              <a:spcBef>
                <a:spcPts val="400"/>
              </a:spcBef>
              <a:buSzPts val="2100"/>
            </a:pPr>
            <a:endParaRPr lang="en-GB" sz="1200" dirty="0"/>
          </a:p>
          <a:p>
            <a:pPr indent="-361950">
              <a:spcBef>
                <a:spcPts val="400"/>
              </a:spcBef>
              <a:buSzPts val="2100"/>
            </a:pPr>
            <a:r>
              <a:rPr lang="en-GB" sz="1200" dirty="0"/>
              <a:t> rotate the bottom to the right, then rotate the whole thing to the left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6" name="Google Shape;1376;g2b2fd5e8dd1_0_9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g2b2fd5e8dd1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9" name="Google Shape;1429;g2b2fd5e8dd1_0_10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g2b2fd5e8dd1_0_10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g2b2fd5e8dd1_0_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8" name="Google Shape;1498;g2b2fd5e8dd1_0_10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g2b2fd5e8dd1_0_10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g2b2fd5e8dd1_0_1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7" name="Google Shape;1567;g2b2fd5e8dd1_0_11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the line case.</a:t>
            </a:r>
            <a:endParaRPr/>
          </a:p>
        </p:txBody>
      </p:sp>
      <p:sp>
        <p:nvSpPr>
          <p:cNvPr id="1568" name="Google Shape;1568;g2b2fd5e8dd1_0_11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b2fd5e8dd1_0_1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9" name="Google Shape;1579;g2b2fd5e8dd1_0_1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 a left rotation to correct</a:t>
            </a:r>
            <a:endParaRPr/>
          </a:p>
        </p:txBody>
      </p:sp>
      <p:sp>
        <p:nvSpPr>
          <p:cNvPr id="1580" name="Google Shape;1580;g2b2fd5e8dd1_0_1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g2b2fd5e8dd1_0_1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4" name="Google Shape;1594;g2b2fd5e8dd1_0_11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the kink case</a:t>
            </a:r>
            <a:endParaRPr/>
          </a:p>
        </p:txBody>
      </p:sp>
      <p:sp>
        <p:nvSpPr>
          <p:cNvPr id="1595" name="Google Shape;1595;g2b2fd5e8dd1_0_11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2b2fd5e8dd1_0_1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1" name="Google Shape;1611;g2b2fd5e8dd1_0_12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 a right rotation to get into a line case</a:t>
            </a:r>
            <a:endParaRPr/>
          </a:p>
        </p:txBody>
      </p:sp>
      <p:sp>
        <p:nvSpPr>
          <p:cNvPr id="1612" name="Google Shape;1612;g2b2fd5e8dd1_0_12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2b2fd5e8dd1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1" name="Google Shape;771;g2b2fd5e8dd1_0_2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balanced BST maintains the invariant |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LeftHeight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RightHeight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&lt;=1 for all nodes in the tree. It minimizes the BST height.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2" name="Google Shape;772;g2b2fd5e8dd1_0_2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g2b2fd5e8dd1_0_1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0" name="Google Shape;1630;g2b2fd5e8dd1_0_12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Now do a left rotation to re-balance the line!</a:t>
            </a:r>
            <a:endParaRPr/>
          </a:p>
        </p:txBody>
      </p:sp>
      <p:sp>
        <p:nvSpPr>
          <p:cNvPr id="1631" name="Google Shape;1631;g2b2fd5e8dd1_0_12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g2b2fd5e8dd1_0_1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0" name="Google Shape;1650;g2b2fd5e8dd1_0_12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Now do a left rotation to re-balance the line!</a:t>
            </a:r>
            <a:endParaRPr/>
          </a:p>
        </p:txBody>
      </p:sp>
      <p:sp>
        <p:nvSpPr>
          <p:cNvPr id="1651" name="Google Shape;1651;g2b2fd5e8dd1_0_12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2b2fd5e8dd1_0_1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7" name="Google Shape;1667;g2b2fd5e8dd1_0_12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Parent’s left becomes child’s right</a:t>
            </a:r>
            <a:endParaRPr lang="en-GB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Child’s right becomes its parent Parent’s right becomes child’s left</a:t>
            </a:r>
            <a:endParaRPr lang="en-GB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Child’s left becomes its parent</a:t>
            </a:r>
            <a:endParaRPr lang="en-GB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8" name="Google Shape;1668;g2b2fd5e8dd1_0_12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2b2fd5e8dd1_0_13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the worst case for all interesting + common AVL methods (get/</a:t>
            </a:r>
            <a:r>
              <a:rPr lang="en-US" sz="1200" dirty="0" err="1"/>
              <a:t>containsKey</a:t>
            </a:r>
            <a:r>
              <a:rPr lang="en-US" sz="1200" dirty="0"/>
              <a:t>/put is logarithmic time) </a:t>
            </a:r>
            <a:endParaRPr lang="en-SE" dirty="0"/>
          </a:p>
        </p:txBody>
      </p:sp>
      <p:sp>
        <p:nvSpPr>
          <p:cNvPr id="1763" name="Google Shape;1763;g2b2fd5e8dd1_0_1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2b2fd5e8dd1_0_1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69" name="Google Shape;1769;g2b2fd5e8dd1_0_13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g2b2fd5e8dd1_0_13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Google Shape;1828;g2b2fd5e8dd1_0_1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9" name="Google Shape;1829;g2b2fd5e8dd1_0_14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0" name="Google Shape;1830;g2b2fd5e8dd1_0_14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835;g2b2fd5e8dd1_0_1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6" name="Google Shape;1836;g2b2fd5e8dd1_0_14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dirty="0"/>
              <a:t>Asymptotically, just better than a normal BST!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dirty="0"/>
          </a:p>
          <a:p>
            <a:r>
              <a:rPr lang="en-GB" dirty="0"/>
              <a:t>Operations: search, insert, remove, each with time complexity O(log(n)).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E" dirty="0"/>
          </a:p>
        </p:txBody>
      </p:sp>
      <p:sp>
        <p:nvSpPr>
          <p:cNvPr id="1837" name="Google Shape;1837;g2b2fd5e8dd1_0_14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529C1-6C6F-0B40-9BC9-A06877335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8932C8-85AD-3E38-9F8A-7AF4B92FDE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30AAEE-C820-0553-DA7D-053B31B95D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b="0" i="0" dirty="0">
                <a:effectLst/>
                <a:latin typeface="fkGroteskNeue"/>
              </a:rPr>
              <a:t>14, 17, 11, 7, 53, 4, 13, 12, 8, 60, 19, 16, 20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C6AB8-1A9C-1E51-A3CE-D651998A52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62E29-99FC-EB40-923F-D38E4FE7BE7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330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266835a9e8e_0_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266835a9e8e_0_6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g266835a9e8e_0_6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(Note: this is NOT tree height since tree height does not </a:t>
            </a:r>
            <a:r>
              <a:rPr lang="en-GB" sz="1200" dirty="0" err="1"/>
              <a:t>ínclude</a:t>
            </a:r>
            <a:r>
              <a:rPr lang="en-GB" sz="1200" dirty="0"/>
              <a:t> NIL nodes)</a:t>
            </a:r>
            <a:endParaRPr lang="en-GB" dirty="0"/>
          </a:p>
          <a:p>
            <a:r>
              <a:rPr lang="en-GB" dirty="0"/>
              <a:t>Nodes require one storage bit to keep track of </a:t>
            </a:r>
            <a:r>
              <a:rPr lang="en-GB" dirty="0" err="1"/>
              <a:t>color</a:t>
            </a:r>
            <a:r>
              <a:rPr lang="en-GB" dirty="0"/>
              <a:t>. 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dirty="0"/>
              <a:t>The path excludes root node itself</a:t>
            </a:r>
            <a:r>
              <a:rPr lang="en-US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so here each path contains 1 black node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pPr algn="l" fontAlgn="base">
              <a:buFont typeface="+mj-lt"/>
              <a:buAutoNum type="arabicPeriod"/>
            </a:pPr>
            <a:r>
              <a:rPr lang="en-GB" b="1" i="0" dirty="0">
                <a:solidFill>
                  <a:srgbClr val="273239"/>
                </a:solidFill>
                <a:effectLst/>
                <a:latin typeface="Nunito" pitchFamily="2" charset="0"/>
              </a:rPr>
              <a:t>Node </a:t>
            </a:r>
            <a:r>
              <a:rPr lang="en-GB" b="1" i="0" dirty="0" err="1">
                <a:solidFill>
                  <a:srgbClr val="273239"/>
                </a:solidFill>
                <a:effectLst/>
                <a:latin typeface="Nunito" pitchFamily="2" charset="0"/>
              </a:rPr>
              <a:t>Color</a:t>
            </a:r>
            <a:r>
              <a:rPr lang="en-GB" b="0" i="0" dirty="0">
                <a:solidFill>
                  <a:srgbClr val="273239"/>
                </a:solidFill>
                <a:effectLst/>
                <a:latin typeface="Nunito" pitchFamily="2" charset="0"/>
              </a:rPr>
              <a:t>: Each node is either red or </a:t>
            </a:r>
            <a:r>
              <a:rPr lang="en-GB" b="1" i="0" dirty="0">
                <a:solidFill>
                  <a:srgbClr val="273239"/>
                </a:solidFill>
                <a:effectLst/>
                <a:latin typeface="Nunito" pitchFamily="2" charset="0"/>
              </a:rPr>
              <a:t>black</a:t>
            </a:r>
            <a:r>
              <a:rPr lang="en-GB" b="0" i="0" dirty="0">
                <a:solidFill>
                  <a:srgbClr val="273239"/>
                </a:solidFill>
                <a:effectLst/>
                <a:latin typeface="Nunito" pitchFamily="2" charset="0"/>
              </a:rPr>
              <a:t>.</a:t>
            </a:r>
          </a:p>
          <a:p>
            <a:pPr algn="l" fontAlgn="base">
              <a:buFont typeface="+mj-lt"/>
              <a:buAutoNum type="arabicPeriod" startAt="2"/>
            </a:pPr>
            <a:r>
              <a:rPr lang="en-GB" b="1" i="0" dirty="0">
                <a:solidFill>
                  <a:srgbClr val="273239"/>
                </a:solidFill>
                <a:effectLst/>
                <a:latin typeface="Nunito" pitchFamily="2" charset="0"/>
              </a:rPr>
              <a:t>Root Property</a:t>
            </a:r>
            <a:r>
              <a:rPr lang="en-GB" b="0" i="0" dirty="0">
                <a:solidFill>
                  <a:srgbClr val="273239"/>
                </a:solidFill>
                <a:effectLst/>
                <a:latin typeface="Nunito" pitchFamily="2" charset="0"/>
              </a:rPr>
              <a:t>: The root of the tree is always </a:t>
            </a:r>
            <a:r>
              <a:rPr lang="en-GB" b="1" i="0" dirty="0">
                <a:solidFill>
                  <a:srgbClr val="273239"/>
                </a:solidFill>
                <a:effectLst/>
                <a:latin typeface="Nunito" pitchFamily="2" charset="0"/>
              </a:rPr>
              <a:t>black</a:t>
            </a:r>
            <a:r>
              <a:rPr lang="en-GB" b="0" i="0" dirty="0">
                <a:solidFill>
                  <a:srgbClr val="273239"/>
                </a:solidFill>
                <a:effectLst/>
                <a:latin typeface="Nunito" pitchFamily="2" charset="0"/>
              </a:rPr>
              <a:t>.</a:t>
            </a:r>
          </a:p>
          <a:p>
            <a:pPr algn="l" fontAlgn="base">
              <a:buFont typeface="+mj-lt"/>
              <a:buAutoNum type="arabicPeriod" startAt="3"/>
            </a:pPr>
            <a:r>
              <a:rPr lang="en-GB" b="1" i="0" dirty="0">
                <a:solidFill>
                  <a:srgbClr val="273239"/>
                </a:solidFill>
                <a:effectLst/>
                <a:latin typeface="Nunito" pitchFamily="2" charset="0"/>
              </a:rPr>
              <a:t>Red Property</a:t>
            </a:r>
            <a:r>
              <a:rPr lang="en-GB" b="0" i="0" dirty="0">
                <a:solidFill>
                  <a:srgbClr val="273239"/>
                </a:solidFill>
                <a:effectLst/>
                <a:latin typeface="Nunito" pitchFamily="2" charset="0"/>
              </a:rPr>
              <a:t>: Red nodes cannot have red children (no two consecutive red nodes on any path).</a:t>
            </a:r>
          </a:p>
          <a:p>
            <a:pPr algn="l" fontAlgn="base">
              <a:buFont typeface="+mj-lt"/>
              <a:buAutoNum type="arabicPeriod" startAt="4"/>
            </a:pPr>
            <a:r>
              <a:rPr lang="en-GB" b="1" i="0" dirty="0">
                <a:solidFill>
                  <a:srgbClr val="273239"/>
                </a:solidFill>
                <a:effectLst/>
                <a:latin typeface="Nunito" pitchFamily="2" charset="0"/>
              </a:rPr>
              <a:t>Black Property</a:t>
            </a:r>
            <a:r>
              <a:rPr lang="en-GB" b="0" i="0" dirty="0">
                <a:solidFill>
                  <a:srgbClr val="273239"/>
                </a:solidFill>
                <a:effectLst/>
                <a:latin typeface="Nunito" pitchFamily="2" charset="0"/>
              </a:rPr>
              <a:t>: Every path from a node to its descendant null nodes (leaves) has the same number of </a:t>
            </a:r>
            <a:r>
              <a:rPr lang="en-GB" b="1" i="0" dirty="0">
                <a:solidFill>
                  <a:srgbClr val="273239"/>
                </a:solidFill>
                <a:effectLst/>
                <a:latin typeface="Nunito" pitchFamily="2" charset="0"/>
              </a:rPr>
              <a:t>black</a:t>
            </a:r>
            <a:r>
              <a:rPr lang="en-GB" b="0" i="0" dirty="0">
                <a:solidFill>
                  <a:srgbClr val="273239"/>
                </a:solidFill>
                <a:effectLst/>
                <a:latin typeface="Nunito" pitchFamily="2" charset="0"/>
              </a:rPr>
              <a:t> nodes.</a:t>
            </a:r>
          </a:p>
          <a:p>
            <a:pPr algn="l" fontAlgn="base">
              <a:buFont typeface="+mj-lt"/>
              <a:buAutoNum type="arabicPeriod" startAt="5"/>
            </a:pPr>
            <a:r>
              <a:rPr lang="en-GB" b="1" i="0" dirty="0">
                <a:solidFill>
                  <a:srgbClr val="273239"/>
                </a:solidFill>
                <a:effectLst/>
                <a:latin typeface="Nunito" pitchFamily="2" charset="0"/>
              </a:rPr>
              <a:t>Leaf Property</a:t>
            </a:r>
            <a:r>
              <a:rPr lang="en-GB" b="0" i="0" dirty="0">
                <a:solidFill>
                  <a:srgbClr val="273239"/>
                </a:solidFill>
                <a:effectLst/>
                <a:latin typeface="Nunito" pitchFamily="2" charset="0"/>
              </a:rPr>
              <a:t>: All leaves (NIL nodes) are </a:t>
            </a:r>
            <a:r>
              <a:rPr lang="en-GB" b="1" i="0" dirty="0">
                <a:solidFill>
                  <a:srgbClr val="273239"/>
                </a:solidFill>
                <a:effectLst/>
                <a:latin typeface="Nunito" pitchFamily="2" charset="0"/>
              </a:rPr>
              <a:t>black</a:t>
            </a:r>
            <a:r>
              <a:rPr lang="en-GB" b="0" i="0" dirty="0">
                <a:solidFill>
                  <a:srgbClr val="273239"/>
                </a:solidFill>
                <a:effectLst/>
                <a:latin typeface="Nunito" pitchFamily="2" charset="0"/>
              </a:rPr>
              <a:t>.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62E29-99FC-EB40-923F-D38E4FE7BE7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42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2b2fd5e8dd1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2" name="Google Shape;782;g2b2fd5e8dd1_0_2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g2b2fd5e8dd1_0_2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2b3b6b15834_2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2b3b6b15834_2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/>
              <a:t>When a node is first inserted it is initially marked “red”. then depending on its position it may either be changed to “black” or rotated to maintain balance. Insertion cases: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/>
              <a:t>0. Node is the root</a:t>
            </a:r>
          </a:p>
          <a:p>
            <a:pPr marL="914400" lvl="1" indent="-361950" algn="l" rtl="0">
              <a:spcBef>
                <a:spcPts val="300"/>
              </a:spcBef>
              <a:spcAft>
                <a:spcPts val="0"/>
              </a:spcAft>
              <a:buSzPts val="2100"/>
              <a:buAutoNum type="alphaLcPeriod"/>
            </a:pPr>
            <a:r>
              <a:rPr lang="en-GB" dirty="0" err="1"/>
              <a:t>Color</a:t>
            </a:r>
            <a:r>
              <a:rPr lang="en-GB" dirty="0"/>
              <a:t> node black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/>
              <a:t>1. Node’s uncle is red</a:t>
            </a:r>
          </a:p>
          <a:p>
            <a:pPr marL="914400" lvl="1" indent="-361950" algn="l" rtl="0">
              <a:spcBef>
                <a:spcPts val="300"/>
              </a:spcBef>
              <a:spcAft>
                <a:spcPts val="0"/>
              </a:spcAft>
              <a:buSzPts val="2100"/>
              <a:buAutoNum type="alphaLcPeriod"/>
            </a:pPr>
            <a:r>
              <a:rPr lang="en-GB" dirty="0" err="1"/>
              <a:t>recolor</a:t>
            </a:r>
            <a:endParaRPr lang="en-GB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/>
              <a:t>2. Node’s uncle is black (Triangle)</a:t>
            </a:r>
          </a:p>
          <a:p>
            <a:pPr marL="914400" lvl="1" indent="-361950" algn="l" rtl="0">
              <a:spcBef>
                <a:spcPts val="300"/>
              </a:spcBef>
              <a:spcAft>
                <a:spcPts val="0"/>
              </a:spcAft>
              <a:buSzPts val="2100"/>
              <a:buAutoNum type="alphaLcPeriod"/>
            </a:pPr>
            <a:r>
              <a:rPr lang="en-GB" dirty="0"/>
              <a:t>Rotate node’s parent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/>
              <a:t>3. Node’s uncle is black (line)</a:t>
            </a:r>
          </a:p>
          <a:p>
            <a:pPr marL="914400" lvl="1" indent="-361950" algn="l" rtl="0">
              <a:spcBef>
                <a:spcPts val="300"/>
              </a:spcBef>
              <a:spcAft>
                <a:spcPts val="0"/>
              </a:spcAft>
              <a:buSzPts val="2100"/>
              <a:buAutoNum type="alphaLcPeriod"/>
            </a:pPr>
            <a:r>
              <a:rPr lang="en-GB" dirty="0"/>
              <a:t>Rotate nodes’ grandparent &amp; </a:t>
            </a:r>
            <a:r>
              <a:rPr lang="en-GB" dirty="0" err="1"/>
              <a:t>recolor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62E29-99FC-EB40-923F-D38E4FE7BE7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120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https://cs.lmu.edu/~ray/notes/redblacktrees/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8101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266835a9e8e_0_1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266835a9e8e_0_1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Red–black trees are widely used as system symbol tables. </a:t>
            </a:r>
            <a:endParaRPr lang="en-US" altLang="zh-CN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Java: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java.util.TreeMap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java.util.TreeSet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C++ STL: map, multimap, multiset.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Linux kernel: completely fair scheduler,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linux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rbtree.h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Emacs: conservative stack scanning.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>
                <a:hlinkClick r:id="rId3"/>
              </a:rPr>
              <a:t>https://www.youtube.com/watch?v=A3JZinzkMpk</a:t>
            </a:r>
            <a:endParaRPr lang="en-GB" dirty="0"/>
          </a:p>
          <a:p>
            <a:endParaRPr lang="en-GB" dirty="0"/>
          </a:p>
          <a:p>
            <a:r>
              <a:rPr lang="en-GB" dirty="0"/>
              <a:t>Lecture - 14 Red Black Trees</a:t>
            </a:r>
          </a:p>
          <a:p>
            <a:pPr lvl="1"/>
            <a:r>
              <a:rPr lang="en-GB" dirty="0">
                <a:hlinkClick r:id="rId4"/>
              </a:rPr>
              <a:t>https://www.youtube.com/watch?v=JRsN4Oz36QU</a:t>
            </a:r>
            <a:r>
              <a:rPr lang="en-GB" dirty="0"/>
              <a:t> 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62E29-99FC-EB40-923F-D38E4FE7BE7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436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2b2e9644b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2b2e9644b2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g2b2e9644b2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2b2e9644b26_0_70:notes"/>
          <p:cNvSpPr txBox="1">
            <a:spLocks noGrp="1"/>
          </p:cNvSpPr>
          <p:nvPr>
            <p:ph type="body" idx="1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dirty="0"/>
              <a:t>Structure and Purpose</a:t>
            </a:r>
          </a:p>
          <a:p>
            <a:pPr lvl="1"/>
            <a:r>
              <a:rPr lang="en-GB" dirty="0"/>
              <a:t>Trees:</a:t>
            </a:r>
          </a:p>
          <a:p>
            <a:pPr lvl="2"/>
            <a:r>
              <a:rPr lang="en-GB" dirty="0"/>
              <a:t>General-purpose data structure for representing hierarchical relationships</a:t>
            </a:r>
          </a:p>
          <a:p>
            <a:pPr lvl="2"/>
            <a:r>
              <a:rPr lang="en-GB" dirty="0"/>
              <a:t>Each node can contain any type of data</a:t>
            </a:r>
          </a:p>
          <a:p>
            <a:pPr lvl="2"/>
            <a:r>
              <a:rPr lang="en-GB" dirty="0"/>
              <a:t>Nodes typically have a value and references to child nodes</a:t>
            </a:r>
          </a:p>
          <a:p>
            <a:pPr lvl="1"/>
            <a:r>
              <a:rPr lang="en-GB" dirty="0"/>
              <a:t>Tries:</a:t>
            </a:r>
          </a:p>
          <a:p>
            <a:pPr lvl="2"/>
            <a:r>
              <a:rPr lang="en-GB" dirty="0"/>
              <a:t>Specialized tree structure for storing and retrieving strings efficiently</a:t>
            </a:r>
          </a:p>
          <a:p>
            <a:pPr lvl="2"/>
            <a:r>
              <a:rPr lang="en-GB" dirty="0"/>
              <a:t>Also known as a prefix tree</a:t>
            </a:r>
          </a:p>
          <a:p>
            <a:pPr lvl="2"/>
            <a:r>
              <a:rPr lang="en-GB" dirty="0"/>
              <a:t>Optimized for operations on strings or sequences</a:t>
            </a:r>
          </a:p>
          <a:p>
            <a:r>
              <a:rPr lang="en-GB" dirty="0"/>
              <a:t>Node Content</a:t>
            </a:r>
          </a:p>
          <a:p>
            <a:pPr lvl="1"/>
            <a:r>
              <a:rPr lang="en-GB" dirty="0"/>
              <a:t>Trees:</a:t>
            </a:r>
          </a:p>
          <a:p>
            <a:pPr lvl="2"/>
            <a:r>
              <a:rPr lang="en-GB" dirty="0"/>
              <a:t>Each node stores a value directly</a:t>
            </a:r>
          </a:p>
          <a:p>
            <a:pPr lvl="1"/>
            <a:r>
              <a:rPr lang="en-GB" dirty="0"/>
              <a:t>Tries:</a:t>
            </a:r>
          </a:p>
          <a:p>
            <a:pPr lvl="2"/>
            <a:r>
              <a:rPr lang="en-GB" dirty="0"/>
              <a:t>Nodes typically do not store complete strings</a:t>
            </a:r>
          </a:p>
          <a:p>
            <a:pPr lvl="2"/>
            <a:r>
              <a:rPr lang="en-GB" dirty="0"/>
              <a:t>The path from the root to a node represents a string or prefix</a:t>
            </a:r>
          </a:p>
          <a:p>
            <a:pPr lvl="2"/>
            <a:r>
              <a:rPr lang="en-GB" dirty="0"/>
              <a:t>Characters are stored along the edges between nodes</a:t>
            </a:r>
            <a:endParaRPr lang="en-S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1" name="Google Shape;851;g2b2e9644b26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2b2e9644b26_0_116:notes"/>
          <p:cNvSpPr txBox="1">
            <a:spLocks noGrp="1"/>
          </p:cNvSpPr>
          <p:nvPr>
            <p:ph type="body" idx="1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g2b2e9644b26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2b2e9644b26_0_163:notes"/>
          <p:cNvSpPr txBox="1">
            <a:spLocks noGrp="1"/>
          </p:cNvSpPr>
          <p:nvPr>
            <p:ph type="body" idx="1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g2b2e9644b26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2b2e9644b26_0_190:notes"/>
          <p:cNvSpPr txBox="1">
            <a:spLocks noGrp="1"/>
          </p:cNvSpPr>
          <p:nvPr>
            <p:ph type="body" idx="1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g2b2e9644b26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2b2fd5e8dd1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2" name="Google Shape;862;g2b2fd5e8dd1_0_3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g2b2fd5e8dd1_0_3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2b2e9644b26_0_236:notes"/>
          <p:cNvSpPr txBox="1">
            <a:spLocks noGrp="1"/>
          </p:cNvSpPr>
          <p:nvPr>
            <p:ph type="body" idx="1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g2b2e9644b26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67059a385a_0_214:notes"/>
          <p:cNvSpPr txBox="1">
            <a:spLocks noGrp="1"/>
          </p:cNvSpPr>
          <p:nvPr>
            <p:ph type="body" idx="1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g267059a385a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778"/>
            <a:ext cx="6096300" cy="342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2b2e9644b26_0_313:notes"/>
          <p:cNvSpPr txBox="1">
            <a:spLocks noGrp="1"/>
          </p:cNvSpPr>
          <p:nvPr>
            <p:ph type="body" idx="1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g2b2e9644b26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2b2e9644b26_0_377:notes"/>
          <p:cNvSpPr txBox="1">
            <a:spLocks noGrp="1"/>
          </p:cNvSpPr>
          <p:nvPr>
            <p:ph type="body" idx="1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Quattrocento Sans"/>
              <a:buChar char="●"/>
            </a:pPr>
            <a:r>
              <a:rPr lang="en-GB" sz="2800" dirty="0"/>
              <a:t>Tries have many different implementations</a:t>
            </a: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 sz="2400" dirty="0"/>
              <a:t>Could store HashMap/</a:t>
            </a:r>
            <a:r>
              <a:rPr lang="en-GB" sz="2400" dirty="0" err="1"/>
              <a:t>TreeMap</a:t>
            </a:r>
            <a:r>
              <a:rPr lang="en-GB" sz="2400" dirty="0"/>
              <a:t>/any-dictionary within nodes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0" name="Google Shape;1170;g2b2e9644b26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2b2fd5e8dd1_0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3" name="Google Shape;963;g2b2fd5e8dd1_0_4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g2b2fd5e8dd1_0_4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2b2fd5e8dd1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6" name="Google Shape;1066;g2b2fd5e8dd1_0_5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g2b2fd5e8dd1_0_5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2b2fd5e8dd1_0_6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g2b2fd5e8dd1_0_6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g2b2fd5e8dd1_0_7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g2b2fd5e8dd1_0_7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2b2fd5e8dd1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3" name="Google Shape;1143;g2b2fd5e8dd1_0_7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g2b2fd5e8dd1_0_7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/>
          <p:nvPr/>
        </p:nvSpPr>
        <p:spPr>
          <a:xfrm>
            <a:off x="7913400" y="6495350"/>
            <a:ext cx="42789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fld id="{00000000-1234-1234-1234-123412341234}" type="slidenum">
              <a:rPr lang="en-US" sz="12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sz="120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/>
        </p:nvSpPr>
        <p:spPr>
          <a:xfrm>
            <a:off x="0" y="6495350"/>
            <a:ext cx="42789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CSE 373 23SP </a:t>
            </a:r>
            <a:endParaRPr sz="120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913400" y="6495350"/>
            <a:ext cx="42789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fld id="{00000000-1234-1234-1234-123412341234}" type="slidenum">
              <a:rPr lang="en-US" sz="12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sz="120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457200" y="4960138"/>
            <a:ext cx="77724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900"/>
              <a:buFont typeface="Quattrocento Sans"/>
              <a:buNone/>
              <a:defRPr sz="49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>
            <a:spLocks noGrp="1"/>
          </p:cNvSpPr>
          <p:nvPr>
            <p:ph type="pic" idx="2"/>
          </p:nvPr>
        </p:nvSpPr>
        <p:spPr>
          <a:xfrm>
            <a:off x="0" y="-1"/>
            <a:ext cx="12189300" cy="4572000"/>
          </a:xfrm>
          <a:prstGeom prst="rect">
            <a:avLst/>
          </a:prstGeom>
          <a:solidFill>
            <a:srgbClr val="76CEEF"/>
          </a:solidFill>
          <a:ln>
            <a:noFill/>
          </a:ln>
        </p:spPr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8610600" y="4960138"/>
            <a:ext cx="32004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dt" idx="10"/>
          </p:nvPr>
        </p:nvSpPr>
        <p:spPr>
          <a:xfrm>
            <a:off x="6418815" y="6495352"/>
            <a:ext cx="2154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cxnSp>
        <p:nvCxnSpPr>
          <p:cNvPr id="115" name="Google Shape;115;p15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4C328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/>
          <p:nvPr/>
        </p:nvSpPr>
        <p:spPr>
          <a:xfrm>
            <a:off x="0" y="0"/>
            <a:ext cx="57357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88375" tIns="88375" rIns="88375" bIns="883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6"/>
          <p:cNvSpPr txBox="1"/>
          <p:nvPr/>
        </p:nvSpPr>
        <p:spPr>
          <a:xfrm>
            <a:off x="0" y="6495350"/>
            <a:ext cx="42789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CSE 373 23SP </a:t>
            </a:r>
            <a:endParaRPr sz="120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>
            <a:off x="272955" y="0"/>
            <a:ext cx="422700" cy="15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8375" tIns="44175" rIns="88375" bIns="441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6" name="Google Shape;26;p3"/>
          <p:cNvCxnSpPr/>
          <p:nvPr/>
        </p:nvCxnSpPr>
        <p:spPr>
          <a:xfrm>
            <a:off x="61415" y="753975"/>
            <a:ext cx="120087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428134" y="263276"/>
            <a:ext cx="10334400" cy="101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" name="Google Shape;28;p3"/>
          <p:cNvGrpSpPr/>
          <p:nvPr/>
        </p:nvGrpSpPr>
        <p:grpSpPr>
          <a:xfrm>
            <a:off x="575239" y="475151"/>
            <a:ext cx="631200" cy="631200"/>
            <a:chOff x="1530939" y="2405329"/>
            <a:chExt cx="631200" cy="631200"/>
          </a:xfrm>
        </p:grpSpPr>
        <p:sp>
          <p:nvSpPr>
            <p:cNvPr id="29" name="Google Shape;29;p3"/>
            <p:cNvSpPr/>
            <p:nvPr/>
          </p:nvSpPr>
          <p:spPr>
            <a:xfrm>
              <a:off x="1530939" y="2405329"/>
              <a:ext cx="631200" cy="631200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txBody>
            <a:bodyPr spcFirstLastPara="1" wrap="square" lIns="88375" tIns="44175" rIns="88375" bIns="441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30" name="Google Shape;30;p3"/>
            <p:cNvGrpSpPr/>
            <p:nvPr/>
          </p:nvGrpSpPr>
          <p:grpSpPr>
            <a:xfrm>
              <a:off x="1661834" y="2536224"/>
              <a:ext cx="369505" cy="369505"/>
              <a:chOff x="2594050" y="1631825"/>
              <a:chExt cx="439625" cy="439625"/>
            </a:xfrm>
          </p:grpSpPr>
          <p:sp>
            <p:nvSpPr>
              <p:cNvPr id="31" name="Google Shape;31;p3"/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sp>
        <p:nvSpPr>
          <p:cNvPr id="35" name="Google Shape;35;p3"/>
          <p:cNvSpPr txBox="1">
            <a:spLocks noGrp="1"/>
          </p:cNvSpPr>
          <p:nvPr>
            <p:ph type="body" idx="1"/>
          </p:nvPr>
        </p:nvSpPr>
        <p:spPr>
          <a:xfrm>
            <a:off x="746175" y="1568275"/>
            <a:ext cx="9371700" cy="4654200"/>
          </a:xfrm>
          <a:prstGeom prst="rect">
            <a:avLst/>
          </a:prstGeom>
        </p:spPr>
        <p:txBody>
          <a:bodyPr spcFirstLastPara="1" wrap="square" lIns="44175" tIns="44175" rIns="44175" bIns="44175" anchor="t" anchorCtr="0">
            <a:spAutoFit/>
          </a:bodyPr>
          <a:lstStyle>
            <a:lvl1pPr marL="457200" lvl="0" indent="-393700" rtl="0">
              <a:spcBef>
                <a:spcPts val="1200"/>
              </a:spcBef>
              <a:spcAft>
                <a:spcPts val="0"/>
              </a:spcAft>
              <a:buClr>
                <a:srgbClr val="4C3282"/>
              </a:buClr>
              <a:buSzPts val="2600"/>
              <a:buChar char="●"/>
              <a:defRPr/>
            </a:lvl1pPr>
            <a:lvl2pPr marL="914400" lvl="1" indent="-361950" rtl="0">
              <a:spcBef>
                <a:spcPts val="300"/>
              </a:spcBef>
              <a:spcAft>
                <a:spcPts val="0"/>
              </a:spcAft>
              <a:buSzPts val="2100"/>
              <a:buChar char="○"/>
              <a:defRPr/>
            </a:lvl2pPr>
            <a:lvl3pPr marL="1371600" lvl="2" indent="-323850" rtl="0">
              <a:spcBef>
                <a:spcPts val="4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400"/>
              </a:spcBef>
              <a:spcAft>
                <a:spcPts val="4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746175" y="1568275"/>
            <a:ext cx="9371700" cy="4654200"/>
          </a:xfrm>
          <a:prstGeom prst="rect">
            <a:avLst/>
          </a:prstGeom>
        </p:spPr>
        <p:txBody>
          <a:bodyPr spcFirstLastPara="1" wrap="square" lIns="44175" tIns="44175" rIns="44175" bIns="44175" anchor="t" anchorCtr="0">
            <a:spAutoFit/>
          </a:bodyPr>
          <a:lstStyle>
            <a:lvl1pPr marL="457200" lvl="0" indent="-393700" rtl="0">
              <a:spcBef>
                <a:spcPts val="1200"/>
              </a:spcBef>
              <a:spcAft>
                <a:spcPts val="0"/>
              </a:spcAft>
              <a:buClr>
                <a:srgbClr val="4C3282"/>
              </a:buClr>
              <a:buSzPts val="2600"/>
              <a:buChar char="●"/>
              <a:defRPr/>
            </a:lvl1pPr>
            <a:lvl2pPr marL="914400" lvl="1" indent="-361950" rtl="0">
              <a:spcBef>
                <a:spcPts val="300"/>
              </a:spcBef>
              <a:spcAft>
                <a:spcPts val="0"/>
              </a:spcAft>
              <a:buSzPts val="2100"/>
              <a:buChar char="○"/>
              <a:defRPr/>
            </a:lvl2pPr>
            <a:lvl3pPr marL="1371600" lvl="2" indent="-323850" rtl="0">
              <a:spcBef>
                <a:spcPts val="4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400"/>
              </a:spcBef>
              <a:spcAft>
                <a:spcPts val="4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3315881" y="3446573"/>
            <a:ext cx="55902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300"/>
              <a:buFont typeface="Quattrocento Sans"/>
              <a:buNone/>
              <a:defRPr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3" name="Google Shape;43;p6"/>
          <p:cNvCxnSpPr/>
          <p:nvPr/>
        </p:nvCxnSpPr>
        <p:spPr>
          <a:xfrm>
            <a:off x="138752" y="1917510"/>
            <a:ext cx="11914500" cy="0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4" name="Google Shape;44;p6"/>
          <p:cNvGrpSpPr/>
          <p:nvPr/>
        </p:nvGrpSpPr>
        <p:grpSpPr>
          <a:xfrm>
            <a:off x="4736689" y="555664"/>
            <a:ext cx="2723981" cy="2723981"/>
            <a:chOff x="4360460" y="449353"/>
            <a:chExt cx="3282300" cy="3282300"/>
          </a:xfrm>
        </p:grpSpPr>
        <p:sp>
          <p:nvSpPr>
            <p:cNvPr id="45" name="Google Shape;45;p6"/>
            <p:cNvSpPr/>
            <p:nvPr/>
          </p:nvSpPr>
          <p:spPr>
            <a:xfrm>
              <a:off x="4360460" y="449353"/>
              <a:ext cx="3282300" cy="3282300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txBody>
            <a:bodyPr spcFirstLastPara="1" wrap="square" lIns="88375" tIns="44175" rIns="88375" bIns="441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46" name="Google Shape;46;p6"/>
            <p:cNvGrpSpPr/>
            <p:nvPr/>
          </p:nvGrpSpPr>
          <p:grpSpPr>
            <a:xfrm>
              <a:off x="4868882" y="1003916"/>
              <a:ext cx="2265384" cy="2173111"/>
              <a:chOff x="5233525" y="4954450"/>
              <a:chExt cx="538275" cy="516350"/>
            </a:xfrm>
          </p:grpSpPr>
          <p:sp>
            <p:nvSpPr>
              <p:cNvPr id="47" name="Google Shape;47;p6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8" name="Google Shape;48;p6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9" name="Google Shape;49;p6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0" name="Google Shape;50;p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1" name="Google Shape;51;p6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2" name="Google Shape;52;p6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l" t="t" r="r" b="b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3" name="Google Shape;53;p6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4" name="Google Shape;54;p6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5" name="Google Shape;55;p6"/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6" name="Google Shape;56;p6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l" t="t" r="r" b="b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7" name="Google Shape;57;p6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l" t="t" r="r" b="b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sp>
        <p:nvSpPr>
          <p:cNvPr id="58" name="Google Shape;58;p6"/>
          <p:cNvSpPr txBox="1">
            <a:spLocks noGrp="1"/>
          </p:cNvSpPr>
          <p:nvPr>
            <p:ph type="body" idx="1"/>
          </p:nvPr>
        </p:nvSpPr>
        <p:spPr>
          <a:xfrm>
            <a:off x="3315880" y="4628428"/>
            <a:ext cx="55902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t" anchorCtr="0">
            <a:sp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6"/>
          <p:cNvSpPr/>
          <p:nvPr/>
        </p:nvSpPr>
        <p:spPr>
          <a:xfrm>
            <a:off x="272955" y="0"/>
            <a:ext cx="422700" cy="15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8375" tIns="44175" rIns="88375" bIns="441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6364809" y="2096446"/>
            <a:ext cx="5397600" cy="43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175" tIns="44175" rIns="44175" bIns="4417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2"/>
          </p:nvPr>
        </p:nvSpPr>
        <p:spPr>
          <a:xfrm>
            <a:off x="575239" y="1531279"/>
            <a:ext cx="53976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575" tIns="44175" rIns="132575" bIns="44175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500"/>
              <a:buNone/>
              <a:defRPr sz="1500" b="1"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3"/>
          </p:nvPr>
        </p:nvSpPr>
        <p:spPr>
          <a:xfrm>
            <a:off x="584218" y="2096446"/>
            <a:ext cx="5397600" cy="43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175" tIns="44175" rIns="44175" bIns="4417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4"/>
          </p:nvPr>
        </p:nvSpPr>
        <p:spPr>
          <a:xfrm>
            <a:off x="6355830" y="1531279"/>
            <a:ext cx="53976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575" tIns="44175" rIns="132575" bIns="44175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500"/>
              <a:buNone/>
              <a:defRPr sz="15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Introduction">
  <p:cSld name="2_Custom Layou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8"/>
          <p:cNvCxnSpPr/>
          <p:nvPr/>
        </p:nvCxnSpPr>
        <p:spPr>
          <a:xfrm>
            <a:off x="127669" y="3557888"/>
            <a:ext cx="11914500" cy="0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1902775" y="3262680"/>
            <a:ext cx="65043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sp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400"/>
              <a:buFont typeface="Quattrocento Sans"/>
              <a:buNone/>
              <a:defRPr sz="3400"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>
                <a:highlight>
                  <a:srgbClr val="000000"/>
                </a:highlight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>
                <a:highlight>
                  <a:srgbClr val="000000"/>
                </a:highlight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>
                <a:highlight>
                  <a:srgbClr val="000000"/>
                </a:highlight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>
                <a:highlight>
                  <a:srgbClr val="000000"/>
                </a:highlight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>
                <a:highlight>
                  <a:srgbClr val="000000"/>
                </a:highlight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>
                <a:highlight>
                  <a:srgbClr val="000000"/>
                </a:highlight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>
                <a:highlight>
                  <a:srgbClr val="000000"/>
                </a:highlight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>
                <a:highlight>
                  <a:srgbClr val="000000"/>
                </a:highlight>
              </a:defRPr>
            </a:lvl9pPr>
          </a:lstStyle>
          <a:p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743453" y="3050554"/>
            <a:ext cx="898200" cy="897900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txBody>
          <a:bodyPr spcFirstLastPara="1" wrap="square" lIns="88375" tIns="44175" rIns="88375" bIns="441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0" name="Google Shape;70;p8"/>
          <p:cNvSpPr/>
          <p:nvPr/>
        </p:nvSpPr>
        <p:spPr>
          <a:xfrm>
            <a:off x="321425" y="60960"/>
            <a:ext cx="171900" cy="147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8375" tIns="44175" rIns="88375" bIns="441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71" name="Google Shape;71;p8"/>
          <p:cNvGrpSpPr/>
          <p:nvPr/>
        </p:nvGrpSpPr>
        <p:grpSpPr>
          <a:xfrm>
            <a:off x="1092976" y="3287056"/>
            <a:ext cx="299911" cy="424768"/>
            <a:chOff x="3979850" y="1598950"/>
            <a:chExt cx="356825" cy="505375"/>
          </a:xfrm>
        </p:grpSpPr>
        <p:sp>
          <p:nvSpPr>
            <p:cNvPr id="72" name="Google Shape;72;p8"/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l" t="t" r="r" b="b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8375" tIns="88375" rIns="88375" bIns="88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3" name="Google Shape;73;p8"/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l" t="t" r="r" b="b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8375" tIns="88375" rIns="88375" bIns="88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74" name="Google Shape;74;p8"/>
          <p:cNvSpPr txBox="1">
            <a:spLocks noGrp="1"/>
          </p:cNvSpPr>
          <p:nvPr>
            <p:ph type="body" idx="1"/>
          </p:nvPr>
        </p:nvSpPr>
        <p:spPr>
          <a:xfrm>
            <a:off x="1902775" y="3931493"/>
            <a:ext cx="65043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t" anchorCtr="0">
            <a:sp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1D9AA1"/>
          </a:solidFill>
          <a:ln>
            <a:noFill/>
          </a:ln>
        </p:spPr>
        <p:txBody>
          <a:bodyPr spcFirstLastPara="1" wrap="square" lIns="88375" tIns="88375" rIns="88375" bIns="88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1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 extrusionOk="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88375" tIns="88375" rIns="88375" bIns="88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1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900"/>
              <a:buFont typeface="Quattrocento Sans"/>
              <a:buNone/>
              <a:defRPr sz="4900" b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99" name="Google Shape;99;p11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4C328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0" name="Google Shape;100;p11" descr="UW building"/>
          <p:cNvPicPr preferRelativeResize="0"/>
          <p:nvPr/>
        </p:nvPicPr>
        <p:blipFill rotWithShape="1">
          <a:blip r:embed="rId2">
            <a:alphaModFix/>
          </a:blip>
          <a:srcRect t="38182" b="5568"/>
          <a:stretch/>
        </p:blipFill>
        <p:spPr>
          <a:xfrm>
            <a:off x="3" y="0"/>
            <a:ext cx="12191993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"/>
          <p:cNvSpPr txBox="1">
            <a:spLocks noGrp="1"/>
          </p:cNvSpPr>
          <p:nvPr>
            <p:ph type="body" idx="1"/>
          </p:nvPr>
        </p:nvSpPr>
        <p:spPr>
          <a:xfrm>
            <a:off x="634620" y="1512985"/>
            <a:ext cx="5397600" cy="47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175" tIns="44175" rIns="44175" bIns="4417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body" idx="2"/>
          </p:nvPr>
        </p:nvSpPr>
        <p:spPr>
          <a:xfrm>
            <a:off x="6364809" y="1512984"/>
            <a:ext cx="5397600" cy="47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175" tIns="44175" rIns="44175" bIns="4417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300"/>
              <a:buFont typeface="Quattrocento Sans"/>
              <a:buNone/>
              <a:defRPr sz="43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575240" y="1463857"/>
            <a:ext cx="11187000" cy="4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175" tIns="44175" rIns="44175" bIns="44175" anchor="t" anchorCtr="0">
            <a:sp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C3282"/>
              </a:buClr>
              <a:buSzPts val="2600"/>
              <a:buFont typeface="Twentieth Century"/>
              <a:buChar char=" "/>
              <a:defRPr sz="2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B6A479"/>
              </a:buClr>
              <a:buSzPts val="2100"/>
              <a:buFont typeface="Quattrocento Sans"/>
              <a:buChar char="-"/>
              <a:defRPr sz="2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500"/>
              <a:buFont typeface="Quattrocento Sans"/>
              <a:buChar char="-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400"/>
              <a:buFont typeface="Quattrocento Sans"/>
              <a:buChar char="-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400"/>
              <a:buFont typeface="Quattrocento Sans"/>
              <a:buChar char="-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cxnSp>
        <p:nvCxnSpPr>
          <p:cNvPr id="12" name="Google Shape;12;p1"/>
          <p:cNvCxnSpPr/>
          <p:nvPr/>
        </p:nvCxnSpPr>
        <p:spPr>
          <a:xfrm rot="10800000">
            <a:off x="429491" y="172429"/>
            <a:ext cx="0" cy="1196400"/>
          </a:xfrm>
          <a:prstGeom prst="straightConnector1">
            <a:avLst/>
          </a:prstGeom>
          <a:noFill/>
          <a:ln w="19050" cap="flat" cmpd="sng">
            <a:solidFill>
              <a:srgbClr val="4C328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14;p1"/>
          <p:cNvSpPr txBox="1"/>
          <p:nvPr/>
        </p:nvSpPr>
        <p:spPr>
          <a:xfrm>
            <a:off x="7913400" y="6495350"/>
            <a:ext cx="42789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fld id="{00000000-1234-1234-1234-123412341234}" type="slidenum">
              <a:rPr lang="en-US" sz="12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sz="120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7" r:id="rId8"/>
    <p:sldLayoutId id="2147483658" r:id="rId9"/>
    <p:sldLayoutId id="2147483660" r:id="rId10"/>
    <p:sldLayoutId id="2147483661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P2xbKerId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vQptSYake4E&amp;list=PLoW1nQhPBiz_h5wcmoZODnVnQK9Xja-Pi&amp;index=5" TargetMode="External"/><Relationship Id="rId4" Type="http://schemas.openxmlformats.org/officeDocument/2006/relationships/hyperlink" Target="https://www.youtube.com/watch?v=jDM6_TnYIq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ubIKipLpRU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9xmBV_5YoZNqDI8qfOZgzbqahCUmUEin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eeksforgeeks.org/introduction-to-red-black-tree/" TargetMode="External"/><Relationship Id="rId5" Type="http://schemas.openxmlformats.org/officeDocument/2006/relationships/hyperlink" Target="https://www.youtube.com/watch?v=qA02XWRTBdw&amp;list=PLdo5W4Nhv31bbKJzrsKfMpo_grxuLl8LU&amp;index=65" TargetMode="External"/><Relationship Id="rId4" Type="http://schemas.openxmlformats.org/officeDocument/2006/relationships/hyperlink" Target="https://www.youtube.com/watch?v=9ubIKipLpRU&amp;list=PLoW1nQhPBiz_h5wcmoZODnVnQK9Xja-Pi&amp;index=4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Tml61C1e3U&amp;list=PLEcoVsAaONjd5n69K84sSmAuvTrTQT_Nl&amp;index=9" TargetMode="External"/><Relationship Id="rId2" Type="http://schemas.openxmlformats.org/officeDocument/2006/relationships/hyperlink" Target="https://www.youtube.com/watch?v=TPMH35DqGI0&amp;list=PLEcoVsAaONjd5n69K84sSmAuvTrTQT_Nl&amp;index=8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74C60C-7FBF-0198-02D6-369C8C9E2F98}"/>
              </a:ext>
            </a:extLst>
          </p:cNvPr>
          <p:cNvSpPr txBox="1">
            <a:spLocks/>
          </p:cNvSpPr>
          <p:nvPr/>
        </p:nvSpPr>
        <p:spPr>
          <a:xfrm>
            <a:off x="2259666" y="1054389"/>
            <a:ext cx="7952128" cy="262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Helvetica"/>
                <a:ea typeface="宋体" panose="02010600030101010101" pitchFamily="2" charset="-122"/>
                <a:cs typeface="Helvetica"/>
              </a:rPr>
              <a:t>Lecture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Helvetica"/>
                <a:ea typeface="宋体" panose="02010600030101010101" pitchFamily="2" charset="-122"/>
                <a:cs typeface="Helvetica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Helvetica"/>
                <a:ea typeface="宋体" panose="02010600030101010101" pitchFamily="2" charset="-122"/>
                <a:cs typeface="Helvetica"/>
              </a:rPr>
              <a:t>9</a:t>
            </a:r>
            <a:b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Helvetica"/>
                <a:ea typeface="宋体" panose="02010600030101010101" pitchFamily="2" charset="-122"/>
                <a:cs typeface="Helvetica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Self-Balancing Trees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B44BB71-7572-07AF-DC4B-83D5FDDAFEA6}"/>
              </a:ext>
            </a:extLst>
          </p:cNvPr>
          <p:cNvSpPr txBox="1">
            <a:spLocks/>
          </p:cNvSpPr>
          <p:nvPr/>
        </p:nvSpPr>
        <p:spPr>
          <a:xfrm>
            <a:off x="3034145" y="3793837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None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Times New Roman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Times New Roman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Times New Roman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Times New Roman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Department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Times New Roman"/>
              </a:rPr>
              <a:t> 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Times New Roman"/>
              </a:rPr>
              <a:t>of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Times New Roman"/>
              </a:rPr>
              <a:t> 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Times New Roman"/>
              </a:rPr>
              <a:t>Computer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Times New Roman"/>
              </a:rPr>
              <a:t> 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Times New Roman"/>
              </a:rPr>
              <a:t>Science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Hofstra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Times New Roman"/>
              </a:rPr>
              <a:t> 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Times New Roman"/>
              </a:rPr>
              <a:t>University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7C65AD-4284-97BD-3D7E-0CC84BC352A4}"/>
              </a:ext>
            </a:extLst>
          </p:cNvPr>
          <p:cNvSpPr txBox="1"/>
          <p:nvPr/>
        </p:nvSpPr>
        <p:spPr>
          <a:xfrm>
            <a:off x="3806348" y="6487758"/>
            <a:ext cx="4856394" cy="27699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B7C6FE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Light"/>
                <a:ea typeface="宋体" panose="02010600030101010101" pitchFamily="2" charset="-122"/>
                <a:cs typeface="+mn-cs"/>
              </a:rPr>
              <a:t>Acknowledgement: Lecture slides based on </a:t>
            </a:r>
            <a:r>
              <a:rPr lang="en-US" altLang="zh-CN" sz="1200" b="1" kern="1200" dirty="0" err="1">
                <a:latin typeface="Gill Sans Light"/>
                <a:ea typeface="宋体" panose="02010600030101010101" pitchFamily="2" charset="-122"/>
                <a:cs typeface="+mn-cs"/>
              </a:rPr>
              <a:t>UofW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Light"/>
                <a:ea typeface="宋体" panose="02010600030101010101" pitchFamily="2" charset="-122"/>
                <a:cs typeface="+mn-cs"/>
              </a:rPr>
              <a:t> Course on Data Structures </a:t>
            </a:r>
            <a:endParaRPr kumimoji="0" lang="en-SE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Ligh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44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Left Rotation: More Precisely</a:t>
            </a:r>
            <a:endParaRPr/>
          </a:p>
        </p:txBody>
      </p:sp>
      <p:sp>
        <p:nvSpPr>
          <p:cNvPr id="1188" name="Google Shape;1188;p44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9285165" cy="14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Subtrees are okay! They just come along for the ride.</a:t>
            </a:r>
            <a:endParaRPr dirty="0"/>
          </a:p>
          <a:p>
            <a:pPr marL="457200" lvl="0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/>
              <a:t>Subtree 2 changes from left child of B to right child of A – but notice that its relationship with nodes A and B doesn’t change in the new position!</a:t>
            </a:r>
            <a:endParaRPr sz="2100" dirty="0"/>
          </a:p>
        </p:txBody>
      </p:sp>
      <p:grpSp>
        <p:nvGrpSpPr>
          <p:cNvPr id="1189" name="Google Shape;1189;p44"/>
          <p:cNvGrpSpPr/>
          <p:nvPr/>
        </p:nvGrpSpPr>
        <p:grpSpPr>
          <a:xfrm>
            <a:off x="2307910" y="3305894"/>
            <a:ext cx="457200" cy="457200"/>
            <a:chOff x="1408670" y="3991232"/>
            <a:chExt cx="457200" cy="457200"/>
          </a:xfrm>
        </p:grpSpPr>
        <p:sp>
          <p:nvSpPr>
            <p:cNvPr id="1190" name="Google Shape;1190;p44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A7EBEF"/>
            </a:solidFill>
            <a:ln w="28575" cap="flat" cmpd="sng">
              <a:solidFill>
                <a:srgbClr val="1D9A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91" name="Google Shape;1191;p44"/>
            <p:cNvSpPr txBox="1"/>
            <p:nvPr/>
          </p:nvSpPr>
          <p:spPr>
            <a:xfrm>
              <a:off x="1418300" y="4035166"/>
              <a:ext cx="443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A</a:t>
              </a:r>
              <a:endParaRPr/>
            </a:p>
          </p:txBody>
        </p:sp>
      </p:grpSp>
      <p:cxnSp>
        <p:nvCxnSpPr>
          <p:cNvPr id="1192" name="Google Shape;1192;p44"/>
          <p:cNvCxnSpPr>
            <a:stCxn id="1190" idx="5"/>
            <a:endCxn id="1193" idx="1"/>
          </p:cNvCxnSpPr>
          <p:nvPr/>
        </p:nvCxnSpPr>
        <p:spPr>
          <a:xfrm>
            <a:off x="2698155" y="3696139"/>
            <a:ext cx="492600" cy="4317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94" name="Google Shape;1194;p44"/>
          <p:cNvSpPr/>
          <p:nvPr/>
        </p:nvSpPr>
        <p:spPr>
          <a:xfrm>
            <a:off x="1424458" y="4146273"/>
            <a:ext cx="834000" cy="743700"/>
          </a:xfrm>
          <a:prstGeom prst="triangle">
            <a:avLst>
              <a:gd name="adj" fmla="val 50000"/>
            </a:avLst>
          </a:prstGeom>
          <a:solidFill>
            <a:srgbClr val="A7D8B6"/>
          </a:solidFill>
          <a:ln w="28575" cap="flat" cmpd="sng">
            <a:solidFill>
              <a:srgbClr val="2E66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</a:t>
            </a:r>
            <a:endParaRPr/>
          </a:p>
        </p:txBody>
      </p:sp>
      <p:sp>
        <p:nvSpPr>
          <p:cNvPr id="1195" name="Google Shape;1195;p44"/>
          <p:cNvSpPr/>
          <p:nvPr/>
        </p:nvSpPr>
        <p:spPr>
          <a:xfrm>
            <a:off x="2272620" y="4964343"/>
            <a:ext cx="834000" cy="743700"/>
          </a:xfrm>
          <a:prstGeom prst="triangle">
            <a:avLst>
              <a:gd name="adj" fmla="val 50000"/>
            </a:avLst>
          </a:prstGeom>
          <a:solidFill>
            <a:srgbClr val="A2DEF4"/>
          </a:solidFill>
          <a:ln w="28575" cap="flat" cmpd="sng">
            <a:solidFill>
              <a:srgbClr val="1482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</a:t>
            </a:r>
            <a:endParaRPr/>
          </a:p>
        </p:txBody>
      </p:sp>
      <p:sp>
        <p:nvSpPr>
          <p:cNvPr id="1196" name="Google Shape;1196;p44"/>
          <p:cNvSpPr/>
          <p:nvPr/>
        </p:nvSpPr>
        <p:spPr>
          <a:xfrm>
            <a:off x="3280816" y="5588847"/>
            <a:ext cx="834000" cy="743700"/>
          </a:xfrm>
          <a:prstGeom prst="triangle">
            <a:avLst>
              <a:gd name="adj" fmla="val 50000"/>
            </a:avLst>
          </a:prstGeom>
          <a:solidFill>
            <a:srgbClr val="DFECEC"/>
          </a:solidFill>
          <a:ln w="28575" cap="flat" cmpd="sng">
            <a:solidFill>
              <a:srgbClr val="48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</a:t>
            </a:r>
            <a:endParaRPr/>
          </a:p>
        </p:txBody>
      </p:sp>
      <p:sp>
        <p:nvSpPr>
          <p:cNvPr id="1197" name="Google Shape;1197;p44"/>
          <p:cNvSpPr/>
          <p:nvPr/>
        </p:nvSpPr>
        <p:spPr>
          <a:xfrm>
            <a:off x="4371146" y="5588847"/>
            <a:ext cx="834000" cy="743700"/>
          </a:xfrm>
          <a:prstGeom prst="triangle">
            <a:avLst>
              <a:gd name="adj" fmla="val 50000"/>
            </a:avLst>
          </a:prstGeom>
          <a:solidFill>
            <a:srgbClr val="9EC0D5"/>
          </a:solidFill>
          <a:ln w="28575" cap="flat" cmpd="sng">
            <a:solidFill>
              <a:srgbClr val="2644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</a:t>
            </a:r>
            <a:endParaRPr/>
          </a:p>
        </p:txBody>
      </p:sp>
      <p:grpSp>
        <p:nvGrpSpPr>
          <p:cNvPr id="1198" name="Google Shape;1198;p44"/>
          <p:cNvGrpSpPr/>
          <p:nvPr/>
        </p:nvGrpSpPr>
        <p:grpSpPr>
          <a:xfrm>
            <a:off x="3123920" y="4060862"/>
            <a:ext cx="457200" cy="457200"/>
            <a:chOff x="1408670" y="3991232"/>
            <a:chExt cx="457200" cy="457200"/>
          </a:xfrm>
        </p:grpSpPr>
        <p:sp>
          <p:nvSpPr>
            <p:cNvPr id="1193" name="Google Shape;1193;p44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A2CDED"/>
            </a:solidFill>
            <a:ln w="28575" cap="flat" cmpd="sng">
              <a:solidFill>
                <a:srgbClr val="1C62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99" name="Google Shape;1199;p44"/>
            <p:cNvSpPr txBox="1"/>
            <p:nvPr/>
          </p:nvSpPr>
          <p:spPr>
            <a:xfrm>
              <a:off x="1418300" y="4035166"/>
              <a:ext cx="443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B</a:t>
              </a:r>
              <a:endParaRPr/>
            </a:p>
          </p:txBody>
        </p:sp>
      </p:grpSp>
      <p:grpSp>
        <p:nvGrpSpPr>
          <p:cNvPr id="1200" name="Google Shape;1200;p44"/>
          <p:cNvGrpSpPr/>
          <p:nvPr/>
        </p:nvGrpSpPr>
        <p:grpSpPr>
          <a:xfrm>
            <a:off x="3994333" y="4791377"/>
            <a:ext cx="457200" cy="457200"/>
            <a:chOff x="1408670" y="3991232"/>
            <a:chExt cx="457200" cy="457200"/>
          </a:xfrm>
        </p:grpSpPr>
        <p:sp>
          <p:nvSpPr>
            <p:cNvPr id="1201" name="Google Shape;1201;p44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B2E3D5"/>
            </a:solidFill>
            <a:ln w="28575" cap="flat" cmpd="sng">
              <a:solidFill>
                <a:srgbClr val="318B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02" name="Google Shape;1202;p44"/>
            <p:cNvSpPr txBox="1"/>
            <p:nvPr/>
          </p:nvSpPr>
          <p:spPr>
            <a:xfrm>
              <a:off x="1418300" y="4035166"/>
              <a:ext cx="443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C</a:t>
              </a:r>
              <a:endParaRPr/>
            </a:p>
          </p:txBody>
        </p:sp>
      </p:grpSp>
      <p:cxnSp>
        <p:nvCxnSpPr>
          <p:cNvPr id="1203" name="Google Shape;1203;p44"/>
          <p:cNvCxnSpPr>
            <a:stCxn id="1193" idx="5"/>
            <a:endCxn id="1201" idx="1"/>
          </p:cNvCxnSpPr>
          <p:nvPr/>
        </p:nvCxnSpPr>
        <p:spPr>
          <a:xfrm>
            <a:off x="3514165" y="4451107"/>
            <a:ext cx="547200" cy="4071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04" name="Google Shape;1204;p44"/>
          <p:cNvCxnSpPr>
            <a:stCxn id="1190" idx="3"/>
            <a:endCxn id="1194" idx="0"/>
          </p:cNvCxnSpPr>
          <p:nvPr/>
        </p:nvCxnSpPr>
        <p:spPr>
          <a:xfrm flipH="1">
            <a:off x="1841465" y="3696139"/>
            <a:ext cx="533400" cy="4500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05" name="Google Shape;1205;p44"/>
          <p:cNvCxnSpPr>
            <a:stCxn id="1193" idx="3"/>
            <a:endCxn id="1195" idx="0"/>
          </p:cNvCxnSpPr>
          <p:nvPr/>
        </p:nvCxnSpPr>
        <p:spPr>
          <a:xfrm flipH="1">
            <a:off x="2689575" y="4451107"/>
            <a:ext cx="501300" cy="513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06" name="Google Shape;1206;p44"/>
          <p:cNvCxnSpPr>
            <a:stCxn id="1201" idx="3"/>
            <a:endCxn id="1196" idx="0"/>
          </p:cNvCxnSpPr>
          <p:nvPr/>
        </p:nvCxnSpPr>
        <p:spPr>
          <a:xfrm flipH="1">
            <a:off x="3697688" y="5181622"/>
            <a:ext cx="363600" cy="4071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07" name="Google Shape;1207;p44"/>
          <p:cNvCxnSpPr>
            <a:stCxn id="1201" idx="5"/>
            <a:endCxn id="1197" idx="0"/>
          </p:cNvCxnSpPr>
          <p:nvPr/>
        </p:nvCxnSpPr>
        <p:spPr>
          <a:xfrm>
            <a:off x="4384578" y="5181622"/>
            <a:ext cx="403500" cy="4071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08" name="Google Shape;1208;p44"/>
          <p:cNvSpPr txBox="1"/>
          <p:nvPr/>
        </p:nvSpPr>
        <p:spPr>
          <a:xfrm>
            <a:off x="1757585" y="5707921"/>
            <a:ext cx="81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rgbClr val="76CEEF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/>
          </a:p>
        </p:txBody>
      </p:sp>
      <p:sp>
        <p:nvSpPr>
          <p:cNvPr id="1209" name="Google Shape;1209;p44"/>
          <p:cNvSpPr txBox="1"/>
          <p:nvPr/>
        </p:nvSpPr>
        <p:spPr>
          <a:xfrm>
            <a:off x="2693756" y="5707921"/>
            <a:ext cx="81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6CEEF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endParaRPr sz="1800">
              <a:solidFill>
                <a:srgbClr val="7F7F7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210" name="Google Shape;1210;p44"/>
          <p:cNvGrpSpPr/>
          <p:nvPr/>
        </p:nvGrpSpPr>
        <p:grpSpPr>
          <a:xfrm>
            <a:off x="7652144" y="4365639"/>
            <a:ext cx="457200" cy="457200"/>
            <a:chOff x="1408670" y="3991232"/>
            <a:chExt cx="457200" cy="457200"/>
          </a:xfrm>
        </p:grpSpPr>
        <p:sp>
          <p:nvSpPr>
            <p:cNvPr id="1211" name="Google Shape;1211;p44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A7EBEF"/>
            </a:solidFill>
            <a:ln w="28575" cap="flat" cmpd="sng">
              <a:solidFill>
                <a:srgbClr val="1D9A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12" name="Google Shape;1212;p44"/>
            <p:cNvSpPr txBox="1"/>
            <p:nvPr/>
          </p:nvSpPr>
          <p:spPr>
            <a:xfrm>
              <a:off x="1418300" y="4035166"/>
              <a:ext cx="443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A</a:t>
              </a:r>
              <a:endParaRPr/>
            </a:p>
          </p:txBody>
        </p:sp>
      </p:grpSp>
      <p:cxnSp>
        <p:nvCxnSpPr>
          <p:cNvPr id="1213" name="Google Shape;1213;p44"/>
          <p:cNvCxnSpPr>
            <a:stCxn id="1214" idx="3"/>
            <a:endCxn id="1211" idx="7"/>
          </p:cNvCxnSpPr>
          <p:nvPr/>
        </p:nvCxnSpPr>
        <p:spPr>
          <a:xfrm flipH="1">
            <a:off x="8042314" y="4109405"/>
            <a:ext cx="738600" cy="3231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15" name="Google Shape;1215;p44"/>
          <p:cNvSpPr/>
          <p:nvPr/>
        </p:nvSpPr>
        <p:spPr>
          <a:xfrm>
            <a:off x="6811744" y="5258071"/>
            <a:ext cx="834000" cy="743700"/>
          </a:xfrm>
          <a:prstGeom prst="triangle">
            <a:avLst>
              <a:gd name="adj" fmla="val 50000"/>
            </a:avLst>
          </a:prstGeom>
          <a:solidFill>
            <a:srgbClr val="A7D8B6"/>
          </a:solidFill>
          <a:ln w="28575" cap="flat" cmpd="sng">
            <a:solidFill>
              <a:srgbClr val="2E66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</a:t>
            </a:r>
            <a:endParaRPr/>
          </a:p>
        </p:txBody>
      </p:sp>
      <p:sp>
        <p:nvSpPr>
          <p:cNvPr id="1216" name="Google Shape;1216;p44"/>
          <p:cNvSpPr/>
          <p:nvPr/>
        </p:nvSpPr>
        <p:spPr>
          <a:xfrm>
            <a:off x="7914792" y="5252204"/>
            <a:ext cx="834000" cy="743700"/>
          </a:xfrm>
          <a:prstGeom prst="triangle">
            <a:avLst>
              <a:gd name="adj" fmla="val 50000"/>
            </a:avLst>
          </a:prstGeom>
          <a:solidFill>
            <a:srgbClr val="A2DEF4"/>
          </a:solidFill>
          <a:ln w="28575" cap="flat" cmpd="sng">
            <a:solidFill>
              <a:srgbClr val="1482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</a:t>
            </a:r>
            <a:endParaRPr/>
          </a:p>
        </p:txBody>
      </p:sp>
      <p:sp>
        <p:nvSpPr>
          <p:cNvPr id="1217" name="Google Shape;1217;p44"/>
          <p:cNvSpPr/>
          <p:nvPr/>
        </p:nvSpPr>
        <p:spPr>
          <a:xfrm>
            <a:off x="8931478" y="5258071"/>
            <a:ext cx="834000" cy="743700"/>
          </a:xfrm>
          <a:prstGeom prst="triangle">
            <a:avLst>
              <a:gd name="adj" fmla="val 50000"/>
            </a:avLst>
          </a:prstGeom>
          <a:solidFill>
            <a:srgbClr val="DFECEC"/>
          </a:solidFill>
          <a:ln w="28575" cap="flat" cmpd="sng">
            <a:solidFill>
              <a:srgbClr val="48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</a:t>
            </a:r>
            <a:endParaRPr/>
          </a:p>
        </p:txBody>
      </p:sp>
      <p:sp>
        <p:nvSpPr>
          <p:cNvPr id="1218" name="Google Shape;1218;p44"/>
          <p:cNvSpPr/>
          <p:nvPr/>
        </p:nvSpPr>
        <p:spPr>
          <a:xfrm>
            <a:off x="9961185" y="5247145"/>
            <a:ext cx="834000" cy="743700"/>
          </a:xfrm>
          <a:prstGeom prst="triangle">
            <a:avLst>
              <a:gd name="adj" fmla="val 50000"/>
            </a:avLst>
          </a:prstGeom>
          <a:solidFill>
            <a:srgbClr val="9EC0D5"/>
          </a:solidFill>
          <a:ln w="28575" cap="flat" cmpd="sng">
            <a:solidFill>
              <a:srgbClr val="2644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</a:t>
            </a:r>
            <a:endParaRPr/>
          </a:p>
        </p:txBody>
      </p:sp>
      <p:grpSp>
        <p:nvGrpSpPr>
          <p:cNvPr id="1219" name="Google Shape;1219;p44"/>
          <p:cNvGrpSpPr/>
          <p:nvPr/>
        </p:nvGrpSpPr>
        <p:grpSpPr>
          <a:xfrm>
            <a:off x="8713959" y="3719160"/>
            <a:ext cx="457200" cy="457200"/>
            <a:chOff x="1408670" y="3991232"/>
            <a:chExt cx="457200" cy="457200"/>
          </a:xfrm>
        </p:grpSpPr>
        <p:sp>
          <p:nvSpPr>
            <p:cNvPr id="1214" name="Google Shape;1214;p44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A2CDED"/>
            </a:solidFill>
            <a:ln w="28575" cap="flat" cmpd="sng">
              <a:solidFill>
                <a:srgbClr val="1C62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20" name="Google Shape;1220;p44"/>
            <p:cNvSpPr txBox="1"/>
            <p:nvPr/>
          </p:nvSpPr>
          <p:spPr>
            <a:xfrm>
              <a:off x="1418300" y="4035166"/>
              <a:ext cx="443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B</a:t>
              </a:r>
              <a:endParaRPr/>
            </a:p>
          </p:txBody>
        </p:sp>
      </p:grpSp>
      <p:grpSp>
        <p:nvGrpSpPr>
          <p:cNvPr id="1221" name="Google Shape;1221;p44"/>
          <p:cNvGrpSpPr/>
          <p:nvPr/>
        </p:nvGrpSpPr>
        <p:grpSpPr>
          <a:xfrm>
            <a:off x="9584372" y="4449675"/>
            <a:ext cx="457200" cy="457200"/>
            <a:chOff x="1408670" y="3991232"/>
            <a:chExt cx="457200" cy="457200"/>
          </a:xfrm>
        </p:grpSpPr>
        <p:sp>
          <p:nvSpPr>
            <p:cNvPr id="1222" name="Google Shape;1222;p44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B2E3D5"/>
            </a:solidFill>
            <a:ln w="28575" cap="flat" cmpd="sng">
              <a:solidFill>
                <a:srgbClr val="318B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23" name="Google Shape;1223;p44"/>
            <p:cNvSpPr txBox="1"/>
            <p:nvPr/>
          </p:nvSpPr>
          <p:spPr>
            <a:xfrm>
              <a:off x="1418300" y="4035166"/>
              <a:ext cx="443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C</a:t>
              </a:r>
              <a:endParaRPr/>
            </a:p>
          </p:txBody>
        </p:sp>
      </p:grpSp>
      <p:cxnSp>
        <p:nvCxnSpPr>
          <p:cNvPr id="1224" name="Google Shape;1224;p44"/>
          <p:cNvCxnSpPr>
            <a:stCxn id="1214" idx="5"/>
            <a:endCxn id="1222" idx="1"/>
          </p:cNvCxnSpPr>
          <p:nvPr/>
        </p:nvCxnSpPr>
        <p:spPr>
          <a:xfrm>
            <a:off x="9104204" y="4109405"/>
            <a:ext cx="547200" cy="4071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25" name="Google Shape;1225;p44"/>
          <p:cNvCxnSpPr>
            <a:stCxn id="1211" idx="3"/>
            <a:endCxn id="1215" idx="0"/>
          </p:cNvCxnSpPr>
          <p:nvPr/>
        </p:nvCxnSpPr>
        <p:spPr>
          <a:xfrm flipH="1">
            <a:off x="7228599" y="4755884"/>
            <a:ext cx="490500" cy="5022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26" name="Google Shape;1226;p44"/>
          <p:cNvCxnSpPr>
            <a:stCxn id="1211" idx="5"/>
            <a:endCxn id="1216" idx="0"/>
          </p:cNvCxnSpPr>
          <p:nvPr/>
        </p:nvCxnSpPr>
        <p:spPr>
          <a:xfrm>
            <a:off x="8042389" y="4755884"/>
            <a:ext cx="289500" cy="4962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27" name="Google Shape;1227;p44"/>
          <p:cNvCxnSpPr>
            <a:stCxn id="1222" idx="3"/>
            <a:endCxn id="1217" idx="0"/>
          </p:cNvCxnSpPr>
          <p:nvPr/>
        </p:nvCxnSpPr>
        <p:spPr>
          <a:xfrm flipH="1">
            <a:off x="9348627" y="4839920"/>
            <a:ext cx="302700" cy="4182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28" name="Google Shape;1228;p44"/>
          <p:cNvCxnSpPr>
            <a:stCxn id="1222" idx="5"/>
            <a:endCxn id="1218" idx="0"/>
          </p:cNvCxnSpPr>
          <p:nvPr/>
        </p:nvCxnSpPr>
        <p:spPr>
          <a:xfrm>
            <a:off x="9974617" y="4839920"/>
            <a:ext cx="403500" cy="4071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29" name="Google Shape;1229;p44"/>
          <p:cNvSpPr txBox="1"/>
          <p:nvPr/>
        </p:nvSpPr>
        <p:spPr>
          <a:xfrm>
            <a:off x="7441190" y="6013624"/>
            <a:ext cx="81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rgbClr val="76CEEF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/>
          </a:p>
        </p:txBody>
      </p:sp>
      <p:sp>
        <p:nvSpPr>
          <p:cNvPr id="1230" name="Google Shape;1230;p44"/>
          <p:cNvSpPr txBox="1"/>
          <p:nvPr/>
        </p:nvSpPr>
        <p:spPr>
          <a:xfrm>
            <a:off x="8377361" y="6013624"/>
            <a:ext cx="81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6CEEF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endParaRPr sz="1800">
              <a:solidFill>
                <a:srgbClr val="7F7F7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31" name="Google Shape;1231;p44"/>
          <p:cNvSpPr/>
          <p:nvPr/>
        </p:nvSpPr>
        <p:spPr>
          <a:xfrm>
            <a:off x="5497777" y="4170195"/>
            <a:ext cx="1056600" cy="744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EC0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32" name="Google Shape;1232;p44"/>
          <p:cNvSpPr/>
          <p:nvPr/>
        </p:nvSpPr>
        <p:spPr>
          <a:xfrm flipH="1">
            <a:off x="10859233" y="456565"/>
            <a:ext cx="989100" cy="977400"/>
          </a:xfrm>
          <a:prstGeom prst="uturnArrow">
            <a:avLst>
              <a:gd name="adj1" fmla="val 29944"/>
              <a:gd name="adj2" fmla="val 24052"/>
              <a:gd name="adj3" fmla="val 25000"/>
              <a:gd name="adj4" fmla="val 48104"/>
              <a:gd name="adj5" fmla="val 8244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233" name="Google Shape;1233;p44"/>
          <p:cNvGrpSpPr/>
          <p:nvPr/>
        </p:nvGrpSpPr>
        <p:grpSpPr>
          <a:xfrm>
            <a:off x="11552146" y="2207123"/>
            <a:ext cx="296156" cy="307707"/>
            <a:chOff x="1408670" y="3986542"/>
            <a:chExt cx="474685" cy="493200"/>
          </a:xfrm>
        </p:grpSpPr>
        <p:sp>
          <p:nvSpPr>
            <p:cNvPr id="1234" name="Google Shape;1234;p44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CEDFEA"/>
            </a:solidFill>
            <a:ln w="28575" cap="flat" cmpd="sng">
              <a:solidFill>
                <a:srgbClr val="6EA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>
                <a:solidFill>
                  <a:srgbClr val="264457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35" name="Google Shape;1235;p44"/>
            <p:cNvSpPr txBox="1"/>
            <p:nvPr/>
          </p:nvSpPr>
          <p:spPr>
            <a:xfrm>
              <a:off x="1440255" y="3986542"/>
              <a:ext cx="443100" cy="49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264457"/>
                  </a:solidFill>
                  <a:latin typeface="Consolas"/>
                  <a:ea typeface="Consolas"/>
                  <a:cs typeface="Consolas"/>
                  <a:sym typeface="Consolas"/>
                </a:rPr>
                <a:t>A</a:t>
              </a:r>
              <a:endParaRPr/>
            </a:p>
          </p:txBody>
        </p:sp>
      </p:grpSp>
      <p:sp>
        <p:nvSpPr>
          <p:cNvPr id="1236" name="Google Shape;1236;p44"/>
          <p:cNvSpPr/>
          <p:nvPr/>
        </p:nvSpPr>
        <p:spPr>
          <a:xfrm>
            <a:off x="11434635" y="2741704"/>
            <a:ext cx="520500" cy="463800"/>
          </a:xfrm>
          <a:prstGeom prst="triangle">
            <a:avLst>
              <a:gd name="adj" fmla="val 50000"/>
            </a:avLst>
          </a:prstGeom>
          <a:solidFill>
            <a:srgbClr val="CEDFEA"/>
          </a:solidFill>
          <a:ln w="28575" cap="flat" cmpd="sng">
            <a:solidFill>
              <a:srgbClr val="6EA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26445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</a:t>
            </a:r>
            <a:endParaRPr/>
          </a:p>
        </p:txBody>
      </p:sp>
      <p:cxnSp>
        <p:nvCxnSpPr>
          <p:cNvPr id="1237" name="Google Shape;1237;p44"/>
          <p:cNvCxnSpPr>
            <a:stCxn id="1234" idx="4"/>
            <a:endCxn id="1236" idx="0"/>
          </p:cNvCxnSpPr>
          <p:nvPr/>
        </p:nvCxnSpPr>
        <p:spPr>
          <a:xfrm>
            <a:off x="11694770" y="2495296"/>
            <a:ext cx="0" cy="246300"/>
          </a:xfrm>
          <a:prstGeom prst="straightConnector1">
            <a:avLst/>
          </a:prstGeom>
          <a:noFill/>
          <a:ln w="28575" cap="flat" cmpd="sng">
            <a:solidFill>
              <a:srgbClr val="6EA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38" name="Google Shape;1238;p44"/>
          <p:cNvSpPr txBox="1"/>
          <p:nvPr/>
        </p:nvSpPr>
        <p:spPr>
          <a:xfrm>
            <a:off x="10943074" y="2230200"/>
            <a:ext cx="547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6EA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NODE</a:t>
            </a:r>
            <a:endParaRPr/>
          </a:p>
        </p:txBody>
      </p:sp>
      <p:sp>
        <p:nvSpPr>
          <p:cNvPr id="1239" name="Google Shape;1239;p44"/>
          <p:cNvSpPr txBox="1"/>
          <p:nvPr/>
        </p:nvSpPr>
        <p:spPr>
          <a:xfrm>
            <a:off x="10861443" y="2840166"/>
            <a:ext cx="710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6EA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SUBTREE</a:t>
            </a:r>
            <a:endParaRPr/>
          </a:p>
        </p:txBody>
      </p:sp>
      <p:grpSp>
        <p:nvGrpSpPr>
          <p:cNvPr id="1240" name="Google Shape;1240;p44"/>
          <p:cNvGrpSpPr/>
          <p:nvPr/>
        </p:nvGrpSpPr>
        <p:grpSpPr>
          <a:xfrm>
            <a:off x="8494647" y="3146300"/>
            <a:ext cx="357900" cy="592124"/>
            <a:chOff x="2878593" y="2386740"/>
            <a:chExt cx="357900" cy="592124"/>
          </a:xfrm>
        </p:grpSpPr>
        <p:cxnSp>
          <p:nvCxnSpPr>
            <p:cNvPr id="1241" name="Google Shape;1241;p44"/>
            <p:cNvCxnSpPr/>
            <p:nvPr/>
          </p:nvCxnSpPr>
          <p:spPr>
            <a:xfrm>
              <a:off x="3104093" y="2712164"/>
              <a:ext cx="95100" cy="266700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242" name="Google Shape;1242;p44"/>
            <p:cNvSpPr txBox="1"/>
            <p:nvPr/>
          </p:nvSpPr>
          <p:spPr>
            <a:xfrm>
              <a:off x="2878593" y="2386740"/>
              <a:ext cx="357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...</a:t>
              </a:r>
              <a:endParaRPr/>
            </a:p>
          </p:txBody>
        </p:sp>
      </p:grpSp>
      <p:grpSp>
        <p:nvGrpSpPr>
          <p:cNvPr id="1243" name="Google Shape;1243;p44"/>
          <p:cNvGrpSpPr/>
          <p:nvPr/>
        </p:nvGrpSpPr>
        <p:grpSpPr>
          <a:xfrm>
            <a:off x="2101365" y="2732091"/>
            <a:ext cx="357900" cy="592124"/>
            <a:chOff x="2878593" y="2386740"/>
            <a:chExt cx="357900" cy="592124"/>
          </a:xfrm>
        </p:grpSpPr>
        <p:cxnSp>
          <p:nvCxnSpPr>
            <p:cNvPr id="1244" name="Google Shape;1244;p44"/>
            <p:cNvCxnSpPr/>
            <p:nvPr/>
          </p:nvCxnSpPr>
          <p:spPr>
            <a:xfrm>
              <a:off x="3104093" y="2712164"/>
              <a:ext cx="95100" cy="266700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245" name="Google Shape;1245;p44"/>
            <p:cNvSpPr txBox="1"/>
            <p:nvPr/>
          </p:nvSpPr>
          <p:spPr>
            <a:xfrm>
              <a:off x="2878593" y="2386740"/>
              <a:ext cx="357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...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45"/>
          <p:cNvSpPr/>
          <p:nvPr/>
        </p:nvSpPr>
        <p:spPr>
          <a:xfrm>
            <a:off x="3532055" y="4806325"/>
            <a:ext cx="834000" cy="743700"/>
          </a:xfrm>
          <a:prstGeom prst="triangle">
            <a:avLst>
              <a:gd name="adj" fmla="val 50000"/>
            </a:avLst>
          </a:prstGeom>
          <a:solidFill>
            <a:srgbClr val="DFECEC"/>
          </a:solidFill>
          <a:ln w="28575" cap="flat" cmpd="sng">
            <a:solidFill>
              <a:srgbClr val="48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</a:t>
            </a:r>
            <a:endParaRPr/>
          </a:p>
        </p:txBody>
      </p:sp>
      <p:sp>
        <p:nvSpPr>
          <p:cNvPr id="1252" name="Google Shape;1252;p45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 dirty="0"/>
              <a:t>Right Rotation</a:t>
            </a:r>
            <a:endParaRPr dirty="0"/>
          </a:p>
        </p:txBody>
      </p:sp>
      <p:sp>
        <p:nvSpPr>
          <p:cNvPr id="1253" name="Google Shape;1253;p45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14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Right Rotation</a:t>
            </a:r>
            <a:endParaRPr/>
          </a:p>
          <a:p>
            <a:pPr marL="457200" lvl="0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Mirror image of Left Rotation!</a:t>
            </a:r>
            <a:endParaRPr sz="2100"/>
          </a:p>
        </p:txBody>
      </p:sp>
      <p:grpSp>
        <p:nvGrpSpPr>
          <p:cNvPr id="1254" name="Google Shape;1254;p45"/>
          <p:cNvGrpSpPr/>
          <p:nvPr/>
        </p:nvGrpSpPr>
        <p:grpSpPr>
          <a:xfrm>
            <a:off x="3989825" y="3271421"/>
            <a:ext cx="457200" cy="457200"/>
            <a:chOff x="1408670" y="3991232"/>
            <a:chExt cx="457200" cy="457200"/>
          </a:xfrm>
        </p:grpSpPr>
        <p:sp>
          <p:nvSpPr>
            <p:cNvPr id="1255" name="Google Shape;1255;p45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A7EBEF"/>
            </a:solidFill>
            <a:ln w="28575" cap="flat" cmpd="sng">
              <a:solidFill>
                <a:srgbClr val="1D9A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56" name="Google Shape;1256;p45"/>
            <p:cNvSpPr txBox="1"/>
            <p:nvPr/>
          </p:nvSpPr>
          <p:spPr>
            <a:xfrm>
              <a:off x="1418300" y="4035166"/>
              <a:ext cx="443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A</a:t>
              </a:r>
              <a:endParaRPr/>
            </a:p>
          </p:txBody>
        </p:sp>
      </p:grpSp>
      <p:cxnSp>
        <p:nvCxnSpPr>
          <p:cNvPr id="1257" name="Google Shape;1257;p45"/>
          <p:cNvCxnSpPr/>
          <p:nvPr/>
        </p:nvCxnSpPr>
        <p:spPr>
          <a:xfrm flipH="1">
            <a:off x="3487445" y="3661666"/>
            <a:ext cx="577500" cy="4431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58" name="Google Shape;1258;p45"/>
          <p:cNvSpPr/>
          <p:nvPr/>
        </p:nvSpPr>
        <p:spPr>
          <a:xfrm>
            <a:off x="1365308" y="5530708"/>
            <a:ext cx="834000" cy="743700"/>
          </a:xfrm>
          <a:prstGeom prst="triangle">
            <a:avLst>
              <a:gd name="adj" fmla="val 50000"/>
            </a:avLst>
          </a:prstGeom>
          <a:solidFill>
            <a:srgbClr val="A7D8B6"/>
          </a:solidFill>
          <a:ln w="28575" cap="flat" cmpd="sng">
            <a:solidFill>
              <a:srgbClr val="2E66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</a:t>
            </a:r>
            <a:endParaRPr/>
          </a:p>
        </p:txBody>
      </p:sp>
      <p:sp>
        <p:nvSpPr>
          <p:cNvPr id="1259" name="Google Shape;1259;p45"/>
          <p:cNvSpPr/>
          <p:nvPr/>
        </p:nvSpPr>
        <p:spPr>
          <a:xfrm>
            <a:off x="2360547" y="5530708"/>
            <a:ext cx="834000" cy="743700"/>
          </a:xfrm>
          <a:prstGeom prst="triangle">
            <a:avLst>
              <a:gd name="adj" fmla="val 50000"/>
            </a:avLst>
          </a:prstGeom>
          <a:solidFill>
            <a:srgbClr val="A2DEF4"/>
          </a:solidFill>
          <a:ln w="28575" cap="flat" cmpd="sng">
            <a:solidFill>
              <a:srgbClr val="1482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</a:t>
            </a:r>
            <a:endParaRPr/>
          </a:p>
        </p:txBody>
      </p:sp>
      <p:sp>
        <p:nvSpPr>
          <p:cNvPr id="1260" name="Google Shape;1260;p45"/>
          <p:cNvSpPr/>
          <p:nvPr/>
        </p:nvSpPr>
        <p:spPr>
          <a:xfrm>
            <a:off x="4437395" y="4062747"/>
            <a:ext cx="834000" cy="743700"/>
          </a:xfrm>
          <a:prstGeom prst="triangle">
            <a:avLst>
              <a:gd name="adj" fmla="val 50000"/>
            </a:avLst>
          </a:prstGeom>
          <a:solidFill>
            <a:srgbClr val="9EC0D5"/>
          </a:solidFill>
          <a:ln w="28575" cap="flat" cmpd="sng">
            <a:solidFill>
              <a:srgbClr val="2644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</a:t>
            </a:r>
            <a:endParaRPr/>
          </a:p>
        </p:txBody>
      </p:sp>
      <p:grpSp>
        <p:nvGrpSpPr>
          <p:cNvPr id="1261" name="Google Shape;1261;p45"/>
          <p:cNvGrpSpPr/>
          <p:nvPr/>
        </p:nvGrpSpPr>
        <p:grpSpPr>
          <a:xfrm>
            <a:off x="3123920" y="4060862"/>
            <a:ext cx="457200" cy="457200"/>
            <a:chOff x="1408670" y="3991232"/>
            <a:chExt cx="457200" cy="457200"/>
          </a:xfrm>
        </p:grpSpPr>
        <p:sp>
          <p:nvSpPr>
            <p:cNvPr id="1262" name="Google Shape;1262;p45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A2CDED"/>
            </a:solidFill>
            <a:ln w="28575" cap="flat" cmpd="sng">
              <a:solidFill>
                <a:srgbClr val="1C62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63" name="Google Shape;1263;p45"/>
            <p:cNvSpPr txBox="1"/>
            <p:nvPr/>
          </p:nvSpPr>
          <p:spPr>
            <a:xfrm>
              <a:off x="1418300" y="4035166"/>
              <a:ext cx="443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B</a:t>
              </a:r>
              <a:endParaRPr/>
            </a:p>
          </p:txBody>
        </p:sp>
      </p:grpSp>
      <p:grpSp>
        <p:nvGrpSpPr>
          <p:cNvPr id="1264" name="Google Shape;1264;p45"/>
          <p:cNvGrpSpPr/>
          <p:nvPr/>
        </p:nvGrpSpPr>
        <p:grpSpPr>
          <a:xfrm>
            <a:off x="2101092" y="4814932"/>
            <a:ext cx="457200" cy="457200"/>
            <a:chOff x="1408670" y="3991232"/>
            <a:chExt cx="457200" cy="457200"/>
          </a:xfrm>
        </p:grpSpPr>
        <p:sp>
          <p:nvSpPr>
            <p:cNvPr id="1265" name="Google Shape;1265;p45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B2E3D5"/>
            </a:solidFill>
            <a:ln w="28575" cap="flat" cmpd="sng">
              <a:solidFill>
                <a:srgbClr val="318B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66" name="Google Shape;1266;p45"/>
            <p:cNvSpPr txBox="1"/>
            <p:nvPr/>
          </p:nvSpPr>
          <p:spPr>
            <a:xfrm>
              <a:off x="1418300" y="4035166"/>
              <a:ext cx="443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C</a:t>
              </a:r>
              <a:endParaRPr/>
            </a:p>
          </p:txBody>
        </p:sp>
      </p:grpSp>
      <p:cxnSp>
        <p:nvCxnSpPr>
          <p:cNvPr id="1267" name="Google Shape;1267;p45"/>
          <p:cNvCxnSpPr/>
          <p:nvPr/>
        </p:nvCxnSpPr>
        <p:spPr>
          <a:xfrm flipH="1">
            <a:off x="2488404" y="4458274"/>
            <a:ext cx="690900" cy="4569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68" name="Google Shape;1268;p45"/>
          <p:cNvCxnSpPr>
            <a:endCxn id="1258" idx="0"/>
          </p:cNvCxnSpPr>
          <p:nvPr/>
        </p:nvCxnSpPr>
        <p:spPr>
          <a:xfrm flipH="1">
            <a:off x="1782308" y="5228308"/>
            <a:ext cx="375300" cy="3024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69" name="Google Shape;1269;p45"/>
          <p:cNvCxnSpPr>
            <a:endCxn id="1259" idx="0"/>
          </p:cNvCxnSpPr>
          <p:nvPr/>
        </p:nvCxnSpPr>
        <p:spPr>
          <a:xfrm>
            <a:off x="2486247" y="5178208"/>
            <a:ext cx="291300" cy="3525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70" name="Google Shape;1270;p45"/>
          <p:cNvCxnSpPr>
            <a:endCxn id="1251" idx="0"/>
          </p:cNvCxnSpPr>
          <p:nvPr/>
        </p:nvCxnSpPr>
        <p:spPr>
          <a:xfrm>
            <a:off x="3522455" y="4420525"/>
            <a:ext cx="426600" cy="3858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71" name="Google Shape;1271;p45"/>
          <p:cNvCxnSpPr>
            <a:endCxn id="1260" idx="0"/>
          </p:cNvCxnSpPr>
          <p:nvPr/>
        </p:nvCxnSpPr>
        <p:spPr>
          <a:xfrm>
            <a:off x="4380095" y="3661647"/>
            <a:ext cx="474300" cy="4011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72" name="Google Shape;1272;p45"/>
          <p:cNvSpPr txBox="1"/>
          <p:nvPr/>
        </p:nvSpPr>
        <p:spPr>
          <a:xfrm>
            <a:off x="3063284" y="5597556"/>
            <a:ext cx="81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chemeClr val="accent6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/>
          </a:p>
        </p:txBody>
      </p:sp>
      <p:sp>
        <p:nvSpPr>
          <p:cNvPr id="1273" name="Google Shape;1273;p45"/>
          <p:cNvSpPr txBox="1"/>
          <p:nvPr/>
        </p:nvSpPr>
        <p:spPr>
          <a:xfrm>
            <a:off x="3999455" y="5597556"/>
            <a:ext cx="81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6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endParaRPr sz="1800">
              <a:solidFill>
                <a:schemeClr val="accent3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274" name="Google Shape;1274;p45"/>
          <p:cNvGrpSpPr/>
          <p:nvPr/>
        </p:nvGrpSpPr>
        <p:grpSpPr>
          <a:xfrm>
            <a:off x="9698772" y="4391319"/>
            <a:ext cx="457200" cy="457200"/>
            <a:chOff x="1408670" y="3991232"/>
            <a:chExt cx="457200" cy="457200"/>
          </a:xfrm>
        </p:grpSpPr>
        <p:sp>
          <p:nvSpPr>
            <p:cNvPr id="1275" name="Google Shape;1275;p45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A7EBEF"/>
            </a:solidFill>
            <a:ln w="28575" cap="flat" cmpd="sng">
              <a:solidFill>
                <a:srgbClr val="1D9A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76" name="Google Shape;1276;p45"/>
            <p:cNvSpPr txBox="1"/>
            <p:nvPr/>
          </p:nvSpPr>
          <p:spPr>
            <a:xfrm>
              <a:off x="1418300" y="4035166"/>
              <a:ext cx="443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A</a:t>
              </a:r>
              <a:endParaRPr/>
            </a:p>
          </p:txBody>
        </p:sp>
      </p:grpSp>
      <p:cxnSp>
        <p:nvCxnSpPr>
          <p:cNvPr id="1277" name="Google Shape;1277;p45"/>
          <p:cNvCxnSpPr>
            <a:endCxn id="1275" idx="1"/>
          </p:cNvCxnSpPr>
          <p:nvPr/>
        </p:nvCxnSpPr>
        <p:spPr>
          <a:xfrm>
            <a:off x="9099727" y="4099774"/>
            <a:ext cx="666000" cy="3585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78" name="Google Shape;1278;p45"/>
          <p:cNvSpPr/>
          <p:nvPr/>
        </p:nvSpPr>
        <p:spPr>
          <a:xfrm>
            <a:off x="6811744" y="5258071"/>
            <a:ext cx="834000" cy="743700"/>
          </a:xfrm>
          <a:prstGeom prst="triangle">
            <a:avLst>
              <a:gd name="adj" fmla="val 50000"/>
            </a:avLst>
          </a:prstGeom>
          <a:solidFill>
            <a:srgbClr val="A7D8B6"/>
          </a:solidFill>
          <a:ln w="28575" cap="flat" cmpd="sng">
            <a:solidFill>
              <a:srgbClr val="2E66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</a:t>
            </a:r>
            <a:endParaRPr/>
          </a:p>
        </p:txBody>
      </p:sp>
      <p:sp>
        <p:nvSpPr>
          <p:cNvPr id="1279" name="Google Shape;1279;p45"/>
          <p:cNvSpPr/>
          <p:nvPr/>
        </p:nvSpPr>
        <p:spPr>
          <a:xfrm>
            <a:off x="7914792" y="5252204"/>
            <a:ext cx="834000" cy="743700"/>
          </a:xfrm>
          <a:prstGeom prst="triangle">
            <a:avLst>
              <a:gd name="adj" fmla="val 50000"/>
            </a:avLst>
          </a:prstGeom>
          <a:solidFill>
            <a:srgbClr val="A2DEF4"/>
          </a:solidFill>
          <a:ln w="28575" cap="flat" cmpd="sng">
            <a:solidFill>
              <a:srgbClr val="1482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</a:t>
            </a:r>
            <a:endParaRPr/>
          </a:p>
        </p:txBody>
      </p:sp>
      <p:sp>
        <p:nvSpPr>
          <p:cNvPr id="1280" name="Google Shape;1280;p45"/>
          <p:cNvSpPr/>
          <p:nvPr/>
        </p:nvSpPr>
        <p:spPr>
          <a:xfrm>
            <a:off x="8931478" y="5258071"/>
            <a:ext cx="834000" cy="743700"/>
          </a:xfrm>
          <a:prstGeom prst="triangle">
            <a:avLst>
              <a:gd name="adj" fmla="val 50000"/>
            </a:avLst>
          </a:prstGeom>
          <a:solidFill>
            <a:srgbClr val="DFECEC"/>
          </a:solidFill>
          <a:ln w="28575" cap="flat" cmpd="sng">
            <a:solidFill>
              <a:srgbClr val="48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</a:t>
            </a:r>
            <a:endParaRPr/>
          </a:p>
        </p:txBody>
      </p:sp>
      <p:sp>
        <p:nvSpPr>
          <p:cNvPr id="1281" name="Google Shape;1281;p45"/>
          <p:cNvSpPr/>
          <p:nvPr/>
        </p:nvSpPr>
        <p:spPr>
          <a:xfrm>
            <a:off x="9961185" y="5247145"/>
            <a:ext cx="834000" cy="743700"/>
          </a:xfrm>
          <a:prstGeom prst="triangle">
            <a:avLst>
              <a:gd name="adj" fmla="val 50000"/>
            </a:avLst>
          </a:prstGeom>
          <a:solidFill>
            <a:srgbClr val="9EC0D5"/>
          </a:solidFill>
          <a:ln w="28575" cap="flat" cmpd="sng">
            <a:solidFill>
              <a:srgbClr val="2644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</a:t>
            </a:r>
            <a:endParaRPr/>
          </a:p>
        </p:txBody>
      </p:sp>
      <p:grpSp>
        <p:nvGrpSpPr>
          <p:cNvPr id="1282" name="Google Shape;1282;p45"/>
          <p:cNvGrpSpPr/>
          <p:nvPr/>
        </p:nvGrpSpPr>
        <p:grpSpPr>
          <a:xfrm>
            <a:off x="8713959" y="3719160"/>
            <a:ext cx="457200" cy="457200"/>
            <a:chOff x="1408670" y="3991232"/>
            <a:chExt cx="457200" cy="457200"/>
          </a:xfrm>
        </p:grpSpPr>
        <p:sp>
          <p:nvSpPr>
            <p:cNvPr id="1283" name="Google Shape;1283;p45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A2CDED"/>
            </a:solidFill>
            <a:ln w="28575" cap="flat" cmpd="sng">
              <a:solidFill>
                <a:srgbClr val="1C62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84" name="Google Shape;1284;p45"/>
            <p:cNvSpPr txBox="1"/>
            <p:nvPr/>
          </p:nvSpPr>
          <p:spPr>
            <a:xfrm>
              <a:off x="1418300" y="4035166"/>
              <a:ext cx="443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B</a:t>
              </a:r>
              <a:endParaRPr/>
            </a:p>
          </p:txBody>
        </p:sp>
      </p:grpSp>
      <p:grpSp>
        <p:nvGrpSpPr>
          <p:cNvPr id="1285" name="Google Shape;1285;p45"/>
          <p:cNvGrpSpPr/>
          <p:nvPr/>
        </p:nvGrpSpPr>
        <p:grpSpPr>
          <a:xfrm>
            <a:off x="7636426" y="4391319"/>
            <a:ext cx="457200" cy="457200"/>
            <a:chOff x="1408670" y="3991232"/>
            <a:chExt cx="457200" cy="457200"/>
          </a:xfrm>
        </p:grpSpPr>
        <p:sp>
          <p:nvSpPr>
            <p:cNvPr id="1286" name="Google Shape;1286;p45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B2E3D5"/>
            </a:solidFill>
            <a:ln w="28575" cap="flat" cmpd="sng">
              <a:solidFill>
                <a:srgbClr val="318B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87" name="Google Shape;1287;p45"/>
            <p:cNvSpPr txBox="1"/>
            <p:nvPr/>
          </p:nvSpPr>
          <p:spPr>
            <a:xfrm>
              <a:off x="1418300" y="4035166"/>
              <a:ext cx="443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C</a:t>
              </a:r>
              <a:endParaRPr/>
            </a:p>
          </p:txBody>
        </p:sp>
      </p:grpSp>
      <p:cxnSp>
        <p:nvCxnSpPr>
          <p:cNvPr id="1288" name="Google Shape;1288;p45"/>
          <p:cNvCxnSpPr/>
          <p:nvPr/>
        </p:nvCxnSpPr>
        <p:spPr>
          <a:xfrm flipH="1">
            <a:off x="8026687" y="4104796"/>
            <a:ext cx="759600" cy="3510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89" name="Google Shape;1289;p45"/>
          <p:cNvCxnSpPr>
            <a:endCxn id="1278" idx="0"/>
          </p:cNvCxnSpPr>
          <p:nvPr/>
        </p:nvCxnSpPr>
        <p:spPr>
          <a:xfrm flipH="1">
            <a:off x="7228744" y="4781671"/>
            <a:ext cx="474600" cy="4764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90" name="Google Shape;1290;p45"/>
          <p:cNvCxnSpPr>
            <a:endCxn id="1279" idx="0"/>
          </p:cNvCxnSpPr>
          <p:nvPr/>
        </p:nvCxnSpPr>
        <p:spPr>
          <a:xfrm>
            <a:off x="8053392" y="4779104"/>
            <a:ext cx="278400" cy="4731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91" name="Google Shape;1291;p45"/>
          <p:cNvCxnSpPr>
            <a:endCxn id="1280" idx="0"/>
          </p:cNvCxnSpPr>
          <p:nvPr/>
        </p:nvCxnSpPr>
        <p:spPr>
          <a:xfrm flipH="1">
            <a:off x="9348478" y="4778971"/>
            <a:ext cx="414900" cy="4791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92" name="Google Shape;1292;p45"/>
          <p:cNvCxnSpPr>
            <a:endCxn id="1281" idx="0"/>
          </p:cNvCxnSpPr>
          <p:nvPr/>
        </p:nvCxnSpPr>
        <p:spPr>
          <a:xfrm>
            <a:off x="10090785" y="4795045"/>
            <a:ext cx="287400" cy="4521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93" name="Google Shape;1293;p45"/>
          <p:cNvSpPr/>
          <p:nvPr/>
        </p:nvSpPr>
        <p:spPr>
          <a:xfrm>
            <a:off x="5844168" y="4170195"/>
            <a:ext cx="1056600" cy="744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EC0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94" name="Google Shape;1294;p45"/>
          <p:cNvSpPr/>
          <p:nvPr/>
        </p:nvSpPr>
        <p:spPr>
          <a:xfrm>
            <a:off x="10965933" y="456565"/>
            <a:ext cx="989100" cy="977400"/>
          </a:xfrm>
          <a:prstGeom prst="uturnArrow">
            <a:avLst>
              <a:gd name="adj1" fmla="val 29944"/>
              <a:gd name="adj2" fmla="val 24052"/>
              <a:gd name="adj3" fmla="val 25000"/>
              <a:gd name="adj4" fmla="val 48104"/>
              <a:gd name="adj5" fmla="val 8244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295" name="Google Shape;1295;p45"/>
          <p:cNvGrpSpPr/>
          <p:nvPr/>
        </p:nvGrpSpPr>
        <p:grpSpPr>
          <a:xfrm>
            <a:off x="11552146" y="2207123"/>
            <a:ext cx="296156" cy="307707"/>
            <a:chOff x="1408670" y="3986542"/>
            <a:chExt cx="474685" cy="493200"/>
          </a:xfrm>
        </p:grpSpPr>
        <p:sp>
          <p:nvSpPr>
            <p:cNvPr id="1296" name="Google Shape;1296;p45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CEDFEA"/>
            </a:solidFill>
            <a:ln w="28575" cap="flat" cmpd="sng">
              <a:solidFill>
                <a:srgbClr val="6EA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>
                <a:solidFill>
                  <a:srgbClr val="264457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97" name="Google Shape;1297;p45"/>
            <p:cNvSpPr txBox="1"/>
            <p:nvPr/>
          </p:nvSpPr>
          <p:spPr>
            <a:xfrm>
              <a:off x="1440255" y="3986542"/>
              <a:ext cx="443100" cy="49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264457"/>
                  </a:solidFill>
                  <a:latin typeface="Consolas"/>
                  <a:ea typeface="Consolas"/>
                  <a:cs typeface="Consolas"/>
                  <a:sym typeface="Consolas"/>
                </a:rPr>
                <a:t>A</a:t>
              </a:r>
              <a:endParaRPr/>
            </a:p>
          </p:txBody>
        </p:sp>
      </p:grpSp>
      <p:sp>
        <p:nvSpPr>
          <p:cNvPr id="1298" name="Google Shape;1298;p45"/>
          <p:cNvSpPr/>
          <p:nvPr/>
        </p:nvSpPr>
        <p:spPr>
          <a:xfrm>
            <a:off x="11434635" y="2741704"/>
            <a:ext cx="520500" cy="463800"/>
          </a:xfrm>
          <a:prstGeom prst="triangle">
            <a:avLst>
              <a:gd name="adj" fmla="val 50000"/>
            </a:avLst>
          </a:prstGeom>
          <a:solidFill>
            <a:srgbClr val="CEDFEA"/>
          </a:solidFill>
          <a:ln w="28575" cap="flat" cmpd="sng">
            <a:solidFill>
              <a:srgbClr val="6EA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26445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</a:t>
            </a:r>
            <a:endParaRPr/>
          </a:p>
        </p:txBody>
      </p:sp>
      <p:cxnSp>
        <p:nvCxnSpPr>
          <p:cNvPr id="1299" name="Google Shape;1299;p45"/>
          <p:cNvCxnSpPr>
            <a:stCxn id="1296" idx="4"/>
            <a:endCxn id="1298" idx="0"/>
          </p:cNvCxnSpPr>
          <p:nvPr/>
        </p:nvCxnSpPr>
        <p:spPr>
          <a:xfrm>
            <a:off x="11694770" y="2495296"/>
            <a:ext cx="0" cy="246300"/>
          </a:xfrm>
          <a:prstGeom prst="straightConnector1">
            <a:avLst/>
          </a:prstGeom>
          <a:noFill/>
          <a:ln w="28575" cap="flat" cmpd="sng">
            <a:solidFill>
              <a:srgbClr val="6EA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00" name="Google Shape;1300;p45"/>
          <p:cNvSpPr txBox="1"/>
          <p:nvPr/>
        </p:nvSpPr>
        <p:spPr>
          <a:xfrm>
            <a:off x="10965924" y="2230200"/>
            <a:ext cx="577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6EA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NODE</a:t>
            </a:r>
            <a:endParaRPr/>
          </a:p>
        </p:txBody>
      </p:sp>
      <p:sp>
        <p:nvSpPr>
          <p:cNvPr id="1301" name="Google Shape;1301;p45"/>
          <p:cNvSpPr txBox="1"/>
          <p:nvPr/>
        </p:nvSpPr>
        <p:spPr>
          <a:xfrm>
            <a:off x="10861443" y="2840166"/>
            <a:ext cx="710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6EA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SUBTREE</a:t>
            </a:r>
            <a:endParaRPr/>
          </a:p>
        </p:txBody>
      </p:sp>
      <p:sp>
        <p:nvSpPr>
          <p:cNvPr id="1302" name="Google Shape;1302;p45"/>
          <p:cNvSpPr txBox="1"/>
          <p:nvPr/>
        </p:nvSpPr>
        <p:spPr>
          <a:xfrm>
            <a:off x="8418393" y="6099648"/>
            <a:ext cx="81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chemeClr val="accent6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/>
          </a:p>
        </p:txBody>
      </p:sp>
      <p:sp>
        <p:nvSpPr>
          <p:cNvPr id="1303" name="Google Shape;1303;p45"/>
          <p:cNvSpPr txBox="1"/>
          <p:nvPr/>
        </p:nvSpPr>
        <p:spPr>
          <a:xfrm>
            <a:off x="9354564" y="6099648"/>
            <a:ext cx="81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6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endParaRPr sz="1800">
              <a:solidFill>
                <a:schemeClr val="accent3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304" name="Google Shape;1304;p45"/>
          <p:cNvGrpSpPr/>
          <p:nvPr/>
        </p:nvGrpSpPr>
        <p:grpSpPr>
          <a:xfrm>
            <a:off x="8494647" y="3146300"/>
            <a:ext cx="357900" cy="592124"/>
            <a:chOff x="2878593" y="2386740"/>
            <a:chExt cx="357900" cy="592124"/>
          </a:xfrm>
        </p:grpSpPr>
        <p:cxnSp>
          <p:nvCxnSpPr>
            <p:cNvPr id="1305" name="Google Shape;1305;p45"/>
            <p:cNvCxnSpPr/>
            <p:nvPr/>
          </p:nvCxnSpPr>
          <p:spPr>
            <a:xfrm>
              <a:off x="3104093" y="2712164"/>
              <a:ext cx="95100" cy="266700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306" name="Google Shape;1306;p45"/>
            <p:cNvSpPr txBox="1"/>
            <p:nvPr/>
          </p:nvSpPr>
          <p:spPr>
            <a:xfrm>
              <a:off x="2878593" y="2386740"/>
              <a:ext cx="357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...</a:t>
              </a:r>
              <a:endParaRPr/>
            </a:p>
          </p:txBody>
        </p:sp>
      </p:grpSp>
      <p:grpSp>
        <p:nvGrpSpPr>
          <p:cNvPr id="1307" name="Google Shape;1307;p45"/>
          <p:cNvGrpSpPr/>
          <p:nvPr/>
        </p:nvGrpSpPr>
        <p:grpSpPr>
          <a:xfrm>
            <a:off x="3802864" y="2711827"/>
            <a:ext cx="357900" cy="592124"/>
            <a:chOff x="2878593" y="2386740"/>
            <a:chExt cx="357900" cy="592124"/>
          </a:xfrm>
        </p:grpSpPr>
        <p:cxnSp>
          <p:nvCxnSpPr>
            <p:cNvPr id="1308" name="Google Shape;1308;p45"/>
            <p:cNvCxnSpPr/>
            <p:nvPr/>
          </p:nvCxnSpPr>
          <p:spPr>
            <a:xfrm>
              <a:off x="3104093" y="2712164"/>
              <a:ext cx="95100" cy="266700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309" name="Google Shape;1309;p45"/>
            <p:cNvSpPr txBox="1"/>
            <p:nvPr/>
          </p:nvSpPr>
          <p:spPr>
            <a:xfrm>
              <a:off x="2878593" y="2386740"/>
              <a:ext cx="357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...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F874D-6DC8-6347-D55D-5EFC029CB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Left or Right Rotation Examples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772A0-9C64-64B1-62B3-72B87AD630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96ABAE-628F-A5F6-728B-C4E0B6856A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14728" y="2348009"/>
            <a:ext cx="5635795" cy="31701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B7C142-0796-BF9B-EB88-169F25C716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96000" y="2348009"/>
            <a:ext cx="5870642" cy="309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00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47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Not Quite as Straightforward</a:t>
            </a:r>
            <a:endParaRPr/>
          </a:p>
        </p:txBody>
      </p:sp>
      <p:sp>
        <p:nvSpPr>
          <p:cNvPr id="1341" name="Google Shape;1341;p47"/>
          <p:cNvSpPr txBox="1">
            <a:spLocks noGrp="1"/>
          </p:cNvSpPr>
          <p:nvPr>
            <p:ph type="body" idx="1"/>
          </p:nvPr>
        </p:nvSpPr>
        <p:spPr>
          <a:xfrm>
            <a:off x="838200" y="1371601"/>
            <a:ext cx="10515600" cy="14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if there’s a “kink” in the tree where the insertion happened?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/>
              <a:t>Can we apply a Left Rotation?</a:t>
            </a:r>
            <a:endParaRPr/>
          </a:p>
          <a:p>
            <a:pPr marL="457200" lvl="0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No, violates the BST invariant!</a:t>
            </a:r>
            <a:endParaRPr sz="2100"/>
          </a:p>
        </p:txBody>
      </p:sp>
      <p:grpSp>
        <p:nvGrpSpPr>
          <p:cNvPr id="1342" name="Google Shape;1342;p47"/>
          <p:cNvGrpSpPr/>
          <p:nvPr/>
        </p:nvGrpSpPr>
        <p:grpSpPr>
          <a:xfrm>
            <a:off x="2249499" y="3576672"/>
            <a:ext cx="457200" cy="457200"/>
            <a:chOff x="1408670" y="3991232"/>
            <a:chExt cx="457200" cy="457200"/>
          </a:xfrm>
        </p:grpSpPr>
        <p:sp>
          <p:nvSpPr>
            <p:cNvPr id="1343" name="Google Shape;1343;p47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A7EBEF"/>
            </a:solidFill>
            <a:ln w="28575" cap="flat" cmpd="sng">
              <a:solidFill>
                <a:srgbClr val="1D9A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44" name="Google Shape;1344;p47"/>
            <p:cNvSpPr txBox="1"/>
            <p:nvPr/>
          </p:nvSpPr>
          <p:spPr>
            <a:xfrm>
              <a:off x="1481618" y="4035166"/>
              <a:ext cx="311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/>
            </a:p>
          </p:txBody>
        </p:sp>
      </p:grpSp>
      <p:cxnSp>
        <p:nvCxnSpPr>
          <p:cNvPr id="1345" name="Google Shape;1345;p47"/>
          <p:cNvCxnSpPr>
            <a:stCxn id="1343" idx="5"/>
            <a:endCxn id="1346" idx="1"/>
          </p:cNvCxnSpPr>
          <p:nvPr/>
        </p:nvCxnSpPr>
        <p:spPr>
          <a:xfrm>
            <a:off x="2639744" y="3966917"/>
            <a:ext cx="582300" cy="414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1347" name="Google Shape;1347;p47"/>
          <p:cNvGrpSpPr/>
          <p:nvPr/>
        </p:nvGrpSpPr>
        <p:grpSpPr>
          <a:xfrm>
            <a:off x="3155036" y="4314186"/>
            <a:ext cx="457230" cy="457200"/>
            <a:chOff x="1408670" y="3991232"/>
            <a:chExt cx="457230" cy="457200"/>
          </a:xfrm>
        </p:grpSpPr>
        <p:sp>
          <p:nvSpPr>
            <p:cNvPr id="1346" name="Google Shape;1346;p47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A2CDED"/>
            </a:solidFill>
            <a:ln w="28575" cap="flat" cmpd="sng">
              <a:solidFill>
                <a:srgbClr val="1C62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48" name="Google Shape;1348;p47"/>
            <p:cNvSpPr txBox="1"/>
            <p:nvPr/>
          </p:nvSpPr>
          <p:spPr>
            <a:xfrm>
              <a:off x="1418300" y="4035166"/>
              <a:ext cx="447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5</a:t>
              </a:r>
              <a:endParaRPr/>
            </a:p>
          </p:txBody>
        </p:sp>
      </p:grpSp>
      <p:grpSp>
        <p:nvGrpSpPr>
          <p:cNvPr id="1349" name="Google Shape;1349;p47"/>
          <p:cNvGrpSpPr/>
          <p:nvPr/>
        </p:nvGrpSpPr>
        <p:grpSpPr>
          <a:xfrm>
            <a:off x="2520556" y="5174977"/>
            <a:ext cx="457230" cy="457200"/>
            <a:chOff x="1408670" y="3991232"/>
            <a:chExt cx="457230" cy="457200"/>
          </a:xfrm>
        </p:grpSpPr>
        <p:sp>
          <p:nvSpPr>
            <p:cNvPr id="1350" name="Google Shape;1350;p47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B2E3D5"/>
            </a:solidFill>
            <a:ln w="28575" cap="flat" cmpd="sng">
              <a:solidFill>
                <a:srgbClr val="318B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51" name="Google Shape;1351;p47"/>
            <p:cNvSpPr txBox="1"/>
            <p:nvPr/>
          </p:nvSpPr>
          <p:spPr>
            <a:xfrm>
              <a:off x="1418300" y="4035166"/>
              <a:ext cx="447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3</a:t>
              </a:r>
              <a:endParaRPr/>
            </a:p>
          </p:txBody>
        </p:sp>
      </p:grpSp>
      <p:cxnSp>
        <p:nvCxnSpPr>
          <p:cNvPr id="1352" name="Google Shape;1352;p47"/>
          <p:cNvCxnSpPr>
            <a:stCxn id="1346" idx="3"/>
          </p:cNvCxnSpPr>
          <p:nvPr/>
        </p:nvCxnSpPr>
        <p:spPr>
          <a:xfrm flipH="1">
            <a:off x="2902191" y="4704431"/>
            <a:ext cx="319800" cy="5145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53" name="Google Shape;1353;p47"/>
          <p:cNvSpPr txBox="1"/>
          <p:nvPr/>
        </p:nvSpPr>
        <p:spPr>
          <a:xfrm>
            <a:off x="2749156" y="3678314"/>
            <a:ext cx="405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h:2</a:t>
            </a:r>
            <a:endParaRPr/>
          </a:p>
        </p:txBody>
      </p:sp>
      <p:sp>
        <p:nvSpPr>
          <p:cNvPr id="1354" name="Google Shape;1354;p47"/>
          <p:cNvSpPr txBox="1"/>
          <p:nvPr/>
        </p:nvSpPr>
        <p:spPr>
          <a:xfrm>
            <a:off x="3602268" y="4422204"/>
            <a:ext cx="405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h:1</a:t>
            </a:r>
            <a:endParaRPr/>
          </a:p>
        </p:txBody>
      </p:sp>
      <p:sp>
        <p:nvSpPr>
          <p:cNvPr id="1355" name="Google Shape;1355;p47"/>
          <p:cNvSpPr txBox="1"/>
          <p:nvPr/>
        </p:nvSpPr>
        <p:spPr>
          <a:xfrm>
            <a:off x="2987386" y="5276619"/>
            <a:ext cx="405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h:0</a:t>
            </a:r>
            <a:endParaRPr/>
          </a:p>
        </p:txBody>
      </p:sp>
      <p:grpSp>
        <p:nvGrpSpPr>
          <p:cNvPr id="1356" name="Google Shape;1356;p47"/>
          <p:cNvGrpSpPr/>
          <p:nvPr/>
        </p:nvGrpSpPr>
        <p:grpSpPr>
          <a:xfrm>
            <a:off x="7234062" y="5084040"/>
            <a:ext cx="457200" cy="457200"/>
            <a:chOff x="1408670" y="3991232"/>
            <a:chExt cx="457200" cy="457200"/>
          </a:xfrm>
        </p:grpSpPr>
        <p:sp>
          <p:nvSpPr>
            <p:cNvPr id="1357" name="Google Shape;1357;p47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A7EBEF"/>
            </a:solidFill>
            <a:ln w="28575" cap="flat" cmpd="sng">
              <a:solidFill>
                <a:srgbClr val="1D9A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58" name="Google Shape;1358;p47"/>
            <p:cNvSpPr txBox="1"/>
            <p:nvPr/>
          </p:nvSpPr>
          <p:spPr>
            <a:xfrm>
              <a:off x="1481618" y="4035166"/>
              <a:ext cx="311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/>
            </a:p>
          </p:txBody>
        </p:sp>
      </p:grpSp>
      <p:grpSp>
        <p:nvGrpSpPr>
          <p:cNvPr id="1359" name="Google Shape;1359;p47"/>
          <p:cNvGrpSpPr/>
          <p:nvPr/>
        </p:nvGrpSpPr>
        <p:grpSpPr>
          <a:xfrm>
            <a:off x="8123270" y="4314092"/>
            <a:ext cx="457230" cy="457200"/>
            <a:chOff x="1408670" y="3991232"/>
            <a:chExt cx="457230" cy="457200"/>
          </a:xfrm>
        </p:grpSpPr>
        <p:sp>
          <p:nvSpPr>
            <p:cNvPr id="1360" name="Google Shape;1360;p47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A2CDED"/>
            </a:solidFill>
            <a:ln w="28575" cap="flat" cmpd="sng">
              <a:solidFill>
                <a:srgbClr val="1C62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61" name="Google Shape;1361;p47"/>
            <p:cNvSpPr txBox="1"/>
            <p:nvPr/>
          </p:nvSpPr>
          <p:spPr>
            <a:xfrm>
              <a:off x="1418300" y="4035166"/>
              <a:ext cx="447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5</a:t>
              </a:r>
              <a:endParaRPr/>
            </a:p>
          </p:txBody>
        </p:sp>
      </p:grpSp>
      <p:grpSp>
        <p:nvGrpSpPr>
          <p:cNvPr id="1362" name="Google Shape;1362;p47"/>
          <p:cNvGrpSpPr/>
          <p:nvPr/>
        </p:nvGrpSpPr>
        <p:grpSpPr>
          <a:xfrm>
            <a:off x="8996843" y="5066567"/>
            <a:ext cx="457230" cy="457200"/>
            <a:chOff x="1408670" y="3991232"/>
            <a:chExt cx="457230" cy="457200"/>
          </a:xfrm>
        </p:grpSpPr>
        <p:sp>
          <p:nvSpPr>
            <p:cNvPr id="1363" name="Google Shape;1363;p47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B2E3D5"/>
            </a:solidFill>
            <a:ln w="28575" cap="flat" cmpd="sng">
              <a:solidFill>
                <a:srgbClr val="318B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64" name="Google Shape;1364;p47"/>
            <p:cNvSpPr txBox="1"/>
            <p:nvPr/>
          </p:nvSpPr>
          <p:spPr>
            <a:xfrm>
              <a:off x="1418300" y="4035166"/>
              <a:ext cx="447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3</a:t>
              </a:r>
              <a:endParaRPr/>
            </a:p>
          </p:txBody>
        </p:sp>
      </p:grpSp>
      <p:cxnSp>
        <p:nvCxnSpPr>
          <p:cNvPr id="1365" name="Google Shape;1365;p47"/>
          <p:cNvCxnSpPr>
            <a:stCxn id="1360" idx="5"/>
            <a:endCxn id="1363" idx="1"/>
          </p:cNvCxnSpPr>
          <p:nvPr/>
        </p:nvCxnSpPr>
        <p:spPr>
          <a:xfrm>
            <a:off x="8513515" y="4704337"/>
            <a:ext cx="550200" cy="429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66" name="Google Shape;1366;p47"/>
          <p:cNvSpPr txBox="1"/>
          <p:nvPr/>
        </p:nvSpPr>
        <p:spPr>
          <a:xfrm>
            <a:off x="8570502" y="4422110"/>
            <a:ext cx="405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h:1</a:t>
            </a:r>
            <a:endParaRPr/>
          </a:p>
        </p:txBody>
      </p:sp>
      <p:sp>
        <p:nvSpPr>
          <p:cNvPr id="1367" name="Google Shape;1367;p47"/>
          <p:cNvSpPr txBox="1"/>
          <p:nvPr/>
        </p:nvSpPr>
        <p:spPr>
          <a:xfrm>
            <a:off x="9463673" y="5168209"/>
            <a:ext cx="405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h:0</a:t>
            </a:r>
            <a:endParaRPr/>
          </a:p>
        </p:txBody>
      </p:sp>
      <p:cxnSp>
        <p:nvCxnSpPr>
          <p:cNvPr id="1368" name="Google Shape;1368;p47"/>
          <p:cNvCxnSpPr>
            <a:stCxn id="1360" idx="3"/>
          </p:cNvCxnSpPr>
          <p:nvPr/>
        </p:nvCxnSpPr>
        <p:spPr>
          <a:xfrm flipH="1">
            <a:off x="7649625" y="4704337"/>
            <a:ext cx="540600" cy="4638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69" name="Google Shape;1369;p47"/>
          <p:cNvSpPr txBox="1"/>
          <p:nvPr/>
        </p:nvSpPr>
        <p:spPr>
          <a:xfrm>
            <a:off x="7668852" y="5225917"/>
            <a:ext cx="405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h:0</a:t>
            </a:r>
            <a:endParaRPr/>
          </a:p>
        </p:txBody>
      </p:sp>
      <p:sp>
        <p:nvSpPr>
          <p:cNvPr id="1370" name="Google Shape;1370;p47"/>
          <p:cNvSpPr/>
          <p:nvPr/>
        </p:nvSpPr>
        <p:spPr>
          <a:xfrm>
            <a:off x="5497777" y="4170195"/>
            <a:ext cx="1056600" cy="744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EC0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71" name="Google Shape;1371;p47"/>
          <p:cNvSpPr/>
          <p:nvPr/>
        </p:nvSpPr>
        <p:spPr>
          <a:xfrm flipH="1">
            <a:off x="7778671" y="3104605"/>
            <a:ext cx="989100" cy="977400"/>
          </a:xfrm>
          <a:prstGeom prst="uturnArrow">
            <a:avLst>
              <a:gd name="adj1" fmla="val 29944"/>
              <a:gd name="adj2" fmla="val 24052"/>
              <a:gd name="adj3" fmla="val 25000"/>
              <a:gd name="adj4" fmla="val 48104"/>
              <a:gd name="adj5" fmla="val 8244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72" name="Google Shape;1372;p47"/>
          <p:cNvSpPr/>
          <p:nvPr/>
        </p:nvSpPr>
        <p:spPr>
          <a:xfrm>
            <a:off x="6989481" y="2285606"/>
            <a:ext cx="2724900" cy="2724900"/>
          </a:xfrm>
          <a:prstGeom prst="noSmoking">
            <a:avLst>
              <a:gd name="adj" fmla="val 675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48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Right/Left Rotation</a:t>
            </a:r>
            <a:endParaRPr/>
          </a:p>
        </p:txBody>
      </p:sp>
      <p:sp>
        <p:nvSpPr>
          <p:cNvPr id="1379" name="Google Shape;1379;p48"/>
          <p:cNvSpPr txBox="1">
            <a:spLocks noGrp="1"/>
          </p:cNvSpPr>
          <p:nvPr>
            <p:ph type="body" idx="1"/>
          </p:nvPr>
        </p:nvSpPr>
        <p:spPr>
          <a:xfrm>
            <a:off x="838200" y="1371601"/>
            <a:ext cx="10515600" cy="15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Solution: </a:t>
            </a:r>
            <a:r>
              <a:rPr lang="en-US" b="1" dirty="0"/>
              <a:t>Right/Left Rotation</a:t>
            </a:r>
            <a:endParaRPr dirty="0"/>
          </a:p>
          <a:p>
            <a:pPr indent="-361950">
              <a:spcBef>
                <a:spcPts val="400"/>
              </a:spcBef>
              <a:buSzPts val="2100"/>
            </a:pPr>
            <a:r>
              <a:rPr lang="en-US" sz="2100" dirty="0"/>
              <a:t>Two steps: First </a:t>
            </a:r>
            <a:r>
              <a:rPr lang="en-GB" sz="2100" dirty="0"/>
              <a:t>do a right rotation for the right two nodes. then do a left rotation for the three nodes.</a:t>
            </a:r>
          </a:p>
          <a:p>
            <a:pPr indent="-361950">
              <a:spcBef>
                <a:spcPts val="400"/>
              </a:spcBef>
              <a:buSzPts val="2100"/>
            </a:pPr>
            <a:r>
              <a:rPr lang="en-US" sz="2100" dirty="0"/>
              <a:t>Preserves BST invariant!</a:t>
            </a:r>
            <a:endParaRPr sz="2100" dirty="0"/>
          </a:p>
        </p:txBody>
      </p:sp>
      <p:grpSp>
        <p:nvGrpSpPr>
          <p:cNvPr id="1380" name="Google Shape;1380;p48"/>
          <p:cNvGrpSpPr/>
          <p:nvPr/>
        </p:nvGrpSpPr>
        <p:grpSpPr>
          <a:xfrm>
            <a:off x="1324214" y="3576672"/>
            <a:ext cx="457200" cy="457200"/>
            <a:chOff x="1408670" y="3991232"/>
            <a:chExt cx="457200" cy="457200"/>
          </a:xfrm>
        </p:grpSpPr>
        <p:sp>
          <p:nvSpPr>
            <p:cNvPr id="1381" name="Google Shape;1381;p48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A7EBEF"/>
            </a:solidFill>
            <a:ln w="28575" cap="flat" cmpd="sng">
              <a:solidFill>
                <a:srgbClr val="1D9A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82" name="Google Shape;1382;p48"/>
            <p:cNvSpPr txBox="1"/>
            <p:nvPr/>
          </p:nvSpPr>
          <p:spPr>
            <a:xfrm>
              <a:off x="1481618" y="4035166"/>
              <a:ext cx="311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/>
            </a:p>
          </p:txBody>
        </p:sp>
      </p:grpSp>
      <p:cxnSp>
        <p:nvCxnSpPr>
          <p:cNvPr id="1383" name="Google Shape;1383;p48"/>
          <p:cNvCxnSpPr>
            <a:stCxn id="1381" idx="5"/>
            <a:endCxn id="1384" idx="1"/>
          </p:cNvCxnSpPr>
          <p:nvPr/>
        </p:nvCxnSpPr>
        <p:spPr>
          <a:xfrm>
            <a:off x="1714459" y="3966917"/>
            <a:ext cx="582300" cy="414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1385" name="Google Shape;1385;p48"/>
          <p:cNvGrpSpPr/>
          <p:nvPr/>
        </p:nvGrpSpPr>
        <p:grpSpPr>
          <a:xfrm>
            <a:off x="2229751" y="4314186"/>
            <a:ext cx="457230" cy="457200"/>
            <a:chOff x="1408670" y="3991232"/>
            <a:chExt cx="457230" cy="457200"/>
          </a:xfrm>
        </p:grpSpPr>
        <p:sp>
          <p:nvSpPr>
            <p:cNvPr id="1384" name="Google Shape;1384;p48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A2CDED"/>
            </a:solidFill>
            <a:ln w="28575" cap="flat" cmpd="sng">
              <a:solidFill>
                <a:srgbClr val="1C62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86" name="Google Shape;1386;p48"/>
            <p:cNvSpPr txBox="1"/>
            <p:nvPr/>
          </p:nvSpPr>
          <p:spPr>
            <a:xfrm>
              <a:off x="1418300" y="4035166"/>
              <a:ext cx="447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5</a:t>
              </a:r>
              <a:endParaRPr/>
            </a:p>
          </p:txBody>
        </p:sp>
      </p:grpSp>
      <p:grpSp>
        <p:nvGrpSpPr>
          <p:cNvPr id="1387" name="Google Shape;1387;p48"/>
          <p:cNvGrpSpPr/>
          <p:nvPr/>
        </p:nvGrpSpPr>
        <p:grpSpPr>
          <a:xfrm>
            <a:off x="1595271" y="5174977"/>
            <a:ext cx="457230" cy="457200"/>
            <a:chOff x="1408670" y="3991232"/>
            <a:chExt cx="457230" cy="457200"/>
          </a:xfrm>
        </p:grpSpPr>
        <p:sp>
          <p:nvSpPr>
            <p:cNvPr id="1388" name="Google Shape;1388;p48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B2E3D5"/>
            </a:solidFill>
            <a:ln w="28575" cap="flat" cmpd="sng">
              <a:solidFill>
                <a:srgbClr val="318B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89" name="Google Shape;1389;p48"/>
            <p:cNvSpPr txBox="1"/>
            <p:nvPr/>
          </p:nvSpPr>
          <p:spPr>
            <a:xfrm>
              <a:off x="1418300" y="4035166"/>
              <a:ext cx="447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3</a:t>
              </a:r>
              <a:endParaRPr/>
            </a:p>
          </p:txBody>
        </p:sp>
      </p:grpSp>
      <p:cxnSp>
        <p:nvCxnSpPr>
          <p:cNvPr id="1390" name="Google Shape;1390;p48"/>
          <p:cNvCxnSpPr>
            <a:stCxn id="1384" idx="3"/>
          </p:cNvCxnSpPr>
          <p:nvPr/>
        </p:nvCxnSpPr>
        <p:spPr>
          <a:xfrm flipH="1">
            <a:off x="1976906" y="4704431"/>
            <a:ext cx="319800" cy="5145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91" name="Google Shape;1391;p48"/>
          <p:cNvSpPr txBox="1"/>
          <p:nvPr/>
        </p:nvSpPr>
        <p:spPr>
          <a:xfrm>
            <a:off x="1823871" y="3678314"/>
            <a:ext cx="405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h:2</a:t>
            </a:r>
            <a:endParaRPr/>
          </a:p>
        </p:txBody>
      </p:sp>
      <p:sp>
        <p:nvSpPr>
          <p:cNvPr id="1392" name="Google Shape;1392;p48"/>
          <p:cNvSpPr txBox="1"/>
          <p:nvPr/>
        </p:nvSpPr>
        <p:spPr>
          <a:xfrm>
            <a:off x="2676983" y="4422204"/>
            <a:ext cx="405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h:1</a:t>
            </a:r>
            <a:endParaRPr/>
          </a:p>
        </p:txBody>
      </p:sp>
      <p:sp>
        <p:nvSpPr>
          <p:cNvPr id="1393" name="Google Shape;1393;p48"/>
          <p:cNvSpPr txBox="1"/>
          <p:nvPr/>
        </p:nvSpPr>
        <p:spPr>
          <a:xfrm>
            <a:off x="2062101" y="5276619"/>
            <a:ext cx="405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h:0</a:t>
            </a:r>
            <a:endParaRPr/>
          </a:p>
        </p:txBody>
      </p:sp>
      <p:grpSp>
        <p:nvGrpSpPr>
          <p:cNvPr id="1394" name="Google Shape;1394;p48"/>
          <p:cNvGrpSpPr/>
          <p:nvPr/>
        </p:nvGrpSpPr>
        <p:grpSpPr>
          <a:xfrm>
            <a:off x="9286417" y="4819419"/>
            <a:ext cx="457200" cy="457200"/>
            <a:chOff x="1408670" y="3991232"/>
            <a:chExt cx="457200" cy="457200"/>
          </a:xfrm>
        </p:grpSpPr>
        <p:sp>
          <p:nvSpPr>
            <p:cNvPr id="1395" name="Google Shape;1395;p48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A7EBEF"/>
            </a:solidFill>
            <a:ln w="28575" cap="flat" cmpd="sng">
              <a:solidFill>
                <a:srgbClr val="1D9A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96" name="Google Shape;1396;p48"/>
            <p:cNvSpPr txBox="1"/>
            <p:nvPr/>
          </p:nvSpPr>
          <p:spPr>
            <a:xfrm>
              <a:off x="1481618" y="4035166"/>
              <a:ext cx="311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/>
            </a:p>
          </p:txBody>
        </p:sp>
      </p:grpSp>
      <p:grpSp>
        <p:nvGrpSpPr>
          <p:cNvPr id="1397" name="Google Shape;1397;p48"/>
          <p:cNvGrpSpPr/>
          <p:nvPr/>
        </p:nvGrpSpPr>
        <p:grpSpPr>
          <a:xfrm>
            <a:off x="10175625" y="4049471"/>
            <a:ext cx="457230" cy="457200"/>
            <a:chOff x="1408670" y="3991232"/>
            <a:chExt cx="457230" cy="457200"/>
          </a:xfrm>
        </p:grpSpPr>
        <p:sp>
          <p:nvSpPr>
            <p:cNvPr id="1398" name="Google Shape;1398;p48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B2E3D5"/>
            </a:solidFill>
            <a:ln w="28575" cap="flat" cmpd="sng">
              <a:solidFill>
                <a:srgbClr val="318B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99" name="Google Shape;1399;p48"/>
            <p:cNvSpPr txBox="1"/>
            <p:nvPr/>
          </p:nvSpPr>
          <p:spPr>
            <a:xfrm>
              <a:off x="1418300" y="4035166"/>
              <a:ext cx="447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3</a:t>
              </a:r>
              <a:endParaRPr/>
            </a:p>
          </p:txBody>
        </p:sp>
      </p:grpSp>
      <p:grpSp>
        <p:nvGrpSpPr>
          <p:cNvPr id="1400" name="Google Shape;1400;p48"/>
          <p:cNvGrpSpPr/>
          <p:nvPr/>
        </p:nvGrpSpPr>
        <p:grpSpPr>
          <a:xfrm>
            <a:off x="11049198" y="4801946"/>
            <a:ext cx="457230" cy="457200"/>
            <a:chOff x="1408670" y="3991232"/>
            <a:chExt cx="457230" cy="457200"/>
          </a:xfrm>
        </p:grpSpPr>
        <p:sp>
          <p:nvSpPr>
            <p:cNvPr id="1401" name="Google Shape;1401;p48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A2CDED"/>
            </a:solidFill>
            <a:ln w="28575" cap="flat" cmpd="sng">
              <a:solidFill>
                <a:srgbClr val="1C62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02" name="Google Shape;1402;p48"/>
            <p:cNvSpPr txBox="1"/>
            <p:nvPr/>
          </p:nvSpPr>
          <p:spPr>
            <a:xfrm>
              <a:off x="1418300" y="4035166"/>
              <a:ext cx="447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5</a:t>
              </a:r>
              <a:endParaRPr/>
            </a:p>
          </p:txBody>
        </p:sp>
      </p:grpSp>
      <p:cxnSp>
        <p:nvCxnSpPr>
          <p:cNvPr id="1403" name="Google Shape;1403;p48"/>
          <p:cNvCxnSpPr>
            <a:stCxn id="1398" idx="5"/>
            <a:endCxn id="1401" idx="1"/>
          </p:cNvCxnSpPr>
          <p:nvPr/>
        </p:nvCxnSpPr>
        <p:spPr>
          <a:xfrm>
            <a:off x="10565870" y="4439716"/>
            <a:ext cx="550200" cy="429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04" name="Google Shape;1404;p48"/>
          <p:cNvSpPr txBox="1"/>
          <p:nvPr/>
        </p:nvSpPr>
        <p:spPr>
          <a:xfrm>
            <a:off x="10622857" y="4157489"/>
            <a:ext cx="405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h:1</a:t>
            </a:r>
            <a:endParaRPr/>
          </a:p>
        </p:txBody>
      </p:sp>
      <p:sp>
        <p:nvSpPr>
          <p:cNvPr id="1405" name="Google Shape;1405;p48"/>
          <p:cNvSpPr txBox="1"/>
          <p:nvPr/>
        </p:nvSpPr>
        <p:spPr>
          <a:xfrm>
            <a:off x="11516028" y="4903588"/>
            <a:ext cx="405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h:0</a:t>
            </a:r>
            <a:endParaRPr/>
          </a:p>
        </p:txBody>
      </p:sp>
      <p:cxnSp>
        <p:nvCxnSpPr>
          <p:cNvPr id="1406" name="Google Shape;1406;p48"/>
          <p:cNvCxnSpPr>
            <a:stCxn id="1398" idx="3"/>
          </p:cNvCxnSpPr>
          <p:nvPr/>
        </p:nvCxnSpPr>
        <p:spPr>
          <a:xfrm flipH="1">
            <a:off x="9701980" y="4439716"/>
            <a:ext cx="540600" cy="4638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07" name="Google Shape;1407;p48"/>
          <p:cNvSpPr txBox="1"/>
          <p:nvPr/>
        </p:nvSpPr>
        <p:spPr>
          <a:xfrm>
            <a:off x="9721207" y="4961296"/>
            <a:ext cx="405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h:0</a:t>
            </a:r>
            <a:endParaRPr/>
          </a:p>
        </p:txBody>
      </p:sp>
      <p:sp>
        <p:nvSpPr>
          <p:cNvPr id="1408" name="Google Shape;1408;p48"/>
          <p:cNvSpPr/>
          <p:nvPr/>
        </p:nvSpPr>
        <p:spPr>
          <a:xfrm>
            <a:off x="3385577" y="4177378"/>
            <a:ext cx="1056600" cy="744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EC0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09" name="Google Shape;1409;p48"/>
          <p:cNvSpPr/>
          <p:nvPr/>
        </p:nvSpPr>
        <p:spPr>
          <a:xfrm flipH="1">
            <a:off x="9864353" y="2752140"/>
            <a:ext cx="989100" cy="977400"/>
          </a:xfrm>
          <a:prstGeom prst="uturnArrow">
            <a:avLst>
              <a:gd name="adj1" fmla="val 29944"/>
              <a:gd name="adj2" fmla="val 24052"/>
              <a:gd name="adj3" fmla="val 25000"/>
              <a:gd name="adj4" fmla="val 48104"/>
              <a:gd name="adj5" fmla="val 8244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410" name="Google Shape;1410;p48"/>
          <p:cNvGrpSpPr/>
          <p:nvPr/>
        </p:nvGrpSpPr>
        <p:grpSpPr>
          <a:xfrm>
            <a:off x="4791635" y="3576672"/>
            <a:ext cx="457200" cy="457200"/>
            <a:chOff x="1408670" y="3991232"/>
            <a:chExt cx="457200" cy="457200"/>
          </a:xfrm>
        </p:grpSpPr>
        <p:sp>
          <p:nvSpPr>
            <p:cNvPr id="1411" name="Google Shape;1411;p48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A7EBEF"/>
            </a:solidFill>
            <a:ln w="28575" cap="flat" cmpd="sng">
              <a:solidFill>
                <a:srgbClr val="1D9A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12" name="Google Shape;1412;p48"/>
            <p:cNvSpPr txBox="1"/>
            <p:nvPr/>
          </p:nvSpPr>
          <p:spPr>
            <a:xfrm>
              <a:off x="1481618" y="4035166"/>
              <a:ext cx="311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/>
            </a:p>
          </p:txBody>
        </p:sp>
      </p:grpSp>
      <p:cxnSp>
        <p:nvCxnSpPr>
          <p:cNvPr id="1413" name="Google Shape;1413;p48"/>
          <p:cNvCxnSpPr>
            <a:stCxn id="1411" idx="5"/>
            <a:endCxn id="1414" idx="1"/>
          </p:cNvCxnSpPr>
          <p:nvPr/>
        </p:nvCxnSpPr>
        <p:spPr>
          <a:xfrm>
            <a:off x="5181880" y="3966917"/>
            <a:ext cx="582300" cy="414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1415" name="Google Shape;1415;p48"/>
          <p:cNvGrpSpPr/>
          <p:nvPr/>
        </p:nvGrpSpPr>
        <p:grpSpPr>
          <a:xfrm>
            <a:off x="5697172" y="4314186"/>
            <a:ext cx="457230" cy="457200"/>
            <a:chOff x="1408670" y="3991232"/>
            <a:chExt cx="457230" cy="457200"/>
          </a:xfrm>
        </p:grpSpPr>
        <p:sp>
          <p:nvSpPr>
            <p:cNvPr id="1414" name="Google Shape;1414;p48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B2E3D5"/>
            </a:solidFill>
            <a:ln w="28575" cap="flat" cmpd="sng">
              <a:solidFill>
                <a:srgbClr val="318B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16" name="Google Shape;1416;p48"/>
            <p:cNvSpPr txBox="1"/>
            <p:nvPr/>
          </p:nvSpPr>
          <p:spPr>
            <a:xfrm>
              <a:off x="1418300" y="4035166"/>
              <a:ext cx="447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3</a:t>
              </a:r>
              <a:endParaRPr/>
            </a:p>
          </p:txBody>
        </p:sp>
      </p:grpSp>
      <p:grpSp>
        <p:nvGrpSpPr>
          <p:cNvPr id="1417" name="Google Shape;1417;p48"/>
          <p:cNvGrpSpPr/>
          <p:nvPr/>
        </p:nvGrpSpPr>
        <p:grpSpPr>
          <a:xfrm>
            <a:off x="6570745" y="5066661"/>
            <a:ext cx="457230" cy="457200"/>
            <a:chOff x="1408670" y="3991232"/>
            <a:chExt cx="457230" cy="457200"/>
          </a:xfrm>
        </p:grpSpPr>
        <p:sp>
          <p:nvSpPr>
            <p:cNvPr id="1418" name="Google Shape;1418;p48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A2CDED"/>
            </a:solidFill>
            <a:ln w="28575" cap="flat" cmpd="sng">
              <a:solidFill>
                <a:srgbClr val="1C62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19" name="Google Shape;1419;p48"/>
            <p:cNvSpPr txBox="1"/>
            <p:nvPr/>
          </p:nvSpPr>
          <p:spPr>
            <a:xfrm>
              <a:off x="1418300" y="4035166"/>
              <a:ext cx="447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5</a:t>
              </a:r>
              <a:endParaRPr/>
            </a:p>
          </p:txBody>
        </p:sp>
      </p:grpSp>
      <p:cxnSp>
        <p:nvCxnSpPr>
          <p:cNvPr id="1420" name="Google Shape;1420;p48"/>
          <p:cNvCxnSpPr>
            <a:stCxn id="1414" idx="5"/>
            <a:endCxn id="1418" idx="1"/>
          </p:cNvCxnSpPr>
          <p:nvPr/>
        </p:nvCxnSpPr>
        <p:spPr>
          <a:xfrm>
            <a:off x="6087417" y="4704431"/>
            <a:ext cx="550200" cy="429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21" name="Google Shape;1421;p48"/>
          <p:cNvSpPr txBox="1"/>
          <p:nvPr/>
        </p:nvSpPr>
        <p:spPr>
          <a:xfrm>
            <a:off x="5291292" y="3678314"/>
            <a:ext cx="405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h:2</a:t>
            </a:r>
            <a:endParaRPr/>
          </a:p>
        </p:txBody>
      </p:sp>
      <p:sp>
        <p:nvSpPr>
          <p:cNvPr id="1422" name="Google Shape;1422;p48"/>
          <p:cNvSpPr txBox="1"/>
          <p:nvPr/>
        </p:nvSpPr>
        <p:spPr>
          <a:xfrm>
            <a:off x="6144404" y="4422204"/>
            <a:ext cx="405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h:1</a:t>
            </a:r>
            <a:endParaRPr/>
          </a:p>
        </p:txBody>
      </p:sp>
      <p:sp>
        <p:nvSpPr>
          <p:cNvPr id="1423" name="Google Shape;1423;p48"/>
          <p:cNvSpPr txBox="1"/>
          <p:nvPr/>
        </p:nvSpPr>
        <p:spPr>
          <a:xfrm>
            <a:off x="7037575" y="5168303"/>
            <a:ext cx="405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h:0</a:t>
            </a:r>
            <a:endParaRPr/>
          </a:p>
        </p:txBody>
      </p:sp>
      <p:sp>
        <p:nvSpPr>
          <p:cNvPr id="1424" name="Google Shape;1424;p48"/>
          <p:cNvSpPr/>
          <p:nvPr/>
        </p:nvSpPr>
        <p:spPr>
          <a:xfrm>
            <a:off x="7607089" y="4176665"/>
            <a:ext cx="1056600" cy="744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EC0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25" name="Google Shape;1425;p48"/>
          <p:cNvSpPr/>
          <p:nvPr/>
        </p:nvSpPr>
        <p:spPr>
          <a:xfrm>
            <a:off x="10117658" y="3394597"/>
            <a:ext cx="719700" cy="572400"/>
          </a:xfrm>
          <a:prstGeom prst="uturnArrow">
            <a:avLst>
              <a:gd name="adj1" fmla="val 49627"/>
              <a:gd name="adj2" fmla="val 25000"/>
              <a:gd name="adj3" fmla="val 26046"/>
              <a:gd name="adj4" fmla="val 62415"/>
              <a:gd name="adj5" fmla="val 100000"/>
            </a:avLst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26" name="Google Shape;1426;p48"/>
          <p:cNvSpPr/>
          <p:nvPr/>
        </p:nvSpPr>
        <p:spPr>
          <a:xfrm>
            <a:off x="5677393" y="3646070"/>
            <a:ext cx="719700" cy="572400"/>
          </a:xfrm>
          <a:prstGeom prst="uturnArrow">
            <a:avLst>
              <a:gd name="adj1" fmla="val 49627"/>
              <a:gd name="adj2" fmla="val 25000"/>
              <a:gd name="adj3" fmla="val 26046"/>
              <a:gd name="adj4" fmla="val 62415"/>
              <a:gd name="adj5" fmla="val 100000"/>
            </a:avLst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49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Right/Left Rotation: More Precisely</a:t>
            </a:r>
            <a:endParaRPr/>
          </a:p>
        </p:txBody>
      </p:sp>
      <p:sp>
        <p:nvSpPr>
          <p:cNvPr id="1433" name="Google Shape;1433;p49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14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Again, subtrees are invited to come with</a:t>
            </a:r>
            <a:endParaRPr dirty="0"/>
          </a:p>
          <a:p>
            <a:pPr marL="265176" lvl="1" indent="-13715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</a:pPr>
            <a:r>
              <a:rPr lang="en-US" dirty="0"/>
              <a:t>Now 2 and 3 both have to hop, but all BST ordering properties are still preserved</a:t>
            </a:r>
          </a:p>
          <a:p>
            <a:pPr marL="265176" lvl="1" indent="-13715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</a:pPr>
            <a:r>
              <a:rPr lang="en-US" dirty="0"/>
              <a:t>(Note that A, B and C denote some numerical value, not letters ‘A’, ’B’, ’C’)</a:t>
            </a:r>
            <a:endParaRPr dirty="0"/>
          </a:p>
        </p:txBody>
      </p:sp>
      <p:grpSp>
        <p:nvGrpSpPr>
          <p:cNvPr id="1434" name="Google Shape;1434;p49"/>
          <p:cNvGrpSpPr/>
          <p:nvPr/>
        </p:nvGrpSpPr>
        <p:grpSpPr>
          <a:xfrm>
            <a:off x="2312073" y="3101776"/>
            <a:ext cx="457200" cy="457200"/>
            <a:chOff x="1408670" y="3991232"/>
            <a:chExt cx="457200" cy="457200"/>
          </a:xfrm>
        </p:grpSpPr>
        <p:sp>
          <p:nvSpPr>
            <p:cNvPr id="1435" name="Google Shape;1435;p49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A7EBEF"/>
            </a:solidFill>
            <a:ln w="28575" cap="flat" cmpd="sng">
              <a:solidFill>
                <a:srgbClr val="1D9A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36" name="Google Shape;1436;p49"/>
            <p:cNvSpPr txBox="1"/>
            <p:nvPr/>
          </p:nvSpPr>
          <p:spPr>
            <a:xfrm>
              <a:off x="1418300" y="4035166"/>
              <a:ext cx="443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A</a:t>
              </a:r>
              <a:endParaRPr/>
            </a:p>
          </p:txBody>
        </p:sp>
      </p:grpSp>
      <p:cxnSp>
        <p:nvCxnSpPr>
          <p:cNvPr id="1437" name="Google Shape;1437;p49"/>
          <p:cNvCxnSpPr>
            <a:stCxn id="1435" idx="5"/>
            <a:endCxn id="1438" idx="1"/>
          </p:cNvCxnSpPr>
          <p:nvPr/>
        </p:nvCxnSpPr>
        <p:spPr>
          <a:xfrm>
            <a:off x="2702318" y="3492021"/>
            <a:ext cx="879900" cy="4062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39" name="Google Shape;1439;p49"/>
          <p:cNvSpPr/>
          <p:nvPr/>
        </p:nvSpPr>
        <p:spPr>
          <a:xfrm>
            <a:off x="1428621" y="3942155"/>
            <a:ext cx="834000" cy="743700"/>
          </a:xfrm>
          <a:prstGeom prst="triangle">
            <a:avLst>
              <a:gd name="adj" fmla="val 50000"/>
            </a:avLst>
          </a:prstGeom>
          <a:solidFill>
            <a:srgbClr val="A7D8B6"/>
          </a:solidFill>
          <a:ln w="28575" cap="flat" cmpd="sng">
            <a:solidFill>
              <a:srgbClr val="2E66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</a:t>
            </a:r>
            <a:endParaRPr/>
          </a:p>
        </p:txBody>
      </p:sp>
      <p:sp>
        <p:nvSpPr>
          <p:cNvPr id="1440" name="Google Shape;1440;p49"/>
          <p:cNvSpPr/>
          <p:nvPr/>
        </p:nvSpPr>
        <p:spPr>
          <a:xfrm>
            <a:off x="2143612" y="5435260"/>
            <a:ext cx="834000" cy="743700"/>
          </a:xfrm>
          <a:prstGeom prst="triangle">
            <a:avLst>
              <a:gd name="adj" fmla="val 50000"/>
            </a:avLst>
          </a:prstGeom>
          <a:solidFill>
            <a:srgbClr val="A2DEF4"/>
          </a:solidFill>
          <a:ln w="28575" cap="flat" cmpd="sng">
            <a:solidFill>
              <a:srgbClr val="1482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</a:t>
            </a:r>
            <a:endParaRPr/>
          </a:p>
        </p:txBody>
      </p:sp>
      <p:sp>
        <p:nvSpPr>
          <p:cNvPr id="1441" name="Google Shape;1441;p49"/>
          <p:cNvSpPr/>
          <p:nvPr/>
        </p:nvSpPr>
        <p:spPr>
          <a:xfrm>
            <a:off x="3242308" y="5435260"/>
            <a:ext cx="834000" cy="743700"/>
          </a:xfrm>
          <a:prstGeom prst="triangle">
            <a:avLst>
              <a:gd name="adj" fmla="val 50000"/>
            </a:avLst>
          </a:prstGeom>
          <a:solidFill>
            <a:srgbClr val="DFECEC"/>
          </a:solidFill>
          <a:ln w="28575" cap="flat" cmpd="sng">
            <a:solidFill>
              <a:srgbClr val="48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</a:t>
            </a:r>
            <a:endParaRPr/>
          </a:p>
        </p:txBody>
      </p:sp>
      <p:sp>
        <p:nvSpPr>
          <p:cNvPr id="1442" name="Google Shape;1442;p49"/>
          <p:cNvSpPr/>
          <p:nvPr/>
        </p:nvSpPr>
        <p:spPr>
          <a:xfrm>
            <a:off x="3894110" y="4477966"/>
            <a:ext cx="834000" cy="743700"/>
          </a:xfrm>
          <a:prstGeom prst="triangle">
            <a:avLst>
              <a:gd name="adj" fmla="val 50000"/>
            </a:avLst>
          </a:prstGeom>
          <a:solidFill>
            <a:srgbClr val="9EC0D5"/>
          </a:solidFill>
          <a:ln w="28575" cap="flat" cmpd="sng">
            <a:solidFill>
              <a:srgbClr val="2644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</a:t>
            </a:r>
            <a:endParaRPr/>
          </a:p>
        </p:txBody>
      </p:sp>
      <p:grpSp>
        <p:nvGrpSpPr>
          <p:cNvPr id="1443" name="Google Shape;1443;p49"/>
          <p:cNvGrpSpPr/>
          <p:nvPr/>
        </p:nvGrpSpPr>
        <p:grpSpPr>
          <a:xfrm>
            <a:off x="3515207" y="3831285"/>
            <a:ext cx="457200" cy="457200"/>
            <a:chOff x="1408670" y="3991232"/>
            <a:chExt cx="457200" cy="457200"/>
          </a:xfrm>
        </p:grpSpPr>
        <p:sp>
          <p:nvSpPr>
            <p:cNvPr id="1438" name="Google Shape;1438;p49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A2CDED"/>
            </a:solidFill>
            <a:ln w="28575" cap="flat" cmpd="sng">
              <a:solidFill>
                <a:srgbClr val="1C62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44" name="Google Shape;1444;p49"/>
            <p:cNvSpPr txBox="1"/>
            <p:nvPr/>
          </p:nvSpPr>
          <p:spPr>
            <a:xfrm>
              <a:off x="1418300" y="4035166"/>
              <a:ext cx="443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B</a:t>
              </a:r>
              <a:endParaRPr/>
            </a:p>
          </p:txBody>
        </p:sp>
      </p:grpSp>
      <p:grpSp>
        <p:nvGrpSpPr>
          <p:cNvPr id="1445" name="Google Shape;1445;p49"/>
          <p:cNvGrpSpPr/>
          <p:nvPr/>
        </p:nvGrpSpPr>
        <p:grpSpPr>
          <a:xfrm>
            <a:off x="2820840" y="4671068"/>
            <a:ext cx="457200" cy="457200"/>
            <a:chOff x="1408670" y="3991232"/>
            <a:chExt cx="457200" cy="457200"/>
          </a:xfrm>
        </p:grpSpPr>
        <p:sp>
          <p:nvSpPr>
            <p:cNvPr id="1446" name="Google Shape;1446;p49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B2E3D5"/>
            </a:solidFill>
            <a:ln w="28575" cap="flat" cmpd="sng">
              <a:solidFill>
                <a:srgbClr val="318B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47" name="Google Shape;1447;p49"/>
            <p:cNvSpPr txBox="1"/>
            <p:nvPr/>
          </p:nvSpPr>
          <p:spPr>
            <a:xfrm>
              <a:off x="1418300" y="4035166"/>
              <a:ext cx="443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C</a:t>
              </a:r>
              <a:endParaRPr/>
            </a:p>
          </p:txBody>
        </p:sp>
      </p:grpSp>
      <p:cxnSp>
        <p:nvCxnSpPr>
          <p:cNvPr id="1448" name="Google Shape;1448;p49"/>
          <p:cNvCxnSpPr>
            <a:cxnSpLocks/>
            <a:endCxn id="1446" idx="0"/>
          </p:cNvCxnSpPr>
          <p:nvPr/>
        </p:nvCxnSpPr>
        <p:spPr>
          <a:xfrm flipH="1">
            <a:off x="3049440" y="4225023"/>
            <a:ext cx="547255" cy="446045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49" name="Google Shape;1449;p49"/>
          <p:cNvCxnSpPr>
            <a:stCxn id="1435" idx="3"/>
            <a:endCxn id="1439" idx="0"/>
          </p:cNvCxnSpPr>
          <p:nvPr/>
        </p:nvCxnSpPr>
        <p:spPr>
          <a:xfrm flipH="1">
            <a:off x="1845628" y="3492021"/>
            <a:ext cx="533400" cy="4500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50" name="Google Shape;1450;p49"/>
          <p:cNvCxnSpPr>
            <a:stCxn id="1446" idx="3"/>
            <a:endCxn id="1440" idx="0"/>
          </p:cNvCxnSpPr>
          <p:nvPr/>
        </p:nvCxnSpPr>
        <p:spPr>
          <a:xfrm flipH="1">
            <a:off x="2560495" y="5061313"/>
            <a:ext cx="327300" cy="3738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51" name="Google Shape;1451;p49"/>
          <p:cNvCxnSpPr>
            <a:endCxn id="1441" idx="0"/>
          </p:cNvCxnSpPr>
          <p:nvPr/>
        </p:nvCxnSpPr>
        <p:spPr>
          <a:xfrm>
            <a:off x="3211108" y="5043160"/>
            <a:ext cx="448200" cy="3921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52" name="Google Shape;1452;p49"/>
          <p:cNvCxnSpPr>
            <a:endCxn id="1442" idx="0"/>
          </p:cNvCxnSpPr>
          <p:nvPr/>
        </p:nvCxnSpPr>
        <p:spPr>
          <a:xfrm>
            <a:off x="3906710" y="4221466"/>
            <a:ext cx="404400" cy="2565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53" name="Google Shape;1453;p49"/>
          <p:cNvSpPr txBox="1"/>
          <p:nvPr/>
        </p:nvSpPr>
        <p:spPr>
          <a:xfrm>
            <a:off x="1133771" y="6240360"/>
            <a:ext cx="81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rgbClr val="76CEEF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/>
          </a:p>
        </p:txBody>
      </p:sp>
      <p:sp>
        <p:nvSpPr>
          <p:cNvPr id="1454" name="Google Shape;1454;p49"/>
          <p:cNvSpPr txBox="1"/>
          <p:nvPr/>
        </p:nvSpPr>
        <p:spPr>
          <a:xfrm>
            <a:off x="2069942" y="6240360"/>
            <a:ext cx="81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6CEEF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endParaRPr sz="1800">
              <a:solidFill>
                <a:schemeClr val="accent4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455" name="Google Shape;1455;p49"/>
          <p:cNvGrpSpPr/>
          <p:nvPr/>
        </p:nvGrpSpPr>
        <p:grpSpPr>
          <a:xfrm>
            <a:off x="7652144" y="4365639"/>
            <a:ext cx="457200" cy="457200"/>
            <a:chOff x="1408670" y="3991232"/>
            <a:chExt cx="457200" cy="457200"/>
          </a:xfrm>
        </p:grpSpPr>
        <p:sp>
          <p:nvSpPr>
            <p:cNvPr id="1456" name="Google Shape;1456;p49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A7EBEF"/>
            </a:solidFill>
            <a:ln w="28575" cap="flat" cmpd="sng">
              <a:solidFill>
                <a:srgbClr val="1D9A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57" name="Google Shape;1457;p49"/>
            <p:cNvSpPr txBox="1"/>
            <p:nvPr/>
          </p:nvSpPr>
          <p:spPr>
            <a:xfrm>
              <a:off x="1418300" y="4035166"/>
              <a:ext cx="443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A</a:t>
              </a:r>
              <a:endParaRPr/>
            </a:p>
          </p:txBody>
        </p:sp>
      </p:grpSp>
      <p:cxnSp>
        <p:nvCxnSpPr>
          <p:cNvPr id="1458" name="Google Shape;1458;p49"/>
          <p:cNvCxnSpPr>
            <a:cxnSpLocks/>
            <a:endCxn id="1456" idx="7"/>
          </p:cNvCxnSpPr>
          <p:nvPr/>
        </p:nvCxnSpPr>
        <p:spPr>
          <a:xfrm flipH="1">
            <a:off x="8042389" y="4077301"/>
            <a:ext cx="772858" cy="355293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60" name="Google Shape;1460;p49"/>
          <p:cNvSpPr/>
          <p:nvPr/>
        </p:nvSpPr>
        <p:spPr>
          <a:xfrm>
            <a:off x="6811744" y="5258071"/>
            <a:ext cx="834000" cy="743700"/>
          </a:xfrm>
          <a:prstGeom prst="triangle">
            <a:avLst>
              <a:gd name="adj" fmla="val 50000"/>
            </a:avLst>
          </a:prstGeom>
          <a:solidFill>
            <a:srgbClr val="A7D8B6"/>
          </a:solidFill>
          <a:ln w="28575" cap="flat" cmpd="sng">
            <a:solidFill>
              <a:srgbClr val="2E66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</a:t>
            </a:r>
            <a:endParaRPr/>
          </a:p>
        </p:txBody>
      </p:sp>
      <p:sp>
        <p:nvSpPr>
          <p:cNvPr id="1461" name="Google Shape;1461;p49"/>
          <p:cNvSpPr/>
          <p:nvPr/>
        </p:nvSpPr>
        <p:spPr>
          <a:xfrm>
            <a:off x="7914792" y="5252204"/>
            <a:ext cx="834000" cy="743700"/>
          </a:xfrm>
          <a:prstGeom prst="triangle">
            <a:avLst>
              <a:gd name="adj" fmla="val 50000"/>
            </a:avLst>
          </a:prstGeom>
          <a:solidFill>
            <a:srgbClr val="A2DEF4"/>
          </a:solidFill>
          <a:ln w="28575" cap="flat" cmpd="sng">
            <a:solidFill>
              <a:srgbClr val="1482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</a:t>
            </a:r>
            <a:endParaRPr/>
          </a:p>
        </p:txBody>
      </p:sp>
      <p:sp>
        <p:nvSpPr>
          <p:cNvPr id="1462" name="Google Shape;1462;p49"/>
          <p:cNvSpPr/>
          <p:nvPr/>
        </p:nvSpPr>
        <p:spPr>
          <a:xfrm>
            <a:off x="8931478" y="5258071"/>
            <a:ext cx="834000" cy="743700"/>
          </a:xfrm>
          <a:prstGeom prst="triangle">
            <a:avLst>
              <a:gd name="adj" fmla="val 50000"/>
            </a:avLst>
          </a:prstGeom>
          <a:solidFill>
            <a:srgbClr val="DFECEC"/>
          </a:solidFill>
          <a:ln w="28575" cap="flat" cmpd="sng">
            <a:solidFill>
              <a:srgbClr val="48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</a:t>
            </a:r>
            <a:endParaRPr/>
          </a:p>
        </p:txBody>
      </p:sp>
      <p:sp>
        <p:nvSpPr>
          <p:cNvPr id="1463" name="Google Shape;1463;p49"/>
          <p:cNvSpPr/>
          <p:nvPr/>
        </p:nvSpPr>
        <p:spPr>
          <a:xfrm>
            <a:off x="9961185" y="5247145"/>
            <a:ext cx="834000" cy="743700"/>
          </a:xfrm>
          <a:prstGeom prst="triangle">
            <a:avLst>
              <a:gd name="adj" fmla="val 50000"/>
            </a:avLst>
          </a:prstGeom>
          <a:solidFill>
            <a:srgbClr val="9EC0D5"/>
          </a:solidFill>
          <a:ln w="28575" cap="flat" cmpd="sng">
            <a:solidFill>
              <a:srgbClr val="2644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</a:t>
            </a:r>
            <a:endParaRPr/>
          </a:p>
        </p:txBody>
      </p:sp>
      <p:grpSp>
        <p:nvGrpSpPr>
          <p:cNvPr id="1464" name="Google Shape;1464;p49"/>
          <p:cNvGrpSpPr/>
          <p:nvPr/>
        </p:nvGrpSpPr>
        <p:grpSpPr>
          <a:xfrm>
            <a:off x="8713959" y="3719160"/>
            <a:ext cx="457200" cy="457200"/>
            <a:chOff x="1408670" y="3991232"/>
            <a:chExt cx="457200" cy="457200"/>
          </a:xfrm>
        </p:grpSpPr>
        <p:sp>
          <p:nvSpPr>
            <p:cNvPr id="1459" name="Google Shape;1459;p49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B2E3D5"/>
            </a:solidFill>
            <a:ln w="28575" cap="flat" cmpd="sng">
              <a:solidFill>
                <a:srgbClr val="318B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65" name="Google Shape;1465;p49"/>
            <p:cNvSpPr txBox="1"/>
            <p:nvPr/>
          </p:nvSpPr>
          <p:spPr>
            <a:xfrm>
              <a:off x="1418300" y="4035166"/>
              <a:ext cx="443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C</a:t>
              </a:r>
              <a:endParaRPr/>
            </a:p>
          </p:txBody>
        </p:sp>
      </p:grpSp>
      <p:grpSp>
        <p:nvGrpSpPr>
          <p:cNvPr id="1466" name="Google Shape;1466;p49"/>
          <p:cNvGrpSpPr/>
          <p:nvPr/>
        </p:nvGrpSpPr>
        <p:grpSpPr>
          <a:xfrm>
            <a:off x="9584372" y="4449675"/>
            <a:ext cx="457200" cy="457200"/>
            <a:chOff x="1408670" y="3991232"/>
            <a:chExt cx="457200" cy="457200"/>
          </a:xfrm>
        </p:grpSpPr>
        <p:sp>
          <p:nvSpPr>
            <p:cNvPr id="1467" name="Google Shape;1467;p49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A2CDED"/>
            </a:solidFill>
            <a:ln w="28575" cap="flat" cmpd="sng">
              <a:solidFill>
                <a:srgbClr val="1C62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68" name="Google Shape;1468;p49"/>
            <p:cNvSpPr txBox="1"/>
            <p:nvPr/>
          </p:nvSpPr>
          <p:spPr>
            <a:xfrm>
              <a:off x="1418300" y="4035166"/>
              <a:ext cx="443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B</a:t>
              </a:r>
              <a:endParaRPr/>
            </a:p>
          </p:txBody>
        </p:sp>
      </p:grpSp>
      <p:cxnSp>
        <p:nvCxnSpPr>
          <p:cNvPr id="1469" name="Google Shape;1469;p49"/>
          <p:cNvCxnSpPr>
            <a:stCxn id="1459" idx="5"/>
            <a:endCxn id="1467" idx="1"/>
          </p:cNvCxnSpPr>
          <p:nvPr/>
        </p:nvCxnSpPr>
        <p:spPr>
          <a:xfrm>
            <a:off x="9104204" y="4109405"/>
            <a:ext cx="547200" cy="4071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70" name="Google Shape;1470;p49"/>
          <p:cNvCxnSpPr>
            <a:stCxn id="1456" idx="3"/>
            <a:endCxn id="1460" idx="0"/>
          </p:cNvCxnSpPr>
          <p:nvPr/>
        </p:nvCxnSpPr>
        <p:spPr>
          <a:xfrm flipH="1">
            <a:off x="7228599" y="4755884"/>
            <a:ext cx="490500" cy="5022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71" name="Google Shape;1471;p49"/>
          <p:cNvCxnSpPr>
            <a:stCxn id="1456" idx="5"/>
            <a:endCxn id="1461" idx="0"/>
          </p:cNvCxnSpPr>
          <p:nvPr/>
        </p:nvCxnSpPr>
        <p:spPr>
          <a:xfrm>
            <a:off x="8042389" y="4755884"/>
            <a:ext cx="289500" cy="4962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72" name="Google Shape;1472;p49"/>
          <p:cNvCxnSpPr>
            <a:stCxn id="1467" idx="3"/>
            <a:endCxn id="1462" idx="0"/>
          </p:cNvCxnSpPr>
          <p:nvPr/>
        </p:nvCxnSpPr>
        <p:spPr>
          <a:xfrm flipH="1">
            <a:off x="9348627" y="4839920"/>
            <a:ext cx="302700" cy="4182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73" name="Google Shape;1473;p49"/>
          <p:cNvCxnSpPr>
            <a:stCxn id="1467" idx="5"/>
            <a:endCxn id="1463" idx="0"/>
          </p:cNvCxnSpPr>
          <p:nvPr/>
        </p:nvCxnSpPr>
        <p:spPr>
          <a:xfrm>
            <a:off x="9974617" y="4839920"/>
            <a:ext cx="403500" cy="4071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74" name="Google Shape;1474;p49"/>
          <p:cNvSpPr/>
          <p:nvPr/>
        </p:nvSpPr>
        <p:spPr>
          <a:xfrm>
            <a:off x="5497777" y="4170195"/>
            <a:ext cx="1056600" cy="744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EC0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75" name="Google Shape;1475;p49"/>
          <p:cNvSpPr/>
          <p:nvPr/>
        </p:nvSpPr>
        <p:spPr>
          <a:xfrm flipH="1">
            <a:off x="10859233" y="456565"/>
            <a:ext cx="989100" cy="977400"/>
          </a:xfrm>
          <a:prstGeom prst="uturnArrow">
            <a:avLst>
              <a:gd name="adj1" fmla="val 29944"/>
              <a:gd name="adj2" fmla="val 24052"/>
              <a:gd name="adj3" fmla="val 25000"/>
              <a:gd name="adj4" fmla="val 48104"/>
              <a:gd name="adj5" fmla="val 8244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476" name="Google Shape;1476;p49"/>
          <p:cNvGrpSpPr/>
          <p:nvPr/>
        </p:nvGrpSpPr>
        <p:grpSpPr>
          <a:xfrm>
            <a:off x="11552146" y="2207123"/>
            <a:ext cx="296156" cy="307707"/>
            <a:chOff x="1408670" y="3986542"/>
            <a:chExt cx="474685" cy="493200"/>
          </a:xfrm>
        </p:grpSpPr>
        <p:sp>
          <p:nvSpPr>
            <p:cNvPr id="1477" name="Google Shape;1477;p49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CEDFEA"/>
            </a:solidFill>
            <a:ln w="28575" cap="flat" cmpd="sng">
              <a:solidFill>
                <a:srgbClr val="6EA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>
                <a:solidFill>
                  <a:srgbClr val="264457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78" name="Google Shape;1478;p49"/>
            <p:cNvSpPr txBox="1"/>
            <p:nvPr/>
          </p:nvSpPr>
          <p:spPr>
            <a:xfrm>
              <a:off x="1440255" y="3986542"/>
              <a:ext cx="443100" cy="49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264457"/>
                  </a:solidFill>
                  <a:latin typeface="Consolas"/>
                  <a:ea typeface="Consolas"/>
                  <a:cs typeface="Consolas"/>
                  <a:sym typeface="Consolas"/>
                </a:rPr>
                <a:t>A</a:t>
              </a:r>
              <a:endParaRPr/>
            </a:p>
          </p:txBody>
        </p:sp>
      </p:grpSp>
      <p:sp>
        <p:nvSpPr>
          <p:cNvPr id="1479" name="Google Shape;1479;p49"/>
          <p:cNvSpPr/>
          <p:nvPr/>
        </p:nvSpPr>
        <p:spPr>
          <a:xfrm>
            <a:off x="11434635" y="2741704"/>
            <a:ext cx="520500" cy="463800"/>
          </a:xfrm>
          <a:prstGeom prst="triangle">
            <a:avLst>
              <a:gd name="adj" fmla="val 50000"/>
            </a:avLst>
          </a:prstGeom>
          <a:solidFill>
            <a:srgbClr val="CEDFEA"/>
          </a:solidFill>
          <a:ln w="28575" cap="flat" cmpd="sng">
            <a:solidFill>
              <a:srgbClr val="6EA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26445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</a:t>
            </a:r>
            <a:endParaRPr/>
          </a:p>
        </p:txBody>
      </p:sp>
      <p:cxnSp>
        <p:nvCxnSpPr>
          <p:cNvPr id="1480" name="Google Shape;1480;p49"/>
          <p:cNvCxnSpPr>
            <a:stCxn id="1477" idx="4"/>
            <a:endCxn id="1479" idx="0"/>
          </p:cNvCxnSpPr>
          <p:nvPr/>
        </p:nvCxnSpPr>
        <p:spPr>
          <a:xfrm>
            <a:off x="11694770" y="2495296"/>
            <a:ext cx="0" cy="246300"/>
          </a:xfrm>
          <a:prstGeom prst="straightConnector1">
            <a:avLst/>
          </a:prstGeom>
          <a:noFill/>
          <a:ln w="28575" cap="flat" cmpd="sng">
            <a:solidFill>
              <a:srgbClr val="6EA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81" name="Google Shape;1481;p49"/>
          <p:cNvSpPr txBox="1"/>
          <p:nvPr/>
        </p:nvSpPr>
        <p:spPr>
          <a:xfrm>
            <a:off x="10735947" y="2230325"/>
            <a:ext cx="817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6EA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NODE</a:t>
            </a:r>
            <a:endParaRPr/>
          </a:p>
        </p:txBody>
      </p:sp>
      <p:sp>
        <p:nvSpPr>
          <p:cNvPr id="1482" name="Google Shape;1482;p49"/>
          <p:cNvSpPr txBox="1"/>
          <p:nvPr/>
        </p:nvSpPr>
        <p:spPr>
          <a:xfrm>
            <a:off x="10861443" y="2840166"/>
            <a:ext cx="710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6EA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SUBTREE</a:t>
            </a:r>
            <a:endParaRPr/>
          </a:p>
        </p:txBody>
      </p:sp>
      <p:sp>
        <p:nvSpPr>
          <p:cNvPr id="1483" name="Google Shape;1483;p49"/>
          <p:cNvSpPr/>
          <p:nvPr/>
        </p:nvSpPr>
        <p:spPr>
          <a:xfrm>
            <a:off x="11128760" y="1085440"/>
            <a:ext cx="719700" cy="572400"/>
          </a:xfrm>
          <a:prstGeom prst="uturnArrow">
            <a:avLst>
              <a:gd name="adj1" fmla="val 49627"/>
              <a:gd name="adj2" fmla="val 25000"/>
              <a:gd name="adj3" fmla="val 26046"/>
              <a:gd name="adj4" fmla="val 62415"/>
              <a:gd name="adj5" fmla="val 100000"/>
            </a:avLst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84" name="Google Shape;1484;p49"/>
          <p:cNvSpPr txBox="1"/>
          <p:nvPr/>
        </p:nvSpPr>
        <p:spPr>
          <a:xfrm>
            <a:off x="3277993" y="6246285"/>
            <a:ext cx="81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chemeClr val="accent6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/>
          </a:p>
        </p:txBody>
      </p:sp>
      <p:sp>
        <p:nvSpPr>
          <p:cNvPr id="1485" name="Google Shape;1485;p49"/>
          <p:cNvSpPr txBox="1"/>
          <p:nvPr/>
        </p:nvSpPr>
        <p:spPr>
          <a:xfrm>
            <a:off x="4214164" y="6246285"/>
            <a:ext cx="81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6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endParaRPr sz="1800">
              <a:solidFill>
                <a:srgbClr val="7F7F7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86" name="Google Shape;1486;p49"/>
          <p:cNvSpPr txBox="1"/>
          <p:nvPr/>
        </p:nvSpPr>
        <p:spPr>
          <a:xfrm>
            <a:off x="6961021" y="6235134"/>
            <a:ext cx="81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rgbClr val="76CEEF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/>
          </a:p>
        </p:txBody>
      </p:sp>
      <p:sp>
        <p:nvSpPr>
          <p:cNvPr id="1487" name="Google Shape;1487;p49"/>
          <p:cNvSpPr txBox="1"/>
          <p:nvPr/>
        </p:nvSpPr>
        <p:spPr>
          <a:xfrm>
            <a:off x="7897192" y="6235134"/>
            <a:ext cx="81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6CEEF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endParaRPr sz="1800">
              <a:solidFill>
                <a:schemeClr val="accent4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88" name="Google Shape;1488;p49"/>
          <p:cNvSpPr txBox="1"/>
          <p:nvPr/>
        </p:nvSpPr>
        <p:spPr>
          <a:xfrm>
            <a:off x="9105243" y="6241059"/>
            <a:ext cx="81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chemeClr val="accent6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/>
          </a:p>
        </p:txBody>
      </p:sp>
      <p:sp>
        <p:nvSpPr>
          <p:cNvPr id="1489" name="Google Shape;1489;p49"/>
          <p:cNvSpPr txBox="1"/>
          <p:nvPr/>
        </p:nvSpPr>
        <p:spPr>
          <a:xfrm>
            <a:off x="10041414" y="6241059"/>
            <a:ext cx="81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6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endParaRPr sz="1800">
              <a:solidFill>
                <a:srgbClr val="7F7F7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490" name="Google Shape;1490;p49"/>
          <p:cNvGrpSpPr/>
          <p:nvPr/>
        </p:nvGrpSpPr>
        <p:grpSpPr>
          <a:xfrm>
            <a:off x="8494647" y="3146300"/>
            <a:ext cx="357900" cy="592124"/>
            <a:chOff x="2878593" y="2386740"/>
            <a:chExt cx="357900" cy="592124"/>
          </a:xfrm>
        </p:grpSpPr>
        <p:cxnSp>
          <p:nvCxnSpPr>
            <p:cNvPr id="1491" name="Google Shape;1491;p49"/>
            <p:cNvCxnSpPr/>
            <p:nvPr/>
          </p:nvCxnSpPr>
          <p:spPr>
            <a:xfrm>
              <a:off x="3104093" y="2712164"/>
              <a:ext cx="95100" cy="266700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492" name="Google Shape;1492;p49"/>
            <p:cNvSpPr txBox="1"/>
            <p:nvPr/>
          </p:nvSpPr>
          <p:spPr>
            <a:xfrm>
              <a:off x="2878593" y="2386740"/>
              <a:ext cx="357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...</a:t>
              </a:r>
              <a:endParaRPr/>
            </a:p>
          </p:txBody>
        </p:sp>
      </p:grpSp>
      <p:grpSp>
        <p:nvGrpSpPr>
          <p:cNvPr id="1493" name="Google Shape;1493;p49"/>
          <p:cNvGrpSpPr/>
          <p:nvPr/>
        </p:nvGrpSpPr>
        <p:grpSpPr>
          <a:xfrm>
            <a:off x="2112066" y="2531484"/>
            <a:ext cx="357900" cy="592124"/>
            <a:chOff x="2878593" y="2386740"/>
            <a:chExt cx="357900" cy="592124"/>
          </a:xfrm>
        </p:grpSpPr>
        <p:cxnSp>
          <p:nvCxnSpPr>
            <p:cNvPr id="1494" name="Google Shape;1494;p49"/>
            <p:cNvCxnSpPr/>
            <p:nvPr/>
          </p:nvCxnSpPr>
          <p:spPr>
            <a:xfrm>
              <a:off x="3104093" y="2712164"/>
              <a:ext cx="95100" cy="266700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495" name="Google Shape;1495;p49"/>
            <p:cNvSpPr txBox="1"/>
            <p:nvPr/>
          </p:nvSpPr>
          <p:spPr>
            <a:xfrm>
              <a:off x="2878593" y="2386740"/>
              <a:ext cx="357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...</a:t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50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Left/Right Rotation</a:t>
            </a:r>
            <a:endParaRPr/>
          </a:p>
        </p:txBody>
      </p:sp>
      <p:sp>
        <p:nvSpPr>
          <p:cNvPr id="1502" name="Google Shape;1502;p5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14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Left/Right Rotation</a:t>
            </a:r>
            <a:endParaRPr/>
          </a:p>
          <a:p>
            <a:pPr marL="265176" lvl="1" indent="-13715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Mirror image of Right/Left Rotation! </a:t>
            </a:r>
            <a:endParaRPr/>
          </a:p>
        </p:txBody>
      </p:sp>
      <p:grpSp>
        <p:nvGrpSpPr>
          <p:cNvPr id="1503" name="Google Shape;1503;p50"/>
          <p:cNvGrpSpPr/>
          <p:nvPr/>
        </p:nvGrpSpPr>
        <p:grpSpPr>
          <a:xfrm>
            <a:off x="3081442" y="2978999"/>
            <a:ext cx="457200" cy="457200"/>
            <a:chOff x="1408670" y="3991232"/>
            <a:chExt cx="457200" cy="457200"/>
          </a:xfrm>
        </p:grpSpPr>
        <p:sp>
          <p:nvSpPr>
            <p:cNvPr id="1504" name="Google Shape;1504;p50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A7EBEF"/>
            </a:solidFill>
            <a:ln w="28575" cap="flat" cmpd="sng">
              <a:solidFill>
                <a:srgbClr val="1D9A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05" name="Google Shape;1505;p50"/>
            <p:cNvSpPr txBox="1"/>
            <p:nvPr/>
          </p:nvSpPr>
          <p:spPr>
            <a:xfrm>
              <a:off x="1418300" y="4035166"/>
              <a:ext cx="443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A</a:t>
              </a:r>
              <a:endParaRPr/>
            </a:p>
          </p:txBody>
        </p:sp>
      </p:grpSp>
      <p:cxnSp>
        <p:nvCxnSpPr>
          <p:cNvPr id="1506" name="Google Shape;1506;p50"/>
          <p:cNvCxnSpPr>
            <a:endCxn id="1507" idx="0"/>
          </p:cNvCxnSpPr>
          <p:nvPr/>
        </p:nvCxnSpPr>
        <p:spPr>
          <a:xfrm flipH="1">
            <a:off x="1561043" y="4207957"/>
            <a:ext cx="550200" cy="2856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07" name="Google Shape;1507;p50"/>
          <p:cNvSpPr/>
          <p:nvPr/>
        </p:nvSpPr>
        <p:spPr>
          <a:xfrm>
            <a:off x="1144043" y="4493557"/>
            <a:ext cx="834000" cy="743700"/>
          </a:xfrm>
          <a:prstGeom prst="triangle">
            <a:avLst>
              <a:gd name="adj" fmla="val 50000"/>
            </a:avLst>
          </a:prstGeom>
          <a:solidFill>
            <a:srgbClr val="A7D8B6"/>
          </a:solidFill>
          <a:ln w="28575" cap="flat" cmpd="sng">
            <a:solidFill>
              <a:srgbClr val="2E66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</a:t>
            </a:r>
            <a:endParaRPr/>
          </a:p>
        </p:txBody>
      </p:sp>
      <p:sp>
        <p:nvSpPr>
          <p:cNvPr id="1508" name="Google Shape;1508;p50"/>
          <p:cNvSpPr/>
          <p:nvPr/>
        </p:nvSpPr>
        <p:spPr>
          <a:xfrm>
            <a:off x="2138903" y="5424109"/>
            <a:ext cx="834000" cy="743700"/>
          </a:xfrm>
          <a:prstGeom prst="triangle">
            <a:avLst>
              <a:gd name="adj" fmla="val 50000"/>
            </a:avLst>
          </a:prstGeom>
          <a:solidFill>
            <a:srgbClr val="A2DEF4"/>
          </a:solidFill>
          <a:ln w="28575" cap="flat" cmpd="sng">
            <a:solidFill>
              <a:srgbClr val="1482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</a:t>
            </a:r>
            <a:endParaRPr/>
          </a:p>
        </p:txBody>
      </p:sp>
      <p:sp>
        <p:nvSpPr>
          <p:cNvPr id="1509" name="Google Shape;1509;p50"/>
          <p:cNvSpPr/>
          <p:nvPr/>
        </p:nvSpPr>
        <p:spPr>
          <a:xfrm>
            <a:off x="3237599" y="5424109"/>
            <a:ext cx="834000" cy="743700"/>
          </a:xfrm>
          <a:prstGeom prst="triangle">
            <a:avLst>
              <a:gd name="adj" fmla="val 50000"/>
            </a:avLst>
          </a:prstGeom>
          <a:solidFill>
            <a:srgbClr val="DFECEC"/>
          </a:solidFill>
          <a:ln w="28575" cap="flat" cmpd="sng">
            <a:solidFill>
              <a:srgbClr val="48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</a:t>
            </a:r>
            <a:endParaRPr/>
          </a:p>
        </p:txBody>
      </p:sp>
      <p:sp>
        <p:nvSpPr>
          <p:cNvPr id="1510" name="Google Shape;1510;p50"/>
          <p:cNvSpPr/>
          <p:nvPr/>
        </p:nvSpPr>
        <p:spPr>
          <a:xfrm>
            <a:off x="3829746" y="3723077"/>
            <a:ext cx="834000" cy="743700"/>
          </a:xfrm>
          <a:prstGeom prst="triangle">
            <a:avLst>
              <a:gd name="adj" fmla="val 50000"/>
            </a:avLst>
          </a:prstGeom>
          <a:solidFill>
            <a:srgbClr val="9EC0D5"/>
          </a:solidFill>
          <a:ln w="28575" cap="flat" cmpd="sng">
            <a:solidFill>
              <a:srgbClr val="2644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</a:t>
            </a:r>
            <a:endParaRPr/>
          </a:p>
        </p:txBody>
      </p:sp>
      <p:grpSp>
        <p:nvGrpSpPr>
          <p:cNvPr id="1511" name="Google Shape;1511;p50"/>
          <p:cNvGrpSpPr/>
          <p:nvPr/>
        </p:nvGrpSpPr>
        <p:grpSpPr>
          <a:xfrm>
            <a:off x="2065607" y="3849620"/>
            <a:ext cx="457200" cy="457200"/>
            <a:chOff x="1408670" y="3991232"/>
            <a:chExt cx="457200" cy="457200"/>
          </a:xfrm>
        </p:grpSpPr>
        <p:sp>
          <p:nvSpPr>
            <p:cNvPr id="1512" name="Google Shape;1512;p50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A2CDED"/>
            </a:solidFill>
            <a:ln w="28575" cap="flat" cmpd="sng">
              <a:solidFill>
                <a:srgbClr val="1C62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13" name="Google Shape;1513;p50"/>
            <p:cNvSpPr txBox="1"/>
            <p:nvPr/>
          </p:nvSpPr>
          <p:spPr>
            <a:xfrm>
              <a:off x="1418300" y="4035166"/>
              <a:ext cx="443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B</a:t>
              </a:r>
              <a:endParaRPr/>
            </a:p>
          </p:txBody>
        </p:sp>
      </p:grpSp>
      <p:grpSp>
        <p:nvGrpSpPr>
          <p:cNvPr id="1514" name="Google Shape;1514;p50"/>
          <p:cNvGrpSpPr/>
          <p:nvPr/>
        </p:nvGrpSpPr>
        <p:grpSpPr>
          <a:xfrm>
            <a:off x="2816131" y="4659917"/>
            <a:ext cx="457200" cy="457200"/>
            <a:chOff x="1408670" y="3991232"/>
            <a:chExt cx="457200" cy="457200"/>
          </a:xfrm>
        </p:grpSpPr>
        <p:sp>
          <p:nvSpPr>
            <p:cNvPr id="1515" name="Google Shape;1515;p50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B2E3D5"/>
            </a:solidFill>
            <a:ln w="28575" cap="flat" cmpd="sng">
              <a:solidFill>
                <a:srgbClr val="318B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16" name="Google Shape;1516;p50"/>
            <p:cNvSpPr txBox="1"/>
            <p:nvPr/>
          </p:nvSpPr>
          <p:spPr>
            <a:xfrm>
              <a:off x="1418300" y="4035166"/>
              <a:ext cx="443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C</a:t>
              </a:r>
              <a:endParaRPr/>
            </a:p>
          </p:txBody>
        </p:sp>
      </p:grpSp>
      <p:cxnSp>
        <p:nvCxnSpPr>
          <p:cNvPr id="1517" name="Google Shape;1517;p50"/>
          <p:cNvCxnSpPr>
            <a:endCxn id="1515" idx="1"/>
          </p:cNvCxnSpPr>
          <p:nvPr/>
        </p:nvCxnSpPr>
        <p:spPr>
          <a:xfrm>
            <a:off x="2466386" y="4234272"/>
            <a:ext cx="416700" cy="4926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18" name="Google Shape;1518;p50"/>
          <p:cNvCxnSpPr>
            <a:stCxn id="1504" idx="3"/>
          </p:cNvCxnSpPr>
          <p:nvPr/>
        </p:nvCxnSpPr>
        <p:spPr>
          <a:xfrm flipH="1">
            <a:off x="2455397" y="3369244"/>
            <a:ext cx="693000" cy="5415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19" name="Google Shape;1519;p50"/>
          <p:cNvCxnSpPr>
            <a:stCxn id="1515" idx="3"/>
            <a:endCxn id="1508" idx="0"/>
          </p:cNvCxnSpPr>
          <p:nvPr/>
        </p:nvCxnSpPr>
        <p:spPr>
          <a:xfrm flipH="1">
            <a:off x="2555786" y="5050162"/>
            <a:ext cx="327300" cy="3738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20" name="Google Shape;1520;p50"/>
          <p:cNvCxnSpPr>
            <a:endCxn id="1509" idx="0"/>
          </p:cNvCxnSpPr>
          <p:nvPr/>
        </p:nvCxnSpPr>
        <p:spPr>
          <a:xfrm>
            <a:off x="3206399" y="5032009"/>
            <a:ext cx="448200" cy="3921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21" name="Google Shape;1521;p50"/>
          <p:cNvCxnSpPr>
            <a:endCxn id="1510" idx="0"/>
          </p:cNvCxnSpPr>
          <p:nvPr/>
        </p:nvCxnSpPr>
        <p:spPr>
          <a:xfrm>
            <a:off x="3477546" y="3369377"/>
            <a:ext cx="769200" cy="3537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22" name="Google Shape;1522;p50"/>
          <p:cNvSpPr txBox="1"/>
          <p:nvPr/>
        </p:nvSpPr>
        <p:spPr>
          <a:xfrm>
            <a:off x="1129062" y="6229209"/>
            <a:ext cx="81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rgbClr val="76CEEF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/>
          </a:p>
        </p:txBody>
      </p:sp>
      <p:sp>
        <p:nvSpPr>
          <p:cNvPr id="1523" name="Google Shape;1523;p50"/>
          <p:cNvSpPr txBox="1"/>
          <p:nvPr/>
        </p:nvSpPr>
        <p:spPr>
          <a:xfrm>
            <a:off x="2065233" y="6229209"/>
            <a:ext cx="81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6CEEF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endParaRPr sz="1800">
              <a:solidFill>
                <a:schemeClr val="accent4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524" name="Google Shape;1524;p50"/>
          <p:cNvGrpSpPr/>
          <p:nvPr/>
        </p:nvGrpSpPr>
        <p:grpSpPr>
          <a:xfrm>
            <a:off x="9634738" y="4222211"/>
            <a:ext cx="457200" cy="457200"/>
            <a:chOff x="1408670" y="3991232"/>
            <a:chExt cx="457200" cy="457200"/>
          </a:xfrm>
        </p:grpSpPr>
        <p:sp>
          <p:nvSpPr>
            <p:cNvPr id="1525" name="Google Shape;1525;p50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A7EBEF"/>
            </a:solidFill>
            <a:ln w="28575" cap="flat" cmpd="sng">
              <a:solidFill>
                <a:srgbClr val="1D9A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26" name="Google Shape;1526;p50"/>
            <p:cNvSpPr txBox="1"/>
            <p:nvPr/>
          </p:nvSpPr>
          <p:spPr>
            <a:xfrm>
              <a:off x="1418300" y="4035166"/>
              <a:ext cx="443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A</a:t>
              </a:r>
              <a:endParaRPr/>
            </a:p>
          </p:txBody>
        </p:sp>
      </p:grpSp>
      <p:cxnSp>
        <p:nvCxnSpPr>
          <p:cNvPr id="1527" name="Google Shape;1527;p50"/>
          <p:cNvCxnSpPr/>
          <p:nvPr/>
        </p:nvCxnSpPr>
        <p:spPr>
          <a:xfrm>
            <a:off x="9104204" y="4089009"/>
            <a:ext cx="597600" cy="2211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28" name="Google Shape;1528;p50"/>
          <p:cNvSpPr/>
          <p:nvPr/>
        </p:nvSpPr>
        <p:spPr>
          <a:xfrm>
            <a:off x="6811744" y="5258071"/>
            <a:ext cx="834000" cy="743700"/>
          </a:xfrm>
          <a:prstGeom prst="triangle">
            <a:avLst>
              <a:gd name="adj" fmla="val 50000"/>
            </a:avLst>
          </a:prstGeom>
          <a:solidFill>
            <a:srgbClr val="A7D8B6"/>
          </a:solidFill>
          <a:ln w="28575" cap="flat" cmpd="sng">
            <a:solidFill>
              <a:srgbClr val="2E66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</a:t>
            </a:r>
            <a:endParaRPr/>
          </a:p>
        </p:txBody>
      </p:sp>
      <p:sp>
        <p:nvSpPr>
          <p:cNvPr id="1529" name="Google Shape;1529;p50"/>
          <p:cNvSpPr/>
          <p:nvPr/>
        </p:nvSpPr>
        <p:spPr>
          <a:xfrm>
            <a:off x="7914792" y="5252204"/>
            <a:ext cx="834000" cy="743700"/>
          </a:xfrm>
          <a:prstGeom prst="triangle">
            <a:avLst>
              <a:gd name="adj" fmla="val 50000"/>
            </a:avLst>
          </a:prstGeom>
          <a:solidFill>
            <a:srgbClr val="A2DEF4"/>
          </a:solidFill>
          <a:ln w="28575" cap="flat" cmpd="sng">
            <a:solidFill>
              <a:srgbClr val="1482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</a:t>
            </a:r>
            <a:endParaRPr/>
          </a:p>
        </p:txBody>
      </p:sp>
      <p:sp>
        <p:nvSpPr>
          <p:cNvPr id="1530" name="Google Shape;1530;p50"/>
          <p:cNvSpPr/>
          <p:nvPr/>
        </p:nvSpPr>
        <p:spPr>
          <a:xfrm>
            <a:off x="8931478" y="5258071"/>
            <a:ext cx="834000" cy="743700"/>
          </a:xfrm>
          <a:prstGeom prst="triangle">
            <a:avLst>
              <a:gd name="adj" fmla="val 50000"/>
            </a:avLst>
          </a:prstGeom>
          <a:solidFill>
            <a:srgbClr val="DFECEC"/>
          </a:solidFill>
          <a:ln w="28575" cap="flat" cmpd="sng">
            <a:solidFill>
              <a:srgbClr val="487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</a:t>
            </a:r>
            <a:endParaRPr/>
          </a:p>
        </p:txBody>
      </p:sp>
      <p:sp>
        <p:nvSpPr>
          <p:cNvPr id="1531" name="Google Shape;1531;p50"/>
          <p:cNvSpPr/>
          <p:nvPr/>
        </p:nvSpPr>
        <p:spPr>
          <a:xfrm>
            <a:off x="9961185" y="5247145"/>
            <a:ext cx="834000" cy="743700"/>
          </a:xfrm>
          <a:prstGeom prst="triangle">
            <a:avLst>
              <a:gd name="adj" fmla="val 50000"/>
            </a:avLst>
          </a:prstGeom>
          <a:solidFill>
            <a:srgbClr val="9EC0D5"/>
          </a:solidFill>
          <a:ln w="28575" cap="flat" cmpd="sng">
            <a:solidFill>
              <a:srgbClr val="2644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</a:t>
            </a:r>
            <a:endParaRPr/>
          </a:p>
        </p:txBody>
      </p:sp>
      <p:grpSp>
        <p:nvGrpSpPr>
          <p:cNvPr id="1532" name="Google Shape;1532;p50"/>
          <p:cNvGrpSpPr/>
          <p:nvPr/>
        </p:nvGrpSpPr>
        <p:grpSpPr>
          <a:xfrm>
            <a:off x="8713959" y="3719160"/>
            <a:ext cx="457200" cy="457200"/>
            <a:chOff x="1408670" y="3991232"/>
            <a:chExt cx="457200" cy="457200"/>
          </a:xfrm>
        </p:grpSpPr>
        <p:sp>
          <p:nvSpPr>
            <p:cNvPr id="1533" name="Google Shape;1533;p50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B2E3D5"/>
            </a:solidFill>
            <a:ln w="28575" cap="flat" cmpd="sng">
              <a:solidFill>
                <a:srgbClr val="318B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34" name="Google Shape;1534;p50"/>
            <p:cNvSpPr txBox="1"/>
            <p:nvPr/>
          </p:nvSpPr>
          <p:spPr>
            <a:xfrm>
              <a:off x="1418300" y="4035166"/>
              <a:ext cx="443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C</a:t>
              </a:r>
              <a:endParaRPr/>
            </a:p>
          </p:txBody>
        </p:sp>
      </p:grpSp>
      <p:grpSp>
        <p:nvGrpSpPr>
          <p:cNvPr id="1535" name="Google Shape;1535;p50"/>
          <p:cNvGrpSpPr/>
          <p:nvPr/>
        </p:nvGrpSpPr>
        <p:grpSpPr>
          <a:xfrm>
            <a:off x="7657842" y="4254385"/>
            <a:ext cx="457200" cy="457200"/>
            <a:chOff x="1408670" y="3991232"/>
            <a:chExt cx="457200" cy="457200"/>
          </a:xfrm>
        </p:grpSpPr>
        <p:sp>
          <p:nvSpPr>
            <p:cNvPr id="1536" name="Google Shape;1536;p50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A2CDED"/>
            </a:solidFill>
            <a:ln w="28575" cap="flat" cmpd="sng">
              <a:solidFill>
                <a:srgbClr val="1C62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26262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37" name="Google Shape;1537;p50"/>
            <p:cNvSpPr txBox="1"/>
            <p:nvPr/>
          </p:nvSpPr>
          <p:spPr>
            <a:xfrm>
              <a:off x="1418300" y="4035166"/>
              <a:ext cx="443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B</a:t>
              </a:r>
              <a:endParaRPr/>
            </a:p>
          </p:txBody>
        </p:sp>
      </p:grpSp>
      <p:cxnSp>
        <p:nvCxnSpPr>
          <p:cNvPr id="1538" name="Google Shape;1538;p50"/>
          <p:cNvCxnSpPr/>
          <p:nvPr/>
        </p:nvCxnSpPr>
        <p:spPr>
          <a:xfrm flipH="1">
            <a:off x="8048005" y="4104011"/>
            <a:ext cx="700800" cy="2208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39" name="Google Shape;1539;p50"/>
          <p:cNvCxnSpPr>
            <a:stCxn id="1525" idx="3"/>
            <a:endCxn id="1530" idx="0"/>
          </p:cNvCxnSpPr>
          <p:nvPr/>
        </p:nvCxnSpPr>
        <p:spPr>
          <a:xfrm flipH="1">
            <a:off x="9348593" y="4612456"/>
            <a:ext cx="353100" cy="6456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40" name="Google Shape;1540;p50"/>
          <p:cNvCxnSpPr>
            <a:stCxn id="1525" idx="5"/>
            <a:endCxn id="1531" idx="0"/>
          </p:cNvCxnSpPr>
          <p:nvPr/>
        </p:nvCxnSpPr>
        <p:spPr>
          <a:xfrm>
            <a:off x="10024983" y="4612456"/>
            <a:ext cx="353100" cy="6348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41" name="Google Shape;1541;p50"/>
          <p:cNvCxnSpPr>
            <a:stCxn id="1536" idx="3"/>
            <a:endCxn id="1528" idx="0"/>
          </p:cNvCxnSpPr>
          <p:nvPr/>
        </p:nvCxnSpPr>
        <p:spPr>
          <a:xfrm flipH="1">
            <a:off x="7228597" y="4644630"/>
            <a:ext cx="496200" cy="6135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42" name="Google Shape;1542;p50"/>
          <p:cNvCxnSpPr>
            <a:endCxn id="1529" idx="0"/>
          </p:cNvCxnSpPr>
          <p:nvPr/>
        </p:nvCxnSpPr>
        <p:spPr>
          <a:xfrm>
            <a:off x="8049192" y="4651904"/>
            <a:ext cx="282600" cy="600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43" name="Google Shape;1543;p50"/>
          <p:cNvSpPr/>
          <p:nvPr/>
        </p:nvSpPr>
        <p:spPr>
          <a:xfrm>
            <a:off x="5497777" y="4170195"/>
            <a:ext cx="1056600" cy="744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EC0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44" name="Google Shape;1544;p50"/>
          <p:cNvSpPr/>
          <p:nvPr/>
        </p:nvSpPr>
        <p:spPr>
          <a:xfrm>
            <a:off x="11005969" y="454041"/>
            <a:ext cx="989100" cy="977400"/>
          </a:xfrm>
          <a:prstGeom prst="uturnArrow">
            <a:avLst>
              <a:gd name="adj1" fmla="val 29944"/>
              <a:gd name="adj2" fmla="val 24052"/>
              <a:gd name="adj3" fmla="val 25000"/>
              <a:gd name="adj4" fmla="val 48104"/>
              <a:gd name="adj5" fmla="val 8244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545" name="Google Shape;1545;p50"/>
          <p:cNvGrpSpPr/>
          <p:nvPr/>
        </p:nvGrpSpPr>
        <p:grpSpPr>
          <a:xfrm>
            <a:off x="11552146" y="2207123"/>
            <a:ext cx="296156" cy="307707"/>
            <a:chOff x="1408670" y="3986542"/>
            <a:chExt cx="474685" cy="493200"/>
          </a:xfrm>
        </p:grpSpPr>
        <p:sp>
          <p:nvSpPr>
            <p:cNvPr id="1546" name="Google Shape;1546;p50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CEDFEA"/>
            </a:solidFill>
            <a:ln w="28575" cap="flat" cmpd="sng">
              <a:solidFill>
                <a:srgbClr val="6EA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>
                <a:solidFill>
                  <a:srgbClr val="264457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47" name="Google Shape;1547;p50"/>
            <p:cNvSpPr txBox="1"/>
            <p:nvPr/>
          </p:nvSpPr>
          <p:spPr>
            <a:xfrm>
              <a:off x="1440255" y="3986542"/>
              <a:ext cx="443100" cy="49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264457"/>
                  </a:solidFill>
                  <a:latin typeface="Consolas"/>
                  <a:ea typeface="Consolas"/>
                  <a:cs typeface="Consolas"/>
                  <a:sym typeface="Consolas"/>
                </a:rPr>
                <a:t>A</a:t>
              </a:r>
              <a:endParaRPr/>
            </a:p>
          </p:txBody>
        </p:sp>
      </p:grpSp>
      <p:sp>
        <p:nvSpPr>
          <p:cNvPr id="1548" name="Google Shape;1548;p50"/>
          <p:cNvSpPr/>
          <p:nvPr/>
        </p:nvSpPr>
        <p:spPr>
          <a:xfrm>
            <a:off x="11434635" y="2741704"/>
            <a:ext cx="520500" cy="463800"/>
          </a:xfrm>
          <a:prstGeom prst="triangle">
            <a:avLst>
              <a:gd name="adj" fmla="val 50000"/>
            </a:avLst>
          </a:prstGeom>
          <a:solidFill>
            <a:srgbClr val="CEDFEA"/>
          </a:solidFill>
          <a:ln w="28575" cap="flat" cmpd="sng">
            <a:solidFill>
              <a:srgbClr val="6EA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26445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</a:t>
            </a:r>
            <a:endParaRPr/>
          </a:p>
        </p:txBody>
      </p:sp>
      <p:cxnSp>
        <p:nvCxnSpPr>
          <p:cNvPr id="1549" name="Google Shape;1549;p50"/>
          <p:cNvCxnSpPr>
            <a:stCxn id="1546" idx="4"/>
            <a:endCxn id="1548" idx="0"/>
          </p:cNvCxnSpPr>
          <p:nvPr/>
        </p:nvCxnSpPr>
        <p:spPr>
          <a:xfrm>
            <a:off x="11694770" y="2495296"/>
            <a:ext cx="0" cy="246300"/>
          </a:xfrm>
          <a:prstGeom prst="straightConnector1">
            <a:avLst/>
          </a:prstGeom>
          <a:noFill/>
          <a:ln w="28575" cap="flat" cmpd="sng">
            <a:solidFill>
              <a:srgbClr val="6EA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50" name="Google Shape;1550;p50"/>
          <p:cNvSpPr txBox="1"/>
          <p:nvPr/>
        </p:nvSpPr>
        <p:spPr>
          <a:xfrm>
            <a:off x="10843348" y="2230325"/>
            <a:ext cx="710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6EA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NODE</a:t>
            </a:r>
            <a:endParaRPr/>
          </a:p>
        </p:txBody>
      </p:sp>
      <p:sp>
        <p:nvSpPr>
          <p:cNvPr id="1551" name="Google Shape;1551;p50"/>
          <p:cNvSpPr txBox="1"/>
          <p:nvPr/>
        </p:nvSpPr>
        <p:spPr>
          <a:xfrm>
            <a:off x="10861443" y="2840166"/>
            <a:ext cx="710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6EA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SUBTREE</a:t>
            </a:r>
            <a:endParaRPr/>
          </a:p>
        </p:txBody>
      </p:sp>
      <p:sp>
        <p:nvSpPr>
          <p:cNvPr id="1552" name="Google Shape;1552;p50"/>
          <p:cNvSpPr/>
          <p:nvPr/>
        </p:nvSpPr>
        <p:spPr>
          <a:xfrm flipH="1">
            <a:off x="10993886" y="1104525"/>
            <a:ext cx="719700" cy="572400"/>
          </a:xfrm>
          <a:prstGeom prst="uturnArrow">
            <a:avLst>
              <a:gd name="adj1" fmla="val 49627"/>
              <a:gd name="adj2" fmla="val 25000"/>
              <a:gd name="adj3" fmla="val 26046"/>
              <a:gd name="adj4" fmla="val 62415"/>
              <a:gd name="adj5" fmla="val 100000"/>
            </a:avLst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53" name="Google Shape;1553;p50"/>
          <p:cNvSpPr txBox="1"/>
          <p:nvPr/>
        </p:nvSpPr>
        <p:spPr>
          <a:xfrm>
            <a:off x="3273284" y="6235134"/>
            <a:ext cx="81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chemeClr val="accent6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/>
          </a:p>
        </p:txBody>
      </p:sp>
      <p:sp>
        <p:nvSpPr>
          <p:cNvPr id="1554" name="Google Shape;1554;p50"/>
          <p:cNvSpPr txBox="1"/>
          <p:nvPr/>
        </p:nvSpPr>
        <p:spPr>
          <a:xfrm>
            <a:off x="4209455" y="6235134"/>
            <a:ext cx="81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6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endParaRPr sz="1800">
              <a:solidFill>
                <a:schemeClr val="accent3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55" name="Google Shape;1555;p50"/>
          <p:cNvSpPr txBox="1"/>
          <p:nvPr/>
        </p:nvSpPr>
        <p:spPr>
          <a:xfrm>
            <a:off x="6961021" y="6235134"/>
            <a:ext cx="81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rgbClr val="76CEEF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/>
          </a:p>
        </p:txBody>
      </p:sp>
      <p:sp>
        <p:nvSpPr>
          <p:cNvPr id="1556" name="Google Shape;1556;p50"/>
          <p:cNvSpPr txBox="1"/>
          <p:nvPr/>
        </p:nvSpPr>
        <p:spPr>
          <a:xfrm>
            <a:off x="7897192" y="6235134"/>
            <a:ext cx="81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6CEEF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endParaRPr sz="1800">
              <a:solidFill>
                <a:schemeClr val="accent4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57" name="Google Shape;1557;p50"/>
          <p:cNvSpPr txBox="1"/>
          <p:nvPr/>
        </p:nvSpPr>
        <p:spPr>
          <a:xfrm>
            <a:off x="9105243" y="6241059"/>
            <a:ext cx="81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chemeClr val="accent6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/>
          </a:p>
        </p:txBody>
      </p:sp>
      <p:sp>
        <p:nvSpPr>
          <p:cNvPr id="1558" name="Google Shape;1558;p50"/>
          <p:cNvSpPr txBox="1"/>
          <p:nvPr/>
        </p:nvSpPr>
        <p:spPr>
          <a:xfrm>
            <a:off x="10041414" y="6241059"/>
            <a:ext cx="81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6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1800" b="1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1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endParaRPr sz="1800">
              <a:solidFill>
                <a:schemeClr val="accent3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559" name="Google Shape;1559;p50"/>
          <p:cNvGrpSpPr/>
          <p:nvPr/>
        </p:nvGrpSpPr>
        <p:grpSpPr>
          <a:xfrm>
            <a:off x="2899995" y="2386740"/>
            <a:ext cx="357900" cy="592124"/>
            <a:chOff x="2878593" y="2386740"/>
            <a:chExt cx="357900" cy="592124"/>
          </a:xfrm>
        </p:grpSpPr>
        <p:cxnSp>
          <p:nvCxnSpPr>
            <p:cNvPr id="1560" name="Google Shape;1560;p50"/>
            <p:cNvCxnSpPr/>
            <p:nvPr/>
          </p:nvCxnSpPr>
          <p:spPr>
            <a:xfrm>
              <a:off x="3104093" y="2712164"/>
              <a:ext cx="95100" cy="266700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561" name="Google Shape;1561;p50"/>
            <p:cNvSpPr txBox="1"/>
            <p:nvPr/>
          </p:nvSpPr>
          <p:spPr>
            <a:xfrm>
              <a:off x="2878593" y="2386740"/>
              <a:ext cx="357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...</a:t>
              </a:r>
              <a:endParaRPr/>
            </a:p>
          </p:txBody>
        </p:sp>
      </p:grpSp>
      <p:grpSp>
        <p:nvGrpSpPr>
          <p:cNvPr id="1562" name="Google Shape;1562;p50"/>
          <p:cNvGrpSpPr/>
          <p:nvPr/>
        </p:nvGrpSpPr>
        <p:grpSpPr>
          <a:xfrm>
            <a:off x="8494647" y="3146300"/>
            <a:ext cx="357900" cy="592124"/>
            <a:chOff x="2878593" y="2386740"/>
            <a:chExt cx="357900" cy="592124"/>
          </a:xfrm>
        </p:grpSpPr>
        <p:cxnSp>
          <p:nvCxnSpPr>
            <p:cNvPr id="1563" name="Google Shape;1563;p50"/>
            <p:cNvCxnSpPr/>
            <p:nvPr/>
          </p:nvCxnSpPr>
          <p:spPr>
            <a:xfrm>
              <a:off x="3104093" y="2712164"/>
              <a:ext cx="95100" cy="266700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564" name="Google Shape;1564;p50"/>
            <p:cNvSpPr txBox="1"/>
            <p:nvPr/>
          </p:nvSpPr>
          <p:spPr>
            <a:xfrm>
              <a:off x="2878593" y="2386740"/>
              <a:ext cx="357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...</a:t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p51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 dirty="0"/>
              <a:t>AVL Example: 8,9,10,12,11</a:t>
            </a:r>
            <a:endParaRPr dirty="0"/>
          </a:p>
        </p:txBody>
      </p:sp>
      <p:sp>
        <p:nvSpPr>
          <p:cNvPr id="1571" name="Google Shape;1571;p51"/>
          <p:cNvSpPr/>
          <p:nvPr/>
        </p:nvSpPr>
        <p:spPr>
          <a:xfrm>
            <a:off x="1074221" y="1831838"/>
            <a:ext cx="531000" cy="53100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8</a:t>
            </a:r>
            <a:endParaRPr/>
          </a:p>
        </p:txBody>
      </p:sp>
      <p:sp>
        <p:nvSpPr>
          <p:cNvPr id="2" name="Google Shape;1114;p41">
            <a:extLst>
              <a:ext uri="{FF2B5EF4-FFF2-40B4-BE49-F238E27FC236}">
                <a16:creationId xmlns:a16="http://schemas.microsoft.com/office/drawing/2014/main" id="{5849AD51-1554-7D90-6AAD-834904449A49}"/>
              </a:ext>
            </a:extLst>
          </p:cNvPr>
          <p:cNvSpPr/>
          <p:nvPr/>
        </p:nvSpPr>
        <p:spPr>
          <a:xfrm>
            <a:off x="1861311" y="1847612"/>
            <a:ext cx="1146300" cy="5500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" name="Google Shape;858;p36">
            <a:extLst>
              <a:ext uri="{FF2B5EF4-FFF2-40B4-BE49-F238E27FC236}">
                <a16:creationId xmlns:a16="http://schemas.microsoft.com/office/drawing/2014/main" id="{FF047C43-935B-C737-8CAA-7BDF01DBB593}"/>
              </a:ext>
            </a:extLst>
          </p:cNvPr>
          <p:cNvSpPr txBox="1"/>
          <p:nvPr/>
        </p:nvSpPr>
        <p:spPr>
          <a:xfrm>
            <a:off x="1749945" y="1537625"/>
            <a:ext cx="938314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Insert 9</a:t>
            </a:r>
            <a:endParaRPr dirty="0"/>
          </a:p>
        </p:txBody>
      </p:sp>
      <p:sp>
        <p:nvSpPr>
          <p:cNvPr id="4" name="Google Shape;1571;p51">
            <a:extLst>
              <a:ext uri="{FF2B5EF4-FFF2-40B4-BE49-F238E27FC236}">
                <a16:creationId xmlns:a16="http://schemas.microsoft.com/office/drawing/2014/main" id="{EA17987B-79D0-B8F7-CF28-8BE7A46F78B7}"/>
              </a:ext>
            </a:extLst>
          </p:cNvPr>
          <p:cNvSpPr/>
          <p:nvPr/>
        </p:nvSpPr>
        <p:spPr>
          <a:xfrm>
            <a:off x="5480406" y="1279236"/>
            <a:ext cx="531000" cy="53100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8</a:t>
            </a:r>
            <a:endParaRPr/>
          </a:p>
        </p:txBody>
      </p:sp>
      <p:cxnSp>
        <p:nvCxnSpPr>
          <p:cNvPr id="5" name="Google Shape;1572;p51">
            <a:extLst>
              <a:ext uri="{FF2B5EF4-FFF2-40B4-BE49-F238E27FC236}">
                <a16:creationId xmlns:a16="http://schemas.microsoft.com/office/drawing/2014/main" id="{7A9A91F6-C4DF-B108-F86E-C34D318264A5}"/>
              </a:ext>
            </a:extLst>
          </p:cNvPr>
          <p:cNvCxnSpPr/>
          <p:nvPr/>
        </p:nvCxnSpPr>
        <p:spPr>
          <a:xfrm>
            <a:off x="5950198" y="1724283"/>
            <a:ext cx="275400" cy="344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" name="Google Shape;1573;p51">
            <a:extLst>
              <a:ext uri="{FF2B5EF4-FFF2-40B4-BE49-F238E27FC236}">
                <a16:creationId xmlns:a16="http://schemas.microsoft.com/office/drawing/2014/main" id="{9CB8025B-888A-3366-4EF1-31FBECA80267}"/>
              </a:ext>
            </a:extLst>
          </p:cNvPr>
          <p:cNvSpPr/>
          <p:nvPr/>
        </p:nvSpPr>
        <p:spPr>
          <a:xfrm>
            <a:off x="6094922" y="2037793"/>
            <a:ext cx="531000" cy="53100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9</a:t>
            </a:r>
            <a:endParaRPr/>
          </a:p>
        </p:txBody>
      </p:sp>
      <p:sp>
        <p:nvSpPr>
          <p:cNvPr id="7" name="Google Shape;1574;p51">
            <a:extLst>
              <a:ext uri="{FF2B5EF4-FFF2-40B4-BE49-F238E27FC236}">
                <a16:creationId xmlns:a16="http://schemas.microsoft.com/office/drawing/2014/main" id="{CFCA0806-F719-2772-7F2C-D8192B2DAB53}"/>
              </a:ext>
            </a:extLst>
          </p:cNvPr>
          <p:cNvSpPr/>
          <p:nvPr/>
        </p:nvSpPr>
        <p:spPr>
          <a:xfrm>
            <a:off x="6722439" y="2775510"/>
            <a:ext cx="531000" cy="53100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</a:t>
            </a:r>
            <a:endParaRPr/>
          </a:p>
        </p:txBody>
      </p:sp>
      <p:cxnSp>
        <p:nvCxnSpPr>
          <p:cNvPr id="8" name="Google Shape;1575;p51">
            <a:extLst>
              <a:ext uri="{FF2B5EF4-FFF2-40B4-BE49-F238E27FC236}">
                <a16:creationId xmlns:a16="http://schemas.microsoft.com/office/drawing/2014/main" id="{D35D4F19-BB2A-E51A-EF71-4EA004D6978E}"/>
              </a:ext>
            </a:extLst>
          </p:cNvPr>
          <p:cNvCxnSpPr/>
          <p:nvPr/>
        </p:nvCxnSpPr>
        <p:spPr>
          <a:xfrm>
            <a:off x="6561080" y="2495018"/>
            <a:ext cx="275400" cy="344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" name="Google Shape;1571;p51">
            <a:extLst>
              <a:ext uri="{FF2B5EF4-FFF2-40B4-BE49-F238E27FC236}">
                <a16:creationId xmlns:a16="http://schemas.microsoft.com/office/drawing/2014/main" id="{DECA2FC8-2993-9ECE-891C-9099D1B0B5F9}"/>
              </a:ext>
            </a:extLst>
          </p:cNvPr>
          <p:cNvSpPr/>
          <p:nvPr/>
        </p:nvSpPr>
        <p:spPr>
          <a:xfrm>
            <a:off x="3143267" y="1596928"/>
            <a:ext cx="531000" cy="53100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8</a:t>
            </a:r>
            <a:endParaRPr/>
          </a:p>
        </p:txBody>
      </p:sp>
      <p:cxnSp>
        <p:nvCxnSpPr>
          <p:cNvPr id="11" name="Google Shape;1572;p51">
            <a:extLst>
              <a:ext uri="{FF2B5EF4-FFF2-40B4-BE49-F238E27FC236}">
                <a16:creationId xmlns:a16="http://schemas.microsoft.com/office/drawing/2014/main" id="{F828078D-992D-51AD-5FFF-E70A8CECA6C5}"/>
              </a:ext>
            </a:extLst>
          </p:cNvPr>
          <p:cNvCxnSpPr/>
          <p:nvPr/>
        </p:nvCxnSpPr>
        <p:spPr>
          <a:xfrm>
            <a:off x="3613059" y="2041975"/>
            <a:ext cx="275400" cy="344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" name="Google Shape;1573;p51">
            <a:extLst>
              <a:ext uri="{FF2B5EF4-FFF2-40B4-BE49-F238E27FC236}">
                <a16:creationId xmlns:a16="http://schemas.microsoft.com/office/drawing/2014/main" id="{B738CE19-E703-191E-46AA-46B7930BAA5A}"/>
              </a:ext>
            </a:extLst>
          </p:cNvPr>
          <p:cNvSpPr/>
          <p:nvPr/>
        </p:nvSpPr>
        <p:spPr>
          <a:xfrm>
            <a:off x="3757783" y="2355485"/>
            <a:ext cx="531000" cy="53100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9</a:t>
            </a:r>
            <a:endParaRPr/>
          </a:p>
        </p:txBody>
      </p:sp>
      <p:sp>
        <p:nvSpPr>
          <p:cNvPr id="15" name="Google Shape;1114;p41">
            <a:extLst>
              <a:ext uri="{FF2B5EF4-FFF2-40B4-BE49-F238E27FC236}">
                <a16:creationId xmlns:a16="http://schemas.microsoft.com/office/drawing/2014/main" id="{5FE43D0B-C3FB-857A-F6A9-587F3D0A01A2}"/>
              </a:ext>
            </a:extLst>
          </p:cNvPr>
          <p:cNvSpPr/>
          <p:nvPr/>
        </p:nvSpPr>
        <p:spPr>
          <a:xfrm>
            <a:off x="4400149" y="1812797"/>
            <a:ext cx="1146300" cy="5500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" name="Google Shape;858;p36">
            <a:extLst>
              <a:ext uri="{FF2B5EF4-FFF2-40B4-BE49-F238E27FC236}">
                <a16:creationId xmlns:a16="http://schemas.microsoft.com/office/drawing/2014/main" id="{F6B64298-39D6-DD7A-A5D8-277A039F7227}"/>
              </a:ext>
            </a:extLst>
          </p:cNvPr>
          <p:cNvSpPr txBox="1"/>
          <p:nvPr/>
        </p:nvSpPr>
        <p:spPr>
          <a:xfrm>
            <a:off x="4288783" y="1502810"/>
            <a:ext cx="11463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Insert 10</a:t>
            </a:r>
            <a:endParaRPr dirty="0"/>
          </a:p>
        </p:txBody>
      </p:sp>
      <p:sp>
        <p:nvSpPr>
          <p:cNvPr id="17" name="Google Shape;1114;p41">
            <a:extLst>
              <a:ext uri="{FF2B5EF4-FFF2-40B4-BE49-F238E27FC236}">
                <a16:creationId xmlns:a16="http://schemas.microsoft.com/office/drawing/2014/main" id="{01DC3687-ACE1-F5B9-3AED-47EBB26D7436}"/>
              </a:ext>
            </a:extLst>
          </p:cNvPr>
          <p:cNvSpPr/>
          <p:nvPr/>
        </p:nvSpPr>
        <p:spPr>
          <a:xfrm>
            <a:off x="7045518" y="1812797"/>
            <a:ext cx="1146300" cy="5500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" name="Google Shape;858;p36">
            <a:extLst>
              <a:ext uri="{FF2B5EF4-FFF2-40B4-BE49-F238E27FC236}">
                <a16:creationId xmlns:a16="http://schemas.microsoft.com/office/drawing/2014/main" id="{FA310B91-A1DB-DE07-563B-B07E5BA37AB5}"/>
              </a:ext>
            </a:extLst>
          </p:cNvPr>
          <p:cNvSpPr txBox="1"/>
          <p:nvPr/>
        </p:nvSpPr>
        <p:spPr>
          <a:xfrm>
            <a:off x="6695303" y="1479352"/>
            <a:ext cx="148800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Left Rotation</a:t>
            </a:r>
            <a:endParaRPr dirty="0"/>
          </a:p>
        </p:txBody>
      </p:sp>
      <p:sp>
        <p:nvSpPr>
          <p:cNvPr id="19" name="Google Shape;1598;p53">
            <a:extLst>
              <a:ext uri="{FF2B5EF4-FFF2-40B4-BE49-F238E27FC236}">
                <a16:creationId xmlns:a16="http://schemas.microsoft.com/office/drawing/2014/main" id="{376694EB-7068-9116-28E1-424217A05565}"/>
              </a:ext>
            </a:extLst>
          </p:cNvPr>
          <p:cNvSpPr/>
          <p:nvPr/>
        </p:nvSpPr>
        <p:spPr>
          <a:xfrm>
            <a:off x="8213156" y="2027684"/>
            <a:ext cx="531000" cy="53100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8</a:t>
            </a:r>
            <a:endParaRPr/>
          </a:p>
        </p:txBody>
      </p:sp>
      <p:cxnSp>
        <p:nvCxnSpPr>
          <p:cNvPr id="20" name="Google Shape;1600;p53">
            <a:extLst>
              <a:ext uri="{FF2B5EF4-FFF2-40B4-BE49-F238E27FC236}">
                <a16:creationId xmlns:a16="http://schemas.microsoft.com/office/drawing/2014/main" id="{841BA3D0-2C98-0625-E8BB-E1C50B5C7F28}"/>
              </a:ext>
            </a:extLst>
          </p:cNvPr>
          <p:cNvCxnSpPr/>
          <p:nvPr/>
        </p:nvCxnSpPr>
        <p:spPr>
          <a:xfrm>
            <a:off x="9222719" y="1730065"/>
            <a:ext cx="275400" cy="344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1" name="Google Shape;1601;p53">
            <a:extLst>
              <a:ext uri="{FF2B5EF4-FFF2-40B4-BE49-F238E27FC236}">
                <a16:creationId xmlns:a16="http://schemas.microsoft.com/office/drawing/2014/main" id="{3F4F65FF-33F8-046A-B696-D3C47A0C4B5E}"/>
              </a:ext>
            </a:extLst>
          </p:cNvPr>
          <p:cNvSpPr/>
          <p:nvPr/>
        </p:nvSpPr>
        <p:spPr>
          <a:xfrm>
            <a:off x="8803822" y="1269853"/>
            <a:ext cx="531000" cy="53100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9</a:t>
            </a:r>
            <a:endParaRPr/>
          </a:p>
        </p:txBody>
      </p:sp>
      <p:sp>
        <p:nvSpPr>
          <p:cNvPr id="22" name="Google Shape;1602;p53">
            <a:extLst>
              <a:ext uri="{FF2B5EF4-FFF2-40B4-BE49-F238E27FC236}">
                <a16:creationId xmlns:a16="http://schemas.microsoft.com/office/drawing/2014/main" id="{9640ABCF-EB61-9CA3-BC9D-4802719C2BB1}"/>
              </a:ext>
            </a:extLst>
          </p:cNvPr>
          <p:cNvSpPr/>
          <p:nvPr/>
        </p:nvSpPr>
        <p:spPr>
          <a:xfrm>
            <a:off x="9367443" y="2037793"/>
            <a:ext cx="531000" cy="53100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</a:t>
            </a:r>
            <a:endParaRPr/>
          </a:p>
        </p:txBody>
      </p:sp>
      <p:cxnSp>
        <p:nvCxnSpPr>
          <p:cNvPr id="23" name="Google Shape;1603;p53">
            <a:extLst>
              <a:ext uri="{FF2B5EF4-FFF2-40B4-BE49-F238E27FC236}">
                <a16:creationId xmlns:a16="http://schemas.microsoft.com/office/drawing/2014/main" id="{8912C4C5-50A0-07CC-F24F-7EB86536049F}"/>
              </a:ext>
            </a:extLst>
          </p:cNvPr>
          <p:cNvCxnSpPr/>
          <p:nvPr/>
        </p:nvCxnSpPr>
        <p:spPr>
          <a:xfrm>
            <a:off x="9220820" y="1735648"/>
            <a:ext cx="275400" cy="344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" name="Google Shape;1607;p53">
            <a:extLst>
              <a:ext uri="{FF2B5EF4-FFF2-40B4-BE49-F238E27FC236}">
                <a16:creationId xmlns:a16="http://schemas.microsoft.com/office/drawing/2014/main" id="{BF859D4C-DF16-7768-997A-B3922C3A9230}"/>
              </a:ext>
            </a:extLst>
          </p:cNvPr>
          <p:cNvCxnSpPr/>
          <p:nvPr/>
        </p:nvCxnSpPr>
        <p:spPr>
          <a:xfrm flipH="1">
            <a:off x="8606350" y="1713994"/>
            <a:ext cx="275400" cy="344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7" name="Google Shape;1598;p53">
            <a:extLst>
              <a:ext uri="{FF2B5EF4-FFF2-40B4-BE49-F238E27FC236}">
                <a16:creationId xmlns:a16="http://schemas.microsoft.com/office/drawing/2014/main" id="{55E898EB-ED72-4FA8-8810-D41110F12EAC}"/>
              </a:ext>
            </a:extLst>
          </p:cNvPr>
          <p:cNvSpPr/>
          <p:nvPr/>
        </p:nvSpPr>
        <p:spPr>
          <a:xfrm>
            <a:off x="2050748" y="4566215"/>
            <a:ext cx="531000" cy="53100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8</a:t>
            </a:r>
            <a:endParaRPr/>
          </a:p>
        </p:txBody>
      </p:sp>
      <p:cxnSp>
        <p:nvCxnSpPr>
          <p:cNvPr id="29" name="Google Shape;1600;p53">
            <a:extLst>
              <a:ext uri="{FF2B5EF4-FFF2-40B4-BE49-F238E27FC236}">
                <a16:creationId xmlns:a16="http://schemas.microsoft.com/office/drawing/2014/main" id="{F921A188-C944-2401-D1F1-28947296A671}"/>
              </a:ext>
            </a:extLst>
          </p:cNvPr>
          <p:cNvCxnSpPr>
            <a:cxnSpLocks/>
          </p:cNvCxnSpPr>
          <p:nvPr/>
        </p:nvCxnSpPr>
        <p:spPr>
          <a:xfrm>
            <a:off x="3060311" y="4268596"/>
            <a:ext cx="275400" cy="344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0" name="Google Shape;1601;p53">
            <a:extLst>
              <a:ext uri="{FF2B5EF4-FFF2-40B4-BE49-F238E27FC236}">
                <a16:creationId xmlns:a16="http://schemas.microsoft.com/office/drawing/2014/main" id="{0484286F-A6D6-9AA7-6D26-E51B94413CDF}"/>
              </a:ext>
            </a:extLst>
          </p:cNvPr>
          <p:cNvSpPr/>
          <p:nvPr/>
        </p:nvSpPr>
        <p:spPr>
          <a:xfrm>
            <a:off x="2641414" y="3808384"/>
            <a:ext cx="531000" cy="53100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9</a:t>
            </a:r>
            <a:endParaRPr/>
          </a:p>
        </p:txBody>
      </p:sp>
      <p:sp>
        <p:nvSpPr>
          <p:cNvPr id="31" name="Google Shape;1602;p53">
            <a:extLst>
              <a:ext uri="{FF2B5EF4-FFF2-40B4-BE49-F238E27FC236}">
                <a16:creationId xmlns:a16="http://schemas.microsoft.com/office/drawing/2014/main" id="{E0C2F406-103A-6D5A-B533-3A81D24A235B}"/>
              </a:ext>
            </a:extLst>
          </p:cNvPr>
          <p:cNvSpPr/>
          <p:nvPr/>
        </p:nvSpPr>
        <p:spPr>
          <a:xfrm>
            <a:off x="3205035" y="4576324"/>
            <a:ext cx="531000" cy="53100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</a:t>
            </a:r>
            <a:endParaRPr/>
          </a:p>
        </p:txBody>
      </p:sp>
      <p:cxnSp>
        <p:nvCxnSpPr>
          <p:cNvPr id="32" name="Google Shape;1603;p53">
            <a:extLst>
              <a:ext uri="{FF2B5EF4-FFF2-40B4-BE49-F238E27FC236}">
                <a16:creationId xmlns:a16="http://schemas.microsoft.com/office/drawing/2014/main" id="{DC031B4F-7BE6-BC8F-9B07-E798B1BB09EA}"/>
              </a:ext>
            </a:extLst>
          </p:cNvPr>
          <p:cNvCxnSpPr>
            <a:cxnSpLocks/>
          </p:cNvCxnSpPr>
          <p:nvPr/>
        </p:nvCxnSpPr>
        <p:spPr>
          <a:xfrm>
            <a:off x="3058412" y="4274179"/>
            <a:ext cx="275400" cy="344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3" name="Google Shape;1604;p53">
            <a:extLst>
              <a:ext uri="{FF2B5EF4-FFF2-40B4-BE49-F238E27FC236}">
                <a16:creationId xmlns:a16="http://schemas.microsoft.com/office/drawing/2014/main" id="{FA86F6B3-A97E-74D7-B245-C0F0D34BA4A4}"/>
              </a:ext>
            </a:extLst>
          </p:cNvPr>
          <p:cNvCxnSpPr>
            <a:cxnSpLocks/>
          </p:cNvCxnSpPr>
          <p:nvPr/>
        </p:nvCxnSpPr>
        <p:spPr>
          <a:xfrm>
            <a:off x="3671550" y="5022951"/>
            <a:ext cx="275400" cy="344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" name="Google Shape;1606;p53">
            <a:extLst>
              <a:ext uri="{FF2B5EF4-FFF2-40B4-BE49-F238E27FC236}">
                <a16:creationId xmlns:a16="http://schemas.microsoft.com/office/drawing/2014/main" id="{600979BF-D006-1863-40D5-0B2EE802F633}"/>
              </a:ext>
            </a:extLst>
          </p:cNvPr>
          <p:cNvSpPr/>
          <p:nvPr/>
        </p:nvSpPr>
        <p:spPr>
          <a:xfrm>
            <a:off x="3806008" y="5342698"/>
            <a:ext cx="531000" cy="53100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12</a:t>
            </a:r>
            <a:endParaRPr/>
          </a:p>
        </p:txBody>
      </p:sp>
      <p:cxnSp>
        <p:nvCxnSpPr>
          <p:cNvPr id="36" name="Google Shape;1607;p53">
            <a:extLst>
              <a:ext uri="{FF2B5EF4-FFF2-40B4-BE49-F238E27FC236}">
                <a16:creationId xmlns:a16="http://schemas.microsoft.com/office/drawing/2014/main" id="{EF695545-0373-D7E6-F1DD-BA3F2AA190CD}"/>
              </a:ext>
            </a:extLst>
          </p:cNvPr>
          <p:cNvCxnSpPr>
            <a:cxnSpLocks/>
          </p:cNvCxnSpPr>
          <p:nvPr/>
        </p:nvCxnSpPr>
        <p:spPr>
          <a:xfrm flipH="1">
            <a:off x="2443942" y="4252525"/>
            <a:ext cx="275400" cy="344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4" name="Google Shape;1598;p53">
            <a:extLst>
              <a:ext uri="{FF2B5EF4-FFF2-40B4-BE49-F238E27FC236}">
                <a16:creationId xmlns:a16="http://schemas.microsoft.com/office/drawing/2014/main" id="{6CE912C8-3A1D-13C1-C37D-C13D3D837A13}"/>
              </a:ext>
            </a:extLst>
          </p:cNvPr>
          <p:cNvSpPr/>
          <p:nvPr/>
        </p:nvSpPr>
        <p:spPr>
          <a:xfrm>
            <a:off x="5290258" y="4121758"/>
            <a:ext cx="531000" cy="53100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8</a:t>
            </a:r>
            <a:endParaRPr/>
          </a:p>
        </p:txBody>
      </p:sp>
      <p:sp>
        <p:nvSpPr>
          <p:cNvPr id="55" name="Google Shape;1599;p53">
            <a:extLst>
              <a:ext uri="{FF2B5EF4-FFF2-40B4-BE49-F238E27FC236}">
                <a16:creationId xmlns:a16="http://schemas.microsoft.com/office/drawing/2014/main" id="{C62565D0-7D5D-5327-0216-32017345EA28}"/>
              </a:ext>
            </a:extLst>
          </p:cNvPr>
          <p:cNvSpPr/>
          <p:nvPr/>
        </p:nvSpPr>
        <p:spPr>
          <a:xfrm>
            <a:off x="6514576" y="5707924"/>
            <a:ext cx="531000" cy="53100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11</a:t>
            </a:r>
            <a:endParaRPr/>
          </a:p>
        </p:txBody>
      </p:sp>
      <p:cxnSp>
        <p:nvCxnSpPr>
          <p:cNvPr id="56" name="Google Shape;1600;p53">
            <a:extLst>
              <a:ext uri="{FF2B5EF4-FFF2-40B4-BE49-F238E27FC236}">
                <a16:creationId xmlns:a16="http://schemas.microsoft.com/office/drawing/2014/main" id="{94360C80-2A79-8BFC-6E50-C659A5028B82}"/>
              </a:ext>
            </a:extLst>
          </p:cNvPr>
          <p:cNvCxnSpPr/>
          <p:nvPr/>
        </p:nvCxnSpPr>
        <p:spPr>
          <a:xfrm>
            <a:off x="6299821" y="3824139"/>
            <a:ext cx="275400" cy="344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7" name="Google Shape;1601;p53">
            <a:extLst>
              <a:ext uri="{FF2B5EF4-FFF2-40B4-BE49-F238E27FC236}">
                <a16:creationId xmlns:a16="http://schemas.microsoft.com/office/drawing/2014/main" id="{33CC4939-1D62-14E9-CF8E-8E5244FB4463}"/>
              </a:ext>
            </a:extLst>
          </p:cNvPr>
          <p:cNvSpPr/>
          <p:nvPr/>
        </p:nvSpPr>
        <p:spPr>
          <a:xfrm>
            <a:off x="5880924" y="3363927"/>
            <a:ext cx="531000" cy="53100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9</a:t>
            </a:r>
            <a:endParaRPr/>
          </a:p>
        </p:txBody>
      </p:sp>
      <p:sp>
        <p:nvSpPr>
          <p:cNvPr id="58" name="Google Shape;1602;p53">
            <a:extLst>
              <a:ext uri="{FF2B5EF4-FFF2-40B4-BE49-F238E27FC236}">
                <a16:creationId xmlns:a16="http://schemas.microsoft.com/office/drawing/2014/main" id="{55A76C56-F8E8-20AB-71CC-B863AA553644}"/>
              </a:ext>
            </a:extLst>
          </p:cNvPr>
          <p:cNvSpPr/>
          <p:nvPr/>
        </p:nvSpPr>
        <p:spPr>
          <a:xfrm>
            <a:off x="6444545" y="4131867"/>
            <a:ext cx="531000" cy="53100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</a:t>
            </a:r>
            <a:endParaRPr/>
          </a:p>
        </p:txBody>
      </p:sp>
      <p:cxnSp>
        <p:nvCxnSpPr>
          <p:cNvPr id="59" name="Google Shape;1603;p53">
            <a:extLst>
              <a:ext uri="{FF2B5EF4-FFF2-40B4-BE49-F238E27FC236}">
                <a16:creationId xmlns:a16="http://schemas.microsoft.com/office/drawing/2014/main" id="{590FAAF5-352E-FAD6-775D-36029B0C9FF8}"/>
              </a:ext>
            </a:extLst>
          </p:cNvPr>
          <p:cNvCxnSpPr/>
          <p:nvPr/>
        </p:nvCxnSpPr>
        <p:spPr>
          <a:xfrm>
            <a:off x="6297922" y="3829722"/>
            <a:ext cx="275400" cy="344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0" name="Google Shape;1604;p53">
            <a:extLst>
              <a:ext uri="{FF2B5EF4-FFF2-40B4-BE49-F238E27FC236}">
                <a16:creationId xmlns:a16="http://schemas.microsoft.com/office/drawing/2014/main" id="{6D283D57-FBDB-7994-3A1C-859018B6B5EA}"/>
              </a:ext>
            </a:extLst>
          </p:cNvPr>
          <p:cNvCxnSpPr/>
          <p:nvPr/>
        </p:nvCxnSpPr>
        <p:spPr>
          <a:xfrm>
            <a:off x="6911060" y="4578494"/>
            <a:ext cx="275400" cy="344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" name="Google Shape;1605;p53">
            <a:extLst>
              <a:ext uri="{FF2B5EF4-FFF2-40B4-BE49-F238E27FC236}">
                <a16:creationId xmlns:a16="http://schemas.microsoft.com/office/drawing/2014/main" id="{9176B99C-FCFE-A78F-7EC0-048485D2E013}"/>
              </a:ext>
            </a:extLst>
          </p:cNvPr>
          <p:cNvCxnSpPr/>
          <p:nvPr/>
        </p:nvCxnSpPr>
        <p:spPr>
          <a:xfrm flipH="1">
            <a:off x="6851233" y="5382808"/>
            <a:ext cx="275400" cy="344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2" name="Google Shape;1606;p53">
            <a:extLst>
              <a:ext uri="{FF2B5EF4-FFF2-40B4-BE49-F238E27FC236}">
                <a16:creationId xmlns:a16="http://schemas.microsoft.com/office/drawing/2014/main" id="{8AF8B3A8-7063-9FD2-9205-25868AE4C24F}"/>
              </a:ext>
            </a:extLst>
          </p:cNvPr>
          <p:cNvSpPr/>
          <p:nvPr/>
        </p:nvSpPr>
        <p:spPr>
          <a:xfrm>
            <a:off x="7045518" y="4898241"/>
            <a:ext cx="531000" cy="53100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12</a:t>
            </a:r>
            <a:endParaRPr/>
          </a:p>
        </p:txBody>
      </p:sp>
      <p:cxnSp>
        <p:nvCxnSpPr>
          <p:cNvPr id="63" name="Google Shape;1607;p53">
            <a:extLst>
              <a:ext uri="{FF2B5EF4-FFF2-40B4-BE49-F238E27FC236}">
                <a16:creationId xmlns:a16="http://schemas.microsoft.com/office/drawing/2014/main" id="{D03660D3-5873-E251-9629-856693030C4E}"/>
              </a:ext>
            </a:extLst>
          </p:cNvPr>
          <p:cNvCxnSpPr/>
          <p:nvPr/>
        </p:nvCxnSpPr>
        <p:spPr>
          <a:xfrm flipH="1">
            <a:off x="5683452" y="3808068"/>
            <a:ext cx="275400" cy="344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37" name="Google Shape;1654;p56">
            <a:extLst>
              <a:ext uri="{FF2B5EF4-FFF2-40B4-BE49-F238E27FC236}">
                <a16:creationId xmlns:a16="http://schemas.microsoft.com/office/drawing/2014/main" id="{72F83D0B-9877-A72F-9C2D-C8E4C11EF076}"/>
              </a:ext>
            </a:extLst>
          </p:cNvPr>
          <p:cNvSpPr/>
          <p:nvPr/>
        </p:nvSpPr>
        <p:spPr>
          <a:xfrm>
            <a:off x="9310399" y="4351981"/>
            <a:ext cx="531000" cy="53100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8</a:t>
            </a:r>
            <a:endParaRPr/>
          </a:p>
        </p:txBody>
      </p:sp>
      <p:cxnSp>
        <p:nvCxnSpPr>
          <p:cNvPr id="1538" name="Google Shape;1655;p56">
            <a:extLst>
              <a:ext uri="{FF2B5EF4-FFF2-40B4-BE49-F238E27FC236}">
                <a16:creationId xmlns:a16="http://schemas.microsoft.com/office/drawing/2014/main" id="{95BE3A92-0335-1CE0-0505-0A7A6E3A06AA}"/>
              </a:ext>
            </a:extLst>
          </p:cNvPr>
          <p:cNvCxnSpPr/>
          <p:nvPr/>
        </p:nvCxnSpPr>
        <p:spPr>
          <a:xfrm>
            <a:off x="10319962" y="4054362"/>
            <a:ext cx="275400" cy="344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39" name="Google Shape;1656;p56">
            <a:extLst>
              <a:ext uri="{FF2B5EF4-FFF2-40B4-BE49-F238E27FC236}">
                <a16:creationId xmlns:a16="http://schemas.microsoft.com/office/drawing/2014/main" id="{B0C08F25-FA8F-2A6F-1668-D7D7C423C283}"/>
              </a:ext>
            </a:extLst>
          </p:cNvPr>
          <p:cNvSpPr/>
          <p:nvPr/>
        </p:nvSpPr>
        <p:spPr>
          <a:xfrm>
            <a:off x="9901065" y="3594150"/>
            <a:ext cx="531000" cy="53100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9</a:t>
            </a:r>
            <a:endParaRPr/>
          </a:p>
        </p:txBody>
      </p:sp>
      <p:sp>
        <p:nvSpPr>
          <p:cNvPr id="1540" name="Google Shape;1657;p56">
            <a:extLst>
              <a:ext uri="{FF2B5EF4-FFF2-40B4-BE49-F238E27FC236}">
                <a16:creationId xmlns:a16="http://schemas.microsoft.com/office/drawing/2014/main" id="{1D1D4D89-6AC5-F8C8-783A-C7AAB52126C2}"/>
              </a:ext>
            </a:extLst>
          </p:cNvPr>
          <p:cNvSpPr/>
          <p:nvPr/>
        </p:nvSpPr>
        <p:spPr>
          <a:xfrm>
            <a:off x="9901061" y="5231865"/>
            <a:ext cx="531000" cy="53100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</a:t>
            </a:r>
            <a:endParaRPr/>
          </a:p>
        </p:txBody>
      </p:sp>
      <p:cxnSp>
        <p:nvCxnSpPr>
          <p:cNvPr id="1541" name="Google Shape;1658;p56">
            <a:extLst>
              <a:ext uri="{FF2B5EF4-FFF2-40B4-BE49-F238E27FC236}">
                <a16:creationId xmlns:a16="http://schemas.microsoft.com/office/drawing/2014/main" id="{490DAC25-C21B-AF78-38EE-06A56CA10F1D}"/>
              </a:ext>
            </a:extLst>
          </p:cNvPr>
          <p:cNvCxnSpPr/>
          <p:nvPr/>
        </p:nvCxnSpPr>
        <p:spPr>
          <a:xfrm>
            <a:off x="10318063" y="4059945"/>
            <a:ext cx="275400" cy="344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42" name="Google Shape;1659;p56">
            <a:extLst>
              <a:ext uri="{FF2B5EF4-FFF2-40B4-BE49-F238E27FC236}">
                <a16:creationId xmlns:a16="http://schemas.microsoft.com/office/drawing/2014/main" id="{AFE67682-449D-AFC9-B6EF-0AF6CF93AF71}"/>
              </a:ext>
            </a:extLst>
          </p:cNvPr>
          <p:cNvCxnSpPr/>
          <p:nvPr/>
        </p:nvCxnSpPr>
        <p:spPr>
          <a:xfrm flipH="1">
            <a:off x="10318055" y="4896823"/>
            <a:ext cx="275400" cy="344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43" name="Google Shape;1660;p56">
            <a:extLst>
              <a:ext uri="{FF2B5EF4-FFF2-40B4-BE49-F238E27FC236}">
                <a16:creationId xmlns:a16="http://schemas.microsoft.com/office/drawing/2014/main" id="{9F5C1D3C-238E-B00B-B2D7-6B9F4145DDD9}"/>
              </a:ext>
            </a:extLst>
          </p:cNvPr>
          <p:cNvCxnSpPr/>
          <p:nvPr/>
        </p:nvCxnSpPr>
        <p:spPr>
          <a:xfrm flipH="1">
            <a:off x="9703593" y="4038291"/>
            <a:ext cx="275400" cy="344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1544" name="Google Shape;1661;p56">
            <a:extLst>
              <a:ext uri="{FF2B5EF4-FFF2-40B4-BE49-F238E27FC236}">
                <a16:creationId xmlns:a16="http://schemas.microsoft.com/office/drawing/2014/main" id="{85C07271-4DC7-B01B-B9BA-CA155E9A1A5C}"/>
              </a:ext>
            </a:extLst>
          </p:cNvPr>
          <p:cNvGrpSpPr/>
          <p:nvPr/>
        </p:nvGrpSpPr>
        <p:grpSpPr>
          <a:xfrm>
            <a:off x="10472747" y="4415293"/>
            <a:ext cx="1093596" cy="1334337"/>
            <a:chOff x="6182719" y="3147155"/>
            <a:chExt cx="1093596" cy="1334337"/>
          </a:xfrm>
        </p:grpSpPr>
        <p:sp>
          <p:nvSpPr>
            <p:cNvPr id="1545" name="Google Shape;1662;p56">
              <a:extLst>
                <a:ext uri="{FF2B5EF4-FFF2-40B4-BE49-F238E27FC236}">
                  <a16:creationId xmlns:a16="http://schemas.microsoft.com/office/drawing/2014/main" id="{07B1A8BD-A34B-2D13-0813-4352CF28E2A7}"/>
                </a:ext>
              </a:extLst>
            </p:cNvPr>
            <p:cNvSpPr/>
            <p:nvPr/>
          </p:nvSpPr>
          <p:spPr>
            <a:xfrm>
              <a:off x="6182719" y="3147155"/>
              <a:ext cx="531000" cy="531000"/>
            </a:xfrm>
            <a:prstGeom prst="ellipse">
              <a:avLst/>
            </a:prstGeom>
            <a:solidFill>
              <a:schemeClr val="lt1"/>
            </a:solidFill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11</a:t>
              </a:r>
              <a:endParaRPr/>
            </a:p>
          </p:txBody>
        </p:sp>
        <p:sp>
          <p:nvSpPr>
            <p:cNvPr id="1546" name="Google Shape;1663;p56">
              <a:extLst>
                <a:ext uri="{FF2B5EF4-FFF2-40B4-BE49-F238E27FC236}">
                  <a16:creationId xmlns:a16="http://schemas.microsoft.com/office/drawing/2014/main" id="{43F9DB19-BA67-34D3-11A3-04EC4067AE09}"/>
                </a:ext>
              </a:extLst>
            </p:cNvPr>
            <p:cNvSpPr/>
            <p:nvPr/>
          </p:nvSpPr>
          <p:spPr>
            <a:xfrm>
              <a:off x="6745315" y="3950492"/>
              <a:ext cx="531000" cy="531000"/>
            </a:xfrm>
            <a:prstGeom prst="ellipse">
              <a:avLst/>
            </a:prstGeom>
            <a:solidFill>
              <a:schemeClr val="lt1"/>
            </a:solidFill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12</a:t>
              </a:r>
              <a:endParaRPr/>
            </a:p>
          </p:txBody>
        </p:sp>
        <p:cxnSp>
          <p:nvCxnSpPr>
            <p:cNvPr id="1547" name="Google Shape;1664;p56">
              <a:extLst>
                <a:ext uri="{FF2B5EF4-FFF2-40B4-BE49-F238E27FC236}">
                  <a16:creationId xmlns:a16="http://schemas.microsoft.com/office/drawing/2014/main" id="{C479798E-C7E5-744E-1372-CB2A25AF2359}"/>
                </a:ext>
              </a:extLst>
            </p:cNvPr>
            <p:cNvCxnSpPr/>
            <p:nvPr/>
          </p:nvCxnSpPr>
          <p:spPr>
            <a:xfrm>
              <a:off x="6610488" y="3637523"/>
              <a:ext cx="275400" cy="3441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1560" name="Google Shape;1114;p41">
            <a:extLst>
              <a:ext uri="{FF2B5EF4-FFF2-40B4-BE49-F238E27FC236}">
                <a16:creationId xmlns:a16="http://schemas.microsoft.com/office/drawing/2014/main" id="{D0A2AA13-7AD8-8919-1D01-0A91B8F88F78}"/>
              </a:ext>
            </a:extLst>
          </p:cNvPr>
          <p:cNvSpPr/>
          <p:nvPr/>
        </p:nvSpPr>
        <p:spPr>
          <a:xfrm>
            <a:off x="7916835" y="4384075"/>
            <a:ext cx="1146300" cy="5500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61" name="Google Shape;858;p36">
            <a:extLst>
              <a:ext uri="{FF2B5EF4-FFF2-40B4-BE49-F238E27FC236}">
                <a16:creationId xmlns:a16="http://schemas.microsoft.com/office/drawing/2014/main" id="{3DAEDB26-3EFF-8D4A-33C4-B0848D859AA2}"/>
              </a:ext>
            </a:extLst>
          </p:cNvPr>
          <p:cNvSpPr txBox="1"/>
          <p:nvPr/>
        </p:nvSpPr>
        <p:spPr>
          <a:xfrm>
            <a:off x="7809482" y="3963525"/>
            <a:ext cx="137590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Right/Left Rotation</a:t>
            </a:r>
            <a:endParaRPr dirty="0"/>
          </a:p>
        </p:txBody>
      </p:sp>
      <p:sp>
        <p:nvSpPr>
          <p:cNvPr id="1562" name="Google Shape;1114;p41">
            <a:extLst>
              <a:ext uri="{FF2B5EF4-FFF2-40B4-BE49-F238E27FC236}">
                <a16:creationId xmlns:a16="http://schemas.microsoft.com/office/drawing/2014/main" id="{211EE0E6-3D48-E5EC-921A-7847097B4A5D}"/>
              </a:ext>
            </a:extLst>
          </p:cNvPr>
          <p:cNvSpPr/>
          <p:nvPr/>
        </p:nvSpPr>
        <p:spPr>
          <a:xfrm>
            <a:off x="4062085" y="4444709"/>
            <a:ext cx="1146300" cy="5500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63" name="Google Shape;858;p36">
            <a:extLst>
              <a:ext uri="{FF2B5EF4-FFF2-40B4-BE49-F238E27FC236}">
                <a16:creationId xmlns:a16="http://schemas.microsoft.com/office/drawing/2014/main" id="{0F449600-6275-B1DC-BA57-7AFF6F657E90}"/>
              </a:ext>
            </a:extLst>
          </p:cNvPr>
          <p:cNvSpPr txBox="1"/>
          <p:nvPr/>
        </p:nvSpPr>
        <p:spPr>
          <a:xfrm>
            <a:off x="3950719" y="4134722"/>
            <a:ext cx="11463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Insert 11</a:t>
            </a:r>
            <a:endParaRPr dirty="0"/>
          </a:p>
        </p:txBody>
      </p:sp>
      <p:sp>
        <p:nvSpPr>
          <p:cNvPr id="1564" name="Google Shape;1114;p41">
            <a:extLst>
              <a:ext uri="{FF2B5EF4-FFF2-40B4-BE49-F238E27FC236}">
                <a16:creationId xmlns:a16="http://schemas.microsoft.com/office/drawing/2014/main" id="{149A0F75-3CAE-B9E6-E6F8-17B346C983F2}"/>
              </a:ext>
            </a:extLst>
          </p:cNvPr>
          <p:cNvSpPr/>
          <p:nvPr/>
        </p:nvSpPr>
        <p:spPr>
          <a:xfrm>
            <a:off x="551588" y="4537321"/>
            <a:ext cx="1146300" cy="5500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65" name="Google Shape;858;p36">
            <a:extLst>
              <a:ext uri="{FF2B5EF4-FFF2-40B4-BE49-F238E27FC236}">
                <a16:creationId xmlns:a16="http://schemas.microsoft.com/office/drawing/2014/main" id="{AA56C8EE-26EF-5785-20C7-813B80F0FBB0}"/>
              </a:ext>
            </a:extLst>
          </p:cNvPr>
          <p:cNvSpPr txBox="1"/>
          <p:nvPr/>
        </p:nvSpPr>
        <p:spPr>
          <a:xfrm>
            <a:off x="440222" y="4227334"/>
            <a:ext cx="11463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Insert 12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52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AVL Example: 8,9,10,12,11</a:t>
            </a:r>
            <a:endParaRPr/>
          </a:p>
        </p:txBody>
      </p:sp>
      <p:sp>
        <p:nvSpPr>
          <p:cNvPr id="1583" name="Google Shape;1583;p52"/>
          <p:cNvSpPr/>
          <p:nvPr/>
        </p:nvSpPr>
        <p:spPr>
          <a:xfrm>
            <a:off x="4950542" y="1655377"/>
            <a:ext cx="531000" cy="53100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8</a:t>
            </a:r>
            <a:endParaRPr/>
          </a:p>
        </p:txBody>
      </p:sp>
      <p:cxnSp>
        <p:nvCxnSpPr>
          <p:cNvPr id="1584" name="Google Shape;1584;p52"/>
          <p:cNvCxnSpPr/>
          <p:nvPr/>
        </p:nvCxnSpPr>
        <p:spPr>
          <a:xfrm>
            <a:off x="5420334" y="2100424"/>
            <a:ext cx="275400" cy="344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1585" name="Google Shape;1585;p52"/>
          <p:cNvGrpSpPr/>
          <p:nvPr/>
        </p:nvGrpSpPr>
        <p:grpSpPr>
          <a:xfrm>
            <a:off x="5565058" y="2413934"/>
            <a:ext cx="1158517" cy="1268717"/>
            <a:chOff x="5565058" y="2413934"/>
            <a:chExt cx="1158517" cy="1268717"/>
          </a:xfrm>
        </p:grpSpPr>
        <p:sp>
          <p:nvSpPr>
            <p:cNvPr id="1586" name="Google Shape;1586;p52"/>
            <p:cNvSpPr/>
            <p:nvPr/>
          </p:nvSpPr>
          <p:spPr>
            <a:xfrm>
              <a:off x="5565058" y="2413934"/>
              <a:ext cx="531000" cy="531000"/>
            </a:xfrm>
            <a:prstGeom prst="ellipse">
              <a:avLst/>
            </a:prstGeom>
            <a:solidFill>
              <a:schemeClr val="lt1"/>
            </a:solidFill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9</a:t>
              </a:r>
              <a:endParaRPr/>
            </a:p>
          </p:txBody>
        </p:sp>
        <p:sp>
          <p:nvSpPr>
            <p:cNvPr id="1587" name="Google Shape;1587;p52"/>
            <p:cNvSpPr/>
            <p:nvPr/>
          </p:nvSpPr>
          <p:spPr>
            <a:xfrm>
              <a:off x="6192575" y="3151651"/>
              <a:ext cx="531000" cy="531000"/>
            </a:xfrm>
            <a:prstGeom prst="ellipse">
              <a:avLst/>
            </a:prstGeom>
            <a:solidFill>
              <a:schemeClr val="lt1"/>
            </a:solidFill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10</a:t>
              </a:r>
              <a:endParaRPr/>
            </a:p>
          </p:txBody>
        </p:sp>
        <p:cxnSp>
          <p:nvCxnSpPr>
            <p:cNvPr id="1588" name="Google Shape;1588;p52"/>
            <p:cNvCxnSpPr/>
            <p:nvPr/>
          </p:nvCxnSpPr>
          <p:spPr>
            <a:xfrm>
              <a:off x="6031216" y="2871159"/>
              <a:ext cx="275400" cy="3441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1589" name="Google Shape;1589;p52"/>
          <p:cNvSpPr/>
          <p:nvPr/>
        </p:nvSpPr>
        <p:spPr>
          <a:xfrm flipH="1">
            <a:off x="4926324" y="2228020"/>
            <a:ext cx="651900" cy="78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500" y="60000"/>
                </a:moveTo>
                <a:lnTo>
                  <a:pt x="7500" y="60000"/>
                </a:lnTo>
                <a:cubicBezTo>
                  <a:pt x="7500" y="32759"/>
                  <a:pt x="27415" y="9827"/>
                  <a:pt x="53846" y="6634"/>
                </a:cubicBezTo>
                <a:cubicBezTo>
                  <a:pt x="80278" y="3441"/>
                  <a:pt x="104862" y="20997"/>
                  <a:pt x="111057" y="47490"/>
                </a:cubicBezTo>
                <a:lnTo>
                  <a:pt x="118409" y="47490"/>
                </a:lnTo>
                <a:lnTo>
                  <a:pt x="105000" y="60000"/>
                </a:lnTo>
                <a:lnTo>
                  <a:pt x="88409" y="47490"/>
                </a:lnTo>
                <a:lnTo>
                  <a:pt x="95730" y="47490"/>
                </a:lnTo>
                <a:lnTo>
                  <a:pt x="95730" y="47490"/>
                </a:lnTo>
                <a:cubicBezTo>
                  <a:pt x="90118" y="28133"/>
                  <a:pt x="72507" y="16159"/>
                  <a:pt x="54240" y="19279"/>
                </a:cubicBezTo>
                <a:cubicBezTo>
                  <a:pt x="35972" y="22400"/>
                  <a:pt x="22500" y="39685"/>
                  <a:pt x="22500" y="60000"/>
                </a:cubicBezTo>
                <a:close/>
              </a:path>
            </a:pathLst>
          </a:cu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1590" name="Google Shape;1590;p52"/>
          <p:cNvCxnSpPr/>
          <p:nvPr/>
        </p:nvCxnSpPr>
        <p:spPr>
          <a:xfrm flipH="1">
            <a:off x="4736292" y="2055955"/>
            <a:ext cx="275400" cy="344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91" name="Google Shape;1591;p52"/>
          <p:cNvSpPr/>
          <p:nvPr/>
        </p:nvSpPr>
        <p:spPr>
          <a:xfrm>
            <a:off x="4950542" y="1591453"/>
            <a:ext cx="531000" cy="63660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53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AVL Example: 8,9,10,12,11</a:t>
            </a:r>
            <a:endParaRPr/>
          </a:p>
        </p:txBody>
      </p:sp>
      <p:sp>
        <p:nvSpPr>
          <p:cNvPr id="1598" name="Google Shape;1598;p53"/>
          <p:cNvSpPr/>
          <p:nvPr/>
        </p:nvSpPr>
        <p:spPr>
          <a:xfrm>
            <a:off x="4410771" y="2398043"/>
            <a:ext cx="531000" cy="53100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8</a:t>
            </a:r>
            <a:endParaRPr/>
          </a:p>
        </p:txBody>
      </p:sp>
      <p:sp>
        <p:nvSpPr>
          <p:cNvPr id="1599" name="Google Shape;1599;p53"/>
          <p:cNvSpPr/>
          <p:nvPr/>
        </p:nvSpPr>
        <p:spPr>
          <a:xfrm>
            <a:off x="5635089" y="3984209"/>
            <a:ext cx="531000" cy="53100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11</a:t>
            </a:r>
            <a:endParaRPr/>
          </a:p>
        </p:txBody>
      </p:sp>
      <p:cxnSp>
        <p:nvCxnSpPr>
          <p:cNvPr id="1600" name="Google Shape;1600;p53"/>
          <p:cNvCxnSpPr/>
          <p:nvPr/>
        </p:nvCxnSpPr>
        <p:spPr>
          <a:xfrm>
            <a:off x="5420334" y="2100424"/>
            <a:ext cx="275400" cy="344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01" name="Google Shape;1601;p53"/>
          <p:cNvSpPr/>
          <p:nvPr/>
        </p:nvSpPr>
        <p:spPr>
          <a:xfrm>
            <a:off x="5001437" y="1640212"/>
            <a:ext cx="531000" cy="53100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9</a:t>
            </a:r>
            <a:endParaRPr/>
          </a:p>
        </p:txBody>
      </p:sp>
      <p:sp>
        <p:nvSpPr>
          <p:cNvPr id="1602" name="Google Shape;1602;p53"/>
          <p:cNvSpPr/>
          <p:nvPr/>
        </p:nvSpPr>
        <p:spPr>
          <a:xfrm>
            <a:off x="5565058" y="2408152"/>
            <a:ext cx="531000" cy="53100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</a:t>
            </a:r>
            <a:endParaRPr/>
          </a:p>
        </p:txBody>
      </p:sp>
      <p:cxnSp>
        <p:nvCxnSpPr>
          <p:cNvPr id="1603" name="Google Shape;1603;p53"/>
          <p:cNvCxnSpPr/>
          <p:nvPr/>
        </p:nvCxnSpPr>
        <p:spPr>
          <a:xfrm>
            <a:off x="5418435" y="2106007"/>
            <a:ext cx="275400" cy="344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04" name="Google Shape;1604;p53"/>
          <p:cNvCxnSpPr/>
          <p:nvPr/>
        </p:nvCxnSpPr>
        <p:spPr>
          <a:xfrm>
            <a:off x="6031573" y="2854779"/>
            <a:ext cx="275400" cy="344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05" name="Google Shape;1605;p53"/>
          <p:cNvCxnSpPr/>
          <p:nvPr/>
        </p:nvCxnSpPr>
        <p:spPr>
          <a:xfrm flipH="1">
            <a:off x="5971746" y="3659093"/>
            <a:ext cx="275400" cy="344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06" name="Google Shape;1606;p53"/>
          <p:cNvSpPr/>
          <p:nvPr/>
        </p:nvSpPr>
        <p:spPr>
          <a:xfrm>
            <a:off x="6166031" y="3174526"/>
            <a:ext cx="531000" cy="53100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12</a:t>
            </a:r>
            <a:endParaRPr/>
          </a:p>
        </p:txBody>
      </p:sp>
      <p:cxnSp>
        <p:nvCxnSpPr>
          <p:cNvPr id="1607" name="Google Shape;1607;p53"/>
          <p:cNvCxnSpPr/>
          <p:nvPr/>
        </p:nvCxnSpPr>
        <p:spPr>
          <a:xfrm flipH="1">
            <a:off x="4803965" y="2084353"/>
            <a:ext cx="275400" cy="344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08" name="Google Shape;1608;p53"/>
          <p:cNvSpPr/>
          <p:nvPr/>
        </p:nvSpPr>
        <p:spPr>
          <a:xfrm>
            <a:off x="5563159" y="2385000"/>
            <a:ext cx="531000" cy="63660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35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 dirty="0"/>
              <a:t>AVL Tree</a:t>
            </a:r>
            <a:endParaRPr dirty="0"/>
          </a:p>
        </p:txBody>
      </p:sp>
      <p:sp>
        <p:nvSpPr>
          <p:cNvPr id="778" name="Google Shape;778;p35"/>
          <p:cNvSpPr txBox="1"/>
          <p:nvPr/>
        </p:nvSpPr>
        <p:spPr>
          <a:xfrm>
            <a:off x="406639" y="1706479"/>
            <a:ext cx="63114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AVL Tree</a:t>
            </a:r>
            <a:r>
              <a:rPr lang="en-US" sz="2400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 </a:t>
            </a:r>
            <a:r>
              <a:rPr lang="en-GB" sz="2400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 balanced BST that maintains the invariant: |</a:t>
            </a:r>
            <a:r>
              <a:rPr lang="en-GB" sz="2400" dirty="0" err="1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LeftHeight</a:t>
            </a:r>
            <a:r>
              <a:rPr lang="en-GB" sz="2400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– </a:t>
            </a:r>
            <a:r>
              <a:rPr lang="en-GB" sz="2400" dirty="0" err="1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RightHeight</a:t>
            </a:r>
            <a:r>
              <a:rPr lang="en-GB" sz="2400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| &lt;= 1 for all nodes in the tree. </a:t>
            </a:r>
          </a:p>
          <a:p>
            <a:pPr marL="800100" marR="0" lvl="1" indent="-361950" algn="l" rtl="0"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2700"/>
              <a:buFont typeface="Arial"/>
              <a:buChar char="•"/>
            </a:pPr>
            <a:r>
              <a:rPr lang="en-GB" sz="240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Named after Adelson-</a:t>
            </a:r>
            <a:r>
              <a:rPr lang="en-GB" sz="2400" i="0" u="none" strike="noStrike" cap="none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Velsky</a:t>
            </a:r>
            <a:r>
              <a:rPr lang="en-GB" sz="240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and Landis</a:t>
            </a:r>
          </a:p>
          <a:p>
            <a:pPr marL="800100" marR="0" lvl="1" indent="-361950" algn="l" rtl="0"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2700"/>
              <a:buFont typeface="Arial"/>
              <a:buChar char="•"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But also A Very Lovable Tree!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EB77D3-65D4-0615-9A28-5469E07A10AA}"/>
              </a:ext>
            </a:extLst>
          </p:cNvPr>
          <p:cNvCxnSpPr>
            <a:cxnSpLocks/>
            <a:stCxn id="12" idx="0"/>
            <a:endCxn id="10" idx="3"/>
          </p:cNvCxnSpPr>
          <p:nvPr/>
        </p:nvCxnSpPr>
        <p:spPr>
          <a:xfrm flipV="1">
            <a:off x="8117551" y="2239748"/>
            <a:ext cx="579701" cy="252201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/>
        </p:spPr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84764B34-9916-44EB-1DEA-2CC3179423A2}"/>
              </a:ext>
            </a:extLst>
          </p:cNvPr>
          <p:cNvSpPr/>
          <p:nvPr/>
        </p:nvSpPr>
        <p:spPr>
          <a:xfrm>
            <a:off x="8559649" y="1924688"/>
            <a:ext cx="939612" cy="369116"/>
          </a:xfrm>
          <a:prstGeom prst="ellipse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node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448C84-37C8-D924-DA93-BA05DC6DADF7}"/>
              </a:ext>
            </a:extLst>
          </p:cNvPr>
          <p:cNvCxnSpPr>
            <a:cxnSpLocks/>
            <a:stCxn id="13" idx="0"/>
            <a:endCxn id="10" idx="5"/>
          </p:cNvCxnSpPr>
          <p:nvPr/>
        </p:nvCxnSpPr>
        <p:spPr>
          <a:xfrm flipH="1" flipV="1">
            <a:off x="9361658" y="2239748"/>
            <a:ext cx="678863" cy="231330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/>
        </p:spPr>
      </p:cxnSp>
      <p:sp>
        <p:nvSpPr>
          <p:cNvPr id="12" name="Triangle 10">
            <a:extLst>
              <a:ext uri="{FF2B5EF4-FFF2-40B4-BE49-F238E27FC236}">
                <a16:creationId xmlns:a16="http://schemas.microsoft.com/office/drawing/2014/main" id="{1E739F5C-C8E1-0238-3E5A-F803E9C4FF0A}"/>
              </a:ext>
            </a:extLst>
          </p:cNvPr>
          <p:cNvSpPr/>
          <p:nvPr/>
        </p:nvSpPr>
        <p:spPr>
          <a:xfrm>
            <a:off x="7417070" y="2491949"/>
            <a:ext cx="1400961" cy="772633"/>
          </a:xfrm>
          <a:prstGeom prst="triangle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E99C3ABE-87B5-BA87-988A-B730273054F0}"/>
              </a:ext>
            </a:extLst>
          </p:cNvPr>
          <p:cNvSpPr/>
          <p:nvPr/>
        </p:nvSpPr>
        <p:spPr>
          <a:xfrm>
            <a:off x="9340040" y="2471078"/>
            <a:ext cx="1400961" cy="772633"/>
          </a:xfrm>
          <a:prstGeom prst="triangle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ED27D7-3FB8-2149-83B4-FE55D37FE5D8}"/>
              </a:ext>
            </a:extLst>
          </p:cNvPr>
          <p:cNvSpPr txBox="1"/>
          <p:nvPr/>
        </p:nvSpPr>
        <p:spPr>
          <a:xfrm>
            <a:off x="7719309" y="2672291"/>
            <a:ext cx="776175" cy="610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>
              <a:spcBef>
                <a:spcPts val="100"/>
              </a:spcBef>
              <a:spcAft>
                <a:spcPts val="100"/>
              </a:spcAft>
              <a:buClrTx/>
              <a:buFontTx/>
              <a:buNone/>
            </a:pPr>
            <a:r>
              <a:rPr lang="en-US" sz="16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Left</a:t>
            </a:r>
          </a:p>
          <a:p>
            <a:pPr algn="ctr" defTabSz="457200">
              <a:spcBef>
                <a:spcPts val="100"/>
              </a:spcBef>
              <a:spcAft>
                <a:spcPts val="100"/>
              </a:spcAft>
              <a:buClrTx/>
              <a:buFontTx/>
              <a:buNone/>
            </a:pPr>
            <a:r>
              <a:rPr lang="en-US" sz="16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Height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85EA57-154B-3E2E-EA73-668744445DCD}"/>
              </a:ext>
            </a:extLst>
          </p:cNvPr>
          <p:cNvSpPr/>
          <p:nvPr/>
        </p:nvSpPr>
        <p:spPr>
          <a:xfrm>
            <a:off x="9487885" y="2663902"/>
            <a:ext cx="1105478" cy="61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"/>
              </a:spcBef>
              <a:spcAft>
                <a:spcPts val="100"/>
              </a:spcAft>
              <a:buClrTx/>
              <a:buFontTx/>
              <a:buNone/>
            </a:pPr>
            <a:r>
              <a:rPr lang="en-US" altLang="zh-CN" sz="1600" kern="12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Right</a:t>
            </a:r>
            <a:endParaRPr lang="en-US" sz="16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defTabSz="457200">
              <a:spcBef>
                <a:spcPts val="100"/>
              </a:spcBef>
              <a:spcAft>
                <a:spcPts val="100"/>
              </a:spcAft>
              <a:buClrTx/>
              <a:buFontTx/>
              <a:buNone/>
            </a:pPr>
            <a:r>
              <a:rPr lang="en-US" sz="16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Height</a:t>
            </a:r>
          </a:p>
        </p:txBody>
      </p:sp>
      <p:sp>
        <p:nvSpPr>
          <p:cNvPr id="804" name="Google Shape;778;p35">
            <a:extLst>
              <a:ext uri="{FF2B5EF4-FFF2-40B4-BE49-F238E27FC236}">
                <a16:creationId xmlns:a16="http://schemas.microsoft.com/office/drawing/2014/main" id="{E04B5F8C-5A88-7A14-13F9-A280D87727CA}"/>
              </a:ext>
            </a:extLst>
          </p:cNvPr>
          <p:cNvSpPr txBox="1"/>
          <p:nvPr/>
        </p:nvSpPr>
        <p:spPr>
          <a:xfrm>
            <a:off x="6507294" y="3444924"/>
            <a:ext cx="480840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38150">
              <a:buClr>
                <a:srgbClr val="4C3282"/>
              </a:buClr>
              <a:buSzPts val="2700"/>
            </a:pPr>
            <a:r>
              <a:rPr lang="en-GB" sz="2400" dirty="0">
                <a:solidFill>
                  <a:schemeClr val="dk1"/>
                </a:solidFill>
                <a:latin typeface="Quattrocento Sans"/>
                <a:sym typeface="Quattrocento Sans"/>
              </a:rPr>
              <a:t>An AVL Tree has height ≈ log(n)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54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AVL Example: 8,9,10,12,11</a:t>
            </a:r>
            <a:endParaRPr/>
          </a:p>
        </p:txBody>
      </p:sp>
      <p:sp>
        <p:nvSpPr>
          <p:cNvPr id="1615" name="Google Shape;1615;p54"/>
          <p:cNvSpPr/>
          <p:nvPr/>
        </p:nvSpPr>
        <p:spPr>
          <a:xfrm>
            <a:off x="4410771" y="2398043"/>
            <a:ext cx="531000" cy="53100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8</a:t>
            </a:r>
            <a:endParaRPr/>
          </a:p>
        </p:txBody>
      </p:sp>
      <p:sp>
        <p:nvSpPr>
          <p:cNvPr id="1616" name="Google Shape;1616;p54"/>
          <p:cNvSpPr/>
          <p:nvPr/>
        </p:nvSpPr>
        <p:spPr>
          <a:xfrm>
            <a:off x="5635089" y="3984209"/>
            <a:ext cx="531000" cy="53100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11</a:t>
            </a:r>
            <a:endParaRPr/>
          </a:p>
        </p:txBody>
      </p:sp>
      <p:cxnSp>
        <p:nvCxnSpPr>
          <p:cNvPr id="1617" name="Google Shape;1617;p54"/>
          <p:cNvCxnSpPr/>
          <p:nvPr/>
        </p:nvCxnSpPr>
        <p:spPr>
          <a:xfrm>
            <a:off x="5420334" y="2100424"/>
            <a:ext cx="275400" cy="344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18" name="Google Shape;1618;p54"/>
          <p:cNvSpPr/>
          <p:nvPr/>
        </p:nvSpPr>
        <p:spPr>
          <a:xfrm>
            <a:off x="5001437" y="1640212"/>
            <a:ext cx="531000" cy="53100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9</a:t>
            </a:r>
            <a:endParaRPr/>
          </a:p>
        </p:txBody>
      </p:sp>
      <p:sp>
        <p:nvSpPr>
          <p:cNvPr id="1619" name="Google Shape;1619;p54"/>
          <p:cNvSpPr/>
          <p:nvPr/>
        </p:nvSpPr>
        <p:spPr>
          <a:xfrm>
            <a:off x="5565058" y="2408152"/>
            <a:ext cx="531000" cy="53100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</a:t>
            </a:r>
            <a:endParaRPr/>
          </a:p>
        </p:txBody>
      </p:sp>
      <p:cxnSp>
        <p:nvCxnSpPr>
          <p:cNvPr id="1620" name="Google Shape;1620;p54"/>
          <p:cNvCxnSpPr/>
          <p:nvPr/>
        </p:nvCxnSpPr>
        <p:spPr>
          <a:xfrm>
            <a:off x="5418435" y="2106007"/>
            <a:ext cx="275400" cy="344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21" name="Google Shape;1621;p54"/>
          <p:cNvCxnSpPr/>
          <p:nvPr/>
        </p:nvCxnSpPr>
        <p:spPr>
          <a:xfrm>
            <a:off x="6031573" y="2854779"/>
            <a:ext cx="275400" cy="344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22" name="Google Shape;1622;p54"/>
          <p:cNvCxnSpPr/>
          <p:nvPr/>
        </p:nvCxnSpPr>
        <p:spPr>
          <a:xfrm flipH="1">
            <a:off x="5971746" y="3659093"/>
            <a:ext cx="275400" cy="344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23" name="Google Shape;1623;p54"/>
          <p:cNvSpPr/>
          <p:nvPr/>
        </p:nvSpPr>
        <p:spPr>
          <a:xfrm>
            <a:off x="6166031" y="3174526"/>
            <a:ext cx="531000" cy="53100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12</a:t>
            </a:r>
            <a:endParaRPr/>
          </a:p>
        </p:txBody>
      </p:sp>
      <p:sp>
        <p:nvSpPr>
          <p:cNvPr id="1624" name="Google Shape;1624;p54"/>
          <p:cNvSpPr/>
          <p:nvPr/>
        </p:nvSpPr>
        <p:spPr>
          <a:xfrm>
            <a:off x="6109494" y="3703144"/>
            <a:ext cx="651900" cy="78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500" y="60000"/>
                </a:moveTo>
                <a:lnTo>
                  <a:pt x="7500" y="60000"/>
                </a:lnTo>
                <a:cubicBezTo>
                  <a:pt x="7500" y="32759"/>
                  <a:pt x="27415" y="9827"/>
                  <a:pt x="53846" y="6634"/>
                </a:cubicBezTo>
                <a:cubicBezTo>
                  <a:pt x="80278" y="3441"/>
                  <a:pt x="104862" y="20997"/>
                  <a:pt x="111057" y="47490"/>
                </a:cubicBezTo>
                <a:lnTo>
                  <a:pt x="118409" y="47490"/>
                </a:lnTo>
                <a:lnTo>
                  <a:pt x="105000" y="60000"/>
                </a:lnTo>
                <a:lnTo>
                  <a:pt x="88409" y="47490"/>
                </a:lnTo>
                <a:lnTo>
                  <a:pt x="95730" y="47490"/>
                </a:lnTo>
                <a:lnTo>
                  <a:pt x="95730" y="47490"/>
                </a:lnTo>
                <a:cubicBezTo>
                  <a:pt x="90118" y="28133"/>
                  <a:pt x="72507" y="16159"/>
                  <a:pt x="54240" y="19279"/>
                </a:cubicBezTo>
                <a:cubicBezTo>
                  <a:pt x="35972" y="22400"/>
                  <a:pt x="22500" y="39685"/>
                  <a:pt x="22500" y="60000"/>
                </a:cubicBezTo>
                <a:close/>
              </a:path>
            </a:pathLst>
          </a:cu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1625" name="Google Shape;1625;p54"/>
          <p:cNvCxnSpPr/>
          <p:nvPr/>
        </p:nvCxnSpPr>
        <p:spPr>
          <a:xfrm flipH="1">
            <a:off x="4803965" y="2084353"/>
            <a:ext cx="275400" cy="344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26" name="Google Shape;1626;p54"/>
          <p:cNvSpPr/>
          <p:nvPr/>
        </p:nvSpPr>
        <p:spPr>
          <a:xfrm>
            <a:off x="5563159" y="2385000"/>
            <a:ext cx="531000" cy="63660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1627" name="Google Shape;1627;p54"/>
          <p:cNvCxnSpPr/>
          <p:nvPr/>
        </p:nvCxnSpPr>
        <p:spPr>
          <a:xfrm>
            <a:off x="6610488" y="3637523"/>
            <a:ext cx="275400" cy="344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55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AVL Example: 8,9,10,12,11</a:t>
            </a:r>
            <a:endParaRPr/>
          </a:p>
        </p:txBody>
      </p:sp>
      <p:sp>
        <p:nvSpPr>
          <p:cNvPr id="1634" name="Google Shape;1634;p55"/>
          <p:cNvSpPr/>
          <p:nvPr/>
        </p:nvSpPr>
        <p:spPr>
          <a:xfrm>
            <a:off x="4410771" y="2398043"/>
            <a:ext cx="531000" cy="53100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8</a:t>
            </a:r>
            <a:endParaRPr/>
          </a:p>
        </p:txBody>
      </p:sp>
      <p:cxnSp>
        <p:nvCxnSpPr>
          <p:cNvPr id="1635" name="Google Shape;1635;p55"/>
          <p:cNvCxnSpPr/>
          <p:nvPr/>
        </p:nvCxnSpPr>
        <p:spPr>
          <a:xfrm>
            <a:off x="5420334" y="2100424"/>
            <a:ext cx="275400" cy="344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36" name="Google Shape;1636;p55"/>
          <p:cNvSpPr/>
          <p:nvPr/>
        </p:nvSpPr>
        <p:spPr>
          <a:xfrm>
            <a:off x="5001437" y="1640212"/>
            <a:ext cx="531000" cy="53100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9</a:t>
            </a:r>
            <a:endParaRPr/>
          </a:p>
        </p:txBody>
      </p:sp>
      <p:sp>
        <p:nvSpPr>
          <p:cNvPr id="1637" name="Google Shape;1637;p55"/>
          <p:cNvSpPr/>
          <p:nvPr/>
        </p:nvSpPr>
        <p:spPr>
          <a:xfrm>
            <a:off x="5565058" y="2408152"/>
            <a:ext cx="531000" cy="53100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</a:t>
            </a:r>
            <a:endParaRPr/>
          </a:p>
        </p:txBody>
      </p:sp>
      <p:cxnSp>
        <p:nvCxnSpPr>
          <p:cNvPr id="1638" name="Google Shape;1638;p55"/>
          <p:cNvCxnSpPr/>
          <p:nvPr/>
        </p:nvCxnSpPr>
        <p:spPr>
          <a:xfrm>
            <a:off x="5418435" y="2106007"/>
            <a:ext cx="275400" cy="344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39" name="Google Shape;1639;p55"/>
          <p:cNvCxnSpPr/>
          <p:nvPr/>
        </p:nvCxnSpPr>
        <p:spPr>
          <a:xfrm>
            <a:off x="6031573" y="2854779"/>
            <a:ext cx="275400" cy="344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40" name="Google Shape;1640;p55"/>
          <p:cNvCxnSpPr/>
          <p:nvPr/>
        </p:nvCxnSpPr>
        <p:spPr>
          <a:xfrm flipH="1">
            <a:off x="5332802" y="2790510"/>
            <a:ext cx="275400" cy="344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41" name="Google Shape;1641;p55"/>
          <p:cNvSpPr/>
          <p:nvPr/>
        </p:nvSpPr>
        <p:spPr>
          <a:xfrm flipH="1">
            <a:off x="5556010" y="2995363"/>
            <a:ext cx="651900" cy="78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500" y="60000"/>
                </a:moveTo>
                <a:lnTo>
                  <a:pt x="7500" y="60000"/>
                </a:lnTo>
                <a:cubicBezTo>
                  <a:pt x="7500" y="32759"/>
                  <a:pt x="27415" y="9827"/>
                  <a:pt x="53846" y="6634"/>
                </a:cubicBezTo>
                <a:cubicBezTo>
                  <a:pt x="80278" y="3441"/>
                  <a:pt x="104862" y="20997"/>
                  <a:pt x="111057" y="47490"/>
                </a:cubicBezTo>
                <a:lnTo>
                  <a:pt x="118409" y="47490"/>
                </a:lnTo>
                <a:lnTo>
                  <a:pt x="105000" y="60000"/>
                </a:lnTo>
                <a:lnTo>
                  <a:pt x="88409" y="47490"/>
                </a:lnTo>
                <a:lnTo>
                  <a:pt x="95730" y="47490"/>
                </a:lnTo>
                <a:lnTo>
                  <a:pt x="95730" y="47490"/>
                </a:lnTo>
                <a:cubicBezTo>
                  <a:pt x="90118" y="28133"/>
                  <a:pt x="72507" y="16159"/>
                  <a:pt x="54240" y="19279"/>
                </a:cubicBezTo>
                <a:cubicBezTo>
                  <a:pt x="35972" y="22400"/>
                  <a:pt x="22500" y="39685"/>
                  <a:pt x="22500" y="60000"/>
                </a:cubicBezTo>
                <a:close/>
              </a:path>
            </a:pathLst>
          </a:cu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1642" name="Google Shape;1642;p55"/>
          <p:cNvCxnSpPr/>
          <p:nvPr/>
        </p:nvCxnSpPr>
        <p:spPr>
          <a:xfrm flipH="1">
            <a:off x="4803965" y="2084353"/>
            <a:ext cx="275400" cy="344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43" name="Google Shape;1643;p55"/>
          <p:cNvSpPr/>
          <p:nvPr/>
        </p:nvSpPr>
        <p:spPr>
          <a:xfrm>
            <a:off x="5563159" y="2385000"/>
            <a:ext cx="531000" cy="63660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644" name="Google Shape;1644;p55"/>
          <p:cNvGrpSpPr/>
          <p:nvPr/>
        </p:nvGrpSpPr>
        <p:grpSpPr>
          <a:xfrm>
            <a:off x="6182719" y="3147155"/>
            <a:ext cx="1093596" cy="1334337"/>
            <a:chOff x="6182719" y="3147155"/>
            <a:chExt cx="1093596" cy="1334337"/>
          </a:xfrm>
        </p:grpSpPr>
        <p:sp>
          <p:nvSpPr>
            <p:cNvPr id="1645" name="Google Shape;1645;p55"/>
            <p:cNvSpPr/>
            <p:nvPr/>
          </p:nvSpPr>
          <p:spPr>
            <a:xfrm>
              <a:off x="6182719" y="3147155"/>
              <a:ext cx="531000" cy="531000"/>
            </a:xfrm>
            <a:prstGeom prst="ellipse">
              <a:avLst/>
            </a:prstGeom>
            <a:solidFill>
              <a:schemeClr val="lt1"/>
            </a:solidFill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11</a:t>
              </a:r>
              <a:endParaRPr/>
            </a:p>
          </p:txBody>
        </p:sp>
        <p:sp>
          <p:nvSpPr>
            <p:cNvPr id="1646" name="Google Shape;1646;p55"/>
            <p:cNvSpPr/>
            <p:nvPr/>
          </p:nvSpPr>
          <p:spPr>
            <a:xfrm>
              <a:off x="6745315" y="3950492"/>
              <a:ext cx="531000" cy="531000"/>
            </a:xfrm>
            <a:prstGeom prst="ellipse">
              <a:avLst/>
            </a:prstGeom>
            <a:solidFill>
              <a:schemeClr val="lt1"/>
            </a:solidFill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12</a:t>
              </a:r>
              <a:endParaRPr/>
            </a:p>
          </p:txBody>
        </p:sp>
        <p:cxnSp>
          <p:nvCxnSpPr>
            <p:cNvPr id="1647" name="Google Shape;1647;p55"/>
            <p:cNvCxnSpPr/>
            <p:nvPr/>
          </p:nvCxnSpPr>
          <p:spPr>
            <a:xfrm>
              <a:off x="6610488" y="3637523"/>
              <a:ext cx="275400" cy="3441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56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AVL Example: 8,9,10,12,11</a:t>
            </a:r>
            <a:endParaRPr/>
          </a:p>
        </p:txBody>
      </p:sp>
      <p:sp>
        <p:nvSpPr>
          <p:cNvPr id="1654" name="Google Shape;1654;p56"/>
          <p:cNvSpPr/>
          <p:nvPr/>
        </p:nvSpPr>
        <p:spPr>
          <a:xfrm>
            <a:off x="4410771" y="2398043"/>
            <a:ext cx="531000" cy="53100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8</a:t>
            </a:r>
            <a:endParaRPr/>
          </a:p>
        </p:txBody>
      </p:sp>
      <p:cxnSp>
        <p:nvCxnSpPr>
          <p:cNvPr id="1655" name="Google Shape;1655;p56"/>
          <p:cNvCxnSpPr/>
          <p:nvPr/>
        </p:nvCxnSpPr>
        <p:spPr>
          <a:xfrm>
            <a:off x="5420334" y="2100424"/>
            <a:ext cx="275400" cy="344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56" name="Google Shape;1656;p56"/>
          <p:cNvSpPr/>
          <p:nvPr/>
        </p:nvSpPr>
        <p:spPr>
          <a:xfrm>
            <a:off x="5001437" y="1640212"/>
            <a:ext cx="531000" cy="53100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9</a:t>
            </a:r>
            <a:endParaRPr/>
          </a:p>
        </p:txBody>
      </p:sp>
      <p:sp>
        <p:nvSpPr>
          <p:cNvPr id="1657" name="Google Shape;1657;p56"/>
          <p:cNvSpPr/>
          <p:nvPr/>
        </p:nvSpPr>
        <p:spPr>
          <a:xfrm>
            <a:off x="5001433" y="3225972"/>
            <a:ext cx="531000" cy="53100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</a:t>
            </a:r>
            <a:endParaRPr/>
          </a:p>
        </p:txBody>
      </p:sp>
      <p:cxnSp>
        <p:nvCxnSpPr>
          <p:cNvPr id="1658" name="Google Shape;1658;p56"/>
          <p:cNvCxnSpPr/>
          <p:nvPr/>
        </p:nvCxnSpPr>
        <p:spPr>
          <a:xfrm>
            <a:off x="5418435" y="2106007"/>
            <a:ext cx="275400" cy="344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59" name="Google Shape;1659;p56"/>
          <p:cNvCxnSpPr/>
          <p:nvPr/>
        </p:nvCxnSpPr>
        <p:spPr>
          <a:xfrm flipH="1">
            <a:off x="5418427" y="2890930"/>
            <a:ext cx="275400" cy="344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60" name="Google Shape;1660;p56"/>
          <p:cNvCxnSpPr/>
          <p:nvPr/>
        </p:nvCxnSpPr>
        <p:spPr>
          <a:xfrm flipH="1">
            <a:off x="4803965" y="2084353"/>
            <a:ext cx="275400" cy="344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1661" name="Google Shape;1661;p56"/>
          <p:cNvGrpSpPr/>
          <p:nvPr/>
        </p:nvGrpSpPr>
        <p:grpSpPr>
          <a:xfrm>
            <a:off x="5573119" y="2409400"/>
            <a:ext cx="1093596" cy="1334337"/>
            <a:chOff x="6182719" y="3147155"/>
            <a:chExt cx="1093596" cy="1334337"/>
          </a:xfrm>
        </p:grpSpPr>
        <p:sp>
          <p:nvSpPr>
            <p:cNvPr id="1662" name="Google Shape;1662;p56"/>
            <p:cNvSpPr/>
            <p:nvPr/>
          </p:nvSpPr>
          <p:spPr>
            <a:xfrm>
              <a:off x="6182719" y="3147155"/>
              <a:ext cx="531000" cy="531000"/>
            </a:xfrm>
            <a:prstGeom prst="ellipse">
              <a:avLst/>
            </a:prstGeom>
            <a:solidFill>
              <a:schemeClr val="lt1"/>
            </a:solidFill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11</a:t>
              </a:r>
              <a:endParaRPr/>
            </a:p>
          </p:txBody>
        </p:sp>
        <p:sp>
          <p:nvSpPr>
            <p:cNvPr id="1663" name="Google Shape;1663;p56"/>
            <p:cNvSpPr/>
            <p:nvPr/>
          </p:nvSpPr>
          <p:spPr>
            <a:xfrm>
              <a:off x="6745315" y="3950492"/>
              <a:ext cx="531000" cy="531000"/>
            </a:xfrm>
            <a:prstGeom prst="ellipse">
              <a:avLst/>
            </a:prstGeom>
            <a:solidFill>
              <a:schemeClr val="lt1"/>
            </a:solidFill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12</a:t>
              </a:r>
              <a:endParaRPr/>
            </a:p>
          </p:txBody>
        </p:sp>
        <p:cxnSp>
          <p:nvCxnSpPr>
            <p:cNvPr id="1664" name="Google Shape;1664;p56"/>
            <p:cNvCxnSpPr/>
            <p:nvPr/>
          </p:nvCxnSpPr>
          <p:spPr>
            <a:xfrm>
              <a:off x="6610488" y="3637523"/>
              <a:ext cx="275400" cy="3441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p57"/>
          <p:cNvSpPr txBox="1">
            <a:spLocks noGrp="1"/>
          </p:cNvSpPr>
          <p:nvPr>
            <p:ph type="title"/>
          </p:nvPr>
        </p:nvSpPr>
        <p:spPr>
          <a:xfrm>
            <a:off x="575095" y="263276"/>
            <a:ext cx="111843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Two AVL Cases</a:t>
            </a:r>
            <a:endParaRPr/>
          </a:p>
        </p:txBody>
      </p:sp>
      <p:grpSp>
        <p:nvGrpSpPr>
          <p:cNvPr id="1671" name="Google Shape;1671;p57"/>
          <p:cNvGrpSpPr/>
          <p:nvPr/>
        </p:nvGrpSpPr>
        <p:grpSpPr>
          <a:xfrm>
            <a:off x="7960529" y="2140369"/>
            <a:ext cx="809669" cy="798000"/>
            <a:chOff x="8434647" y="3174615"/>
            <a:chExt cx="809669" cy="798000"/>
          </a:xfrm>
        </p:grpSpPr>
        <p:sp>
          <p:nvSpPr>
            <p:cNvPr id="1672" name="Google Shape;1672;p57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73" name="Google Shape;1673;p57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74" name="Google Shape;1674;p57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75" name="Google Shape;1675;p57"/>
            <p:cNvSpPr txBox="1"/>
            <p:nvPr/>
          </p:nvSpPr>
          <p:spPr>
            <a:xfrm>
              <a:off x="8677938" y="3189510"/>
              <a:ext cx="32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</a:t>
              </a:r>
              <a:endParaRPr/>
            </a:p>
          </p:txBody>
        </p:sp>
      </p:grpSp>
      <p:cxnSp>
        <p:nvCxnSpPr>
          <p:cNvPr id="1676" name="Google Shape;1676;p57"/>
          <p:cNvCxnSpPr/>
          <p:nvPr/>
        </p:nvCxnSpPr>
        <p:spPr>
          <a:xfrm flipH="1">
            <a:off x="8015285" y="2571811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677" name="Google Shape;1677;p57"/>
          <p:cNvGrpSpPr/>
          <p:nvPr/>
        </p:nvGrpSpPr>
        <p:grpSpPr>
          <a:xfrm>
            <a:off x="8639582" y="3136390"/>
            <a:ext cx="809669" cy="798000"/>
            <a:chOff x="8434647" y="3174615"/>
            <a:chExt cx="809669" cy="798000"/>
          </a:xfrm>
        </p:grpSpPr>
        <p:sp>
          <p:nvSpPr>
            <p:cNvPr id="1678" name="Google Shape;1678;p57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79" name="Google Shape;1679;p57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80" name="Google Shape;1680;p57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81" name="Google Shape;1681;p57"/>
            <p:cNvSpPr txBox="1"/>
            <p:nvPr/>
          </p:nvSpPr>
          <p:spPr>
            <a:xfrm>
              <a:off x="8677938" y="3189510"/>
              <a:ext cx="32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</a:t>
              </a:r>
              <a:endParaRPr/>
            </a:p>
          </p:txBody>
        </p:sp>
      </p:grpSp>
      <p:grpSp>
        <p:nvGrpSpPr>
          <p:cNvPr id="1682" name="Google Shape;1682;p57"/>
          <p:cNvGrpSpPr/>
          <p:nvPr/>
        </p:nvGrpSpPr>
        <p:grpSpPr>
          <a:xfrm>
            <a:off x="8073351" y="4217310"/>
            <a:ext cx="809669" cy="798000"/>
            <a:chOff x="8434647" y="3174615"/>
            <a:chExt cx="809669" cy="798000"/>
          </a:xfrm>
        </p:grpSpPr>
        <p:sp>
          <p:nvSpPr>
            <p:cNvPr id="1683" name="Google Shape;1683;p57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84" name="Google Shape;1684;p57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85" name="Google Shape;1685;p57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86" name="Google Shape;1686;p57"/>
            <p:cNvSpPr txBox="1"/>
            <p:nvPr/>
          </p:nvSpPr>
          <p:spPr>
            <a:xfrm>
              <a:off x="8677938" y="3189510"/>
              <a:ext cx="32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</a:t>
              </a:r>
              <a:endParaRPr/>
            </a:p>
          </p:txBody>
        </p:sp>
      </p:grpSp>
      <p:cxnSp>
        <p:nvCxnSpPr>
          <p:cNvPr id="1687" name="Google Shape;1687;p57"/>
          <p:cNvCxnSpPr/>
          <p:nvPr/>
        </p:nvCxnSpPr>
        <p:spPr>
          <a:xfrm flipH="1">
            <a:off x="9102989" y="3572037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88" name="Google Shape;1688;p57"/>
          <p:cNvCxnSpPr/>
          <p:nvPr/>
        </p:nvCxnSpPr>
        <p:spPr>
          <a:xfrm flipH="1">
            <a:off x="8104020" y="4647111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89" name="Google Shape;1689;p57"/>
          <p:cNvCxnSpPr/>
          <p:nvPr/>
        </p:nvCxnSpPr>
        <p:spPr>
          <a:xfrm flipH="1">
            <a:off x="8528184" y="4639854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0" name="Google Shape;1690;p57"/>
          <p:cNvCxnSpPr/>
          <p:nvPr/>
        </p:nvCxnSpPr>
        <p:spPr>
          <a:xfrm>
            <a:off x="8553476" y="2714570"/>
            <a:ext cx="450600" cy="4803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91" name="Google Shape;1691;p57"/>
          <p:cNvCxnSpPr>
            <a:endCxn id="1683" idx="0"/>
          </p:cNvCxnSpPr>
          <p:nvPr/>
        </p:nvCxnSpPr>
        <p:spPr>
          <a:xfrm flipH="1">
            <a:off x="8478051" y="3762210"/>
            <a:ext cx="385200" cy="4551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1692" name="Google Shape;1692;p57"/>
          <p:cNvGrpSpPr/>
          <p:nvPr/>
        </p:nvGrpSpPr>
        <p:grpSpPr>
          <a:xfrm>
            <a:off x="3782104" y="2143113"/>
            <a:ext cx="809669" cy="798000"/>
            <a:chOff x="8434647" y="3174615"/>
            <a:chExt cx="809669" cy="798000"/>
          </a:xfrm>
        </p:grpSpPr>
        <p:sp>
          <p:nvSpPr>
            <p:cNvPr id="1693" name="Google Shape;1693;p57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94" name="Google Shape;1694;p57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95" name="Google Shape;1695;p57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96" name="Google Shape;1696;p57"/>
            <p:cNvSpPr txBox="1"/>
            <p:nvPr/>
          </p:nvSpPr>
          <p:spPr>
            <a:xfrm>
              <a:off x="8677938" y="3189510"/>
              <a:ext cx="32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</a:t>
              </a:r>
              <a:endParaRPr/>
            </a:p>
          </p:txBody>
        </p:sp>
      </p:grpSp>
      <p:cxnSp>
        <p:nvCxnSpPr>
          <p:cNvPr id="1697" name="Google Shape;1697;p57"/>
          <p:cNvCxnSpPr/>
          <p:nvPr/>
        </p:nvCxnSpPr>
        <p:spPr>
          <a:xfrm flipH="1">
            <a:off x="3836860" y="2574555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698" name="Google Shape;1698;p57"/>
          <p:cNvGrpSpPr/>
          <p:nvPr/>
        </p:nvGrpSpPr>
        <p:grpSpPr>
          <a:xfrm>
            <a:off x="4461157" y="3139134"/>
            <a:ext cx="809669" cy="798000"/>
            <a:chOff x="8434647" y="3174615"/>
            <a:chExt cx="809669" cy="798000"/>
          </a:xfrm>
        </p:grpSpPr>
        <p:sp>
          <p:nvSpPr>
            <p:cNvPr id="1699" name="Google Shape;1699;p57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00" name="Google Shape;1700;p57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01" name="Google Shape;1701;p57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02" name="Google Shape;1702;p57"/>
            <p:cNvSpPr txBox="1"/>
            <p:nvPr/>
          </p:nvSpPr>
          <p:spPr>
            <a:xfrm>
              <a:off x="8677938" y="3189510"/>
              <a:ext cx="32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</a:t>
              </a:r>
              <a:endParaRPr/>
            </a:p>
          </p:txBody>
        </p:sp>
      </p:grpSp>
      <p:grpSp>
        <p:nvGrpSpPr>
          <p:cNvPr id="1703" name="Google Shape;1703;p57"/>
          <p:cNvGrpSpPr/>
          <p:nvPr/>
        </p:nvGrpSpPr>
        <p:grpSpPr>
          <a:xfrm>
            <a:off x="5146544" y="4078570"/>
            <a:ext cx="809669" cy="798000"/>
            <a:chOff x="8434647" y="3174615"/>
            <a:chExt cx="809669" cy="798000"/>
          </a:xfrm>
        </p:grpSpPr>
        <p:sp>
          <p:nvSpPr>
            <p:cNvPr id="1704" name="Google Shape;1704;p57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05" name="Google Shape;1705;p57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06" name="Google Shape;1706;p57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07" name="Google Shape;1707;p57"/>
            <p:cNvSpPr txBox="1"/>
            <p:nvPr/>
          </p:nvSpPr>
          <p:spPr>
            <a:xfrm>
              <a:off x="8677938" y="3189510"/>
              <a:ext cx="32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</a:t>
              </a:r>
              <a:endParaRPr/>
            </a:p>
          </p:txBody>
        </p:sp>
      </p:grpSp>
      <p:cxnSp>
        <p:nvCxnSpPr>
          <p:cNvPr id="1708" name="Google Shape;1708;p57"/>
          <p:cNvCxnSpPr/>
          <p:nvPr/>
        </p:nvCxnSpPr>
        <p:spPr>
          <a:xfrm flipH="1">
            <a:off x="4515913" y="3597050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09" name="Google Shape;1709;p57"/>
          <p:cNvCxnSpPr/>
          <p:nvPr/>
        </p:nvCxnSpPr>
        <p:spPr>
          <a:xfrm flipH="1">
            <a:off x="5191703" y="4521474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0" name="Google Shape;1710;p57"/>
          <p:cNvCxnSpPr/>
          <p:nvPr/>
        </p:nvCxnSpPr>
        <p:spPr>
          <a:xfrm flipH="1">
            <a:off x="5615867" y="4514217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1" name="Google Shape;1711;p57"/>
          <p:cNvCxnSpPr/>
          <p:nvPr/>
        </p:nvCxnSpPr>
        <p:spPr>
          <a:xfrm>
            <a:off x="4375051" y="2717314"/>
            <a:ext cx="450600" cy="4803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12" name="Google Shape;1712;p57"/>
          <p:cNvCxnSpPr/>
          <p:nvPr/>
        </p:nvCxnSpPr>
        <p:spPr>
          <a:xfrm>
            <a:off x="5008480" y="3736304"/>
            <a:ext cx="450600" cy="4803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13" name="Google Shape;1713;p57"/>
          <p:cNvSpPr txBox="1"/>
          <p:nvPr/>
        </p:nvSpPr>
        <p:spPr>
          <a:xfrm>
            <a:off x="484178" y="1307175"/>
            <a:ext cx="3042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Line Case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Solve with </a:t>
            </a:r>
            <a:r>
              <a:rPr lang="en-US" sz="2000" b="1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</a:t>
            </a:r>
            <a:r>
              <a:rPr lang="en-US"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rotation</a:t>
            </a:r>
            <a:endParaRPr/>
          </a:p>
        </p:txBody>
      </p:sp>
      <p:sp>
        <p:nvSpPr>
          <p:cNvPr id="1714" name="Google Shape;1714;p57"/>
          <p:cNvSpPr txBox="1"/>
          <p:nvPr/>
        </p:nvSpPr>
        <p:spPr>
          <a:xfrm>
            <a:off x="7710773" y="1324625"/>
            <a:ext cx="3530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Kink Case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Solve with </a:t>
            </a:r>
            <a:r>
              <a:rPr lang="en-US" sz="2000" b="1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</a:t>
            </a:r>
            <a:r>
              <a:rPr lang="en-US"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rotations</a:t>
            </a:r>
            <a:endParaRPr/>
          </a:p>
        </p:txBody>
      </p:sp>
      <p:grpSp>
        <p:nvGrpSpPr>
          <p:cNvPr id="1715" name="Google Shape;1715;p57"/>
          <p:cNvGrpSpPr/>
          <p:nvPr/>
        </p:nvGrpSpPr>
        <p:grpSpPr>
          <a:xfrm>
            <a:off x="1650534" y="2158008"/>
            <a:ext cx="809669" cy="798000"/>
            <a:chOff x="8434647" y="3174615"/>
            <a:chExt cx="809669" cy="798000"/>
          </a:xfrm>
        </p:grpSpPr>
        <p:sp>
          <p:nvSpPr>
            <p:cNvPr id="1716" name="Google Shape;1716;p57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17" name="Google Shape;1717;p57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18" name="Google Shape;1718;p57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19" name="Google Shape;1719;p57"/>
            <p:cNvSpPr txBox="1"/>
            <p:nvPr/>
          </p:nvSpPr>
          <p:spPr>
            <a:xfrm>
              <a:off x="8677938" y="3189510"/>
              <a:ext cx="32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</a:t>
              </a:r>
              <a:endParaRPr/>
            </a:p>
          </p:txBody>
        </p:sp>
      </p:grpSp>
      <p:cxnSp>
        <p:nvCxnSpPr>
          <p:cNvPr id="1720" name="Google Shape;1720;p57"/>
          <p:cNvCxnSpPr/>
          <p:nvPr/>
        </p:nvCxnSpPr>
        <p:spPr>
          <a:xfrm flipH="1">
            <a:off x="2095545" y="2589450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721" name="Google Shape;1721;p57"/>
          <p:cNvGrpSpPr/>
          <p:nvPr/>
        </p:nvGrpSpPr>
        <p:grpSpPr>
          <a:xfrm>
            <a:off x="1043289" y="3098860"/>
            <a:ext cx="809669" cy="798000"/>
            <a:chOff x="8434647" y="3174615"/>
            <a:chExt cx="809669" cy="798000"/>
          </a:xfrm>
        </p:grpSpPr>
        <p:sp>
          <p:nvSpPr>
            <p:cNvPr id="1722" name="Google Shape;1722;p57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23" name="Google Shape;1723;p57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24" name="Google Shape;1724;p57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25" name="Google Shape;1725;p57"/>
            <p:cNvSpPr txBox="1"/>
            <p:nvPr/>
          </p:nvSpPr>
          <p:spPr>
            <a:xfrm>
              <a:off x="8677938" y="3189510"/>
              <a:ext cx="32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</a:t>
              </a:r>
              <a:endParaRPr/>
            </a:p>
          </p:txBody>
        </p:sp>
      </p:grpSp>
      <p:grpSp>
        <p:nvGrpSpPr>
          <p:cNvPr id="1726" name="Google Shape;1726;p57"/>
          <p:cNvGrpSpPr/>
          <p:nvPr/>
        </p:nvGrpSpPr>
        <p:grpSpPr>
          <a:xfrm>
            <a:off x="653108" y="4048681"/>
            <a:ext cx="809669" cy="798000"/>
            <a:chOff x="8434647" y="3174615"/>
            <a:chExt cx="809669" cy="798000"/>
          </a:xfrm>
        </p:grpSpPr>
        <p:sp>
          <p:nvSpPr>
            <p:cNvPr id="1727" name="Google Shape;1727;p57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28" name="Google Shape;1728;p57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29" name="Google Shape;1729;p57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30" name="Google Shape;1730;p57"/>
            <p:cNvSpPr txBox="1"/>
            <p:nvPr/>
          </p:nvSpPr>
          <p:spPr>
            <a:xfrm>
              <a:off x="8677938" y="3189510"/>
              <a:ext cx="32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</a:t>
              </a:r>
              <a:endParaRPr/>
            </a:p>
          </p:txBody>
        </p:sp>
      </p:grpSp>
      <p:cxnSp>
        <p:nvCxnSpPr>
          <p:cNvPr id="1731" name="Google Shape;1731;p57"/>
          <p:cNvCxnSpPr/>
          <p:nvPr/>
        </p:nvCxnSpPr>
        <p:spPr>
          <a:xfrm flipH="1">
            <a:off x="1502598" y="3548234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32" name="Google Shape;1732;p57"/>
          <p:cNvCxnSpPr/>
          <p:nvPr/>
        </p:nvCxnSpPr>
        <p:spPr>
          <a:xfrm flipH="1">
            <a:off x="698267" y="4491585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33" name="Google Shape;1733;p57"/>
          <p:cNvCxnSpPr/>
          <p:nvPr/>
        </p:nvCxnSpPr>
        <p:spPr>
          <a:xfrm flipH="1">
            <a:off x="1122431" y="4484328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34" name="Google Shape;1734;p57"/>
          <p:cNvCxnSpPr/>
          <p:nvPr/>
        </p:nvCxnSpPr>
        <p:spPr>
          <a:xfrm flipH="1">
            <a:off x="1577939" y="2749132"/>
            <a:ext cx="279300" cy="2688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35" name="Google Shape;1735;p57"/>
          <p:cNvCxnSpPr/>
          <p:nvPr/>
        </p:nvCxnSpPr>
        <p:spPr>
          <a:xfrm flipH="1">
            <a:off x="951174" y="3686722"/>
            <a:ext cx="294600" cy="2898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36" name="Google Shape;1736;p57"/>
          <p:cNvSpPr/>
          <p:nvPr/>
        </p:nvSpPr>
        <p:spPr>
          <a:xfrm>
            <a:off x="268264" y="5197215"/>
            <a:ext cx="3654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Rotate Right</a:t>
            </a:r>
          </a:p>
        </p:txBody>
      </p:sp>
      <p:sp>
        <p:nvSpPr>
          <p:cNvPr id="1737" name="Google Shape;1737;p57"/>
          <p:cNvSpPr/>
          <p:nvPr/>
        </p:nvSpPr>
        <p:spPr>
          <a:xfrm>
            <a:off x="3680299" y="5210584"/>
            <a:ext cx="3733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Rotate Left</a:t>
            </a:r>
            <a:endParaRPr dirty="0"/>
          </a:p>
        </p:txBody>
      </p:sp>
      <p:grpSp>
        <p:nvGrpSpPr>
          <p:cNvPr id="1738" name="Google Shape;1738;p57"/>
          <p:cNvGrpSpPr/>
          <p:nvPr/>
        </p:nvGrpSpPr>
        <p:grpSpPr>
          <a:xfrm>
            <a:off x="10800929" y="2152050"/>
            <a:ext cx="809669" cy="798000"/>
            <a:chOff x="8434647" y="3174615"/>
            <a:chExt cx="809669" cy="798000"/>
          </a:xfrm>
        </p:grpSpPr>
        <p:sp>
          <p:nvSpPr>
            <p:cNvPr id="1739" name="Google Shape;1739;p57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40" name="Google Shape;1740;p57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41" name="Google Shape;1741;p57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42" name="Google Shape;1742;p57"/>
            <p:cNvSpPr txBox="1"/>
            <p:nvPr/>
          </p:nvSpPr>
          <p:spPr>
            <a:xfrm>
              <a:off x="8677938" y="3189510"/>
              <a:ext cx="32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</a:t>
              </a:r>
              <a:endParaRPr/>
            </a:p>
          </p:txBody>
        </p:sp>
      </p:grpSp>
      <p:cxnSp>
        <p:nvCxnSpPr>
          <p:cNvPr id="1743" name="Google Shape;1743;p57"/>
          <p:cNvCxnSpPr/>
          <p:nvPr/>
        </p:nvCxnSpPr>
        <p:spPr>
          <a:xfrm flipH="1">
            <a:off x="11241259" y="2593785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744" name="Google Shape;1744;p57"/>
          <p:cNvGrpSpPr/>
          <p:nvPr/>
        </p:nvGrpSpPr>
        <p:grpSpPr>
          <a:xfrm>
            <a:off x="10265283" y="3102073"/>
            <a:ext cx="809669" cy="798000"/>
            <a:chOff x="8434647" y="3174615"/>
            <a:chExt cx="809669" cy="798000"/>
          </a:xfrm>
        </p:grpSpPr>
        <p:sp>
          <p:nvSpPr>
            <p:cNvPr id="1745" name="Google Shape;1745;p57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46" name="Google Shape;1746;p57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47" name="Google Shape;1747;p57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48" name="Google Shape;1748;p57"/>
            <p:cNvSpPr txBox="1"/>
            <p:nvPr/>
          </p:nvSpPr>
          <p:spPr>
            <a:xfrm>
              <a:off x="8677938" y="3189510"/>
              <a:ext cx="32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</a:t>
              </a:r>
              <a:endParaRPr/>
            </a:p>
          </p:txBody>
        </p:sp>
      </p:grpSp>
      <p:grpSp>
        <p:nvGrpSpPr>
          <p:cNvPr id="1749" name="Google Shape;1749;p57"/>
          <p:cNvGrpSpPr/>
          <p:nvPr/>
        </p:nvGrpSpPr>
        <p:grpSpPr>
          <a:xfrm>
            <a:off x="10913751" y="4228991"/>
            <a:ext cx="809669" cy="798000"/>
            <a:chOff x="8434647" y="3174615"/>
            <a:chExt cx="809669" cy="798000"/>
          </a:xfrm>
        </p:grpSpPr>
        <p:sp>
          <p:nvSpPr>
            <p:cNvPr id="1750" name="Google Shape;1750;p57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51" name="Google Shape;1751;p57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52" name="Google Shape;1752;p57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53" name="Google Shape;1753;p57"/>
            <p:cNvSpPr txBox="1"/>
            <p:nvPr/>
          </p:nvSpPr>
          <p:spPr>
            <a:xfrm>
              <a:off x="8677938" y="3189510"/>
              <a:ext cx="32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</a:t>
              </a:r>
              <a:endParaRPr/>
            </a:p>
          </p:txBody>
        </p:sp>
      </p:grpSp>
      <p:cxnSp>
        <p:nvCxnSpPr>
          <p:cNvPr id="1754" name="Google Shape;1754;p57"/>
          <p:cNvCxnSpPr/>
          <p:nvPr/>
        </p:nvCxnSpPr>
        <p:spPr>
          <a:xfrm flipH="1">
            <a:off x="10305209" y="3538145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55" name="Google Shape;1755;p57"/>
          <p:cNvCxnSpPr/>
          <p:nvPr/>
        </p:nvCxnSpPr>
        <p:spPr>
          <a:xfrm flipH="1">
            <a:off x="10944420" y="4658792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56" name="Google Shape;1756;p57"/>
          <p:cNvCxnSpPr/>
          <p:nvPr/>
        </p:nvCxnSpPr>
        <p:spPr>
          <a:xfrm flipH="1">
            <a:off x="11368584" y="4651535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57" name="Google Shape;1757;p57"/>
          <p:cNvCxnSpPr/>
          <p:nvPr/>
        </p:nvCxnSpPr>
        <p:spPr>
          <a:xfrm>
            <a:off x="10892867" y="3767529"/>
            <a:ext cx="450600" cy="4803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58" name="Google Shape;1758;p57"/>
          <p:cNvCxnSpPr/>
          <p:nvPr/>
        </p:nvCxnSpPr>
        <p:spPr>
          <a:xfrm flipH="1">
            <a:off x="10656521" y="2705847"/>
            <a:ext cx="385200" cy="4551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59" name="Google Shape;1759;p57"/>
          <p:cNvSpPr/>
          <p:nvPr/>
        </p:nvSpPr>
        <p:spPr>
          <a:xfrm>
            <a:off x="7335141" y="5485223"/>
            <a:ext cx="2293200" cy="77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Right Kink Resolution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Right/Left Rotation</a:t>
            </a:r>
          </a:p>
        </p:txBody>
      </p:sp>
      <p:sp>
        <p:nvSpPr>
          <p:cNvPr id="1760" name="Google Shape;1760;p57"/>
          <p:cNvSpPr/>
          <p:nvPr/>
        </p:nvSpPr>
        <p:spPr>
          <a:xfrm>
            <a:off x="10010392" y="5485223"/>
            <a:ext cx="2293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Left Kink Resolution</a:t>
            </a:r>
          </a:p>
          <a:p>
            <a:r>
              <a:rPr lang="en-GB"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Left/Right Rotation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58"/>
          <p:cNvSpPr txBox="1">
            <a:spLocks noGrp="1"/>
          </p:cNvSpPr>
          <p:nvPr>
            <p:ph type="title"/>
          </p:nvPr>
        </p:nvSpPr>
        <p:spPr>
          <a:xfrm>
            <a:off x="575095" y="263276"/>
            <a:ext cx="111843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How Long Does Rebalancing Take?</a:t>
            </a:r>
            <a:endParaRPr/>
          </a:p>
        </p:txBody>
      </p:sp>
      <p:sp>
        <p:nvSpPr>
          <p:cNvPr id="1766" name="Google Shape;1766;p58"/>
          <p:cNvSpPr txBox="1">
            <a:spLocks noGrp="1"/>
          </p:cNvSpPr>
          <p:nvPr>
            <p:ph type="body" idx="1"/>
          </p:nvPr>
        </p:nvSpPr>
        <p:spPr>
          <a:xfrm>
            <a:off x="746175" y="1568275"/>
            <a:ext cx="9371700" cy="4115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 dirty="0"/>
              <a:t>Assume we store in each node the height of its subtree.</a:t>
            </a:r>
            <a:endParaRPr lang="en-GB" dirty="0"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 sz="2400" dirty="0"/>
              <a:t>How do we find an unbalanced node?</a:t>
            </a:r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 sz="2400" dirty="0"/>
              <a:t>Go back up the tree from where we inserted.</a:t>
            </a:r>
            <a:endParaRPr lang="en-GB" sz="2800" dirty="0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How many rotations might we have to do?</a:t>
            </a:r>
            <a:endParaRPr dirty="0"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/>
              <a:t>Just a single or double rotation on the lowest unbalanced node. </a:t>
            </a:r>
            <a:endParaRPr dirty="0"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/>
              <a:t>A rotation will cause the subtree rooted where the rotation happens to have the same height it had before insertion</a:t>
            </a:r>
            <a:endParaRPr sz="2400" dirty="0"/>
          </a:p>
          <a:p>
            <a:pPr marL="91440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/>
              <a:t>O(log n) time to traverse to a leaf of the tree</a:t>
            </a:r>
            <a:endParaRPr dirty="0"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/>
              <a:t>O(log n) time to find the imbalanced node</a:t>
            </a:r>
            <a:endParaRPr dirty="0"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/>
              <a:t>O(1) constant time to do the rotation(s)</a:t>
            </a:r>
            <a:endParaRPr dirty="0"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/>
              <a:t>Overall complexity: </a:t>
            </a:r>
            <a:r>
              <a:rPr lang="en-US" sz="2400" b="1" u="sng" dirty="0"/>
              <a:t>O(log n ) </a:t>
            </a:r>
            <a:r>
              <a:rPr lang="en-US" sz="2400" dirty="0"/>
              <a:t>time for adding a node.</a:t>
            </a:r>
            <a:endParaRPr sz="2400" b="1" u="sng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Google Shape;1773;p59"/>
          <p:cNvSpPr txBox="1">
            <a:spLocks noGrp="1"/>
          </p:cNvSpPr>
          <p:nvPr>
            <p:ph type="title"/>
          </p:nvPr>
        </p:nvSpPr>
        <p:spPr>
          <a:xfrm>
            <a:off x="575095" y="263276"/>
            <a:ext cx="111843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 dirty="0"/>
              <a:t>AVL 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insert</a:t>
            </a:r>
            <a:r>
              <a:rPr lang="en-US" altLang="zh-CN" dirty="0">
                <a:latin typeface="Consolas"/>
                <a:ea typeface="Consolas"/>
                <a:cs typeface="Consolas"/>
                <a:sym typeface="Consolas"/>
              </a:rPr>
              <a:t>ion</a:t>
            </a:r>
            <a:r>
              <a:rPr lang="en-US" dirty="0"/>
              <a:t>: Approach</a:t>
            </a:r>
            <a:endParaRPr dirty="0"/>
          </a:p>
        </p:txBody>
      </p:sp>
      <p:sp>
        <p:nvSpPr>
          <p:cNvPr id="1774" name="Google Shape;1774;p59"/>
          <p:cNvSpPr txBox="1">
            <a:spLocks noGrp="1"/>
          </p:cNvSpPr>
          <p:nvPr>
            <p:ph type="body" idx="1"/>
          </p:nvPr>
        </p:nvSpPr>
        <p:spPr>
          <a:xfrm>
            <a:off x="451413" y="1371600"/>
            <a:ext cx="11307981" cy="3769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Overall algorithm:</a:t>
            </a:r>
            <a:endParaRPr dirty="0"/>
          </a:p>
          <a:p>
            <a:pPr marL="457200" lvl="0" indent="-393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Insert the new node as in a BST (a new leaf)</a:t>
            </a:r>
            <a:endParaRPr dirty="0"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For each node </a:t>
            </a:r>
            <a:r>
              <a:rPr lang="en-US" i="1" dirty="0"/>
              <a:t>on the path from the root to the new leaf</a:t>
            </a:r>
            <a:r>
              <a:rPr lang="en-US" dirty="0"/>
              <a:t>:</a:t>
            </a:r>
            <a:endParaRPr dirty="0"/>
          </a:p>
          <a:p>
            <a:pPr marL="914400" lvl="1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dirty="0"/>
              <a:t>The insertion may (or may not) have changed the node’s height</a:t>
            </a:r>
            <a:endParaRPr dirty="0"/>
          </a:p>
          <a:p>
            <a:pPr marL="914400" lvl="1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dirty="0"/>
              <a:t>Detect height imbalance and perform a </a:t>
            </a:r>
            <a:r>
              <a:rPr lang="en-US" i="1" dirty="0"/>
              <a:t>rotation</a:t>
            </a:r>
            <a:r>
              <a:rPr lang="en-US" dirty="0"/>
              <a:t> to restore balance</a:t>
            </a:r>
            <a:endParaRPr sz="1500" dirty="0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dirty="0"/>
              <a:t>Facts that make this easier:</a:t>
            </a:r>
            <a:endParaRPr dirty="0"/>
          </a:p>
          <a:p>
            <a:pPr marL="457200" lvl="0" indent="-35457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84"/>
              <a:buChar char="●"/>
            </a:pPr>
            <a:r>
              <a:rPr lang="en-US" sz="1983" dirty="0"/>
              <a:t>Imbalances can only occur along the path from the new leaf to the root</a:t>
            </a:r>
            <a:endParaRPr sz="1983" dirty="0"/>
          </a:p>
          <a:p>
            <a:pPr marL="457200" lvl="0" indent="-35457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84"/>
              <a:buChar char="●"/>
            </a:pPr>
            <a:r>
              <a:rPr lang="en-US" sz="1983" dirty="0"/>
              <a:t>We only have to address the lowest unbalanced node</a:t>
            </a:r>
            <a:endParaRPr sz="1983" dirty="0"/>
          </a:p>
          <a:p>
            <a:pPr marL="457200" lvl="0" indent="-35457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84"/>
              <a:buChar char="●"/>
            </a:pPr>
            <a:r>
              <a:rPr lang="en-US" sz="1983" dirty="0"/>
              <a:t>Applying a rotation (or double rotation), restores the height of the subtree before the insertion -- when everything was balanced!</a:t>
            </a:r>
            <a:endParaRPr sz="1983" dirty="0"/>
          </a:p>
          <a:p>
            <a:pPr marL="457200" lvl="0" indent="-35457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84"/>
              <a:buChar char="●"/>
            </a:pPr>
            <a:r>
              <a:rPr lang="en-US" sz="1983" dirty="0"/>
              <a:t>Therefore, we need </a:t>
            </a:r>
            <a:r>
              <a:rPr lang="en-US" sz="1983" b="1" i="1" dirty="0"/>
              <a:t>at most one rebalancing operation</a:t>
            </a:r>
            <a:endParaRPr sz="1983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73F7C-98F9-D4F8-11AF-026F490D9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insertion</a:t>
            </a:r>
            <a:r>
              <a:rPr lang="en-US" dirty="0"/>
              <a:t>: Example</a:t>
            </a:r>
            <a:endParaRPr lang="en-SE" dirty="0"/>
          </a:p>
        </p:txBody>
      </p:sp>
      <p:sp>
        <p:nvSpPr>
          <p:cNvPr id="1772" name="Google Shape;1772;p59"/>
          <p:cNvSpPr/>
          <p:nvPr/>
        </p:nvSpPr>
        <p:spPr>
          <a:xfrm>
            <a:off x="2562957" y="2407680"/>
            <a:ext cx="3281100" cy="1830000"/>
          </a:xfrm>
          <a:prstGeom prst="triangle">
            <a:avLst>
              <a:gd name="adj" fmla="val 50000"/>
            </a:avLst>
          </a:prstGeom>
          <a:solidFill>
            <a:srgbClr val="E06768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775" name="Google Shape;1775;p59"/>
          <p:cNvGrpSpPr/>
          <p:nvPr/>
        </p:nvGrpSpPr>
        <p:grpSpPr>
          <a:xfrm>
            <a:off x="3174405" y="2168520"/>
            <a:ext cx="457200" cy="457200"/>
            <a:chOff x="1408670" y="3991232"/>
            <a:chExt cx="457200" cy="457200"/>
          </a:xfrm>
        </p:grpSpPr>
        <p:sp>
          <p:nvSpPr>
            <p:cNvPr id="1776" name="Google Shape;1776;p59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D0EEF9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77" name="Google Shape;1777;p59"/>
            <p:cNvSpPr txBox="1"/>
            <p:nvPr/>
          </p:nvSpPr>
          <p:spPr>
            <a:xfrm>
              <a:off x="1481618" y="4035166"/>
              <a:ext cx="311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/>
            </a:p>
          </p:txBody>
        </p:sp>
      </p:grpSp>
      <p:cxnSp>
        <p:nvCxnSpPr>
          <p:cNvPr id="1778" name="Google Shape;1778;p59"/>
          <p:cNvCxnSpPr>
            <a:stCxn id="1776" idx="5"/>
            <a:endCxn id="1779" idx="1"/>
          </p:cNvCxnSpPr>
          <p:nvPr/>
        </p:nvCxnSpPr>
        <p:spPr>
          <a:xfrm>
            <a:off x="3564650" y="2558765"/>
            <a:ext cx="373800" cy="2001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1780" name="Google Shape;1780;p59"/>
          <p:cNvGrpSpPr/>
          <p:nvPr/>
        </p:nvGrpSpPr>
        <p:grpSpPr>
          <a:xfrm>
            <a:off x="3871404" y="2692018"/>
            <a:ext cx="457230" cy="457200"/>
            <a:chOff x="1408670" y="3991232"/>
            <a:chExt cx="457230" cy="457200"/>
          </a:xfrm>
        </p:grpSpPr>
        <p:sp>
          <p:nvSpPr>
            <p:cNvPr id="1779" name="Google Shape;1779;p59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D0EEF9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81" name="Google Shape;1781;p59"/>
            <p:cNvSpPr txBox="1"/>
            <p:nvPr/>
          </p:nvSpPr>
          <p:spPr>
            <a:xfrm>
              <a:off x="1418300" y="4035166"/>
              <a:ext cx="447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8</a:t>
              </a:r>
              <a:endParaRPr/>
            </a:p>
          </p:txBody>
        </p:sp>
      </p:grpSp>
      <p:grpSp>
        <p:nvGrpSpPr>
          <p:cNvPr id="1782" name="Google Shape;1782;p59"/>
          <p:cNvGrpSpPr/>
          <p:nvPr/>
        </p:nvGrpSpPr>
        <p:grpSpPr>
          <a:xfrm>
            <a:off x="4553832" y="3257802"/>
            <a:ext cx="457230" cy="457200"/>
            <a:chOff x="1408670" y="3991232"/>
            <a:chExt cx="457230" cy="457200"/>
          </a:xfrm>
        </p:grpSpPr>
        <p:sp>
          <p:nvSpPr>
            <p:cNvPr id="1783" name="Google Shape;1783;p59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D0EEF9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84" name="Google Shape;1784;p59"/>
            <p:cNvSpPr txBox="1"/>
            <p:nvPr/>
          </p:nvSpPr>
          <p:spPr>
            <a:xfrm>
              <a:off x="1418300" y="4035166"/>
              <a:ext cx="447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10</a:t>
              </a:r>
              <a:endParaRPr/>
            </a:p>
          </p:txBody>
        </p:sp>
      </p:grpSp>
      <p:grpSp>
        <p:nvGrpSpPr>
          <p:cNvPr id="1785" name="Google Shape;1785;p59"/>
          <p:cNvGrpSpPr/>
          <p:nvPr/>
        </p:nvGrpSpPr>
        <p:grpSpPr>
          <a:xfrm>
            <a:off x="3984018" y="3760818"/>
            <a:ext cx="457200" cy="457200"/>
            <a:chOff x="1408670" y="3991232"/>
            <a:chExt cx="457200" cy="457200"/>
          </a:xfrm>
        </p:grpSpPr>
        <p:sp>
          <p:nvSpPr>
            <p:cNvPr id="1786" name="Google Shape;1786;p59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D0EEF9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87" name="Google Shape;1787;p59"/>
            <p:cNvSpPr txBox="1"/>
            <p:nvPr/>
          </p:nvSpPr>
          <p:spPr>
            <a:xfrm>
              <a:off x="1418299" y="4035166"/>
              <a:ext cx="419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9</a:t>
              </a:r>
              <a:endParaRPr/>
            </a:p>
          </p:txBody>
        </p:sp>
      </p:grpSp>
      <p:cxnSp>
        <p:nvCxnSpPr>
          <p:cNvPr id="1788" name="Google Shape;1788;p59"/>
          <p:cNvCxnSpPr>
            <a:stCxn id="1779" idx="5"/>
            <a:endCxn id="1783" idx="1"/>
          </p:cNvCxnSpPr>
          <p:nvPr/>
        </p:nvCxnSpPr>
        <p:spPr>
          <a:xfrm>
            <a:off x="4261649" y="3082263"/>
            <a:ext cx="359100" cy="2424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89" name="Google Shape;1789;p59"/>
          <p:cNvCxnSpPr>
            <a:stCxn id="1783" idx="3"/>
            <a:endCxn id="1786" idx="7"/>
          </p:cNvCxnSpPr>
          <p:nvPr/>
        </p:nvCxnSpPr>
        <p:spPr>
          <a:xfrm flipH="1">
            <a:off x="4374187" y="3648047"/>
            <a:ext cx="246600" cy="1797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1790" name="Google Shape;1790;p59"/>
          <p:cNvGrpSpPr/>
          <p:nvPr/>
        </p:nvGrpSpPr>
        <p:grpSpPr>
          <a:xfrm>
            <a:off x="5061434" y="3760818"/>
            <a:ext cx="457200" cy="457200"/>
            <a:chOff x="1408670" y="3991232"/>
            <a:chExt cx="457200" cy="457200"/>
          </a:xfrm>
        </p:grpSpPr>
        <p:sp>
          <p:nvSpPr>
            <p:cNvPr id="1791" name="Google Shape;1791;p59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D0EEF9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92" name="Google Shape;1792;p59"/>
            <p:cNvSpPr txBox="1"/>
            <p:nvPr/>
          </p:nvSpPr>
          <p:spPr>
            <a:xfrm>
              <a:off x="1418300" y="4035166"/>
              <a:ext cx="443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/>
            </a:p>
          </p:txBody>
        </p:sp>
      </p:grpSp>
      <p:grpSp>
        <p:nvGrpSpPr>
          <p:cNvPr id="1793" name="Google Shape;1793;p59"/>
          <p:cNvGrpSpPr/>
          <p:nvPr/>
        </p:nvGrpSpPr>
        <p:grpSpPr>
          <a:xfrm>
            <a:off x="4708039" y="4413303"/>
            <a:ext cx="472136" cy="457200"/>
            <a:chOff x="1408670" y="3991232"/>
            <a:chExt cx="472136" cy="457200"/>
          </a:xfrm>
        </p:grpSpPr>
        <p:sp>
          <p:nvSpPr>
            <p:cNvPr id="1794" name="Google Shape;1794;p59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7CE1E7"/>
            </a:solidFill>
            <a:ln w="28575" cap="flat" cmpd="sng">
              <a:solidFill>
                <a:srgbClr val="008B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95" name="Google Shape;1795;p59"/>
            <p:cNvSpPr txBox="1"/>
            <p:nvPr/>
          </p:nvSpPr>
          <p:spPr>
            <a:xfrm>
              <a:off x="1442806" y="4041535"/>
              <a:ext cx="438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11</a:t>
              </a:r>
              <a:endParaRPr/>
            </a:p>
          </p:txBody>
        </p:sp>
      </p:grpSp>
      <p:cxnSp>
        <p:nvCxnSpPr>
          <p:cNvPr id="1796" name="Google Shape;1796;p59"/>
          <p:cNvCxnSpPr/>
          <p:nvPr/>
        </p:nvCxnSpPr>
        <p:spPr>
          <a:xfrm>
            <a:off x="4944077" y="3646942"/>
            <a:ext cx="185700" cy="177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1797" name="Google Shape;1797;p59"/>
          <p:cNvGrpSpPr/>
          <p:nvPr/>
        </p:nvGrpSpPr>
        <p:grpSpPr>
          <a:xfrm>
            <a:off x="3377070" y="3165568"/>
            <a:ext cx="457200" cy="457200"/>
            <a:chOff x="1408670" y="3991232"/>
            <a:chExt cx="457200" cy="457200"/>
          </a:xfrm>
        </p:grpSpPr>
        <p:sp>
          <p:nvSpPr>
            <p:cNvPr id="1798" name="Google Shape;1798;p59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D0EEF9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99" name="Google Shape;1799;p59"/>
            <p:cNvSpPr txBox="1"/>
            <p:nvPr/>
          </p:nvSpPr>
          <p:spPr>
            <a:xfrm>
              <a:off x="1481618" y="4035166"/>
              <a:ext cx="311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/>
            </a:p>
          </p:txBody>
        </p:sp>
      </p:grpSp>
      <p:cxnSp>
        <p:nvCxnSpPr>
          <p:cNvPr id="1800" name="Google Shape;1800;p59"/>
          <p:cNvCxnSpPr>
            <a:endCxn id="1798" idx="7"/>
          </p:cNvCxnSpPr>
          <p:nvPr/>
        </p:nvCxnSpPr>
        <p:spPr>
          <a:xfrm flipH="1">
            <a:off x="3767315" y="3082223"/>
            <a:ext cx="144600" cy="150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01" name="Google Shape;1801;p59"/>
          <p:cNvCxnSpPr/>
          <p:nvPr/>
        </p:nvCxnSpPr>
        <p:spPr>
          <a:xfrm flipH="1">
            <a:off x="2984461" y="2567903"/>
            <a:ext cx="247500" cy="2079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802" name="Google Shape;1802;p59"/>
          <p:cNvSpPr txBox="1"/>
          <p:nvPr/>
        </p:nvSpPr>
        <p:spPr>
          <a:xfrm>
            <a:off x="2731328" y="2712931"/>
            <a:ext cx="35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...</a:t>
            </a:r>
            <a:endParaRPr/>
          </a:p>
        </p:txBody>
      </p:sp>
      <p:cxnSp>
        <p:nvCxnSpPr>
          <p:cNvPr id="1803" name="Google Shape;1803;p59"/>
          <p:cNvCxnSpPr/>
          <p:nvPr/>
        </p:nvCxnSpPr>
        <p:spPr>
          <a:xfrm>
            <a:off x="3089118" y="1946138"/>
            <a:ext cx="186900" cy="2595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804" name="Google Shape;1804;p59"/>
          <p:cNvSpPr txBox="1"/>
          <p:nvPr/>
        </p:nvSpPr>
        <p:spPr>
          <a:xfrm>
            <a:off x="2816615" y="1576806"/>
            <a:ext cx="35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...</a:t>
            </a:r>
            <a:endParaRPr/>
          </a:p>
        </p:txBody>
      </p:sp>
      <p:sp>
        <p:nvSpPr>
          <p:cNvPr id="1805" name="Google Shape;1805;p59"/>
          <p:cNvSpPr txBox="1"/>
          <p:nvPr/>
        </p:nvSpPr>
        <p:spPr>
          <a:xfrm>
            <a:off x="3465677" y="1198224"/>
            <a:ext cx="2490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(1) Originally, whole tree balanced, and </a:t>
            </a:r>
            <a:r>
              <a:rPr lang="en-US" sz="1600" b="1">
                <a:solidFill>
                  <a:srgbClr val="E83C6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this subtree </a:t>
            </a:r>
            <a:r>
              <a:rPr lang="en-US" sz="1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has height 2</a:t>
            </a:r>
            <a:endParaRPr/>
          </a:p>
        </p:txBody>
      </p:sp>
      <p:sp>
        <p:nvSpPr>
          <p:cNvPr id="1806" name="Google Shape;1806;p59"/>
          <p:cNvSpPr txBox="1"/>
          <p:nvPr/>
        </p:nvSpPr>
        <p:spPr>
          <a:xfrm>
            <a:off x="2435709" y="4360139"/>
            <a:ext cx="22722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(2) </a:t>
            </a:r>
            <a:r>
              <a:rPr lang="en-US" sz="1600" b="1" dirty="0">
                <a:solidFill>
                  <a:srgbClr val="00B0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Insertion</a:t>
            </a:r>
            <a:r>
              <a:rPr lang="en-US" sz="16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creates imbalance(s), including </a:t>
            </a:r>
            <a:r>
              <a:rPr lang="en-US" sz="1600" b="1" dirty="0">
                <a:solidFill>
                  <a:srgbClr val="E83C6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 subtree </a:t>
            </a:r>
            <a:r>
              <a:rPr lang="en-US" sz="16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(8 is lowest unbalanced node)</a:t>
            </a:r>
            <a:endParaRPr sz="16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1808" name="Google Shape;1808;p59"/>
          <p:cNvCxnSpPr/>
          <p:nvPr/>
        </p:nvCxnSpPr>
        <p:spPr>
          <a:xfrm flipH="1">
            <a:off x="5002050" y="4192641"/>
            <a:ext cx="171300" cy="2352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09" name="Google Shape;1809;p59"/>
          <p:cNvCxnSpPr>
            <a:endCxn id="1772" idx="4"/>
          </p:cNvCxnSpPr>
          <p:nvPr/>
        </p:nvCxnSpPr>
        <p:spPr>
          <a:xfrm>
            <a:off x="5844057" y="2397180"/>
            <a:ext cx="0" cy="18405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810" name="Google Shape;1810;p59"/>
          <p:cNvSpPr txBox="1"/>
          <p:nvPr/>
        </p:nvSpPr>
        <p:spPr>
          <a:xfrm>
            <a:off x="5614178" y="3086391"/>
            <a:ext cx="27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</a:t>
            </a:r>
            <a:endParaRPr/>
          </a:p>
        </p:txBody>
      </p:sp>
      <p:sp>
        <p:nvSpPr>
          <p:cNvPr id="4" name="Google Shape;1772;p59">
            <a:extLst>
              <a:ext uri="{FF2B5EF4-FFF2-40B4-BE49-F238E27FC236}">
                <a16:creationId xmlns:a16="http://schemas.microsoft.com/office/drawing/2014/main" id="{36F06DE7-A67F-F8E3-E281-AB69F0DF4187}"/>
              </a:ext>
            </a:extLst>
          </p:cNvPr>
          <p:cNvSpPr/>
          <p:nvPr/>
        </p:nvSpPr>
        <p:spPr>
          <a:xfrm>
            <a:off x="7113448" y="2409663"/>
            <a:ext cx="3281100" cy="1830000"/>
          </a:xfrm>
          <a:prstGeom prst="triangle">
            <a:avLst>
              <a:gd name="adj" fmla="val 50000"/>
            </a:avLst>
          </a:prstGeom>
          <a:solidFill>
            <a:srgbClr val="E06768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5" name="Google Shape;1775;p59">
            <a:extLst>
              <a:ext uri="{FF2B5EF4-FFF2-40B4-BE49-F238E27FC236}">
                <a16:creationId xmlns:a16="http://schemas.microsoft.com/office/drawing/2014/main" id="{E0945BF0-D8E5-BC9A-93A6-553F7A6FF6E2}"/>
              </a:ext>
            </a:extLst>
          </p:cNvPr>
          <p:cNvGrpSpPr/>
          <p:nvPr/>
        </p:nvGrpSpPr>
        <p:grpSpPr>
          <a:xfrm>
            <a:off x="7724896" y="2170503"/>
            <a:ext cx="457200" cy="457200"/>
            <a:chOff x="1408670" y="3991232"/>
            <a:chExt cx="457200" cy="457200"/>
          </a:xfrm>
        </p:grpSpPr>
        <p:sp>
          <p:nvSpPr>
            <p:cNvPr id="6" name="Google Shape;1776;p59">
              <a:extLst>
                <a:ext uri="{FF2B5EF4-FFF2-40B4-BE49-F238E27FC236}">
                  <a16:creationId xmlns:a16="http://schemas.microsoft.com/office/drawing/2014/main" id="{E7D71D68-BBAD-3B53-07A7-C13509C59A43}"/>
                </a:ext>
              </a:extLst>
            </p:cNvPr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D0EEF9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" name="Google Shape;1777;p59">
              <a:extLst>
                <a:ext uri="{FF2B5EF4-FFF2-40B4-BE49-F238E27FC236}">
                  <a16:creationId xmlns:a16="http://schemas.microsoft.com/office/drawing/2014/main" id="{3593055E-4225-B2D8-7C56-8FAE40BF5D0A}"/>
                </a:ext>
              </a:extLst>
            </p:cNvPr>
            <p:cNvSpPr txBox="1"/>
            <p:nvPr/>
          </p:nvSpPr>
          <p:spPr>
            <a:xfrm>
              <a:off x="1481618" y="4035166"/>
              <a:ext cx="311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/>
            </a:p>
          </p:txBody>
        </p:sp>
      </p:grpSp>
      <p:cxnSp>
        <p:nvCxnSpPr>
          <p:cNvPr id="8" name="Google Shape;1778;p59">
            <a:extLst>
              <a:ext uri="{FF2B5EF4-FFF2-40B4-BE49-F238E27FC236}">
                <a16:creationId xmlns:a16="http://schemas.microsoft.com/office/drawing/2014/main" id="{48D64291-23D5-FAB9-E05D-67D59A13B06F}"/>
              </a:ext>
            </a:extLst>
          </p:cNvPr>
          <p:cNvCxnSpPr>
            <a:stCxn id="6" idx="5"/>
            <a:endCxn id="10" idx="1"/>
          </p:cNvCxnSpPr>
          <p:nvPr/>
        </p:nvCxnSpPr>
        <p:spPr>
          <a:xfrm>
            <a:off x="8115141" y="2560748"/>
            <a:ext cx="373800" cy="2001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9" name="Google Shape;1780;p59">
            <a:extLst>
              <a:ext uri="{FF2B5EF4-FFF2-40B4-BE49-F238E27FC236}">
                <a16:creationId xmlns:a16="http://schemas.microsoft.com/office/drawing/2014/main" id="{ABB13A03-AE13-079C-4763-AAB4A94843A5}"/>
              </a:ext>
            </a:extLst>
          </p:cNvPr>
          <p:cNvGrpSpPr/>
          <p:nvPr/>
        </p:nvGrpSpPr>
        <p:grpSpPr>
          <a:xfrm>
            <a:off x="8421895" y="2694001"/>
            <a:ext cx="457230" cy="457200"/>
            <a:chOff x="1408670" y="3991232"/>
            <a:chExt cx="457230" cy="457200"/>
          </a:xfrm>
        </p:grpSpPr>
        <p:sp>
          <p:nvSpPr>
            <p:cNvPr id="10" name="Google Shape;1779;p59">
              <a:extLst>
                <a:ext uri="{FF2B5EF4-FFF2-40B4-BE49-F238E27FC236}">
                  <a16:creationId xmlns:a16="http://schemas.microsoft.com/office/drawing/2014/main" id="{7BE2835D-A584-64A8-5290-9BEF4E128F06}"/>
                </a:ext>
              </a:extLst>
            </p:cNvPr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D0EEF9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" name="Google Shape;1781;p59">
              <a:extLst>
                <a:ext uri="{FF2B5EF4-FFF2-40B4-BE49-F238E27FC236}">
                  <a16:creationId xmlns:a16="http://schemas.microsoft.com/office/drawing/2014/main" id="{9DC72286-F5F8-4119-B50D-635C98029F8C}"/>
                </a:ext>
              </a:extLst>
            </p:cNvPr>
            <p:cNvSpPr txBox="1"/>
            <p:nvPr/>
          </p:nvSpPr>
          <p:spPr>
            <a:xfrm>
              <a:off x="1418300" y="4035166"/>
              <a:ext cx="447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10</a:t>
              </a:r>
              <a:endParaRPr dirty="0"/>
            </a:p>
          </p:txBody>
        </p:sp>
      </p:grpSp>
      <p:grpSp>
        <p:nvGrpSpPr>
          <p:cNvPr id="12" name="Google Shape;1782;p59">
            <a:extLst>
              <a:ext uri="{FF2B5EF4-FFF2-40B4-BE49-F238E27FC236}">
                <a16:creationId xmlns:a16="http://schemas.microsoft.com/office/drawing/2014/main" id="{942BBC68-221E-2D1D-451F-C65D43670A34}"/>
              </a:ext>
            </a:extLst>
          </p:cNvPr>
          <p:cNvGrpSpPr/>
          <p:nvPr/>
        </p:nvGrpSpPr>
        <p:grpSpPr>
          <a:xfrm>
            <a:off x="9104323" y="3259785"/>
            <a:ext cx="457230" cy="457200"/>
            <a:chOff x="1408670" y="3991232"/>
            <a:chExt cx="457230" cy="457200"/>
          </a:xfrm>
        </p:grpSpPr>
        <p:sp>
          <p:nvSpPr>
            <p:cNvPr id="13" name="Google Shape;1783;p59">
              <a:extLst>
                <a:ext uri="{FF2B5EF4-FFF2-40B4-BE49-F238E27FC236}">
                  <a16:creationId xmlns:a16="http://schemas.microsoft.com/office/drawing/2014/main" id="{4C66C903-DCE6-3E90-3AD3-DD1AAB31C71B}"/>
                </a:ext>
              </a:extLst>
            </p:cNvPr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D0EEF9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" name="Google Shape;1784;p59">
              <a:extLst>
                <a:ext uri="{FF2B5EF4-FFF2-40B4-BE49-F238E27FC236}">
                  <a16:creationId xmlns:a16="http://schemas.microsoft.com/office/drawing/2014/main" id="{D61DD329-7397-76CF-AD26-6DA5403C072D}"/>
                </a:ext>
              </a:extLst>
            </p:cNvPr>
            <p:cNvSpPr txBox="1"/>
            <p:nvPr/>
          </p:nvSpPr>
          <p:spPr>
            <a:xfrm>
              <a:off x="1418300" y="4035166"/>
              <a:ext cx="447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12</a:t>
              </a:r>
              <a:endParaRPr dirty="0"/>
            </a:p>
          </p:txBody>
        </p:sp>
      </p:grpSp>
      <p:grpSp>
        <p:nvGrpSpPr>
          <p:cNvPr id="15" name="Google Shape;1785;p59">
            <a:extLst>
              <a:ext uri="{FF2B5EF4-FFF2-40B4-BE49-F238E27FC236}">
                <a16:creationId xmlns:a16="http://schemas.microsoft.com/office/drawing/2014/main" id="{E7616092-AFEF-66D2-E7CA-F247B9C56DDD}"/>
              </a:ext>
            </a:extLst>
          </p:cNvPr>
          <p:cNvGrpSpPr/>
          <p:nvPr/>
        </p:nvGrpSpPr>
        <p:grpSpPr>
          <a:xfrm>
            <a:off x="8360076" y="3772629"/>
            <a:ext cx="457200" cy="457200"/>
            <a:chOff x="1408670" y="3991232"/>
            <a:chExt cx="457200" cy="457200"/>
          </a:xfrm>
        </p:grpSpPr>
        <p:sp>
          <p:nvSpPr>
            <p:cNvPr id="16" name="Google Shape;1786;p59">
              <a:extLst>
                <a:ext uri="{FF2B5EF4-FFF2-40B4-BE49-F238E27FC236}">
                  <a16:creationId xmlns:a16="http://schemas.microsoft.com/office/drawing/2014/main" id="{7F390A76-7B4F-068C-0579-3D32FBCF223E}"/>
                </a:ext>
              </a:extLst>
            </p:cNvPr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D0EEF9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" name="Google Shape;1787;p59">
              <a:extLst>
                <a:ext uri="{FF2B5EF4-FFF2-40B4-BE49-F238E27FC236}">
                  <a16:creationId xmlns:a16="http://schemas.microsoft.com/office/drawing/2014/main" id="{CCA4AE2E-5130-01A6-7D51-41CF260A8AC6}"/>
                </a:ext>
              </a:extLst>
            </p:cNvPr>
            <p:cNvSpPr txBox="1"/>
            <p:nvPr/>
          </p:nvSpPr>
          <p:spPr>
            <a:xfrm>
              <a:off x="1418299" y="4035166"/>
              <a:ext cx="419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9</a:t>
              </a:r>
              <a:endParaRPr/>
            </a:p>
          </p:txBody>
        </p:sp>
      </p:grpSp>
      <p:cxnSp>
        <p:nvCxnSpPr>
          <p:cNvPr id="18" name="Google Shape;1788;p59">
            <a:extLst>
              <a:ext uri="{FF2B5EF4-FFF2-40B4-BE49-F238E27FC236}">
                <a16:creationId xmlns:a16="http://schemas.microsoft.com/office/drawing/2014/main" id="{CAE46226-BD48-BF97-F924-74C2DE2EBB56}"/>
              </a:ext>
            </a:extLst>
          </p:cNvPr>
          <p:cNvCxnSpPr>
            <a:stCxn id="10" idx="5"/>
            <a:endCxn id="13" idx="1"/>
          </p:cNvCxnSpPr>
          <p:nvPr/>
        </p:nvCxnSpPr>
        <p:spPr>
          <a:xfrm>
            <a:off x="8812140" y="3084246"/>
            <a:ext cx="359100" cy="2424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27" name="Google Shape;1797;p59">
            <a:extLst>
              <a:ext uri="{FF2B5EF4-FFF2-40B4-BE49-F238E27FC236}">
                <a16:creationId xmlns:a16="http://schemas.microsoft.com/office/drawing/2014/main" id="{ADA5661E-FCA9-990F-E7C6-3868F2BE1D00}"/>
              </a:ext>
            </a:extLst>
          </p:cNvPr>
          <p:cNvGrpSpPr/>
          <p:nvPr/>
        </p:nvGrpSpPr>
        <p:grpSpPr>
          <a:xfrm>
            <a:off x="7927561" y="3167551"/>
            <a:ext cx="457200" cy="457200"/>
            <a:chOff x="1408670" y="3991232"/>
            <a:chExt cx="457200" cy="457200"/>
          </a:xfrm>
        </p:grpSpPr>
        <p:sp>
          <p:nvSpPr>
            <p:cNvPr id="28" name="Google Shape;1798;p59">
              <a:extLst>
                <a:ext uri="{FF2B5EF4-FFF2-40B4-BE49-F238E27FC236}">
                  <a16:creationId xmlns:a16="http://schemas.microsoft.com/office/drawing/2014/main" id="{B2239B4D-3BF1-B501-9F95-319B82DDB53C}"/>
                </a:ext>
              </a:extLst>
            </p:cNvPr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D0EEF9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" name="Google Shape;1799;p59">
              <a:extLst>
                <a:ext uri="{FF2B5EF4-FFF2-40B4-BE49-F238E27FC236}">
                  <a16:creationId xmlns:a16="http://schemas.microsoft.com/office/drawing/2014/main" id="{F1F15190-702A-4E74-56EF-BE6A0EB4B0EC}"/>
                </a:ext>
              </a:extLst>
            </p:cNvPr>
            <p:cNvSpPr txBox="1"/>
            <p:nvPr/>
          </p:nvSpPr>
          <p:spPr>
            <a:xfrm>
              <a:off x="1481618" y="4035166"/>
              <a:ext cx="311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8</a:t>
              </a:r>
              <a:endParaRPr dirty="0"/>
            </a:p>
          </p:txBody>
        </p:sp>
      </p:grpSp>
      <p:cxnSp>
        <p:nvCxnSpPr>
          <p:cNvPr id="30" name="Google Shape;1800;p59">
            <a:extLst>
              <a:ext uri="{FF2B5EF4-FFF2-40B4-BE49-F238E27FC236}">
                <a16:creationId xmlns:a16="http://schemas.microsoft.com/office/drawing/2014/main" id="{D5EE1EEF-22B8-A767-9290-D32B42F98787}"/>
              </a:ext>
            </a:extLst>
          </p:cNvPr>
          <p:cNvCxnSpPr>
            <a:endCxn id="28" idx="7"/>
          </p:cNvCxnSpPr>
          <p:nvPr/>
        </p:nvCxnSpPr>
        <p:spPr>
          <a:xfrm flipH="1">
            <a:off x="8317806" y="3084206"/>
            <a:ext cx="144600" cy="150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1" name="Google Shape;1801;p59">
            <a:extLst>
              <a:ext uri="{FF2B5EF4-FFF2-40B4-BE49-F238E27FC236}">
                <a16:creationId xmlns:a16="http://schemas.microsoft.com/office/drawing/2014/main" id="{F0C921B2-D0D4-D802-6737-8491392592BB}"/>
              </a:ext>
            </a:extLst>
          </p:cNvPr>
          <p:cNvCxnSpPr/>
          <p:nvPr/>
        </p:nvCxnSpPr>
        <p:spPr>
          <a:xfrm flipH="1">
            <a:off x="7534952" y="2569886"/>
            <a:ext cx="247500" cy="2079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2" name="Google Shape;1802;p59">
            <a:extLst>
              <a:ext uri="{FF2B5EF4-FFF2-40B4-BE49-F238E27FC236}">
                <a16:creationId xmlns:a16="http://schemas.microsoft.com/office/drawing/2014/main" id="{1C2E2B69-3731-7959-76AE-6C420DAFD7BB}"/>
              </a:ext>
            </a:extLst>
          </p:cNvPr>
          <p:cNvSpPr txBox="1"/>
          <p:nvPr/>
        </p:nvSpPr>
        <p:spPr>
          <a:xfrm>
            <a:off x="7281819" y="2714914"/>
            <a:ext cx="35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...</a:t>
            </a:r>
            <a:endParaRPr/>
          </a:p>
        </p:txBody>
      </p:sp>
      <p:cxnSp>
        <p:nvCxnSpPr>
          <p:cNvPr id="33" name="Google Shape;1803;p59">
            <a:extLst>
              <a:ext uri="{FF2B5EF4-FFF2-40B4-BE49-F238E27FC236}">
                <a16:creationId xmlns:a16="http://schemas.microsoft.com/office/drawing/2014/main" id="{39E76019-59DA-F8F8-C43A-644816605B2D}"/>
              </a:ext>
            </a:extLst>
          </p:cNvPr>
          <p:cNvCxnSpPr/>
          <p:nvPr/>
        </p:nvCxnSpPr>
        <p:spPr>
          <a:xfrm>
            <a:off x="7639609" y="1948121"/>
            <a:ext cx="186900" cy="2595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4" name="Google Shape;1804;p59">
            <a:extLst>
              <a:ext uri="{FF2B5EF4-FFF2-40B4-BE49-F238E27FC236}">
                <a16:creationId xmlns:a16="http://schemas.microsoft.com/office/drawing/2014/main" id="{669F9337-0F19-310B-3DFD-E1CF02929515}"/>
              </a:ext>
            </a:extLst>
          </p:cNvPr>
          <p:cNvSpPr txBox="1"/>
          <p:nvPr/>
        </p:nvSpPr>
        <p:spPr>
          <a:xfrm>
            <a:off x="7367106" y="1578789"/>
            <a:ext cx="35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...</a:t>
            </a:r>
            <a:endParaRPr/>
          </a:p>
        </p:txBody>
      </p:sp>
      <p:sp>
        <p:nvSpPr>
          <p:cNvPr id="37" name="Google Shape;1807;p59">
            <a:extLst>
              <a:ext uri="{FF2B5EF4-FFF2-40B4-BE49-F238E27FC236}">
                <a16:creationId xmlns:a16="http://schemas.microsoft.com/office/drawing/2014/main" id="{4C9CCCAD-C456-2E15-94AE-800BC7D4A7DE}"/>
              </a:ext>
            </a:extLst>
          </p:cNvPr>
          <p:cNvSpPr txBox="1"/>
          <p:nvPr/>
        </p:nvSpPr>
        <p:spPr>
          <a:xfrm>
            <a:off x="7316642" y="4364011"/>
            <a:ext cx="2659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(3) Left rotation on 8 will restore </a:t>
            </a:r>
            <a:r>
              <a:rPr lang="en-US" sz="1600" b="1" dirty="0">
                <a:solidFill>
                  <a:srgbClr val="E83C6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 subtree </a:t>
            </a:r>
            <a:r>
              <a:rPr lang="en-US" sz="16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to height 2, whole tree balanced again!</a:t>
            </a:r>
            <a:endParaRPr dirty="0"/>
          </a:p>
        </p:txBody>
      </p:sp>
      <p:cxnSp>
        <p:nvCxnSpPr>
          <p:cNvPr id="39" name="Google Shape;1809;p59">
            <a:extLst>
              <a:ext uri="{FF2B5EF4-FFF2-40B4-BE49-F238E27FC236}">
                <a16:creationId xmlns:a16="http://schemas.microsoft.com/office/drawing/2014/main" id="{A34D5DC4-77AB-12C8-FE28-0720510FC6FF}"/>
              </a:ext>
            </a:extLst>
          </p:cNvPr>
          <p:cNvCxnSpPr>
            <a:endCxn id="4" idx="4"/>
          </p:cNvCxnSpPr>
          <p:nvPr/>
        </p:nvCxnSpPr>
        <p:spPr>
          <a:xfrm>
            <a:off x="10394548" y="2399163"/>
            <a:ext cx="0" cy="18405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40" name="Google Shape;1810;p59">
            <a:extLst>
              <a:ext uri="{FF2B5EF4-FFF2-40B4-BE49-F238E27FC236}">
                <a16:creationId xmlns:a16="http://schemas.microsoft.com/office/drawing/2014/main" id="{59196957-686F-914C-8AE8-9F1A8C27693F}"/>
              </a:ext>
            </a:extLst>
          </p:cNvPr>
          <p:cNvSpPr txBox="1"/>
          <p:nvPr/>
        </p:nvSpPr>
        <p:spPr>
          <a:xfrm>
            <a:off x="10164669" y="3088374"/>
            <a:ext cx="27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</a:t>
            </a:r>
            <a:endParaRPr/>
          </a:p>
        </p:txBody>
      </p:sp>
      <p:grpSp>
        <p:nvGrpSpPr>
          <p:cNvPr id="41" name="Google Shape;1797;p59">
            <a:extLst>
              <a:ext uri="{FF2B5EF4-FFF2-40B4-BE49-F238E27FC236}">
                <a16:creationId xmlns:a16="http://schemas.microsoft.com/office/drawing/2014/main" id="{33CD6CE7-DF7B-7255-EECF-08429043008F}"/>
              </a:ext>
            </a:extLst>
          </p:cNvPr>
          <p:cNvGrpSpPr/>
          <p:nvPr/>
        </p:nvGrpSpPr>
        <p:grpSpPr>
          <a:xfrm>
            <a:off x="7415272" y="3789643"/>
            <a:ext cx="457200" cy="457200"/>
            <a:chOff x="1408670" y="3991232"/>
            <a:chExt cx="457200" cy="457200"/>
          </a:xfrm>
        </p:grpSpPr>
        <p:sp>
          <p:nvSpPr>
            <p:cNvPr id="42" name="Google Shape;1798;p59">
              <a:extLst>
                <a:ext uri="{FF2B5EF4-FFF2-40B4-BE49-F238E27FC236}">
                  <a16:creationId xmlns:a16="http://schemas.microsoft.com/office/drawing/2014/main" id="{2050088D-EC1D-25DA-3AB2-3DBF690CFEA9}"/>
                </a:ext>
              </a:extLst>
            </p:cNvPr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D0EEF9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3" name="Google Shape;1799;p59">
              <a:extLst>
                <a:ext uri="{FF2B5EF4-FFF2-40B4-BE49-F238E27FC236}">
                  <a16:creationId xmlns:a16="http://schemas.microsoft.com/office/drawing/2014/main" id="{EA7DC5C9-2E84-3352-7AC8-181C81FF8D66}"/>
                </a:ext>
              </a:extLst>
            </p:cNvPr>
            <p:cNvSpPr txBox="1"/>
            <p:nvPr/>
          </p:nvSpPr>
          <p:spPr>
            <a:xfrm>
              <a:off x="1481618" y="4035166"/>
              <a:ext cx="311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/>
            </a:p>
          </p:txBody>
        </p:sp>
      </p:grpSp>
      <p:cxnSp>
        <p:nvCxnSpPr>
          <p:cNvPr id="44" name="Google Shape;1800;p59">
            <a:extLst>
              <a:ext uri="{FF2B5EF4-FFF2-40B4-BE49-F238E27FC236}">
                <a16:creationId xmlns:a16="http://schemas.microsoft.com/office/drawing/2014/main" id="{C810FA92-7474-52DC-FA30-D7C806F81EEC}"/>
              </a:ext>
            </a:extLst>
          </p:cNvPr>
          <p:cNvCxnSpPr>
            <a:cxnSpLocks/>
            <a:endCxn id="42" idx="7"/>
          </p:cNvCxnSpPr>
          <p:nvPr/>
        </p:nvCxnSpPr>
        <p:spPr>
          <a:xfrm flipH="1">
            <a:off x="7805517" y="3567994"/>
            <a:ext cx="223376" cy="288604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5" name="Google Shape;1788;p59">
            <a:extLst>
              <a:ext uri="{FF2B5EF4-FFF2-40B4-BE49-F238E27FC236}">
                <a16:creationId xmlns:a16="http://schemas.microsoft.com/office/drawing/2014/main" id="{BCB6C9FC-B21E-247D-1946-1AD8E84A0ED5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8302041" y="3554928"/>
            <a:ext cx="286635" cy="217701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47" name="Google Shape;1793;p59">
            <a:extLst>
              <a:ext uri="{FF2B5EF4-FFF2-40B4-BE49-F238E27FC236}">
                <a16:creationId xmlns:a16="http://schemas.microsoft.com/office/drawing/2014/main" id="{B205AB18-FA94-3F93-7EBB-76CD1F6CE625}"/>
              </a:ext>
            </a:extLst>
          </p:cNvPr>
          <p:cNvGrpSpPr/>
          <p:nvPr/>
        </p:nvGrpSpPr>
        <p:grpSpPr>
          <a:xfrm>
            <a:off x="8852703" y="3780480"/>
            <a:ext cx="472136" cy="457200"/>
            <a:chOff x="1408670" y="3991232"/>
            <a:chExt cx="472136" cy="457200"/>
          </a:xfrm>
        </p:grpSpPr>
        <p:sp>
          <p:nvSpPr>
            <p:cNvPr id="48" name="Google Shape;1794;p59">
              <a:extLst>
                <a:ext uri="{FF2B5EF4-FFF2-40B4-BE49-F238E27FC236}">
                  <a16:creationId xmlns:a16="http://schemas.microsoft.com/office/drawing/2014/main" id="{CD7625D6-419D-849D-F6E0-3156F69D239D}"/>
                </a:ext>
              </a:extLst>
            </p:cNvPr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7CE1E7"/>
            </a:solidFill>
            <a:ln w="28575" cap="flat" cmpd="sng">
              <a:solidFill>
                <a:srgbClr val="008B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9" name="Google Shape;1795;p59">
              <a:extLst>
                <a:ext uri="{FF2B5EF4-FFF2-40B4-BE49-F238E27FC236}">
                  <a16:creationId xmlns:a16="http://schemas.microsoft.com/office/drawing/2014/main" id="{A28673D9-4879-96FD-BCE6-3F2BEB1D4B9E}"/>
                </a:ext>
              </a:extLst>
            </p:cNvPr>
            <p:cNvSpPr txBox="1"/>
            <p:nvPr/>
          </p:nvSpPr>
          <p:spPr>
            <a:xfrm>
              <a:off x="1442806" y="4041535"/>
              <a:ext cx="438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11</a:t>
              </a:r>
              <a:endParaRPr/>
            </a:p>
          </p:txBody>
        </p:sp>
      </p:grpSp>
      <p:cxnSp>
        <p:nvCxnSpPr>
          <p:cNvPr id="60" name="Google Shape;1800;p59">
            <a:extLst>
              <a:ext uri="{FF2B5EF4-FFF2-40B4-BE49-F238E27FC236}">
                <a16:creationId xmlns:a16="http://schemas.microsoft.com/office/drawing/2014/main" id="{727E1724-506A-974D-A45B-4A8964F2C9F4}"/>
              </a:ext>
            </a:extLst>
          </p:cNvPr>
          <p:cNvCxnSpPr/>
          <p:nvPr/>
        </p:nvCxnSpPr>
        <p:spPr>
          <a:xfrm flipH="1">
            <a:off x="9104776" y="3672573"/>
            <a:ext cx="144600" cy="150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12398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p62"/>
          <p:cNvSpPr txBox="1">
            <a:spLocks noGrp="1"/>
          </p:cNvSpPr>
          <p:nvPr>
            <p:ph type="title"/>
          </p:nvPr>
        </p:nvSpPr>
        <p:spPr>
          <a:xfrm>
            <a:off x="575095" y="263276"/>
            <a:ext cx="111843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 dirty="0"/>
              <a:t>AVL </a:t>
            </a: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deletion</a:t>
            </a:r>
            <a:endParaRPr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33" name="Google Shape;1833;p62"/>
          <p:cNvSpPr txBox="1"/>
          <p:nvPr/>
        </p:nvSpPr>
        <p:spPr>
          <a:xfrm>
            <a:off x="575250" y="2456759"/>
            <a:ext cx="10478700" cy="198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2500"/>
              <a:buFont typeface="Quattrocento Sans"/>
              <a:buChar char="●"/>
            </a:pPr>
            <a:r>
              <a:rPr lang="en-US" sz="2500" dirty="0">
                <a:latin typeface="Quattrocento Sans"/>
                <a:ea typeface="Quattrocento Sans"/>
                <a:cs typeface="Quattrocento Sans"/>
                <a:sym typeface="Quattrocento Sans"/>
              </a:rPr>
              <a:t>Deletion involves a similar set of rotations that let you rebalance an AVL tree after deleting an element</a:t>
            </a:r>
            <a:endParaRPr sz="25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B6A479"/>
              </a:buClr>
              <a:buSzPts val="2100"/>
              <a:buFont typeface="Quattrocento Sans"/>
              <a:buChar char="○"/>
            </a:pPr>
            <a:r>
              <a:rPr lang="en-US" sz="2100" dirty="0">
                <a:latin typeface="Quattrocento Sans"/>
                <a:ea typeface="Quattrocento Sans"/>
                <a:cs typeface="Quattrocento Sans"/>
                <a:sym typeface="Quattrocento Sans"/>
              </a:rPr>
              <a:t>Omitted since it is beyond scope of this course</a:t>
            </a:r>
            <a:endParaRPr sz="21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2500"/>
              <a:buFont typeface="Quattrocento Sans"/>
              <a:buChar char="●"/>
            </a:pPr>
            <a:r>
              <a:rPr lang="en-US" sz="2500" dirty="0">
                <a:latin typeface="Quattrocento Sans"/>
                <a:ea typeface="Quattrocento Sans"/>
                <a:cs typeface="Quattrocento Sans"/>
                <a:sym typeface="Quattrocento Sans"/>
              </a:rPr>
              <a:t>In the worst case, takes O(log </a:t>
            </a:r>
            <a:r>
              <a:rPr lang="en-US" sz="2500" i="1" dirty="0">
                <a:latin typeface="Quattrocento Sans"/>
                <a:ea typeface="Quattrocento Sans"/>
                <a:cs typeface="Quattrocento Sans"/>
                <a:sym typeface="Quattrocento Sans"/>
              </a:rPr>
              <a:t>n</a:t>
            </a:r>
            <a:r>
              <a:rPr lang="en-US" sz="2500" dirty="0">
                <a:latin typeface="Quattrocento Sans"/>
                <a:ea typeface="Quattrocento Sans"/>
                <a:cs typeface="Quattrocento Sans"/>
                <a:sym typeface="Quattrocento Sans"/>
              </a:rPr>
              <a:t>) time to rebalance after a deletion</a:t>
            </a:r>
            <a:endParaRPr sz="25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B6A479"/>
              </a:buClr>
              <a:buSzPts val="2100"/>
              <a:buFont typeface="Quattrocento Sans"/>
              <a:buChar char="○"/>
            </a:pPr>
            <a:r>
              <a:rPr lang="en-US" sz="2100" dirty="0">
                <a:latin typeface="Quattrocento Sans"/>
                <a:ea typeface="Quattrocento Sans"/>
                <a:cs typeface="Quattrocento Sans"/>
                <a:sym typeface="Quattrocento Sans"/>
              </a:rPr>
              <a:t>Finding the node to delete is also </a:t>
            </a:r>
            <a:r>
              <a:rPr lang="en-US" sz="21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O(log </a:t>
            </a:r>
            <a:r>
              <a:rPr lang="en-US" sz="2100" i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</a:t>
            </a:r>
            <a:r>
              <a:rPr lang="en-US" sz="21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), so total complexity is </a:t>
            </a:r>
            <a:r>
              <a:rPr lang="en-US" altLang="zh-CN" sz="21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</a:t>
            </a:r>
            <a:r>
              <a:rPr lang="en-US" sz="21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(log </a:t>
            </a:r>
            <a:r>
              <a:rPr lang="en-US" sz="2100" i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</a:t>
            </a:r>
            <a:r>
              <a:rPr lang="en-US" sz="21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)</a:t>
            </a:r>
            <a:endParaRPr sz="21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p63"/>
          <p:cNvSpPr txBox="1">
            <a:spLocks noGrp="1"/>
          </p:cNvSpPr>
          <p:nvPr>
            <p:ph type="title"/>
          </p:nvPr>
        </p:nvSpPr>
        <p:spPr>
          <a:xfrm>
            <a:off x="575095" y="263276"/>
            <a:ext cx="111843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AVL Trees</a:t>
            </a:r>
            <a:endParaRPr/>
          </a:p>
        </p:txBody>
      </p:sp>
      <p:sp>
        <p:nvSpPr>
          <p:cNvPr id="1840" name="Google Shape;1840;p63"/>
          <p:cNvSpPr txBox="1">
            <a:spLocks noGrp="1"/>
          </p:cNvSpPr>
          <p:nvPr>
            <p:ph type="body" idx="1"/>
          </p:nvPr>
        </p:nvSpPr>
        <p:spPr>
          <a:xfrm>
            <a:off x="838200" y="1999096"/>
            <a:ext cx="4821300" cy="44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All operations on an AVL Tree </a:t>
            </a:r>
            <a:r>
              <a:rPr lang="en-GB" dirty="0"/>
              <a:t>(</a:t>
            </a:r>
            <a:r>
              <a:rPr lang="en-GB" altLang="zh-CN" dirty="0"/>
              <a:t>search, insertion, deletion</a:t>
            </a:r>
            <a:r>
              <a:rPr lang="zh-CN" altLang="en-US" dirty="0"/>
              <a:t>）</a:t>
            </a:r>
            <a:r>
              <a:rPr lang="en-US" dirty="0"/>
              <a:t>have worst-case complexity O(log n)</a:t>
            </a:r>
            <a:endParaRPr dirty="0"/>
          </a:p>
          <a:p>
            <a:pPr indent="-361950">
              <a:spcBef>
                <a:spcPts val="0"/>
              </a:spcBef>
              <a:buSzPts val="2100"/>
              <a:buChar char="○"/>
            </a:pPr>
            <a:r>
              <a:rPr lang="en-US" dirty="0"/>
              <a:t>Because the tree is always balanced!</a:t>
            </a:r>
            <a:endParaRPr dirty="0"/>
          </a:p>
        </p:txBody>
      </p:sp>
      <p:sp>
        <p:nvSpPr>
          <p:cNvPr id="1841" name="Google Shape;1841;p63"/>
          <p:cNvSpPr txBox="1"/>
          <p:nvPr/>
        </p:nvSpPr>
        <p:spPr>
          <a:xfrm>
            <a:off x="6718425" y="1999096"/>
            <a:ext cx="46353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2600"/>
              <a:buFont typeface="Quattrocento Sans"/>
              <a:buChar char="●"/>
            </a:pPr>
            <a:r>
              <a:rPr lang="en-GB" sz="26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Additional space for the height field</a:t>
            </a:r>
          </a:p>
          <a:p>
            <a:pPr marL="457200" marR="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2600"/>
              <a:buFont typeface="Quattrocento Sans"/>
              <a:buChar char="●"/>
            </a:pPr>
            <a:r>
              <a:rPr lang="en-US" sz="26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Rebalancing does incur some overhead</a:t>
            </a:r>
            <a:endParaRPr lang="en-GB" sz="26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914400" marR="0" lvl="1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Quattrocento Sans"/>
              <a:buChar char="○"/>
            </a:pPr>
            <a:r>
              <a:rPr lang="en-GB" sz="21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May not may not be important depending on the application</a:t>
            </a:r>
            <a:endParaRPr lang="en-GB" sz="2100" dirty="0"/>
          </a:p>
        </p:txBody>
      </p:sp>
      <p:sp>
        <p:nvSpPr>
          <p:cNvPr id="1842" name="Google Shape;1842;p63"/>
          <p:cNvSpPr txBox="1"/>
          <p:nvPr/>
        </p:nvSpPr>
        <p:spPr>
          <a:xfrm>
            <a:off x="2435702" y="1475900"/>
            <a:ext cx="1626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318B7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PROS</a:t>
            </a:r>
            <a:endParaRPr>
              <a:solidFill>
                <a:srgbClr val="318B7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43" name="Google Shape;1843;p63"/>
          <p:cNvSpPr txBox="1"/>
          <p:nvPr/>
        </p:nvSpPr>
        <p:spPr>
          <a:xfrm>
            <a:off x="8299800" y="1475900"/>
            <a:ext cx="2167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E83C6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CONS</a:t>
            </a:r>
            <a:endParaRPr>
              <a:solidFill>
                <a:srgbClr val="E83C6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0A734-4A42-21A5-7000-461182EB0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8A043-9BEA-88B4-C717-5E4BE1FCC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Video Tutorials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A0D9B-DA1B-F191-CF44-62988A4A1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31" y="1600201"/>
            <a:ext cx="10382491" cy="3859476"/>
          </a:xfrm>
        </p:spPr>
        <p:txBody>
          <a:bodyPr/>
          <a:lstStyle/>
          <a:p>
            <a:r>
              <a:rPr lang="en-GB" dirty="0"/>
              <a:t> AVL Trees Simply Explained, </a:t>
            </a:r>
            <a:r>
              <a:rPr lang="en-GB" dirty="0" err="1"/>
              <a:t>Maaneth</a:t>
            </a:r>
            <a:r>
              <a:rPr lang="en-GB" dirty="0"/>
              <a:t> De Silva</a:t>
            </a:r>
          </a:p>
          <a:p>
            <a:pPr lvl="1"/>
            <a:r>
              <a:rPr lang="en-GB" dirty="0">
                <a:hlinkClick r:id="rId3"/>
              </a:rPr>
              <a:t>https://www.youtube.com/watch?v=zP2xbKerIds</a:t>
            </a:r>
            <a:r>
              <a:rPr lang="en-GB" dirty="0"/>
              <a:t> </a:t>
            </a:r>
          </a:p>
          <a:p>
            <a:r>
              <a:rPr lang="en-GB" dirty="0"/>
              <a:t>10.1 AVL Tree - Insertion and Rotations, Abdul Bari</a:t>
            </a:r>
          </a:p>
          <a:p>
            <a:pPr lvl="1"/>
            <a:r>
              <a:rPr lang="en-GB" dirty="0">
                <a:hlinkClick r:id="rId4"/>
              </a:rPr>
              <a:t>https://www.youtube.com/watch?v=jDM6_TnYIqE</a:t>
            </a:r>
            <a:r>
              <a:rPr lang="en-GB" dirty="0"/>
              <a:t> </a:t>
            </a:r>
          </a:p>
          <a:p>
            <a:r>
              <a:rPr lang="en-GB"/>
              <a:t>AVL </a:t>
            </a:r>
            <a:r>
              <a:rPr lang="en-GB" dirty="0"/>
              <a:t>tree insertion</a:t>
            </a:r>
            <a:r>
              <a:rPr lang="en-US" dirty="0"/>
              <a:t>,</a:t>
            </a:r>
            <a:r>
              <a:rPr lang="zh-CN" altLang="en-US" dirty="0"/>
              <a:t> </a:t>
            </a:r>
            <a:r>
              <a:rPr lang="en-GB" dirty="0" err="1"/>
              <a:t>InvesTime</a:t>
            </a:r>
            <a:endParaRPr lang="en-GB" dirty="0"/>
          </a:p>
          <a:p>
            <a:pPr lvl="1"/>
            <a:r>
              <a:rPr lang="en-GB" dirty="0">
                <a:hlinkClick r:id="rId5"/>
              </a:rPr>
              <a:t>https://www.youtube.com/watch?v=vQptSYake4E&amp;list=PLoW1nQhPBiz_h5wcmoZODnVnQK9Xja-Pi&amp;index=5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Inserting 14, 17, 11, 7, 53, 4, 13, 12, 8, 60, 19, 16, 20</a:t>
            </a:r>
          </a:p>
          <a:p>
            <a:pPr lvl="1"/>
            <a:r>
              <a:rPr lang="en-GB" dirty="0"/>
              <a:t>In the middle of video (11 min) there is a typo where the root is written as 11, but it should be 14</a:t>
            </a:r>
          </a:p>
        </p:txBody>
      </p:sp>
    </p:spTree>
    <p:extLst>
      <p:ext uri="{BB962C8B-B14F-4D97-AF65-F5344CB8AC3E}">
        <p14:creationId xmlns:p14="http://schemas.microsoft.com/office/powerpoint/2010/main" val="1049201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36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Measuring Balance</a:t>
            </a:r>
            <a:endParaRPr/>
          </a:p>
        </p:txBody>
      </p:sp>
      <p:sp>
        <p:nvSpPr>
          <p:cNvPr id="786" name="Google Shape;786;p36"/>
          <p:cNvSpPr txBox="1">
            <a:spLocks noGrp="1"/>
          </p:cNvSpPr>
          <p:nvPr>
            <p:ph type="body" idx="1"/>
          </p:nvPr>
        </p:nvSpPr>
        <p:spPr>
          <a:xfrm>
            <a:off x="746175" y="1568275"/>
            <a:ext cx="9371700" cy="11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Measuring balance:</a:t>
            </a:r>
            <a:endParaRPr dirty="0"/>
          </a:p>
          <a:p>
            <a:pPr marL="45720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Quattrocento Sans"/>
              <a:buChar char="●"/>
            </a:pPr>
            <a:r>
              <a:rPr lang="en-US" sz="1700" dirty="0"/>
              <a:t>For each node, compare the heights of its two subtrees</a:t>
            </a:r>
            <a:endParaRPr sz="1700" dirty="0"/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Font typeface="Quattrocento Sans"/>
              <a:buChar char="●"/>
            </a:pPr>
            <a:r>
              <a:rPr lang="en-US" sz="1700" dirty="0"/>
              <a:t>Balanced when the difference in heights between subtrees is no greater than 1</a:t>
            </a:r>
            <a:endParaRPr sz="1700" dirty="0"/>
          </a:p>
        </p:txBody>
      </p:sp>
      <p:sp>
        <p:nvSpPr>
          <p:cNvPr id="787" name="Google Shape;787;p36"/>
          <p:cNvSpPr/>
          <p:nvPr/>
        </p:nvSpPr>
        <p:spPr>
          <a:xfrm>
            <a:off x="3742006" y="3030010"/>
            <a:ext cx="809400" cy="798000"/>
          </a:xfrm>
          <a:prstGeom prst="rect">
            <a:avLst/>
          </a:prstGeom>
          <a:noFill/>
          <a:ln w="15875" cap="flat" cmpd="sng">
            <a:solidFill>
              <a:srgbClr val="4C32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88" name="Google Shape;788;p36"/>
          <p:cNvSpPr/>
          <p:nvPr/>
        </p:nvSpPr>
        <p:spPr>
          <a:xfrm>
            <a:off x="3742006" y="3423064"/>
            <a:ext cx="404700" cy="404700"/>
          </a:xfrm>
          <a:prstGeom prst="rect">
            <a:avLst/>
          </a:prstGeom>
          <a:noFill/>
          <a:ln w="15875" cap="flat" cmpd="sng">
            <a:solidFill>
              <a:srgbClr val="4C32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89" name="Google Shape;789;p36"/>
          <p:cNvSpPr/>
          <p:nvPr/>
        </p:nvSpPr>
        <p:spPr>
          <a:xfrm>
            <a:off x="4146975" y="3423200"/>
            <a:ext cx="404700" cy="404700"/>
          </a:xfrm>
          <a:prstGeom prst="rect">
            <a:avLst/>
          </a:prstGeom>
          <a:noFill/>
          <a:ln w="15875" cap="flat" cmpd="sng">
            <a:solidFill>
              <a:srgbClr val="4C32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90" name="Google Shape;790;p36"/>
          <p:cNvSpPr txBox="1"/>
          <p:nvPr/>
        </p:nvSpPr>
        <p:spPr>
          <a:xfrm>
            <a:off x="3985297" y="3044906"/>
            <a:ext cx="46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endParaRPr/>
          </a:p>
        </p:txBody>
      </p:sp>
      <p:cxnSp>
        <p:nvCxnSpPr>
          <p:cNvPr id="791" name="Google Shape;791;p36"/>
          <p:cNvCxnSpPr/>
          <p:nvPr/>
        </p:nvCxnSpPr>
        <p:spPr>
          <a:xfrm>
            <a:off x="4349251" y="3625339"/>
            <a:ext cx="450600" cy="4803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792" name="Google Shape;792;p36"/>
          <p:cNvGrpSpPr/>
          <p:nvPr/>
        </p:nvGrpSpPr>
        <p:grpSpPr>
          <a:xfrm>
            <a:off x="4574405" y="4247163"/>
            <a:ext cx="1313669" cy="1102629"/>
            <a:chOff x="8178823" y="3174615"/>
            <a:chExt cx="1313669" cy="1102629"/>
          </a:xfrm>
        </p:grpSpPr>
        <p:sp>
          <p:nvSpPr>
            <p:cNvPr id="793" name="Google Shape;793;p36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94" name="Google Shape;794;p36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95" name="Google Shape;795;p36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96" name="Google Shape;796;p36"/>
            <p:cNvSpPr txBox="1"/>
            <p:nvPr/>
          </p:nvSpPr>
          <p:spPr>
            <a:xfrm>
              <a:off x="8677938" y="3189510"/>
              <a:ext cx="460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15</a:t>
              </a:r>
              <a:endParaRPr/>
            </a:p>
          </p:txBody>
        </p:sp>
        <p:cxnSp>
          <p:nvCxnSpPr>
            <p:cNvPr id="797" name="Google Shape;797;p36"/>
            <p:cNvCxnSpPr/>
            <p:nvPr/>
          </p:nvCxnSpPr>
          <p:spPr>
            <a:xfrm flipH="1">
              <a:off x="8178823" y="3769944"/>
              <a:ext cx="458100" cy="5073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798" name="Google Shape;798;p36"/>
            <p:cNvCxnSpPr/>
            <p:nvPr/>
          </p:nvCxnSpPr>
          <p:spPr>
            <a:xfrm>
              <a:off x="9041892" y="3769944"/>
              <a:ext cx="450600" cy="4803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799" name="Google Shape;799;p36"/>
          <p:cNvGrpSpPr/>
          <p:nvPr/>
        </p:nvGrpSpPr>
        <p:grpSpPr>
          <a:xfrm>
            <a:off x="4098998" y="5476727"/>
            <a:ext cx="809669" cy="798000"/>
            <a:chOff x="8434647" y="3174615"/>
            <a:chExt cx="809669" cy="798000"/>
          </a:xfrm>
        </p:grpSpPr>
        <p:sp>
          <p:nvSpPr>
            <p:cNvPr id="800" name="Google Shape;800;p36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01" name="Google Shape;801;p36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02" name="Google Shape;802;p36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03" name="Google Shape;803;p36"/>
            <p:cNvSpPr txBox="1"/>
            <p:nvPr/>
          </p:nvSpPr>
          <p:spPr>
            <a:xfrm>
              <a:off x="8677938" y="3189510"/>
              <a:ext cx="460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12</a:t>
              </a:r>
              <a:endParaRPr/>
            </a:p>
          </p:txBody>
        </p:sp>
      </p:grpSp>
      <p:grpSp>
        <p:nvGrpSpPr>
          <p:cNvPr id="804" name="Google Shape;804;p36"/>
          <p:cNvGrpSpPr/>
          <p:nvPr/>
        </p:nvGrpSpPr>
        <p:grpSpPr>
          <a:xfrm>
            <a:off x="5689726" y="5457087"/>
            <a:ext cx="809669" cy="798000"/>
            <a:chOff x="8434647" y="3174615"/>
            <a:chExt cx="809669" cy="798000"/>
          </a:xfrm>
        </p:grpSpPr>
        <p:sp>
          <p:nvSpPr>
            <p:cNvPr id="805" name="Google Shape;805;p36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06" name="Google Shape;806;p36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07" name="Google Shape;807;p36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08" name="Google Shape;808;p36"/>
            <p:cNvSpPr txBox="1"/>
            <p:nvPr/>
          </p:nvSpPr>
          <p:spPr>
            <a:xfrm>
              <a:off x="8677938" y="3189510"/>
              <a:ext cx="460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18</a:t>
              </a:r>
              <a:endParaRPr/>
            </a:p>
          </p:txBody>
        </p:sp>
      </p:grpSp>
      <p:cxnSp>
        <p:nvCxnSpPr>
          <p:cNvPr id="809" name="Google Shape;809;p36"/>
          <p:cNvCxnSpPr/>
          <p:nvPr/>
        </p:nvCxnSpPr>
        <p:spPr>
          <a:xfrm flipH="1">
            <a:off x="3810644" y="3461453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0" name="Google Shape;810;p36"/>
          <p:cNvCxnSpPr/>
          <p:nvPr/>
        </p:nvCxnSpPr>
        <p:spPr>
          <a:xfrm flipH="1">
            <a:off x="4162410" y="5908169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1" name="Google Shape;811;p36"/>
          <p:cNvCxnSpPr/>
          <p:nvPr/>
        </p:nvCxnSpPr>
        <p:spPr>
          <a:xfrm flipH="1">
            <a:off x="4579210" y="5908845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2" name="Google Shape;812;p36"/>
          <p:cNvCxnSpPr/>
          <p:nvPr/>
        </p:nvCxnSpPr>
        <p:spPr>
          <a:xfrm flipH="1">
            <a:off x="5731002" y="5892734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3" name="Google Shape;813;p36"/>
          <p:cNvCxnSpPr/>
          <p:nvPr/>
        </p:nvCxnSpPr>
        <p:spPr>
          <a:xfrm flipH="1">
            <a:off x="6143612" y="5908921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14" name="Google Shape;814;p36"/>
          <p:cNvGrpSpPr/>
          <p:nvPr/>
        </p:nvGrpSpPr>
        <p:grpSpPr>
          <a:xfrm>
            <a:off x="8713336" y="3194157"/>
            <a:ext cx="1065493" cy="1102629"/>
            <a:chOff x="8178823" y="3174615"/>
            <a:chExt cx="1065493" cy="1102629"/>
          </a:xfrm>
        </p:grpSpPr>
        <p:sp>
          <p:nvSpPr>
            <p:cNvPr id="815" name="Google Shape;815;p36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16" name="Google Shape;816;p36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17" name="Google Shape;817;p36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18" name="Google Shape;818;p36"/>
            <p:cNvSpPr txBox="1"/>
            <p:nvPr/>
          </p:nvSpPr>
          <p:spPr>
            <a:xfrm>
              <a:off x="8677938" y="3189510"/>
              <a:ext cx="32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8</a:t>
              </a:r>
              <a:endParaRPr/>
            </a:p>
          </p:txBody>
        </p:sp>
        <p:cxnSp>
          <p:nvCxnSpPr>
            <p:cNvPr id="819" name="Google Shape;819;p36"/>
            <p:cNvCxnSpPr/>
            <p:nvPr/>
          </p:nvCxnSpPr>
          <p:spPr>
            <a:xfrm flipH="1">
              <a:off x="8178823" y="3769944"/>
              <a:ext cx="458100" cy="5073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820" name="Google Shape;820;p36"/>
          <p:cNvGrpSpPr/>
          <p:nvPr/>
        </p:nvGrpSpPr>
        <p:grpSpPr>
          <a:xfrm>
            <a:off x="8011871" y="4380472"/>
            <a:ext cx="809669" cy="798000"/>
            <a:chOff x="8434647" y="3174615"/>
            <a:chExt cx="809669" cy="798000"/>
          </a:xfrm>
        </p:grpSpPr>
        <p:sp>
          <p:nvSpPr>
            <p:cNvPr id="821" name="Google Shape;821;p36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22" name="Google Shape;822;p36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23" name="Google Shape;823;p36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24" name="Google Shape;824;p36"/>
            <p:cNvSpPr txBox="1"/>
            <p:nvPr/>
          </p:nvSpPr>
          <p:spPr>
            <a:xfrm>
              <a:off x="8677938" y="3189510"/>
              <a:ext cx="32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7</a:t>
              </a:r>
              <a:endParaRPr/>
            </a:p>
          </p:txBody>
        </p:sp>
      </p:grpSp>
      <p:cxnSp>
        <p:nvCxnSpPr>
          <p:cNvPr id="825" name="Google Shape;825;p36"/>
          <p:cNvCxnSpPr/>
          <p:nvPr/>
        </p:nvCxnSpPr>
        <p:spPr>
          <a:xfrm flipH="1">
            <a:off x="8081242" y="4809832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6" name="Google Shape;826;p36"/>
          <p:cNvCxnSpPr/>
          <p:nvPr/>
        </p:nvCxnSpPr>
        <p:spPr>
          <a:xfrm flipH="1">
            <a:off x="9423146" y="3644698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7" name="Google Shape;827;p36"/>
          <p:cNvCxnSpPr/>
          <p:nvPr/>
        </p:nvCxnSpPr>
        <p:spPr>
          <a:xfrm flipH="1">
            <a:off x="8471596" y="4824532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28" name="Google Shape;828;p36"/>
          <p:cNvGrpSpPr/>
          <p:nvPr/>
        </p:nvGrpSpPr>
        <p:grpSpPr>
          <a:xfrm>
            <a:off x="10953184" y="3188199"/>
            <a:ext cx="809669" cy="798000"/>
            <a:chOff x="8434647" y="3174615"/>
            <a:chExt cx="809669" cy="798000"/>
          </a:xfrm>
        </p:grpSpPr>
        <p:sp>
          <p:nvSpPr>
            <p:cNvPr id="829" name="Google Shape;829;p36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30" name="Google Shape;830;p36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31" name="Google Shape;831;p36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32" name="Google Shape;832;p36"/>
            <p:cNvSpPr txBox="1"/>
            <p:nvPr/>
          </p:nvSpPr>
          <p:spPr>
            <a:xfrm>
              <a:off x="8677938" y="3189510"/>
              <a:ext cx="32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7</a:t>
              </a:r>
              <a:endParaRPr/>
            </a:p>
          </p:txBody>
        </p:sp>
      </p:grpSp>
      <p:cxnSp>
        <p:nvCxnSpPr>
          <p:cNvPr id="833" name="Google Shape;833;p36"/>
          <p:cNvCxnSpPr/>
          <p:nvPr/>
        </p:nvCxnSpPr>
        <p:spPr>
          <a:xfrm flipH="1">
            <a:off x="11022555" y="3617559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34" name="Google Shape;834;p36"/>
          <p:cNvCxnSpPr/>
          <p:nvPr/>
        </p:nvCxnSpPr>
        <p:spPr>
          <a:xfrm flipH="1">
            <a:off x="11412909" y="3632259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35" name="Google Shape;835;p36"/>
          <p:cNvGrpSpPr/>
          <p:nvPr/>
        </p:nvGrpSpPr>
        <p:grpSpPr>
          <a:xfrm>
            <a:off x="1052588" y="3029995"/>
            <a:ext cx="1065493" cy="1102629"/>
            <a:chOff x="8178823" y="3174615"/>
            <a:chExt cx="1065493" cy="1102629"/>
          </a:xfrm>
        </p:grpSpPr>
        <p:sp>
          <p:nvSpPr>
            <p:cNvPr id="836" name="Google Shape;836;p36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37" name="Google Shape;837;p36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38" name="Google Shape;838;p36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39" name="Google Shape;839;p36"/>
            <p:cNvSpPr txBox="1"/>
            <p:nvPr/>
          </p:nvSpPr>
          <p:spPr>
            <a:xfrm>
              <a:off x="8677938" y="3189510"/>
              <a:ext cx="32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8</a:t>
              </a:r>
              <a:endParaRPr/>
            </a:p>
          </p:txBody>
        </p:sp>
        <p:cxnSp>
          <p:nvCxnSpPr>
            <p:cNvPr id="840" name="Google Shape;840;p36"/>
            <p:cNvCxnSpPr/>
            <p:nvPr/>
          </p:nvCxnSpPr>
          <p:spPr>
            <a:xfrm flipH="1">
              <a:off x="8178823" y="3769944"/>
              <a:ext cx="458100" cy="5073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841" name="Google Shape;841;p36"/>
          <p:cNvGrpSpPr/>
          <p:nvPr/>
        </p:nvGrpSpPr>
        <p:grpSpPr>
          <a:xfrm>
            <a:off x="351123" y="4216310"/>
            <a:ext cx="809669" cy="798000"/>
            <a:chOff x="8434647" y="3174615"/>
            <a:chExt cx="809669" cy="798000"/>
          </a:xfrm>
        </p:grpSpPr>
        <p:sp>
          <p:nvSpPr>
            <p:cNvPr id="842" name="Google Shape;842;p36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43" name="Google Shape;843;p36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44" name="Google Shape;844;p36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45" name="Google Shape;845;p36"/>
            <p:cNvSpPr txBox="1"/>
            <p:nvPr/>
          </p:nvSpPr>
          <p:spPr>
            <a:xfrm>
              <a:off x="8677938" y="3189510"/>
              <a:ext cx="32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7</a:t>
              </a:r>
              <a:endParaRPr/>
            </a:p>
          </p:txBody>
        </p:sp>
      </p:grpSp>
      <p:cxnSp>
        <p:nvCxnSpPr>
          <p:cNvPr id="846" name="Google Shape;846;p36"/>
          <p:cNvCxnSpPr/>
          <p:nvPr/>
        </p:nvCxnSpPr>
        <p:spPr>
          <a:xfrm flipH="1">
            <a:off x="420494" y="4645670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47" name="Google Shape;847;p36"/>
          <p:cNvCxnSpPr/>
          <p:nvPr/>
        </p:nvCxnSpPr>
        <p:spPr>
          <a:xfrm flipH="1">
            <a:off x="810848" y="4660370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48" name="Google Shape;848;p36"/>
          <p:cNvGrpSpPr/>
          <p:nvPr/>
        </p:nvGrpSpPr>
        <p:grpSpPr>
          <a:xfrm>
            <a:off x="1945096" y="4222414"/>
            <a:ext cx="809669" cy="798000"/>
            <a:chOff x="8434647" y="3174615"/>
            <a:chExt cx="809669" cy="798000"/>
          </a:xfrm>
        </p:grpSpPr>
        <p:sp>
          <p:nvSpPr>
            <p:cNvPr id="849" name="Google Shape;849;p36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50" name="Google Shape;850;p36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51" name="Google Shape;851;p36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52" name="Google Shape;852;p36"/>
            <p:cNvSpPr txBox="1"/>
            <p:nvPr/>
          </p:nvSpPr>
          <p:spPr>
            <a:xfrm>
              <a:off x="8677938" y="3189510"/>
              <a:ext cx="32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9</a:t>
              </a:r>
              <a:endParaRPr/>
            </a:p>
          </p:txBody>
        </p:sp>
      </p:grpSp>
      <p:cxnSp>
        <p:nvCxnSpPr>
          <p:cNvPr id="853" name="Google Shape;853;p36"/>
          <p:cNvCxnSpPr/>
          <p:nvPr/>
        </p:nvCxnSpPr>
        <p:spPr>
          <a:xfrm>
            <a:off x="1901080" y="3622040"/>
            <a:ext cx="450600" cy="4803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54" name="Google Shape;854;p36"/>
          <p:cNvCxnSpPr/>
          <p:nvPr/>
        </p:nvCxnSpPr>
        <p:spPr>
          <a:xfrm flipH="1">
            <a:off x="1989650" y="4652093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5" name="Google Shape;855;p36"/>
          <p:cNvCxnSpPr/>
          <p:nvPr/>
        </p:nvCxnSpPr>
        <p:spPr>
          <a:xfrm flipH="1">
            <a:off x="2406371" y="4637642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56" name="Google Shape;856;p36"/>
          <p:cNvSpPr txBox="1"/>
          <p:nvPr/>
        </p:nvSpPr>
        <p:spPr>
          <a:xfrm>
            <a:off x="1030520" y="5321928"/>
            <a:ext cx="110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Balanced</a:t>
            </a:r>
            <a:endParaRPr/>
          </a:p>
        </p:txBody>
      </p:sp>
      <p:sp>
        <p:nvSpPr>
          <p:cNvPr id="857" name="Google Shape;857;p36"/>
          <p:cNvSpPr txBox="1"/>
          <p:nvPr/>
        </p:nvSpPr>
        <p:spPr>
          <a:xfrm>
            <a:off x="4349239" y="6401795"/>
            <a:ext cx="139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Unbalanced</a:t>
            </a:r>
            <a:endParaRPr/>
          </a:p>
        </p:txBody>
      </p:sp>
      <p:sp>
        <p:nvSpPr>
          <p:cNvPr id="858" name="Google Shape;858;p36"/>
          <p:cNvSpPr txBox="1"/>
          <p:nvPr/>
        </p:nvSpPr>
        <p:spPr>
          <a:xfrm>
            <a:off x="8376160" y="5476733"/>
            <a:ext cx="110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Balanced</a:t>
            </a:r>
            <a:endParaRPr dirty="0"/>
          </a:p>
        </p:txBody>
      </p:sp>
      <p:sp>
        <p:nvSpPr>
          <p:cNvPr id="859" name="Google Shape;859;p36"/>
          <p:cNvSpPr txBox="1"/>
          <p:nvPr/>
        </p:nvSpPr>
        <p:spPr>
          <a:xfrm>
            <a:off x="10782768" y="4338645"/>
            <a:ext cx="110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Balanced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1"/>
          <p:cNvSpPr txBox="1">
            <a:spLocks noGrp="1"/>
          </p:cNvSpPr>
          <p:nvPr>
            <p:ph type="title"/>
          </p:nvPr>
        </p:nvSpPr>
        <p:spPr>
          <a:xfrm>
            <a:off x="1902775" y="3262680"/>
            <a:ext cx="6504300" cy="507900"/>
          </a:xfrm>
          <a:prstGeom prst="rect">
            <a:avLst/>
          </a:prstGeom>
        </p:spPr>
        <p:txBody>
          <a:bodyPr spcFirstLastPara="1" wrap="square" lIns="88375" tIns="44175" rIns="88375" bIns="4417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Red Black Trees</a:t>
            </a:r>
            <a:endParaRPr/>
          </a:p>
        </p:txBody>
      </p:sp>
      <p:sp>
        <p:nvSpPr>
          <p:cNvPr id="587" name="Google Shape;587;p41"/>
          <p:cNvSpPr txBox="1">
            <a:spLocks noGrp="1"/>
          </p:cNvSpPr>
          <p:nvPr>
            <p:ph type="body" idx="1"/>
          </p:nvPr>
        </p:nvSpPr>
        <p:spPr>
          <a:xfrm>
            <a:off x="1902775" y="3931493"/>
            <a:ext cx="6504300" cy="366300"/>
          </a:xfrm>
          <a:prstGeom prst="rect">
            <a:avLst/>
          </a:prstGeom>
        </p:spPr>
        <p:txBody>
          <a:bodyPr spcFirstLastPara="1" wrap="square" lIns="88375" tIns="44175" rIns="88375" bIns="441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5BAAB-AA48-07AE-138B-67E6B7562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Red-Black Tree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DF3E65-F346-EA5B-DA79-F5C080784F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546233" y="2060499"/>
            <a:ext cx="4331753" cy="3370747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951E8F-D0CA-7B98-A0C3-CE7E068EE0CE}"/>
              </a:ext>
            </a:extLst>
          </p:cNvPr>
          <p:cNvSpPr txBox="1">
            <a:spLocks/>
          </p:cNvSpPr>
          <p:nvPr/>
        </p:nvSpPr>
        <p:spPr>
          <a:xfrm>
            <a:off x="81623" y="1172584"/>
            <a:ext cx="7256726" cy="5587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175" tIns="44175" rIns="44175" bIns="4417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C3282"/>
              </a:buClr>
              <a:buSzPts val="2600"/>
              <a:buFont typeface="Twentieth Century"/>
              <a:buChar char="●"/>
              <a:defRPr sz="2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B6A479"/>
              </a:buClr>
              <a:buSzPts val="2100"/>
              <a:buFont typeface="Quattrocento Sans"/>
              <a:buChar char="○"/>
              <a:defRPr sz="2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500"/>
              <a:buFont typeface="Quattrocento Sans"/>
              <a:buChar char="■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400"/>
              <a:buFont typeface="Quattrocento Sans"/>
              <a:buChar char="●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400"/>
              <a:buFont typeface="Quattrocento Sans"/>
              <a:buChar char="○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r>
              <a:rPr lang="en-GB" sz="2800" b="1" dirty="0"/>
              <a:t>Red-Black Tree: </a:t>
            </a:r>
            <a:r>
              <a:rPr lang="en-GB" sz="2800" dirty="0"/>
              <a:t>A balanced BST that maintains the invariant: the longest path (root to farthest NIL) is no more than twice the length of the shortest path (root to nearest NIL).</a:t>
            </a:r>
          </a:p>
          <a:p>
            <a:pPr lvl="1"/>
            <a:r>
              <a:rPr lang="en-GB" sz="2600" dirty="0"/>
              <a:t>Right figure: Shortest path: all black nodes (=2); Longest path: alternating red and black (=4)</a:t>
            </a:r>
          </a:p>
          <a:p>
            <a:pPr lvl="1"/>
            <a:r>
              <a:rPr lang="en-GB" sz="2600" dirty="0"/>
              <a:t>This is NOT a legal AVL tree as it does not satisfy AVL invariant at root </a:t>
            </a:r>
            <a:r>
              <a:rPr lang="en-GB" sz="2800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|</a:t>
            </a:r>
            <a:r>
              <a:rPr lang="en-GB" sz="2800" dirty="0" err="1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LeftHeight</a:t>
            </a:r>
            <a:r>
              <a:rPr lang="en-GB" sz="2800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– </a:t>
            </a:r>
            <a:r>
              <a:rPr lang="en-GB" sz="2800" dirty="0" err="1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RightHeight</a:t>
            </a:r>
            <a:r>
              <a:rPr lang="en-GB" sz="2800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| &lt;= 1 </a:t>
            </a:r>
            <a:endParaRPr lang="en-GB" sz="2600" dirty="0"/>
          </a:p>
          <a:p>
            <a:pPr lvl="1"/>
            <a:r>
              <a:rPr lang="en-GB" sz="2600" dirty="0"/>
              <a:t>(Path from root in RBT includes the NIL node, whereas height of AVL tree does not.)</a:t>
            </a:r>
          </a:p>
          <a:p>
            <a:r>
              <a:rPr lang="en-GB" sz="2800" dirty="0"/>
              <a:t>RBT uses </a:t>
            </a:r>
            <a:r>
              <a:rPr lang="en-GB" sz="2800" dirty="0" err="1"/>
              <a:t>color</a:t>
            </a:r>
            <a:r>
              <a:rPr lang="en-GB" sz="2800" dirty="0"/>
              <a:t> coding to maintain balance and reduce the number of node re-arrangements needed via rotations. It has four properties:</a:t>
            </a:r>
          </a:p>
          <a:p>
            <a:pPr lvl="1"/>
            <a:r>
              <a:rPr lang="en-GB" sz="2400" dirty="0"/>
              <a:t>1. Node </a:t>
            </a:r>
            <a:r>
              <a:rPr lang="en-GB" sz="2400" dirty="0" err="1"/>
              <a:t>Color</a:t>
            </a:r>
            <a:r>
              <a:rPr lang="en-GB" sz="2400" dirty="0"/>
              <a:t>: A node is either red or black.</a:t>
            </a:r>
          </a:p>
          <a:p>
            <a:pPr lvl="1"/>
            <a:r>
              <a:rPr lang="en-GB" sz="2400" dirty="0"/>
              <a:t>2. Root Property: The root and leaves (NIL) are black.</a:t>
            </a:r>
          </a:p>
          <a:p>
            <a:pPr lvl="1"/>
            <a:r>
              <a:rPr lang="en-GB" sz="2400" dirty="0"/>
              <a:t>3. Red Property: If a node is red, then its children are black. (no two adjacent red nodes)</a:t>
            </a:r>
          </a:p>
          <a:p>
            <a:pPr lvl="1"/>
            <a:r>
              <a:rPr lang="en-GB" sz="2400" dirty="0"/>
              <a:t>4. Black Property: All paths from a node to its NIL descendants contain the same number of black nodes.</a:t>
            </a:r>
          </a:p>
          <a:p>
            <a:r>
              <a:rPr lang="en-GB" sz="2900" dirty="0"/>
              <a:t>Node insertion and deletion may result in violation of these properties. </a:t>
            </a:r>
          </a:p>
          <a:p>
            <a:pPr lvl="1"/>
            <a:r>
              <a:rPr lang="en-GB" sz="2400" dirty="0"/>
              <a:t>Use </a:t>
            </a:r>
            <a:r>
              <a:rPr lang="en-GB" sz="2400" dirty="0" err="1"/>
              <a:t>recoloring</a:t>
            </a:r>
            <a:r>
              <a:rPr lang="en-GB" sz="2400" dirty="0"/>
              <a:t> and rotations to maintain these properties.</a:t>
            </a:r>
          </a:p>
          <a:p>
            <a:endParaRPr lang="en-GB" sz="2900" dirty="0"/>
          </a:p>
        </p:txBody>
      </p:sp>
    </p:spTree>
    <p:extLst>
      <p:ext uri="{BB962C8B-B14F-4D97-AF65-F5344CB8AC3E}">
        <p14:creationId xmlns:p14="http://schemas.microsoft.com/office/powerpoint/2010/main" val="36275928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58525-6CA5-BC78-F5F5-7C0405F3B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9FBB4-BCCA-675E-AD7F-2825A4097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9368"/>
            <a:ext cx="4820995" cy="4525963"/>
          </a:xfrm>
        </p:spPr>
        <p:txBody>
          <a:bodyPr>
            <a:normAutofit/>
          </a:bodyPr>
          <a:lstStyle/>
          <a:p>
            <a:r>
              <a:rPr lang="en-US" altLang="zh-CN" dirty="0"/>
              <a:t>Tree on the left</a:t>
            </a:r>
            <a:r>
              <a:rPr lang="en-GB" altLang="zh-CN" dirty="0"/>
              <a:t>: </a:t>
            </a:r>
            <a:r>
              <a:rPr lang="en-GB" dirty="0"/>
              <a:t>Incorrect Red Black Tree.</a:t>
            </a:r>
          </a:p>
          <a:p>
            <a:pPr lvl="1"/>
            <a:r>
              <a:rPr lang="en-GB" dirty="0"/>
              <a:t>Two red nodes are adjacent to each other. </a:t>
            </a:r>
          </a:p>
          <a:p>
            <a:pPr lvl="1"/>
            <a:r>
              <a:rPr lang="en-GB" dirty="0"/>
              <a:t>One of the paths to a leaf node has zero black nodes, whereas the other two paths contain 1 black node each.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ACBE9F-061B-C6A7-39F6-A122E4F82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825" y="1459955"/>
            <a:ext cx="6788414" cy="485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1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F82B0-B4BF-61F6-C9E0-67D47CF4C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Red-Black tree ensures balancing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B6C34-D031-B4AD-DB2A-04C858F2C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175" y="1568275"/>
            <a:ext cx="9371700" cy="603200"/>
          </a:xfrm>
        </p:spPr>
        <p:txBody>
          <a:bodyPr/>
          <a:lstStyle/>
          <a:p>
            <a:r>
              <a:rPr lang="en-GB" dirty="0"/>
              <a:t>A linear chain of 3 nodes is not possible in a Red-Black tree</a:t>
            </a:r>
            <a:endParaRPr lang="en-SE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DA5004B-6DED-E935-4D51-CBBA3B985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75239" y="2762816"/>
            <a:ext cx="10869119" cy="336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9678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2"/>
          <p:cNvSpPr txBox="1">
            <a:spLocks noGrp="1"/>
          </p:cNvSpPr>
          <p:nvPr>
            <p:ph type="title"/>
          </p:nvPr>
        </p:nvSpPr>
        <p:spPr>
          <a:xfrm>
            <a:off x="575383" y="263276"/>
            <a:ext cx="11189700" cy="1014900"/>
          </a:xfrm>
          <a:prstGeom prst="rect">
            <a:avLst/>
          </a:prstGeom>
        </p:spPr>
        <p:txBody>
          <a:bodyPr spcFirstLastPara="1" wrap="square" lIns="88375" tIns="44175" rIns="88375" bIns="441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Additional Properties</a:t>
            </a:r>
            <a:endParaRPr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DF09FB1-FC85-E42A-F363-1E8FEAE1F8CC}"/>
              </a:ext>
            </a:extLst>
          </p:cNvPr>
          <p:cNvSpPr txBox="1">
            <a:spLocks/>
          </p:cNvSpPr>
          <p:nvPr/>
        </p:nvSpPr>
        <p:spPr>
          <a:xfrm>
            <a:off x="81623" y="1600200"/>
            <a:ext cx="7175704" cy="4613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175" tIns="44175" rIns="44175" bIns="441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C3282"/>
              </a:buClr>
              <a:buSzPts val="2600"/>
              <a:buFont typeface="Twentieth Century"/>
              <a:buChar char="●"/>
              <a:defRPr sz="2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B6A479"/>
              </a:buClr>
              <a:buSzPts val="2100"/>
              <a:buFont typeface="Quattrocento Sans"/>
              <a:buChar char="○"/>
              <a:defRPr sz="2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500"/>
              <a:buFont typeface="Quattrocento Sans"/>
              <a:buChar char="■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400"/>
              <a:buFont typeface="Quattrocento Sans"/>
              <a:buChar char="●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400"/>
              <a:buFont typeface="Quattrocento Sans"/>
              <a:buChar char="○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lang="en-GB" dirty="0"/>
          </a:p>
          <a:p>
            <a:r>
              <a:rPr lang="en-US" sz="2800" b="1" dirty="0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AVL Tree</a:t>
            </a:r>
            <a:r>
              <a:rPr lang="en-US" sz="2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 </a:t>
            </a:r>
            <a:r>
              <a:rPr lang="en-GB" sz="2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 balanced BST that maintains the invariant |</a:t>
            </a:r>
            <a:r>
              <a:rPr lang="en-GB" sz="28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LeftHeight</a:t>
            </a:r>
            <a:r>
              <a:rPr lang="en-GB" sz="2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– </a:t>
            </a:r>
            <a:r>
              <a:rPr lang="en-GB" sz="28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RightHeight</a:t>
            </a:r>
            <a:r>
              <a:rPr lang="en-GB" sz="2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| &lt;= 1 for all nodes in the tree. </a:t>
            </a:r>
          </a:p>
          <a:p>
            <a:endParaRPr lang="en-GB" dirty="0"/>
          </a:p>
          <a:p>
            <a:pPr lvl="1"/>
            <a:endParaRPr lang="en-GB" dirty="0"/>
          </a:p>
          <a:p>
            <a:endParaRPr lang="en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2C9793-6D17-CB2D-0F03-47AB783A09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33330" y="2062725"/>
            <a:ext cx="4331753" cy="3370747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EF06-23CE-B4B1-8942-8A795C25F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Insertion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C49FF-1098-2B08-FC19-78BFB244D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fontAlgn="base"/>
            <a:r>
              <a:rPr lang="en-GB" b="0" i="0" dirty="0">
                <a:solidFill>
                  <a:srgbClr val="273239"/>
                </a:solidFill>
                <a:effectLst/>
                <a:latin typeface="Nunito" pitchFamily="2" charset="0"/>
              </a:rPr>
              <a:t>Inserting a new node in a Red-Black Tree involves a two-step process: performing a standard </a:t>
            </a:r>
            <a:r>
              <a:rPr lang="en-GB" b="0" i="0" u="sng" dirty="0">
                <a:solidFill>
                  <a:srgbClr val="273239"/>
                </a:solidFill>
                <a:effectLst/>
                <a:latin typeface="Nunito" pitchFamily="2" charset="0"/>
              </a:rPr>
              <a:t>binary search tree (BST) insertion</a:t>
            </a:r>
            <a:r>
              <a:rPr lang="en-GB" b="0" i="0" dirty="0">
                <a:solidFill>
                  <a:srgbClr val="273239"/>
                </a:solidFill>
                <a:effectLst/>
                <a:latin typeface="Nunito" pitchFamily="2" charset="0"/>
              </a:rPr>
              <a:t>, followed by fixing any violations of Red-Black properties.</a:t>
            </a:r>
          </a:p>
          <a:p>
            <a:pPr algn="l" fontAlgn="base"/>
            <a:r>
              <a:rPr lang="en-GB" b="1" i="0" dirty="0">
                <a:solidFill>
                  <a:srgbClr val="273239"/>
                </a:solidFill>
                <a:effectLst/>
                <a:latin typeface="Nunito" pitchFamily="2" charset="0"/>
              </a:rPr>
              <a:t>Insertion Steps</a:t>
            </a:r>
          </a:p>
          <a:p>
            <a:pPr algn="l" fontAlgn="base">
              <a:buFont typeface="+mj-lt"/>
              <a:buAutoNum type="arabicPeriod"/>
            </a:pPr>
            <a:r>
              <a:rPr lang="en-GB" b="1" i="0" dirty="0">
                <a:solidFill>
                  <a:srgbClr val="273239"/>
                </a:solidFill>
                <a:effectLst/>
                <a:latin typeface="Nunito" pitchFamily="2" charset="0"/>
              </a:rPr>
              <a:t>BST Insert</a:t>
            </a:r>
            <a:r>
              <a:rPr lang="en-GB" b="0" i="0" dirty="0">
                <a:solidFill>
                  <a:srgbClr val="273239"/>
                </a:solidFill>
                <a:effectLst/>
                <a:latin typeface="Nunito" pitchFamily="2" charset="0"/>
              </a:rPr>
              <a:t>: Insert the new node into BST and </a:t>
            </a:r>
            <a:r>
              <a:rPr lang="en-GB" b="0" i="0" dirty="0" err="1">
                <a:solidFill>
                  <a:srgbClr val="273239"/>
                </a:solidFill>
                <a:effectLst/>
                <a:latin typeface="Nunito" pitchFamily="2" charset="0"/>
              </a:rPr>
              <a:t>color</a:t>
            </a:r>
            <a:r>
              <a:rPr lang="en-GB" b="0" i="0" dirty="0">
                <a:solidFill>
                  <a:srgbClr val="273239"/>
                </a:solidFill>
                <a:effectLst/>
                <a:latin typeface="Nunito" pitchFamily="2" charset="0"/>
              </a:rPr>
              <a:t> it red.</a:t>
            </a:r>
          </a:p>
          <a:p>
            <a:pPr algn="l" fontAlgn="base">
              <a:buFont typeface="+mj-lt"/>
              <a:buAutoNum type="arabicPeriod" startAt="2"/>
            </a:pPr>
            <a:r>
              <a:rPr lang="en-GB" b="1" i="0" dirty="0">
                <a:solidFill>
                  <a:srgbClr val="273239"/>
                </a:solidFill>
                <a:effectLst/>
                <a:latin typeface="Nunito" pitchFamily="2" charset="0"/>
              </a:rPr>
              <a:t>Fix Violations</a:t>
            </a:r>
            <a:r>
              <a:rPr lang="en-GB" b="0" i="0" dirty="0">
                <a:solidFill>
                  <a:srgbClr val="273239"/>
                </a:solidFill>
                <a:effectLst/>
                <a:latin typeface="Nunito" pitchFamily="2" charset="0"/>
              </a:rPr>
              <a:t>:</a:t>
            </a:r>
          </a:p>
          <a:p>
            <a:pPr marL="742950" lvl="1" indent="-285750" fontAlgn="base">
              <a:buFont typeface="+mj-lt"/>
              <a:buAutoNum type="arabicPeriod" startAt="2"/>
            </a:pPr>
            <a:r>
              <a:rPr lang="en-GB" b="0" i="0" dirty="0">
                <a:solidFill>
                  <a:srgbClr val="273239"/>
                </a:solidFill>
                <a:effectLst/>
                <a:latin typeface="Nunito" pitchFamily="2" charset="0"/>
              </a:rPr>
              <a:t>If the parent of the new node is </a:t>
            </a:r>
            <a:r>
              <a:rPr lang="en-GB" b="1" i="0" dirty="0">
                <a:solidFill>
                  <a:srgbClr val="273239"/>
                </a:solidFill>
                <a:effectLst/>
                <a:latin typeface="Nunito" pitchFamily="2" charset="0"/>
              </a:rPr>
              <a:t>black</a:t>
            </a:r>
            <a:r>
              <a:rPr lang="en-GB" b="0" i="0" dirty="0">
                <a:solidFill>
                  <a:srgbClr val="273239"/>
                </a:solidFill>
                <a:effectLst/>
                <a:latin typeface="Nunito" pitchFamily="2" charset="0"/>
              </a:rPr>
              <a:t>, no properties are violated.</a:t>
            </a:r>
          </a:p>
          <a:p>
            <a:pPr marL="742950" lvl="1" indent="-285750" fontAlgn="base">
              <a:buFont typeface="+mj-lt"/>
              <a:buAutoNum type="arabicPeriod" startAt="2"/>
            </a:pPr>
            <a:r>
              <a:rPr lang="en-GB" b="0" i="0" dirty="0">
                <a:solidFill>
                  <a:srgbClr val="273239"/>
                </a:solidFill>
                <a:effectLst/>
                <a:latin typeface="Nunito" pitchFamily="2" charset="0"/>
              </a:rPr>
              <a:t>If the parent is </a:t>
            </a:r>
            <a:r>
              <a:rPr lang="en-GB" b="1" i="0" dirty="0">
                <a:solidFill>
                  <a:srgbClr val="273239"/>
                </a:solidFill>
                <a:effectLst/>
                <a:latin typeface="Nunito" pitchFamily="2" charset="0"/>
              </a:rPr>
              <a:t>red</a:t>
            </a:r>
            <a:r>
              <a:rPr lang="en-GB" b="0" i="0" dirty="0">
                <a:solidFill>
                  <a:srgbClr val="273239"/>
                </a:solidFill>
                <a:effectLst/>
                <a:latin typeface="Nunito" pitchFamily="2" charset="0"/>
              </a:rPr>
              <a:t>, the tree might violate the Red Property, requiring fixes.</a:t>
            </a:r>
          </a:p>
        </p:txBody>
      </p:sp>
    </p:spTree>
    <p:extLst>
      <p:ext uri="{BB962C8B-B14F-4D97-AF65-F5344CB8AC3E}">
        <p14:creationId xmlns:p14="http://schemas.microsoft.com/office/powerpoint/2010/main" val="37202697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EFC65-866E-E39A-746C-BCF3614C5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286" y="1299260"/>
            <a:ext cx="8229600" cy="5095567"/>
          </a:xfrm>
        </p:spPr>
        <p:txBody>
          <a:bodyPr>
            <a:normAutofit/>
          </a:bodyPr>
          <a:lstStyle/>
          <a:p>
            <a:r>
              <a:rPr lang="en-GB" dirty="0"/>
              <a:t>Step 1. Insert Z and </a:t>
            </a:r>
            <a:r>
              <a:rPr lang="en-GB" dirty="0" err="1"/>
              <a:t>color</a:t>
            </a:r>
            <a:r>
              <a:rPr lang="en-GB" dirty="0"/>
              <a:t> it </a:t>
            </a:r>
            <a:r>
              <a:rPr lang="en-GB" dirty="0">
                <a:solidFill>
                  <a:srgbClr val="FF0000"/>
                </a:solidFill>
              </a:rPr>
              <a:t>red</a:t>
            </a:r>
          </a:p>
          <a:p>
            <a:r>
              <a:rPr lang="en-GB" dirty="0"/>
              <a:t>Step 2. Recolor and rotate nodes to fix violations</a:t>
            </a:r>
          </a:p>
          <a:p>
            <a:r>
              <a:rPr lang="en-GB" dirty="0"/>
              <a:t>4 scenarios after inserting node Z</a:t>
            </a:r>
          </a:p>
          <a:p>
            <a:r>
              <a:rPr lang="en-GB" dirty="0"/>
              <a:t>Case 0. Z = root</a:t>
            </a:r>
          </a:p>
          <a:p>
            <a:pPr lvl="1"/>
            <a:r>
              <a:rPr lang="en-GB" dirty="0" err="1"/>
              <a:t>Color</a:t>
            </a:r>
            <a:r>
              <a:rPr lang="en-GB" dirty="0"/>
              <a:t> Z black</a:t>
            </a:r>
          </a:p>
          <a:p>
            <a:r>
              <a:rPr lang="en-GB" dirty="0"/>
              <a:t>Case 1. </a:t>
            </a:r>
            <a:r>
              <a:rPr lang="en-GB" dirty="0" err="1"/>
              <a:t>Z.uncle</a:t>
            </a:r>
            <a:r>
              <a:rPr lang="en-GB" dirty="0"/>
              <a:t> = </a:t>
            </a:r>
            <a:r>
              <a:rPr lang="en-GB" dirty="0">
                <a:solidFill>
                  <a:srgbClr val="FF0000"/>
                </a:solidFill>
              </a:rPr>
              <a:t>red</a:t>
            </a:r>
          </a:p>
          <a:p>
            <a:pPr lvl="1"/>
            <a:r>
              <a:rPr lang="en-GB" dirty="0"/>
              <a:t>Recolor Z’s parents and grandparent</a:t>
            </a:r>
          </a:p>
          <a:p>
            <a:r>
              <a:rPr lang="en-GB" dirty="0"/>
              <a:t>Case 2. </a:t>
            </a:r>
            <a:r>
              <a:rPr lang="en-GB" dirty="0" err="1"/>
              <a:t>Z.uncle</a:t>
            </a:r>
            <a:r>
              <a:rPr lang="en-GB" dirty="0"/>
              <a:t> = black (triangle)</a:t>
            </a:r>
          </a:p>
          <a:p>
            <a:pPr lvl="1"/>
            <a:r>
              <a:rPr lang="en-GB" dirty="0"/>
              <a:t>Rotate </a:t>
            </a:r>
            <a:r>
              <a:rPr lang="en-GB" dirty="0" err="1"/>
              <a:t>Z.parent</a:t>
            </a:r>
            <a:r>
              <a:rPr lang="en-GB" dirty="0"/>
              <a:t>, turns into Case 3</a:t>
            </a:r>
          </a:p>
          <a:p>
            <a:r>
              <a:rPr lang="en-GB" dirty="0"/>
              <a:t>Case 3. </a:t>
            </a:r>
            <a:r>
              <a:rPr lang="en-GB" dirty="0" err="1"/>
              <a:t>Z.uncle</a:t>
            </a:r>
            <a:r>
              <a:rPr lang="en-GB" dirty="0"/>
              <a:t> = black (line)</a:t>
            </a:r>
          </a:p>
          <a:p>
            <a:pPr lvl="1"/>
            <a:r>
              <a:rPr lang="en-GB" dirty="0"/>
              <a:t>Rotate </a:t>
            </a:r>
            <a:r>
              <a:rPr lang="en-GB" dirty="0" err="1"/>
              <a:t>Z.grandparent</a:t>
            </a:r>
            <a:r>
              <a:rPr lang="en-GB" dirty="0"/>
              <a:t> &amp; Recolor Z’s parents and grandparent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200FAC-C95F-DE8E-B699-6349D011B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790" y="2674515"/>
            <a:ext cx="5568882" cy="2884225"/>
          </a:xfrm>
          <a:prstGeom prst="rect">
            <a:avLst/>
          </a:prstGeom>
        </p:spPr>
      </p:pic>
      <p:sp>
        <p:nvSpPr>
          <p:cNvPr id="7" name="Google Shape;628;p44">
            <a:extLst>
              <a:ext uri="{FF2B5EF4-FFF2-40B4-BE49-F238E27FC236}">
                <a16:creationId xmlns:a16="http://schemas.microsoft.com/office/drawing/2014/main" id="{2D207C4E-4548-099A-CDB5-58835EF82C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5383" y="263276"/>
            <a:ext cx="11189700" cy="1014900"/>
          </a:xfrm>
          <a:prstGeom prst="rect">
            <a:avLst/>
          </a:prstGeom>
        </p:spPr>
        <p:txBody>
          <a:bodyPr spcFirstLastPara="1" wrap="square" lIns="88375" tIns="44175" rIns="88375" bIns="441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Insertion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73801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42522-D3FC-7D11-0972-EA12F100A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Case 0. Z = root</a:t>
            </a:r>
            <a:endParaRPr lang="en-SE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4BF79-FCAE-853C-19D0-2FC605F64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175" y="1568275"/>
            <a:ext cx="9371700" cy="603200"/>
          </a:xfrm>
        </p:spPr>
        <p:txBody>
          <a:bodyPr/>
          <a:lstStyle/>
          <a:p>
            <a:r>
              <a:rPr lang="en-GB" dirty="0" err="1"/>
              <a:t>Color</a:t>
            </a:r>
            <a:r>
              <a:rPr lang="en-GB" dirty="0"/>
              <a:t> Z black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86E9EE-E136-D30B-564A-2095AF0D4F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66213" y="3731045"/>
            <a:ext cx="769349" cy="762022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C92A5FF1-0EFC-3D7C-ADA5-18A79643E530}"/>
              </a:ext>
            </a:extLst>
          </p:cNvPr>
          <p:cNvSpPr/>
          <p:nvPr/>
        </p:nvSpPr>
        <p:spPr>
          <a:xfrm>
            <a:off x="5718483" y="3882112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4C8BA1-B159-1659-22B5-8270999FCBA4}"/>
              </a:ext>
            </a:extLst>
          </p:cNvPr>
          <p:cNvSpPr txBox="1"/>
          <p:nvPr/>
        </p:nvSpPr>
        <p:spPr>
          <a:xfrm>
            <a:off x="5633779" y="3164393"/>
            <a:ext cx="1194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Color</a:t>
            </a:r>
            <a:r>
              <a:rPr lang="en-GB" sz="2400" dirty="0"/>
              <a:t> Z</a:t>
            </a:r>
          </a:p>
          <a:p>
            <a:r>
              <a:rPr lang="en-GB" sz="2400" dirty="0"/>
              <a:t>black</a:t>
            </a:r>
            <a:endParaRPr lang="en-SE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814C78-0410-F9C1-0D58-7D996118E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621" y="3736275"/>
            <a:ext cx="769349" cy="7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738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42522-D3FC-7D11-0972-EA12F100A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Case 1. </a:t>
            </a:r>
            <a:r>
              <a:rPr lang="en-GB" dirty="0" err="1"/>
              <a:t>Z.uncle</a:t>
            </a:r>
            <a:r>
              <a:rPr lang="en-GB" dirty="0"/>
              <a:t> = </a:t>
            </a:r>
            <a:r>
              <a:rPr lang="en-GB" dirty="0">
                <a:solidFill>
                  <a:srgbClr val="FF0000"/>
                </a:solidFill>
              </a:rPr>
              <a:t>red</a:t>
            </a:r>
            <a:endParaRPr lang="en-SE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4BF79-FCAE-853C-19D0-2FC605F64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175" y="1568275"/>
            <a:ext cx="9371700" cy="1117187"/>
          </a:xfrm>
        </p:spPr>
        <p:txBody>
          <a:bodyPr/>
          <a:lstStyle/>
          <a:p>
            <a:r>
              <a:rPr lang="en-GB" dirty="0"/>
              <a:t>Recolor Z’s parent, uncle, and grandparent</a:t>
            </a:r>
          </a:p>
          <a:p>
            <a:endParaRPr lang="en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86E9EE-E136-D30B-564A-2095AF0D4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407" y="2975561"/>
            <a:ext cx="2884401" cy="23859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AEC0F2-F48F-EC83-7CFC-A8D45892D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665" y="3031345"/>
            <a:ext cx="1666187" cy="2274376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C92A5FF1-0EFC-3D7C-ADA5-18A79643E530}"/>
              </a:ext>
            </a:extLst>
          </p:cNvPr>
          <p:cNvSpPr/>
          <p:nvPr/>
        </p:nvSpPr>
        <p:spPr>
          <a:xfrm>
            <a:off x="5797783" y="3926217"/>
            <a:ext cx="1464542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4C8BA1-B159-1659-22B5-8270999FCBA4}"/>
              </a:ext>
            </a:extLst>
          </p:cNvPr>
          <p:cNvSpPr txBox="1"/>
          <p:nvPr/>
        </p:nvSpPr>
        <p:spPr>
          <a:xfrm>
            <a:off x="5858962" y="3464552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recolor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641485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C3504-B144-F63F-D828-B1AB6CDD2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E4D23-BD08-32F9-2A04-CA8593B03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Case 2. </a:t>
            </a:r>
            <a:r>
              <a:rPr lang="en-GB" dirty="0" err="1"/>
              <a:t>Z.uncle</a:t>
            </a:r>
            <a:r>
              <a:rPr lang="en-GB" dirty="0"/>
              <a:t> = </a:t>
            </a:r>
            <a:r>
              <a:rPr lang="en-GB" dirty="0">
                <a:solidFill>
                  <a:schemeClr val="tx1"/>
                </a:solidFill>
              </a:rPr>
              <a:t>black</a:t>
            </a:r>
            <a:r>
              <a:rPr lang="en-GB" dirty="0"/>
              <a:t> (triangle)</a:t>
            </a:r>
            <a:endParaRPr lang="en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81FB01-39AD-81EE-8609-8293BAC5F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175" y="1568275"/>
            <a:ext cx="9371700" cy="603200"/>
          </a:xfrm>
        </p:spPr>
        <p:txBody>
          <a:bodyPr/>
          <a:lstStyle/>
          <a:p>
            <a:endParaRPr lang="en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0725A0-46A4-A6E0-A116-66691C9F8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473934"/>
            <a:ext cx="8526162" cy="477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55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37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Is this a valid AVL tree?</a:t>
            </a:r>
            <a:endParaRPr/>
          </a:p>
        </p:txBody>
      </p:sp>
      <p:grpSp>
        <p:nvGrpSpPr>
          <p:cNvPr id="866" name="Google Shape;866;p37"/>
          <p:cNvGrpSpPr/>
          <p:nvPr/>
        </p:nvGrpSpPr>
        <p:grpSpPr>
          <a:xfrm>
            <a:off x="4249224" y="1039775"/>
            <a:ext cx="3041069" cy="1068729"/>
            <a:chOff x="7445623" y="3174615"/>
            <a:chExt cx="3041069" cy="1068729"/>
          </a:xfrm>
        </p:grpSpPr>
        <p:sp>
          <p:nvSpPr>
            <p:cNvPr id="867" name="Google Shape;867;p37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68" name="Google Shape;868;p37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69" name="Google Shape;869;p37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70" name="Google Shape;870;p37"/>
            <p:cNvSpPr txBox="1"/>
            <p:nvPr/>
          </p:nvSpPr>
          <p:spPr>
            <a:xfrm>
              <a:off x="8677938" y="3189510"/>
              <a:ext cx="32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7</a:t>
              </a:r>
              <a:endParaRPr/>
            </a:p>
          </p:txBody>
        </p:sp>
        <p:cxnSp>
          <p:nvCxnSpPr>
            <p:cNvPr id="871" name="Google Shape;871;p37"/>
            <p:cNvCxnSpPr/>
            <p:nvPr/>
          </p:nvCxnSpPr>
          <p:spPr>
            <a:xfrm flipH="1">
              <a:off x="7445623" y="3769944"/>
              <a:ext cx="1191300" cy="4491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872" name="Google Shape;872;p37"/>
            <p:cNvCxnSpPr/>
            <p:nvPr/>
          </p:nvCxnSpPr>
          <p:spPr>
            <a:xfrm>
              <a:off x="9041892" y="3769944"/>
              <a:ext cx="1444800" cy="4734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873" name="Google Shape;873;p37"/>
          <p:cNvGrpSpPr/>
          <p:nvPr/>
        </p:nvGrpSpPr>
        <p:grpSpPr>
          <a:xfrm>
            <a:off x="3225352" y="2188231"/>
            <a:ext cx="1065493" cy="1102629"/>
            <a:chOff x="8178823" y="3174615"/>
            <a:chExt cx="1065493" cy="1102629"/>
          </a:xfrm>
        </p:grpSpPr>
        <p:sp>
          <p:nvSpPr>
            <p:cNvPr id="874" name="Google Shape;874;p37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75" name="Google Shape;875;p37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76" name="Google Shape;876;p37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77" name="Google Shape;877;p37"/>
            <p:cNvSpPr txBox="1"/>
            <p:nvPr/>
          </p:nvSpPr>
          <p:spPr>
            <a:xfrm>
              <a:off x="8677938" y="3189510"/>
              <a:ext cx="32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4</a:t>
              </a:r>
              <a:endParaRPr/>
            </a:p>
          </p:txBody>
        </p:sp>
        <p:cxnSp>
          <p:nvCxnSpPr>
            <p:cNvPr id="878" name="Google Shape;878;p37"/>
            <p:cNvCxnSpPr/>
            <p:nvPr/>
          </p:nvCxnSpPr>
          <p:spPr>
            <a:xfrm flipH="1">
              <a:off x="8178823" y="3769944"/>
              <a:ext cx="458100" cy="5073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879" name="Google Shape;879;p37"/>
          <p:cNvGrpSpPr/>
          <p:nvPr/>
        </p:nvGrpSpPr>
        <p:grpSpPr>
          <a:xfrm>
            <a:off x="6956222" y="2203126"/>
            <a:ext cx="1313669" cy="1102629"/>
            <a:chOff x="8178823" y="3174615"/>
            <a:chExt cx="1313669" cy="1102629"/>
          </a:xfrm>
        </p:grpSpPr>
        <p:sp>
          <p:nvSpPr>
            <p:cNvPr id="880" name="Google Shape;880;p37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81" name="Google Shape;881;p37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82" name="Google Shape;882;p37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83" name="Google Shape;883;p37"/>
            <p:cNvSpPr txBox="1"/>
            <p:nvPr/>
          </p:nvSpPr>
          <p:spPr>
            <a:xfrm>
              <a:off x="8677938" y="3189510"/>
              <a:ext cx="460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10</a:t>
              </a:r>
              <a:endParaRPr/>
            </a:p>
          </p:txBody>
        </p:sp>
        <p:cxnSp>
          <p:nvCxnSpPr>
            <p:cNvPr id="884" name="Google Shape;884;p37"/>
            <p:cNvCxnSpPr/>
            <p:nvPr/>
          </p:nvCxnSpPr>
          <p:spPr>
            <a:xfrm flipH="1">
              <a:off x="8178823" y="3769944"/>
              <a:ext cx="458100" cy="5073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885" name="Google Shape;885;p37"/>
            <p:cNvCxnSpPr/>
            <p:nvPr/>
          </p:nvCxnSpPr>
          <p:spPr>
            <a:xfrm>
              <a:off x="9041892" y="3769944"/>
              <a:ext cx="450600" cy="4803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886" name="Google Shape;886;p37"/>
          <p:cNvGrpSpPr/>
          <p:nvPr/>
        </p:nvGrpSpPr>
        <p:grpSpPr>
          <a:xfrm>
            <a:off x="2553203" y="3370102"/>
            <a:ext cx="809669" cy="798000"/>
            <a:chOff x="8434647" y="3174615"/>
            <a:chExt cx="809669" cy="798000"/>
          </a:xfrm>
        </p:grpSpPr>
        <p:sp>
          <p:nvSpPr>
            <p:cNvPr id="887" name="Google Shape;887;p37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88" name="Google Shape;888;p37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89" name="Google Shape;889;p37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90" name="Google Shape;890;p37"/>
            <p:cNvSpPr txBox="1"/>
            <p:nvPr/>
          </p:nvSpPr>
          <p:spPr>
            <a:xfrm>
              <a:off x="8677938" y="3189510"/>
              <a:ext cx="32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</a:t>
              </a:r>
              <a:endParaRPr/>
            </a:p>
          </p:txBody>
        </p:sp>
      </p:grpSp>
      <p:grpSp>
        <p:nvGrpSpPr>
          <p:cNvPr id="891" name="Google Shape;891;p37"/>
          <p:cNvGrpSpPr/>
          <p:nvPr/>
        </p:nvGrpSpPr>
        <p:grpSpPr>
          <a:xfrm>
            <a:off x="6480815" y="3432690"/>
            <a:ext cx="809669" cy="798000"/>
            <a:chOff x="8434647" y="3174615"/>
            <a:chExt cx="809669" cy="798000"/>
          </a:xfrm>
        </p:grpSpPr>
        <p:sp>
          <p:nvSpPr>
            <p:cNvPr id="892" name="Google Shape;892;p37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93" name="Google Shape;893;p37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94" name="Google Shape;894;p37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95" name="Google Shape;895;p37"/>
            <p:cNvSpPr txBox="1"/>
            <p:nvPr/>
          </p:nvSpPr>
          <p:spPr>
            <a:xfrm>
              <a:off x="8677938" y="3189510"/>
              <a:ext cx="32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9</a:t>
              </a:r>
              <a:endParaRPr/>
            </a:p>
          </p:txBody>
        </p:sp>
      </p:grpSp>
      <p:grpSp>
        <p:nvGrpSpPr>
          <p:cNvPr id="896" name="Google Shape;896;p37"/>
          <p:cNvGrpSpPr/>
          <p:nvPr/>
        </p:nvGrpSpPr>
        <p:grpSpPr>
          <a:xfrm>
            <a:off x="8071543" y="3413050"/>
            <a:ext cx="809669" cy="798000"/>
            <a:chOff x="8434647" y="3174615"/>
            <a:chExt cx="809669" cy="798000"/>
          </a:xfrm>
        </p:grpSpPr>
        <p:sp>
          <p:nvSpPr>
            <p:cNvPr id="897" name="Google Shape;897;p37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98" name="Google Shape;898;p37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99" name="Google Shape;899;p37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00" name="Google Shape;900;p37"/>
            <p:cNvSpPr txBox="1"/>
            <p:nvPr/>
          </p:nvSpPr>
          <p:spPr>
            <a:xfrm>
              <a:off x="8677938" y="3189510"/>
              <a:ext cx="460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12</a:t>
              </a:r>
              <a:endParaRPr/>
            </a:p>
          </p:txBody>
        </p:sp>
      </p:grpSp>
      <p:cxnSp>
        <p:nvCxnSpPr>
          <p:cNvPr id="901" name="Google Shape;901;p37"/>
          <p:cNvCxnSpPr/>
          <p:nvPr/>
        </p:nvCxnSpPr>
        <p:spPr>
          <a:xfrm flipH="1">
            <a:off x="6961027" y="3864808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02" name="Google Shape;902;p37"/>
          <p:cNvCxnSpPr/>
          <p:nvPr/>
        </p:nvCxnSpPr>
        <p:spPr>
          <a:xfrm flipH="1">
            <a:off x="3012928" y="3814162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903" name="Google Shape;903;p37"/>
          <p:cNvGrpSpPr/>
          <p:nvPr/>
        </p:nvGrpSpPr>
        <p:grpSpPr>
          <a:xfrm>
            <a:off x="4096516" y="3346009"/>
            <a:ext cx="809669" cy="798000"/>
            <a:chOff x="8434647" y="3174615"/>
            <a:chExt cx="809669" cy="798000"/>
          </a:xfrm>
        </p:grpSpPr>
        <p:sp>
          <p:nvSpPr>
            <p:cNvPr id="904" name="Google Shape;904;p37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05" name="Google Shape;905;p37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06" name="Google Shape;906;p37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07" name="Google Shape;907;p37"/>
            <p:cNvSpPr txBox="1"/>
            <p:nvPr/>
          </p:nvSpPr>
          <p:spPr>
            <a:xfrm>
              <a:off x="8677938" y="3189510"/>
              <a:ext cx="32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5</a:t>
              </a:r>
              <a:endParaRPr/>
            </a:p>
          </p:txBody>
        </p:sp>
      </p:grpSp>
      <p:grpSp>
        <p:nvGrpSpPr>
          <p:cNvPr id="908" name="Google Shape;908;p37"/>
          <p:cNvGrpSpPr/>
          <p:nvPr/>
        </p:nvGrpSpPr>
        <p:grpSpPr>
          <a:xfrm>
            <a:off x="5778000" y="4435358"/>
            <a:ext cx="809669" cy="798000"/>
            <a:chOff x="8434647" y="3174615"/>
            <a:chExt cx="809669" cy="798000"/>
          </a:xfrm>
        </p:grpSpPr>
        <p:sp>
          <p:nvSpPr>
            <p:cNvPr id="909" name="Google Shape;909;p37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10" name="Google Shape;910;p37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11" name="Google Shape;911;p37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12" name="Google Shape;912;p37"/>
            <p:cNvSpPr txBox="1"/>
            <p:nvPr/>
          </p:nvSpPr>
          <p:spPr>
            <a:xfrm>
              <a:off x="8677938" y="3189510"/>
              <a:ext cx="32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8</a:t>
              </a:r>
              <a:endParaRPr/>
            </a:p>
          </p:txBody>
        </p:sp>
      </p:grpSp>
      <p:cxnSp>
        <p:nvCxnSpPr>
          <p:cNvPr id="913" name="Google Shape;913;p37"/>
          <p:cNvCxnSpPr/>
          <p:nvPr/>
        </p:nvCxnSpPr>
        <p:spPr>
          <a:xfrm flipH="1">
            <a:off x="5841412" y="4866800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4" name="Google Shape;914;p37"/>
          <p:cNvCxnSpPr/>
          <p:nvPr/>
        </p:nvCxnSpPr>
        <p:spPr>
          <a:xfrm flipH="1">
            <a:off x="6258212" y="4867476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5" name="Google Shape;915;p37"/>
          <p:cNvCxnSpPr/>
          <p:nvPr/>
        </p:nvCxnSpPr>
        <p:spPr>
          <a:xfrm flipH="1">
            <a:off x="6259339" y="3944479"/>
            <a:ext cx="458100" cy="5073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916" name="Google Shape;916;p37"/>
          <p:cNvGrpSpPr/>
          <p:nvPr/>
        </p:nvGrpSpPr>
        <p:grpSpPr>
          <a:xfrm>
            <a:off x="7455337" y="4429400"/>
            <a:ext cx="809669" cy="798000"/>
            <a:chOff x="8434647" y="3174615"/>
            <a:chExt cx="809669" cy="798000"/>
          </a:xfrm>
        </p:grpSpPr>
        <p:sp>
          <p:nvSpPr>
            <p:cNvPr id="917" name="Google Shape;917;p37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18" name="Google Shape;918;p37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19" name="Google Shape;919;p37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20" name="Google Shape;920;p37"/>
            <p:cNvSpPr txBox="1"/>
            <p:nvPr/>
          </p:nvSpPr>
          <p:spPr>
            <a:xfrm>
              <a:off x="8677938" y="3189510"/>
              <a:ext cx="460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11</a:t>
              </a:r>
              <a:endParaRPr/>
            </a:p>
          </p:txBody>
        </p:sp>
      </p:grpSp>
      <p:cxnSp>
        <p:nvCxnSpPr>
          <p:cNvPr id="921" name="Google Shape;921;p37"/>
          <p:cNvCxnSpPr/>
          <p:nvPr/>
        </p:nvCxnSpPr>
        <p:spPr>
          <a:xfrm flipH="1">
            <a:off x="7496613" y="4865047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22" name="Google Shape;922;p37"/>
          <p:cNvCxnSpPr/>
          <p:nvPr/>
        </p:nvCxnSpPr>
        <p:spPr>
          <a:xfrm flipH="1">
            <a:off x="7915773" y="4865047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923" name="Google Shape;923;p37"/>
          <p:cNvGrpSpPr/>
          <p:nvPr/>
        </p:nvGrpSpPr>
        <p:grpSpPr>
          <a:xfrm>
            <a:off x="8783989" y="4400707"/>
            <a:ext cx="809669" cy="798000"/>
            <a:chOff x="8434647" y="3174615"/>
            <a:chExt cx="809669" cy="798000"/>
          </a:xfrm>
        </p:grpSpPr>
        <p:sp>
          <p:nvSpPr>
            <p:cNvPr id="924" name="Google Shape;924;p37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25" name="Google Shape;925;p37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26" name="Google Shape;926;p37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27" name="Google Shape;927;p37"/>
            <p:cNvSpPr txBox="1"/>
            <p:nvPr/>
          </p:nvSpPr>
          <p:spPr>
            <a:xfrm>
              <a:off x="8677938" y="3189510"/>
              <a:ext cx="460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13</a:t>
              </a:r>
              <a:endParaRPr/>
            </a:p>
          </p:txBody>
        </p:sp>
      </p:grpSp>
      <p:cxnSp>
        <p:nvCxnSpPr>
          <p:cNvPr id="928" name="Google Shape;928;p37"/>
          <p:cNvCxnSpPr/>
          <p:nvPr/>
        </p:nvCxnSpPr>
        <p:spPr>
          <a:xfrm flipH="1">
            <a:off x="8825265" y="4836354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929" name="Google Shape;929;p37"/>
          <p:cNvGrpSpPr/>
          <p:nvPr/>
        </p:nvGrpSpPr>
        <p:grpSpPr>
          <a:xfrm>
            <a:off x="9593511" y="5431005"/>
            <a:ext cx="809669" cy="798000"/>
            <a:chOff x="8434647" y="3174615"/>
            <a:chExt cx="809669" cy="798000"/>
          </a:xfrm>
        </p:grpSpPr>
        <p:sp>
          <p:nvSpPr>
            <p:cNvPr id="930" name="Google Shape;930;p37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31" name="Google Shape;931;p37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32" name="Google Shape;932;p37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33" name="Google Shape;933;p37"/>
            <p:cNvSpPr txBox="1"/>
            <p:nvPr/>
          </p:nvSpPr>
          <p:spPr>
            <a:xfrm>
              <a:off x="8677938" y="3189510"/>
              <a:ext cx="460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14</a:t>
              </a:r>
              <a:endParaRPr/>
            </a:p>
          </p:txBody>
        </p:sp>
      </p:grpSp>
      <p:cxnSp>
        <p:nvCxnSpPr>
          <p:cNvPr id="934" name="Google Shape;934;p37"/>
          <p:cNvCxnSpPr/>
          <p:nvPr/>
        </p:nvCxnSpPr>
        <p:spPr>
          <a:xfrm flipH="1">
            <a:off x="9634787" y="5866652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5" name="Google Shape;935;p37"/>
          <p:cNvCxnSpPr/>
          <p:nvPr/>
        </p:nvCxnSpPr>
        <p:spPr>
          <a:xfrm flipH="1">
            <a:off x="10053947" y="5866652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936" name="Google Shape;936;p37"/>
          <p:cNvGrpSpPr/>
          <p:nvPr/>
        </p:nvGrpSpPr>
        <p:grpSpPr>
          <a:xfrm>
            <a:off x="1853458" y="4456555"/>
            <a:ext cx="809669" cy="798000"/>
            <a:chOff x="8434647" y="3174615"/>
            <a:chExt cx="809669" cy="798000"/>
          </a:xfrm>
        </p:grpSpPr>
        <p:sp>
          <p:nvSpPr>
            <p:cNvPr id="937" name="Google Shape;937;p37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38" name="Google Shape;938;p37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39" name="Google Shape;939;p37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40" name="Google Shape;940;p37"/>
            <p:cNvSpPr txBox="1"/>
            <p:nvPr/>
          </p:nvSpPr>
          <p:spPr>
            <a:xfrm>
              <a:off x="8677938" y="3189510"/>
              <a:ext cx="32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</a:t>
              </a:r>
              <a:endParaRPr/>
            </a:p>
          </p:txBody>
        </p:sp>
      </p:grpSp>
      <p:cxnSp>
        <p:nvCxnSpPr>
          <p:cNvPr id="941" name="Google Shape;941;p37"/>
          <p:cNvCxnSpPr/>
          <p:nvPr/>
        </p:nvCxnSpPr>
        <p:spPr>
          <a:xfrm flipH="1">
            <a:off x="1922829" y="4885915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2" name="Google Shape;942;p37"/>
          <p:cNvCxnSpPr/>
          <p:nvPr/>
        </p:nvCxnSpPr>
        <p:spPr>
          <a:xfrm flipH="1">
            <a:off x="2313183" y="4900615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943" name="Google Shape;943;p37"/>
          <p:cNvGrpSpPr/>
          <p:nvPr/>
        </p:nvGrpSpPr>
        <p:grpSpPr>
          <a:xfrm>
            <a:off x="4728613" y="4445224"/>
            <a:ext cx="809669" cy="798000"/>
            <a:chOff x="8434647" y="3174615"/>
            <a:chExt cx="809669" cy="798000"/>
          </a:xfrm>
        </p:grpSpPr>
        <p:sp>
          <p:nvSpPr>
            <p:cNvPr id="944" name="Google Shape;944;p37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45" name="Google Shape;945;p37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46" name="Google Shape;946;p37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47" name="Google Shape;947;p37"/>
            <p:cNvSpPr txBox="1"/>
            <p:nvPr/>
          </p:nvSpPr>
          <p:spPr>
            <a:xfrm>
              <a:off x="8677938" y="3189510"/>
              <a:ext cx="32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6</a:t>
              </a:r>
              <a:endParaRPr/>
            </a:p>
          </p:txBody>
        </p:sp>
      </p:grpSp>
      <p:cxnSp>
        <p:nvCxnSpPr>
          <p:cNvPr id="948" name="Google Shape;948;p37"/>
          <p:cNvCxnSpPr/>
          <p:nvPr/>
        </p:nvCxnSpPr>
        <p:spPr>
          <a:xfrm flipH="1">
            <a:off x="4797984" y="4874584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9" name="Google Shape;949;p37"/>
          <p:cNvCxnSpPr/>
          <p:nvPr/>
        </p:nvCxnSpPr>
        <p:spPr>
          <a:xfrm flipH="1">
            <a:off x="5188338" y="4889284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0" name="Google Shape;950;p37"/>
          <p:cNvCxnSpPr/>
          <p:nvPr/>
        </p:nvCxnSpPr>
        <p:spPr>
          <a:xfrm>
            <a:off x="4053645" y="2754610"/>
            <a:ext cx="450600" cy="4803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51" name="Google Shape;951;p37"/>
          <p:cNvCxnSpPr/>
          <p:nvPr/>
        </p:nvCxnSpPr>
        <p:spPr>
          <a:xfrm>
            <a:off x="4680392" y="3920556"/>
            <a:ext cx="450600" cy="4803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52" name="Google Shape;952;p37"/>
          <p:cNvCxnSpPr/>
          <p:nvPr/>
        </p:nvCxnSpPr>
        <p:spPr>
          <a:xfrm flipH="1">
            <a:off x="4151272" y="3817291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3" name="Google Shape;953;p37"/>
          <p:cNvCxnSpPr/>
          <p:nvPr/>
        </p:nvCxnSpPr>
        <p:spPr>
          <a:xfrm flipH="1">
            <a:off x="2330021" y="3914184"/>
            <a:ext cx="458100" cy="5073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54" name="Google Shape;954;p37"/>
          <p:cNvCxnSpPr/>
          <p:nvPr/>
        </p:nvCxnSpPr>
        <p:spPr>
          <a:xfrm>
            <a:off x="8687361" y="3946224"/>
            <a:ext cx="450600" cy="4803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55" name="Google Shape;955;p37"/>
          <p:cNvCxnSpPr/>
          <p:nvPr/>
        </p:nvCxnSpPr>
        <p:spPr>
          <a:xfrm>
            <a:off x="9345402" y="4877911"/>
            <a:ext cx="450600" cy="4803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56" name="Google Shape;956;p37"/>
          <p:cNvCxnSpPr/>
          <p:nvPr/>
        </p:nvCxnSpPr>
        <p:spPr>
          <a:xfrm flipH="1">
            <a:off x="7939482" y="3897843"/>
            <a:ext cx="458100" cy="5073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57" name="Google Shape;957;p37"/>
          <p:cNvSpPr txBox="1"/>
          <p:nvPr/>
        </p:nvSpPr>
        <p:spPr>
          <a:xfrm>
            <a:off x="394160" y="1583231"/>
            <a:ext cx="14943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Is it…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-"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Binary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-"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BST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-"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Balanced?</a:t>
            </a:r>
            <a:endParaRPr/>
          </a:p>
        </p:txBody>
      </p:sp>
      <p:sp>
        <p:nvSpPr>
          <p:cNvPr id="958" name="Google Shape;958;p37"/>
          <p:cNvSpPr txBox="1"/>
          <p:nvPr/>
        </p:nvSpPr>
        <p:spPr>
          <a:xfrm>
            <a:off x="1815765" y="1846085"/>
            <a:ext cx="531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yes</a:t>
            </a:r>
            <a:endParaRPr/>
          </a:p>
        </p:txBody>
      </p:sp>
      <p:sp>
        <p:nvSpPr>
          <p:cNvPr id="959" name="Google Shape;959;p37"/>
          <p:cNvSpPr txBox="1"/>
          <p:nvPr/>
        </p:nvSpPr>
        <p:spPr>
          <a:xfrm>
            <a:off x="1815765" y="2125703"/>
            <a:ext cx="531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yes</a:t>
            </a:r>
            <a:endParaRPr/>
          </a:p>
        </p:txBody>
      </p:sp>
      <p:sp>
        <p:nvSpPr>
          <p:cNvPr id="960" name="Google Shape;960;p37"/>
          <p:cNvSpPr txBox="1"/>
          <p:nvPr/>
        </p:nvSpPr>
        <p:spPr>
          <a:xfrm>
            <a:off x="1815765" y="2412587"/>
            <a:ext cx="531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52DE2-252D-DD50-759E-7607E6C71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Case 2. </a:t>
            </a:r>
            <a:r>
              <a:rPr lang="en-GB" dirty="0" err="1"/>
              <a:t>Z.uncle</a:t>
            </a:r>
            <a:r>
              <a:rPr lang="en-GB" dirty="0"/>
              <a:t> = </a:t>
            </a:r>
            <a:r>
              <a:rPr lang="en-GB" dirty="0">
                <a:solidFill>
                  <a:schemeClr val="tx1"/>
                </a:solidFill>
              </a:rPr>
              <a:t>black</a:t>
            </a:r>
            <a:r>
              <a:rPr lang="en-GB" dirty="0"/>
              <a:t> (triangle)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7F824-033E-B0ED-9BDD-EE1A3F458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175" y="1568275"/>
            <a:ext cx="9371700" cy="1631173"/>
          </a:xfrm>
        </p:spPr>
        <p:txBody>
          <a:bodyPr/>
          <a:lstStyle/>
          <a:p>
            <a:r>
              <a:rPr lang="en-GB" dirty="0"/>
              <a:t>Rotate </a:t>
            </a:r>
            <a:r>
              <a:rPr lang="en-GB" dirty="0" err="1"/>
              <a:t>Z.parent</a:t>
            </a:r>
            <a:endParaRPr lang="en-GB" dirty="0"/>
          </a:p>
          <a:p>
            <a:r>
              <a:rPr lang="en-GB"/>
              <a:t>Turns into Case 3</a:t>
            </a:r>
            <a:endParaRPr lang="en-GB" dirty="0"/>
          </a:p>
          <a:p>
            <a:endParaRPr lang="en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F22396-6B72-47E8-7A2F-A2D30B8FF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078" y="2869494"/>
            <a:ext cx="3504773" cy="28581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410713-6DC3-15CC-971D-D55E03F99E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07009" y="2950235"/>
            <a:ext cx="2762303" cy="2688640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2728EFD9-283B-80C1-C34D-54F64208EBE5}"/>
              </a:ext>
            </a:extLst>
          </p:cNvPr>
          <p:cNvSpPr/>
          <p:nvPr/>
        </p:nvSpPr>
        <p:spPr>
          <a:xfrm>
            <a:off x="5223331" y="4412770"/>
            <a:ext cx="1360883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2AF439-3254-A2CA-774B-52CA45204B97}"/>
              </a:ext>
            </a:extLst>
          </p:cNvPr>
          <p:cNvSpPr txBox="1"/>
          <p:nvPr/>
        </p:nvSpPr>
        <p:spPr>
          <a:xfrm>
            <a:off x="5235175" y="3701312"/>
            <a:ext cx="1330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rotate </a:t>
            </a:r>
          </a:p>
          <a:p>
            <a:r>
              <a:rPr lang="en-GB" sz="2400" dirty="0" err="1"/>
              <a:t>Z.parent</a:t>
            </a:r>
            <a:endParaRPr lang="en-SE" sz="2400" dirty="0"/>
          </a:p>
        </p:txBody>
      </p:sp>
    </p:spTree>
    <p:extLst>
      <p:ext uri="{BB962C8B-B14F-4D97-AF65-F5344CB8AC3E}">
        <p14:creationId xmlns:p14="http://schemas.microsoft.com/office/powerpoint/2010/main" val="2300437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2BC7C-3619-07B5-B361-9DABE5952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3 </a:t>
            </a:r>
            <a:r>
              <a:rPr lang="en-GB" dirty="0" err="1"/>
              <a:t>Z.uncle</a:t>
            </a:r>
            <a:r>
              <a:rPr lang="en-GB" dirty="0"/>
              <a:t> = black (line)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BED41-7F02-48A9-698F-B10F23044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175" y="1568275"/>
            <a:ext cx="9371700" cy="603200"/>
          </a:xfrm>
        </p:spPr>
        <p:txBody>
          <a:bodyPr/>
          <a:lstStyle/>
          <a:p>
            <a:endParaRPr lang="en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EA4D15-D8EA-CAB1-0EA9-7A7E06E56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00725"/>
            <a:ext cx="9144000" cy="405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673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03389-1367-7C74-6889-3D3162A7B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Case 3 </a:t>
            </a:r>
            <a:r>
              <a:rPr lang="en-GB" dirty="0" err="1"/>
              <a:t>Z.uncle</a:t>
            </a:r>
            <a:r>
              <a:rPr lang="en-GB" dirty="0"/>
              <a:t> = black (line)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10BE6-514B-B4A0-B20B-4604ACE7A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5250" y="1274437"/>
            <a:ext cx="8229600" cy="603200"/>
          </a:xfrm>
        </p:spPr>
        <p:txBody>
          <a:bodyPr/>
          <a:lstStyle/>
          <a:p>
            <a:r>
              <a:rPr lang="en-GB" dirty="0"/>
              <a:t>Rotate </a:t>
            </a:r>
            <a:r>
              <a:rPr lang="en-GB" dirty="0" err="1"/>
              <a:t>Z.grandparent</a:t>
            </a:r>
            <a:endParaRPr lang="en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3C201C-46FA-7742-13EC-1C9AA5234A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4128" y="1783276"/>
            <a:ext cx="3504773" cy="23107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7D9465-83AA-019F-2DCC-33453C8272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51059" y="1904544"/>
            <a:ext cx="2762303" cy="2060255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3EE95494-8129-031C-64D6-9732D58A4423}"/>
              </a:ext>
            </a:extLst>
          </p:cNvPr>
          <p:cNvSpPr/>
          <p:nvPr/>
        </p:nvSpPr>
        <p:spPr>
          <a:xfrm>
            <a:off x="5267381" y="3052886"/>
            <a:ext cx="1360883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648652-AA21-E208-E1CC-764DB70ACDA1}"/>
              </a:ext>
            </a:extLst>
          </p:cNvPr>
          <p:cNvSpPr txBox="1"/>
          <p:nvPr/>
        </p:nvSpPr>
        <p:spPr>
          <a:xfrm>
            <a:off x="5212617" y="2380658"/>
            <a:ext cx="21194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rotate </a:t>
            </a:r>
          </a:p>
          <a:p>
            <a:r>
              <a:rPr lang="en-GB" sz="2400" dirty="0" err="1"/>
              <a:t>Z.grandparent</a:t>
            </a:r>
            <a:endParaRPr lang="en-SE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065325-1B06-96BB-C75C-A2F8E633E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102" y="4462753"/>
            <a:ext cx="3482749" cy="2354813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D86B70CE-51A0-D90D-80CC-45F69A709DF0}"/>
              </a:ext>
            </a:extLst>
          </p:cNvPr>
          <p:cNvSpPr/>
          <p:nvPr/>
        </p:nvSpPr>
        <p:spPr>
          <a:xfrm rot="5400000">
            <a:off x="8270890" y="4096934"/>
            <a:ext cx="485171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8712B7-22D4-1EBA-580D-1FD02E7CFDC4}"/>
              </a:ext>
            </a:extLst>
          </p:cNvPr>
          <p:cNvSpPr txBox="1"/>
          <p:nvPr/>
        </p:nvSpPr>
        <p:spPr>
          <a:xfrm>
            <a:off x="7143927" y="4120171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recolor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728175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2542B-2E72-89FE-C12C-EFB663839B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2CEE53-43C5-A1AB-B37E-158758229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405" y="0"/>
            <a:ext cx="5726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B71602-6446-DD14-F441-54E5A417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92" y="276688"/>
            <a:ext cx="4943433" cy="1014900"/>
          </a:xfrm>
        </p:spPr>
        <p:txBody>
          <a:bodyPr>
            <a:normAutofit fontScale="90000"/>
          </a:bodyPr>
          <a:lstStyle/>
          <a:p>
            <a:r>
              <a:rPr lang="en-GB" dirty="0"/>
              <a:t>Case 3 </a:t>
            </a:r>
            <a:r>
              <a:rPr lang="en-GB" dirty="0" err="1"/>
              <a:t>Z.uncle</a:t>
            </a:r>
            <a:r>
              <a:rPr lang="en-GB" dirty="0"/>
              <a:t> = black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9728450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C7F44-6A25-12EC-BC90-D6E01B7F2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 1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D3AF60-1715-E981-0AAC-4C859BA1A2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16350" y="1662051"/>
            <a:ext cx="2419447" cy="15842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5419B8-2D29-E258-A4E3-499637FB1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983" y="1612568"/>
            <a:ext cx="1468023" cy="1535307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C79ABA7A-86F2-F550-E7A1-598012AC6AB0}"/>
              </a:ext>
            </a:extLst>
          </p:cNvPr>
          <p:cNvSpPr/>
          <p:nvPr/>
        </p:nvSpPr>
        <p:spPr>
          <a:xfrm>
            <a:off x="2657162" y="2274806"/>
            <a:ext cx="993644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30154E-B73F-740F-0832-56708EA6C28C}"/>
              </a:ext>
            </a:extLst>
          </p:cNvPr>
          <p:cNvSpPr txBox="1"/>
          <p:nvPr/>
        </p:nvSpPr>
        <p:spPr>
          <a:xfrm>
            <a:off x="2435638" y="1943023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insert 15</a:t>
            </a:r>
            <a:endParaRPr lang="en-SE" sz="2400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24D0946-FA6D-090B-EB05-652B5B335AFA}"/>
              </a:ext>
            </a:extLst>
          </p:cNvPr>
          <p:cNvSpPr/>
          <p:nvPr/>
        </p:nvSpPr>
        <p:spPr>
          <a:xfrm>
            <a:off x="5923453" y="2155888"/>
            <a:ext cx="993644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9B0E18-62CD-3A49-32EB-9331D55D097E}"/>
              </a:ext>
            </a:extLst>
          </p:cNvPr>
          <p:cNvSpPr txBox="1"/>
          <p:nvPr/>
        </p:nvSpPr>
        <p:spPr>
          <a:xfrm>
            <a:off x="5791468" y="1810987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insert 5</a:t>
            </a:r>
            <a:endParaRPr lang="en-SE" sz="2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E5C328-3108-5F09-68C3-0CBC5C0F66F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46064" y="3514360"/>
            <a:ext cx="4047540" cy="2911874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658916B1-7206-E7AA-0F5D-2829EBEFD717}"/>
              </a:ext>
            </a:extLst>
          </p:cNvPr>
          <p:cNvSpPr/>
          <p:nvPr/>
        </p:nvSpPr>
        <p:spPr>
          <a:xfrm>
            <a:off x="1876726" y="4726279"/>
            <a:ext cx="993644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4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99A30F-816A-98FB-69F6-97A1F226CEF0}"/>
              </a:ext>
            </a:extLst>
          </p:cNvPr>
          <p:cNvSpPr txBox="1"/>
          <p:nvPr/>
        </p:nvSpPr>
        <p:spPr>
          <a:xfrm>
            <a:off x="1744741" y="4381378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insert 1</a:t>
            </a:r>
            <a:endParaRPr lang="en-SE" sz="24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60E7C90-BC3A-6007-3E69-11E88DE06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7990" y="4127963"/>
            <a:ext cx="1981395" cy="1393082"/>
          </a:xfrm>
          <a:prstGeom prst="rect">
            <a:avLst/>
          </a:prstGeom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AD1710E9-6C04-29DB-58C2-9682E69B7965}"/>
              </a:ext>
            </a:extLst>
          </p:cNvPr>
          <p:cNvSpPr/>
          <p:nvPr/>
        </p:nvSpPr>
        <p:spPr>
          <a:xfrm>
            <a:off x="7014345" y="4726279"/>
            <a:ext cx="993644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400"/>
          </a:p>
        </p:txBody>
      </p:sp>
    </p:spTree>
    <p:extLst>
      <p:ext uri="{BB962C8B-B14F-4D97-AF65-F5344CB8AC3E}">
        <p14:creationId xmlns:p14="http://schemas.microsoft.com/office/powerpoint/2010/main" val="35774171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F32ABA3-796C-7223-D72E-6F38817314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80973" y="3601981"/>
            <a:ext cx="3590740" cy="27117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2B0FAB-0099-311D-4701-F66659783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989" y="3343829"/>
            <a:ext cx="3151146" cy="287338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FD79E-D57B-6C48-5D16-CE8BFAAD2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603200"/>
          </a:xfrm>
        </p:spPr>
        <p:txBody>
          <a:bodyPr/>
          <a:lstStyle/>
          <a:p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350048-8E02-5594-EDC7-B4F9F0865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1" y="385253"/>
            <a:ext cx="3470100" cy="2558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2E5162-04B3-F214-AEE1-6F0AF3597F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0853" y="274639"/>
            <a:ext cx="3470099" cy="3139613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72776C62-D6E8-A103-4207-9F36C1E9C4A1}"/>
              </a:ext>
            </a:extLst>
          </p:cNvPr>
          <p:cNvSpPr/>
          <p:nvPr/>
        </p:nvSpPr>
        <p:spPr>
          <a:xfrm>
            <a:off x="1748403" y="5229296"/>
            <a:ext cx="993644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5F53BB-2653-04C1-04C2-A3A1F21748BA}"/>
              </a:ext>
            </a:extLst>
          </p:cNvPr>
          <p:cNvSpPr txBox="1"/>
          <p:nvPr/>
        </p:nvSpPr>
        <p:spPr>
          <a:xfrm>
            <a:off x="1610454" y="4180358"/>
            <a:ext cx="17993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Case 1. </a:t>
            </a:r>
            <a:r>
              <a:rPr lang="en-GB" sz="2400" dirty="0" err="1"/>
              <a:t>Z.uncle</a:t>
            </a:r>
            <a:r>
              <a:rPr lang="en-GB" sz="2400" dirty="0"/>
              <a:t> = </a:t>
            </a:r>
            <a:r>
              <a:rPr lang="en-GB" sz="2400" dirty="0">
                <a:solidFill>
                  <a:srgbClr val="FF0000"/>
                </a:solidFill>
              </a:rPr>
              <a:t>red</a:t>
            </a:r>
          </a:p>
          <a:p>
            <a:r>
              <a:rPr lang="en-GB" sz="2400" dirty="0" err="1"/>
              <a:t>recolor</a:t>
            </a:r>
            <a:r>
              <a:rPr lang="en-GB" sz="2400" dirty="0"/>
              <a:t> </a:t>
            </a:r>
            <a:endParaRPr lang="en-SE" sz="2400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C4409BC-B89C-6844-02D6-768768D2A164}"/>
              </a:ext>
            </a:extLst>
          </p:cNvPr>
          <p:cNvSpPr/>
          <p:nvPr/>
        </p:nvSpPr>
        <p:spPr>
          <a:xfrm>
            <a:off x="5451300" y="2032209"/>
            <a:ext cx="993644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5B9A4D-B995-F89D-178E-71E5C6B0947F}"/>
              </a:ext>
            </a:extLst>
          </p:cNvPr>
          <p:cNvSpPr txBox="1"/>
          <p:nvPr/>
        </p:nvSpPr>
        <p:spPr>
          <a:xfrm>
            <a:off x="5319315" y="1687308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insert 10</a:t>
            </a:r>
            <a:endParaRPr lang="en-SE" sz="2400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4091109-3205-1DF9-8B38-D258EBA89378}"/>
              </a:ext>
            </a:extLst>
          </p:cNvPr>
          <p:cNvSpPr/>
          <p:nvPr/>
        </p:nvSpPr>
        <p:spPr>
          <a:xfrm>
            <a:off x="6050499" y="5298657"/>
            <a:ext cx="993644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43DD0C-0833-3ADC-AF89-66532AB6C21A}"/>
              </a:ext>
            </a:extLst>
          </p:cNvPr>
          <p:cNvSpPr txBox="1"/>
          <p:nvPr/>
        </p:nvSpPr>
        <p:spPr>
          <a:xfrm>
            <a:off x="5734136" y="3540448"/>
            <a:ext cx="16695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Case 2. </a:t>
            </a:r>
            <a:r>
              <a:rPr lang="en-GB" sz="2400" dirty="0" err="1"/>
              <a:t>Z.uncle</a:t>
            </a:r>
            <a:r>
              <a:rPr lang="en-GB" sz="2400" dirty="0"/>
              <a:t> = black</a:t>
            </a:r>
          </a:p>
          <a:p>
            <a:r>
              <a:rPr lang="en-GB" sz="2400" dirty="0"/>
              <a:t>right rotate on 15</a:t>
            </a:r>
            <a:endParaRPr lang="en-SE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C736D6-0212-79B6-EE58-FD4362464623}"/>
              </a:ext>
            </a:extLst>
          </p:cNvPr>
          <p:cNvSpPr txBox="1"/>
          <p:nvPr/>
        </p:nvSpPr>
        <p:spPr>
          <a:xfrm>
            <a:off x="4045985" y="4595857"/>
            <a:ext cx="2974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Z</a:t>
            </a:r>
            <a:endParaRPr lang="en-SE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BB84DB-2C24-3C77-846C-0DAD05DF8FCD}"/>
              </a:ext>
            </a:extLst>
          </p:cNvPr>
          <p:cNvSpPr txBox="1"/>
          <p:nvPr/>
        </p:nvSpPr>
        <p:spPr>
          <a:xfrm>
            <a:off x="3005172" y="3995693"/>
            <a:ext cx="8694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 err="1"/>
              <a:t>Z.uncle</a:t>
            </a:r>
            <a:endParaRPr lang="en-SE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3BAE2F-1D4B-962D-358B-A87FAA6E1DCE}"/>
              </a:ext>
            </a:extLst>
          </p:cNvPr>
          <p:cNvSpPr txBox="1"/>
          <p:nvPr/>
        </p:nvSpPr>
        <p:spPr>
          <a:xfrm>
            <a:off x="8155902" y="2759454"/>
            <a:ext cx="8694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 err="1"/>
              <a:t>Z.uncle</a:t>
            </a:r>
            <a:endParaRPr lang="en-SE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876323-7348-7F76-157C-38ADC3F22A06}"/>
              </a:ext>
            </a:extLst>
          </p:cNvPr>
          <p:cNvSpPr txBox="1"/>
          <p:nvPr/>
        </p:nvSpPr>
        <p:spPr>
          <a:xfrm>
            <a:off x="7310295" y="3154587"/>
            <a:ext cx="2974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Z</a:t>
            </a:r>
            <a:endParaRPr lang="en-SE" b="1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C34313F-F628-E420-FBC0-57664F0A466C}"/>
              </a:ext>
            </a:extLst>
          </p:cNvPr>
          <p:cNvSpPr txBox="1">
            <a:spLocks/>
          </p:cNvSpPr>
          <p:nvPr/>
        </p:nvSpPr>
        <p:spPr>
          <a:xfrm>
            <a:off x="3799976" y="-251744"/>
            <a:ext cx="33177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GB" dirty="0"/>
              <a:t>Example 2</a:t>
            </a:r>
            <a:endParaRPr lang="en-SE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64F0C0-9FDC-2994-F0DA-18CB96030672}"/>
              </a:ext>
            </a:extLst>
          </p:cNvPr>
          <p:cNvSpPr txBox="1"/>
          <p:nvPr/>
        </p:nvSpPr>
        <p:spPr>
          <a:xfrm>
            <a:off x="9744540" y="4511899"/>
            <a:ext cx="2974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Z</a:t>
            </a:r>
            <a:endParaRPr lang="en-SE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9B0EA1-A5F4-59EC-8FBB-D85FEDC6935A}"/>
              </a:ext>
            </a:extLst>
          </p:cNvPr>
          <p:cNvSpPr txBox="1"/>
          <p:nvPr/>
        </p:nvSpPr>
        <p:spPr>
          <a:xfrm>
            <a:off x="7403691" y="4172288"/>
            <a:ext cx="8694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 err="1"/>
              <a:t>Z.uncle</a:t>
            </a:r>
            <a:endParaRPr lang="en-SE" b="1" dirty="0"/>
          </a:p>
        </p:txBody>
      </p:sp>
    </p:spTree>
    <p:extLst>
      <p:ext uri="{BB962C8B-B14F-4D97-AF65-F5344CB8AC3E}">
        <p14:creationId xmlns:p14="http://schemas.microsoft.com/office/powerpoint/2010/main" val="33058342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73D06-C2E0-F86B-9A58-360D3DF6B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 2 </a:t>
            </a:r>
            <a:r>
              <a:rPr lang="en-GB" dirty="0" err="1"/>
              <a:t>Con’t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5A4FE-7BB8-541F-BD39-79BD9204B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175" y="1568275"/>
            <a:ext cx="9371700" cy="603200"/>
          </a:xfrm>
        </p:spPr>
        <p:txBody>
          <a:bodyPr/>
          <a:lstStyle/>
          <a:p>
            <a:endParaRPr lang="en-S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A6170B-EE56-2E53-CCA3-F4F34DCAAE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96181" y="2353186"/>
            <a:ext cx="3590740" cy="27117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D2E3D5-C86A-CA33-431C-2733F2E85EF7}"/>
              </a:ext>
            </a:extLst>
          </p:cNvPr>
          <p:cNvSpPr txBox="1"/>
          <p:nvPr/>
        </p:nvSpPr>
        <p:spPr>
          <a:xfrm>
            <a:off x="4559748" y="3263104"/>
            <a:ext cx="2974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Z</a:t>
            </a:r>
            <a:endParaRPr lang="en-S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0DB451-1101-9B73-7393-E01217DFEBCF}"/>
              </a:ext>
            </a:extLst>
          </p:cNvPr>
          <p:cNvSpPr txBox="1"/>
          <p:nvPr/>
        </p:nvSpPr>
        <p:spPr>
          <a:xfrm>
            <a:off x="2218899" y="2923493"/>
            <a:ext cx="8694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Z.uncle</a:t>
            </a:r>
            <a:endParaRPr lang="en-SE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5838CA9-C463-78FE-16C5-7D7A2A4E9B79}"/>
              </a:ext>
            </a:extLst>
          </p:cNvPr>
          <p:cNvSpPr/>
          <p:nvPr/>
        </p:nvSpPr>
        <p:spPr>
          <a:xfrm>
            <a:off x="5561969" y="4195691"/>
            <a:ext cx="993644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37C1EE-5E48-1DDD-80ED-D90DA1A06BC5}"/>
              </a:ext>
            </a:extLst>
          </p:cNvPr>
          <p:cNvSpPr txBox="1"/>
          <p:nvPr/>
        </p:nvSpPr>
        <p:spPr>
          <a:xfrm>
            <a:off x="5287824" y="2083892"/>
            <a:ext cx="16695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Case 2. </a:t>
            </a:r>
            <a:r>
              <a:rPr lang="en-GB" sz="2400" dirty="0" err="1"/>
              <a:t>Z.uncle</a:t>
            </a:r>
            <a:r>
              <a:rPr lang="en-GB" sz="2400" dirty="0"/>
              <a:t> = black</a:t>
            </a:r>
          </a:p>
          <a:p>
            <a:r>
              <a:rPr lang="en-GB" sz="2400" dirty="0"/>
              <a:t>left rotate on 8 &amp; </a:t>
            </a:r>
            <a:r>
              <a:rPr lang="en-GB" sz="2400" dirty="0" err="1"/>
              <a:t>recolor</a:t>
            </a:r>
            <a:endParaRPr lang="en-SE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2F3960-2177-7003-B9A3-03D5B5535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280" y="2418895"/>
            <a:ext cx="3489248" cy="242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104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C924-B8FD-5B49-633B-08C70B2F5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Another Example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1DE93-6C77-E0C7-F409-E97ED1364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175" y="1568275"/>
            <a:ext cx="9371700" cy="603200"/>
          </a:xfrm>
        </p:spPr>
        <p:txBody>
          <a:bodyPr/>
          <a:lstStyle/>
          <a:p>
            <a:endParaRPr lang="en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DCD213-D662-E271-1E0B-84130C648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89047"/>
            <a:ext cx="9144000" cy="48371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CB9F29-8E61-1717-FA68-E063E9A9958B}"/>
              </a:ext>
            </a:extLst>
          </p:cNvPr>
          <p:cNvSpPr txBox="1"/>
          <p:nvPr/>
        </p:nvSpPr>
        <p:spPr>
          <a:xfrm>
            <a:off x="4252468" y="6182767"/>
            <a:ext cx="4644105" cy="584775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/>
              <a:t>Red Black Tree – Insertion</a:t>
            </a:r>
          </a:p>
          <a:p>
            <a:r>
              <a:rPr lang="en-GB" sz="1600" dirty="0">
                <a:hlinkClick r:id="rId3"/>
              </a:rPr>
              <a:t>https://www.youtube.com/watch?v=9ubIKipLpRU</a:t>
            </a:r>
            <a:r>
              <a:rPr lang="en-GB" sz="1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254201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82CF7-9E14-7B9F-65E8-72D4D6960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Time Complexity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BD6D3-070C-593D-B602-E4B863528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1. Insert : O(log(n))</a:t>
            </a:r>
          </a:p>
          <a:p>
            <a:pPr lvl="1"/>
            <a:r>
              <a:rPr lang="en-GB" sz="2400" dirty="0"/>
              <a:t>maximum height of red-black trees</a:t>
            </a:r>
          </a:p>
          <a:p>
            <a:r>
              <a:rPr lang="en-GB" sz="2800" dirty="0"/>
              <a:t>2. </a:t>
            </a:r>
            <a:r>
              <a:rPr lang="en-GB" sz="2800" dirty="0" err="1"/>
              <a:t>Color</a:t>
            </a:r>
            <a:r>
              <a:rPr lang="en-GB" sz="2800" dirty="0"/>
              <a:t> red : O(1)</a:t>
            </a:r>
          </a:p>
          <a:p>
            <a:r>
              <a:rPr lang="en-GB" sz="2800" dirty="0"/>
              <a:t>3. Fix violations :</a:t>
            </a:r>
          </a:p>
          <a:p>
            <a:pPr lvl="1"/>
            <a:r>
              <a:rPr lang="en-GB" sz="2400" dirty="0"/>
              <a:t>Constant # of:</a:t>
            </a:r>
          </a:p>
          <a:p>
            <a:pPr lvl="1"/>
            <a:r>
              <a:rPr lang="en-GB" sz="2400" dirty="0"/>
              <a:t>a. Recolor : O(1)</a:t>
            </a:r>
          </a:p>
          <a:p>
            <a:pPr lvl="1"/>
            <a:r>
              <a:rPr lang="en-GB" sz="2400" dirty="0"/>
              <a:t>b. Rotation: O(1)</a:t>
            </a:r>
          </a:p>
          <a:p>
            <a:r>
              <a:rPr lang="en-GB" sz="2800" dirty="0"/>
              <a:t>Overall time complexity: O(log(n))</a:t>
            </a:r>
          </a:p>
        </p:txBody>
      </p:sp>
    </p:spTree>
    <p:extLst>
      <p:ext uri="{BB962C8B-B14F-4D97-AF65-F5344CB8AC3E}">
        <p14:creationId xmlns:p14="http://schemas.microsoft.com/office/powerpoint/2010/main" val="10773553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48"/>
          <p:cNvSpPr txBox="1">
            <a:spLocks noGrp="1"/>
          </p:cNvSpPr>
          <p:nvPr>
            <p:ph type="title"/>
          </p:nvPr>
        </p:nvSpPr>
        <p:spPr>
          <a:xfrm>
            <a:off x="575383" y="263276"/>
            <a:ext cx="11189700" cy="1014900"/>
          </a:xfrm>
          <a:prstGeom prst="rect">
            <a:avLst/>
          </a:prstGeom>
        </p:spPr>
        <p:txBody>
          <a:bodyPr spcFirstLastPara="1" wrap="square" lIns="88375" tIns="44175" rIns="88375" bIns="441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AVL vs Red Black Trees</a:t>
            </a:r>
            <a:endParaRPr/>
          </a:p>
        </p:txBody>
      </p:sp>
      <p:sp>
        <p:nvSpPr>
          <p:cNvPr id="661" name="Google Shape;661;p48"/>
          <p:cNvSpPr txBox="1">
            <a:spLocks noGrp="1"/>
          </p:cNvSpPr>
          <p:nvPr>
            <p:ph type="body" idx="1"/>
          </p:nvPr>
        </p:nvSpPr>
        <p:spPr>
          <a:xfrm>
            <a:off x="808065" y="1180977"/>
            <a:ext cx="10724336" cy="5413747"/>
          </a:xfrm>
          <a:prstGeom prst="rect">
            <a:avLst/>
          </a:prstGeom>
        </p:spPr>
        <p:txBody>
          <a:bodyPr spcFirstLastPara="1" wrap="square" lIns="44175" tIns="44175" rIns="44175" bIns="44175" anchor="t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dirty="0"/>
              <a:t>Red Black Tree:</a:t>
            </a:r>
            <a:endParaRPr sz="2800" dirty="0"/>
          </a:p>
          <a:p>
            <a:pPr>
              <a:spcBef>
                <a:spcPts val="0"/>
              </a:spcBef>
              <a:buFont typeface="Twentieth Century"/>
              <a:buChar char="-"/>
            </a:pPr>
            <a:r>
              <a:rPr lang="en-GB" sz="2800" dirty="0"/>
              <a:t>A balanced BST that maintains the (more relaxed) invariant: the longest path (root to farthest NIL) is no more than twice the length of the shortest path (root to nearest NIL).</a:t>
            </a:r>
          </a:p>
          <a:p>
            <a:pPr>
              <a:spcBef>
                <a:spcPts val="0"/>
              </a:spcBef>
              <a:buFont typeface="Twentieth Century"/>
              <a:buChar char="-"/>
            </a:pPr>
            <a:r>
              <a:rPr lang="en-US" sz="2800" dirty="0"/>
              <a:t>More efficient insertion and deletion operations because the balancing requirement is less strict than AVL Tree.</a:t>
            </a:r>
          </a:p>
          <a:p>
            <a:pPr>
              <a:spcBef>
                <a:spcPts val="0"/>
              </a:spcBef>
              <a:buFont typeface="Twentieth Century"/>
              <a:buChar char="-"/>
            </a:pPr>
            <a:endParaRPr lang="en-GB" sz="3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dirty="0"/>
              <a:t>AVL Tree:</a:t>
            </a:r>
            <a:endParaRPr sz="2800" dirty="0"/>
          </a:p>
          <a:p>
            <a:pPr>
              <a:buFont typeface="Twentieth Century"/>
              <a:buChar char="-"/>
            </a:pPr>
            <a:r>
              <a:rPr lang="en-GB" sz="2800" dirty="0"/>
              <a:t>A balanced BST that maintains the (more strict) invariant: |</a:t>
            </a:r>
            <a:r>
              <a:rPr lang="en-GB" sz="2800" dirty="0" err="1"/>
              <a:t>LeftHeight</a:t>
            </a:r>
            <a:r>
              <a:rPr lang="en-GB" sz="2800" dirty="0"/>
              <a:t> – </a:t>
            </a:r>
            <a:r>
              <a:rPr lang="en-GB" sz="2800" dirty="0" err="1"/>
              <a:t>RightHeight</a:t>
            </a:r>
            <a:r>
              <a:rPr lang="en-GB" sz="2800" dirty="0"/>
              <a:t> | &lt;= 1 for all nodes in the tree. </a:t>
            </a:r>
          </a:p>
          <a:p>
            <a:pPr marL="457200" lvl="0" indent="-393700" algn="l" rtl="0">
              <a:spcBef>
                <a:spcPts val="1200"/>
              </a:spcBef>
              <a:spcAft>
                <a:spcPts val="0"/>
              </a:spcAft>
              <a:buSzPts val="2600"/>
              <a:buChar char="-"/>
            </a:pPr>
            <a:r>
              <a:rPr lang="en-US" sz="2800" dirty="0"/>
              <a:t>More efficient look up operation because of the strict balance requirement.</a:t>
            </a:r>
            <a:endParaRPr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38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Is this a valid AVL tree?</a:t>
            </a:r>
            <a:endParaRPr/>
          </a:p>
        </p:txBody>
      </p:sp>
      <p:grpSp>
        <p:nvGrpSpPr>
          <p:cNvPr id="967" name="Google Shape;967;p38"/>
          <p:cNvGrpSpPr/>
          <p:nvPr/>
        </p:nvGrpSpPr>
        <p:grpSpPr>
          <a:xfrm>
            <a:off x="4249224" y="1039775"/>
            <a:ext cx="3041069" cy="1068729"/>
            <a:chOff x="7445623" y="3174615"/>
            <a:chExt cx="3041069" cy="1068729"/>
          </a:xfrm>
        </p:grpSpPr>
        <p:sp>
          <p:nvSpPr>
            <p:cNvPr id="968" name="Google Shape;968;p38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69" name="Google Shape;969;p38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70" name="Google Shape;970;p38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71" name="Google Shape;971;p38"/>
            <p:cNvSpPr txBox="1"/>
            <p:nvPr/>
          </p:nvSpPr>
          <p:spPr>
            <a:xfrm>
              <a:off x="8677938" y="3189510"/>
              <a:ext cx="32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6</a:t>
              </a:r>
              <a:endParaRPr/>
            </a:p>
          </p:txBody>
        </p:sp>
        <p:cxnSp>
          <p:nvCxnSpPr>
            <p:cNvPr id="972" name="Google Shape;972;p38"/>
            <p:cNvCxnSpPr/>
            <p:nvPr/>
          </p:nvCxnSpPr>
          <p:spPr>
            <a:xfrm flipH="1">
              <a:off x="7445623" y="3769944"/>
              <a:ext cx="1191300" cy="4491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973" name="Google Shape;973;p38"/>
            <p:cNvCxnSpPr/>
            <p:nvPr/>
          </p:nvCxnSpPr>
          <p:spPr>
            <a:xfrm>
              <a:off x="9041892" y="3769944"/>
              <a:ext cx="1444800" cy="4734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974" name="Google Shape;974;p38"/>
          <p:cNvGrpSpPr/>
          <p:nvPr/>
        </p:nvGrpSpPr>
        <p:grpSpPr>
          <a:xfrm>
            <a:off x="3225352" y="2188231"/>
            <a:ext cx="1065493" cy="1102629"/>
            <a:chOff x="8178823" y="3174615"/>
            <a:chExt cx="1065493" cy="1102629"/>
          </a:xfrm>
        </p:grpSpPr>
        <p:sp>
          <p:nvSpPr>
            <p:cNvPr id="975" name="Google Shape;975;p38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76" name="Google Shape;976;p38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77" name="Google Shape;977;p38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78" name="Google Shape;978;p38"/>
            <p:cNvSpPr txBox="1"/>
            <p:nvPr/>
          </p:nvSpPr>
          <p:spPr>
            <a:xfrm>
              <a:off x="8677938" y="3189510"/>
              <a:ext cx="32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</a:t>
              </a:r>
              <a:endParaRPr/>
            </a:p>
          </p:txBody>
        </p:sp>
        <p:cxnSp>
          <p:nvCxnSpPr>
            <p:cNvPr id="979" name="Google Shape;979;p38"/>
            <p:cNvCxnSpPr/>
            <p:nvPr/>
          </p:nvCxnSpPr>
          <p:spPr>
            <a:xfrm flipH="1">
              <a:off x="8178823" y="3769944"/>
              <a:ext cx="458100" cy="5073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980" name="Google Shape;980;p38"/>
          <p:cNvGrpSpPr/>
          <p:nvPr/>
        </p:nvGrpSpPr>
        <p:grpSpPr>
          <a:xfrm>
            <a:off x="6956222" y="2203126"/>
            <a:ext cx="1313669" cy="1102629"/>
            <a:chOff x="8178823" y="3174615"/>
            <a:chExt cx="1313669" cy="1102629"/>
          </a:xfrm>
        </p:grpSpPr>
        <p:sp>
          <p:nvSpPr>
            <p:cNvPr id="981" name="Google Shape;981;p38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82" name="Google Shape;982;p38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83" name="Google Shape;983;p38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84" name="Google Shape;984;p38"/>
            <p:cNvSpPr txBox="1"/>
            <p:nvPr/>
          </p:nvSpPr>
          <p:spPr>
            <a:xfrm>
              <a:off x="8677938" y="3189510"/>
              <a:ext cx="32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8</a:t>
              </a:r>
              <a:endParaRPr/>
            </a:p>
          </p:txBody>
        </p:sp>
        <p:cxnSp>
          <p:nvCxnSpPr>
            <p:cNvPr id="985" name="Google Shape;985;p38"/>
            <p:cNvCxnSpPr/>
            <p:nvPr/>
          </p:nvCxnSpPr>
          <p:spPr>
            <a:xfrm flipH="1">
              <a:off x="8178823" y="3769944"/>
              <a:ext cx="458100" cy="5073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986" name="Google Shape;986;p38"/>
            <p:cNvCxnSpPr/>
            <p:nvPr/>
          </p:nvCxnSpPr>
          <p:spPr>
            <a:xfrm>
              <a:off x="9041892" y="3769944"/>
              <a:ext cx="450600" cy="4803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987" name="Google Shape;987;p38"/>
          <p:cNvGrpSpPr/>
          <p:nvPr/>
        </p:nvGrpSpPr>
        <p:grpSpPr>
          <a:xfrm>
            <a:off x="2553203" y="3370102"/>
            <a:ext cx="809669" cy="798000"/>
            <a:chOff x="8434647" y="3174615"/>
            <a:chExt cx="809669" cy="798000"/>
          </a:xfrm>
        </p:grpSpPr>
        <p:sp>
          <p:nvSpPr>
            <p:cNvPr id="988" name="Google Shape;988;p38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89" name="Google Shape;989;p38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90" name="Google Shape;990;p38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91" name="Google Shape;991;p38"/>
            <p:cNvSpPr txBox="1"/>
            <p:nvPr/>
          </p:nvSpPr>
          <p:spPr>
            <a:xfrm>
              <a:off x="8677938" y="3189510"/>
              <a:ext cx="32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</a:t>
              </a:r>
              <a:endParaRPr/>
            </a:p>
          </p:txBody>
        </p:sp>
      </p:grpSp>
      <p:grpSp>
        <p:nvGrpSpPr>
          <p:cNvPr id="992" name="Google Shape;992;p38"/>
          <p:cNvGrpSpPr/>
          <p:nvPr/>
        </p:nvGrpSpPr>
        <p:grpSpPr>
          <a:xfrm>
            <a:off x="6480815" y="3432690"/>
            <a:ext cx="809669" cy="798000"/>
            <a:chOff x="8434647" y="3174615"/>
            <a:chExt cx="809669" cy="798000"/>
          </a:xfrm>
        </p:grpSpPr>
        <p:sp>
          <p:nvSpPr>
            <p:cNvPr id="993" name="Google Shape;993;p38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94" name="Google Shape;994;p38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95" name="Google Shape;995;p38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96" name="Google Shape;996;p38"/>
            <p:cNvSpPr txBox="1"/>
            <p:nvPr/>
          </p:nvSpPr>
          <p:spPr>
            <a:xfrm>
              <a:off x="8677938" y="3189510"/>
              <a:ext cx="32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7</a:t>
              </a:r>
              <a:endParaRPr/>
            </a:p>
          </p:txBody>
        </p:sp>
      </p:grpSp>
      <p:grpSp>
        <p:nvGrpSpPr>
          <p:cNvPr id="997" name="Google Shape;997;p38"/>
          <p:cNvGrpSpPr/>
          <p:nvPr/>
        </p:nvGrpSpPr>
        <p:grpSpPr>
          <a:xfrm>
            <a:off x="8071543" y="3413050"/>
            <a:ext cx="809669" cy="798000"/>
            <a:chOff x="8434647" y="3174615"/>
            <a:chExt cx="809669" cy="798000"/>
          </a:xfrm>
        </p:grpSpPr>
        <p:sp>
          <p:nvSpPr>
            <p:cNvPr id="998" name="Google Shape;998;p38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99" name="Google Shape;999;p38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00" name="Google Shape;1000;p38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01" name="Google Shape;1001;p38"/>
            <p:cNvSpPr txBox="1"/>
            <p:nvPr/>
          </p:nvSpPr>
          <p:spPr>
            <a:xfrm>
              <a:off x="8677938" y="3189510"/>
              <a:ext cx="460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12</a:t>
              </a:r>
              <a:endParaRPr/>
            </a:p>
          </p:txBody>
        </p:sp>
      </p:grpSp>
      <p:cxnSp>
        <p:nvCxnSpPr>
          <p:cNvPr id="1002" name="Google Shape;1002;p38"/>
          <p:cNvCxnSpPr/>
          <p:nvPr/>
        </p:nvCxnSpPr>
        <p:spPr>
          <a:xfrm flipH="1">
            <a:off x="6961027" y="3864808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03" name="Google Shape;1003;p38"/>
          <p:cNvCxnSpPr/>
          <p:nvPr/>
        </p:nvCxnSpPr>
        <p:spPr>
          <a:xfrm flipH="1">
            <a:off x="3012928" y="3814162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004" name="Google Shape;1004;p38"/>
          <p:cNvGrpSpPr/>
          <p:nvPr/>
        </p:nvGrpSpPr>
        <p:grpSpPr>
          <a:xfrm>
            <a:off x="4096516" y="3346009"/>
            <a:ext cx="809669" cy="798000"/>
            <a:chOff x="8434647" y="3174615"/>
            <a:chExt cx="809669" cy="798000"/>
          </a:xfrm>
        </p:grpSpPr>
        <p:sp>
          <p:nvSpPr>
            <p:cNvPr id="1005" name="Google Shape;1005;p38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06" name="Google Shape;1006;p38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07" name="Google Shape;1007;p38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08" name="Google Shape;1008;p38"/>
            <p:cNvSpPr txBox="1"/>
            <p:nvPr/>
          </p:nvSpPr>
          <p:spPr>
            <a:xfrm>
              <a:off x="8677938" y="3189510"/>
              <a:ext cx="32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4</a:t>
              </a:r>
              <a:endParaRPr/>
            </a:p>
          </p:txBody>
        </p:sp>
      </p:grpSp>
      <p:grpSp>
        <p:nvGrpSpPr>
          <p:cNvPr id="1009" name="Google Shape;1009;p38"/>
          <p:cNvGrpSpPr/>
          <p:nvPr/>
        </p:nvGrpSpPr>
        <p:grpSpPr>
          <a:xfrm>
            <a:off x="6806521" y="5462372"/>
            <a:ext cx="809669" cy="798000"/>
            <a:chOff x="8434647" y="3174615"/>
            <a:chExt cx="809669" cy="798000"/>
          </a:xfrm>
        </p:grpSpPr>
        <p:sp>
          <p:nvSpPr>
            <p:cNvPr id="1010" name="Google Shape;1010;p38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11" name="Google Shape;1011;p38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12" name="Google Shape;1012;p38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13" name="Google Shape;1013;p38"/>
            <p:cNvSpPr txBox="1"/>
            <p:nvPr/>
          </p:nvSpPr>
          <p:spPr>
            <a:xfrm>
              <a:off x="8677938" y="3189510"/>
              <a:ext cx="32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9</a:t>
              </a:r>
              <a:endParaRPr/>
            </a:p>
          </p:txBody>
        </p:sp>
      </p:grpSp>
      <p:cxnSp>
        <p:nvCxnSpPr>
          <p:cNvPr id="1014" name="Google Shape;1014;p38"/>
          <p:cNvCxnSpPr/>
          <p:nvPr/>
        </p:nvCxnSpPr>
        <p:spPr>
          <a:xfrm flipH="1">
            <a:off x="6869933" y="5893814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5" name="Google Shape;1015;p38"/>
          <p:cNvCxnSpPr/>
          <p:nvPr/>
        </p:nvCxnSpPr>
        <p:spPr>
          <a:xfrm flipH="1">
            <a:off x="7286733" y="5894490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6" name="Google Shape;1016;p38"/>
          <p:cNvCxnSpPr/>
          <p:nvPr/>
        </p:nvCxnSpPr>
        <p:spPr>
          <a:xfrm flipH="1">
            <a:off x="7255785" y="4923823"/>
            <a:ext cx="458100" cy="5073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1017" name="Google Shape;1017;p38"/>
          <p:cNvGrpSpPr/>
          <p:nvPr/>
        </p:nvGrpSpPr>
        <p:grpSpPr>
          <a:xfrm>
            <a:off x="7455337" y="4429400"/>
            <a:ext cx="809669" cy="798000"/>
            <a:chOff x="8434647" y="3174615"/>
            <a:chExt cx="809669" cy="798000"/>
          </a:xfrm>
        </p:grpSpPr>
        <p:sp>
          <p:nvSpPr>
            <p:cNvPr id="1018" name="Google Shape;1018;p38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19" name="Google Shape;1019;p38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20" name="Google Shape;1020;p38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21" name="Google Shape;1021;p38"/>
            <p:cNvSpPr txBox="1"/>
            <p:nvPr/>
          </p:nvSpPr>
          <p:spPr>
            <a:xfrm>
              <a:off x="8677938" y="3189510"/>
              <a:ext cx="460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10</a:t>
              </a:r>
              <a:endParaRPr/>
            </a:p>
          </p:txBody>
        </p:sp>
      </p:grpSp>
      <p:cxnSp>
        <p:nvCxnSpPr>
          <p:cNvPr id="1022" name="Google Shape;1022;p38"/>
          <p:cNvCxnSpPr/>
          <p:nvPr/>
        </p:nvCxnSpPr>
        <p:spPr>
          <a:xfrm flipH="1">
            <a:off x="6527013" y="3886335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23" name="Google Shape;1023;p38"/>
          <p:cNvCxnSpPr/>
          <p:nvPr/>
        </p:nvCxnSpPr>
        <p:spPr>
          <a:xfrm flipH="1">
            <a:off x="9255224" y="4839914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024" name="Google Shape;1024;p38"/>
          <p:cNvGrpSpPr/>
          <p:nvPr/>
        </p:nvGrpSpPr>
        <p:grpSpPr>
          <a:xfrm>
            <a:off x="8783989" y="4400707"/>
            <a:ext cx="809669" cy="798000"/>
            <a:chOff x="8434647" y="3174615"/>
            <a:chExt cx="809669" cy="798000"/>
          </a:xfrm>
        </p:grpSpPr>
        <p:sp>
          <p:nvSpPr>
            <p:cNvPr id="1025" name="Google Shape;1025;p38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26" name="Google Shape;1026;p38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27" name="Google Shape;1027;p38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28" name="Google Shape;1028;p38"/>
            <p:cNvSpPr txBox="1"/>
            <p:nvPr/>
          </p:nvSpPr>
          <p:spPr>
            <a:xfrm>
              <a:off x="8677938" y="3189510"/>
              <a:ext cx="460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13</a:t>
              </a:r>
              <a:endParaRPr/>
            </a:p>
          </p:txBody>
        </p:sp>
      </p:grpSp>
      <p:cxnSp>
        <p:nvCxnSpPr>
          <p:cNvPr id="1029" name="Google Shape;1029;p38"/>
          <p:cNvCxnSpPr/>
          <p:nvPr/>
        </p:nvCxnSpPr>
        <p:spPr>
          <a:xfrm flipH="1">
            <a:off x="8825265" y="4836354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030" name="Google Shape;1030;p38"/>
          <p:cNvGrpSpPr/>
          <p:nvPr/>
        </p:nvGrpSpPr>
        <p:grpSpPr>
          <a:xfrm>
            <a:off x="8015883" y="5462788"/>
            <a:ext cx="809669" cy="798000"/>
            <a:chOff x="8434647" y="3174615"/>
            <a:chExt cx="809669" cy="798000"/>
          </a:xfrm>
        </p:grpSpPr>
        <p:sp>
          <p:nvSpPr>
            <p:cNvPr id="1031" name="Google Shape;1031;p38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32" name="Google Shape;1032;p38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33" name="Google Shape;1033;p38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34" name="Google Shape;1034;p38"/>
            <p:cNvSpPr txBox="1"/>
            <p:nvPr/>
          </p:nvSpPr>
          <p:spPr>
            <a:xfrm>
              <a:off x="8677938" y="3189510"/>
              <a:ext cx="460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11</a:t>
              </a:r>
              <a:endParaRPr/>
            </a:p>
          </p:txBody>
        </p:sp>
      </p:grpSp>
      <p:cxnSp>
        <p:nvCxnSpPr>
          <p:cNvPr id="1035" name="Google Shape;1035;p38"/>
          <p:cNvCxnSpPr/>
          <p:nvPr/>
        </p:nvCxnSpPr>
        <p:spPr>
          <a:xfrm flipH="1">
            <a:off x="8057159" y="5898435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6" name="Google Shape;1036;p38"/>
          <p:cNvCxnSpPr/>
          <p:nvPr/>
        </p:nvCxnSpPr>
        <p:spPr>
          <a:xfrm flipH="1">
            <a:off x="8476319" y="5898435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037" name="Google Shape;1037;p38"/>
          <p:cNvGrpSpPr/>
          <p:nvPr/>
        </p:nvGrpSpPr>
        <p:grpSpPr>
          <a:xfrm>
            <a:off x="3263660" y="4475573"/>
            <a:ext cx="809669" cy="798000"/>
            <a:chOff x="8434647" y="3174615"/>
            <a:chExt cx="809669" cy="798000"/>
          </a:xfrm>
        </p:grpSpPr>
        <p:sp>
          <p:nvSpPr>
            <p:cNvPr id="1038" name="Google Shape;1038;p38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39" name="Google Shape;1039;p38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40" name="Google Shape;1040;p38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41" name="Google Shape;1041;p38"/>
            <p:cNvSpPr txBox="1"/>
            <p:nvPr/>
          </p:nvSpPr>
          <p:spPr>
            <a:xfrm>
              <a:off x="8677938" y="3189510"/>
              <a:ext cx="32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</a:t>
              </a:r>
              <a:endParaRPr/>
            </a:p>
          </p:txBody>
        </p:sp>
      </p:grpSp>
      <p:cxnSp>
        <p:nvCxnSpPr>
          <p:cNvPr id="1042" name="Google Shape;1042;p38"/>
          <p:cNvCxnSpPr/>
          <p:nvPr/>
        </p:nvCxnSpPr>
        <p:spPr>
          <a:xfrm flipH="1">
            <a:off x="3333031" y="4904933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43" name="Google Shape;1043;p38"/>
          <p:cNvCxnSpPr/>
          <p:nvPr/>
        </p:nvCxnSpPr>
        <p:spPr>
          <a:xfrm flipH="1">
            <a:off x="3723385" y="4919633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044" name="Google Shape;1044;p38"/>
          <p:cNvGrpSpPr/>
          <p:nvPr/>
        </p:nvGrpSpPr>
        <p:grpSpPr>
          <a:xfrm>
            <a:off x="4728613" y="4445224"/>
            <a:ext cx="809669" cy="798000"/>
            <a:chOff x="8434647" y="3174615"/>
            <a:chExt cx="809669" cy="798000"/>
          </a:xfrm>
        </p:grpSpPr>
        <p:sp>
          <p:nvSpPr>
            <p:cNvPr id="1045" name="Google Shape;1045;p38"/>
            <p:cNvSpPr/>
            <p:nvPr/>
          </p:nvSpPr>
          <p:spPr>
            <a:xfrm>
              <a:off x="8434647" y="3174615"/>
              <a:ext cx="809400" cy="7980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46" name="Google Shape;1046;p38"/>
            <p:cNvSpPr/>
            <p:nvPr/>
          </p:nvSpPr>
          <p:spPr>
            <a:xfrm>
              <a:off x="8434647" y="3567668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47" name="Google Shape;1047;p38"/>
            <p:cNvSpPr/>
            <p:nvPr/>
          </p:nvSpPr>
          <p:spPr>
            <a:xfrm>
              <a:off x="8839616" y="3567804"/>
              <a:ext cx="404700" cy="404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48" name="Google Shape;1048;p38"/>
            <p:cNvSpPr txBox="1"/>
            <p:nvPr/>
          </p:nvSpPr>
          <p:spPr>
            <a:xfrm>
              <a:off x="8677938" y="3189510"/>
              <a:ext cx="32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5</a:t>
              </a:r>
              <a:endParaRPr/>
            </a:p>
          </p:txBody>
        </p:sp>
      </p:grpSp>
      <p:cxnSp>
        <p:nvCxnSpPr>
          <p:cNvPr id="1049" name="Google Shape;1049;p38"/>
          <p:cNvCxnSpPr/>
          <p:nvPr/>
        </p:nvCxnSpPr>
        <p:spPr>
          <a:xfrm flipH="1">
            <a:off x="4797984" y="4874584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0" name="Google Shape;1050;p38"/>
          <p:cNvCxnSpPr/>
          <p:nvPr/>
        </p:nvCxnSpPr>
        <p:spPr>
          <a:xfrm flipH="1">
            <a:off x="5188338" y="4889284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1" name="Google Shape;1051;p38"/>
          <p:cNvCxnSpPr/>
          <p:nvPr/>
        </p:nvCxnSpPr>
        <p:spPr>
          <a:xfrm>
            <a:off x="4053645" y="2754610"/>
            <a:ext cx="450600" cy="4803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52" name="Google Shape;1052;p38"/>
          <p:cNvCxnSpPr/>
          <p:nvPr/>
        </p:nvCxnSpPr>
        <p:spPr>
          <a:xfrm>
            <a:off x="4649103" y="3936940"/>
            <a:ext cx="450600" cy="4803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53" name="Google Shape;1053;p38"/>
          <p:cNvCxnSpPr/>
          <p:nvPr/>
        </p:nvCxnSpPr>
        <p:spPr>
          <a:xfrm flipH="1">
            <a:off x="2595005" y="3797551"/>
            <a:ext cx="294900" cy="319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4" name="Google Shape;1054;p38"/>
          <p:cNvCxnSpPr/>
          <p:nvPr/>
        </p:nvCxnSpPr>
        <p:spPr>
          <a:xfrm flipH="1">
            <a:off x="3870645" y="3947974"/>
            <a:ext cx="458100" cy="5073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55" name="Google Shape;1055;p38"/>
          <p:cNvCxnSpPr/>
          <p:nvPr/>
        </p:nvCxnSpPr>
        <p:spPr>
          <a:xfrm>
            <a:off x="8687361" y="3946224"/>
            <a:ext cx="450600" cy="4803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56" name="Google Shape;1056;p38"/>
          <p:cNvCxnSpPr/>
          <p:nvPr/>
        </p:nvCxnSpPr>
        <p:spPr>
          <a:xfrm>
            <a:off x="7948388" y="4926198"/>
            <a:ext cx="450600" cy="4803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57" name="Google Shape;1057;p38"/>
          <p:cNvCxnSpPr/>
          <p:nvPr/>
        </p:nvCxnSpPr>
        <p:spPr>
          <a:xfrm flipH="1">
            <a:off x="7939482" y="3897843"/>
            <a:ext cx="458100" cy="5073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58" name="Google Shape;1058;p38"/>
          <p:cNvSpPr txBox="1"/>
          <p:nvPr/>
        </p:nvSpPr>
        <p:spPr>
          <a:xfrm>
            <a:off x="394160" y="1583231"/>
            <a:ext cx="14943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Is it…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-"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Binary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-"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BST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-"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Balanced?</a:t>
            </a:r>
            <a:endParaRPr/>
          </a:p>
        </p:txBody>
      </p:sp>
      <p:sp>
        <p:nvSpPr>
          <p:cNvPr id="1059" name="Google Shape;1059;p38"/>
          <p:cNvSpPr txBox="1"/>
          <p:nvPr/>
        </p:nvSpPr>
        <p:spPr>
          <a:xfrm>
            <a:off x="1815765" y="1846085"/>
            <a:ext cx="531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yes</a:t>
            </a:r>
            <a:endParaRPr/>
          </a:p>
        </p:txBody>
      </p:sp>
      <p:sp>
        <p:nvSpPr>
          <p:cNvPr id="1060" name="Google Shape;1060;p38"/>
          <p:cNvSpPr txBox="1"/>
          <p:nvPr/>
        </p:nvSpPr>
        <p:spPr>
          <a:xfrm>
            <a:off x="1815765" y="2125703"/>
            <a:ext cx="531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yes</a:t>
            </a:r>
            <a:endParaRPr/>
          </a:p>
        </p:txBody>
      </p:sp>
      <p:sp>
        <p:nvSpPr>
          <p:cNvPr id="1061" name="Google Shape;1061;p38"/>
          <p:cNvSpPr txBox="1"/>
          <p:nvPr/>
        </p:nvSpPr>
        <p:spPr>
          <a:xfrm>
            <a:off x="1815765" y="2412587"/>
            <a:ext cx="465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</a:t>
            </a:r>
            <a:endParaRPr/>
          </a:p>
        </p:txBody>
      </p:sp>
      <p:sp>
        <p:nvSpPr>
          <p:cNvPr id="1062" name="Google Shape;1062;p38"/>
          <p:cNvSpPr txBox="1"/>
          <p:nvPr/>
        </p:nvSpPr>
        <p:spPr>
          <a:xfrm>
            <a:off x="8290838" y="3031790"/>
            <a:ext cx="1348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Height = 2</a:t>
            </a:r>
            <a:endParaRPr/>
          </a:p>
        </p:txBody>
      </p:sp>
      <p:sp>
        <p:nvSpPr>
          <p:cNvPr id="1063" name="Google Shape;1063;p38"/>
          <p:cNvSpPr txBox="1"/>
          <p:nvPr/>
        </p:nvSpPr>
        <p:spPr>
          <a:xfrm>
            <a:off x="5639829" y="3084710"/>
            <a:ext cx="1348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Height = 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EA530-EC46-AB96-1199-9356A51FA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Video Tutorials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286AA-898C-AFE2-2154-7256C3147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31" y="1600201"/>
            <a:ext cx="10382491" cy="5024410"/>
          </a:xfrm>
        </p:spPr>
        <p:txBody>
          <a:bodyPr/>
          <a:lstStyle/>
          <a:p>
            <a:r>
              <a:rPr lang="en-GB" dirty="0"/>
              <a:t>Red-Black Trees // Michael </a:t>
            </a:r>
            <a:r>
              <a:rPr lang="en-GB" dirty="0" err="1"/>
              <a:t>Sambol</a:t>
            </a:r>
            <a:endParaRPr lang="en-GB" dirty="0"/>
          </a:p>
          <a:p>
            <a:pPr lvl="1"/>
            <a:r>
              <a:rPr lang="en-GB" dirty="0">
                <a:hlinkClick r:id="rId3"/>
              </a:rPr>
              <a:t>https://www.youtube.com/playlist?list=PL9xmBV_5YoZNqDI8qfOZgzbqahCUmUEin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Lecture slides based in this video series</a:t>
            </a:r>
          </a:p>
          <a:p>
            <a:r>
              <a:rPr lang="en-GB" dirty="0"/>
              <a:t>Red Black Tree – Insertion, </a:t>
            </a:r>
            <a:r>
              <a:rPr lang="en-GB" dirty="0" err="1"/>
              <a:t>InvesTime</a:t>
            </a:r>
            <a:endParaRPr lang="en-GB" dirty="0"/>
          </a:p>
          <a:p>
            <a:pPr lvl="1"/>
            <a:r>
              <a:rPr lang="en-GB" dirty="0">
                <a:hlinkClick r:id="rId4"/>
              </a:rPr>
              <a:t>https://www.youtube.com/watch?v=9ubIKipLpRU&amp;list=PLoW1nQhPBiz_h5wcmoZODnVnQK9Xja-Pi&amp;index=4</a:t>
            </a:r>
            <a:r>
              <a:rPr lang="en-GB" dirty="0"/>
              <a:t> ‘</a:t>
            </a:r>
          </a:p>
          <a:p>
            <a:r>
              <a:rPr lang="en-GB" dirty="0"/>
              <a:t>5.17 Red Black Tree Insertion | Insertion Algorithm | Data Structure Tutorials, Jenny's Lectures CS IT</a:t>
            </a:r>
          </a:p>
          <a:p>
            <a:pPr lvl="1"/>
            <a:r>
              <a:rPr lang="en-GB" dirty="0">
                <a:hlinkClick r:id="rId5"/>
              </a:rPr>
              <a:t>https://www.youtube.com/watch?v=qA02XWRTBdw&amp;list=PLdo5W4Nhv31bbKJzrsKfMpo_grxuLl8LU&amp;index=65</a:t>
            </a:r>
            <a:r>
              <a:rPr lang="en-GB" b="1" dirty="0"/>
              <a:t> </a:t>
            </a:r>
            <a:endParaRPr lang="en-GB" dirty="0"/>
          </a:p>
          <a:p>
            <a:r>
              <a:rPr lang="en-GB" dirty="0"/>
              <a:t>Introduction to Red-Black Tree</a:t>
            </a:r>
          </a:p>
          <a:p>
            <a:pPr lvl="1"/>
            <a:r>
              <a:rPr lang="en-GB" dirty="0">
                <a:hlinkClick r:id="rId6"/>
              </a:rPr>
              <a:t>https://www.geeksforgeeks.org/introduction-to-red-black-tree/</a:t>
            </a:r>
            <a:r>
              <a:rPr lang="en-GB" dirty="0"/>
              <a:t> 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0839435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53"/>
          <p:cNvSpPr txBox="1">
            <a:spLocks noGrp="1"/>
          </p:cNvSpPr>
          <p:nvPr>
            <p:ph type="title"/>
          </p:nvPr>
        </p:nvSpPr>
        <p:spPr>
          <a:xfrm>
            <a:off x="1902775" y="3262680"/>
            <a:ext cx="6504300" cy="507900"/>
          </a:xfrm>
          <a:prstGeom prst="rect">
            <a:avLst/>
          </a:prstGeom>
        </p:spPr>
        <p:txBody>
          <a:bodyPr spcFirstLastPara="1" wrap="square" lIns="88375" tIns="44175" rIns="88375" bIns="4417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Tries</a:t>
            </a:r>
            <a:endParaRPr/>
          </a:p>
        </p:txBody>
      </p:sp>
      <p:sp>
        <p:nvSpPr>
          <p:cNvPr id="788" name="Google Shape;788;p53"/>
          <p:cNvSpPr txBox="1">
            <a:spLocks noGrp="1"/>
          </p:cNvSpPr>
          <p:nvPr>
            <p:ph type="body" idx="1"/>
          </p:nvPr>
        </p:nvSpPr>
        <p:spPr>
          <a:xfrm>
            <a:off x="1902775" y="3931493"/>
            <a:ext cx="6504300" cy="366300"/>
          </a:xfrm>
          <a:prstGeom prst="rect">
            <a:avLst/>
          </a:prstGeom>
        </p:spPr>
        <p:txBody>
          <a:bodyPr spcFirstLastPara="1" wrap="square" lIns="88375" tIns="44175" rIns="88375" bIns="441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56"/>
          <p:cNvSpPr txBox="1"/>
          <p:nvPr/>
        </p:nvSpPr>
        <p:spPr>
          <a:xfrm>
            <a:off x="10132004" y="0"/>
            <a:ext cx="19200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625" rIns="0" bIns="0" anchor="t" anchorCtr="0">
            <a:sp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CSE332, Spring 2021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Google Shape;854;p56"/>
          <p:cNvSpPr txBox="1"/>
          <p:nvPr/>
        </p:nvSpPr>
        <p:spPr>
          <a:xfrm>
            <a:off x="4899829" y="0"/>
            <a:ext cx="23919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625" rIns="0" bIns="0" anchor="t" anchorCtr="0">
            <a:sp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L02: Dictionary ADT, Tries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56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70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Trie: An Introduction</a:t>
            </a:r>
            <a:endParaRPr/>
          </a:p>
        </p:txBody>
      </p:sp>
      <p:sp>
        <p:nvSpPr>
          <p:cNvPr id="856" name="Google Shape;856;p56"/>
          <p:cNvSpPr txBox="1">
            <a:spLocks noGrp="1"/>
          </p:cNvSpPr>
          <p:nvPr>
            <p:ph type="body" idx="1"/>
          </p:nvPr>
        </p:nvSpPr>
        <p:spPr>
          <a:xfrm>
            <a:off x="489503" y="1124783"/>
            <a:ext cx="9371700" cy="4505806"/>
          </a:xfrm>
          <a:prstGeom prst="rect">
            <a:avLst/>
          </a:prstGeom>
        </p:spPr>
        <p:txBody>
          <a:bodyPr spcFirstLastPara="1" wrap="square" lIns="44175" tIns="44175" rIns="44175" bIns="44175" anchor="t" anchorCtr="0">
            <a:spAutoFit/>
          </a:bodyPr>
          <a:lstStyle/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Quattrocento Sans"/>
              <a:buChar char="●"/>
            </a:pPr>
            <a:r>
              <a:rPr lang="en-GB" sz="2900" dirty="0"/>
              <a:t>Tries view its keys as:</a:t>
            </a:r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GB" sz="2600" dirty="0"/>
              <a:t>a </a:t>
            </a:r>
            <a:r>
              <a:rPr lang="en-GB" sz="2600" b="1" dirty="0"/>
              <a:t>sequence of characters</a:t>
            </a:r>
            <a:endParaRPr lang="en-GB" sz="2600" dirty="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GB" sz="2600" dirty="0"/>
              <a:t>some (hopefully many!) sequences share common prefixes</a:t>
            </a:r>
            <a:endParaRPr lang="en-GB" dirty="0"/>
          </a:p>
          <a:p>
            <a:pPr marL="457200" marR="127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Quattrocento Sans"/>
              <a:buChar char="●"/>
            </a:pPr>
            <a:r>
              <a:rPr lang="en-US" sz="2800" dirty="0"/>
              <a:t>Each level of the tree represents an index in the string</a:t>
            </a:r>
            <a:endParaRPr sz="28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/>
              <a:t>Children at that level represent possible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/>
              <a:t>characters at that index</a:t>
            </a:r>
            <a:endParaRPr sz="2400" dirty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Quattrocento Sans"/>
              <a:buChar char="●"/>
            </a:pPr>
            <a:r>
              <a:rPr lang="en-US" sz="2800" dirty="0"/>
              <a:t>This abstract </a:t>
            </a:r>
            <a:r>
              <a:rPr lang="en-US" sz="2800" dirty="0" err="1"/>
              <a:t>trie</a:t>
            </a:r>
            <a:r>
              <a:rPr lang="en-US" sz="2800" dirty="0"/>
              <a:t> stores the set of strings:</a:t>
            </a:r>
            <a:endParaRPr sz="28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/>
              <a:buChar char="○"/>
            </a:pPr>
            <a:r>
              <a:rPr lang="en-US" sz="2400" dirty="0">
                <a:latin typeface="Courier New"/>
                <a:ea typeface="Courier New"/>
                <a:cs typeface="Courier New"/>
                <a:sym typeface="Courier New"/>
              </a:rPr>
              <a:t>awls, a, sad, same, sap, </a:t>
            </a:r>
            <a:r>
              <a:rPr lang="en-US" sz="2400" dirty="0" err="1">
                <a:latin typeface="Courier New"/>
                <a:ea typeface="Courier New"/>
                <a:cs typeface="Courier New"/>
                <a:sym typeface="Courier New"/>
              </a:rPr>
              <a:t>sam</a:t>
            </a:r>
            <a:endParaRPr sz="24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How to deal with </a:t>
            </a:r>
            <a:r>
              <a:rPr lang="en-US" sz="2800" dirty="0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-US" sz="2800" dirty="0"/>
              <a:t> and </a:t>
            </a:r>
            <a:r>
              <a:rPr lang="en-US" sz="2800" dirty="0">
                <a:latin typeface="Courier New"/>
                <a:ea typeface="Courier New"/>
                <a:cs typeface="Courier New"/>
                <a:sym typeface="Courier New"/>
              </a:rPr>
              <a:t>awls</a:t>
            </a:r>
            <a:r>
              <a:rPr lang="en-US" sz="2800" dirty="0"/>
              <a:t>?</a:t>
            </a:r>
            <a:endParaRPr sz="28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/>
              <a:t>Mark which nodes </a:t>
            </a:r>
            <a:r>
              <a:rPr lang="en-US" sz="2400" i="1" dirty="0"/>
              <a:t>complete </a:t>
            </a:r>
            <a:r>
              <a:rPr lang="en-US" sz="2400" dirty="0"/>
              <a:t>a string (shown in purple)</a:t>
            </a:r>
            <a:endParaRPr sz="2400" dirty="0"/>
          </a:p>
        </p:txBody>
      </p:sp>
      <p:grpSp>
        <p:nvGrpSpPr>
          <p:cNvPr id="857" name="Google Shape;857;p56"/>
          <p:cNvGrpSpPr/>
          <p:nvPr/>
        </p:nvGrpSpPr>
        <p:grpSpPr>
          <a:xfrm>
            <a:off x="9028887" y="2549422"/>
            <a:ext cx="2681525" cy="3402098"/>
            <a:chOff x="8139948" y="2636947"/>
            <a:chExt cx="2680721" cy="3402098"/>
          </a:xfrm>
        </p:grpSpPr>
        <p:sp>
          <p:nvSpPr>
            <p:cNvPr id="858" name="Google Shape;858;p56"/>
            <p:cNvSpPr/>
            <p:nvPr/>
          </p:nvSpPr>
          <p:spPr>
            <a:xfrm>
              <a:off x="9628017" y="4163465"/>
              <a:ext cx="486054" cy="476301"/>
            </a:xfrm>
            <a:custGeom>
              <a:avLst/>
              <a:gdLst/>
              <a:ahLst/>
              <a:cxnLst/>
              <a:rect l="l" t="t" r="r" b="b"/>
              <a:pathLst>
                <a:path w="325120" h="325120" extrusionOk="0">
                  <a:moveTo>
                    <a:pt x="0" y="162306"/>
                  </a:moveTo>
                  <a:lnTo>
                    <a:pt x="5796" y="119150"/>
                  </a:lnTo>
                  <a:lnTo>
                    <a:pt x="22154" y="80376"/>
                  </a:lnTo>
                  <a:lnTo>
                    <a:pt x="47529" y="47529"/>
                  </a:lnTo>
                  <a:lnTo>
                    <a:pt x="80376" y="22154"/>
                  </a:lnTo>
                  <a:lnTo>
                    <a:pt x="119150" y="5796"/>
                  </a:lnTo>
                  <a:lnTo>
                    <a:pt x="162306" y="0"/>
                  </a:lnTo>
                  <a:lnTo>
                    <a:pt x="205461" y="5796"/>
                  </a:lnTo>
                  <a:lnTo>
                    <a:pt x="244235" y="22154"/>
                  </a:lnTo>
                  <a:lnTo>
                    <a:pt x="277082" y="47529"/>
                  </a:lnTo>
                  <a:lnTo>
                    <a:pt x="302457" y="80376"/>
                  </a:lnTo>
                  <a:lnTo>
                    <a:pt x="318815" y="119150"/>
                  </a:lnTo>
                  <a:lnTo>
                    <a:pt x="324612" y="162306"/>
                  </a:lnTo>
                  <a:lnTo>
                    <a:pt x="318815" y="205461"/>
                  </a:lnTo>
                  <a:lnTo>
                    <a:pt x="302457" y="244235"/>
                  </a:lnTo>
                  <a:lnTo>
                    <a:pt x="277082" y="277082"/>
                  </a:lnTo>
                  <a:lnTo>
                    <a:pt x="244235" y="302457"/>
                  </a:lnTo>
                  <a:lnTo>
                    <a:pt x="205461" y="318815"/>
                  </a:lnTo>
                  <a:lnTo>
                    <a:pt x="162306" y="324612"/>
                  </a:lnTo>
                  <a:lnTo>
                    <a:pt x="119150" y="318815"/>
                  </a:lnTo>
                  <a:lnTo>
                    <a:pt x="80376" y="302457"/>
                  </a:lnTo>
                  <a:lnTo>
                    <a:pt x="47529" y="277082"/>
                  </a:lnTo>
                  <a:lnTo>
                    <a:pt x="22154" y="244235"/>
                  </a:lnTo>
                  <a:lnTo>
                    <a:pt x="5796" y="205461"/>
                  </a:lnTo>
                  <a:lnTo>
                    <a:pt x="0" y="162306"/>
                  </a:lnTo>
                  <a:close/>
                </a:path>
              </a:pathLst>
            </a:custGeom>
            <a:noFill/>
            <a:ln w="198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/>
            </a:p>
          </p:txBody>
        </p:sp>
        <p:sp>
          <p:nvSpPr>
            <p:cNvPr id="859" name="Google Shape;859;p56"/>
            <p:cNvSpPr txBox="1"/>
            <p:nvPr/>
          </p:nvSpPr>
          <p:spPr>
            <a:xfrm>
              <a:off x="9782406" y="4201384"/>
              <a:ext cx="1938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1700" rIns="0" bIns="0" anchor="t" anchorCtr="0">
              <a:spAutoFit/>
            </a:bodyPr>
            <a:lstStyle/>
            <a:p>
              <a:pPr marL="25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latin typeface="Courier New"/>
                  <a:ea typeface="Courier New"/>
                  <a:cs typeface="Courier New"/>
                  <a:sym typeface="Courier New"/>
                </a:rPr>
                <a:t>a</a:t>
              </a:r>
              <a:endParaRPr sz="2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grpSp>
          <p:nvGrpSpPr>
            <p:cNvPr id="860" name="Google Shape;860;p56"/>
            <p:cNvGrpSpPr/>
            <p:nvPr/>
          </p:nvGrpSpPr>
          <p:grpSpPr>
            <a:xfrm>
              <a:off x="9628076" y="4862801"/>
              <a:ext cx="486152" cy="476756"/>
              <a:chOff x="5290565" y="3637025"/>
              <a:chExt cx="325120" cy="325120"/>
            </a:xfrm>
          </p:grpSpPr>
          <p:sp>
            <p:nvSpPr>
              <p:cNvPr id="861" name="Google Shape;861;p56"/>
              <p:cNvSpPr/>
              <p:nvPr/>
            </p:nvSpPr>
            <p:spPr>
              <a:xfrm>
                <a:off x="5290565" y="3637025"/>
                <a:ext cx="32512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20" extrusionOk="0">
                    <a:moveTo>
                      <a:pt x="162306" y="0"/>
                    </a:moveTo>
                    <a:lnTo>
                      <a:pt x="119150" y="5796"/>
                    </a:lnTo>
                    <a:lnTo>
                      <a:pt x="80376" y="22154"/>
                    </a:lnTo>
                    <a:lnTo>
                      <a:pt x="47529" y="47529"/>
                    </a:lnTo>
                    <a:lnTo>
                      <a:pt x="22154" y="80376"/>
                    </a:lnTo>
                    <a:lnTo>
                      <a:pt x="5796" y="119150"/>
                    </a:lnTo>
                    <a:lnTo>
                      <a:pt x="0" y="162306"/>
                    </a:lnTo>
                    <a:lnTo>
                      <a:pt x="5796" y="205452"/>
                    </a:lnTo>
                    <a:lnTo>
                      <a:pt x="22154" y="244223"/>
                    </a:lnTo>
                    <a:lnTo>
                      <a:pt x="47529" y="277071"/>
                    </a:lnTo>
                    <a:lnTo>
                      <a:pt x="80376" y="302450"/>
                    </a:lnTo>
                    <a:lnTo>
                      <a:pt x="119150" y="318811"/>
                    </a:lnTo>
                    <a:lnTo>
                      <a:pt x="162306" y="324609"/>
                    </a:lnTo>
                    <a:lnTo>
                      <a:pt x="205461" y="318811"/>
                    </a:lnTo>
                    <a:lnTo>
                      <a:pt x="244235" y="302450"/>
                    </a:lnTo>
                    <a:lnTo>
                      <a:pt x="277082" y="277071"/>
                    </a:lnTo>
                    <a:lnTo>
                      <a:pt x="302457" y="244223"/>
                    </a:lnTo>
                    <a:lnTo>
                      <a:pt x="318815" y="205452"/>
                    </a:lnTo>
                    <a:lnTo>
                      <a:pt x="324612" y="162306"/>
                    </a:lnTo>
                    <a:lnTo>
                      <a:pt x="318815" y="119150"/>
                    </a:lnTo>
                    <a:lnTo>
                      <a:pt x="302457" y="80376"/>
                    </a:lnTo>
                    <a:lnTo>
                      <a:pt x="277082" y="47529"/>
                    </a:lnTo>
                    <a:lnTo>
                      <a:pt x="244235" y="22154"/>
                    </a:lnTo>
                    <a:lnTo>
                      <a:pt x="205461" y="5796"/>
                    </a:lnTo>
                    <a:lnTo>
                      <a:pt x="162306" y="0"/>
                    </a:lnTo>
                    <a:close/>
                  </a:path>
                </a:pathLst>
              </a:custGeom>
              <a:solidFill>
                <a:srgbClr val="D6D6F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  <p:sp>
            <p:nvSpPr>
              <p:cNvPr id="862" name="Google Shape;862;p56"/>
              <p:cNvSpPr/>
              <p:nvPr/>
            </p:nvSpPr>
            <p:spPr>
              <a:xfrm>
                <a:off x="5290565" y="3637025"/>
                <a:ext cx="32512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20" extrusionOk="0">
                    <a:moveTo>
                      <a:pt x="0" y="162306"/>
                    </a:moveTo>
                    <a:lnTo>
                      <a:pt x="5796" y="119150"/>
                    </a:lnTo>
                    <a:lnTo>
                      <a:pt x="22154" y="80376"/>
                    </a:lnTo>
                    <a:lnTo>
                      <a:pt x="47529" y="47529"/>
                    </a:lnTo>
                    <a:lnTo>
                      <a:pt x="80376" y="22154"/>
                    </a:lnTo>
                    <a:lnTo>
                      <a:pt x="119150" y="5796"/>
                    </a:lnTo>
                    <a:lnTo>
                      <a:pt x="162306" y="0"/>
                    </a:lnTo>
                    <a:lnTo>
                      <a:pt x="205461" y="5796"/>
                    </a:lnTo>
                    <a:lnTo>
                      <a:pt x="244235" y="22154"/>
                    </a:lnTo>
                    <a:lnTo>
                      <a:pt x="277082" y="47529"/>
                    </a:lnTo>
                    <a:lnTo>
                      <a:pt x="302457" y="80376"/>
                    </a:lnTo>
                    <a:lnTo>
                      <a:pt x="318815" y="119150"/>
                    </a:lnTo>
                    <a:lnTo>
                      <a:pt x="324612" y="162306"/>
                    </a:lnTo>
                    <a:lnTo>
                      <a:pt x="318815" y="205452"/>
                    </a:lnTo>
                    <a:lnTo>
                      <a:pt x="302457" y="244223"/>
                    </a:lnTo>
                    <a:lnTo>
                      <a:pt x="277082" y="277071"/>
                    </a:lnTo>
                    <a:lnTo>
                      <a:pt x="244235" y="302450"/>
                    </a:lnTo>
                    <a:lnTo>
                      <a:pt x="205461" y="318811"/>
                    </a:lnTo>
                    <a:lnTo>
                      <a:pt x="162306" y="324609"/>
                    </a:lnTo>
                    <a:lnTo>
                      <a:pt x="119150" y="318811"/>
                    </a:lnTo>
                    <a:lnTo>
                      <a:pt x="80376" y="302450"/>
                    </a:lnTo>
                    <a:lnTo>
                      <a:pt x="47529" y="277071"/>
                    </a:lnTo>
                    <a:lnTo>
                      <a:pt x="22154" y="244223"/>
                    </a:lnTo>
                    <a:lnTo>
                      <a:pt x="5796" y="205452"/>
                    </a:lnTo>
                    <a:lnTo>
                      <a:pt x="0" y="162306"/>
                    </a:lnTo>
                    <a:close/>
                  </a:path>
                </a:pathLst>
              </a:custGeom>
              <a:noFill/>
              <a:ln w="198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</p:grpSp>
        <p:sp>
          <p:nvSpPr>
            <p:cNvPr id="863" name="Google Shape;863;p56"/>
            <p:cNvSpPr txBox="1"/>
            <p:nvPr/>
          </p:nvSpPr>
          <p:spPr>
            <a:xfrm>
              <a:off x="9782406" y="4900973"/>
              <a:ext cx="1929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1700" rIns="0" bIns="0" anchor="t" anchorCtr="0">
              <a:spAutoFit/>
            </a:bodyPr>
            <a:lstStyle/>
            <a:p>
              <a:pPr marL="25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latin typeface="Courier New"/>
                  <a:ea typeface="Courier New"/>
                  <a:cs typeface="Courier New"/>
                  <a:sym typeface="Courier New"/>
                </a:rPr>
                <a:t>m</a:t>
              </a:r>
              <a:endParaRPr sz="2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grpSp>
          <p:nvGrpSpPr>
            <p:cNvPr id="864" name="Google Shape;864;p56"/>
            <p:cNvGrpSpPr/>
            <p:nvPr/>
          </p:nvGrpSpPr>
          <p:grpSpPr>
            <a:xfrm>
              <a:off x="8921638" y="4862801"/>
              <a:ext cx="486152" cy="476756"/>
              <a:chOff x="4818126" y="3637025"/>
              <a:chExt cx="325120" cy="325120"/>
            </a:xfrm>
          </p:grpSpPr>
          <p:sp>
            <p:nvSpPr>
              <p:cNvPr id="865" name="Google Shape;865;p56"/>
              <p:cNvSpPr/>
              <p:nvPr/>
            </p:nvSpPr>
            <p:spPr>
              <a:xfrm>
                <a:off x="4818126" y="3637025"/>
                <a:ext cx="32512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20" extrusionOk="0">
                    <a:moveTo>
                      <a:pt x="162306" y="0"/>
                    </a:moveTo>
                    <a:lnTo>
                      <a:pt x="119150" y="5796"/>
                    </a:lnTo>
                    <a:lnTo>
                      <a:pt x="80376" y="22154"/>
                    </a:lnTo>
                    <a:lnTo>
                      <a:pt x="47529" y="47529"/>
                    </a:lnTo>
                    <a:lnTo>
                      <a:pt x="22154" y="80376"/>
                    </a:lnTo>
                    <a:lnTo>
                      <a:pt x="5796" y="119150"/>
                    </a:lnTo>
                    <a:lnTo>
                      <a:pt x="0" y="162306"/>
                    </a:lnTo>
                    <a:lnTo>
                      <a:pt x="5796" y="205452"/>
                    </a:lnTo>
                    <a:lnTo>
                      <a:pt x="22154" y="244223"/>
                    </a:lnTo>
                    <a:lnTo>
                      <a:pt x="47529" y="277071"/>
                    </a:lnTo>
                    <a:lnTo>
                      <a:pt x="80376" y="302450"/>
                    </a:lnTo>
                    <a:lnTo>
                      <a:pt x="119150" y="318811"/>
                    </a:lnTo>
                    <a:lnTo>
                      <a:pt x="162306" y="324609"/>
                    </a:lnTo>
                    <a:lnTo>
                      <a:pt x="205461" y="318811"/>
                    </a:lnTo>
                    <a:lnTo>
                      <a:pt x="244235" y="302450"/>
                    </a:lnTo>
                    <a:lnTo>
                      <a:pt x="277082" y="277071"/>
                    </a:lnTo>
                    <a:lnTo>
                      <a:pt x="302457" y="244223"/>
                    </a:lnTo>
                    <a:lnTo>
                      <a:pt x="318815" y="205452"/>
                    </a:lnTo>
                    <a:lnTo>
                      <a:pt x="324612" y="162306"/>
                    </a:lnTo>
                    <a:lnTo>
                      <a:pt x="318815" y="119150"/>
                    </a:lnTo>
                    <a:lnTo>
                      <a:pt x="302457" y="80376"/>
                    </a:lnTo>
                    <a:lnTo>
                      <a:pt x="277082" y="47529"/>
                    </a:lnTo>
                    <a:lnTo>
                      <a:pt x="244235" y="22154"/>
                    </a:lnTo>
                    <a:lnTo>
                      <a:pt x="205461" y="5796"/>
                    </a:lnTo>
                    <a:lnTo>
                      <a:pt x="162306" y="0"/>
                    </a:lnTo>
                    <a:close/>
                  </a:path>
                </a:pathLst>
              </a:custGeom>
              <a:solidFill>
                <a:srgbClr val="D6D6F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  <p:sp>
            <p:nvSpPr>
              <p:cNvPr id="866" name="Google Shape;866;p56"/>
              <p:cNvSpPr/>
              <p:nvPr/>
            </p:nvSpPr>
            <p:spPr>
              <a:xfrm>
                <a:off x="4818126" y="3637025"/>
                <a:ext cx="32512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20" extrusionOk="0">
                    <a:moveTo>
                      <a:pt x="0" y="162306"/>
                    </a:moveTo>
                    <a:lnTo>
                      <a:pt x="5796" y="119150"/>
                    </a:lnTo>
                    <a:lnTo>
                      <a:pt x="22154" y="80376"/>
                    </a:lnTo>
                    <a:lnTo>
                      <a:pt x="47529" y="47529"/>
                    </a:lnTo>
                    <a:lnTo>
                      <a:pt x="80376" y="22154"/>
                    </a:lnTo>
                    <a:lnTo>
                      <a:pt x="119150" y="5796"/>
                    </a:lnTo>
                    <a:lnTo>
                      <a:pt x="162306" y="0"/>
                    </a:lnTo>
                    <a:lnTo>
                      <a:pt x="205461" y="5796"/>
                    </a:lnTo>
                    <a:lnTo>
                      <a:pt x="244235" y="22154"/>
                    </a:lnTo>
                    <a:lnTo>
                      <a:pt x="277082" y="47529"/>
                    </a:lnTo>
                    <a:lnTo>
                      <a:pt x="302457" y="80376"/>
                    </a:lnTo>
                    <a:lnTo>
                      <a:pt x="318815" y="119150"/>
                    </a:lnTo>
                    <a:lnTo>
                      <a:pt x="324612" y="162306"/>
                    </a:lnTo>
                    <a:lnTo>
                      <a:pt x="318815" y="205452"/>
                    </a:lnTo>
                    <a:lnTo>
                      <a:pt x="302457" y="244223"/>
                    </a:lnTo>
                    <a:lnTo>
                      <a:pt x="277082" y="277071"/>
                    </a:lnTo>
                    <a:lnTo>
                      <a:pt x="244235" y="302450"/>
                    </a:lnTo>
                    <a:lnTo>
                      <a:pt x="205461" y="318811"/>
                    </a:lnTo>
                    <a:lnTo>
                      <a:pt x="162306" y="324609"/>
                    </a:lnTo>
                    <a:lnTo>
                      <a:pt x="119150" y="318811"/>
                    </a:lnTo>
                    <a:lnTo>
                      <a:pt x="80376" y="302450"/>
                    </a:lnTo>
                    <a:lnTo>
                      <a:pt x="47529" y="277071"/>
                    </a:lnTo>
                    <a:lnTo>
                      <a:pt x="22154" y="244223"/>
                    </a:lnTo>
                    <a:lnTo>
                      <a:pt x="5796" y="205452"/>
                    </a:lnTo>
                    <a:lnTo>
                      <a:pt x="0" y="162306"/>
                    </a:lnTo>
                    <a:close/>
                  </a:path>
                </a:pathLst>
              </a:custGeom>
              <a:noFill/>
              <a:ln w="198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</p:grpSp>
        <p:sp>
          <p:nvSpPr>
            <p:cNvPr id="867" name="Google Shape;867;p56"/>
            <p:cNvSpPr txBox="1"/>
            <p:nvPr/>
          </p:nvSpPr>
          <p:spPr>
            <a:xfrm>
              <a:off x="9076543" y="4900973"/>
              <a:ext cx="1929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1700" rIns="0" bIns="0" anchor="t" anchorCtr="0">
              <a:spAutoFit/>
            </a:bodyPr>
            <a:lstStyle/>
            <a:p>
              <a:pPr marL="25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latin typeface="Courier New"/>
                  <a:ea typeface="Courier New"/>
                  <a:cs typeface="Courier New"/>
                  <a:sym typeface="Courier New"/>
                </a:rPr>
                <a:t>d</a:t>
              </a:r>
              <a:endParaRPr sz="2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grpSp>
          <p:nvGrpSpPr>
            <p:cNvPr id="868" name="Google Shape;868;p56"/>
            <p:cNvGrpSpPr/>
            <p:nvPr/>
          </p:nvGrpSpPr>
          <p:grpSpPr>
            <a:xfrm>
              <a:off x="10334517" y="4862801"/>
              <a:ext cx="486152" cy="476756"/>
              <a:chOff x="5763006" y="3637025"/>
              <a:chExt cx="325120" cy="325120"/>
            </a:xfrm>
          </p:grpSpPr>
          <p:sp>
            <p:nvSpPr>
              <p:cNvPr id="869" name="Google Shape;869;p56"/>
              <p:cNvSpPr/>
              <p:nvPr/>
            </p:nvSpPr>
            <p:spPr>
              <a:xfrm>
                <a:off x="5763006" y="3637025"/>
                <a:ext cx="32512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20" extrusionOk="0">
                    <a:moveTo>
                      <a:pt x="162306" y="0"/>
                    </a:moveTo>
                    <a:lnTo>
                      <a:pt x="119150" y="5796"/>
                    </a:lnTo>
                    <a:lnTo>
                      <a:pt x="80376" y="22154"/>
                    </a:lnTo>
                    <a:lnTo>
                      <a:pt x="47529" y="47529"/>
                    </a:lnTo>
                    <a:lnTo>
                      <a:pt x="22154" y="80376"/>
                    </a:lnTo>
                    <a:lnTo>
                      <a:pt x="5796" y="119150"/>
                    </a:lnTo>
                    <a:lnTo>
                      <a:pt x="0" y="162306"/>
                    </a:lnTo>
                    <a:lnTo>
                      <a:pt x="5796" y="205452"/>
                    </a:lnTo>
                    <a:lnTo>
                      <a:pt x="22154" y="244223"/>
                    </a:lnTo>
                    <a:lnTo>
                      <a:pt x="47529" y="277071"/>
                    </a:lnTo>
                    <a:lnTo>
                      <a:pt x="80376" y="302450"/>
                    </a:lnTo>
                    <a:lnTo>
                      <a:pt x="119150" y="318811"/>
                    </a:lnTo>
                    <a:lnTo>
                      <a:pt x="162306" y="324609"/>
                    </a:lnTo>
                    <a:lnTo>
                      <a:pt x="205461" y="318811"/>
                    </a:lnTo>
                    <a:lnTo>
                      <a:pt x="244235" y="302450"/>
                    </a:lnTo>
                    <a:lnTo>
                      <a:pt x="277082" y="277071"/>
                    </a:lnTo>
                    <a:lnTo>
                      <a:pt x="302457" y="244223"/>
                    </a:lnTo>
                    <a:lnTo>
                      <a:pt x="318815" y="205452"/>
                    </a:lnTo>
                    <a:lnTo>
                      <a:pt x="324612" y="162306"/>
                    </a:lnTo>
                    <a:lnTo>
                      <a:pt x="318815" y="119150"/>
                    </a:lnTo>
                    <a:lnTo>
                      <a:pt x="302457" y="80376"/>
                    </a:lnTo>
                    <a:lnTo>
                      <a:pt x="277082" y="47529"/>
                    </a:lnTo>
                    <a:lnTo>
                      <a:pt x="244235" y="22154"/>
                    </a:lnTo>
                    <a:lnTo>
                      <a:pt x="205461" y="5796"/>
                    </a:lnTo>
                    <a:lnTo>
                      <a:pt x="162306" y="0"/>
                    </a:lnTo>
                    <a:close/>
                  </a:path>
                </a:pathLst>
              </a:custGeom>
              <a:solidFill>
                <a:srgbClr val="D6D6F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  <p:sp>
            <p:nvSpPr>
              <p:cNvPr id="870" name="Google Shape;870;p56"/>
              <p:cNvSpPr/>
              <p:nvPr/>
            </p:nvSpPr>
            <p:spPr>
              <a:xfrm>
                <a:off x="5763006" y="3637025"/>
                <a:ext cx="32512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20" extrusionOk="0">
                    <a:moveTo>
                      <a:pt x="0" y="162306"/>
                    </a:moveTo>
                    <a:lnTo>
                      <a:pt x="5796" y="119150"/>
                    </a:lnTo>
                    <a:lnTo>
                      <a:pt x="22154" y="80376"/>
                    </a:lnTo>
                    <a:lnTo>
                      <a:pt x="47529" y="47529"/>
                    </a:lnTo>
                    <a:lnTo>
                      <a:pt x="80376" y="22154"/>
                    </a:lnTo>
                    <a:lnTo>
                      <a:pt x="119150" y="5796"/>
                    </a:lnTo>
                    <a:lnTo>
                      <a:pt x="162306" y="0"/>
                    </a:lnTo>
                    <a:lnTo>
                      <a:pt x="205461" y="5796"/>
                    </a:lnTo>
                    <a:lnTo>
                      <a:pt x="244235" y="22154"/>
                    </a:lnTo>
                    <a:lnTo>
                      <a:pt x="277082" y="47529"/>
                    </a:lnTo>
                    <a:lnTo>
                      <a:pt x="302457" y="80376"/>
                    </a:lnTo>
                    <a:lnTo>
                      <a:pt x="318815" y="119150"/>
                    </a:lnTo>
                    <a:lnTo>
                      <a:pt x="324612" y="162306"/>
                    </a:lnTo>
                    <a:lnTo>
                      <a:pt x="318815" y="205452"/>
                    </a:lnTo>
                    <a:lnTo>
                      <a:pt x="302457" y="244223"/>
                    </a:lnTo>
                    <a:lnTo>
                      <a:pt x="277082" y="277071"/>
                    </a:lnTo>
                    <a:lnTo>
                      <a:pt x="244235" y="302450"/>
                    </a:lnTo>
                    <a:lnTo>
                      <a:pt x="205461" y="318811"/>
                    </a:lnTo>
                    <a:lnTo>
                      <a:pt x="162306" y="324609"/>
                    </a:lnTo>
                    <a:lnTo>
                      <a:pt x="119150" y="318811"/>
                    </a:lnTo>
                    <a:lnTo>
                      <a:pt x="80376" y="302450"/>
                    </a:lnTo>
                    <a:lnTo>
                      <a:pt x="47529" y="277071"/>
                    </a:lnTo>
                    <a:lnTo>
                      <a:pt x="22154" y="244223"/>
                    </a:lnTo>
                    <a:lnTo>
                      <a:pt x="5796" y="205452"/>
                    </a:lnTo>
                    <a:lnTo>
                      <a:pt x="0" y="162306"/>
                    </a:lnTo>
                    <a:close/>
                  </a:path>
                </a:pathLst>
              </a:custGeom>
              <a:noFill/>
              <a:ln w="198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</p:grpSp>
        <p:sp>
          <p:nvSpPr>
            <p:cNvPr id="871" name="Google Shape;871;p56"/>
            <p:cNvSpPr txBox="1"/>
            <p:nvPr/>
          </p:nvSpPr>
          <p:spPr>
            <a:xfrm>
              <a:off x="10488842" y="4900973"/>
              <a:ext cx="1929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1700" rIns="0" bIns="0" anchor="t" anchorCtr="0">
              <a:spAutoFit/>
            </a:bodyPr>
            <a:lstStyle/>
            <a:p>
              <a:pPr marL="25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latin typeface="Courier New"/>
                  <a:ea typeface="Courier New"/>
                  <a:cs typeface="Courier New"/>
                  <a:sym typeface="Courier New"/>
                </a:rPr>
                <a:t>p</a:t>
              </a:r>
              <a:endParaRPr sz="2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grpSp>
          <p:nvGrpSpPr>
            <p:cNvPr id="872" name="Google Shape;872;p56"/>
            <p:cNvGrpSpPr/>
            <p:nvPr/>
          </p:nvGrpSpPr>
          <p:grpSpPr>
            <a:xfrm>
              <a:off x="9628076" y="5562289"/>
              <a:ext cx="486152" cy="476756"/>
              <a:chOff x="5290565" y="4114035"/>
              <a:chExt cx="325120" cy="325120"/>
            </a:xfrm>
          </p:grpSpPr>
          <p:sp>
            <p:nvSpPr>
              <p:cNvPr id="873" name="Google Shape;873;p56"/>
              <p:cNvSpPr/>
              <p:nvPr/>
            </p:nvSpPr>
            <p:spPr>
              <a:xfrm>
                <a:off x="5290565" y="4114035"/>
                <a:ext cx="32512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20" extrusionOk="0">
                    <a:moveTo>
                      <a:pt x="162306" y="0"/>
                    </a:moveTo>
                    <a:lnTo>
                      <a:pt x="119150" y="5798"/>
                    </a:lnTo>
                    <a:lnTo>
                      <a:pt x="80376" y="22160"/>
                    </a:lnTo>
                    <a:lnTo>
                      <a:pt x="47529" y="47540"/>
                    </a:lnTo>
                    <a:lnTo>
                      <a:pt x="22154" y="80390"/>
                    </a:lnTo>
                    <a:lnTo>
                      <a:pt x="5796" y="119161"/>
                    </a:lnTo>
                    <a:lnTo>
                      <a:pt x="0" y="162307"/>
                    </a:lnTo>
                    <a:lnTo>
                      <a:pt x="5796" y="205454"/>
                    </a:lnTo>
                    <a:lnTo>
                      <a:pt x="22154" y="244226"/>
                    </a:lnTo>
                    <a:lnTo>
                      <a:pt x="47529" y="277075"/>
                    </a:lnTo>
                    <a:lnTo>
                      <a:pt x="80376" y="302454"/>
                    </a:lnTo>
                    <a:lnTo>
                      <a:pt x="119150" y="318816"/>
                    </a:lnTo>
                    <a:lnTo>
                      <a:pt x="162306" y="324614"/>
                    </a:lnTo>
                    <a:lnTo>
                      <a:pt x="205461" y="318816"/>
                    </a:lnTo>
                    <a:lnTo>
                      <a:pt x="244235" y="302454"/>
                    </a:lnTo>
                    <a:lnTo>
                      <a:pt x="277082" y="277075"/>
                    </a:lnTo>
                    <a:lnTo>
                      <a:pt x="302457" y="244226"/>
                    </a:lnTo>
                    <a:lnTo>
                      <a:pt x="318815" y="205454"/>
                    </a:lnTo>
                    <a:lnTo>
                      <a:pt x="324612" y="162307"/>
                    </a:lnTo>
                    <a:lnTo>
                      <a:pt x="318815" y="119161"/>
                    </a:lnTo>
                    <a:lnTo>
                      <a:pt x="302457" y="80390"/>
                    </a:lnTo>
                    <a:lnTo>
                      <a:pt x="277082" y="47540"/>
                    </a:lnTo>
                    <a:lnTo>
                      <a:pt x="244235" y="22160"/>
                    </a:lnTo>
                    <a:lnTo>
                      <a:pt x="205461" y="5798"/>
                    </a:lnTo>
                    <a:lnTo>
                      <a:pt x="162306" y="0"/>
                    </a:lnTo>
                    <a:close/>
                  </a:path>
                </a:pathLst>
              </a:custGeom>
              <a:solidFill>
                <a:srgbClr val="D6D6F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  <p:sp>
            <p:nvSpPr>
              <p:cNvPr id="874" name="Google Shape;874;p56"/>
              <p:cNvSpPr/>
              <p:nvPr/>
            </p:nvSpPr>
            <p:spPr>
              <a:xfrm>
                <a:off x="5290565" y="4114035"/>
                <a:ext cx="32512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20" extrusionOk="0">
                    <a:moveTo>
                      <a:pt x="0" y="162307"/>
                    </a:moveTo>
                    <a:lnTo>
                      <a:pt x="5796" y="119161"/>
                    </a:lnTo>
                    <a:lnTo>
                      <a:pt x="22154" y="80390"/>
                    </a:lnTo>
                    <a:lnTo>
                      <a:pt x="47529" y="47540"/>
                    </a:lnTo>
                    <a:lnTo>
                      <a:pt x="80376" y="22160"/>
                    </a:lnTo>
                    <a:lnTo>
                      <a:pt x="119150" y="5798"/>
                    </a:lnTo>
                    <a:lnTo>
                      <a:pt x="162306" y="0"/>
                    </a:lnTo>
                    <a:lnTo>
                      <a:pt x="205461" y="5798"/>
                    </a:lnTo>
                    <a:lnTo>
                      <a:pt x="244235" y="22160"/>
                    </a:lnTo>
                    <a:lnTo>
                      <a:pt x="277082" y="47540"/>
                    </a:lnTo>
                    <a:lnTo>
                      <a:pt x="302457" y="80390"/>
                    </a:lnTo>
                    <a:lnTo>
                      <a:pt x="318815" y="119161"/>
                    </a:lnTo>
                    <a:lnTo>
                      <a:pt x="324612" y="162307"/>
                    </a:lnTo>
                    <a:lnTo>
                      <a:pt x="318815" y="205454"/>
                    </a:lnTo>
                    <a:lnTo>
                      <a:pt x="302457" y="244226"/>
                    </a:lnTo>
                    <a:lnTo>
                      <a:pt x="277082" y="277075"/>
                    </a:lnTo>
                    <a:lnTo>
                      <a:pt x="244235" y="302454"/>
                    </a:lnTo>
                    <a:lnTo>
                      <a:pt x="205461" y="318816"/>
                    </a:lnTo>
                    <a:lnTo>
                      <a:pt x="162306" y="324614"/>
                    </a:lnTo>
                    <a:lnTo>
                      <a:pt x="119150" y="318816"/>
                    </a:lnTo>
                    <a:lnTo>
                      <a:pt x="80376" y="302454"/>
                    </a:lnTo>
                    <a:lnTo>
                      <a:pt x="47529" y="277075"/>
                    </a:lnTo>
                    <a:lnTo>
                      <a:pt x="22154" y="244226"/>
                    </a:lnTo>
                    <a:lnTo>
                      <a:pt x="5796" y="205454"/>
                    </a:lnTo>
                    <a:lnTo>
                      <a:pt x="0" y="162307"/>
                    </a:lnTo>
                    <a:close/>
                  </a:path>
                </a:pathLst>
              </a:custGeom>
              <a:noFill/>
              <a:ln w="198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</p:grpSp>
        <p:sp>
          <p:nvSpPr>
            <p:cNvPr id="875" name="Google Shape;875;p56"/>
            <p:cNvSpPr txBox="1"/>
            <p:nvPr/>
          </p:nvSpPr>
          <p:spPr>
            <a:xfrm>
              <a:off x="9782406" y="5599966"/>
              <a:ext cx="1929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1700" rIns="0" bIns="0" anchor="t" anchorCtr="0">
              <a:spAutoFit/>
            </a:bodyPr>
            <a:lstStyle/>
            <a:p>
              <a:pPr marL="25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latin typeface="Courier New"/>
                  <a:ea typeface="Courier New"/>
                  <a:cs typeface="Courier New"/>
                  <a:sym typeface="Courier New"/>
                </a:rPr>
                <a:t>e</a:t>
              </a:r>
              <a:endParaRPr sz="2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76" name="Google Shape;876;p56"/>
            <p:cNvSpPr/>
            <p:nvPr/>
          </p:nvSpPr>
          <p:spPr>
            <a:xfrm>
              <a:off x="8139948" y="4163465"/>
              <a:ext cx="486054" cy="476301"/>
            </a:xfrm>
            <a:custGeom>
              <a:avLst/>
              <a:gdLst/>
              <a:ahLst/>
              <a:cxnLst/>
              <a:rect l="l" t="t" r="r" b="b"/>
              <a:pathLst>
                <a:path w="325120" h="325120" extrusionOk="0">
                  <a:moveTo>
                    <a:pt x="0" y="162306"/>
                  </a:moveTo>
                  <a:lnTo>
                    <a:pt x="5796" y="119150"/>
                  </a:lnTo>
                  <a:lnTo>
                    <a:pt x="22154" y="80376"/>
                  </a:lnTo>
                  <a:lnTo>
                    <a:pt x="47529" y="47529"/>
                  </a:lnTo>
                  <a:lnTo>
                    <a:pt x="80376" y="22154"/>
                  </a:lnTo>
                  <a:lnTo>
                    <a:pt x="119150" y="5796"/>
                  </a:lnTo>
                  <a:lnTo>
                    <a:pt x="162306" y="0"/>
                  </a:lnTo>
                  <a:lnTo>
                    <a:pt x="205461" y="5796"/>
                  </a:lnTo>
                  <a:lnTo>
                    <a:pt x="244235" y="22154"/>
                  </a:lnTo>
                  <a:lnTo>
                    <a:pt x="277082" y="47529"/>
                  </a:lnTo>
                  <a:lnTo>
                    <a:pt x="302457" y="80376"/>
                  </a:lnTo>
                  <a:lnTo>
                    <a:pt x="318815" y="119150"/>
                  </a:lnTo>
                  <a:lnTo>
                    <a:pt x="324612" y="162306"/>
                  </a:lnTo>
                  <a:lnTo>
                    <a:pt x="318815" y="205461"/>
                  </a:lnTo>
                  <a:lnTo>
                    <a:pt x="302457" y="244235"/>
                  </a:lnTo>
                  <a:lnTo>
                    <a:pt x="277082" y="277082"/>
                  </a:lnTo>
                  <a:lnTo>
                    <a:pt x="244235" y="302457"/>
                  </a:lnTo>
                  <a:lnTo>
                    <a:pt x="205461" y="318815"/>
                  </a:lnTo>
                  <a:lnTo>
                    <a:pt x="162306" y="324612"/>
                  </a:lnTo>
                  <a:lnTo>
                    <a:pt x="119150" y="318815"/>
                  </a:lnTo>
                  <a:lnTo>
                    <a:pt x="80376" y="302457"/>
                  </a:lnTo>
                  <a:lnTo>
                    <a:pt x="47529" y="277082"/>
                  </a:lnTo>
                  <a:lnTo>
                    <a:pt x="22154" y="244235"/>
                  </a:lnTo>
                  <a:lnTo>
                    <a:pt x="5796" y="205461"/>
                  </a:lnTo>
                  <a:lnTo>
                    <a:pt x="0" y="162306"/>
                  </a:lnTo>
                  <a:close/>
                </a:path>
              </a:pathLst>
            </a:custGeom>
            <a:noFill/>
            <a:ln w="198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/>
            </a:p>
          </p:txBody>
        </p:sp>
        <p:sp>
          <p:nvSpPr>
            <p:cNvPr id="877" name="Google Shape;877;p56"/>
            <p:cNvSpPr txBox="1"/>
            <p:nvPr/>
          </p:nvSpPr>
          <p:spPr>
            <a:xfrm>
              <a:off x="8295667" y="4201384"/>
              <a:ext cx="1938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1700" rIns="0" bIns="0" anchor="t" anchorCtr="0">
              <a:spAutoFit/>
            </a:bodyPr>
            <a:lstStyle/>
            <a:p>
              <a:pPr marL="25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latin typeface="Courier New"/>
                  <a:ea typeface="Courier New"/>
                  <a:cs typeface="Courier New"/>
                  <a:sym typeface="Courier New"/>
                </a:rPr>
                <a:t>w</a:t>
              </a:r>
              <a:endParaRPr sz="2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78" name="Google Shape;878;p56"/>
            <p:cNvSpPr/>
            <p:nvPr/>
          </p:nvSpPr>
          <p:spPr>
            <a:xfrm>
              <a:off x="8139948" y="4862980"/>
              <a:ext cx="486054" cy="476301"/>
            </a:xfrm>
            <a:custGeom>
              <a:avLst/>
              <a:gdLst/>
              <a:ahLst/>
              <a:cxnLst/>
              <a:rect l="l" t="t" r="r" b="b"/>
              <a:pathLst>
                <a:path w="325120" h="325120" extrusionOk="0">
                  <a:moveTo>
                    <a:pt x="0" y="162306"/>
                  </a:moveTo>
                  <a:lnTo>
                    <a:pt x="5796" y="119150"/>
                  </a:lnTo>
                  <a:lnTo>
                    <a:pt x="22154" y="80376"/>
                  </a:lnTo>
                  <a:lnTo>
                    <a:pt x="47529" y="47529"/>
                  </a:lnTo>
                  <a:lnTo>
                    <a:pt x="80376" y="22154"/>
                  </a:lnTo>
                  <a:lnTo>
                    <a:pt x="119150" y="5796"/>
                  </a:lnTo>
                  <a:lnTo>
                    <a:pt x="162306" y="0"/>
                  </a:lnTo>
                  <a:lnTo>
                    <a:pt x="205461" y="5796"/>
                  </a:lnTo>
                  <a:lnTo>
                    <a:pt x="244235" y="22154"/>
                  </a:lnTo>
                  <a:lnTo>
                    <a:pt x="277082" y="47529"/>
                  </a:lnTo>
                  <a:lnTo>
                    <a:pt x="302457" y="80376"/>
                  </a:lnTo>
                  <a:lnTo>
                    <a:pt x="318815" y="119150"/>
                  </a:lnTo>
                  <a:lnTo>
                    <a:pt x="324612" y="162306"/>
                  </a:lnTo>
                  <a:lnTo>
                    <a:pt x="318815" y="205452"/>
                  </a:lnTo>
                  <a:lnTo>
                    <a:pt x="302457" y="244223"/>
                  </a:lnTo>
                  <a:lnTo>
                    <a:pt x="277082" y="277071"/>
                  </a:lnTo>
                  <a:lnTo>
                    <a:pt x="244235" y="302450"/>
                  </a:lnTo>
                  <a:lnTo>
                    <a:pt x="205461" y="318811"/>
                  </a:lnTo>
                  <a:lnTo>
                    <a:pt x="162306" y="324609"/>
                  </a:lnTo>
                  <a:lnTo>
                    <a:pt x="119150" y="318811"/>
                  </a:lnTo>
                  <a:lnTo>
                    <a:pt x="80376" y="302450"/>
                  </a:lnTo>
                  <a:lnTo>
                    <a:pt x="47529" y="277071"/>
                  </a:lnTo>
                  <a:lnTo>
                    <a:pt x="22154" y="244223"/>
                  </a:lnTo>
                  <a:lnTo>
                    <a:pt x="5796" y="205452"/>
                  </a:lnTo>
                  <a:lnTo>
                    <a:pt x="0" y="162306"/>
                  </a:lnTo>
                  <a:close/>
                </a:path>
              </a:pathLst>
            </a:custGeom>
            <a:noFill/>
            <a:ln w="198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/>
            </a:p>
          </p:txBody>
        </p:sp>
        <p:sp>
          <p:nvSpPr>
            <p:cNvPr id="879" name="Google Shape;879;p56"/>
            <p:cNvSpPr txBox="1"/>
            <p:nvPr/>
          </p:nvSpPr>
          <p:spPr>
            <a:xfrm>
              <a:off x="8295667" y="4900973"/>
              <a:ext cx="1929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1700" rIns="0" bIns="0" anchor="t" anchorCtr="0">
              <a:spAutoFit/>
            </a:bodyPr>
            <a:lstStyle/>
            <a:p>
              <a:pPr marL="25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latin typeface="Courier New"/>
                  <a:ea typeface="Courier New"/>
                  <a:cs typeface="Courier New"/>
                  <a:sym typeface="Courier New"/>
                </a:rPr>
                <a:t>l</a:t>
              </a:r>
              <a:endParaRPr sz="2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grpSp>
          <p:nvGrpSpPr>
            <p:cNvPr id="880" name="Google Shape;880;p56"/>
            <p:cNvGrpSpPr/>
            <p:nvPr/>
          </p:nvGrpSpPr>
          <p:grpSpPr>
            <a:xfrm>
              <a:off x="8139997" y="3942066"/>
              <a:ext cx="2437216" cy="2096978"/>
              <a:chOff x="4295394" y="3009137"/>
              <a:chExt cx="1629918" cy="1430018"/>
            </a:xfrm>
          </p:grpSpPr>
          <p:sp>
            <p:nvSpPr>
              <p:cNvPr id="881" name="Google Shape;881;p56"/>
              <p:cNvSpPr/>
              <p:nvPr/>
            </p:nvSpPr>
            <p:spPr>
              <a:xfrm>
                <a:off x="5452110" y="3009137"/>
                <a:ext cx="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52400" extrusionOk="0">
                    <a:moveTo>
                      <a:pt x="0" y="0"/>
                    </a:moveTo>
                    <a:lnTo>
                      <a:pt x="0" y="151892"/>
                    </a:lnTo>
                  </a:path>
                </a:pathLst>
              </a:custGeom>
              <a:noFill/>
              <a:ln w="289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  <p:sp>
            <p:nvSpPr>
              <p:cNvPr id="882" name="Google Shape;882;p56"/>
              <p:cNvSpPr/>
              <p:nvPr/>
            </p:nvSpPr>
            <p:spPr>
              <a:xfrm>
                <a:off x="5442204" y="3951729"/>
                <a:ext cx="2032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20320" extrusionOk="0">
                    <a:moveTo>
                      <a:pt x="0" y="9905"/>
                    </a:moveTo>
                    <a:lnTo>
                      <a:pt x="2901" y="2901"/>
                    </a:lnTo>
                    <a:lnTo>
                      <a:pt x="9906" y="0"/>
                    </a:lnTo>
                    <a:lnTo>
                      <a:pt x="16910" y="2901"/>
                    </a:lnTo>
                    <a:lnTo>
                      <a:pt x="19812" y="9905"/>
                    </a:lnTo>
                    <a:lnTo>
                      <a:pt x="16910" y="16910"/>
                    </a:lnTo>
                    <a:lnTo>
                      <a:pt x="9906" y="19811"/>
                    </a:lnTo>
                    <a:lnTo>
                      <a:pt x="2901" y="16910"/>
                    </a:lnTo>
                    <a:lnTo>
                      <a:pt x="0" y="99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  <p:sp>
            <p:nvSpPr>
              <p:cNvPr id="883" name="Google Shape;883;p56"/>
              <p:cNvSpPr/>
              <p:nvPr/>
            </p:nvSpPr>
            <p:spPr>
              <a:xfrm>
                <a:off x="4458462" y="3009137"/>
                <a:ext cx="1466850" cy="1104900"/>
              </a:xfrm>
              <a:custGeom>
                <a:avLst/>
                <a:gdLst/>
                <a:ahLst/>
                <a:cxnLst/>
                <a:rect l="l" t="t" r="r" b="b"/>
                <a:pathLst>
                  <a:path w="1466850" h="1104900" extrusionOk="0">
                    <a:moveTo>
                      <a:pt x="993648" y="475488"/>
                    </a:moveTo>
                    <a:lnTo>
                      <a:pt x="993648" y="627380"/>
                    </a:lnTo>
                  </a:path>
                  <a:path w="1466850" h="1104900" extrusionOk="0">
                    <a:moveTo>
                      <a:pt x="879983" y="428244"/>
                    </a:moveTo>
                    <a:lnTo>
                      <a:pt x="522732" y="627634"/>
                    </a:lnTo>
                  </a:path>
                  <a:path w="1466850" h="1104900" extrusionOk="0">
                    <a:moveTo>
                      <a:pt x="1109472" y="428244"/>
                    </a:moveTo>
                    <a:lnTo>
                      <a:pt x="1466723" y="627634"/>
                    </a:lnTo>
                  </a:path>
                  <a:path w="1466850" h="1104900" extrusionOk="0">
                    <a:moveTo>
                      <a:pt x="993648" y="952497"/>
                    </a:moveTo>
                    <a:lnTo>
                      <a:pt x="993648" y="1104376"/>
                    </a:lnTo>
                  </a:path>
                  <a:path w="1466850" h="1104900" extrusionOk="0">
                    <a:moveTo>
                      <a:pt x="0" y="0"/>
                    </a:moveTo>
                    <a:lnTo>
                      <a:pt x="0" y="151892"/>
                    </a:lnTo>
                  </a:path>
                  <a:path w="1466850" h="1104900" extrusionOk="0">
                    <a:moveTo>
                      <a:pt x="0" y="475488"/>
                    </a:moveTo>
                    <a:lnTo>
                      <a:pt x="0" y="627380"/>
                    </a:lnTo>
                  </a:path>
                </a:pathLst>
              </a:custGeom>
              <a:noFill/>
              <a:ln w="289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  <p:sp>
            <p:nvSpPr>
              <p:cNvPr id="884" name="Google Shape;884;p56"/>
              <p:cNvSpPr/>
              <p:nvPr/>
            </p:nvSpPr>
            <p:spPr>
              <a:xfrm>
                <a:off x="4295394" y="4114035"/>
                <a:ext cx="32512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20" extrusionOk="0">
                    <a:moveTo>
                      <a:pt x="162306" y="0"/>
                    </a:moveTo>
                    <a:lnTo>
                      <a:pt x="119150" y="5798"/>
                    </a:lnTo>
                    <a:lnTo>
                      <a:pt x="80376" y="22160"/>
                    </a:lnTo>
                    <a:lnTo>
                      <a:pt x="47529" y="47540"/>
                    </a:lnTo>
                    <a:lnTo>
                      <a:pt x="22154" y="80390"/>
                    </a:lnTo>
                    <a:lnTo>
                      <a:pt x="5796" y="119161"/>
                    </a:lnTo>
                    <a:lnTo>
                      <a:pt x="0" y="162307"/>
                    </a:lnTo>
                    <a:lnTo>
                      <a:pt x="5796" y="205454"/>
                    </a:lnTo>
                    <a:lnTo>
                      <a:pt x="22154" y="244226"/>
                    </a:lnTo>
                    <a:lnTo>
                      <a:pt x="47529" y="277075"/>
                    </a:lnTo>
                    <a:lnTo>
                      <a:pt x="80376" y="302454"/>
                    </a:lnTo>
                    <a:lnTo>
                      <a:pt x="119150" y="318816"/>
                    </a:lnTo>
                    <a:lnTo>
                      <a:pt x="162306" y="324614"/>
                    </a:lnTo>
                    <a:lnTo>
                      <a:pt x="205461" y="318816"/>
                    </a:lnTo>
                    <a:lnTo>
                      <a:pt x="244235" y="302454"/>
                    </a:lnTo>
                    <a:lnTo>
                      <a:pt x="277082" y="277075"/>
                    </a:lnTo>
                    <a:lnTo>
                      <a:pt x="302457" y="244226"/>
                    </a:lnTo>
                    <a:lnTo>
                      <a:pt x="318815" y="205454"/>
                    </a:lnTo>
                    <a:lnTo>
                      <a:pt x="324612" y="162307"/>
                    </a:lnTo>
                    <a:lnTo>
                      <a:pt x="318815" y="119161"/>
                    </a:lnTo>
                    <a:lnTo>
                      <a:pt x="302457" y="80390"/>
                    </a:lnTo>
                    <a:lnTo>
                      <a:pt x="277082" y="47540"/>
                    </a:lnTo>
                    <a:lnTo>
                      <a:pt x="244235" y="22160"/>
                    </a:lnTo>
                    <a:lnTo>
                      <a:pt x="205461" y="5798"/>
                    </a:lnTo>
                    <a:lnTo>
                      <a:pt x="162306" y="0"/>
                    </a:lnTo>
                    <a:close/>
                  </a:path>
                </a:pathLst>
              </a:custGeom>
              <a:solidFill>
                <a:srgbClr val="D6D6F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  <p:sp>
            <p:nvSpPr>
              <p:cNvPr id="885" name="Google Shape;885;p56"/>
              <p:cNvSpPr/>
              <p:nvPr/>
            </p:nvSpPr>
            <p:spPr>
              <a:xfrm>
                <a:off x="4295394" y="4114035"/>
                <a:ext cx="32512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20" extrusionOk="0">
                    <a:moveTo>
                      <a:pt x="0" y="162307"/>
                    </a:moveTo>
                    <a:lnTo>
                      <a:pt x="5796" y="119161"/>
                    </a:lnTo>
                    <a:lnTo>
                      <a:pt x="22154" y="80390"/>
                    </a:lnTo>
                    <a:lnTo>
                      <a:pt x="47529" y="47540"/>
                    </a:lnTo>
                    <a:lnTo>
                      <a:pt x="80376" y="22160"/>
                    </a:lnTo>
                    <a:lnTo>
                      <a:pt x="119150" y="5798"/>
                    </a:lnTo>
                    <a:lnTo>
                      <a:pt x="162306" y="0"/>
                    </a:lnTo>
                    <a:lnTo>
                      <a:pt x="205461" y="5798"/>
                    </a:lnTo>
                    <a:lnTo>
                      <a:pt x="244235" y="22160"/>
                    </a:lnTo>
                    <a:lnTo>
                      <a:pt x="277082" y="47540"/>
                    </a:lnTo>
                    <a:lnTo>
                      <a:pt x="302457" y="80390"/>
                    </a:lnTo>
                    <a:lnTo>
                      <a:pt x="318815" y="119161"/>
                    </a:lnTo>
                    <a:lnTo>
                      <a:pt x="324612" y="162307"/>
                    </a:lnTo>
                    <a:lnTo>
                      <a:pt x="318815" y="205454"/>
                    </a:lnTo>
                    <a:lnTo>
                      <a:pt x="302457" y="244226"/>
                    </a:lnTo>
                    <a:lnTo>
                      <a:pt x="277082" y="277075"/>
                    </a:lnTo>
                    <a:lnTo>
                      <a:pt x="244235" y="302454"/>
                    </a:lnTo>
                    <a:lnTo>
                      <a:pt x="205461" y="318816"/>
                    </a:lnTo>
                    <a:lnTo>
                      <a:pt x="162306" y="324614"/>
                    </a:lnTo>
                    <a:lnTo>
                      <a:pt x="119150" y="318816"/>
                    </a:lnTo>
                    <a:lnTo>
                      <a:pt x="80376" y="302454"/>
                    </a:lnTo>
                    <a:lnTo>
                      <a:pt x="47529" y="277075"/>
                    </a:lnTo>
                    <a:lnTo>
                      <a:pt x="22154" y="244226"/>
                    </a:lnTo>
                    <a:lnTo>
                      <a:pt x="5796" y="205454"/>
                    </a:lnTo>
                    <a:lnTo>
                      <a:pt x="0" y="162307"/>
                    </a:lnTo>
                    <a:close/>
                  </a:path>
                </a:pathLst>
              </a:custGeom>
              <a:noFill/>
              <a:ln w="198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</p:grpSp>
        <p:sp>
          <p:nvSpPr>
            <p:cNvPr id="886" name="Google Shape;886;p56"/>
            <p:cNvSpPr txBox="1"/>
            <p:nvPr/>
          </p:nvSpPr>
          <p:spPr>
            <a:xfrm>
              <a:off x="8295667" y="5599966"/>
              <a:ext cx="1929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1700" rIns="0" bIns="0" anchor="t" anchorCtr="0">
              <a:spAutoFit/>
            </a:bodyPr>
            <a:lstStyle/>
            <a:p>
              <a:pPr marL="25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latin typeface="Courier New"/>
                  <a:ea typeface="Courier New"/>
                  <a:cs typeface="Courier New"/>
                  <a:sym typeface="Courier New"/>
                </a:rPr>
                <a:t>s</a:t>
              </a:r>
              <a:endParaRPr sz="2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grpSp>
          <p:nvGrpSpPr>
            <p:cNvPr id="887" name="Google Shape;887;p56"/>
            <p:cNvGrpSpPr/>
            <p:nvPr/>
          </p:nvGrpSpPr>
          <p:grpSpPr>
            <a:xfrm>
              <a:off x="8383832" y="2636947"/>
              <a:ext cx="1741030" cy="2925342"/>
              <a:chOff x="4458462" y="2119121"/>
              <a:chExt cx="1164335" cy="1994914"/>
            </a:xfrm>
          </p:grpSpPr>
          <p:sp>
            <p:nvSpPr>
              <p:cNvPr id="888" name="Google Shape;888;p56"/>
              <p:cNvSpPr/>
              <p:nvPr/>
            </p:nvSpPr>
            <p:spPr>
              <a:xfrm>
                <a:off x="4792218" y="2119121"/>
                <a:ext cx="830579" cy="890269"/>
              </a:xfrm>
              <a:custGeom>
                <a:avLst/>
                <a:gdLst/>
                <a:ahLst/>
                <a:cxnLst/>
                <a:rect l="l" t="t" r="r" b="b"/>
                <a:pathLst>
                  <a:path w="830579" h="890269" extrusionOk="0">
                    <a:moveTo>
                      <a:pt x="505968" y="727710"/>
                    </a:moveTo>
                    <a:lnTo>
                      <a:pt x="511764" y="684554"/>
                    </a:lnTo>
                    <a:lnTo>
                      <a:pt x="528122" y="645780"/>
                    </a:lnTo>
                    <a:lnTo>
                      <a:pt x="553497" y="612933"/>
                    </a:lnTo>
                    <a:lnTo>
                      <a:pt x="586344" y="587558"/>
                    </a:lnTo>
                    <a:lnTo>
                      <a:pt x="625118" y="571200"/>
                    </a:lnTo>
                    <a:lnTo>
                      <a:pt x="668274" y="565404"/>
                    </a:lnTo>
                    <a:lnTo>
                      <a:pt x="711429" y="571200"/>
                    </a:lnTo>
                    <a:lnTo>
                      <a:pt x="750203" y="587558"/>
                    </a:lnTo>
                    <a:lnTo>
                      <a:pt x="783050" y="612933"/>
                    </a:lnTo>
                    <a:lnTo>
                      <a:pt x="808425" y="645780"/>
                    </a:lnTo>
                    <a:lnTo>
                      <a:pt x="824783" y="684554"/>
                    </a:lnTo>
                    <a:lnTo>
                      <a:pt x="830580" y="727710"/>
                    </a:lnTo>
                    <a:lnTo>
                      <a:pt x="824783" y="770865"/>
                    </a:lnTo>
                    <a:lnTo>
                      <a:pt x="808425" y="809639"/>
                    </a:lnTo>
                    <a:lnTo>
                      <a:pt x="783050" y="842486"/>
                    </a:lnTo>
                    <a:lnTo>
                      <a:pt x="750203" y="867861"/>
                    </a:lnTo>
                    <a:lnTo>
                      <a:pt x="711429" y="884219"/>
                    </a:lnTo>
                    <a:lnTo>
                      <a:pt x="668274" y="890016"/>
                    </a:lnTo>
                    <a:lnTo>
                      <a:pt x="625118" y="884219"/>
                    </a:lnTo>
                    <a:lnTo>
                      <a:pt x="586344" y="867861"/>
                    </a:lnTo>
                    <a:lnTo>
                      <a:pt x="553497" y="842486"/>
                    </a:lnTo>
                    <a:lnTo>
                      <a:pt x="528122" y="809639"/>
                    </a:lnTo>
                    <a:lnTo>
                      <a:pt x="511764" y="770865"/>
                    </a:lnTo>
                    <a:lnTo>
                      <a:pt x="505968" y="727710"/>
                    </a:lnTo>
                    <a:close/>
                  </a:path>
                  <a:path w="830579" h="890269" extrusionOk="0">
                    <a:moveTo>
                      <a:pt x="0" y="162306"/>
                    </a:moveTo>
                    <a:lnTo>
                      <a:pt x="5796" y="119150"/>
                    </a:lnTo>
                    <a:lnTo>
                      <a:pt x="22154" y="80376"/>
                    </a:lnTo>
                    <a:lnTo>
                      <a:pt x="47529" y="47529"/>
                    </a:lnTo>
                    <a:lnTo>
                      <a:pt x="80376" y="22154"/>
                    </a:lnTo>
                    <a:lnTo>
                      <a:pt x="119150" y="5796"/>
                    </a:lnTo>
                    <a:lnTo>
                      <a:pt x="162306" y="0"/>
                    </a:lnTo>
                    <a:lnTo>
                      <a:pt x="205461" y="5796"/>
                    </a:lnTo>
                    <a:lnTo>
                      <a:pt x="244235" y="22154"/>
                    </a:lnTo>
                    <a:lnTo>
                      <a:pt x="277082" y="47529"/>
                    </a:lnTo>
                    <a:lnTo>
                      <a:pt x="302457" y="80376"/>
                    </a:lnTo>
                    <a:lnTo>
                      <a:pt x="318815" y="119150"/>
                    </a:lnTo>
                    <a:lnTo>
                      <a:pt x="324612" y="162306"/>
                    </a:lnTo>
                    <a:lnTo>
                      <a:pt x="318815" y="205461"/>
                    </a:lnTo>
                    <a:lnTo>
                      <a:pt x="302457" y="244235"/>
                    </a:lnTo>
                    <a:lnTo>
                      <a:pt x="277082" y="277082"/>
                    </a:lnTo>
                    <a:lnTo>
                      <a:pt x="244235" y="302457"/>
                    </a:lnTo>
                    <a:lnTo>
                      <a:pt x="205461" y="318815"/>
                    </a:lnTo>
                    <a:lnTo>
                      <a:pt x="162306" y="324612"/>
                    </a:lnTo>
                    <a:lnTo>
                      <a:pt x="119150" y="318815"/>
                    </a:lnTo>
                    <a:lnTo>
                      <a:pt x="80376" y="302457"/>
                    </a:lnTo>
                    <a:lnTo>
                      <a:pt x="47529" y="277082"/>
                    </a:lnTo>
                    <a:lnTo>
                      <a:pt x="22154" y="244235"/>
                    </a:lnTo>
                    <a:lnTo>
                      <a:pt x="5796" y="205461"/>
                    </a:lnTo>
                    <a:lnTo>
                      <a:pt x="0" y="162306"/>
                    </a:lnTo>
                    <a:close/>
                  </a:path>
                </a:pathLst>
              </a:custGeom>
              <a:noFill/>
              <a:ln w="198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  <p:sp>
            <p:nvSpPr>
              <p:cNvPr id="889" name="Google Shape;889;p56"/>
              <p:cNvSpPr/>
              <p:nvPr/>
            </p:nvSpPr>
            <p:spPr>
              <a:xfrm>
                <a:off x="4458462" y="3961635"/>
                <a:ext cx="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52400" extrusionOk="0">
                    <a:moveTo>
                      <a:pt x="0" y="0"/>
                    </a:moveTo>
                    <a:lnTo>
                      <a:pt x="0" y="151879"/>
                    </a:lnTo>
                  </a:path>
                </a:pathLst>
              </a:custGeom>
              <a:noFill/>
              <a:ln w="289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</p:grpSp>
        <p:sp>
          <p:nvSpPr>
            <p:cNvPr id="890" name="Google Shape;890;p56"/>
            <p:cNvSpPr txBox="1"/>
            <p:nvPr/>
          </p:nvSpPr>
          <p:spPr>
            <a:xfrm>
              <a:off x="9794750" y="3503247"/>
              <a:ext cx="1929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1700" rIns="0" bIns="0" anchor="t" anchorCtr="0">
              <a:spAutoFit/>
            </a:bodyPr>
            <a:lstStyle/>
            <a:p>
              <a:pPr marL="25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latin typeface="Courier New"/>
                  <a:ea typeface="Courier New"/>
                  <a:cs typeface="Courier New"/>
                  <a:sym typeface="Courier New"/>
                </a:rPr>
                <a:t>s</a:t>
              </a:r>
              <a:endParaRPr sz="2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grpSp>
          <p:nvGrpSpPr>
            <p:cNvPr id="891" name="Google Shape;891;p56"/>
            <p:cNvGrpSpPr/>
            <p:nvPr/>
          </p:nvGrpSpPr>
          <p:grpSpPr>
            <a:xfrm>
              <a:off x="8153670" y="3466057"/>
              <a:ext cx="486152" cy="476755"/>
              <a:chOff x="4304538" y="2684526"/>
              <a:chExt cx="325120" cy="325119"/>
            </a:xfrm>
          </p:grpSpPr>
          <p:sp>
            <p:nvSpPr>
              <p:cNvPr id="892" name="Google Shape;892;p56"/>
              <p:cNvSpPr/>
              <p:nvPr/>
            </p:nvSpPr>
            <p:spPr>
              <a:xfrm>
                <a:off x="4304538" y="2684526"/>
                <a:ext cx="325120" cy="325119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19" extrusionOk="0">
                    <a:moveTo>
                      <a:pt x="162306" y="0"/>
                    </a:moveTo>
                    <a:lnTo>
                      <a:pt x="119150" y="5796"/>
                    </a:lnTo>
                    <a:lnTo>
                      <a:pt x="80376" y="22154"/>
                    </a:lnTo>
                    <a:lnTo>
                      <a:pt x="47529" y="47529"/>
                    </a:lnTo>
                    <a:lnTo>
                      <a:pt x="22154" y="80376"/>
                    </a:lnTo>
                    <a:lnTo>
                      <a:pt x="5796" y="119150"/>
                    </a:lnTo>
                    <a:lnTo>
                      <a:pt x="0" y="162306"/>
                    </a:lnTo>
                    <a:lnTo>
                      <a:pt x="5796" y="205461"/>
                    </a:lnTo>
                    <a:lnTo>
                      <a:pt x="22154" y="244235"/>
                    </a:lnTo>
                    <a:lnTo>
                      <a:pt x="47529" y="277082"/>
                    </a:lnTo>
                    <a:lnTo>
                      <a:pt x="80376" y="302457"/>
                    </a:lnTo>
                    <a:lnTo>
                      <a:pt x="119150" y="318815"/>
                    </a:lnTo>
                    <a:lnTo>
                      <a:pt x="162306" y="324612"/>
                    </a:lnTo>
                    <a:lnTo>
                      <a:pt x="205461" y="318815"/>
                    </a:lnTo>
                    <a:lnTo>
                      <a:pt x="244235" y="302457"/>
                    </a:lnTo>
                    <a:lnTo>
                      <a:pt x="277082" y="277082"/>
                    </a:lnTo>
                    <a:lnTo>
                      <a:pt x="302457" y="244235"/>
                    </a:lnTo>
                    <a:lnTo>
                      <a:pt x="318815" y="205461"/>
                    </a:lnTo>
                    <a:lnTo>
                      <a:pt x="324612" y="162306"/>
                    </a:lnTo>
                    <a:lnTo>
                      <a:pt x="318815" y="119150"/>
                    </a:lnTo>
                    <a:lnTo>
                      <a:pt x="302457" y="80376"/>
                    </a:lnTo>
                    <a:lnTo>
                      <a:pt x="277082" y="47529"/>
                    </a:lnTo>
                    <a:lnTo>
                      <a:pt x="244235" y="22154"/>
                    </a:lnTo>
                    <a:lnTo>
                      <a:pt x="205461" y="5796"/>
                    </a:lnTo>
                    <a:lnTo>
                      <a:pt x="162306" y="0"/>
                    </a:lnTo>
                    <a:close/>
                  </a:path>
                </a:pathLst>
              </a:custGeom>
              <a:solidFill>
                <a:srgbClr val="D6D6F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  <p:sp>
            <p:nvSpPr>
              <p:cNvPr id="893" name="Google Shape;893;p56"/>
              <p:cNvSpPr/>
              <p:nvPr/>
            </p:nvSpPr>
            <p:spPr>
              <a:xfrm>
                <a:off x="4304538" y="2684526"/>
                <a:ext cx="325120" cy="325119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19" extrusionOk="0">
                    <a:moveTo>
                      <a:pt x="0" y="162306"/>
                    </a:moveTo>
                    <a:lnTo>
                      <a:pt x="5796" y="119150"/>
                    </a:lnTo>
                    <a:lnTo>
                      <a:pt x="22154" y="80376"/>
                    </a:lnTo>
                    <a:lnTo>
                      <a:pt x="47529" y="47529"/>
                    </a:lnTo>
                    <a:lnTo>
                      <a:pt x="80376" y="22154"/>
                    </a:lnTo>
                    <a:lnTo>
                      <a:pt x="119150" y="5796"/>
                    </a:lnTo>
                    <a:lnTo>
                      <a:pt x="162306" y="0"/>
                    </a:lnTo>
                    <a:lnTo>
                      <a:pt x="205461" y="5796"/>
                    </a:lnTo>
                    <a:lnTo>
                      <a:pt x="244235" y="22154"/>
                    </a:lnTo>
                    <a:lnTo>
                      <a:pt x="277082" y="47529"/>
                    </a:lnTo>
                    <a:lnTo>
                      <a:pt x="302457" y="80376"/>
                    </a:lnTo>
                    <a:lnTo>
                      <a:pt x="318815" y="119150"/>
                    </a:lnTo>
                    <a:lnTo>
                      <a:pt x="324612" y="162306"/>
                    </a:lnTo>
                    <a:lnTo>
                      <a:pt x="318815" y="205461"/>
                    </a:lnTo>
                    <a:lnTo>
                      <a:pt x="302457" y="244235"/>
                    </a:lnTo>
                    <a:lnTo>
                      <a:pt x="277082" y="277082"/>
                    </a:lnTo>
                    <a:lnTo>
                      <a:pt x="244235" y="302457"/>
                    </a:lnTo>
                    <a:lnTo>
                      <a:pt x="205461" y="318815"/>
                    </a:lnTo>
                    <a:lnTo>
                      <a:pt x="162306" y="324612"/>
                    </a:lnTo>
                    <a:lnTo>
                      <a:pt x="119150" y="318815"/>
                    </a:lnTo>
                    <a:lnTo>
                      <a:pt x="80376" y="302457"/>
                    </a:lnTo>
                    <a:lnTo>
                      <a:pt x="47529" y="277082"/>
                    </a:lnTo>
                    <a:lnTo>
                      <a:pt x="22154" y="244235"/>
                    </a:lnTo>
                    <a:lnTo>
                      <a:pt x="5796" y="205461"/>
                    </a:lnTo>
                    <a:lnTo>
                      <a:pt x="0" y="162306"/>
                    </a:lnTo>
                    <a:close/>
                  </a:path>
                </a:pathLst>
              </a:custGeom>
              <a:noFill/>
              <a:ln w="198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</p:grpSp>
        <p:sp>
          <p:nvSpPr>
            <p:cNvPr id="894" name="Google Shape;894;p56"/>
            <p:cNvSpPr txBox="1"/>
            <p:nvPr/>
          </p:nvSpPr>
          <p:spPr>
            <a:xfrm>
              <a:off x="8308011" y="3503247"/>
              <a:ext cx="1929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1700" rIns="0" bIns="0" anchor="t" anchorCtr="0">
              <a:spAutoFit/>
            </a:bodyPr>
            <a:lstStyle/>
            <a:p>
              <a:pPr marL="25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latin typeface="Courier New"/>
                  <a:ea typeface="Courier New"/>
                  <a:cs typeface="Courier New"/>
                  <a:sym typeface="Courier New"/>
                </a:rPr>
                <a:t>a</a:t>
              </a:r>
              <a:endParaRPr sz="2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95" name="Google Shape;895;p56"/>
            <p:cNvSpPr/>
            <p:nvPr/>
          </p:nvSpPr>
          <p:spPr>
            <a:xfrm>
              <a:off x="8395176" y="3043796"/>
              <a:ext cx="1488540" cy="421415"/>
            </a:xfrm>
            <a:custGeom>
              <a:avLst/>
              <a:gdLst/>
              <a:ahLst/>
              <a:cxnLst/>
              <a:rect l="l" t="t" r="r" b="b"/>
              <a:pathLst>
                <a:path w="995679" h="287655" extrusionOk="0">
                  <a:moveTo>
                    <a:pt x="603504" y="0"/>
                  </a:moveTo>
                  <a:lnTo>
                    <a:pt x="995426" y="287528"/>
                  </a:lnTo>
                </a:path>
                <a:path w="995679" h="287655" extrusionOk="0">
                  <a:moveTo>
                    <a:pt x="372872" y="0"/>
                  </a:moveTo>
                  <a:lnTo>
                    <a:pt x="0" y="287528"/>
                  </a:lnTo>
                </a:path>
              </a:pathLst>
            </a:custGeom>
            <a:noFill/>
            <a:ln w="289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/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57"/>
          <p:cNvSpPr txBox="1"/>
          <p:nvPr/>
        </p:nvSpPr>
        <p:spPr>
          <a:xfrm>
            <a:off x="10132004" y="0"/>
            <a:ext cx="19200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625" rIns="0" bIns="0" anchor="t" anchorCtr="0">
            <a:sp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CSE332, Spring 2021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" name="Google Shape;901;p57"/>
          <p:cNvSpPr txBox="1"/>
          <p:nvPr/>
        </p:nvSpPr>
        <p:spPr>
          <a:xfrm>
            <a:off x="4899829" y="0"/>
            <a:ext cx="23919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625" rIns="0" bIns="0" anchor="t" anchorCtr="0">
            <a:sp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L02: Dictionary ADT, Tries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" name="Google Shape;902;p57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70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Searching in Tries</a:t>
            </a:r>
            <a:endParaRPr/>
          </a:p>
        </p:txBody>
      </p:sp>
      <p:graphicFrame>
        <p:nvGraphicFramePr>
          <p:cNvPr id="903" name="Google Shape;903;p57"/>
          <p:cNvGraphicFramePr/>
          <p:nvPr/>
        </p:nvGraphicFramePr>
        <p:xfrm>
          <a:off x="804402" y="3406139"/>
          <a:ext cx="7125500" cy="24723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69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3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475">
                <a:tc>
                  <a:txBody>
                    <a:bodyPr/>
                    <a:lstStyle/>
                    <a:p>
                      <a:pPr marL="3429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i="1" u="none" strike="noStrike" cap="none">
                          <a:solidFill>
                            <a:srgbClr val="FFFFFF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Input String</a:t>
                      </a:r>
                      <a:endParaRPr sz="21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44875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pPr marL="203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u="none" strike="noStrike" cap="none">
                          <a:solidFill>
                            <a:srgbClr val="FFFFFF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Fall Off? / Is Key?</a:t>
                      </a:r>
                      <a:endParaRPr sz="21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44875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u="none" strike="noStrike" cap="none">
                          <a:solidFill>
                            <a:srgbClr val="FFFFFF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Result</a:t>
                      </a:r>
                      <a:endParaRPr sz="2100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0" marR="0" marT="44875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75"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contains(“sam”)</a:t>
                      </a:r>
                      <a:endParaRPr sz="21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44875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hit / purple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4875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True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4875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C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475"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contains(“sa”)</a:t>
                      </a:r>
                      <a:endParaRPr sz="21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45725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hit / white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5725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False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5725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475"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contains(“a”)</a:t>
                      </a:r>
                      <a:endParaRPr sz="21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45725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hit / purple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5725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True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5725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C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475"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contains(“saq”)</a:t>
                      </a:r>
                      <a:endParaRPr sz="21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45725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fell off / n/a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5725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False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5725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04" name="Google Shape;904;p57"/>
          <p:cNvSpPr txBox="1">
            <a:spLocks noGrp="1"/>
          </p:cNvSpPr>
          <p:nvPr>
            <p:ph type="body" idx="1"/>
          </p:nvPr>
        </p:nvSpPr>
        <p:spPr>
          <a:xfrm>
            <a:off x="746175" y="1568275"/>
            <a:ext cx="9371700" cy="1901400"/>
          </a:xfrm>
          <a:prstGeom prst="rect">
            <a:avLst/>
          </a:prstGeom>
        </p:spPr>
        <p:txBody>
          <a:bodyPr spcFirstLastPara="1" wrap="square" lIns="44175" tIns="44175" rIns="44175" bIns="44175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/>
              <a:t>Two ways to fail a contains() check</a:t>
            </a:r>
            <a:r>
              <a:rPr lang="en-US" sz="2800" b="1">
                <a:solidFill>
                  <a:srgbClr val="4A2A84"/>
                </a:solidFill>
              </a:rPr>
              <a:t>:</a:t>
            </a:r>
            <a:endParaRPr sz="2800"/>
          </a:p>
          <a:p>
            <a:pPr marL="6858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2400"/>
              <a:t>If we fall off the tree</a:t>
            </a:r>
            <a:endParaRPr sz="2400"/>
          </a:p>
          <a:p>
            <a:pPr marL="6858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2400"/>
              <a:t>If the final node isn’t purple (not a key)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5" name="Google Shape;905;p57"/>
          <p:cNvGrpSpPr/>
          <p:nvPr/>
        </p:nvGrpSpPr>
        <p:grpSpPr>
          <a:xfrm>
            <a:off x="8853803" y="2639872"/>
            <a:ext cx="2681525" cy="3402098"/>
            <a:chOff x="8851148" y="2639872"/>
            <a:chExt cx="2680721" cy="3402098"/>
          </a:xfrm>
        </p:grpSpPr>
        <p:sp>
          <p:nvSpPr>
            <p:cNvPr id="906" name="Google Shape;906;p57"/>
            <p:cNvSpPr/>
            <p:nvPr/>
          </p:nvSpPr>
          <p:spPr>
            <a:xfrm>
              <a:off x="10339217" y="4166390"/>
              <a:ext cx="486054" cy="476301"/>
            </a:xfrm>
            <a:custGeom>
              <a:avLst/>
              <a:gdLst/>
              <a:ahLst/>
              <a:cxnLst/>
              <a:rect l="l" t="t" r="r" b="b"/>
              <a:pathLst>
                <a:path w="325120" h="325120" extrusionOk="0">
                  <a:moveTo>
                    <a:pt x="0" y="162306"/>
                  </a:moveTo>
                  <a:lnTo>
                    <a:pt x="5796" y="119150"/>
                  </a:lnTo>
                  <a:lnTo>
                    <a:pt x="22154" y="80376"/>
                  </a:lnTo>
                  <a:lnTo>
                    <a:pt x="47529" y="47529"/>
                  </a:lnTo>
                  <a:lnTo>
                    <a:pt x="80376" y="22154"/>
                  </a:lnTo>
                  <a:lnTo>
                    <a:pt x="119150" y="5796"/>
                  </a:lnTo>
                  <a:lnTo>
                    <a:pt x="162306" y="0"/>
                  </a:lnTo>
                  <a:lnTo>
                    <a:pt x="205461" y="5796"/>
                  </a:lnTo>
                  <a:lnTo>
                    <a:pt x="244235" y="22154"/>
                  </a:lnTo>
                  <a:lnTo>
                    <a:pt x="277082" y="47529"/>
                  </a:lnTo>
                  <a:lnTo>
                    <a:pt x="302457" y="80376"/>
                  </a:lnTo>
                  <a:lnTo>
                    <a:pt x="318815" y="119150"/>
                  </a:lnTo>
                  <a:lnTo>
                    <a:pt x="324612" y="162306"/>
                  </a:lnTo>
                  <a:lnTo>
                    <a:pt x="318815" y="205461"/>
                  </a:lnTo>
                  <a:lnTo>
                    <a:pt x="302457" y="244235"/>
                  </a:lnTo>
                  <a:lnTo>
                    <a:pt x="277082" y="277082"/>
                  </a:lnTo>
                  <a:lnTo>
                    <a:pt x="244235" y="302457"/>
                  </a:lnTo>
                  <a:lnTo>
                    <a:pt x="205461" y="318815"/>
                  </a:lnTo>
                  <a:lnTo>
                    <a:pt x="162306" y="324612"/>
                  </a:lnTo>
                  <a:lnTo>
                    <a:pt x="119150" y="318815"/>
                  </a:lnTo>
                  <a:lnTo>
                    <a:pt x="80376" y="302457"/>
                  </a:lnTo>
                  <a:lnTo>
                    <a:pt x="47529" y="277082"/>
                  </a:lnTo>
                  <a:lnTo>
                    <a:pt x="22154" y="244235"/>
                  </a:lnTo>
                  <a:lnTo>
                    <a:pt x="5796" y="205461"/>
                  </a:lnTo>
                  <a:lnTo>
                    <a:pt x="0" y="162306"/>
                  </a:lnTo>
                  <a:close/>
                </a:path>
              </a:pathLst>
            </a:custGeom>
            <a:noFill/>
            <a:ln w="198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/>
            </a:p>
          </p:txBody>
        </p:sp>
        <p:sp>
          <p:nvSpPr>
            <p:cNvPr id="907" name="Google Shape;907;p57"/>
            <p:cNvSpPr txBox="1"/>
            <p:nvPr/>
          </p:nvSpPr>
          <p:spPr>
            <a:xfrm>
              <a:off x="10493606" y="4204309"/>
              <a:ext cx="1938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1700" rIns="0" bIns="0" anchor="t" anchorCtr="0">
              <a:spAutoFit/>
            </a:bodyPr>
            <a:lstStyle/>
            <a:p>
              <a:pPr marL="25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latin typeface="Courier New"/>
                  <a:ea typeface="Courier New"/>
                  <a:cs typeface="Courier New"/>
                  <a:sym typeface="Courier New"/>
                </a:rPr>
                <a:t>a</a:t>
              </a:r>
              <a:endParaRPr sz="2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grpSp>
          <p:nvGrpSpPr>
            <p:cNvPr id="908" name="Google Shape;908;p57"/>
            <p:cNvGrpSpPr/>
            <p:nvPr/>
          </p:nvGrpSpPr>
          <p:grpSpPr>
            <a:xfrm>
              <a:off x="10339276" y="4865726"/>
              <a:ext cx="486152" cy="476756"/>
              <a:chOff x="5290565" y="3637025"/>
              <a:chExt cx="325120" cy="325120"/>
            </a:xfrm>
          </p:grpSpPr>
          <p:sp>
            <p:nvSpPr>
              <p:cNvPr id="909" name="Google Shape;909;p57"/>
              <p:cNvSpPr/>
              <p:nvPr/>
            </p:nvSpPr>
            <p:spPr>
              <a:xfrm>
                <a:off x="5290565" y="3637025"/>
                <a:ext cx="32512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20" extrusionOk="0">
                    <a:moveTo>
                      <a:pt x="162306" y="0"/>
                    </a:moveTo>
                    <a:lnTo>
                      <a:pt x="119150" y="5796"/>
                    </a:lnTo>
                    <a:lnTo>
                      <a:pt x="80376" y="22154"/>
                    </a:lnTo>
                    <a:lnTo>
                      <a:pt x="47529" y="47529"/>
                    </a:lnTo>
                    <a:lnTo>
                      <a:pt x="22154" y="80376"/>
                    </a:lnTo>
                    <a:lnTo>
                      <a:pt x="5796" y="119150"/>
                    </a:lnTo>
                    <a:lnTo>
                      <a:pt x="0" y="162306"/>
                    </a:lnTo>
                    <a:lnTo>
                      <a:pt x="5796" y="205452"/>
                    </a:lnTo>
                    <a:lnTo>
                      <a:pt x="22154" y="244223"/>
                    </a:lnTo>
                    <a:lnTo>
                      <a:pt x="47529" y="277071"/>
                    </a:lnTo>
                    <a:lnTo>
                      <a:pt x="80376" y="302450"/>
                    </a:lnTo>
                    <a:lnTo>
                      <a:pt x="119150" y="318811"/>
                    </a:lnTo>
                    <a:lnTo>
                      <a:pt x="162306" y="324609"/>
                    </a:lnTo>
                    <a:lnTo>
                      <a:pt x="205461" y="318811"/>
                    </a:lnTo>
                    <a:lnTo>
                      <a:pt x="244235" y="302450"/>
                    </a:lnTo>
                    <a:lnTo>
                      <a:pt x="277082" y="277071"/>
                    </a:lnTo>
                    <a:lnTo>
                      <a:pt x="302457" y="244223"/>
                    </a:lnTo>
                    <a:lnTo>
                      <a:pt x="318815" y="205452"/>
                    </a:lnTo>
                    <a:lnTo>
                      <a:pt x="324612" y="162306"/>
                    </a:lnTo>
                    <a:lnTo>
                      <a:pt x="318815" y="119150"/>
                    </a:lnTo>
                    <a:lnTo>
                      <a:pt x="302457" y="80376"/>
                    </a:lnTo>
                    <a:lnTo>
                      <a:pt x="277082" y="47529"/>
                    </a:lnTo>
                    <a:lnTo>
                      <a:pt x="244235" y="22154"/>
                    </a:lnTo>
                    <a:lnTo>
                      <a:pt x="205461" y="5796"/>
                    </a:lnTo>
                    <a:lnTo>
                      <a:pt x="162306" y="0"/>
                    </a:lnTo>
                    <a:close/>
                  </a:path>
                </a:pathLst>
              </a:custGeom>
              <a:solidFill>
                <a:srgbClr val="D6D6F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  <p:sp>
            <p:nvSpPr>
              <p:cNvPr id="910" name="Google Shape;910;p57"/>
              <p:cNvSpPr/>
              <p:nvPr/>
            </p:nvSpPr>
            <p:spPr>
              <a:xfrm>
                <a:off x="5290565" y="3637025"/>
                <a:ext cx="32512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20" extrusionOk="0">
                    <a:moveTo>
                      <a:pt x="0" y="162306"/>
                    </a:moveTo>
                    <a:lnTo>
                      <a:pt x="5796" y="119150"/>
                    </a:lnTo>
                    <a:lnTo>
                      <a:pt x="22154" y="80376"/>
                    </a:lnTo>
                    <a:lnTo>
                      <a:pt x="47529" y="47529"/>
                    </a:lnTo>
                    <a:lnTo>
                      <a:pt x="80376" y="22154"/>
                    </a:lnTo>
                    <a:lnTo>
                      <a:pt x="119150" y="5796"/>
                    </a:lnTo>
                    <a:lnTo>
                      <a:pt x="162306" y="0"/>
                    </a:lnTo>
                    <a:lnTo>
                      <a:pt x="205461" y="5796"/>
                    </a:lnTo>
                    <a:lnTo>
                      <a:pt x="244235" y="22154"/>
                    </a:lnTo>
                    <a:lnTo>
                      <a:pt x="277082" y="47529"/>
                    </a:lnTo>
                    <a:lnTo>
                      <a:pt x="302457" y="80376"/>
                    </a:lnTo>
                    <a:lnTo>
                      <a:pt x="318815" y="119150"/>
                    </a:lnTo>
                    <a:lnTo>
                      <a:pt x="324612" y="162306"/>
                    </a:lnTo>
                    <a:lnTo>
                      <a:pt x="318815" y="205452"/>
                    </a:lnTo>
                    <a:lnTo>
                      <a:pt x="302457" y="244223"/>
                    </a:lnTo>
                    <a:lnTo>
                      <a:pt x="277082" y="277071"/>
                    </a:lnTo>
                    <a:lnTo>
                      <a:pt x="244235" y="302450"/>
                    </a:lnTo>
                    <a:lnTo>
                      <a:pt x="205461" y="318811"/>
                    </a:lnTo>
                    <a:lnTo>
                      <a:pt x="162306" y="324609"/>
                    </a:lnTo>
                    <a:lnTo>
                      <a:pt x="119150" y="318811"/>
                    </a:lnTo>
                    <a:lnTo>
                      <a:pt x="80376" y="302450"/>
                    </a:lnTo>
                    <a:lnTo>
                      <a:pt x="47529" y="277071"/>
                    </a:lnTo>
                    <a:lnTo>
                      <a:pt x="22154" y="244223"/>
                    </a:lnTo>
                    <a:lnTo>
                      <a:pt x="5796" y="205452"/>
                    </a:lnTo>
                    <a:lnTo>
                      <a:pt x="0" y="162306"/>
                    </a:lnTo>
                    <a:close/>
                  </a:path>
                </a:pathLst>
              </a:custGeom>
              <a:noFill/>
              <a:ln w="198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</p:grpSp>
        <p:sp>
          <p:nvSpPr>
            <p:cNvPr id="911" name="Google Shape;911;p57"/>
            <p:cNvSpPr txBox="1"/>
            <p:nvPr/>
          </p:nvSpPr>
          <p:spPr>
            <a:xfrm>
              <a:off x="10493606" y="4903898"/>
              <a:ext cx="1929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1700" rIns="0" bIns="0" anchor="t" anchorCtr="0">
              <a:spAutoFit/>
            </a:bodyPr>
            <a:lstStyle/>
            <a:p>
              <a:pPr marL="25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latin typeface="Courier New"/>
                  <a:ea typeface="Courier New"/>
                  <a:cs typeface="Courier New"/>
                  <a:sym typeface="Courier New"/>
                </a:rPr>
                <a:t>m</a:t>
              </a:r>
              <a:endParaRPr sz="2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grpSp>
          <p:nvGrpSpPr>
            <p:cNvPr id="912" name="Google Shape;912;p57"/>
            <p:cNvGrpSpPr/>
            <p:nvPr/>
          </p:nvGrpSpPr>
          <p:grpSpPr>
            <a:xfrm>
              <a:off x="9632838" y="4865726"/>
              <a:ext cx="486152" cy="476756"/>
              <a:chOff x="4818126" y="3637025"/>
              <a:chExt cx="325120" cy="325120"/>
            </a:xfrm>
          </p:grpSpPr>
          <p:sp>
            <p:nvSpPr>
              <p:cNvPr id="913" name="Google Shape;913;p57"/>
              <p:cNvSpPr/>
              <p:nvPr/>
            </p:nvSpPr>
            <p:spPr>
              <a:xfrm>
                <a:off x="4818126" y="3637025"/>
                <a:ext cx="32512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20" extrusionOk="0">
                    <a:moveTo>
                      <a:pt x="162306" y="0"/>
                    </a:moveTo>
                    <a:lnTo>
                      <a:pt x="119150" y="5796"/>
                    </a:lnTo>
                    <a:lnTo>
                      <a:pt x="80376" y="22154"/>
                    </a:lnTo>
                    <a:lnTo>
                      <a:pt x="47529" y="47529"/>
                    </a:lnTo>
                    <a:lnTo>
                      <a:pt x="22154" y="80376"/>
                    </a:lnTo>
                    <a:lnTo>
                      <a:pt x="5796" y="119150"/>
                    </a:lnTo>
                    <a:lnTo>
                      <a:pt x="0" y="162306"/>
                    </a:lnTo>
                    <a:lnTo>
                      <a:pt x="5796" y="205452"/>
                    </a:lnTo>
                    <a:lnTo>
                      <a:pt x="22154" y="244223"/>
                    </a:lnTo>
                    <a:lnTo>
                      <a:pt x="47529" y="277071"/>
                    </a:lnTo>
                    <a:lnTo>
                      <a:pt x="80376" y="302450"/>
                    </a:lnTo>
                    <a:lnTo>
                      <a:pt x="119150" y="318811"/>
                    </a:lnTo>
                    <a:lnTo>
                      <a:pt x="162306" y="324609"/>
                    </a:lnTo>
                    <a:lnTo>
                      <a:pt x="205461" y="318811"/>
                    </a:lnTo>
                    <a:lnTo>
                      <a:pt x="244235" y="302450"/>
                    </a:lnTo>
                    <a:lnTo>
                      <a:pt x="277082" y="277071"/>
                    </a:lnTo>
                    <a:lnTo>
                      <a:pt x="302457" y="244223"/>
                    </a:lnTo>
                    <a:lnTo>
                      <a:pt x="318815" y="205452"/>
                    </a:lnTo>
                    <a:lnTo>
                      <a:pt x="324612" y="162306"/>
                    </a:lnTo>
                    <a:lnTo>
                      <a:pt x="318815" y="119150"/>
                    </a:lnTo>
                    <a:lnTo>
                      <a:pt x="302457" y="80376"/>
                    </a:lnTo>
                    <a:lnTo>
                      <a:pt x="277082" y="47529"/>
                    </a:lnTo>
                    <a:lnTo>
                      <a:pt x="244235" y="22154"/>
                    </a:lnTo>
                    <a:lnTo>
                      <a:pt x="205461" y="5796"/>
                    </a:lnTo>
                    <a:lnTo>
                      <a:pt x="162306" y="0"/>
                    </a:lnTo>
                    <a:close/>
                  </a:path>
                </a:pathLst>
              </a:custGeom>
              <a:solidFill>
                <a:srgbClr val="D6D6F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  <p:sp>
            <p:nvSpPr>
              <p:cNvPr id="914" name="Google Shape;914;p57"/>
              <p:cNvSpPr/>
              <p:nvPr/>
            </p:nvSpPr>
            <p:spPr>
              <a:xfrm>
                <a:off x="4818126" y="3637025"/>
                <a:ext cx="32512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20" extrusionOk="0">
                    <a:moveTo>
                      <a:pt x="0" y="162306"/>
                    </a:moveTo>
                    <a:lnTo>
                      <a:pt x="5796" y="119150"/>
                    </a:lnTo>
                    <a:lnTo>
                      <a:pt x="22154" y="80376"/>
                    </a:lnTo>
                    <a:lnTo>
                      <a:pt x="47529" y="47529"/>
                    </a:lnTo>
                    <a:lnTo>
                      <a:pt x="80376" y="22154"/>
                    </a:lnTo>
                    <a:lnTo>
                      <a:pt x="119150" y="5796"/>
                    </a:lnTo>
                    <a:lnTo>
                      <a:pt x="162306" y="0"/>
                    </a:lnTo>
                    <a:lnTo>
                      <a:pt x="205461" y="5796"/>
                    </a:lnTo>
                    <a:lnTo>
                      <a:pt x="244235" y="22154"/>
                    </a:lnTo>
                    <a:lnTo>
                      <a:pt x="277082" y="47529"/>
                    </a:lnTo>
                    <a:lnTo>
                      <a:pt x="302457" y="80376"/>
                    </a:lnTo>
                    <a:lnTo>
                      <a:pt x="318815" y="119150"/>
                    </a:lnTo>
                    <a:lnTo>
                      <a:pt x="324612" y="162306"/>
                    </a:lnTo>
                    <a:lnTo>
                      <a:pt x="318815" y="205452"/>
                    </a:lnTo>
                    <a:lnTo>
                      <a:pt x="302457" y="244223"/>
                    </a:lnTo>
                    <a:lnTo>
                      <a:pt x="277082" y="277071"/>
                    </a:lnTo>
                    <a:lnTo>
                      <a:pt x="244235" y="302450"/>
                    </a:lnTo>
                    <a:lnTo>
                      <a:pt x="205461" y="318811"/>
                    </a:lnTo>
                    <a:lnTo>
                      <a:pt x="162306" y="324609"/>
                    </a:lnTo>
                    <a:lnTo>
                      <a:pt x="119150" y="318811"/>
                    </a:lnTo>
                    <a:lnTo>
                      <a:pt x="80376" y="302450"/>
                    </a:lnTo>
                    <a:lnTo>
                      <a:pt x="47529" y="277071"/>
                    </a:lnTo>
                    <a:lnTo>
                      <a:pt x="22154" y="244223"/>
                    </a:lnTo>
                    <a:lnTo>
                      <a:pt x="5796" y="205452"/>
                    </a:lnTo>
                    <a:lnTo>
                      <a:pt x="0" y="162306"/>
                    </a:lnTo>
                    <a:close/>
                  </a:path>
                </a:pathLst>
              </a:custGeom>
              <a:noFill/>
              <a:ln w="198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</p:grpSp>
        <p:sp>
          <p:nvSpPr>
            <p:cNvPr id="915" name="Google Shape;915;p57"/>
            <p:cNvSpPr txBox="1"/>
            <p:nvPr/>
          </p:nvSpPr>
          <p:spPr>
            <a:xfrm>
              <a:off x="9787743" y="4903898"/>
              <a:ext cx="1929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1700" rIns="0" bIns="0" anchor="t" anchorCtr="0">
              <a:spAutoFit/>
            </a:bodyPr>
            <a:lstStyle/>
            <a:p>
              <a:pPr marL="25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latin typeface="Courier New"/>
                  <a:ea typeface="Courier New"/>
                  <a:cs typeface="Courier New"/>
                  <a:sym typeface="Courier New"/>
                </a:rPr>
                <a:t>d</a:t>
              </a:r>
              <a:endParaRPr sz="2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grpSp>
          <p:nvGrpSpPr>
            <p:cNvPr id="916" name="Google Shape;916;p57"/>
            <p:cNvGrpSpPr/>
            <p:nvPr/>
          </p:nvGrpSpPr>
          <p:grpSpPr>
            <a:xfrm>
              <a:off x="11045717" y="4865726"/>
              <a:ext cx="486152" cy="476756"/>
              <a:chOff x="5763006" y="3637025"/>
              <a:chExt cx="325120" cy="325120"/>
            </a:xfrm>
          </p:grpSpPr>
          <p:sp>
            <p:nvSpPr>
              <p:cNvPr id="917" name="Google Shape;917;p57"/>
              <p:cNvSpPr/>
              <p:nvPr/>
            </p:nvSpPr>
            <p:spPr>
              <a:xfrm>
                <a:off x="5763006" y="3637025"/>
                <a:ext cx="32512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20" extrusionOk="0">
                    <a:moveTo>
                      <a:pt x="162306" y="0"/>
                    </a:moveTo>
                    <a:lnTo>
                      <a:pt x="119150" y="5796"/>
                    </a:lnTo>
                    <a:lnTo>
                      <a:pt x="80376" y="22154"/>
                    </a:lnTo>
                    <a:lnTo>
                      <a:pt x="47529" y="47529"/>
                    </a:lnTo>
                    <a:lnTo>
                      <a:pt x="22154" y="80376"/>
                    </a:lnTo>
                    <a:lnTo>
                      <a:pt x="5796" y="119150"/>
                    </a:lnTo>
                    <a:lnTo>
                      <a:pt x="0" y="162306"/>
                    </a:lnTo>
                    <a:lnTo>
                      <a:pt x="5796" y="205452"/>
                    </a:lnTo>
                    <a:lnTo>
                      <a:pt x="22154" y="244223"/>
                    </a:lnTo>
                    <a:lnTo>
                      <a:pt x="47529" y="277071"/>
                    </a:lnTo>
                    <a:lnTo>
                      <a:pt x="80376" y="302450"/>
                    </a:lnTo>
                    <a:lnTo>
                      <a:pt x="119150" y="318811"/>
                    </a:lnTo>
                    <a:lnTo>
                      <a:pt x="162306" y="324609"/>
                    </a:lnTo>
                    <a:lnTo>
                      <a:pt x="205461" y="318811"/>
                    </a:lnTo>
                    <a:lnTo>
                      <a:pt x="244235" y="302450"/>
                    </a:lnTo>
                    <a:lnTo>
                      <a:pt x="277082" y="277071"/>
                    </a:lnTo>
                    <a:lnTo>
                      <a:pt x="302457" y="244223"/>
                    </a:lnTo>
                    <a:lnTo>
                      <a:pt x="318815" y="205452"/>
                    </a:lnTo>
                    <a:lnTo>
                      <a:pt x="324612" y="162306"/>
                    </a:lnTo>
                    <a:lnTo>
                      <a:pt x="318815" y="119150"/>
                    </a:lnTo>
                    <a:lnTo>
                      <a:pt x="302457" y="80376"/>
                    </a:lnTo>
                    <a:lnTo>
                      <a:pt x="277082" y="47529"/>
                    </a:lnTo>
                    <a:lnTo>
                      <a:pt x="244235" y="22154"/>
                    </a:lnTo>
                    <a:lnTo>
                      <a:pt x="205461" y="5796"/>
                    </a:lnTo>
                    <a:lnTo>
                      <a:pt x="162306" y="0"/>
                    </a:lnTo>
                    <a:close/>
                  </a:path>
                </a:pathLst>
              </a:custGeom>
              <a:solidFill>
                <a:srgbClr val="D6D6F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  <p:sp>
            <p:nvSpPr>
              <p:cNvPr id="918" name="Google Shape;918;p57"/>
              <p:cNvSpPr/>
              <p:nvPr/>
            </p:nvSpPr>
            <p:spPr>
              <a:xfrm>
                <a:off x="5763006" y="3637025"/>
                <a:ext cx="32512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20" extrusionOk="0">
                    <a:moveTo>
                      <a:pt x="0" y="162306"/>
                    </a:moveTo>
                    <a:lnTo>
                      <a:pt x="5796" y="119150"/>
                    </a:lnTo>
                    <a:lnTo>
                      <a:pt x="22154" y="80376"/>
                    </a:lnTo>
                    <a:lnTo>
                      <a:pt x="47529" y="47529"/>
                    </a:lnTo>
                    <a:lnTo>
                      <a:pt x="80376" y="22154"/>
                    </a:lnTo>
                    <a:lnTo>
                      <a:pt x="119150" y="5796"/>
                    </a:lnTo>
                    <a:lnTo>
                      <a:pt x="162306" y="0"/>
                    </a:lnTo>
                    <a:lnTo>
                      <a:pt x="205461" y="5796"/>
                    </a:lnTo>
                    <a:lnTo>
                      <a:pt x="244235" y="22154"/>
                    </a:lnTo>
                    <a:lnTo>
                      <a:pt x="277082" y="47529"/>
                    </a:lnTo>
                    <a:lnTo>
                      <a:pt x="302457" y="80376"/>
                    </a:lnTo>
                    <a:lnTo>
                      <a:pt x="318815" y="119150"/>
                    </a:lnTo>
                    <a:lnTo>
                      <a:pt x="324612" y="162306"/>
                    </a:lnTo>
                    <a:lnTo>
                      <a:pt x="318815" y="205452"/>
                    </a:lnTo>
                    <a:lnTo>
                      <a:pt x="302457" y="244223"/>
                    </a:lnTo>
                    <a:lnTo>
                      <a:pt x="277082" y="277071"/>
                    </a:lnTo>
                    <a:lnTo>
                      <a:pt x="244235" y="302450"/>
                    </a:lnTo>
                    <a:lnTo>
                      <a:pt x="205461" y="318811"/>
                    </a:lnTo>
                    <a:lnTo>
                      <a:pt x="162306" y="324609"/>
                    </a:lnTo>
                    <a:lnTo>
                      <a:pt x="119150" y="318811"/>
                    </a:lnTo>
                    <a:lnTo>
                      <a:pt x="80376" y="302450"/>
                    </a:lnTo>
                    <a:lnTo>
                      <a:pt x="47529" y="277071"/>
                    </a:lnTo>
                    <a:lnTo>
                      <a:pt x="22154" y="244223"/>
                    </a:lnTo>
                    <a:lnTo>
                      <a:pt x="5796" y="205452"/>
                    </a:lnTo>
                    <a:lnTo>
                      <a:pt x="0" y="162306"/>
                    </a:lnTo>
                    <a:close/>
                  </a:path>
                </a:pathLst>
              </a:custGeom>
              <a:noFill/>
              <a:ln w="198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</p:grpSp>
        <p:sp>
          <p:nvSpPr>
            <p:cNvPr id="919" name="Google Shape;919;p57"/>
            <p:cNvSpPr txBox="1"/>
            <p:nvPr/>
          </p:nvSpPr>
          <p:spPr>
            <a:xfrm>
              <a:off x="11200042" y="4903898"/>
              <a:ext cx="1929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1700" rIns="0" bIns="0" anchor="t" anchorCtr="0">
              <a:spAutoFit/>
            </a:bodyPr>
            <a:lstStyle/>
            <a:p>
              <a:pPr marL="25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latin typeface="Courier New"/>
                  <a:ea typeface="Courier New"/>
                  <a:cs typeface="Courier New"/>
                  <a:sym typeface="Courier New"/>
                </a:rPr>
                <a:t>p</a:t>
              </a:r>
              <a:endParaRPr sz="2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grpSp>
          <p:nvGrpSpPr>
            <p:cNvPr id="920" name="Google Shape;920;p57"/>
            <p:cNvGrpSpPr/>
            <p:nvPr/>
          </p:nvGrpSpPr>
          <p:grpSpPr>
            <a:xfrm>
              <a:off x="10339276" y="5565214"/>
              <a:ext cx="486152" cy="476756"/>
              <a:chOff x="5290565" y="4114035"/>
              <a:chExt cx="325120" cy="325120"/>
            </a:xfrm>
          </p:grpSpPr>
          <p:sp>
            <p:nvSpPr>
              <p:cNvPr id="921" name="Google Shape;921;p57"/>
              <p:cNvSpPr/>
              <p:nvPr/>
            </p:nvSpPr>
            <p:spPr>
              <a:xfrm>
                <a:off x="5290565" y="4114035"/>
                <a:ext cx="32512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20" extrusionOk="0">
                    <a:moveTo>
                      <a:pt x="162306" y="0"/>
                    </a:moveTo>
                    <a:lnTo>
                      <a:pt x="119150" y="5798"/>
                    </a:lnTo>
                    <a:lnTo>
                      <a:pt x="80376" y="22160"/>
                    </a:lnTo>
                    <a:lnTo>
                      <a:pt x="47529" y="47540"/>
                    </a:lnTo>
                    <a:lnTo>
                      <a:pt x="22154" y="80390"/>
                    </a:lnTo>
                    <a:lnTo>
                      <a:pt x="5796" y="119161"/>
                    </a:lnTo>
                    <a:lnTo>
                      <a:pt x="0" y="162307"/>
                    </a:lnTo>
                    <a:lnTo>
                      <a:pt x="5796" y="205454"/>
                    </a:lnTo>
                    <a:lnTo>
                      <a:pt x="22154" y="244226"/>
                    </a:lnTo>
                    <a:lnTo>
                      <a:pt x="47529" y="277075"/>
                    </a:lnTo>
                    <a:lnTo>
                      <a:pt x="80376" y="302454"/>
                    </a:lnTo>
                    <a:lnTo>
                      <a:pt x="119150" y="318816"/>
                    </a:lnTo>
                    <a:lnTo>
                      <a:pt x="162306" y="324614"/>
                    </a:lnTo>
                    <a:lnTo>
                      <a:pt x="205461" y="318816"/>
                    </a:lnTo>
                    <a:lnTo>
                      <a:pt x="244235" y="302454"/>
                    </a:lnTo>
                    <a:lnTo>
                      <a:pt x="277082" y="277075"/>
                    </a:lnTo>
                    <a:lnTo>
                      <a:pt x="302457" y="244226"/>
                    </a:lnTo>
                    <a:lnTo>
                      <a:pt x="318815" y="205454"/>
                    </a:lnTo>
                    <a:lnTo>
                      <a:pt x="324612" y="162307"/>
                    </a:lnTo>
                    <a:lnTo>
                      <a:pt x="318815" y="119161"/>
                    </a:lnTo>
                    <a:lnTo>
                      <a:pt x="302457" y="80390"/>
                    </a:lnTo>
                    <a:lnTo>
                      <a:pt x="277082" y="47540"/>
                    </a:lnTo>
                    <a:lnTo>
                      <a:pt x="244235" y="22160"/>
                    </a:lnTo>
                    <a:lnTo>
                      <a:pt x="205461" y="5798"/>
                    </a:lnTo>
                    <a:lnTo>
                      <a:pt x="162306" y="0"/>
                    </a:lnTo>
                    <a:close/>
                  </a:path>
                </a:pathLst>
              </a:custGeom>
              <a:solidFill>
                <a:srgbClr val="D6D6F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  <p:sp>
            <p:nvSpPr>
              <p:cNvPr id="922" name="Google Shape;922;p57"/>
              <p:cNvSpPr/>
              <p:nvPr/>
            </p:nvSpPr>
            <p:spPr>
              <a:xfrm>
                <a:off x="5290565" y="4114035"/>
                <a:ext cx="32512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20" extrusionOk="0">
                    <a:moveTo>
                      <a:pt x="0" y="162307"/>
                    </a:moveTo>
                    <a:lnTo>
                      <a:pt x="5796" y="119161"/>
                    </a:lnTo>
                    <a:lnTo>
                      <a:pt x="22154" y="80390"/>
                    </a:lnTo>
                    <a:lnTo>
                      <a:pt x="47529" y="47540"/>
                    </a:lnTo>
                    <a:lnTo>
                      <a:pt x="80376" y="22160"/>
                    </a:lnTo>
                    <a:lnTo>
                      <a:pt x="119150" y="5798"/>
                    </a:lnTo>
                    <a:lnTo>
                      <a:pt x="162306" y="0"/>
                    </a:lnTo>
                    <a:lnTo>
                      <a:pt x="205461" y="5798"/>
                    </a:lnTo>
                    <a:lnTo>
                      <a:pt x="244235" y="22160"/>
                    </a:lnTo>
                    <a:lnTo>
                      <a:pt x="277082" y="47540"/>
                    </a:lnTo>
                    <a:lnTo>
                      <a:pt x="302457" y="80390"/>
                    </a:lnTo>
                    <a:lnTo>
                      <a:pt x="318815" y="119161"/>
                    </a:lnTo>
                    <a:lnTo>
                      <a:pt x="324612" y="162307"/>
                    </a:lnTo>
                    <a:lnTo>
                      <a:pt x="318815" y="205454"/>
                    </a:lnTo>
                    <a:lnTo>
                      <a:pt x="302457" y="244226"/>
                    </a:lnTo>
                    <a:lnTo>
                      <a:pt x="277082" y="277075"/>
                    </a:lnTo>
                    <a:lnTo>
                      <a:pt x="244235" y="302454"/>
                    </a:lnTo>
                    <a:lnTo>
                      <a:pt x="205461" y="318816"/>
                    </a:lnTo>
                    <a:lnTo>
                      <a:pt x="162306" y="324614"/>
                    </a:lnTo>
                    <a:lnTo>
                      <a:pt x="119150" y="318816"/>
                    </a:lnTo>
                    <a:lnTo>
                      <a:pt x="80376" y="302454"/>
                    </a:lnTo>
                    <a:lnTo>
                      <a:pt x="47529" y="277075"/>
                    </a:lnTo>
                    <a:lnTo>
                      <a:pt x="22154" y="244226"/>
                    </a:lnTo>
                    <a:lnTo>
                      <a:pt x="5796" y="205454"/>
                    </a:lnTo>
                    <a:lnTo>
                      <a:pt x="0" y="162307"/>
                    </a:lnTo>
                    <a:close/>
                  </a:path>
                </a:pathLst>
              </a:custGeom>
              <a:noFill/>
              <a:ln w="198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</p:grpSp>
        <p:sp>
          <p:nvSpPr>
            <p:cNvPr id="923" name="Google Shape;923;p57"/>
            <p:cNvSpPr txBox="1"/>
            <p:nvPr/>
          </p:nvSpPr>
          <p:spPr>
            <a:xfrm>
              <a:off x="10493606" y="5602891"/>
              <a:ext cx="1929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1700" rIns="0" bIns="0" anchor="t" anchorCtr="0">
              <a:spAutoFit/>
            </a:bodyPr>
            <a:lstStyle/>
            <a:p>
              <a:pPr marL="25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latin typeface="Courier New"/>
                  <a:ea typeface="Courier New"/>
                  <a:cs typeface="Courier New"/>
                  <a:sym typeface="Courier New"/>
                </a:rPr>
                <a:t>e</a:t>
              </a:r>
              <a:endParaRPr sz="2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924" name="Google Shape;924;p57"/>
            <p:cNvSpPr/>
            <p:nvPr/>
          </p:nvSpPr>
          <p:spPr>
            <a:xfrm>
              <a:off x="8851148" y="4166390"/>
              <a:ext cx="486054" cy="476301"/>
            </a:xfrm>
            <a:custGeom>
              <a:avLst/>
              <a:gdLst/>
              <a:ahLst/>
              <a:cxnLst/>
              <a:rect l="l" t="t" r="r" b="b"/>
              <a:pathLst>
                <a:path w="325120" h="325120" extrusionOk="0">
                  <a:moveTo>
                    <a:pt x="0" y="162306"/>
                  </a:moveTo>
                  <a:lnTo>
                    <a:pt x="5796" y="119150"/>
                  </a:lnTo>
                  <a:lnTo>
                    <a:pt x="22154" y="80376"/>
                  </a:lnTo>
                  <a:lnTo>
                    <a:pt x="47529" y="47529"/>
                  </a:lnTo>
                  <a:lnTo>
                    <a:pt x="80376" y="22154"/>
                  </a:lnTo>
                  <a:lnTo>
                    <a:pt x="119150" y="5796"/>
                  </a:lnTo>
                  <a:lnTo>
                    <a:pt x="162306" y="0"/>
                  </a:lnTo>
                  <a:lnTo>
                    <a:pt x="205461" y="5796"/>
                  </a:lnTo>
                  <a:lnTo>
                    <a:pt x="244235" y="22154"/>
                  </a:lnTo>
                  <a:lnTo>
                    <a:pt x="277082" y="47529"/>
                  </a:lnTo>
                  <a:lnTo>
                    <a:pt x="302457" y="80376"/>
                  </a:lnTo>
                  <a:lnTo>
                    <a:pt x="318815" y="119150"/>
                  </a:lnTo>
                  <a:lnTo>
                    <a:pt x="324612" y="162306"/>
                  </a:lnTo>
                  <a:lnTo>
                    <a:pt x="318815" y="205461"/>
                  </a:lnTo>
                  <a:lnTo>
                    <a:pt x="302457" y="244235"/>
                  </a:lnTo>
                  <a:lnTo>
                    <a:pt x="277082" y="277082"/>
                  </a:lnTo>
                  <a:lnTo>
                    <a:pt x="244235" y="302457"/>
                  </a:lnTo>
                  <a:lnTo>
                    <a:pt x="205461" y="318815"/>
                  </a:lnTo>
                  <a:lnTo>
                    <a:pt x="162306" y="324612"/>
                  </a:lnTo>
                  <a:lnTo>
                    <a:pt x="119150" y="318815"/>
                  </a:lnTo>
                  <a:lnTo>
                    <a:pt x="80376" y="302457"/>
                  </a:lnTo>
                  <a:lnTo>
                    <a:pt x="47529" y="277082"/>
                  </a:lnTo>
                  <a:lnTo>
                    <a:pt x="22154" y="244235"/>
                  </a:lnTo>
                  <a:lnTo>
                    <a:pt x="5796" y="205461"/>
                  </a:lnTo>
                  <a:lnTo>
                    <a:pt x="0" y="162306"/>
                  </a:lnTo>
                  <a:close/>
                </a:path>
              </a:pathLst>
            </a:custGeom>
            <a:noFill/>
            <a:ln w="198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/>
            </a:p>
          </p:txBody>
        </p:sp>
        <p:sp>
          <p:nvSpPr>
            <p:cNvPr id="925" name="Google Shape;925;p57"/>
            <p:cNvSpPr txBox="1"/>
            <p:nvPr/>
          </p:nvSpPr>
          <p:spPr>
            <a:xfrm>
              <a:off x="9006867" y="4204309"/>
              <a:ext cx="1938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1700" rIns="0" bIns="0" anchor="t" anchorCtr="0">
              <a:spAutoFit/>
            </a:bodyPr>
            <a:lstStyle/>
            <a:p>
              <a:pPr marL="25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latin typeface="Courier New"/>
                  <a:ea typeface="Courier New"/>
                  <a:cs typeface="Courier New"/>
                  <a:sym typeface="Courier New"/>
                </a:rPr>
                <a:t>w</a:t>
              </a:r>
              <a:endParaRPr sz="2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926" name="Google Shape;926;p57"/>
            <p:cNvSpPr/>
            <p:nvPr/>
          </p:nvSpPr>
          <p:spPr>
            <a:xfrm>
              <a:off x="8851148" y="4865905"/>
              <a:ext cx="486054" cy="476301"/>
            </a:xfrm>
            <a:custGeom>
              <a:avLst/>
              <a:gdLst/>
              <a:ahLst/>
              <a:cxnLst/>
              <a:rect l="l" t="t" r="r" b="b"/>
              <a:pathLst>
                <a:path w="325120" h="325120" extrusionOk="0">
                  <a:moveTo>
                    <a:pt x="0" y="162306"/>
                  </a:moveTo>
                  <a:lnTo>
                    <a:pt x="5796" y="119150"/>
                  </a:lnTo>
                  <a:lnTo>
                    <a:pt x="22154" y="80376"/>
                  </a:lnTo>
                  <a:lnTo>
                    <a:pt x="47529" y="47529"/>
                  </a:lnTo>
                  <a:lnTo>
                    <a:pt x="80376" y="22154"/>
                  </a:lnTo>
                  <a:lnTo>
                    <a:pt x="119150" y="5796"/>
                  </a:lnTo>
                  <a:lnTo>
                    <a:pt x="162306" y="0"/>
                  </a:lnTo>
                  <a:lnTo>
                    <a:pt x="205461" y="5796"/>
                  </a:lnTo>
                  <a:lnTo>
                    <a:pt x="244235" y="22154"/>
                  </a:lnTo>
                  <a:lnTo>
                    <a:pt x="277082" y="47529"/>
                  </a:lnTo>
                  <a:lnTo>
                    <a:pt x="302457" y="80376"/>
                  </a:lnTo>
                  <a:lnTo>
                    <a:pt x="318815" y="119150"/>
                  </a:lnTo>
                  <a:lnTo>
                    <a:pt x="324612" y="162306"/>
                  </a:lnTo>
                  <a:lnTo>
                    <a:pt x="318815" y="205452"/>
                  </a:lnTo>
                  <a:lnTo>
                    <a:pt x="302457" y="244223"/>
                  </a:lnTo>
                  <a:lnTo>
                    <a:pt x="277082" y="277071"/>
                  </a:lnTo>
                  <a:lnTo>
                    <a:pt x="244235" y="302450"/>
                  </a:lnTo>
                  <a:lnTo>
                    <a:pt x="205461" y="318811"/>
                  </a:lnTo>
                  <a:lnTo>
                    <a:pt x="162306" y="324609"/>
                  </a:lnTo>
                  <a:lnTo>
                    <a:pt x="119150" y="318811"/>
                  </a:lnTo>
                  <a:lnTo>
                    <a:pt x="80376" y="302450"/>
                  </a:lnTo>
                  <a:lnTo>
                    <a:pt x="47529" y="277071"/>
                  </a:lnTo>
                  <a:lnTo>
                    <a:pt x="22154" y="244223"/>
                  </a:lnTo>
                  <a:lnTo>
                    <a:pt x="5796" y="205452"/>
                  </a:lnTo>
                  <a:lnTo>
                    <a:pt x="0" y="162306"/>
                  </a:lnTo>
                  <a:close/>
                </a:path>
              </a:pathLst>
            </a:custGeom>
            <a:noFill/>
            <a:ln w="198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/>
            </a:p>
          </p:txBody>
        </p:sp>
        <p:sp>
          <p:nvSpPr>
            <p:cNvPr id="927" name="Google Shape;927;p57"/>
            <p:cNvSpPr txBox="1"/>
            <p:nvPr/>
          </p:nvSpPr>
          <p:spPr>
            <a:xfrm>
              <a:off x="9006867" y="4903898"/>
              <a:ext cx="1929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1700" rIns="0" bIns="0" anchor="t" anchorCtr="0">
              <a:spAutoFit/>
            </a:bodyPr>
            <a:lstStyle/>
            <a:p>
              <a:pPr marL="25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latin typeface="Courier New"/>
                  <a:ea typeface="Courier New"/>
                  <a:cs typeface="Courier New"/>
                  <a:sym typeface="Courier New"/>
                </a:rPr>
                <a:t>l</a:t>
              </a:r>
              <a:endParaRPr sz="2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grpSp>
          <p:nvGrpSpPr>
            <p:cNvPr id="928" name="Google Shape;928;p57"/>
            <p:cNvGrpSpPr/>
            <p:nvPr/>
          </p:nvGrpSpPr>
          <p:grpSpPr>
            <a:xfrm>
              <a:off x="8851197" y="3944991"/>
              <a:ext cx="2437216" cy="2096978"/>
              <a:chOff x="4295394" y="3009137"/>
              <a:chExt cx="1629918" cy="1430018"/>
            </a:xfrm>
          </p:grpSpPr>
          <p:sp>
            <p:nvSpPr>
              <p:cNvPr id="929" name="Google Shape;929;p57"/>
              <p:cNvSpPr/>
              <p:nvPr/>
            </p:nvSpPr>
            <p:spPr>
              <a:xfrm>
                <a:off x="5452110" y="3009137"/>
                <a:ext cx="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52400" extrusionOk="0">
                    <a:moveTo>
                      <a:pt x="0" y="0"/>
                    </a:moveTo>
                    <a:lnTo>
                      <a:pt x="0" y="151892"/>
                    </a:lnTo>
                  </a:path>
                </a:pathLst>
              </a:custGeom>
              <a:noFill/>
              <a:ln w="289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  <p:sp>
            <p:nvSpPr>
              <p:cNvPr id="930" name="Google Shape;930;p57"/>
              <p:cNvSpPr/>
              <p:nvPr/>
            </p:nvSpPr>
            <p:spPr>
              <a:xfrm>
                <a:off x="5442204" y="3951729"/>
                <a:ext cx="2032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20320" extrusionOk="0">
                    <a:moveTo>
                      <a:pt x="0" y="9905"/>
                    </a:moveTo>
                    <a:lnTo>
                      <a:pt x="2901" y="2901"/>
                    </a:lnTo>
                    <a:lnTo>
                      <a:pt x="9906" y="0"/>
                    </a:lnTo>
                    <a:lnTo>
                      <a:pt x="16910" y="2901"/>
                    </a:lnTo>
                    <a:lnTo>
                      <a:pt x="19812" y="9905"/>
                    </a:lnTo>
                    <a:lnTo>
                      <a:pt x="16910" y="16910"/>
                    </a:lnTo>
                    <a:lnTo>
                      <a:pt x="9906" y="19811"/>
                    </a:lnTo>
                    <a:lnTo>
                      <a:pt x="2901" y="16910"/>
                    </a:lnTo>
                    <a:lnTo>
                      <a:pt x="0" y="99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  <p:sp>
            <p:nvSpPr>
              <p:cNvPr id="931" name="Google Shape;931;p57"/>
              <p:cNvSpPr/>
              <p:nvPr/>
            </p:nvSpPr>
            <p:spPr>
              <a:xfrm>
                <a:off x="4458462" y="3009137"/>
                <a:ext cx="1466850" cy="1104900"/>
              </a:xfrm>
              <a:custGeom>
                <a:avLst/>
                <a:gdLst/>
                <a:ahLst/>
                <a:cxnLst/>
                <a:rect l="l" t="t" r="r" b="b"/>
                <a:pathLst>
                  <a:path w="1466850" h="1104900" extrusionOk="0">
                    <a:moveTo>
                      <a:pt x="993648" y="475488"/>
                    </a:moveTo>
                    <a:lnTo>
                      <a:pt x="993648" y="627380"/>
                    </a:lnTo>
                  </a:path>
                  <a:path w="1466850" h="1104900" extrusionOk="0">
                    <a:moveTo>
                      <a:pt x="879983" y="428244"/>
                    </a:moveTo>
                    <a:lnTo>
                      <a:pt x="522732" y="627634"/>
                    </a:lnTo>
                  </a:path>
                  <a:path w="1466850" h="1104900" extrusionOk="0">
                    <a:moveTo>
                      <a:pt x="1109472" y="428244"/>
                    </a:moveTo>
                    <a:lnTo>
                      <a:pt x="1466723" y="627634"/>
                    </a:lnTo>
                  </a:path>
                  <a:path w="1466850" h="1104900" extrusionOk="0">
                    <a:moveTo>
                      <a:pt x="993648" y="952497"/>
                    </a:moveTo>
                    <a:lnTo>
                      <a:pt x="993648" y="1104376"/>
                    </a:lnTo>
                  </a:path>
                  <a:path w="1466850" h="1104900" extrusionOk="0">
                    <a:moveTo>
                      <a:pt x="0" y="0"/>
                    </a:moveTo>
                    <a:lnTo>
                      <a:pt x="0" y="151892"/>
                    </a:lnTo>
                  </a:path>
                  <a:path w="1466850" h="1104900" extrusionOk="0">
                    <a:moveTo>
                      <a:pt x="0" y="475488"/>
                    </a:moveTo>
                    <a:lnTo>
                      <a:pt x="0" y="627380"/>
                    </a:lnTo>
                  </a:path>
                </a:pathLst>
              </a:custGeom>
              <a:noFill/>
              <a:ln w="289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  <p:sp>
            <p:nvSpPr>
              <p:cNvPr id="932" name="Google Shape;932;p57"/>
              <p:cNvSpPr/>
              <p:nvPr/>
            </p:nvSpPr>
            <p:spPr>
              <a:xfrm>
                <a:off x="4295394" y="4114035"/>
                <a:ext cx="32512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20" extrusionOk="0">
                    <a:moveTo>
                      <a:pt x="162306" y="0"/>
                    </a:moveTo>
                    <a:lnTo>
                      <a:pt x="119150" y="5798"/>
                    </a:lnTo>
                    <a:lnTo>
                      <a:pt x="80376" y="22160"/>
                    </a:lnTo>
                    <a:lnTo>
                      <a:pt x="47529" y="47540"/>
                    </a:lnTo>
                    <a:lnTo>
                      <a:pt x="22154" y="80390"/>
                    </a:lnTo>
                    <a:lnTo>
                      <a:pt x="5796" y="119161"/>
                    </a:lnTo>
                    <a:lnTo>
                      <a:pt x="0" y="162307"/>
                    </a:lnTo>
                    <a:lnTo>
                      <a:pt x="5796" y="205454"/>
                    </a:lnTo>
                    <a:lnTo>
                      <a:pt x="22154" y="244226"/>
                    </a:lnTo>
                    <a:lnTo>
                      <a:pt x="47529" y="277075"/>
                    </a:lnTo>
                    <a:lnTo>
                      <a:pt x="80376" y="302454"/>
                    </a:lnTo>
                    <a:lnTo>
                      <a:pt x="119150" y="318816"/>
                    </a:lnTo>
                    <a:lnTo>
                      <a:pt x="162306" y="324614"/>
                    </a:lnTo>
                    <a:lnTo>
                      <a:pt x="205461" y="318816"/>
                    </a:lnTo>
                    <a:lnTo>
                      <a:pt x="244235" y="302454"/>
                    </a:lnTo>
                    <a:lnTo>
                      <a:pt x="277082" y="277075"/>
                    </a:lnTo>
                    <a:lnTo>
                      <a:pt x="302457" y="244226"/>
                    </a:lnTo>
                    <a:lnTo>
                      <a:pt x="318815" y="205454"/>
                    </a:lnTo>
                    <a:lnTo>
                      <a:pt x="324612" y="162307"/>
                    </a:lnTo>
                    <a:lnTo>
                      <a:pt x="318815" y="119161"/>
                    </a:lnTo>
                    <a:lnTo>
                      <a:pt x="302457" y="80390"/>
                    </a:lnTo>
                    <a:lnTo>
                      <a:pt x="277082" y="47540"/>
                    </a:lnTo>
                    <a:lnTo>
                      <a:pt x="244235" y="22160"/>
                    </a:lnTo>
                    <a:lnTo>
                      <a:pt x="205461" y="5798"/>
                    </a:lnTo>
                    <a:lnTo>
                      <a:pt x="162306" y="0"/>
                    </a:lnTo>
                    <a:close/>
                  </a:path>
                </a:pathLst>
              </a:custGeom>
              <a:solidFill>
                <a:srgbClr val="D6D6F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  <p:sp>
            <p:nvSpPr>
              <p:cNvPr id="933" name="Google Shape;933;p57"/>
              <p:cNvSpPr/>
              <p:nvPr/>
            </p:nvSpPr>
            <p:spPr>
              <a:xfrm>
                <a:off x="4295394" y="4114035"/>
                <a:ext cx="32512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20" extrusionOk="0">
                    <a:moveTo>
                      <a:pt x="0" y="162307"/>
                    </a:moveTo>
                    <a:lnTo>
                      <a:pt x="5796" y="119161"/>
                    </a:lnTo>
                    <a:lnTo>
                      <a:pt x="22154" y="80390"/>
                    </a:lnTo>
                    <a:lnTo>
                      <a:pt x="47529" y="47540"/>
                    </a:lnTo>
                    <a:lnTo>
                      <a:pt x="80376" y="22160"/>
                    </a:lnTo>
                    <a:lnTo>
                      <a:pt x="119150" y="5798"/>
                    </a:lnTo>
                    <a:lnTo>
                      <a:pt x="162306" y="0"/>
                    </a:lnTo>
                    <a:lnTo>
                      <a:pt x="205461" y="5798"/>
                    </a:lnTo>
                    <a:lnTo>
                      <a:pt x="244235" y="22160"/>
                    </a:lnTo>
                    <a:lnTo>
                      <a:pt x="277082" y="47540"/>
                    </a:lnTo>
                    <a:lnTo>
                      <a:pt x="302457" y="80390"/>
                    </a:lnTo>
                    <a:lnTo>
                      <a:pt x="318815" y="119161"/>
                    </a:lnTo>
                    <a:lnTo>
                      <a:pt x="324612" y="162307"/>
                    </a:lnTo>
                    <a:lnTo>
                      <a:pt x="318815" y="205454"/>
                    </a:lnTo>
                    <a:lnTo>
                      <a:pt x="302457" y="244226"/>
                    </a:lnTo>
                    <a:lnTo>
                      <a:pt x="277082" y="277075"/>
                    </a:lnTo>
                    <a:lnTo>
                      <a:pt x="244235" y="302454"/>
                    </a:lnTo>
                    <a:lnTo>
                      <a:pt x="205461" y="318816"/>
                    </a:lnTo>
                    <a:lnTo>
                      <a:pt x="162306" y="324614"/>
                    </a:lnTo>
                    <a:lnTo>
                      <a:pt x="119150" y="318816"/>
                    </a:lnTo>
                    <a:lnTo>
                      <a:pt x="80376" y="302454"/>
                    </a:lnTo>
                    <a:lnTo>
                      <a:pt x="47529" y="277075"/>
                    </a:lnTo>
                    <a:lnTo>
                      <a:pt x="22154" y="244226"/>
                    </a:lnTo>
                    <a:lnTo>
                      <a:pt x="5796" y="205454"/>
                    </a:lnTo>
                    <a:lnTo>
                      <a:pt x="0" y="162307"/>
                    </a:lnTo>
                    <a:close/>
                  </a:path>
                </a:pathLst>
              </a:custGeom>
              <a:noFill/>
              <a:ln w="198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</p:grpSp>
        <p:sp>
          <p:nvSpPr>
            <p:cNvPr id="934" name="Google Shape;934;p57"/>
            <p:cNvSpPr txBox="1"/>
            <p:nvPr/>
          </p:nvSpPr>
          <p:spPr>
            <a:xfrm>
              <a:off x="9006867" y="5602891"/>
              <a:ext cx="1929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1700" rIns="0" bIns="0" anchor="t" anchorCtr="0">
              <a:spAutoFit/>
            </a:bodyPr>
            <a:lstStyle/>
            <a:p>
              <a:pPr marL="25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latin typeface="Courier New"/>
                  <a:ea typeface="Courier New"/>
                  <a:cs typeface="Courier New"/>
                  <a:sym typeface="Courier New"/>
                </a:rPr>
                <a:t>s</a:t>
              </a:r>
              <a:endParaRPr sz="2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grpSp>
          <p:nvGrpSpPr>
            <p:cNvPr id="935" name="Google Shape;935;p57"/>
            <p:cNvGrpSpPr/>
            <p:nvPr/>
          </p:nvGrpSpPr>
          <p:grpSpPr>
            <a:xfrm>
              <a:off x="9095032" y="2639872"/>
              <a:ext cx="1741030" cy="2925342"/>
              <a:chOff x="4458462" y="2119121"/>
              <a:chExt cx="1164335" cy="1994914"/>
            </a:xfrm>
          </p:grpSpPr>
          <p:sp>
            <p:nvSpPr>
              <p:cNvPr id="936" name="Google Shape;936;p57"/>
              <p:cNvSpPr/>
              <p:nvPr/>
            </p:nvSpPr>
            <p:spPr>
              <a:xfrm>
                <a:off x="4792218" y="2119121"/>
                <a:ext cx="830579" cy="890269"/>
              </a:xfrm>
              <a:custGeom>
                <a:avLst/>
                <a:gdLst/>
                <a:ahLst/>
                <a:cxnLst/>
                <a:rect l="l" t="t" r="r" b="b"/>
                <a:pathLst>
                  <a:path w="830579" h="890269" extrusionOk="0">
                    <a:moveTo>
                      <a:pt x="505968" y="727710"/>
                    </a:moveTo>
                    <a:lnTo>
                      <a:pt x="511764" y="684554"/>
                    </a:lnTo>
                    <a:lnTo>
                      <a:pt x="528122" y="645780"/>
                    </a:lnTo>
                    <a:lnTo>
                      <a:pt x="553497" y="612933"/>
                    </a:lnTo>
                    <a:lnTo>
                      <a:pt x="586344" y="587558"/>
                    </a:lnTo>
                    <a:lnTo>
                      <a:pt x="625118" y="571200"/>
                    </a:lnTo>
                    <a:lnTo>
                      <a:pt x="668274" y="565404"/>
                    </a:lnTo>
                    <a:lnTo>
                      <a:pt x="711429" y="571200"/>
                    </a:lnTo>
                    <a:lnTo>
                      <a:pt x="750203" y="587558"/>
                    </a:lnTo>
                    <a:lnTo>
                      <a:pt x="783050" y="612933"/>
                    </a:lnTo>
                    <a:lnTo>
                      <a:pt x="808425" y="645780"/>
                    </a:lnTo>
                    <a:lnTo>
                      <a:pt x="824783" y="684554"/>
                    </a:lnTo>
                    <a:lnTo>
                      <a:pt x="830580" y="727710"/>
                    </a:lnTo>
                    <a:lnTo>
                      <a:pt x="824783" y="770865"/>
                    </a:lnTo>
                    <a:lnTo>
                      <a:pt x="808425" y="809639"/>
                    </a:lnTo>
                    <a:lnTo>
                      <a:pt x="783050" y="842486"/>
                    </a:lnTo>
                    <a:lnTo>
                      <a:pt x="750203" y="867861"/>
                    </a:lnTo>
                    <a:lnTo>
                      <a:pt x="711429" y="884219"/>
                    </a:lnTo>
                    <a:lnTo>
                      <a:pt x="668274" y="890016"/>
                    </a:lnTo>
                    <a:lnTo>
                      <a:pt x="625118" y="884219"/>
                    </a:lnTo>
                    <a:lnTo>
                      <a:pt x="586344" y="867861"/>
                    </a:lnTo>
                    <a:lnTo>
                      <a:pt x="553497" y="842486"/>
                    </a:lnTo>
                    <a:lnTo>
                      <a:pt x="528122" y="809639"/>
                    </a:lnTo>
                    <a:lnTo>
                      <a:pt x="511764" y="770865"/>
                    </a:lnTo>
                    <a:lnTo>
                      <a:pt x="505968" y="727710"/>
                    </a:lnTo>
                    <a:close/>
                  </a:path>
                  <a:path w="830579" h="890269" extrusionOk="0">
                    <a:moveTo>
                      <a:pt x="0" y="162306"/>
                    </a:moveTo>
                    <a:lnTo>
                      <a:pt x="5796" y="119150"/>
                    </a:lnTo>
                    <a:lnTo>
                      <a:pt x="22154" y="80376"/>
                    </a:lnTo>
                    <a:lnTo>
                      <a:pt x="47529" y="47529"/>
                    </a:lnTo>
                    <a:lnTo>
                      <a:pt x="80376" y="22154"/>
                    </a:lnTo>
                    <a:lnTo>
                      <a:pt x="119150" y="5796"/>
                    </a:lnTo>
                    <a:lnTo>
                      <a:pt x="162306" y="0"/>
                    </a:lnTo>
                    <a:lnTo>
                      <a:pt x="205461" y="5796"/>
                    </a:lnTo>
                    <a:lnTo>
                      <a:pt x="244235" y="22154"/>
                    </a:lnTo>
                    <a:lnTo>
                      <a:pt x="277082" y="47529"/>
                    </a:lnTo>
                    <a:lnTo>
                      <a:pt x="302457" y="80376"/>
                    </a:lnTo>
                    <a:lnTo>
                      <a:pt x="318815" y="119150"/>
                    </a:lnTo>
                    <a:lnTo>
                      <a:pt x="324612" y="162306"/>
                    </a:lnTo>
                    <a:lnTo>
                      <a:pt x="318815" y="205461"/>
                    </a:lnTo>
                    <a:lnTo>
                      <a:pt x="302457" y="244235"/>
                    </a:lnTo>
                    <a:lnTo>
                      <a:pt x="277082" y="277082"/>
                    </a:lnTo>
                    <a:lnTo>
                      <a:pt x="244235" y="302457"/>
                    </a:lnTo>
                    <a:lnTo>
                      <a:pt x="205461" y="318815"/>
                    </a:lnTo>
                    <a:lnTo>
                      <a:pt x="162306" y="324612"/>
                    </a:lnTo>
                    <a:lnTo>
                      <a:pt x="119150" y="318815"/>
                    </a:lnTo>
                    <a:lnTo>
                      <a:pt x="80376" y="302457"/>
                    </a:lnTo>
                    <a:lnTo>
                      <a:pt x="47529" y="277082"/>
                    </a:lnTo>
                    <a:lnTo>
                      <a:pt x="22154" y="244235"/>
                    </a:lnTo>
                    <a:lnTo>
                      <a:pt x="5796" y="205461"/>
                    </a:lnTo>
                    <a:lnTo>
                      <a:pt x="0" y="162306"/>
                    </a:lnTo>
                    <a:close/>
                  </a:path>
                </a:pathLst>
              </a:custGeom>
              <a:noFill/>
              <a:ln w="198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  <p:sp>
            <p:nvSpPr>
              <p:cNvPr id="937" name="Google Shape;937;p57"/>
              <p:cNvSpPr/>
              <p:nvPr/>
            </p:nvSpPr>
            <p:spPr>
              <a:xfrm>
                <a:off x="4458462" y="3961635"/>
                <a:ext cx="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52400" extrusionOk="0">
                    <a:moveTo>
                      <a:pt x="0" y="0"/>
                    </a:moveTo>
                    <a:lnTo>
                      <a:pt x="0" y="151879"/>
                    </a:lnTo>
                  </a:path>
                </a:pathLst>
              </a:custGeom>
              <a:noFill/>
              <a:ln w="289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</p:grpSp>
        <p:sp>
          <p:nvSpPr>
            <p:cNvPr id="938" name="Google Shape;938;p57"/>
            <p:cNvSpPr txBox="1"/>
            <p:nvPr/>
          </p:nvSpPr>
          <p:spPr>
            <a:xfrm>
              <a:off x="10505950" y="3506172"/>
              <a:ext cx="1929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1700" rIns="0" bIns="0" anchor="t" anchorCtr="0">
              <a:spAutoFit/>
            </a:bodyPr>
            <a:lstStyle/>
            <a:p>
              <a:pPr marL="25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latin typeface="Courier New"/>
                  <a:ea typeface="Courier New"/>
                  <a:cs typeface="Courier New"/>
                  <a:sym typeface="Courier New"/>
                </a:rPr>
                <a:t>s</a:t>
              </a:r>
              <a:endParaRPr sz="2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grpSp>
          <p:nvGrpSpPr>
            <p:cNvPr id="939" name="Google Shape;939;p57"/>
            <p:cNvGrpSpPr/>
            <p:nvPr/>
          </p:nvGrpSpPr>
          <p:grpSpPr>
            <a:xfrm>
              <a:off x="8864870" y="3468982"/>
              <a:ext cx="486152" cy="476755"/>
              <a:chOff x="4304538" y="2684526"/>
              <a:chExt cx="325120" cy="325119"/>
            </a:xfrm>
          </p:grpSpPr>
          <p:sp>
            <p:nvSpPr>
              <p:cNvPr id="940" name="Google Shape;940;p57"/>
              <p:cNvSpPr/>
              <p:nvPr/>
            </p:nvSpPr>
            <p:spPr>
              <a:xfrm>
                <a:off x="4304538" y="2684526"/>
                <a:ext cx="325120" cy="325119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19" extrusionOk="0">
                    <a:moveTo>
                      <a:pt x="162306" y="0"/>
                    </a:moveTo>
                    <a:lnTo>
                      <a:pt x="119150" y="5796"/>
                    </a:lnTo>
                    <a:lnTo>
                      <a:pt x="80376" y="22154"/>
                    </a:lnTo>
                    <a:lnTo>
                      <a:pt x="47529" y="47529"/>
                    </a:lnTo>
                    <a:lnTo>
                      <a:pt x="22154" y="80376"/>
                    </a:lnTo>
                    <a:lnTo>
                      <a:pt x="5796" y="119150"/>
                    </a:lnTo>
                    <a:lnTo>
                      <a:pt x="0" y="162306"/>
                    </a:lnTo>
                    <a:lnTo>
                      <a:pt x="5796" y="205461"/>
                    </a:lnTo>
                    <a:lnTo>
                      <a:pt x="22154" y="244235"/>
                    </a:lnTo>
                    <a:lnTo>
                      <a:pt x="47529" y="277082"/>
                    </a:lnTo>
                    <a:lnTo>
                      <a:pt x="80376" y="302457"/>
                    </a:lnTo>
                    <a:lnTo>
                      <a:pt x="119150" y="318815"/>
                    </a:lnTo>
                    <a:lnTo>
                      <a:pt x="162306" y="324612"/>
                    </a:lnTo>
                    <a:lnTo>
                      <a:pt x="205461" y="318815"/>
                    </a:lnTo>
                    <a:lnTo>
                      <a:pt x="244235" y="302457"/>
                    </a:lnTo>
                    <a:lnTo>
                      <a:pt x="277082" y="277082"/>
                    </a:lnTo>
                    <a:lnTo>
                      <a:pt x="302457" y="244235"/>
                    </a:lnTo>
                    <a:lnTo>
                      <a:pt x="318815" y="205461"/>
                    </a:lnTo>
                    <a:lnTo>
                      <a:pt x="324612" y="162306"/>
                    </a:lnTo>
                    <a:lnTo>
                      <a:pt x="318815" y="119150"/>
                    </a:lnTo>
                    <a:lnTo>
                      <a:pt x="302457" y="80376"/>
                    </a:lnTo>
                    <a:lnTo>
                      <a:pt x="277082" y="47529"/>
                    </a:lnTo>
                    <a:lnTo>
                      <a:pt x="244235" y="22154"/>
                    </a:lnTo>
                    <a:lnTo>
                      <a:pt x="205461" y="5796"/>
                    </a:lnTo>
                    <a:lnTo>
                      <a:pt x="162306" y="0"/>
                    </a:lnTo>
                    <a:close/>
                  </a:path>
                </a:pathLst>
              </a:custGeom>
              <a:solidFill>
                <a:srgbClr val="D6D6F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  <p:sp>
            <p:nvSpPr>
              <p:cNvPr id="941" name="Google Shape;941;p57"/>
              <p:cNvSpPr/>
              <p:nvPr/>
            </p:nvSpPr>
            <p:spPr>
              <a:xfrm>
                <a:off x="4304538" y="2684526"/>
                <a:ext cx="325120" cy="325119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19" extrusionOk="0">
                    <a:moveTo>
                      <a:pt x="0" y="162306"/>
                    </a:moveTo>
                    <a:lnTo>
                      <a:pt x="5796" y="119150"/>
                    </a:lnTo>
                    <a:lnTo>
                      <a:pt x="22154" y="80376"/>
                    </a:lnTo>
                    <a:lnTo>
                      <a:pt x="47529" y="47529"/>
                    </a:lnTo>
                    <a:lnTo>
                      <a:pt x="80376" y="22154"/>
                    </a:lnTo>
                    <a:lnTo>
                      <a:pt x="119150" y="5796"/>
                    </a:lnTo>
                    <a:lnTo>
                      <a:pt x="162306" y="0"/>
                    </a:lnTo>
                    <a:lnTo>
                      <a:pt x="205461" y="5796"/>
                    </a:lnTo>
                    <a:lnTo>
                      <a:pt x="244235" y="22154"/>
                    </a:lnTo>
                    <a:lnTo>
                      <a:pt x="277082" y="47529"/>
                    </a:lnTo>
                    <a:lnTo>
                      <a:pt x="302457" y="80376"/>
                    </a:lnTo>
                    <a:lnTo>
                      <a:pt x="318815" y="119150"/>
                    </a:lnTo>
                    <a:lnTo>
                      <a:pt x="324612" y="162306"/>
                    </a:lnTo>
                    <a:lnTo>
                      <a:pt x="318815" y="205461"/>
                    </a:lnTo>
                    <a:lnTo>
                      <a:pt x="302457" y="244235"/>
                    </a:lnTo>
                    <a:lnTo>
                      <a:pt x="277082" y="277082"/>
                    </a:lnTo>
                    <a:lnTo>
                      <a:pt x="244235" y="302457"/>
                    </a:lnTo>
                    <a:lnTo>
                      <a:pt x="205461" y="318815"/>
                    </a:lnTo>
                    <a:lnTo>
                      <a:pt x="162306" y="324612"/>
                    </a:lnTo>
                    <a:lnTo>
                      <a:pt x="119150" y="318815"/>
                    </a:lnTo>
                    <a:lnTo>
                      <a:pt x="80376" y="302457"/>
                    </a:lnTo>
                    <a:lnTo>
                      <a:pt x="47529" y="277082"/>
                    </a:lnTo>
                    <a:lnTo>
                      <a:pt x="22154" y="244235"/>
                    </a:lnTo>
                    <a:lnTo>
                      <a:pt x="5796" y="205461"/>
                    </a:lnTo>
                    <a:lnTo>
                      <a:pt x="0" y="162306"/>
                    </a:lnTo>
                    <a:close/>
                  </a:path>
                </a:pathLst>
              </a:custGeom>
              <a:noFill/>
              <a:ln w="198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</p:grpSp>
        <p:sp>
          <p:nvSpPr>
            <p:cNvPr id="942" name="Google Shape;942;p57"/>
            <p:cNvSpPr txBox="1"/>
            <p:nvPr/>
          </p:nvSpPr>
          <p:spPr>
            <a:xfrm>
              <a:off x="9019211" y="3506172"/>
              <a:ext cx="1929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1700" rIns="0" bIns="0" anchor="t" anchorCtr="0">
              <a:spAutoFit/>
            </a:bodyPr>
            <a:lstStyle/>
            <a:p>
              <a:pPr marL="25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latin typeface="Courier New"/>
                  <a:ea typeface="Courier New"/>
                  <a:cs typeface="Courier New"/>
                  <a:sym typeface="Courier New"/>
                </a:rPr>
                <a:t>a</a:t>
              </a:r>
              <a:endParaRPr sz="2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943" name="Google Shape;943;p57"/>
            <p:cNvSpPr/>
            <p:nvPr/>
          </p:nvSpPr>
          <p:spPr>
            <a:xfrm>
              <a:off x="9106376" y="3046721"/>
              <a:ext cx="1488540" cy="421415"/>
            </a:xfrm>
            <a:custGeom>
              <a:avLst/>
              <a:gdLst/>
              <a:ahLst/>
              <a:cxnLst/>
              <a:rect l="l" t="t" r="r" b="b"/>
              <a:pathLst>
                <a:path w="995679" h="287655" extrusionOk="0">
                  <a:moveTo>
                    <a:pt x="603504" y="0"/>
                  </a:moveTo>
                  <a:lnTo>
                    <a:pt x="995426" y="287528"/>
                  </a:lnTo>
                </a:path>
                <a:path w="995679" h="287655" extrusionOk="0">
                  <a:moveTo>
                    <a:pt x="372872" y="0"/>
                  </a:moveTo>
                  <a:lnTo>
                    <a:pt x="0" y="287528"/>
                  </a:lnTo>
                </a:path>
              </a:pathLst>
            </a:custGeom>
            <a:noFill/>
            <a:ln w="289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/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58"/>
          <p:cNvSpPr txBox="1"/>
          <p:nvPr/>
        </p:nvSpPr>
        <p:spPr>
          <a:xfrm>
            <a:off x="10132004" y="0"/>
            <a:ext cx="19200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625" rIns="0" bIns="0" anchor="t" anchorCtr="0">
            <a:sp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CSE332, Spring 2021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9" name="Google Shape;949;p58"/>
          <p:cNvSpPr txBox="1"/>
          <p:nvPr/>
        </p:nvSpPr>
        <p:spPr>
          <a:xfrm>
            <a:off x="4899829" y="0"/>
            <a:ext cx="23919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625" rIns="0" bIns="0" anchor="t" anchorCtr="0">
            <a:sp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L02: Dictionary ADT, Tries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0" name="Google Shape;950;p58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70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Keys as “a sequence of characters”</a:t>
            </a:r>
            <a:endParaRPr dirty="0"/>
          </a:p>
        </p:txBody>
      </p:sp>
      <p:sp>
        <p:nvSpPr>
          <p:cNvPr id="951" name="Google Shape;951;p58"/>
          <p:cNvSpPr txBox="1">
            <a:spLocks noGrp="1"/>
          </p:cNvSpPr>
          <p:nvPr>
            <p:ph type="body" idx="1"/>
          </p:nvPr>
        </p:nvSpPr>
        <p:spPr>
          <a:xfrm>
            <a:off x="746188" y="1568275"/>
            <a:ext cx="10110600" cy="3652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700" rIns="0" bIns="0" anchor="t" anchorCtr="0">
            <a:spAutoFit/>
          </a:bodyPr>
          <a:lstStyle/>
          <a:p>
            <a:pPr marL="457200" marR="7874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Quattrocento Sans"/>
              <a:buChar char="●"/>
            </a:pPr>
            <a:r>
              <a:rPr lang="en-US" sz="2800" dirty="0"/>
              <a:t>Most dictionaries treat their keys as an “atomic blob”: you  can’t disassemble the key into smaller components</a:t>
            </a:r>
            <a:endParaRPr sz="2800" dirty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Tries take the opposite view: keys are a </a:t>
            </a:r>
            <a:r>
              <a:rPr lang="en-US" sz="2800" b="1" dirty="0"/>
              <a:t>sequence of characters</a:t>
            </a:r>
            <a:endParaRPr sz="28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>
                <a:latin typeface="Courier New"/>
                <a:ea typeface="Courier New"/>
                <a:cs typeface="Courier New"/>
                <a:sym typeface="Courier New"/>
              </a:rPr>
              <a:t>Strings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/>
              <a:t>are made of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latin typeface="Courier New"/>
                <a:ea typeface="Courier New"/>
                <a:cs typeface="Courier New"/>
                <a:sym typeface="Courier New"/>
              </a:rPr>
              <a:t>Character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</a:t>
            </a:r>
            <a:endParaRPr sz="2400" dirty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Quattrocento Sans"/>
              <a:buChar char="●"/>
            </a:pPr>
            <a:r>
              <a:rPr lang="en-GB" sz="2800" dirty="0"/>
              <a:t>Tries are defined by 3 types:</a:t>
            </a: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 sz="2400" dirty="0"/>
              <a:t>An “alphabet”: the domain of the characters</a:t>
            </a: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 sz="2400" dirty="0"/>
              <a:t>A “key”: a sequence of “characters” from the alphabet</a:t>
            </a: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 sz="2400" dirty="0"/>
              <a:t>A “value”: the usual Dictionary value</a:t>
            </a:r>
            <a:endParaRPr lang="en-GB" sz="19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62"/>
          <p:cNvSpPr txBox="1"/>
          <p:nvPr/>
        </p:nvSpPr>
        <p:spPr>
          <a:xfrm>
            <a:off x="10132004" y="0"/>
            <a:ext cx="19200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625" rIns="0" bIns="0" anchor="t" anchorCtr="0">
            <a:sp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CSE332, Spring 2021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0" name="Google Shape;980;p62"/>
          <p:cNvSpPr txBox="1"/>
          <p:nvPr/>
        </p:nvSpPr>
        <p:spPr>
          <a:xfrm>
            <a:off x="4899829" y="0"/>
            <a:ext cx="23919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625" rIns="0" bIns="0" anchor="t" anchorCtr="0">
            <a:sp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L02: Dictionary ADT, Tries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1" name="Google Shape;981;p62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70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Simple </a:t>
            </a:r>
            <a:r>
              <a:rPr lang="en-US" dirty="0" err="1"/>
              <a:t>Trie</a:t>
            </a:r>
            <a:r>
              <a:rPr lang="en-US" dirty="0"/>
              <a:t> Implementation</a:t>
            </a:r>
            <a:endParaRPr dirty="0"/>
          </a:p>
        </p:txBody>
      </p:sp>
      <p:sp>
        <p:nvSpPr>
          <p:cNvPr id="982" name="Google Shape;982;p62"/>
          <p:cNvSpPr txBox="1"/>
          <p:nvPr/>
        </p:nvSpPr>
        <p:spPr>
          <a:xfrm>
            <a:off x="476844" y="1812550"/>
            <a:ext cx="6659100" cy="44949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81700" rIns="0" bIns="0" anchor="t" anchorCtr="0">
            <a:spAutoFit/>
          </a:bodyPr>
          <a:lstStyle/>
          <a:p>
            <a:pPr marL="0" marR="256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public class TrieSet {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25654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private Node root;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marR="1625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private static class Node {  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marR="16256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private char ch;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marR="1028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private boolean isKey;  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marR="1028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private Map&lt;char, Node&gt; next;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marL="711200" marR="0" lvl="0" indent="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private Node(char c, boolean b) {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marL="1473200" marR="3568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ch = c;  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marL="1473200" marR="2309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isKey = b;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marL="1473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next = new HashMap();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marL="711200" marR="0" lvl="0" indent="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}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marL="406400" marR="0" lvl="0" indent="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}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}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983" name="Google Shape;983;p62"/>
          <p:cNvGrpSpPr/>
          <p:nvPr/>
        </p:nvGrpSpPr>
        <p:grpSpPr>
          <a:xfrm>
            <a:off x="8622310" y="2500976"/>
            <a:ext cx="2681525" cy="3402098"/>
            <a:chOff x="8851148" y="2639872"/>
            <a:chExt cx="2680721" cy="3402098"/>
          </a:xfrm>
        </p:grpSpPr>
        <p:sp>
          <p:nvSpPr>
            <p:cNvPr id="984" name="Google Shape;984;p62"/>
            <p:cNvSpPr/>
            <p:nvPr/>
          </p:nvSpPr>
          <p:spPr>
            <a:xfrm>
              <a:off x="10339217" y="4166390"/>
              <a:ext cx="486054" cy="476301"/>
            </a:xfrm>
            <a:custGeom>
              <a:avLst/>
              <a:gdLst/>
              <a:ahLst/>
              <a:cxnLst/>
              <a:rect l="l" t="t" r="r" b="b"/>
              <a:pathLst>
                <a:path w="325120" h="325120" extrusionOk="0">
                  <a:moveTo>
                    <a:pt x="0" y="162306"/>
                  </a:moveTo>
                  <a:lnTo>
                    <a:pt x="5796" y="119150"/>
                  </a:lnTo>
                  <a:lnTo>
                    <a:pt x="22154" y="80376"/>
                  </a:lnTo>
                  <a:lnTo>
                    <a:pt x="47529" y="47529"/>
                  </a:lnTo>
                  <a:lnTo>
                    <a:pt x="80376" y="22154"/>
                  </a:lnTo>
                  <a:lnTo>
                    <a:pt x="119150" y="5796"/>
                  </a:lnTo>
                  <a:lnTo>
                    <a:pt x="162306" y="0"/>
                  </a:lnTo>
                  <a:lnTo>
                    <a:pt x="205461" y="5796"/>
                  </a:lnTo>
                  <a:lnTo>
                    <a:pt x="244235" y="22154"/>
                  </a:lnTo>
                  <a:lnTo>
                    <a:pt x="277082" y="47529"/>
                  </a:lnTo>
                  <a:lnTo>
                    <a:pt x="302457" y="80376"/>
                  </a:lnTo>
                  <a:lnTo>
                    <a:pt x="318815" y="119150"/>
                  </a:lnTo>
                  <a:lnTo>
                    <a:pt x="324612" y="162306"/>
                  </a:lnTo>
                  <a:lnTo>
                    <a:pt x="318815" y="205461"/>
                  </a:lnTo>
                  <a:lnTo>
                    <a:pt x="302457" y="244235"/>
                  </a:lnTo>
                  <a:lnTo>
                    <a:pt x="277082" y="277082"/>
                  </a:lnTo>
                  <a:lnTo>
                    <a:pt x="244235" y="302457"/>
                  </a:lnTo>
                  <a:lnTo>
                    <a:pt x="205461" y="318815"/>
                  </a:lnTo>
                  <a:lnTo>
                    <a:pt x="162306" y="324612"/>
                  </a:lnTo>
                  <a:lnTo>
                    <a:pt x="119150" y="318815"/>
                  </a:lnTo>
                  <a:lnTo>
                    <a:pt x="80376" y="302457"/>
                  </a:lnTo>
                  <a:lnTo>
                    <a:pt x="47529" y="277082"/>
                  </a:lnTo>
                  <a:lnTo>
                    <a:pt x="22154" y="244235"/>
                  </a:lnTo>
                  <a:lnTo>
                    <a:pt x="5796" y="205461"/>
                  </a:lnTo>
                  <a:lnTo>
                    <a:pt x="0" y="162306"/>
                  </a:lnTo>
                  <a:close/>
                </a:path>
              </a:pathLst>
            </a:custGeom>
            <a:noFill/>
            <a:ln w="198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/>
            </a:p>
          </p:txBody>
        </p:sp>
        <p:sp>
          <p:nvSpPr>
            <p:cNvPr id="985" name="Google Shape;985;p62"/>
            <p:cNvSpPr txBox="1"/>
            <p:nvPr/>
          </p:nvSpPr>
          <p:spPr>
            <a:xfrm>
              <a:off x="10493606" y="4204309"/>
              <a:ext cx="1938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1700" rIns="0" bIns="0" anchor="t" anchorCtr="0">
              <a:spAutoFit/>
            </a:bodyPr>
            <a:lstStyle/>
            <a:p>
              <a:pPr marL="25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latin typeface="Courier New"/>
                  <a:ea typeface="Courier New"/>
                  <a:cs typeface="Courier New"/>
                  <a:sym typeface="Courier New"/>
                </a:rPr>
                <a:t>a</a:t>
              </a:r>
              <a:endParaRPr sz="2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grpSp>
          <p:nvGrpSpPr>
            <p:cNvPr id="986" name="Google Shape;986;p62"/>
            <p:cNvGrpSpPr/>
            <p:nvPr/>
          </p:nvGrpSpPr>
          <p:grpSpPr>
            <a:xfrm>
              <a:off x="10339276" y="4865726"/>
              <a:ext cx="486152" cy="476756"/>
              <a:chOff x="5290565" y="3637025"/>
              <a:chExt cx="325120" cy="325120"/>
            </a:xfrm>
          </p:grpSpPr>
          <p:sp>
            <p:nvSpPr>
              <p:cNvPr id="987" name="Google Shape;987;p62"/>
              <p:cNvSpPr/>
              <p:nvPr/>
            </p:nvSpPr>
            <p:spPr>
              <a:xfrm>
                <a:off x="5290565" y="3637025"/>
                <a:ext cx="32512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20" extrusionOk="0">
                    <a:moveTo>
                      <a:pt x="162306" y="0"/>
                    </a:moveTo>
                    <a:lnTo>
                      <a:pt x="119150" y="5796"/>
                    </a:lnTo>
                    <a:lnTo>
                      <a:pt x="80376" y="22154"/>
                    </a:lnTo>
                    <a:lnTo>
                      <a:pt x="47529" y="47529"/>
                    </a:lnTo>
                    <a:lnTo>
                      <a:pt x="22154" y="80376"/>
                    </a:lnTo>
                    <a:lnTo>
                      <a:pt x="5796" y="119150"/>
                    </a:lnTo>
                    <a:lnTo>
                      <a:pt x="0" y="162306"/>
                    </a:lnTo>
                    <a:lnTo>
                      <a:pt x="5796" y="205452"/>
                    </a:lnTo>
                    <a:lnTo>
                      <a:pt x="22154" y="244223"/>
                    </a:lnTo>
                    <a:lnTo>
                      <a:pt x="47529" y="277071"/>
                    </a:lnTo>
                    <a:lnTo>
                      <a:pt x="80376" y="302450"/>
                    </a:lnTo>
                    <a:lnTo>
                      <a:pt x="119150" y="318811"/>
                    </a:lnTo>
                    <a:lnTo>
                      <a:pt x="162306" y="324609"/>
                    </a:lnTo>
                    <a:lnTo>
                      <a:pt x="205461" y="318811"/>
                    </a:lnTo>
                    <a:lnTo>
                      <a:pt x="244235" y="302450"/>
                    </a:lnTo>
                    <a:lnTo>
                      <a:pt x="277082" y="277071"/>
                    </a:lnTo>
                    <a:lnTo>
                      <a:pt x="302457" y="244223"/>
                    </a:lnTo>
                    <a:lnTo>
                      <a:pt x="318815" y="205452"/>
                    </a:lnTo>
                    <a:lnTo>
                      <a:pt x="324612" y="162306"/>
                    </a:lnTo>
                    <a:lnTo>
                      <a:pt x="318815" y="119150"/>
                    </a:lnTo>
                    <a:lnTo>
                      <a:pt x="302457" y="80376"/>
                    </a:lnTo>
                    <a:lnTo>
                      <a:pt x="277082" y="47529"/>
                    </a:lnTo>
                    <a:lnTo>
                      <a:pt x="244235" y="22154"/>
                    </a:lnTo>
                    <a:lnTo>
                      <a:pt x="205461" y="5796"/>
                    </a:lnTo>
                    <a:lnTo>
                      <a:pt x="162306" y="0"/>
                    </a:lnTo>
                    <a:close/>
                  </a:path>
                </a:pathLst>
              </a:custGeom>
              <a:solidFill>
                <a:srgbClr val="D6D6F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  <p:sp>
            <p:nvSpPr>
              <p:cNvPr id="988" name="Google Shape;988;p62"/>
              <p:cNvSpPr/>
              <p:nvPr/>
            </p:nvSpPr>
            <p:spPr>
              <a:xfrm>
                <a:off x="5290565" y="3637025"/>
                <a:ext cx="32512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20" extrusionOk="0">
                    <a:moveTo>
                      <a:pt x="0" y="162306"/>
                    </a:moveTo>
                    <a:lnTo>
                      <a:pt x="5796" y="119150"/>
                    </a:lnTo>
                    <a:lnTo>
                      <a:pt x="22154" y="80376"/>
                    </a:lnTo>
                    <a:lnTo>
                      <a:pt x="47529" y="47529"/>
                    </a:lnTo>
                    <a:lnTo>
                      <a:pt x="80376" y="22154"/>
                    </a:lnTo>
                    <a:lnTo>
                      <a:pt x="119150" y="5796"/>
                    </a:lnTo>
                    <a:lnTo>
                      <a:pt x="162306" y="0"/>
                    </a:lnTo>
                    <a:lnTo>
                      <a:pt x="205461" y="5796"/>
                    </a:lnTo>
                    <a:lnTo>
                      <a:pt x="244235" y="22154"/>
                    </a:lnTo>
                    <a:lnTo>
                      <a:pt x="277082" y="47529"/>
                    </a:lnTo>
                    <a:lnTo>
                      <a:pt x="302457" y="80376"/>
                    </a:lnTo>
                    <a:lnTo>
                      <a:pt x="318815" y="119150"/>
                    </a:lnTo>
                    <a:lnTo>
                      <a:pt x="324612" y="162306"/>
                    </a:lnTo>
                    <a:lnTo>
                      <a:pt x="318815" y="205452"/>
                    </a:lnTo>
                    <a:lnTo>
                      <a:pt x="302457" y="244223"/>
                    </a:lnTo>
                    <a:lnTo>
                      <a:pt x="277082" y="277071"/>
                    </a:lnTo>
                    <a:lnTo>
                      <a:pt x="244235" y="302450"/>
                    </a:lnTo>
                    <a:lnTo>
                      <a:pt x="205461" y="318811"/>
                    </a:lnTo>
                    <a:lnTo>
                      <a:pt x="162306" y="324609"/>
                    </a:lnTo>
                    <a:lnTo>
                      <a:pt x="119150" y="318811"/>
                    </a:lnTo>
                    <a:lnTo>
                      <a:pt x="80376" y="302450"/>
                    </a:lnTo>
                    <a:lnTo>
                      <a:pt x="47529" y="277071"/>
                    </a:lnTo>
                    <a:lnTo>
                      <a:pt x="22154" y="244223"/>
                    </a:lnTo>
                    <a:lnTo>
                      <a:pt x="5796" y="205452"/>
                    </a:lnTo>
                    <a:lnTo>
                      <a:pt x="0" y="162306"/>
                    </a:lnTo>
                    <a:close/>
                  </a:path>
                </a:pathLst>
              </a:custGeom>
              <a:noFill/>
              <a:ln w="198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</p:grpSp>
        <p:sp>
          <p:nvSpPr>
            <p:cNvPr id="989" name="Google Shape;989;p62"/>
            <p:cNvSpPr txBox="1"/>
            <p:nvPr/>
          </p:nvSpPr>
          <p:spPr>
            <a:xfrm>
              <a:off x="10493606" y="4903898"/>
              <a:ext cx="1929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1700" rIns="0" bIns="0" anchor="t" anchorCtr="0">
              <a:spAutoFit/>
            </a:bodyPr>
            <a:lstStyle/>
            <a:p>
              <a:pPr marL="25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latin typeface="Courier New"/>
                  <a:ea typeface="Courier New"/>
                  <a:cs typeface="Courier New"/>
                  <a:sym typeface="Courier New"/>
                </a:rPr>
                <a:t>m</a:t>
              </a:r>
              <a:endParaRPr sz="2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grpSp>
          <p:nvGrpSpPr>
            <p:cNvPr id="990" name="Google Shape;990;p62"/>
            <p:cNvGrpSpPr/>
            <p:nvPr/>
          </p:nvGrpSpPr>
          <p:grpSpPr>
            <a:xfrm>
              <a:off x="9632838" y="4865726"/>
              <a:ext cx="486152" cy="476756"/>
              <a:chOff x="4818126" y="3637025"/>
              <a:chExt cx="325120" cy="325120"/>
            </a:xfrm>
          </p:grpSpPr>
          <p:sp>
            <p:nvSpPr>
              <p:cNvPr id="991" name="Google Shape;991;p62"/>
              <p:cNvSpPr/>
              <p:nvPr/>
            </p:nvSpPr>
            <p:spPr>
              <a:xfrm>
                <a:off x="4818126" y="3637025"/>
                <a:ext cx="32512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20" extrusionOk="0">
                    <a:moveTo>
                      <a:pt x="162306" y="0"/>
                    </a:moveTo>
                    <a:lnTo>
                      <a:pt x="119150" y="5796"/>
                    </a:lnTo>
                    <a:lnTo>
                      <a:pt x="80376" y="22154"/>
                    </a:lnTo>
                    <a:lnTo>
                      <a:pt x="47529" y="47529"/>
                    </a:lnTo>
                    <a:lnTo>
                      <a:pt x="22154" y="80376"/>
                    </a:lnTo>
                    <a:lnTo>
                      <a:pt x="5796" y="119150"/>
                    </a:lnTo>
                    <a:lnTo>
                      <a:pt x="0" y="162306"/>
                    </a:lnTo>
                    <a:lnTo>
                      <a:pt x="5796" y="205452"/>
                    </a:lnTo>
                    <a:lnTo>
                      <a:pt x="22154" y="244223"/>
                    </a:lnTo>
                    <a:lnTo>
                      <a:pt x="47529" y="277071"/>
                    </a:lnTo>
                    <a:lnTo>
                      <a:pt x="80376" y="302450"/>
                    </a:lnTo>
                    <a:lnTo>
                      <a:pt x="119150" y="318811"/>
                    </a:lnTo>
                    <a:lnTo>
                      <a:pt x="162306" y="324609"/>
                    </a:lnTo>
                    <a:lnTo>
                      <a:pt x="205461" y="318811"/>
                    </a:lnTo>
                    <a:lnTo>
                      <a:pt x="244235" y="302450"/>
                    </a:lnTo>
                    <a:lnTo>
                      <a:pt x="277082" y="277071"/>
                    </a:lnTo>
                    <a:lnTo>
                      <a:pt x="302457" y="244223"/>
                    </a:lnTo>
                    <a:lnTo>
                      <a:pt x="318815" y="205452"/>
                    </a:lnTo>
                    <a:lnTo>
                      <a:pt x="324612" y="162306"/>
                    </a:lnTo>
                    <a:lnTo>
                      <a:pt x="318815" y="119150"/>
                    </a:lnTo>
                    <a:lnTo>
                      <a:pt x="302457" y="80376"/>
                    </a:lnTo>
                    <a:lnTo>
                      <a:pt x="277082" y="47529"/>
                    </a:lnTo>
                    <a:lnTo>
                      <a:pt x="244235" y="22154"/>
                    </a:lnTo>
                    <a:lnTo>
                      <a:pt x="205461" y="5796"/>
                    </a:lnTo>
                    <a:lnTo>
                      <a:pt x="162306" y="0"/>
                    </a:lnTo>
                    <a:close/>
                  </a:path>
                </a:pathLst>
              </a:custGeom>
              <a:solidFill>
                <a:srgbClr val="D6D6F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  <p:sp>
            <p:nvSpPr>
              <p:cNvPr id="992" name="Google Shape;992;p62"/>
              <p:cNvSpPr/>
              <p:nvPr/>
            </p:nvSpPr>
            <p:spPr>
              <a:xfrm>
                <a:off x="4818126" y="3637025"/>
                <a:ext cx="32512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20" extrusionOk="0">
                    <a:moveTo>
                      <a:pt x="0" y="162306"/>
                    </a:moveTo>
                    <a:lnTo>
                      <a:pt x="5796" y="119150"/>
                    </a:lnTo>
                    <a:lnTo>
                      <a:pt x="22154" y="80376"/>
                    </a:lnTo>
                    <a:lnTo>
                      <a:pt x="47529" y="47529"/>
                    </a:lnTo>
                    <a:lnTo>
                      <a:pt x="80376" y="22154"/>
                    </a:lnTo>
                    <a:lnTo>
                      <a:pt x="119150" y="5796"/>
                    </a:lnTo>
                    <a:lnTo>
                      <a:pt x="162306" y="0"/>
                    </a:lnTo>
                    <a:lnTo>
                      <a:pt x="205461" y="5796"/>
                    </a:lnTo>
                    <a:lnTo>
                      <a:pt x="244235" y="22154"/>
                    </a:lnTo>
                    <a:lnTo>
                      <a:pt x="277082" y="47529"/>
                    </a:lnTo>
                    <a:lnTo>
                      <a:pt x="302457" y="80376"/>
                    </a:lnTo>
                    <a:lnTo>
                      <a:pt x="318815" y="119150"/>
                    </a:lnTo>
                    <a:lnTo>
                      <a:pt x="324612" y="162306"/>
                    </a:lnTo>
                    <a:lnTo>
                      <a:pt x="318815" y="205452"/>
                    </a:lnTo>
                    <a:lnTo>
                      <a:pt x="302457" y="244223"/>
                    </a:lnTo>
                    <a:lnTo>
                      <a:pt x="277082" y="277071"/>
                    </a:lnTo>
                    <a:lnTo>
                      <a:pt x="244235" y="302450"/>
                    </a:lnTo>
                    <a:lnTo>
                      <a:pt x="205461" y="318811"/>
                    </a:lnTo>
                    <a:lnTo>
                      <a:pt x="162306" y="324609"/>
                    </a:lnTo>
                    <a:lnTo>
                      <a:pt x="119150" y="318811"/>
                    </a:lnTo>
                    <a:lnTo>
                      <a:pt x="80376" y="302450"/>
                    </a:lnTo>
                    <a:lnTo>
                      <a:pt x="47529" y="277071"/>
                    </a:lnTo>
                    <a:lnTo>
                      <a:pt x="22154" y="244223"/>
                    </a:lnTo>
                    <a:lnTo>
                      <a:pt x="5796" y="205452"/>
                    </a:lnTo>
                    <a:lnTo>
                      <a:pt x="0" y="162306"/>
                    </a:lnTo>
                    <a:close/>
                  </a:path>
                </a:pathLst>
              </a:custGeom>
              <a:noFill/>
              <a:ln w="198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</p:grpSp>
        <p:sp>
          <p:nvSpPr>
            <p:cNvPr id="993" name="Google Shape;993;p62"/>
            <p:cNvSpPr txBox="1"/>
            <p:nvPr/>
          </p:nvSpPr>
          <p:spPr>
            <a:xfrm>
              <a:off x="9787743" y="4903898"/>
              <a:ext cx="1929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1700" rIns="0" bIns="0" anchor="t" anchorCtr="0">
              <a:spAutoFit/>
            </a:bodyPr>
            <a:lstStyle/>
            <a:p>
              <a:pPr marL="25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latin typeface="Courier New"/>
                  <a:ea typeface="Courier New"/>
                  <a:cs typeface="Courier New"/>
                  <a:sym typeface="Courier New"/>
                </a:rPr>
                <a:t>d</a:t>
              </a:r>
              <a:endParaRPr sz="2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grpSp>
          <p:nvGrpSpPr>
            <p:cNvPr id="994" name="Google Shape;994;p62"/>
            <p:cNvGrpSpPr/>
            <p:nvPr/>
          </p:nvGrpSpPr>
          <p:grpSpPr>
            <a:xfrm>
              <a:off x="11045717" y="4865726"/>
              <a:ext cx="486152" cy="476756"/>
              <a:chOff x="5763006" y="3637025"/>
              <a:chExt cx="325120" cy="325120"/>
            </a:xfrm>
          </p:grpSpPr>
          <p:sp>
            <p:nvSpPr>
              <p:cNvPr id="995" name="Google Shape;995;p62"/>
              <p:cNvSpPr/>
              <p:nvPr/>
            </p:nvSpPr>
            <p:spPr>
              <a:xfrm>
                <a:off x="5763006" y="3637025"/>
                <a:ext cx="32512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20" extrusionOk="0">
                    <a:moveTo>
                      <a:pt x="162306" y="0"/>
                    </a:moveTo>
                    <a:lnTo>
                      <a:pt x="119150" y="5796"/>
                    </a:lnTo>
                    <a:lnTo>
                      <a:pt x="80376" y="22154"/>
                    </a:lnTo>
                    <a:lnTo>
                      <a:pt x="47529" y="47529"/>
                    </a:lnTo>
                    <a:lnTo>
                      <a:pt x="22154" y="80376"/>
                    </a:lnTo>
                    <a:lnTo>
                      <a:pt x="5796" y="119150"/>
                    </a:lnTo>
                    <a:lnTo>
                      <a:pt x="0" y="162306"/>
                    </a:lnTo>
                    <a:lnTo>
                      <a:pt x="5796" y="205452"/>
                    </a:lnTo>
                    <a:lnTo>
                      <a:pt x="22154" y="244223"/>
                    </a:lnTo>
                    <a:lnTo>
                      <a:pt x="47529" y="277071"/>
                    </a:lnTo>
                    <a:lnTo>
                      <a:pt x="80376" y="302450"/>
                    </a:lnTo>
                    <a:lnTo>
                      <a:pt x="119150" y="318811"/>
                    </a:lnTo>
                    <a:lnTo>
                      <a:pt x="162306" y="324609"/>
                    </a:lnTo>
                    <a:lnTo>
                      <a:pt x="205461" y="318811"/>
                    </a:lnTo>
                    <a:lnTo>
                      <a:pt x="244235" y="302450"/>
                    </a:lnTo>
                    <a:lnTo>
                      <a:pt x="277082" y="277071"/>
                    </a:lnTo>
                    <a:lnTo>
                      <a:pt x="302457" y="244223"/>
                    </a:lnTo>
                    <a:lnTo>
                      <a:pt x="318815" y="205452"/>
                    </a:lnTo>
                    <a:lnTo>
                      <a:pt x="324612" y="162306"/>
                    </a:lnTo>
                    <a:lnTo>
                      <a:pt x="318815" y="119150"/>
                    </a:lnTo>
                    <a:lnTo>
                      <a:pt x="302457" y="80376"/>
                    </a:lnTo>
                    <a:lnTo>
                      <a:pt x="277082" y="47529"/>
                    </a:lnTo>
                    <a:lnTo>
                      <a:pt x="244235" y="22154"/>
                    </a:lnTo>
                    <a:lnTo>
                      <a:pt x="205461" y="5796"/>
                    </a:lnTo>
                    <a:lnTo>
                      <a:pt x="162306" y="0"/>
                    </a:lnTo>
                    <a:close/>
                  </a:path>
                </a:pathLst>
              </a:custGeom>
              <a:solidFill>
                <a:srgbClr val="D6D6F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  <p:sp>
            <p:nvSpPr>
              <p:cNvPr id="996" name="Google Shape;996;p62"/>
              <p:cNvSpPr/>
              <p:nvPr/>
            </p:nvSpPr>
            <p:spPr>
              <a:xfrm>
                <a:off x="5763006" y="3637025"/>
                <a:ext cx="32512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20" extrusionOk="0">
                    <a:moveTo>
                      <a:pt x="0" y="162306"/>
                    </a:moveTo>
                    <a:lnTo>
                      <a:pt x="5796" y="119150"/>
                    </a:lnTo>
                    <a:lnTo>
                      <a:pt x="22154" y="80376"/>
                    </a:lnTo>
                    <a:lnTo>
                      <a:pt x="47529" y="47529"/>
                    </a:lnTo>
                    <a:lnTo>
                      <a:pt x="80376" y="22154"/>
                    </a:lnTo>
                    <a:lnTo>
                      <a:pt x="119150" y="5796"/>
                    </a:lnTo>
                    <a:lnTo>
                      <a:pt x="162306" y="0"/>
                    </a:lnTo>
                    <a:lnTo>
                      <a:pt x="205461" y="5796"/>
                    </a:lnTo>
                    <a:lnTo>
                      <a:pt x="244235" y="22154"/>
                    </a:lnTo>
                    <a:lnTo>
                      <a:pt x="277082" y="47529"/>
                    </a:lnTo>
                    <a:lnTo>
                      <a:pt x="302457" y="80376"/>
                    </a:lnTo>
                    <a:lnTo>
                      <a:pt x="318815" y="119150"/>
                    </a:lnTo>
                    <a:lnTo>
                      <a:pt x="324612" y="162306"/>
                    </a:lnTo>
                    <a:lnTo>
                      <a:pt x="318815" y="205452"/>
                    </a:lnTo>
                    <a:lnTo>
                      <a:pt x="302457" y="244223"/>
                    </a:lnTo>
                    <a:lnTo>
                      <a:pt x="277082" y="277071"/>
                    </a:lnTo>
                    <a:lnTo>
                      <a:pt x="244235" y="302450"/>
                    </a:lnTo>
                    <a:lnTo>
                      <a:pt x="205461" y="318811"/>
                    </a:lnTo>
                    <a:lnTo>
                      <a:pt x="162306" y="324609"/>
                    </a:lnTo>
                    <a:lnTo>
                      <a:pt x="119150" y="318811"/>
                    </a:lnTo>
                    <a:lnTo>
                      <a:pt x="80376" y="302450"/>
                    </a:lnTo>
                    <a:lnTo>
                      <a:pt x="47529" y="277071"/>
                    </a:lnTo>
                    <a:lnTo>
                      <a:pt x="22154" y="244223"/>
                    </a:lnTo>
                    <a:lnTo>
                      <a:pt x="5796" y="205452"/>
                    </a:lnTo>
                    <a:lnTo>
                      <a:pt x="0" y="162306"/>
                    </a:lnTo>
                    <a:close/>
                  </a:path>
                </a:pathLst>
              </a:custGeom>
              <a:noFill/>
              <a:ln w="198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</p:grpSp>
        <p:sp>
          <p:nvSpPr>
            <p:cNvPr id="997" name="Google Shape;997;p62"/>
            <p:cNvSpPr txBox="1"/>
            <p:nvPr/>
          </p:nvSpPr>
          <p:spPr>
            <a:xfrm>
              <a:off x="11200042" y="4903898"/>
              <a:ext cx="1929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1700" rIns="0" bIns="0" anchor="t" anchorCtr="0">
              <a:spAutoFit/>
            </a:bodyPr>
            <a:lstStyle/>
            <a:p>
              <a:pPr marL="25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latin typeface="Courier New"/>
                  <a:ea typeface="Courier New"/>
                  <a:cs typeface="Courier New"/>
                  <a:sym typeface="Courier New"/>
                </a:rPr>
                <a:t>p</a:t>
              </a:r>
              <a:endParaRPr sz="2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grpSp>
          <p:nvGrpSpPr>
            <p:cNvPr id="998" name="Google Shape;998;p62"/>
            <p:cNvGrpSpPr/>
            <p:nvPr/>
          </p:nvGrpSpPr>
          <p:grpSpPr>
            <a:xfrm>
              <a:off x="10339276" y="5565214"/>
              <a:ext cx="486152" cy="476756"/>
              <a:chOff x="5290565" y="4114035"/>
              <a:chExt cx="325120" cy="325120"/>
            </a:xfrm>
          </p:grpSpPr>
          <p:sp>
            <p:nvSpPr>
              <p:cNvPr id="999" name="Google Shape;999;p62"/>
              <p:cNvSpPr/>
              <p:nvPr/>
            </p:nvSpPr>
            <p:spPr>
              <a:xfrm>
                <a:off x="5290565" y="4114035"/>
                <a:ext cx="32512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20" extrusionOk="0">
                    <a:moveTo>
                      <a:pt x="162306" y="0"/>
                    </a:moveTo>
                    <a:lnTo>
                      <a:pt x="119150" y="5798"/>
                    </a:lnTo>
                    <a:lnTo>
                      <a:pt x="80376" y="22160"/>
                    </a:lnTo>
                    <a:lnTo>
                      <a:pt x="47529" y="47540"/>
                    </a:lnTo>
                    <a:lnTo>
                      <a:pt x="22154" y="80390"/>
                    </a:lnTo>
                    <a:lnTo>
                      <a:pt x="5796" y="119161"/>
                    </a:lnTo>
                    <a:lnTo>
                      <a:pt x="0" y="162307"/>
                    </a:lnTo>
                    <a:lnTo>
                      <a:pt x="5796" y="205454"/>
                    </a:lnTo>
                    <a:lnTo>
                      <a:pt x="22154" y="244226"/>
                    </a:lnTo>
                    <a:lnTo>
                      <a:pt x="47529" y="277075"/>
                    </a:lnTo>
                    <a:lnTo>
                      <a:pt x="80376" y="302454"/>
                    </a:lnTo>
                    <a:lnTo>
                      <a:pt x="119150" y="318816"/>
                    </a:lnTo>
                    <a:lnTo>
                      <a:pt x="162306" y="324614"/>
                    </a:lnTo>
                    <a:lnTo>
                      <a:pt x="205461" y="318816"/>
                    </a:lnTo>
                    <a:lnTo>
                      <a:pt x="244235" y="302454"/>
                    </a:lnTo>
                    <a:lnTo>
                      <a:pt x="277082" y="277075"/>
                    </a:lnTo>
                    <a:lnTo>
                      <a:pt x="302457" y="244226"/>
                    </a:lnTo>
                    <a:lnTo>
                      <a:pt x="318815" y="205454"/>
                    </a:lnTo>
                    <a:lnTo>
                      <a:pt x="324612" y="162307"/>
                    </a:lnTo>
                    <a:lnTo>
                      <a:pt x="318815" y="119161"/>
                    </a:lnTo>
                    <a:lnTo>
                      <a:pt x="302457" y="80390"/>
                    </a:lnTo>
                    <a:lnTo>
                      <a:pt x="277082" y="47540"/>
                    </a:lnTo>
                    <a:lnTo>
                      <a:pt x="244235" y="22160"/>
                    </a:lnTo>
                    <a:lnTo>
                      <a:pt x="205461" y="5798"/>
                    </a:lnTo>
                    <a:lnTo>
                      <a:pt x="162306" y="0"/>
                    </a:lnTo>
                    <a:close/>
                  </a:path>
                </a:pathLst>
              </a:custGeom>
              <a:solidFill>
                <a:srgbClr val="D6D6F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  <p:sp>
            <p:nvSpPr>
              <p:cNvPr id="1000" name="Google Shape;1000;p62"/>
              <p:cNvSpPr/>
              <p:nvPr/>
            </p:nvSpPr>
            <p:spPr>
              <a:xfrm>
                <a:off x="5290565" y="4114035"/>
                <a:ext cx="32512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20" extrusionOk="0">
                    <a:moveTo>
                      <a:pt x="0" y="162307"/>
                    </a:moveTo>
                    <a:lnTo>
                      <a:pt x="5796" y="119161"/>
                    </a:lnTo>
                    <a:lnTo>
                      <a:pt x="22154" y="80390"/>
                    </a:lnTo>
                    <a:lnTo>
                      <a:pt x="47529" y="47540"/>
                    </a:lnTo>
                    <a:lnTo>
                      <a:pt x="80376" y="22160"/>
                    </a:lnTo>
                    <a:lnTo>
                      <a:pt x="119150" y="5798"/>
                    </a:lnTo>
                    <a:lnTo>
                      <a:pt x="162306" y="0"/>
                    </a:lnTo>
                    <a:lnTo>
                      <a:pt x="205461" y="5798"/>
                    </a:lnTo>
                    <a:lnTo>
                      <a:pt x="244235" y="22160"/>
                    </a:lnTo>
                    <a:lnTo>
                      <a:pt x="277082" y="47540"/>
                    </a:lnTo>
                    <a:lnTo>
                      <a:pt x="302457" y="80390"/>
                    </a:lnTo>
                    <a:lnTo>
                      <a:pt x="318815" y="119161"/>
                    </a:lnTo>
                    <a:lnTo>
                      <a:pt x="324612" y="162307"/>
                    </a:lnTo>
                    <a:lnTo>
                      <a:pt x="318815" y="205454"/>
                    </a:lnTo>
                    <a:lnTo>
                      <a:pt x="302457" y="244226"/>
                    </a:lnTo>
                    <a:lnTo>
                      <a:pt x="277082" y="277075"/>
                    </a:lnTo>
                    <a:lnTo>
                      <a:pt x="244235" y="302454"/>
                    </a:lnTo>
                    <a:lnTo>
                      <a:pt x="205461" y="318816"/>
                    </a:lnTo>
                    <a:lnTo>
                      <a:pt x="162306" y="324614"/>
                    </a:lnTo>
                    <a:lnTo>
                      <a:pt x="119150" y="318816"/>
                    </a:lnTo>
                    <a:lnTo>
                      <a:pt x="80376" y="302454"/>
                    </a:lnTo>
                    <a:lnTo>
                      <a:pt x="47529" y="277075"/>
                    </a:lnTo>
                    <a:lnTo>
                      <a:pt x="22154" y="244226"/>
                    </a:lnTo>
                    <a:lnTo>
                      <a:pt x="5796" y="205454"/>
                    </a:lnTo>
                    <a:lnTo>
                      <a:pt x="0" y="162307"/>
                    </a:lnTo>
                    <a:close/>
                  </a:path>
                </a:pathLst>
              </a:custGeom>
              <a:noFill/>
              <a:ln w="198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</p:grpSp>
        <p:sp>
          <p:nvSpPr>
            <p:cNvPr id="1001" name="Google Shape;1001;p62"/>
            <p:cNvSpPr txBox="1"/>
            <p:nvPr/>
          </p:nvSpPr>
          <p:spPr>
            <a:xfrm>
              <a:off x="10493606" y="5602891"/>
              <a:ext cx="1929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1700" rIns="0" bIns="0" anchor="t" anchorCtr="0">
              <a:spAutoFit/>
            </a:bodyPr>
            <a:lstStyle/>
            <a:p>
              <a:pPr marL="25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latin typeface="Courier New"/>
                  <a:ea typeface="Courier New"/>
                  <a:cs typeface="Courier New"/>
                  <a:sym typeface="Courier New"/>
                </a:rPr>
                <a:t>e</a:t>
              </a:r>
              <a:endParaRPr sz="2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002" name="Google Shape;1002;p62"/>
            <p:cNvSpPr/>
            <p:nvPr/>
          </p:nvSpPr>
          <p:spPr>
            <a:xfrm>
              <a:off x="8851148" y="4166390"/>
              <a:ext cx="486054" cy="476301"/>
            </a:xfrm>
            <a:custGeom>
              <a:avLst/>
              <a:gdLst/>
              <a:ahLst/>
              <a:cxnLst/>
              <a:rect l="l" t="t" r="r" b="b"/>
              <a:pathLst>
                <a:path w="325120" h="325120" extrusionOk="0">
                  <a:moveTo>
                    <a:pt x="0" y="162306"/>
                  </a:moveTo>
                  <a:lnTo>
                    <a:pt x="5796" y="119150"/>
                  </a:lnTo>
                  <a:lnTo>
                    <a:pt x="22154" y="80376"/>
                  </a:lnTo>
                  <a:lnTo>
                    <a:pt x="47529" y="47529"/>
                  </a:lnTo>
                  <a:lnTo>
                    <a:pt x="80376" y="22154"/>
                  </a:lnTo>
                  <a:lnTo>
                    <a:pt x="119150" y="5796"/>
                  </a:lnTo>
                  <a:lnTo>
                    <a:pt x="162306" y="0"/>
                  </a:lnTo>
                  <a:lnTo>
                    <a:pt x="205461" y="5796"/>
                  </a:lnTo>
                  <a:lnTo>
                    <a:pt x="244235" y="22154"/>
                  </a:lnTo>
                  <a:lnTo>
                    <a:pt x="277082" y="47529"/>
                  </a:lnTo>
                  <a:lnTo>
                    <a:pt x="302457" y="80376"/>
                  </a:lnTo>
                  <a:lnTo>
                    <a:pt x="318815" y="119150"/>
                  </a:lnTo>
                  <a:lnTo>
                    <a:pt x="324612" y="162306"/>
                  </a:lnTo>
                  <a:lnTo>
                    <a:pt x="318815" y="205461"/>
                  </a:lnTo>
                  <a:lnTo>
                    <a:pt x="302457" y="244235"/>
                  </a:lnTo>
                  <a:lnTo>
                    <a:pt x="277082" y="277082"/>
                  </a:lnTo>
                  <a:lnTo>
                    <a:pt x="244235" y="302457"/>
                  </a:lnTo>
                  <a:lnTo>
                    <a:pt x="205461" y="318815"/>
                  </a:lnTo>
                  <a:lnTo>
                    <a:pt x="162306" y="324612"/>
                  </a:lnTo>
                  <a:lnTo>
                    <a:pt x="119150" y="318815"/>
                  </a:lnTo>
                  <a:lnTo>
                    <a:pt x="80376" y="302457"/>
                  </a:lnTo>
                  <a:lnTo>
                    <a:pt x="47529" y="277082"/>
                  </a:lnTo>
                  <a:lnTo>
                    <a:pt x="22154" y="244235"/>
                  </a:lnTo>
                  <a:lnTo>
                    <a:pt x="5796" y="205461"/>
                  </a:lnTo>
                  <a:lnTo>
                    <a:pt x="0" y="162306"/>
                  </a:lnTo>
                  <a:close/>
                </a:path>
              </a:pathLst>
            </a:custGeom>
            <a:noFill/>
            <a:ln w="198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/>
            </a:p>
          </p:txBody>
        </p:sp>
        <p:sp>
          <p:nvSpPr>
            <p:cNvPr id="1003" name="Google Shape;1003;p62"/>
            <p:cNvSpPr txBox="1"/>
            <p:nvPr/>
          </p:nvSpPr>
          <p:spPr>
            <a:xfrm>
              <a:off x="9006867" y="4204309"/>
              <a:ext cx="1938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1700" rIns="0" bIns="0" anchor="t" anchorCtr="0">
              <a:spAutoFit/>
            </a:bodyPr>
            <a:lstStyle/>
            <a:p>
              <a:pPr marL="25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latin typeface="Courier New"/>
                  <a:ea typeface="Courier New"/>
                  <a:cs typeface="Courier New"/>
                  <a:sym typeface="Courier New"/>
                </a:rPr>
                <a:t>w</a:t>
              </a:r>
              <a:endParaRPr sz="2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004" name="Google Shape;1004;p62"/>
            <p:cNvSpPr/>
            <p:nvPr/>
          </p:nvSpPr>
          <p:spPr>
            <a:xfrm>
              <a:off x="8851148" y="4865905"/>
              <a:ext cx="486054" cy="476301"/>
            </a:xfrm>
            <a:custGeom>
              <a:avLst/>
              <a:gdLst/>
              <a:ahLst/>
              <a:cxnLst/>
              <a:rect l="l" t="t" r="r" b="b"/>
              <a:pathLst>
                <a:path w="325120" h="325120" extrusionOk="0">
                  <a:moveTo>
                    <a:pt x="0" y="162306"/>
                  </a:moveTo>
                  <a:lnTo>
                    <a:pt x="5796" y="119150"/>
                  </a:lnTo>
                  <a:lnTo>
                    <a:pt x="22154" y="80376"/>
                  </a:lnTo>
                  <a:lnTo>
                    <a:pt x="47529" y="47529"/>
                  </a:lnTo>
                  <a:lnTo>
                    <a:pt x="80376" y="22154"/>
                  </a:lnTo>
                  <a:lnTo>
                    <a:pt x="119150" y="5796"/>
                  </a:lnTo>
                  <a:lnTo>
                    <a:pt x="162306" y="0"/>
                  </a:lnTo>
                  <a:lnTo>
                    <a:pt x="205461" y="5796"/>
                  </a:lnTo>
                  <a:lnTo>
                    <a:pt x="244235" y="22154"/>
                  </a:lnTo>
                  <a:lnTo>
                    <a:pt x="277082" y="47529"/>
                  </a:lnTo>
                  <a:lnTo>
                    <a:pt x="302457" y="80376"/>
                  </a:lnTo>
                  <a:lnTo>
                    <a:pt x="318815" y="119150"/>
                  </a:lnTo>
                  <a:lnTo>
                    <a:pt x="324612" y="162306"/>
                  </a:lnTo>
                  <a:lnTo>
                    <a:pt x="318815" y="205452"/>
                  </a:lnTo>
                  <a:lnTo>
                    <a:pt x="302457" y="244223"/>
                  </a:lnTo>
                  <a:lnTo>
                    <a:pt x="277082" y="277071"/>
                  </a:lnTo>
                  <a:lnTo>
                    <a:pt x="244235" y="302450"/>
                  </a:lnTo>
                  <a:lnTo>
                    <a:pt x="205461" y="318811"/>
                  </a:lnTo>
                  <a:lnTo>
                    <a:pt x="162306" y="324609"/>
                  </a:lnTo>
                  <a:lnTo>
                    <a:pt x="119150" y="318811"/>
                  </a:lnTo>
                  <a:lnTo>
                    <a:pt x="80376" y="302450"/>
                  </a:lnTo>
                  <a:lnTo>
                    <a:pt x="47529" y="277071"/>
                  </a:lnTo>
                  <a:lnTo>
                    <a:pt x="22154" y="244223"/>
                  </a:lnTo>
                  <a:lnTo>
                    <a:pt x="5796" y="205452"/>
                  </a:lnTo>
                  <a:lnTo>
                    <a:pt x="0" y="162306"/>
                  </a:lnTo>
                  <a:close/>
                </a:path>
              </a:pathLst>
            </a:custGeom>
            <a:noFill/>
            <a:ln w="198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/>
            </a:p>
          </p:txBody>
        </p:sp>
        <p:sp>
          <p:nvSpPr>
            <p:cNvPr id="1005" name="Google Shape;1005;p62"/>
            <p:cNvSpPr txBox="1"/>
            <p:nvPr/>
          </p:nvSpPr>
          <p:spPr>
            <a:xfrm>
              <a:off x="9006867" y="4903898"/>
              <a:ext cx="1929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1700" rIns="0" bIns="0" anchor="t" anchorCtr="0">
              <a:spAutoFit/>
            </a:bodyPr>
            <a:lstStyle/>
            <a:p>
              <a:pPr marL="25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latin typeface="Courier New"/>
                  <a:ea typeface="Courier New"/>
                  <a:cs typeface="Courier New"/>
                  <a:sym typeface="Courier New"/>
                </a:rPr>
                <a:t>l</a:t>
              </a:r>
              <a:endParaRPr sz="2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grpSp>
          <p:nvGrpSpPr>
            <p:cNvPr id="1006" name="Google Shape;1006;p62"/>
            <p:cNvGrpSpPr/>
            <p:nvPr/>
          </p:nvGrpSpPr>
          <p:grpSpPr>
            <a:xfrm>
              <a:off x="8851197" y="3944991"/>
              <a:ext cx="2437216" cy="2096978"/>
              <a:chOff x="4295394" y="3009137"/>
              <a:chExt cx="1629918" cy="1430018"/>
            </a:xfrm>
          </p:grpSpPr>
          <p:sp>
            <p:nvSpPr>
              <p:cNvPr id="1007" name="Google Shape;1007;p62"/>
              <p:cNvSpPr/>
              <p:nvPr/>
            </p:nvSpPr>
            <p:spPr>
              <a:xfrm>
                <a:off x="5452110" y="3009137"/>
                <a:ext cx="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52400" extrusionOk="0">
                    <a:moveTo>
                      <a:pt x="0" y="0"/>
                    </a:moveTo>
                    <a:lnTo>
                      <a:pt x="0" y="151892"/>
                    </a:lnTo>
                  </a:path>
                </a:pathLst>
              </a:custGeom>
              <a:noFill/>
              <a:ln w="289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  <p:sp>
            <p:nvSpPr>
              <p:cNvPr id="1008" name="Google Shape;1008;p62"/>
              <p:cNvSpPr/>
              <p:nvPr/>
            </p:nvSpPr>
            <p:spPr>
              <a:xfrm>
                <a:off x="5442204" y="3951729"/>
                <a:ext cx="2032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20320" extrusionOk="0">
                    <a:moveTo>
                      <a:pt x="0" y="9905"/>
                    </a:moveTo>
                    <a:lnTo>
                      <a:pt x="2901" y="2901"/>
                    </a:lnTo>
                    <a:lnTo>
                      <a:pt x="9906" y="0"/>
                    </a:lnTo>
                    <a:lnTo>
                      <a:pt x="16910" y="2901"/>
                    </a:lnTo>
                    <a:lnTo>
                      <a:pt x="19812" y="9905"/>
                    </a:lnTo>
                    <a:lnTo>
                      <a:pt x="16910" y="16910"/>
                    </a:lnTo>
                    <a:lnTo>
                      <a:pt x="9906" y="19811"/>
                    </a:lnTo>
                    <a:lnTo>
                      <a:pt x="2901" y="16910"/>
                    </a:lnTo>
                    <a:lnTo>
                      <a:pt x="0" y="99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  <p:sp>
            <p:nvSpPr>
              <p:cNvPr id="1009" name="Google Shape;1009;p62"/>
              <p:cNvSpPr/>
              <p:nvPr/>
            </p:nvSpPr>
            <p:spPr>
              <a:xfrm>
                <a:off x="4458462" y="3009137"/>
                <a:ext cx="1466850" cy="1104900"/>
              </a:xfrm>
              <a:custGeom>
                <a:avLst/>
                <a:gdLst/>
                <a:ahLst/>
                <a:cxnLst/>
                <a:rect l="l" t="t" r="r" b="b"/>
                <a:pathLst>
                  <a:path w="1466850" h="1104900" extrusionOk="0">
                    <a:moveTo>
                      <a:pt x="993648" y="475488"/>
                    </a:moveTo>
                    <a:lnTo>
                      <a:pt x="993648" y="627380"/>
                    </a:lnTo>
                  </a:path>
                  <a:path w="1466850" h="1104900" extrusionOk="0">
                    <a:moveTo>
                      <a:pt x="879983" y="428244"/>
                    </a:moveTo>
                    <a:lnTo>
                      <a:pt x="522732" y="627634"/>
                    </a:lnTo>
                  </a:path>
                  <a:path w="1466850" h="1104900" extrusionOk="0">
                    <a:moveTo>
                      <a:pt x="1109472" y="428244"/>
                    </a:moveTo>
                    <a:lnTo>
                      <a:pt x="1466723" y="627634"/>
                    </a:lnTo>
                  </a:path>
                  <a:path w="1466850" h="1104900" extrusionOk="0">
                    <a:moveTo>
                      <a:pt x="993648" y="952497"/>
                    </a:moveTo>
                    <a:lnTo>
                      <a:pt x="993648" y="1104376"/>
                    </a:lnTo>
                  </a:path>
                  <a:path w="1466850" h="1104900" extrusionOk="0">
                    <a:moveTo>
                      <a:pt x="0" y="0"/>
                    </a:moveTo>
                    <a:lnTo>
                      <a:pt x="0" y="151892"/>
                    </a:lnTo>
                  </a:path>
                  <a:path w="1466850" h="1104900" extrusionOk="0">
                    <a:moveTo>
                      <a:pt x="0" y="475488"/>
                    </a:moveTo>
                    <a:lnTo>
                      <a:pt x="0" y="627380"/>
                    </a:lnTo>
                  </a:path>
                </a:pathLst>
              </a:custGeom>
              <a:noFill/>
              <a:ln w="289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  <p:sp>
            <p:nvSpPr>
              <p:cNvPr id="1010" name="Google Shape;1010;p62"/>
              <p:cNvSpPr/>
              <p:nvPr/>
            </p:nvSpPr>
            <p:spPr>
              <a:xfrm>
                <a:off x="4295394" y="4114035"/>
                <a:ext cx="32512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20" extrusionOk="0">
                    <a:moveTo>
                      <a:pt x="162306" y="0"/>
                    </a:moveTo>
                    <a:lnTo>
                      <a:pt x="119150" y="5798"/>
                    </a:lnTo>
                    <a:lnTo>
                      <a:pt x="80376" y="22160"/>
                    </a:lnTo>
                    <a:lnTo>
                      <a:pt x="47529" y="47540"/>
                    </a:lnTo>
                    <a:lnTo>
                      <a:pt x="22154" y="80390"/>
                    </a:lnTo>
                    <a:lnTo>
                      <a:pt x="5796" y="119161"/>
                    </a:lnTo>
                    <a:lnTo>
                      <a:pt x="0" y="162307"/>
                    </a:lnTo>
                    <a:lnTo>
                      <a:pt x="5796" y="205454"/>
                    </a:lnTo>
                    <a:lnTo>
                      <a:pt x="22154" y="244226"/>
                    </a:lnTo>
                    <a:lnTo>
                      <a:pt x="47529" y="277075"/>
                    </a:lnTo>
                    <a:lnTo>
                      <a:pt x="80376" y="302454"/>
                    </a:lnTo>
                    <a:lnTo>
                      <a:pt x="119150" y="318816"/>
                    </a:lnTo>
                    <a:lnTo>
                      <a:pt x="162306" y="324614"/>
                    </a:lnTo>
                    <a:lnTo>
                      <a:pt x="205461" y="318816"/>
                    </a:lnTo>
                    <a:lnTo>
                      <a:pt x="244235" y="302454"/>
                    </a:lnTo>
                    <a:lnTo>
                      <a:pt x="277082" y="277075"/>
                    </a:lnTo>
                    <a:lnTo>
                      <a:pt x="302457" y="244226"/>
                    </a:lnTo>
                    <a:lnTo>
                      <a:pt x="318815" y="205454"/>
                    </a:lnTo>
                    <a:lnTo>
                      <a:pt x="324612" y="162307"/>
                    </a:lnTo>
                    <a:lnTo>
                      <a:pt x="318815" y="119161"/>
                    </a:lnTo>
                    <a:lnTo>
                      <a:pt x="302457" y="80390"/>
                    </a:lnTo>
                    <a:lnTo>
                      <a:pt x="277082" y="47540"/>
                    </a:lnTo>
                    <a:lnTo>
                      <a:pt x="244235" y="22160"/>
                    </a:lnTo>
                    <a:lnTo>
                      <a:pt x="205461" y="5798"/>
                    </a:lnTo>
                    <a:lnTo>
                      <a:pt x="162306" y="0"/>
                    </a:lnTo>
                    <a:close/>
                  </a:path>
                </a:pathLst>
              </a:custGeom>
              <a:solidFill>
                <a:srgbClr val="D6D6F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  <p:sp>
            <p:nvSpPr>
              <p:cNvPr id="1011" name="Google Shape;1011;p62"/>
              <p:cNvSpPr/>
              <p:nvPr/>
            </p:nvSpPr>
            <p:spPr>
              <a:xfrm>
                <a:off x="4295394" y="4114035"/>
                <a:ext cx="32512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20" extrusionOk="0">
                    <a:moveTo>
                      <a:pt x="0" y="162307"/>
                    </a:moveTo>
                    <a:lnTo>
                      <a:pt x="5796" y="119161"/>
                    </a:lnTo>
                    <a:lnTo>
                      <a:pt x="22154" y="80390"/>
                    </a:lnTo>
                    <a:lnTo>
                      <a:pt x="47529" y="47540"/>
                    </a:lnTo>
                    <a:lnTo>
                      <a:pt x="80376" y="22160"/>
                    </a:lnTo>
                    <a:lnTo>
                      <a:pt x="119150" y="5798"/>
                    </a:lnTo>
                    <a:lnTo>
                      <a:pt x="162306" y="0"/>
                    </a:lnTo>
                    <a:lnTo>
                      <a:pt x="205461" y="5798"/>
                    </a:lnTo>
                    <a:lnTo>
                      <a:pt x="244235" y="22160"/>
                    </a:lnTo>
                    <a:lnTo>
                      <a:pt x="277082" y="47540"/>
                    </a:lnTo>
                    <a:lnTo>
                      <a:pt x="302457" y="80390"/>
                    </a:lnTo>
                    <a:lnTo>
                      <a:pt x="318815" y="119161"/>
                    </a:lnTo>
                    <a:lnTo>
                      <a:pt x="324612" y="162307"/>
                    </a:lnTo>
                    <a:lnTo>
                      <a:pt x="318815" y="205454"/>
                    </a:lnTo>
                    <a:lnTo>
                      <a:pt x="302457" y="244226"/>
                    </a:lnTo>
                    <a:lnTo>
                      <a:pt x="277082" y="277075"/>
                    </a:lnTo>
                    <a:lnTo>
                      <a:pt x="244235" y="302454"/>
                    </a:lnTo>
                    <a:lnTo>
                      <a:pt x="205461" y="318816"/>
                    </a:lnTo>
                    <a:lnTo>
                      <a:pt x="162306" y="324614"/>
                    </a:lnTo>
                    <a:lnTo>
                      <a:pt x="119150" y="318816"/>
                    </a:lnTo>
                    <a:lnTo>
                      <a:pt x="80376" y="302454"/>
                    </a:lnTo>
                    <a:lnTo>
                      <a:pt x="47529" y="277075"/>
                    </a:lnTo>
                    <a:lnTo>
                      <a:pt x="22154" y="244226"/>
                    </a:lnTo>
                    <a:lnTo>
                      <a:pt x="5796" y="205454"/>
                    </a:lnTo>
                    <a:lnTo>
                      <a:pt x="0" y="162307"/>
                    </a:lnTo>
                    <a:close/>
                  </a:path>
                </a:pathLst>
              </a:custGeom>
              <a:noFill/>
              <a:ln w="198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</p:grpSp>
        <p:sp>
          <p:nvSpPr>
            <p:cNvPr id="1012" name="Google Shape;1012;p62"/>
            <p:cNvSpPr txBox="1"/>
            <p:nvPr/>
          </p:nvSpPr>
          <p:spPr>
            <a:xfrm>
              <a:off x="9006867" y="5602891"/>
              <a:ext cx="1929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1700" rIns="0" bIns="0" anchor="t" anchorCtr="0">
              <a:spAutoFit/>
            </a:bodyPr>
            <a:lstStyle/>
            <a:p>
              <a:pPr marL="25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latin typeface="Courier New"/>
                  <a:ea typeface="Courier New"/>
                  <a:cs typeface="Courier New"/>
                  <a:sym typeface="Courier New"/>
                </a:rPr>
                <a:t>s</a:t>
              </a:r>
              <a:endParaRPr sz="2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grpSp>
          <p:nvGrpSpPr>
            <p:cNvPr id="1013" name="Google Shape;1013;p62"/>
            <p:cNvGrpSpPr/>
            <p:nvPr/>
          </p:nvGrpSpPr>
          <p:grpSpPr>
            <a:xfrm>
              <a:off x="9095032" y="2639872"/>
              <a:ext cx="1741030" cy="2925342"/>
              <a:chOff x="4458462" y="2119121"/>
              <a:chExt cx="1164335" cy="1994914"/>
            </a:xfrm>
          </p:grpSpPr>
          <p:sp>
            <p:nvSpPr>
              <p:cNvPr id="1014" name="Google Shape;1014;p62"/>
              <p:cNvSpPr/>
              <p:nvPr/>
            </p:nvSpPr>
            <p:spPr>
              <a:xfrm>
                <a:off x="4792218" y="2119121"/>
                <a:ext cx="830579" cy="890269"/>
              </a:xfrm>
              <a:custGeom>
                <a:avLst/>
                <a:gdLst/>
                <a:ahLst/>
                <a:cxnLst/>
                <a:rect l="l" t="t" r="r" b="b"/>
                <a:pathLst>
                  <a:path w="830579" h="890269" extrusionOk="0">
                    <a:moveTo>
                      <a:pt x="505968" y="727710"/>
                    </a:moveTo>
                    <a:lnTo>
                      <a:pt x="511764" y="684554"/>
                    </a:lnTo>
                    <a:lnTo>
                      <a:pt x="528122" y="645780"/>
                    </a:lnTo>
                    <a:lnTo>
                      <a:pt x="553497" y="612933"/>
                    </a:lnTo>
                    <a:lnTo>
                      <a:pt x="586344" y="587558"/>
                    </a:lnTo>
                    <a:lnTo>
                      <a:pt x="625118" y="571200"/>
                    </a:lnTo>
                    <a:lnTo>
                      <a:pt x="668274" y="565404"/>
                    </a:lnTo>
                    <a:lnTo>
                      <a:pt x="711429" y="571200"/>
                    </a:lnTo>
                    <a:lnTo>
                      <a:pt x="750203" y="587558"/>
                    </a:lnTo>
                    <a:lnTo>
                      <a:pt x="783050" y="612933"/>
                    </a:lnTo>
                    <a:lnTo>
                      <a:pt x="808425" y="645780"/>
                    </a:lnTo>
                    <a:lnTo>
                      <a:pt x="824783" y="684554"/>
                    </a:lnTo>
                    <a:lnTo>
                      <a:pt x="830580" y="727710"/>
                    </a:lnTo>
                    <a:lnTo>
                      <a:pt x="824783" y="770865"/>
                    </a:lnTo>
                    <a:lnTo>
                      <a:pt x="808425" y="809639"/>
                    </a:lnTo>
                    <a:lnTo>
                      <a:pt x="783050" y="842486"/>
                    </a:lnTo>
                    <a:lnTo>
                      <a:pt x="750203" y="867861"/>
                    </a:lnTo>
                    <a:lnTo>
                      <a:pt x="711429" y="884219"/>
                    </a:lnTo>
                    <a:lnTo>
                      <a:pt x="668274" y="890016"/>
                    </a:lnTo>
                    <a:lnTo>
                      <a:pt x="625118" y="884219"/>
                    </a:lnTo>
                    <a:lnTo>
                      <a:pt x="586344" y="867861"/>
                    </a:lnTo>
                    <a:lnTo>
                      <a:pt x="553497" y="842486"/>
                    </a:lnTo>
                    <a:lnTo>
                      <a:pt x="528122" y="809639"/>
                    </a:lnTo>
                    <a:lnTo>
                      <a:pt x="511764" y="770865"/>
                    </a:lnTo>
                    <a:lnTo>
                      <a:pt x="505968" y="727710"/>
                    </a:lnTo>
                    <a:close/>
                  </a:path>
                  <a:path w="830579" h="890269" extrusionOk="0">
                    <a:moveTo>
                      <a:pt x="0" y="162306"/>
                    </a:moveTo>
                    <a:lnTo>
                      <a:pt x="5796" y="119150"/>
                    </a:lnTo>
                    <a:lnTo>
                      <a:pt x="22154" y="80376"/>
                    </a:lnTo>
                    <a:lnTo>
                      <a:pt x="47529" y="47529"/>
                    </a:lnTo>
                    <a:lnTo>
                      <a:pt x="80376" y="22154"/>
                    </a:lnTo>
                    <a:lnTo>
                      <a:pt x="119150" y="5796"/>
                    </a:lnTo>
                    <a:lnTo>
                      <a:pt x="162306" y="0"/>
                    </a:lnTo>
                    <a:lnTo>
                      <a:pt x="205461" y="5796"/>
                    </a:lnTo>
                    <a:lnTo>
                      <a:pt x="244235" y="22154"/>
                    </a:lnTo>
                    <a:lnTo>
                      <a:pt x="277082" y="47529"/>
                    </a:lnTo>
                    <a:lnTo>
                      <a:pt x="302457" y="80376"/>
                    </a:lnTo>
                    <a:lnTo>
                      <a:pt x="318815" y="119150"/>
                    </a:lnTo>
                    <a:lnTo>
                      <a:pt x="324612" y="162306"/>
                    </a:lnTo>
                    <a:lnTo>
                      <a:pt x="318815" y="205461"/>
                    </a:lnTo>
                    <a:lnTo>
                      <a:pt x="302457" y="244235"/>
                    </a:lnTo>
                    <a:lnTo>
                      <a:pt x="277082" y="277082"/>
                    </a:lnTo>
                    <a:lnTo>
                      <a:pt x="244235" y="302457"/>
                    </a:lnTo>
                    <a:lnTo>
                      <a:pt x="205461" y="318815"/>
                    </a:lnTo>
                    <a:lnTo>
                      <a:pt x="162306" y="324612"/>
                    </a:lnTo>
                    <a:lnTo>
                      <a:pt x="119150" y="318815"/>
                    </a:lnTo>
                    <a:lnTo>
                      <a:pt x="80376" y="302457"/>
                    </a:lnTo>
                    <a:lnTo>
                      <a:pt x="47529" y="277082"/>
                    </a:lnTo>
                    <a:lnTo>
                      <a:pt x="22154" y="244235"/>
                    </a:lnTo>
                    <a:lnTo>
                      <a:pt x="5796" y="205461"/>
                    </a:lnTo>
                    <a:lnTo>
                      <a:pt x="0" y="162306"/>
                    </a:lnTo>
                    <a:close/>
                  </a:path>
                </a:pathLst>
              </a:custGeom>
              <a:noFill/>
              <a:ln w="198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  <p:sp>
            <p:nvSpPr>
              <p:cNvPr id="1015" name="Google Shape;1015;p62"/>
              <p:cNvSpPr/>
              <p:nvPr/>
            </p:nvSpPr>
            <p:spPr>
              <a:xfrm>
                <a:off x="4458462" y="3961635"/>
                <a:ext cx="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52400" extrusionOk="0">
                    <a:moveTo>
                      <a:pt x="0" y="0"/>
                    </a:moveTo>
                    <a:lnTo>
                      <a:pt x="0" y="151879"/>
                    </a:lnTo>
                  </a:path>
                </a:pathLst>
              </a:custGeom>
              <a:noFill/>
              <a:ln w="289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</p:grpSp>
        <p:sp>
          <p:nvSpPr>
            <p:cNvPr id="1016" name="Google Shape;1016;p62"/>
            <p:cNvSpPr txBox="1"/>
            <p:nvPr/>
          </p:nvSpPr>
          <p:spPr>
            <a:xfrm>
              <a:off x="10505950" y="3506172"/>
              <a:ext cx="1929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1700" rIns="0" bIns="0" anchor="t" anchorCtr="0">
              <a:spAutoFit/>
            </a:bodyPr>
            <a:lstStyle/>
            <a:p>
              <a:pPr marL="25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latin typeface="Courier New"/>
                  <a:ea typeface="Courier New"/>
                  <a:cs typeface="Courier New"/>
                  <a:sym typeface="Courier New"/>
                </a:rPr>
                <a:t>s</a:t>
              </a:r>
              <a:endParaRPr sz="2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grpSp>
          <p:nvGrpSpPr>
            <p:cNvPr id="1017" name="Google Shape;1017;p62"/>
            <p:cNvGrpSpPr/>
            <p:nvPr/>
          </p:nvGrpSpPr>
          <p:grpSpPr>
            <a:xfrm>
              <a:off x="8864870" y="3468982"/>
              <a:ext cx="486152" cy="476755"/>
              <a:chOff x="4304538" y="2684526"/>
              <a:chExt cx="325120" cy="325119"/>
            </a:xfrm>
          </p:grpSpPr>
          <p:sp>
            <p:nvSpPr>
              <p:cNvPr id="1018" name="Google Shape;1018;p62"/>
              <p:cNvSpPr/>
              <p:nvPr/>
            </p:nvSpPr>
            <p:spPr>
              <a:xfrm>
                <a:off x="4304538" y="2684526"/>
                <a:ext cx="325120" cy="325119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19" extrusionOk="0">
                    <a:moveTo>
                      <a:pt x="162306" y="0"/>
                    </a:moveTo>
                    <a:lnTo>
                      <a:pt x="119150" y="5796"/>
                    </a:lnTo>
                    <a:lnTo>
                      <a:pt x="80376" y="22154"/>
                    </a:lnTo>
                    <a:lnTo>
                      <a:pt x="47529" y="47529"/>
                    </a:lnTo>
                    <a:lnTo>
                      <a:pt x="22154" y="80376"/>
                    </a:lnTo>
                    <a:lnTo>
                      <a:pt x="5796" y="119150"/>
                    </a:lnTo>
                    <a:lnTo>
                      <a:pt x="0" y="162306"/>
                    </a:lnTo>
                    <a:lnTo>
                      <a:pt x="5796" y="205461"/>
                    </a:lnTo>
                    <a:lnTo>
                      <a:pt x="22154" y="244235"/>
                    </a:lnTo>
                    <a:lnTo>
                      <a:pt x="47529" y="277082"/>
                    </a:lnTo>
                    <a:lnTo>
                      <a:pt x="80376" y="302457"/>
                    </a:lnTo>
                    <a:lnTo>
                      <a:pt x="119150" y="318815"/>
                    </a:lnTo>
                    <a:lnTo>
                      <a:pt x="162306" y="324612"/>
                    </a:lnTo>
                    <a:lnTo>
                      <a:pt x="205461" y="318815"/>
                    </a:lnTo>
                    <a:lnTo>
                      <a:pt x="244235" y="302457"/>
                    </a:lnTo>
                    <a:lnTo>
                      <a:pt x="277082" y="277082"/>
                    </a:lnTo>
                    <a:lnTo>
                      <a:pt x="302457" y="244235"/>
                    </a:lnTo>
                    <a:lnTo>
                      <a:pt x="318815" y="205461"/>
                    </a:lnTo>
                    <a:lnTo>
                      <a:pt x="324612" y="162306"/>
                    </a:lnTo>
                    <a:lnTo>
                      <a:pt x="318815" y="119150"/>
                    </a:lnTo>
                    <a:lnTo>
                      <a:pt x="302457" y="80376"/>
                    </a:lnTo>
                    <a:lnTo>
                      <a:pt x="277082" y="47529"/>
                    </a:lnTo>
                    <a:lnTo>
                      <a:pt x="244235" y="22154"/>
                    </a:lnTo>
                    <a:lnTo>
                      <a:pt x="205461" y="5796"/>
                    </a:lnTo>
                    <a:lnTo>
                      <a:pt x="162306" y="0"/>
                    </a:lnTo>
                    <a:close/>
                  </a:path>
                </a:pathLst>
              </a:custGeom>
              <a:solidFill>
                <a:srgbClr val="D6D6F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  <p:sp>
            <p:nvSpPr>
              <p:cNvPr id="1019" name="Google Shape;1019;p62"/>
              <p:cNvSpPr/>
              <p:nvPr/>
            </p:nvSpPr>
            <p:spPr>
              <a:xfrm>
                <a:off x="4304538" y="2684526"/>
                <a:ext cx="325120" cy="325119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19" extrusionOk="0">
                    <a:moveTo>
                      <a:pt x="0" y="162306"/>
                    </a:moveTo>
                    <a:lnTo>
                      <a:pt x="5796" y="119150"/>
                    </a:lnTo>
                    <a:lnTo>
                      <a:pt x="22154" y="80376"/>
                    </a:lnTo>
                    <a:lnTo>
                      <a:pt x="47529" y="47529"/>
                    </a:lnTo>
                    <a:lnTo>
                      <a:pt x="80376" y="22154"/>
                    </a:lnTo>
                    <a:lnTo>
                      <a:pt x="119150" y="5796"/>
                    </a:lnTo>
                    <a:lnTo>
                      <a:pt x="162306" y="0"/>
                    </a:lnTo>
                    <a:lnTo>
                      <a:pt x="205461" y="5796"/>
                    </a:lnTo>
                    <a:lnTo>
                      <a:pt x="244235" y="22154"/>
                    </a:lnTo>
                    <a:lnTo>
                      <a:pt x="277082" y="47529"/>
                    </a:lnTo>
                    <a:lnTo>
                      <a:pt x="302457" y="80376"/>
                    </a:lnTo>
                    <a:lnTo>
                      <a:pt x="318815" y="119150"/>
                    </a:lnTo>
                    <a:lnTo>
                      <a:pt x="324612" y="162306"/>
                    </a:lnTo>
                    <a:lnTo>
                      <a:pt x="318815" y="205461"/>
                    </a:lnTo>
                    <a:lnTo>
                      <a:pt x="302457" y="244235"/>
                    </a:lnTo>
                    <a:lnTo>
                      <a:pt x="277082" y="277082"/>
                    </a:lnTo>
                    <a:lnTo>
                      <a:pt x="244235" y="302457"/>
                    </a:lnTo>
                    <a:lnTo>
                      <a:pt x="205461" y="318815"/>
                    </a:lnTo>
                    <a:lnTo>
                      <a:pt x="162306" y="324612"/>
                    </a:lnTo>
                    <a:lnTo>
                      <a:pt x="119150" y="318815"/>
                    </a:lnTo>
                    <a:lnTo>
                      <a:pt x="80376" y="302457"/>
                    </a:lnTo>
                    <a:lnTo>
                      <a:pt x="47529" y="277082"/>
                    </a:lnTo>
                    <a:lnTo>
                      <a:pt x="22154" y="244235"/>
                    </a:lnTo>
                    <a:lnTo>
                      <a:pt x="5796" y="205461"/>
                    </a:lnTo>
                    <a:lnTo>
                      <a:pt x="0" y="162306"/>
                    </a:lnTo>
                    <a:close/>
                  </a:path>
                </a:pathLst>
              </a:custGeom>
              <a:noFill/>
              <a:ln w="198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</p:grpSp>
        <p:sp>
          <p:nvSpPr>
            <p:cNvPr id="1020" name="Google Shape;1020;p62"/>
            <p:cNvSpPr txBox="1"/>
            <p:nvPr/>
          </p:nvSpPr>
          <p:spPr>
            <a:xfrm>
              <a:off x="9019211" y="3506172"/>
              <a:ext cx="1929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1700" rIns="0" bIns="0" anchor="t" anchorCtr="0">
              <a:spAutoFit/>
            </a:bodyPr>
            <a:lstStyle/>
            <a:p>
              <a:pPr marL="25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latin typeface="Courier New"/>
                  <a:ea typeface="Courier New"/>
                  <a:cs typeface="Courier New"/>
                  <a:sym typeface="Courier New"/>
                </a:rPr>
                <a:t>a</a:t>
              </a:r>
              <a:endParaRPr sz="2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021" name="Google Shape;1021;p62"/>
            <p:cNvSpPr/>
            <p:nvPr/>
          </p:nvSpPr>
          <p:spPr>
            <a:xfrm>
              <a:off x="9106376" y="3046721"/>
              <a:ext cx="1488540" cy="421415"/>
            </a:xfrm>
            <a:custGeom>
              <a:avLst/>
              <a:gdLst/>
              <a:ahLst/>
              <a:cxnLst/>
              <a:rect l="l" t="t" r="r" b="b"/>
              <a:pathLst>
                <a:path w="995679" h="287655" extrusionOk="0">
                  <a:moveTo>
                    <a:pt x="603504" y="0"/>
                  </a:moveTo>
                  <a:lnTo>
                    <a:pt x="995426" y="287528"/>
                  </a:lnTo>
                </a:path>
                <a:path w="995679" h="287655" extrusionOk="0">
                  <a:moveTo>
                    <a:pt x="372872" y="0"/>
                  </a:moveTo>
                  <a:lnTo>
                    <a:pt x="0" y="287528"/>
                  </a:lnTo>
                </a:path>
              </a:pathLst>
            </a:custGeom>
            <a:noFill/>
            <a:ln w="289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/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63"/>
          <p:cNvSpPr txBox="1"/>
          <p:nvPr/>
        </p:nvSpPr>
        <p:spPr>
          <a:xfrm>
            <a:off x="10132004" y="0"/>
            <a:ext cx="19200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625" rIns="0" bIns="0" anchor="t" anchorCtr="0">
            <a:sp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CSE332, Spring 2021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7" name="Google Shape;1027;p63"/>
          <p:cNvSpPr txBox="1"/>
          <p:nvPr/>
        </p:nvSpPr>
        <p:spPr>
          <a:xfrm>
            <a:off x="4899829" y="0"/>
            <a:ext cx="23919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625" rIns="0" bIns="0" anchor="t" anchorCtr="0">
            <a:sp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L02: Dictionary ADT, Tries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8" name="Google Shape;1028;p63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70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Simple Trie Node Implementation</a:t>
            </a:r>
            <a:endParaRPr/>
          </a:p>
        </p:txBody>
      </p:sp>
      <p:sp>
        <p:nvSpPr>
          <p:cNvPr id="1029" name="Google Shape;1029;p63"/>
          <p:cNvSpPr txBox="1"/>
          <p:nvPr/>
        </p:nvSpPr>
        <p:spPr>
          <a:xfrm>
            <a:off x="5028533" y="1194825"/>
            <a:ext cx="5998800" cy="19296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81700" rIns="0" bIns="0" anchor="t" anchorCtr="0">
            <a:spAutoFit/>
          </a:bodyPr>
          <a:lstStyle/>
          <a:p>
            <a:pPr marL="406400" marR="13208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private static class Node {  private char ch;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marL="406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private boolean isKey;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marL="406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private Map&lt;char, Node&gt; next;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marL="406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1030" name="Google Shape;1030;p63"/>
          <p:cNvGrpSpPr/>
          <p:nvPr/>
        </p:nvGrpSpPr>
        <p:grpSpPr>
          <a:xfrm>
            <a:off x="652988" y="1549360"/>
            <a:ext cx="2785976" cy="1122652"/>
            <a:chOff x="367322" y="1162049"/>
            <a:chExt cx="1567180" cy="842010"/>
          </a:xfrm>
        </p:grpSpPr>
        <p:sp>
          <p:nvSpPr>
            <p:cNvPr id="1031" name="Google Shape;1031;p63"/>
            <p:cNvSpPr/>
            <p:nvPr/>
          </p:nvSpPr>
          <p:spPr>
            <a:xfrm>
              <a:off x="367322" y="1162049"/>
              <a:ext cx="1567180" cy="842010"/>
            </a:xfrm>
            <a:custGeom>
              <a:avLst/>
              <a:gdLst/>
              <a:ahLst/>
              <a:cxnLst/>
              <a:rect l="l" t="t" r="r" b="b"/>
              <a:pathLst>
                <a:path w="1567180" h="842010" extrusionOk="0">
                  <a:moveTo>
                    <a:pt x="783396" y="0"/>
                  </a:moveTo>
                  <a:lnTo>
                    <a:pt x="783396" y="842010"/>
                  </a:lnTo>
                </a:path>
                <a:path w="1567180" h="842010" extrusionOk="0">
                  <a:moveTo>
                    <a:pt x="0" y="283845"/>
                  </a:moveTo>
                  <a:lnTo>
                    <a:pt x="1566760" y="283845"/>
                  </a:lnTo>
                </a:path>
                <a:path w="1567180" h="842010" extrusionOk="0">
                  <a:moveTo>
                    <a:pt x="0" y="558165"/>
                  </a:moveTo>
                  <a:lnTo>
                    <a:pt x="1566760" y="558165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/>
            </a:p>
          </p:txBody>
        </p:sp>
        <p:sp>
          <p:nvSpPr>
            <p:cNvPr id="1032" name="Google Shape;1032;p63"/>
            <p:cNvSpPr/>
            <p:nvPr/>
          </p:nvSpPr>
          <p:spPr>
            <a:xfrm>
              <a:off x="367322" y="1162049"/>
              <a:ext cx="1567180" cy="842010"/>
            </a:xfrm>
            <a:custGeom>
              <a:avLst/>
              <a:gdLst/>
              <a:ahLst/>
              <a:cxnLst/>
              <a:rect l="l" t="t" r="r" b="b"/>
              <a:pathLst>
                <a:path w="1567180" h="842010" extrusionOk="0">
                  <a:moveTo>
                    <a:pt x="9525" y="0"/>
                  </a:moveTo>
                  <a:lnTo>
                    <a:pt x="9525" y="842010"/>
                  </a:lnTo>
                </a:path>
                <a:path w="1567180" h="842010" extrusionOk="0">
                  <a:moveTo>
                    <a:pt x="1557235" y="0"/>
                  </a:moveTo>
                  <a:lnTo>
                    <a:pt x="1557235" y="842010"/>
                  </a:lnTo>
                </a:path>
                <a:path w="1567180" h="842010" extrusionOk="0">
                  <a:moveTo>
                    <a:pt x="0" y="9525"/>
                  </a:moveTo>
                  <a:lnTo>
                    <a:pt x="1566760" y="9525"/>
                  </a:lnTo>
                </a:path>
                <a:path w="1567180" h="842010" extrusionOk="0">
                  <a:moveTo>
                    <a:pt x="0" y="832485"/>
                  </a:moveTo>
                  <a:lnTo>
                    <a:pt x="1566760" y="832485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/>
            </a:p>
          </p:txBody>
        </p:sp>
      </p:grpSp>
      <p:sp>
        <p:nvSpPr>
          <p:cNvPr id="1033" name="Google Shape;1033;p63"/>
          <p:cNvSpPr txBox="1"/>
          <p:nvPr/>
        </p:nvSpPr>
        <p:spPr>
          <a:xfrm>
            <a:off x="686884" y="1574799"/>
            <a:ext cx="1353600" cy="338100"/>
          </a:xfrm>
          <a:prstGeom prst="rect">
            <a:avLst/>
          </a:prstGeom>
          <a:solidFill>
            <a:srgbClr val="D6D6F5"/>
          </a:solidFill>
          <a:ln>
            <a:noFill/>
          </a:ln>
        </p:spPr>
        <p:txBody>
          <a:bodyPr spcFirstLastPara="1" wrap="square" lIns="0" tIns="29975" rIns="0" bIns="0" anchor="t" anchorCtr="0">
            <a:spAutoFit/>
          </a:bodyPr>
          <a:lstStyle/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ch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34" name="Google Shape;1034;p63"/>
          <p:cNvSpPr txBox="1"/>
          <p:nvPr/>
        </p:nvSpPr>
        <p:spPr>
          <a:xfrm>
            <a:off x="2051367" y="1582251"/>
            <a:ext cx="13536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700" rIns="0" bIns="0" anchor="t" anchorCtr="0">
            <a:spAutoFit/>
          </a:bodyPr>
          <a:lstStyle/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a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35" name="Google Shape;1035;p63"/>
          <p:cNvSpPr txBox="1"/>
          <p:nvPr/>
        </p:nvSpPr>
        <p:spPr>
          <a:xfrm>
            <a:off x="686884" y="1932092"/>
            <a:ext cx="1353600" cy="348600"/>
          </a:xfrm>
          <a:prstGeom prst="rect">
            <a:avLst/>
          </a:prstGeom>
          <a:solidFill>
            <a:srgbClr val="D6D6F5"/>
          </a:solidFill>
          <a:ln>
            <a:noFill/>
          </a:ln>
        </p:spPr>
        <p:txBody>
          <a:bodyPr spcFirstLastPara="1" wrap="square" lIns="0" tIns="40325" rIns="0" bIns="0" anchor="t" anchorCtr="0">
            <a:spAutoFit/>
          </a:bodyPr>
          <a:lstStyle/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isKey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36" name="Google Shape;1036;p63"/>
          <p:cNvSpPr txBox="1"/>
          <p:nvPr/>
        </p:nvSpPr>
        <p:spPr>
          <a:xfrm>
            <a:off x="2051367" y="1948011"/>
            <a:ext cx="13536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700" rIns="0" bIns="0" anchor="t" anchorCtr="0">
            <a:spAutoFit/>
          </a:bodyPr>
          <a:lstStyle/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37" name="Google Shape;1037;p63"/>
          <p:cNvSpPr txBox="1"/>
          <p:nvPr/>
        </p:nvSpPr>
        <p:spPr>
          <a:xfrm>
            <a:off x="686884" y="2297852"/>
            <a:ext cx="1353600" cy="348600"/>
          </a:xfrm>
          <a:prstGeom prst="rect">
            <a:avLst/>
          </a:prstGeom>
          <a:solidFill>
            <a:srgbClr val="D6D6F5"/>
          </a:solidFill>
          <a:ln>
            <a:noFill/>
          </a:ln>
        </p:spPr>
        <p:txBody>
          <a:bodyPr spcFirstLastPara="1" wrap="square" lIns="0" tIns="40325" rIns="0" bIns="0" anchor="t" anchorCtr="0">
            <a:spAutoFit/>
          </a:bodyPr>
          <a:lstStyle/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next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1038" name="Google Shape;1038;p63"/>
          <p:cNvGrpSpPr/>
          <p:nvPr/>
        </p:nvGrpSpPr>
        <p:grpSpPr>
          <a:xfrm>
            <a:off x="1343810" y="3625166"/>
            <a:ext cx="1722801" cy="391149"/>
            <a:chOff x="680794" y="2316988"/>
            <a:chExt cx="1567180" cy="293369"/>
          </a:xfrm>
        </p:grpSpPr>
        <p:sp>
          <p:nvSpPr>
            <p:cNvPr id="1039" name="Google Shape;1039;p63"/>
            <p:cNvSpPr/>
            <p:nvPr/>
          </p:nvSpPr>
          <p:spPr>
            <a:xfrm>
              <a:off x="690319" y="2326513"/>
              <a:ext cx="774065" cy="274319"/>
            </a:xfrm>
            <a:custGeom>
              <a:avLst/>
              <a:gdLst/>
              <a:ahLst/>
              <a:cxnLst/>
              <a:rect l="l" t="t" r="r" b="b"/>
              <a:pathLst>
                <a:path w="774065" h="274319" extrusionOk="0">
                  <a:moveTo>
                    <a:pt x="773877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773877" y="274320"/>
                  </a:lnTo>
                  <a:lnTo>
                    <a:pt x="773877" y="0"/>
                  </a:lnTo>
                  <a:close/>
                </a:path>
              </a:pathLst>
            </a:custGeom>
            <a:solidFill>
              <a:srgbClr val="D6D6F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Courier New"/>
                  <a:ea typeface="Courier New"/>
                  <a:cs typeface="Courier New"/>
                  <a:sym typeface="Courier New"/>
                </a:rPr>
                <a:t>y</a:t>
              </a:r>
              <a:endParaRPr sz="20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040" name="Google Shape;1040;p63"/>
            <p:cNvSpPr/>
            <p:nvPr/>
          </p:nvSpPr>
          <p:spPr>
            <a:xfrm>
              <a:off x="1464183" y="2316988"/>
              <a:ext cx="0" cy="293369"/>
            </a:xfrm>
            <a:custGeom>
              <a:avLst/>
              <a:gdLst/>
              <a:ahLst/>
              <a:cxnLst/>
              <a:rect l="l" t="t" r="r" b="b"/>
              <a:pathLst>
                <a:path w="120000" h="293369" extrusionOk="0">
                  <a:moveTo>
                    <a:pt x="0" y="0"/>
                  </a:moveTo>
                  <a:lnTo>
                    <a:pt x="0" y="29337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/>
            </a:p>
          </p:txBody>
        </p:sp>
        <p:sp>
          <p:nvSpPr>
            <p:cNvPr id="1041" name="Google Shape;1041;p63"/>
            <p:cNvSpPr/>
            <p:nvPr/>
          </p:nvSpPr>
          <p:spPr>
            <a:xfrm>
              <a:off x="680794" y="2316988"/>
              <a:ext cx="1567180" cy="293369"/>
            </a:xfrm>
            <a:custGeom>
              <a:avLst/>
              <a:gdLst/>
              <a:ahLst/>
              <a:cxnLst/>
              <a:rect l="l" t="t" r="r" b="b"/>
              <a:pathLst>
                <a:path w="1567180" h="293369" extrusionOk="0">
                  <a:moveTo>
                    <a:pt x="9525" y="0"/>
                  </a:moveTo>
                  <a:lnTo>
                    <a:pt x="9525" y="293370"/>
                  </a:lnTo>
                </a:path>
                <a:path w="1567180" h="293369" extrusionOk="0">
                  <a:moveTo>
                    <a:pt x="1557326" y="0"/>
                  </a:moveTo>
                  <a:lnTo>
                    <a:pt x="1557326" y="293370"/>
                  </a:lnTo>
                </a:path>
                <a:path w="1567180" h="293369" extrusionOk="0">
                  <a:moveTo>
                    <a:pt x="0" y="9525"/>
                  </a:moveTo>
                  <a:lnTo>
                    <a:pt x="1566851" y="9525"/>
                  </a:lnTo>
                </a:path>
                <a:path w="1567180" h="293369" extrusionOk="0">
                  <a:moveTo>
                    <a:pt x="0" y="283845"/>
                  </a:moveTo>
                  <a:lnTo>
                    <a:pt x="1566851" y="283845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/>
            </a:p>
          </p:txBody>
        </p:sp>
      </p:grpSp>
      <p:sp>
        <p:nvSpPr>
          <p:cNvPr id="1042" name="Google Shape;1042;p63"/>
          <p:cNvSpPr txBox="1"/>
          <p:nvPr/>
        </p:nvSpPr>
        <p:spPr>
          <a:xfrm>
            <a:off x="932352" y="1226807"/>
            <a:ext cx="698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700" rIns="0" bIns="0" anchor="t" anchorCtr="0">
            <a:sp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Node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43" name="Google Shape;1043;p63"/>
          <p:cNvSpPr txBox="1"/>
          <p:nvPr/>
        </p:nvSpPr>
        <p:spPr>
          <a:xfrm>
            <a:off x="1518421" y="3275274"/>
            <a:ext cx="532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700" rIns="0" bIns="0" anchor="t" anchorCtr="0">
            <a:sp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Map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1044" name="Google Shape;1044;p63"/>
          <p:cNvGraphicFramePr/>
          <p:nvPr/>
        </p:nvGraphicFramePr>
        <p:xfrm>
          <a:off x="4495461" y="4078563"/>
          <a:ext cx="2752300" cy="1096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7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75"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ch</a:t>
                      </a:r>
                      <a:endParaRPr sz="16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37275" marB="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 sz="16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3727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75"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isKey</a:t>
                      </a:r>
                      <a:endParaRPr sz="16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37275" marB="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false</a:t>
                      </a:r>
                      <a:endParaRPr sz="16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3727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900"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next</a:t>
                      </a:r>
                      <a:endParaRPr sz="16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37275" marB="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45" name="Google Shape;1045;p63"/>
          <p:cNvSpPr txBox="1"/>
          <p:nvPr/>
        </p:nvSpPr>
        <p:spPr>
          <a:xfrm>
            <a:off x="4797596" y="3749963"/>
            <a:ext cx="698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700" rIns="0" bIns="0" anchor="t" anchorCtr="0">
            <a:sp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Node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46" name="Google Shape;1046;p63"/>
          <p:cNvSpPr/>
          <p:nvPr/>
        </p:nvSpPr>
        <p:spPr>
          <a:xfrm>
            <a:off x="932358" y="2425122"/>
            <a:ext cx="1846574" cy="1324851"/>
          </a:xfrm>
          <a:custGeom>
            <a:avLst/>
            <a:gdLst/>
            <a:ahLst/>
            <a:cxnLst/>
            <a:rect l="l" t="t" r="r" b="b"/>
            <a:pathLst>
              <a:path w="1038860" h="659130" extrusionOk="0">
                <a:moveTo>
                  <a:pt x="88258" y="632322"/>
                </a:moveTo>
                <a:lnTo>
                  <a:pt x="77445" y="658794"/>
                </a:lnTo>
                <a:lnTo>
                  <a:pt x="162396" y="652317"/>
                </a:lnTo>
                <a:lnTo>
                  <a:pt x="149285" y="637331"/>
                </a:lnTo>
                <a:lnTo>
                  <a:pt x="99630" y="637331"/>
                </a:lnTo>
                <a:lnTo>
                  <a:pt x="88258" y="632322"/>
                </a:lnTo>
                <a:close/>
              </a:path>
              <a:path w="1038860" h="659130" extrusionOk="0">
                <a:moveTo>
                  <a:pt x="95740" y="614007"/>
                </a:moveTo>
                <a:lnTo>
                  <a:pt x="88258" y="632322"/>
                </a:lnTo>
                <a:lnTo>
                  <a:pt x="99630" y="637331"/>
                </a:lnTo>
                <a:lnTo>
                  <a:pt x="107622" y="619170"/>
                </a:lnTo>
                <a:lnTo>
                  <a:pt x="95740" y="614007"/>
                </a:lnTo>
                <a:close/>
              </a:path>
              <a:path w="1038860" h="659130" extrusionOk="0">
                <a:moveTo>
                  <a:pt x="106288" y="588182"/>
                </a:moveTo>
                <a:lnTo>
                  <a:pt x="95740" y="614007"/>
                </a:lnTo>
                <a:lnTo>
                  <a:pt x="107622" y="619170"/>
                </a:lnTo>
                <a:lnTo>
                  <a:pt x="99630" y="637331"/>
                </a:lnTo>
                <a:lnTo>
                  <a:pt x="149285" y="637331"/>
                </a:lnTo>
                <a:lnTo>
                  <a:pt x="106288" y="588182"/>
                </a:lnTo>
                <a:close/>
              </a:path>
              <a:path w="1038860" h="659130" extrusionOk="0">
                <a:moveTo>
                  <a:pt x="963165" y="43001"/>
                </a:moveTo>
                <a:lnTo>
                  <a:pt x="592340" y="200578"/>
                </a:lnTo>
                <a:lnTo>
                  <a:pt x="394628" y="288335"/>
                </a:lnTo>
                <a:lnTo>
                  <a:pt x="334725" y="316148"/>
                </a:lnTo>
                <a:lnTo>
                  <a:pt x="251792" y="356026"/>
                </a:lnTo>
                <a:lnTo>
                  <a:pt x="178197" y="393618"/>
                </a:lnTo>
                <a:lnTo>
                  <a:pt x="135131" y="417113"/>
                </a:lnTo>
                <a:lnTo>
                  <a:pt x="97130" y="439465"/>
                </a:lnTo>
                <a:lnTo>
                  <a:pt x="64582" y="460293"/>
                </a:lnTo>
                <a:lnTo>
                  <a:pt x="27385" y="489757"/>
                </a:lnTo>
                <a:lnTo>
                  <a:pt x="6146" y="518205"/>
                </a:lnTo>
                <a:lnTo>
                  <a:pt x="5894" y="518586"/>
                </a:lnTo>
                <a:lnTo>
                  <a:pt x="5680" y="519094"/>
                </a:lnTo>
                <a:lnTo>
                  <a:pt x="2451" y="527730"/>
                </a:lnTo>
                <a:lnTo>
                  <a:pt x="2261" y="528111"/>
                </a:lnTo>
                <a:lnTo>
                  <a:pt x="0" y="548050"/>
                </a:lnTo>
                <a:lnTo>
                  <a:pt x="1056" y="555289"/>
                </a:lnTo>
                <a:lnTo>
                  <a:pt x="1131" y="555924"/>
                </a:lnTo>
                <a:lnTo>
                  <a:pt x="25097" y="593643"/>
                </a:lnTo>
                <a:lnTo>
                  <a:pt x="56743" y="616630"/>
                </a:lnTo>
                <a:lnTo>
                  <a:pt x="88258" y="632322"/>
                </a:lnTo>
                <a:lnTo>
                  <a:pt x="95740" y="614007"/>
                </a:lnTo>
                <a:lnTo>
                  <a:pt x="83949" y="608883"/>
                </a:lnTo>
                <a:lnTo>
                  <a:pt x="67463" y="599993"/>
                </a:lnTo>
                <a:lnTo>
                  <a:pt x="33704" y="574339"/>
                </a:lnTo>
                <a:lnTo>
                  <a:pt x="20815" y="552495"/>
                </a:lnTo>
                <a:lnTo>
                  <a:pt x="20662" y="552495"/>
                </a:lnTo>
                <a:lnTo>
                  <a:pt x="20285" y="550844"/>
                </a:lnTo>
                <a:lnTo>
                  <a:pt x="20429" y="550844"/>
                </a:lnTo>
                <a:lnTo>
                  <a:pt x="19871" y="546907"/>
                </a:lnTo>
                <a:lnTo>
                  <a:pt x="19710" y="546907"/>
                </a:lnTo>
                <a:lnTo>
                  <a:pt x="19620" y="545129"/>
                </a:lnTo>
                <a:lnTo>
                  <a:pt x="19776" y="545129"/>
                </a:lnTo>
                <a:lnTo>
                  <a:pt x="19931" y="540938"/>
                </a:lnTo>
                <a:lnTo>
                  <a:pt x="19799" y="540938"/>
                </a:lnTo>
                <a:lnTo>
                  <a:pt x="19992" y="539287"/>
                </a:lnTo>
                <a:lnTo>
                  <a:pt x="20143" y="539287"/>
                </a:lnTo>
                <a:lnTo>
                  <a:pt x="21121" y="534588"/>
                </a:lnTo>
                <a:lnTo>
                  <a:pt x="20980" y="534588"/>
                </a:lnTo>
                <a:lnTo>
                  <a:pt x="21412" y="533191"/>
                </a:lnTo>
                <a:lnTo>
                  <a:pt x="23449" y="528111"/>
                </a:lnTo>
                <a:lnTo>
                  <a:pt x="23380" y="527984"/>
                </a:lnTo>
                <a:lnTo>
                  <a:pt x="24030" y="526587"/>
                </a:lnTo>
                <a:lnTo>
                  <a:pt x="27508" y="520491"/>
                </a:lnTo>
                <a:lnTo>
                  <a:pt x="61937" y="486455"/>
                </a:lnTo>
                <a:lnTo>
                  <a:pt x="107280" y="456356"/>
                </a:lnTo>
                <a:lnTo>
                  <a:pt x="144715" y="434512"/>
                </a:lnTo>
                <a:lnTo>
                  <a:pt x="187374" y="411144"/>
                </a:lnTo>
                <a:lnTo>
                  <a:pt x="260464" y="373806"/>
                </a:lnTo>
                <a:lnTo>
                  <a:pt x="343079" y="334055"/>
                </a:lnTo>
                <a:lnTo>
                  <a:pt x="465811" y="277921"/>
                </a:lnTo>
                <a:lnTo>
                  <a:pt x="779717" y="141904"/>
                </a:lnTo>
                <a:lnTo>
                  <a:pt x="970826" y="61272"/>
                </a:lnTo>
                <a:lnTo>
                  <a:pt x="965137" y="52877"/>
                </a:lnTo>
                <a:lnTo>
                  <a:pt x="963165" y="43001"/>
                </a:lnTo>
                <a:close/>
              </a:path>
              <a:path w="1038860" h="659130" extrusionOk="0">
                <a:moveTo>
                  <a:pt x="20285" y="550844"/>
                </a:moveTo>
                <a:lnTo>
                  <a:pt x="20662" y="552495"/>
                </a:lnTo>
                <a:lnTo>
                  <a:pt x="20542" y="551644"/>
                </a:lnTo>
                <a:lnTo>
                  <a:pt x="20285" y="550844"/>
                </a:lnTo>
                <a:close/>
              </a:path>
              <a:path w="1038860" h="659130" extrusionOk="0">
                <a:moveTo>
                  <a:pt x="20542" y="551644"/>
                </a:moveTo>
                <a:lnTo>
                  <a:pt x="20662" y="552495"/>
                </a:lnTo>
                <a:lnTo>
                  <a:pt x="20815" y="552495"/>
                </a:lnTo>
                <a:lnTo>
                  <a:pt x="20542" y="551644"/>
                </a:lnTo>
                <a:close/>
              </a:path>
              <a:path w="1038860" h="659130" extrusionOk="0">
                <a:moveTo>
                  <a:pt x="20429" y="550844"/>
                </a:moveTo>
                <a:lnTo>
                  <a:pt x="20285" y="550844"/>
                </a:lnTo>
                <a:lnTo>
                  <a:pt x="20542" y="551644"/>
                </a:lnTo>
                <a:lnTo>
                  <a:pt x="20429" y="550844"/>
                </a:lnTo>
                <a:close/>
              </a:path>
              <a:path w="1038860" h="659130" extrusionOk="0">
                <a:moveTo>
                  <a:pt x="19743" y="546003"/>
                </a:moveTo>
                <a:lnTo>
                  <a:pt x="19710" y="546907"/>
                </a:lnTo>
                <a:lnTo>
                  <a:pt x="19871" y="546907"/>
                </a:lnTo>
                <a:lnTo>
                  <a:pt x="19743" y="546003"/>
                </a:lnTo>
                <a:close/>
              </a:path>
              <a:path w="1038860" h="659130" extrusionOk="0">
                <a:moveTo>
                  <a:pt x="19776" y="545129"/>
                </a:moveTo>
                <a:lnTo>
                  <a:pt x="19620" y="545129"/>
                </a:lnTo>
                <a:lnTo>
                  <a:pt x="19743" y="546003"/>
                </a:lnTo>
                <a:lnTo>
                  <a:pt x="19776" y="545129"/>
                </a:lnTo>
                <a:close/>
              </a:path>
              <a:path w="1038860" h="659130" extrusionOk="0">
                <a:moveTo>
                  <a:pt x="19992" y="539287"/>
                </a:moveTo>
                <a:lnTo>
                  <a:pt x="19799" y="540938"/>
                </a:lnTo>
                <a:lnTo>
                  <a:pt x="19959" y="540167"/>
                </a:lnTo>
                <a:lnTo>
                  <a:pt x="19992" y="539287"/>
                </a:lnTo>
                <a:close/>
              </a:path>
              <a:path w="1038860" h="659130" extrusionOk="0">
                <a:moveTo>
                  <a:pt x="19959" y="540167"/>
                </a:moveTo>
                <a:lnTo>
                  <a:pt x="19799" y="540938"/>
                </a:lnTo>
                <a:lnTo>
                  <a:pt x="19931" y="540938"/>
                </a:lnTo>
                <a:lnTo>
                  <a:pt x="19959" y="540167"/>
                </a:lnTo>
                <a:close/>
              </a:path>
              <a:path w="1038860" h="659130" extrusionOk="0">
                <a:moveTo>
                  <a:pt x="20143" y="539287"/>
                </a:moveTo>
                <a:lnTo>
                  <a:pt x="19992" y="539287"/>
                </a:lnTo>
                <a:lnTo>
                  <a:pt x="19959" y="540167"/>
                </a:lnTo>
                <a:lnTo>
                  <a:pt x="20143" y="539287"/>
                </a:lnTo>
                <a:close/>
              </a:path>
              <a:path w="1038860" h="659130" extrusionOk="0">
                <a:moveTo>
                  <a:pt x="21412" y="533191"/>
                </a:moveTo>
                <a:lnTo>
                  <a:pt x="20980" y="534588"/>
                </a:lnTo>
                <a:lnTo>
                  <a:pt x="21290" y="533774"/>
                </a:lnTo>
                <a:lnTo>
                  <a:pt x="21412" y="533191"/>
                </a:lnTo>
                <a:close/>
              </a:path>
              <a:path w="1038860" h="659130" extrusionOk="0">
                <a:moveTo>
                  <a:pt x="21290" y="533774"/>
                </a:moveTo>
                <a:lnTo>
                  <a:pt x="20980" y="534588"/>
                </a:lnTo>
                <a:lnTo>
                  <a:pt x="21121" y="534588"/>
                </a:lnTo>
                <a:lnTo>
                  <a:pt x="21290" y="533774"/>
                </a:lnTo>
                <a:close/>
              </a:path>
              <a:path w="1038860" h="659130" extrusionOk="0">
                <a:moveTo>
                  <a:pt x="21513" y="533191"/>
                </a:moveTo>
                <a:lnTo>
                  <a:pt x="21290" y="533774"/>
                </a:lnTo>
                <a:lnTo>
                  <a:pt x="21513" y="533191"/>
                </a:lnTo>
                <a:close/>
              </a:path>
              <a:path w="1038860" h="659130" extrusionOk="0">
                <a:moveTo>
                  <a:pt x="24030" y="526587"/>
                </a:moveTo>
                <a:lnTo>
                  <a:pt x="23380" y="527984"/>
                </a:lnTo>
                <a:lnTo>
                  <a:pt x="23762" y="527291"/>
                </a:lnTo>
                <a:lnTo>
                  <a:pt x="24030" y="526587"/>
                </a:lnTo>
                <a:close/>
              </a:path>
              <a:path w="1038860" h="659130" extrusionOk="0">
                <a:moveTo>
                  <a:pt x="23762" y="527291"/>
                </a:moveTo>
                <a:lnTo>
                  <a:pt x="23380" y="527984"/>
                </a:lnTo>
                <a:lnTo>
                  <a:pt x="23762" y="527291"/>
                </a:lnTo>
                <a:close/>
              </a:path>
              <a:path w="1038860" h="659130" extrusionOk="0">
                <a:moveTo>
                  <a:pt x="24150" y="526587"/>
                </a:moveTo>
                <a:lnTo>
                  <a:pt x="23762" y="527291"/>
                </a:lnTo>
                <a:lnTo>
                  <a:pt x="24150" y="526587"/>
                </a:lnTo>
                <a:close/>
              </a:path>
              <a:path w="1038860" h="659130" extrusionOk="0">
                <a:moveTo>
                  <a:pt x="1036613" y="29001"/>
                </a:moveTo>
                <a:lnTo>
                  <a:pt x="996506" y="29001"/>
                </a:lnTo>
                <a:lnTo>
                  <a:pt x="1004126" y="47289"/>
                </a:lnTo>
                <a:lnTo>
                  <a:pt x="970826" y="61272"/>
                </a:lnTo>
                <a:lnTo>
                  <a:pt x="973632" y="65412"/>
                </a:lnTo>
                <a:lnTo>
                  <a:pt x="985854" y="73435"/>
                </a:lnTo>
                <a:lnTo>
                  <a:pt x="1000195" y="76291"/>
                </a:lnTo>
                <a:lnTo>
                  <a:pt x="1015048" y="73324"/>
                </a:lnTo>
                <a:lnTo>
                  <a:pt x="1027584" y="64775"/>
                </a:lnTo>
                <a:lnTo>
                  <a:pt x="1035606" y="52560"/>
                </a:lnTo>
                <a:lnTo>
                  <a:pt x="1038462" y="38248"/>
                </a:lnTo>
                <a:lnTo>
                  <a:pt x="1036613" y="29001"/>
                </a:lnTo>
                <a:close/>
              </a:path>
              <a:path w="1038860" h="659130" extrusionOk="0">
                <a:moveTo>
                  <a:pt x="996506" y="29001"/>
                </a:moveTo>
                <a:lnTo>
                  <a:pt x="963165" y="43001"/>
                </a:lnTo>
                <a:lnTo>
                  <a:pt x="965137" y="52877"/>
                </a:lnTo>
                <a:lnTo>
                  <a:pt x="970826" y="61272"/>
                </a:lnTo>
                <a:lnTo>
                  <a:pt x="1004126" y="47289"/>
                </a:lnTo>
                <a:lnTo>
                  <a:pt x="996506" y="29001"/>
                </a:lnTo>
                <a:close/>
              </a:path>
              <a:path w="1038860" h="659130" extrusionOk="0">
                <a:moveTo>
                  <a:pt x="1000419" y="0"/>
                </a:moveTo>
                <a:lnTo>
                  <a:pt x="985584" y="2966"/>
                </a:lnTo>
                <a:lnTo>
                  <a:pt x="973049" y="11461"/>
                </a:lnTo>
                <a:lnTo>
                  <a:pt x="965026" y="23683"/>
                </a:lnTo>
                <a:lnTo>
                  <a:pt x="962171" y="38024"/>
                </a:lnTo>
                <a:lnTo>
                  <a:pt x="963165" y="43001"/>
                </a:lnTo>
                <a:lnTo>
                  <a:pt x="996506" y="29001"/>
                </a:lnTo>
                <a:lnTo>
                  <a:pt x="1036613" y="29001"/>
                </a:lnTo>
                <a:lnTo>
                  <a:pt x="1035495" y="23413"/>
                </a:lnTo>
                <a:lnTo>
                  <a:pt x="1026947" y="10878"/>
                </a:lnTo>
                <a:lnTo>
                  <a:pt x="1014731" y="2855"/>
                </a:lnTo>
                <a:lnTo>
                  <a:pt x="100041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</p:txBody>
      </p:sp>
      <p:sp>
        <p:nvSpPr>
          <p:cNvPr id="1047" name="Google Shape;1047;p63"/>
          <p:cNvSpPr/>
          <p:nvPr/>
        </p:nvSpPr>
        <p:spPr>
          <a:xfrm>
            <a:off x="2517202" y="3779494"/>
            <a:ext cx="1990368" cy="522708"/>
          </a:xfrm>
          <a:custGeom>
            <a:avLst/>
            <a:gdLst/>
            <a:ahLst/>
            <a:cxnLst/>
            <a:rect l="l" t="t" r="r" b="b"/>
            <a:pathLst>
              <a:path w="727075" h="771525" extrusionOk="0">
                <a:moveTo>
                  <a:pt x="650046" y="743385"/>
                </a:moveTo>
                <a:lnTo>
                  <a:pt x="645747" y="771096"/>
                </a:lnTo>
                <a:lnTo>
                  <a:pt x="726900" y="745188"/>
                </a:lnTo>
                <a:lnTo>
                  <a:pt x="662765" y="745188"/>
                </a:lnTo>
                <a:lnTo>
                  <a:pt x="650046" y="743385"/>
                </a:lnTo>
                <a:close/>
              </a:path>
              <a:path w="727075" h="771525" extrusionOk="0">
                <a:moveTo>
                  <a:pt x="653076" y="723854"/>
                </a:moveTo>
                <a:lnTo>
                  <a:pt x="650046" y="743385"/>
                </a:lnTo>
                <a:lnTo>
                  <a:pt x="662765" y="745188"/>
                </a:lnTo>
                <a:lnTo>
                  <a:pt x="665559" y="725630"/>
                </a:lnTo>
                <a:lnTo>
                  <a:pt x="653076" y="723854"/>
                </a:lnTo>
                <a:close/>
              </a:path>
              <a:path w="727075" h="771525" extrusionOk="0">
                <a:moveTo>
                  <a:pt x="657431" y="695785"/>
                </a:moveTo>
                <a:lnTo>
                  <a:pt x="653076" y="723854"/>
                </a:lnTo>
                <a:lnTo>
                  <a:pt x="665559" y="725630"/>
                </a:lnTo>
                <a:lnTo>
                  <a:pt x="662765" y="745188"/>
                </a:lnTo>
                <a:lnTo>
                  <a:pt x="726900" y="745188"/>
                </a:lnTo>
                <a:lnTo>
                  <a:pt x="657431" y="695785"/>
                </a:lnTo>
                <a:close/>
              </a:path>
              <a:path w="727075" h="771525" extrusionOk="0">
                <a:moveTo>
                  <a:pt x="60926" y="67649"/>
                </a:moveTo>
                <a:lnTo>
                  <a:pt x="52530" y="73231"/>
                </a:lnTo>
                <a:lnTo>
                  <a:pt x="42609" y="75151"/>
                </a:lnTo>
                <a:lnTo>
                  <a:pt x="81613" y="169751"/>
                </a:lnTo>
                <a:lnTo>
                  <a:pt x="99520" y="211661"/>
                </a:lnTo>
                <a:lnTo>
                  <a:pt x="117300" y="252936"/>
                </a:lnTo>
                <a:lnTo>
                  <a:pt x="135461" y="293449"/>
                </a:lnTo>
                <a:lnTo>
                  <a:pt x="153622" y="333073"/>
                </a:lnTo>
                <a:lnTo>
                  <a:pt x="172164" y="371554"/>
                </a:lnTo>
                <a:lnTo>
                  <a:pt x="190960" y="408638"/>
                </a:lnTo>
                <a:lnTo>
                  <a:pt x="210010" y="444325"/>
                </a:lnTo>
                <a:lnTo>
                  <a:pt x="229314" y="478488"/>
                </a:lnTo>
                <a:lnTo>
                  <a:pt x="269319" y="541480"/>
                </a:lnTo>
                <a:lnTo>
                  <a:pt x="300561" y="583390"/>
                </a:lnTo>
                <a:lnTo>
                  <a:pt x="332819" y="620093"/>
                </a:lnTo>
                <a:lnTo>
                  <a:pt x="368379" y="651081"/>
                </a:lnTo>
                <a:lnTo>
                  <a:pt x="407749" y="676354"/>
                </a:lnTo>
                <a:lnTo>
                  <a:pt x="463629" y="701754"/>
                </a:lnTo>
                <a:lnTo>
                  <a:pt x="521033" y="719788"/>
                </a:lnTo>
                <a:lnTo>
                  <a:pt x="577294" y="732107"/>
                </a:lnTo>
                <a:lnTo>
                  <a:pt x="650046" y="743385"/>
                </a:lnTo>
                <a:lnTo>
                  <a:pt x="653076" y="723854"/>
                </a:lnTo>
                <a:lnTo>
                  <a:pt x="607393" y="717121"/>
                </a:lnTo>
                <a:lnTo>
                  <a:pt x="581231" y="712676"/>
                </a:lnTo>
                <a:lnTo>
                  <a:pt x="526494" y="700865"/>
                </a:lnTo>
                <a:lnTo>
                  <a:pt x="471122" y="683466"/>
                </a:lnTo>
                <a:lnTo>
                  <a:pt x="417782" y="659209"/>
                </a:lnTo>
                <a:lnTo>
                  <a:pt x="380698" y="635587"/>
                </a:lnTo>
                <a:lnTo>
                  <a:pt x="347297" y="606504"/>
                </a:lnTo>
                <a:lnTo>
                  <a:pt x="316182" y="571071"/>
                </a:lnTo>
                <a:lnTo>
                  <a:pt x="285829" y="530558"/>
                </a:lnTo>
                <a:lnTo>
                  <a:pt x="246586" y="468709"/>
                </a:lnTo>
                <a:lnTo>
                  <a:pt x="227536" y="435054"/>
                </a:lnTo>
                <a:lnTo>
                  <a:pt x="208613" y="399748"/>
                </a:lnTo>
                <a:lnTo>
                  <a:pt x="190071" y="362918"/>
                </a:lnTo>
                <a:lnTo>
                  <a:pt x="171656" y="324818"/>
                </a:lnTo>
                <a:lnTo>
                  <a:pt x="153495" y="285321"/>
                </a:lnTo>
                <a:lnTo>
                  <a:pt x="135588" y="245062"/>
                </a:lnTo>
                <a:lnTo>
                  <a:pt x="117808" y="203914"/>
                </a:lnTo>
                <a:lnTo>
                  <a:pt x="100028" y="162131"/>
                </a:lnTo>
                <a:lnTo>
                  <a:pt x="82375" y="119840"/>
                </a:lnTo>
                <a:lnTo>
                  <a:pt x="60926" y="67649"/>
                </a:lnTo>
                <a:close/>
              </a:path>
              <a:path w="727075" h="771525" extrusionOk="0">
                <a:moveTo>
                  <a:pt x="38423" y="0"/>
                </a:moveTo>
                <a:lnTo>
                  <a:pt x="23574" y="2873"/>
                </a:lnTo>
                <a:lnTo>
                  <a:pt x="11017" y="11221"/>
                </a:lnTo>
                <a:lnTo>
                  <a:pt x="2936" y="23368"/>
                </a:lnTo>
                <a:lnTo>
                  <a:pt x="0" y="37681"/>
                </a:lnTo>
                <a:lnTo>
                  <a:pt x="2873" y="52530"/>
                </a:lnTo>
                <a:lnTo>
                  <a:pt x="11221" y="65087"/>
                </a:lnTo>
                <a:lnTo>
                  <a:pt x="23368" y="73167"/>
                </a:lnTo>
                <a:lnTo>
                  <a:pt x="37681" y="76104"/>
                </a:lnTo>
                <a:lnTo>
                  <a:pt x="42609" y="75151"/>
                </a:lnTo>
                <a:lnTo>
                  <a:pt x="28908" y="41862"/>
                </a:lnTo>
                <a:lnTo>
                  <a:pt x="47196" y="34242"/>
                </a:lnTo>
                <a:lnTo>
                  <a:pt x="75295" y="34242"/>
                </a:lnTo>
                <a:lnTo>
                  <a:pt x="73231" y="23574"/>
                </a:lnTo>
                <a:lnTo>
                  <a:pt x="64883" y="11017"/>
                </a:lnTo>
                <a:lnTo>
                  <a:pt x="52736" y="2936"/>
                </a:lnTo>
                <a:lnTo>
                  <a:pt x="38423" y="0"/>
                </a:lnTo>
                <a:close/>
              </a:path>
              <a:path w="727075" h="771525" extrusionOk="0">
                <a:moveTo>
                  <a:pt x="47196" y="34242"/>
                </a:moveTo>
                <a:lnTo>
                  <a:pt x="28908" y="41862"/>
                </a:lnTo>
                <a:lnTo>
                  <a:pt x="42609" y="75151"/>
                </a:lnTo>
                <a:lnTo>
                  <a:pt x="52530" y="73231"/>
                </a:lnTo>
                <a:lnTo>
                  <a:pt x="60926" y="67649"/>
                </a:lnTo>
                <a:lnTo>
                  <a:pt x="47196" y="34242"/>
                </a:lnTo>
                <a:close/>
              </a:path>
              <a:path w="727075" h="771525" extrusionOk="0">
                <a:moveTo>
                  <a:pt x="75295" y="34242"/>
                </a:moveTo>
                <a:lnTo>
                  <a:pt x="47196" y="34242"/>
                </a:lnTo>
                <a:lnTo>
                  <a:pt x="60926" y="67649"/>
                </a:lnTo>
                <a:lnTo>
                  <a:pt x="65087" y="64883"/>
                </a:lnTo>
                <a:lnTo>
                  <a:pt x="73167" y="52736"/>
                </a:lnTo>
                <a:lnTo>
                  <a:pt x="76104" y="38423"/>
                </a:lnTo>
                <a:lnTo>
                  <a:pt x="75295" y="342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</p:txBody>
      </p:sp>
      <p:grpSp>
        <p:nvGrpSpPr>
          <p:cNvPr id="1048" name="Google Shape;1048;p63"/>
          <p:cNvGrpSpPr/>
          <p:nvPr/>
        </p:nvGrpSpPr>
        <p:grpSpPr>
          <a:xfrm>
            <a:off x="597384" y="4880040"/>
            <a:ext cx="577966" cy="1372068"/>
            <a:chOff x="336044" y="3886964"/>
            <a:chExt cx="325120" cy="802004"/>
          </a:xfrm>
        </p:grpSpPr>
        <p:sp>
          <p:nvSpPr>
            <p:cNvPr id="1049" name="Google Shape;1049;p63"/>
            <p:cNvSpPr/>
            <p:nvPr/>
          </p:nvSpPr>
          <p:spPr>
            <a:xfrm>
              <a:off x="336044" y="3886964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 extrusionOk="0">
                  <a:moveTo>
                    <a:pt x="162300" y="0"/>
                  </a:moveTo>
                  <a:lnTo>
                    <a:pt x="119155" y="5797"/>
                  </a:lnTo>
                  <a:lnTo>
                    <a:pt x="80385" y="22159"/>
                  </a:lnTo>
                  <a:lnTo>
                    <a:pt x="47537" y="47537"/>
                  </a:lnTo>
                  <a:lnTo>
                    <a:pt x="22159" y="80385"/>
                  </a:lnTo>
                  <a:lnTo>
                    <a:pt x="5797" y="119155"/>
                  </a:lnTo>
                  <a:lnTo>
                    <a:pt x="0" y="162300"/>
                  </a:lnTo>
                  <a:lnTo>
                    <a:pt x="5797" y="205448"/>
                  </a:lnTo>
                  <a:lnTo>
                    <a:pt x="22159" y="244220"/>
                  </a:lnTo>
                  <a:lnTo>
                    <a:pt x="47537" y="277069"/>
                  </a:lnTo>
                  <a:lnTo>
                    <a:pt x="80385" y="302448"/>
                  </a:lnTo>
                  <a:lnTo>
                    <a:pt x="119155" y="318810"/>
                  </a:lnTo>
                  <a:lnTo>
                    <a:pt x="162300" y="324608"/>
                  </a:lnTo>
                  <a:lnTo>
                    <a:pt x="205448" y="318810"/>
                  </a:lnTo>
                  <a:lnTo>
                    <a:pt x="244220" y="302448"/>
                  </a:lnTo>
                  <a:lnTo>
                    <a:pt x="277069" y="277069"/>
                  </a:lnTo>
                  <a:lnTo>
                    <a:pt x="302448" y="244220"/>
                  </a:lnTo>
                  <a:lnTo>
                    <a:pt x="318810" y="205448"/>
                  </a:lnTo>
                  <a:lnTo>
                    <a:pt x="324608" y="162300"/>
                  </a:lnTo>
                  <a:lnTo>
                    <a:pt x="318810" y="119155"/>
                  </a:lnTo>
                  <a:lnTo>
                    <a:pt x="302448" y="80385"/>
                  </a:lnTo>
                  <a:lnTo>
                    <a:pt x="277069" y="47537"/>
                  </a:lnTo>
                  <a:lnTo>
                    <a:pt x="244220" y="22159"/>
                  </a:lnTo>
                  <a:lnTo>
                    <a:pt x="205448" y="5797"/>
                  </a:lnTo>
                  <a:lnTo>
                    <a:pt x="162300" y="0"/>
                  </a:lnTo>
                  <a:close/>
                </a:path>
              </a:pathLst>
            </a:custGeom>
            <a:solidFill>
              <a:srgbClr val="D6D6F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/>
            </a:p>
          </p:txBody>
        </p:sp>
        <p:sp>
          <p:nvSpPr>
            <p:cNvPr id="1050" name="Google Shape;1050;p63"/>
            <p:cNvSpPr/>
            <p:nvPr/>
          </p:nvSpPr>
          <p:spPr>
            <a:xfrm>
              <a:off x="336044" y="3886964"/>
              <a:ext cx="325120" cy="802004"/>
            </a:xfrm>
            <a:custGeom>
              <a:avLst/>
              <a:gdLst/>
              <a:ahLst/>
              <a:cxnLst/>
              <a:rect l="l" t="t" r="r" b="b"/>
              <a:pathLst>
                <a:path w="325120" h="802004" extrusionOk="0">
                  <a:moveTo>
                    <a:pt x="0" y="162300"/>
                  </a:moveTo>
                  <a:lnTo>
                    <a:pt x="5797" y="119155"/>
                  </a:lnTo>
                  <a:lnTo>
                    <a:pt x="22159" y="80385"/>
                  </a:lnTo>
                  <a:lnTo>
                    <a:pt x="47537" y="47537"/>
                  </a:lnTo>
                  <a:lnTo>
                    <a:pt x="80385" y="22159"/>
                  </a:lnTo>
                  <a:lnTo>
                    <a:pt x="119155" y="5797"/>
                  </a:lnTo>
                  <a:lnTo>
                    <a:pt x="162300" y="0"/>
                  </a:lnTo>
                  <a:lnTo>
                    <a:pt x="205448" y="5797"/>
                  </a:lnTo>
                  <a:lnTo>
                    <a:pt x="244220" y="22159"/>
                  </a:lnTo>
                  <a:lnTo>
                    <a:pt x="277069" y="47537"/>
                  </a:lnTo>
                  <a:lnTo>
                    <a:pt x="302448" y="80385"/>
                  </a:lnTo>
                  <a:lnTo>
                    <a:pt x="318810" y="119155"/>
                  </a:lnTo>
                  <a:lnTo>
                    <a:pt x="324608" y="162300"/>
                  </a:lnTo>
                  <a:lnTo>
                    <a:pt x="318810" y="205448"/>
                  </a:lnTo>
                  <a:lnTo>
                    <a:pt x="302448" y="244220"/>
                  </a:lnTo>
                  <a:lnTo>
                    <a:pt x="277069" y="277069"/>
                  </a:lnTo>
                  <a:lnTo>
                    <a:pt x="244220" y="302448"/>
                  </a:lnTo>
                  <a:lnTo>
                    <a:pt x="205448" y="318810"/>
                  </a:lnTo>
                  <a:lnTo>
                    <a:pt x="162300" y="324608"/>
                  </a:lnTo>
                  <a:lnTo>
                    <a:pt x="119155" y="318810"/>
                  </a:lnTo>
                  <a:lnTo>
                    <a:pt x="80385" y="302448"/>
                  </a:lnTo>
                  <a:lnTo>
                    <a:pt x="47537" y="277069"/>
                  </a:lnTo>
                  <a:lnTo>
                    <a:pt x="22159" y="244220"/>
                  </a:lnTo>
                  <a:lnTo>
                    <a:pt x="5797" y="205448"/>
                  </a:lnTo>
                  <a:lnTo>
                    <a:pt x="0" y="162300"/>
                  </a:lnTo>
                  <a:close/>
                </a:path>
                <a:path w="325120" h="802004" extrusionOk="0">
                  <a:moveTo>
                    <a:pt x="0" y="639315"/>
                  </a:moveTo>
                  <a:lnTo>
                    <a:pt x="5797" y="596169"/>
                  </a:lnTo>
                  <a:lnTo>
                    <a:pt x="22159" y="557398"/>
                  </a:lnTo>
                  <a:lnTo>
                    <a:pt x="47537" y="524549"/>
                  </a:lnTo>
                  <a:lnTo>
                    <a:pt x="80385" y="499169"/>
                  </a:lnTo>
                  <a:lnTo>
                    <a:pt x="119155" y="482806"/>
                  </a:lnTo>
                  <a:lnTo>
                    <a:pt x="162300" y="477008"/>
                  </a:lnTo>
                  <a:lnTo>
                    <a:pt x="205448" y="482806"/>
                  </a:lnTo>
                  <a:lnTo>
                    <a:pt x="244220" y="499169"/>
                  </a:lnTo>
                  <a:lnTo>
                    <a:pt x="277069" y="524549"/>
                  </a:lnTo>
                  <a:lnTo>
                    <a:pt x="302448" y="557398"/>
                  </a:lnTo>
                  <a:lnTo>
                    <a:pt x="318810" y="596169"/>
                  </a:lnTo>
                  <a:lnTo>
                    <a:pt x="324608" y="639315"/>
                  </a:lnTo>
                  <a:lnTo>
                    <a:pt x="318810" y="682461"/>
                  </a:lnTo>
                  <a:lnTo>
                    <a:pt x="302448" y="721232"/>
                  </a:lnTo>
                  <a:lnTo>
                    <a:pt x="277069" y="754081"/>
                  </a:lnTo>
                  <a:lnTo>
                    <a:pt x="244220" y="779461"/>
                  </a:lnTo>
                  <a:lnTo>
                    <a:pt x="205448" y="795824"/>
                  </a:lnTo>
                  <a:lnTo>
                    <a:pt x="162300" y="801622"/>
                  </a:lnTo>
                  <a:lnTo>
                    <a:pt x="119155" y="795824"/>
                  </a:lnTo>
                  <a:lnTo>
                    <a:pt x="80385" y="779461"/>
                  </a:lnTo>
                  <a:lnTo>
                    <a:pt x="47537" y="754081"/>
                  </a:lnTo>
                  <a:lnTo>
                    <a:pt x="22159" y="721232"/>
                  </a:lnTo>
                  <a:lnTo>
                    <a:pt x="5797" y="682461"/>
                  </a:lnTo>
                  <a:lnTo>
                    <a:pt x="0" y="639315"/>
                  </a:lnTo>
                  <a:close/>
                </a:path>
              </a:pathLst>
            </a:custGeom>
            <a:noFill/>
            <a:ln w="198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/>
            </a:p>
          </p:txBody>
        </p:sp>
      </p:grpSp>
      <p:sp>
        <p:nvSpPr>
          <p:cNvPr id="1051" name="Google Shape;1051;p63"/>
          <p:cNvSpPr txBox="1"/>
          <p:nvPr/>
        </p:nvSpPr>
        <p:spPr>
          <a:xfrm>
            <a:off x="781013" y="4923122"/>
            <a:ext cx="230400" cy="6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00" rIns="0" bIns="0" anchor="t" anchorCtr="0">
            <a:sp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ourier New"/>
                <a:ea typeface="Courier New"/>
                <a:cs typeface="Courier New"/>
                <a:sym typeface="Courier New"/>
              </a:rPr>
              <a:t>a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52" name="Google Shape;1052;p63"/>
          <p:cNvSpPr/>
          <p:nvPr/>
        </p:nvSpPr>
        <p:spPr>
          <a:xfrm>
            <a:off x="887304" y="5435264"/>
            <a:ext cx="0" cy="260604"/>
          </a:xfrm>
          <a:custGeom>
            <a:avLst/>
            <a:gdLst/>
            <a:ahLst/>
            <a:cxnLst/>
            <a:rect l="l" t="t" r="r" b="b"/>
            <a:pathLst>
              <a:path w="120000" h="152400" extrusionOk="0">
                <a:moveTo>
                  <a:pt x="0" y="0"/>
                </a:moveTo>
                <a:lnTo>
                  <a:pt x="0" y="151879"/>
                </a:lnTo>
              </a:path>
            </a:pathLst>
          </a:custGeom>
          <a:noFill/>
          <a:ln w="289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</p:txBody>
      </p:sp>
      <p:sp>
        <p:nvSpPr>
          <p:cNvPr id="1053" name="Google Shape;1053;p63"/>
          <p:cNvSpPr/>
          <p:nvPr/>
        </p:nvSpPr>
        <p:spPr>
          <a:xfrm>
            <a:off x="6453630" y="4945887"/>
            <a:ext cx="1606156" cy="104074"/>
          </a:xfrm>
          <a:custGeom>
            <a:avLst/>
            <a:gdLst/>
            <a:ahLst/>
            <a:cxnLst/>
            <a:rect l="l" t="t" r="r" b="b"/>
            <a:pathLst>
              <a:path w="903604" h="78104" extrusionOk="0">
                <a:moveTo>
                  <a:pt x="38862" y="0"/>
                </a:moveTo>
                <a:lnTo>
                  <a:pt x="23735" y="3053"/>
                </a:lnTo>
                <a:lnTo>
                  <a:pt x="11382" y="11382"/>
                </a:lnTo>
                <a:lnTo>
                  <a:pt x="3053" y="23735"/>
                </a:lnTo>
                <a:lnTo>
                  <a:pt x="0" y="38862"/>
                </a:lnTo>
                <a:lnTo>
                  <a:pt x="3053" y="53988"/>
                </a:lnTo>
                <a:lnTo>
                  <a:pt x="11382" y="66341"/>
                </a:lnTo>
                <a:lnTo>
                  <a:pt x="23735" y="74670"/>
                </a:lnTo>
                <a:lnTo>
                  <a:pt x="38862" y="77724"/>
                </a:lnTo>
                <a:lnTo>
                  <a:pt x="53988" y="74670"/>
                </a:lnTo>
                <a:lnTo>
                  <a:pt x="66341" y="66341"/>
                </a:lnTo>
                <a:lnTo>
                  <a:pt x="74670" y="53988"/>
                </a:lnTo>
                <a:lnTo>
                  <a:pt x="75108" y="51818"/>
                </a:lnTo>
                <a:lnTo>
                  <a:pt x="38862" y="51818"/>
                </a:lnTo>
                <a:lnTo>
                  <a:pt x="38862" y="25908"/>
                </a:lnTo>
                <a:lnTo>
                  <a:pt x="75108" y="25908"/>
                </a:lnTo>
                <a:lnTo>
                  <a:pt x="74670" y="23735"/>
                </a:lnTo>
                <a:lnTo>
                  <a:pt x="66341" y="11382"/>
                </a:lnTo>
                <a:lnTo>
                  <a:pt x="53988" y="3053"/>
                </a:lnTo>
                <a:lnTo>
                  <a:pt x="38862" y="0"/>
                </a:lnTo>
                <a:close/>
              </a:path>
              <a:path w="903604" h="78104" extrusionOk="0">
                <a:moveTo>
                  <a:pt x="825881" y="0"/>
                </a:moveTo>
                <a:lnTo>
                  <a:pt x="825881" y="77724"/>
                </a:lnTo>
                <a:lnTo>
                  <a:pt x="877691" y="51818"/>
                </a:lnTo>
                <a:lnTo>
                  <a:pt x="838832" y="51818"/>
                </a:lnTo>
                <a:lnTo>
                  <a:pt x="838832" y="25908"/>
                </a:lnTo>
                <a:lnTo>
                  <a:pt x="877697" y="25908"/>
                </a:lnTo>
                <a:lnTo>
                  <a:pt x="825881" y="0"/>
                </a:lnTo>
                <a:close/>
              </a:path>
              <a:path w="903604" h="78104" extrusionOk="0">
                <a:moveTo>
                  <a:pt x="75108" y="25908"/>
                </a:moveTo>
                <a:lnTo>
                  <a:pt x="38862" y="25908"/>
                </a:lnTo>
                <a:lnTo>
                  <a:pt x="38862" y="51818"/>
                </a:lnTo>
                <a:lnTo>
                  <a:pt x="75108" y="51818"/>
                </a:lnTo>
                <a:lnTo>
                  <a:pt x="77724" y="38862"/>
                </a:lnTo>
                <a:lnTo>
                  <a:pt x="75108" y="25908"/>
                </a:lnTo>
                <a:close/>
              </a:path>
              <a:path w="903604" h="78104" extrusionOk="0">
                <a:moveTo>
                  <a:pt x="825881" y="25908"/>
                </a:moveTo>
                <a:lnTo>
                  <a:pt x="75108" y="25908"/>
                </a:lnTo>
                <a:lnTo>
                  <a:pt x="77724" y="38862"/>
                </a:lnTo>
                <a:lnTo>
                  <a:pt x="75108" y="51818"/>
                </a:lnTo>
                <a:lnTo>
                  <a:pt x="825881" y="51818"/>
                </a:lnTo>
                <a:lnTo>
                  <a:pt x="825881" y="25908"/>
                </a:lnTo>
                <a:close/>
              </a:path>
              <a:path w="903604" h="78104" extrusionOk="0">
                <a:moveTo>
                  <a:pt x="877697" y="25908"/>
                </a:moveTo>
                <a:lnTo>
                  <a:pt x="838832" y="25908"/>
                </a:lnTo>
                <a:lnTo>
                  <a:pt x="838832" y="51818"/>
                </a:lnTo>
                <a:lnTo>
                  <a:pt x="877691" y="51818"/>
                </a:lnTo>
                <a:lnTo>
                  <a:pt x="903605" y="38862"/>
                </a:lnTo>
                <a:lnTo>
                  <a:pt x="877697" y="259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</p:txBody>
      </p:sp>
      <p:sp>
        <p:nvSpPr>
          <p:cNvPr id="1054" name="Google Shape;1054;p63"/>
          <p:cNvSpPr txBox="1"/>
          <p:nvPr/>
        </p:nvSpPr>
        <p:spPr>
          <a:xfrm>
            <a:off x="8340005" y="4772489"/>
            <a:ext cx="2619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625" rIns="0" bIns="0" anchor="t" anchorCtr="0">
            <a:sp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sz="2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55" name="Google Shape;1055;p63"/>
          <p:cNvSpPr txBox="1"/>
          <p:nvPr/>
        </p:nvSpPr>
        <p:spPr>
          <a:xfrm>
            <a:off x="704801" y="5622421"/>
            <a:ext cx="3000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9"/>
          <p:cNvSpPr txBox="1"/>
          <p:nvPr/>
        </p:nvSpPr>
        <p:spPr>
          <a:xfrm>
            <a:off x="10132004" y="0"/>
            <a:ext cx="19200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625" rIns="0" bIns="0" anchor="t" anchorCtr="0">
            <a:sp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CSE332, Spring 2021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9"/>
          <p:cNvSpPr txBox="1"/>
          <p:nvPr/>
        </p:nvSpPr>
        <p:spPr>
          <a:xfrm>
            <a:off x="4899829" y="0"/>
            <a:ext cx="23919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625" rIns="0" bIns="0" anchor="t" anchorCtr="0">
            <a:sp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L02: Dictionary ADT, Tries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9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70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Simple Trie Implementation</a:t>
            </a:r>
            <a:endParaRPr/>
          </a:p>
        </p:txBody>
      </p:sp>
      <p:sp>
        <p:nvSpPr>
          <p:cNvPr id="377" name="Google Shape;377;p29"/>
          <p:cNvSpPr txBox="1"/>
          <p:nvPr/>
        </p:nvSpPr>
        <p:spPr>
          <a:xfrm>
            <a:off x="476839" y="1812540"/>
            <a:ext cx="6651300" cy="44949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81700" rIns="0" bIns="0" anchor="t" anchorCtr="0">
            <a:spAutoFit/>
          </a:bodyPr>
          <a:lstStyle/>
          <a:p>
            <a:pPr marL="0" marR="25654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public class TrieSet {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25654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private Node root;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marL="711200" marR="16256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private static class Node {  private char ch;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marL="711200" marR="1028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private boolean isKey;  private Map&lt;char, Node&gt; next;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marL="711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private Node(char c, boolean b) {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marL="1016000" marR="3568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ch = c;  isKey = b;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marL="1016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next = new HashMap();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marL="711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marL="406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8" name="Google Shape;378;p29"/>
          <p:cNvSpPr/>
          <p:nvPr/>
        </p:nvSpPr>
        <p:spPr>
          <a:xfrm>
            <a:off x="9399961" y="1662625"/>
            <a:ext cx="2248154" cy="1469073"/>
          </a:xfrm>
          <a:custGeom>
            <a:avLst/>
            <a:gdLst/>
            <a:ahLst/>
            <a:cxnLst/>
            <a:rect l="l" t="t" r="r" b="b"/>
            <a:pathLst>
              <a:path w="1346200" h="889000" extrusionOk="0">
                <a:moveTo>
                  <a:pt x="0" y="162306"/>
                </a:moveTo>
                <a:lnTo>
                  <a:pt x="5796" y="119150"/>
                </a:lnTo>
                <a:lnTo>
                  <a:pt x="22154" y="80376"/>
                </a:lnTo>
                <a:lnTo>
                  <a:pt x="47529" y="47529"/>
                </a:lnTo>
                <a:lnTo>
                  <a:pt x="80376" y="22154"/>
                </a:lnTo>
                <a:lnTo>
                  <a:pt x="119150" y="5796"/>
                </a:lnTo>
                <a:lnTo>
                  <a:pt x="162306" y="0"/>
                </a:lnTo>
                <a:lnTo>
                  <a:pt x="205461" y="5796"/>
                </a:lnTo>
                <a:lnTo>
                  <a:pt x="244235" y="22154"/>
                </a:lnTo>
                <a:lnTo>
                  <a:pt x="277082" y="47529"/>
                </a:lnTo>
                <a:lnTo>
                  <a:pt x="302457" y="80376"/>
                </a:lnTo>
                <a:lnTo>
                  <a:pt x="318815" y="119150"/>
                </a:lnTo>
                <a:lnTo>
                  <a:pt x="324612" y="162306"/>
                </a:lnTo>
                <a:lnTo>
                  <a:pt x="318815" y="205461"/>
                </a:lnTo>
                <a:lnTo>
                  <a:pt x="302457" y="244235"/>
                </a:lnTo>
                <a:lnTo>
                  <a:pt x="277082" y="277082"/>
                </a:lnTo>
                <a:lnTo>
                  <a:pt x="244235" y="302457"/>
                </a:lnTo>
                <a:lnTo>
                  <a:pt x="205461" y="318815"/>
                </a:lnTo>
                <a:lnTo>
                  <a:pt x="162306" y="324612"/>
                </a:lnTo>
                <a:lnTo>
                  <a:pt x="119150" y="318815"/>
                </a:lnTo>
                <a:lnTo>
                  <a:pt x="80376" y="302457"/>
                </a:lnTo>
                <a:lnTo>
                  <a:pt x="47529" y="277082"/>
                </a:lnTo>
                <a:lnTo>
                  <a:pt x="22154" y="244235"/>
                </a:lnTo>
                <a:lnTo>
                  <a:pt x="5796" y="205461"/>
                </a:lnTo>
                <a:lnTo>
                  <a:pt x="0" y="162306"/>
                </a:lnTo>
                <a:close/>
              </a:path>
              <a:path w="1346200" h="889000" extrusionOk="0">
                <a:moveTo>
                  <a:pt x="1021080" y="726186"/>
                </a:moveTo>
                <a:lnTo>
                  <a:pt x="1026876" y="683030"/>
                </a:lnTo>
                <a:lnTo>
                  <a:pt x="1043234" y="644256"/>
                </a:lnTo>
                <a:lnTo>
                  <a:pt x="1068609" y="611409"/>
                </a:lnTo>
                <a:lnTo>
                  <a:pt x="1101456" y="586034"/>
                </a:lnTo>
                <a:lnTo>
                  <a:pt x="1140230" y="569676"/>
                </a:lnTo>
                <a:lnTo>
                  <a:pt x="1183386" y="563880"/>
                </a:lnTo>
                <a:lnTo>
                  <a:pt x="1226541" y="569676"/>
                </a:lnTo>
                <a:lnTo>
                  <a:pt x="1265315" y="586034"/>
                </a:lnTo>
                <a:lnTo>
                  <a:pt x="1298162" y="611409"/>
                </a:lnTo>
                <a:lnTo>
                  <a:pt x="1323537" y="644256"/>
                </a:lnTo>
                <a:lnTo>
                  <a:pt x="1339895" y="683030"/>
                </a:lnTo>
                <a:lnTo>
                  <a:pt x="1345692" y="726186"/>
                </a:lnTo>
                <a:lnTo>
                  <a:pt x="1339895" y="769341"/>
                </a:lnTo>
                <a:lnTo>
                  <a:pt x="1323537" y="808115"/>
                </a:lnTo>
                <a:lnTo>
                  <a:pt x="1298162" y="840962"/>
                </a:lnTo>
                <a:lnTo>
                  <a:pt x="1265315" y="866337"/>
                </a:lnTo>
                <a:lnTo>
                  <a:pt x="1226541" y="882695"/>
                </a:lnTo>
                <a:lnTo>
                  <a:pt x="1183386" y="888492"/>
                </a:lnTo>
                <a:lnTo>
                  <a:pt x="1140230" y="882695"/>
                </a:lnTo>
                <a:lnTo>
                  <a:pt x="1101456" y="866337"/>
                </a:lnTo>
                <a:lnTo>
                  <a:pt x="1068609" y="840962"/>
                </a:lnTo>
                <a:lnTo>
                  <a:pt x="1043234" y="808115"/>
                </a:lnTo>
                <a:lnTo>
                  <a:pt x="1026876" y="769341"/>
                </a:lnTo>
                <a:lnTo>
                  <a:pt x="1021080" y="726186"/>
                </a:lnTo>
                <a:close/>
              </a:path>
            </a:pathLst>
          </a:custGeom>
          <a:noFill/>
          <a:ln w="198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</p:txBody>
      </p:sp>
      <p:sp>
        <p:nvSpPr>
          <p:cNvPr id="379" name="Google Shape;379;p29"/>
          <p:cNvSpPr txBox="1"/>
          <p:nvPr/>
        </p:nvSpPr>
        <p:spPr>
          <a:xfrm>
            <a:off x="11279275" y="2636609"/>
            <a:ext cx="2169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00" rIns="0" bIns="0" anchor="t" anchorCtr="0">
            <a:sp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ourier New"/>
                <a:ea typeface="Courier New"/>
                <a:cs typeface="Courier New"/>
                <a:sym typeface="Courier New"/>
              </a:rPr>
              <a:t>s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80" name="Google Shape;380;p29"/>
          <p:cNvSpPr/>
          <p:nvPr/>
        </p:nvSpPr>
        <p:spPr>
          <a:xfrm>
            <a:off x="10627789" y="3719574"/>
            <a:ext cx="542950" cy="537259"/>
          </a:xfrm>
          <a:custGeom>
            <a:avLst/>
            <a:gdLst/>
            <a:ahLst/>
            <a:cxnLst/>
            <a:rect l="l" t="t" r="r" b="b"/>
            <a:pathLst>
              <a:path w="325120" h="325119" extrusionOk="0">
                <a:moveTo>
                  <a:pt x="0" y="162306"/>
                </a:moveTo>
                <a:lnTo>
                  <a:pt x="5796" y="119150"/>
                </a:lnTo>
                <a:lnTo>
                  <a:pt x="22154" y="80376"/>
                </a:lnTo>
                <a:lnTo>
                  <a:pt x="47529" y="47529"/>
                </a:lnTo>
                <a:lnTo>
                  <a:pt x="80376" y="22154"/>
                </a:lnTo>
                <a:lnTo>
                  <a:pt x="119150" y="5796"/>
                </a:lnTo>
                <a:lnTo>
                  <a:pt x="162306" y="0"/>
                </a:lnTo>
                <a:lnTo>
                  <a:pt x="205461" y="5796"/>
                </a:lnTo>
                <a:lnTo>
                  <a:pt x="244235" y="22154"/>
                </a:lnTo>
                <a:lnTo>
                  <a:pt x="277082" y="47529"/>
                </a:lnTo>
                <a:lnTo>
                  <a:pt x="302457" y="80376"/>
                </a:lnTo>
                <a:lnTo>
                  <a:pt x="318815" y="119150"/>
                </a:lnTo>
                <a:lnTo>
                  <a:pt x="324612" y="162306"/>
                </a:lnTo>
                <a:lnTo>
                  <a:pt x="318815" y="205461"/>
                </a:lnTo>
                <a:lnTo>
                  <a:pt x="302457" y="244235"/>
                </a:lnTo>
                <a:lnTo>
                  <a:pt x="277082" y="277082"/>
                </a:lnTo>
                <a:lnTo>
                  <a:pt x="244235" y="302457"/>
                </a:lnTo>
                <a:lnTo>
                  <a:pt x="205461" y="318815"/>
                </a:lnTo>
                <a:lnTo>
                  <a:pt x="162306" y="324612"/>
                </a:lnTo>
                <a:lnTo>
                  <a:pt x="119150" y="318815"/>
                </a:lnTo>
                <a:lnTo>
                  <a:pt x="80376" y="302457"/>
                </a:lnTo>
                <a:lnTo>
                  <a:pt x="47529" y="277082"/>
                </a:lnTo>
                <a:lnTo>
                  <a:pt x="22154" y="244235"/>
                </a:lnTo>
                <a:lnTo>
                  <a:pt x="5796" y="205461"/>
                </a:lnTo>
                <a:lnTo>
                  <a:pt x="0" y="162306"/>
                </a:lnTo>
                <a:close/>
              </a:path>
            </a:pathLst>
          </a:custGeom>
          <a:noFill/>
          <a:ln w="198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</p:txBody>
      </p:sp>
      <p:sp>
        <p:nvSpPr>
          <p:cNvPr id="381" name="Google Shape;381;p29"/>
          <p:cNvSpPr txBox="1"/>
          <p:nvPr/>
        </p:nvSpPr>
        <p:spPr>
          <a:xfrm>
            <a:off x="10802494" y="3761377"/>
            <a:ext cx="2157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00" rIns="0" bIns="0" anchor="t" anchorCtr="0">
            <a:sp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ourier New"/>
                <a:ea typeface="Courier New"/>
                <a:cs typeface="Courier New"/>
                <a:sym typeface="Courier New"/>
              </a:rPr>
              <a:t>a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382" name="Google Shape;382;p29"/>
          <p:cNvGrpSpPr/>
          <p:nvPr/>
        </p:nvGrpSpPr>
        <p:grpSpPr>
          <a:xfrm>
            <a:off x="9959830" y="4661869"/>
            <a:ext cx="543406" cy="537716"/>
            <a:chOff x="5673089" y="3193542"/>
            <a:chExt cx="325120" cy="325120"/>
          </a:xfrm>
        </p:grpSpPr>
        <p:sp>
          <p:nvSpPr>
            <p:cNvPr id="383" name="Google Shape;383;p29"/>
            <p:cNvSpPr/>
            <p:nvPr/>
          </p:nvSpPr>
          <p:spPr>
            <a:xfrm>
              <a:off x="5673089" y="3193542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 extrusionOk="0">
                  <a:moveTo>
                    <a:pt x="162306" y="0"/>
                  </a:moveTo>
                  <a:lnTo>
                    <a:pt x="119150" y="5796"/>
                  </a:lnTo>
                  <a:lnTo>
                    <a:pt x="80376" y="22154"/>
                  </a:lnTo>
                  <a:lnTo>
                    <a:pt x="47529" y="47529"/>
                  </a:lnTo>
                  <a:lnTo>
                    <a:pt x="22154" y="80376"/>
                  </a:lnTo>
                  <a:lnTo>
                    <a:pt x="5796" y="119150"/>
                  </a:lnTo>
                  <a:lnTo>
                    <a:pt x="0" y="162306"/>
                  </a:lnTo>
                  <a:lnTo>
                    <a:pt x="5796" y="205461"/>
                  </a:lnTo>
                  <a:lnTo>
                    <a:pt x="22154" y="244235"/>
                  </a:lnTo>
                  <a:lnTo>
                    <a:pt x="47529" y="277082"/>
                  </a:lnTo>
                  <a:lnTo>
                    <a:pt x="80376" y="302457"/>
                  </a:lnTo>
                  <a:lnTo>
                    <a:pt x="119150" y="318815"/>
                  </a:lnTo>
                  <a:lnTo>
                    <a:pt x="162306" y="324612"/>
                  </a:lnTo>
                  <a:lnTo>
                    <a:pt x="205461" y="318815"/>
                  </a:lnTo>
                  <a:lnTo>
                    <a:pt x="244235" y="302457"/>
                  </a:lnTo>
                  <a:lnTo>
                    <a:pt x="277082" y="277082"/>
                  </a:lnTo>
                  <a:lnTo>
                    <a:pt x="302457" y="244235"/>
                  </a:lnTo>
                  <a:lnTo>
                    <a:pt x="318815" y="205461"/>
                  </a:lnTo>
                  <a:lnTo>
                    <a:pt x="324612" y="162306"/>
                  </a:lnTo>
                  <a:lnTo>
                    <a:pt x="318815" y="119150"/>
                  </a:lnTo>
                  <a:lnTo>
                    <a:pt x="302457" y="80376"/>
                  </a:lnTo>
                  <a:lnTo>
                    <a:pt x="277082" y="47529"/>
                  </a:lnTo>
                  <a:lnTo>
                    <a:pt x="244235" y="22154"/>
                  </a:lnTo>
                  <a:lnTo>
                    <a:pt x="205461" y="5796"/>
                  </a:lnTo>
                  <a:lnTo>
                    <a:pt x="162306" y="0"/>
                  </a:lnTo>
                  <a:close/>
                </a:path>
              </a:pathLst>
            </a:custGeom>
            <a:solidFill>
              <a:srgbClr val="D6D6F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/>
            </a:p>
          </p:txBody>
        </p:sp>
        <p:sp>
          <p:nvSpPr>
            <p:cNvPr id="384" name="Google Shape;384;p29"/>
            <p:cNvSpPr/>
            <p:nvPr/>
          </p:nvSpPr>
          <p:spPr>
            <a:xfrm>
              <a:off x="5673089" y="3193542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 extrusionOk="0">
                  <a:moveTo>
                    <a:pt x="0" y="162306"/>
                  </a:moveTo>
                  <a:lnTo>
                    <a:pt x="5796" y="119150"/>
                  </a:lnTo>
                  <a:lnTo>
                    <a:pt x="22154" y="80376"/>
                  </a:lnTo>
                  <a:lnTo>
                    <a:pt x="47529" y="47529"/>
                  </a:lnTo>
                  <a:lnTo>
                    <a:pt x="80376" y="22154"/>
                  </a:lnTo>
                  <a:lnTo>
                    <a:pt x="119150" y="5796"/>
                  </a:lnTo>
                  <a:lnTo>
                    <a:pt x="162306" y="0"/>
                  </a:lnTo>
                  <a:lnTo>
                    <a:pt x="205461" y="5796"/>
                  </a:lnTo>
                  <a:lnTo>
                    <a:pt x="244235" y="22154"/>
                  </a:lnTo>
                  <a:lnTo>
                    <a:pt x="277082" y="47529"/>
                  </a:lnTo>
                  <a:lnTo>
                    <a:pt x="302457" y="80376"/>
                  </a:lnTo>
                  <a:lnTo>
                    <a:pt x="318815" y="119150"/>
                  </a:lnTo>
                  <a:lnTo>
                    <a:pt x="324612" y="162306"/>
                  </a:lnTo>
                  <a:lnTo>
                    <a:pt x="318815" y="205461"/>
                  </a:lnTo>
                  <a:lnTo>
                    <a:pt x="302457" y="244235"/>
                  </a:lnTo>
                  <a:lnTo>
                    <a:pt x="277082" y="277082"/>
                  </a:lnTo>
                  <a:lnTo>
                    <a:pt x="244235" y="302457"/>
                  </a:lnTo>
                  <a:lnTo>
                    <a:pt x="205461" y="318815"/>
                  </a:lnTo>
                  <a:lnTo>
                    <a:pt x="162306" y="324612"/>
                  </a:lnTo>
                  <a:lnTo>
                    <a:pt x="119150" y="318815"/>
                  </a:lnTo>
                  <a:lnTo>
                    <a:pt x="80376" y="302457"/>
                  </a:lnTo>
                  <a:lnTo>
                    <a:pt x="47529" y="277082"/>
                  </a:lnTo>
                  <a:lnTo>
                    <a:pt x="22154" y="244235"/>
                  </a:lnTo>
                  <a:lnTo>
                    <a:pt x="5796" y="205461"/>
                  </a:lnTo>
                  <a:lnTo>
                    <a:pt x="0" y="162306"/>
                  </a:lnTo>
                  <a:close/>
                </a:path>
              </a:pathLst>
            </a:custGeom>
            <a:noFill/>
            <a:ln w="198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/>
            </a:p>
          </p:txBody>
        </p:sp>
      </p:grpSp>
      <p:sp>
        <p:nvSpPr>
          <p:cNvPr id="385" name="Google Shape;385;p29"/>
          <p:cNvSpPr txBox="1"/>
          <p:nvPr/>
        </p:nvSpPr>
        <p:spPr>
          <a:xfrm>
            <a:off x="10134025" y="4704060"/>
            <a:ext cx="2169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00" rIns="0" bIns="0" anchor="t" anchorCtr="0">
            <a:sp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ourier New"/>
                <a:ea typeface="Courier New"/>
                <a:cs typeface="Courier New"/>
                <a:sym typeface="Courier New"/>
              </a:rPr>
              <a:t>d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386" name="Google Shape;386;p29"/>
          <p:cNvGrpSpPr/>
          <p:nvPr/>
        </p:nvGrpSpPr>
        <p:grpSpPr>
          <a:xfrm>
            <a:off x="7820172" y="2595022"/>
            <a:ext cx="543406" cy="537714"/>
            <a:chOff x="4392930" y="1943861"/>
            <a:chExt cx="325120" cy="325119"/>
          </a:xfrm>
        </p:grpSpPr>
        <p:sp>
          <p:nvSpPr>
            <p:cNvPr id="387" name="Google Shape;387;p29"/>
            <p:cNvSpPr/>
            <p:nvPr/>
          </p:nvSpPr>
          <p:spPr>
            <a:xfrm>
              <a:off x="4392930" y="1943861"/>
              <a:ext cx="325120" cy="325119"/>
            </a:xfrm>
            <a:custGeom>
              <a:avLst/>
              <a:gdLst/>
              <a:ahLst/>
              <a:cxnLst/>
              <a:rect l="l" t="t" r="r" b="b"/>
              <a:pathLst>
                <a:path w="325120" h="325119" extrusionOk="0">
                  <a:moveTo>
                    <a:pt x="162306" y="0"/>
                  </a:moveTo>
                  <a:lnTo>
                    <a:pt x="119150" y="5796"/>
                  </a:lnTo>
                  <a:lnTo>
                    <a:pt x="80376" y="22154"/>
                  </a:lnTo>
                  <a:lnTo>
                    <a:pt x="47529" y="47529"/>
                  </a:lnTo>
                  <a:lnTo>
                    <a:pt x="22154" y="80376"/>
                  </a:lnTo>
                  <a:lnTo>
                    <a:pt x="5796" y="119150"/>
                  </a:lnTo>
                  <a:lnTo>
                    <a:pt x="0" y="162306"/>
                  </a:lnTo>
                  <a:lnTo>
                    <a:pt x="5796" y="205461"/>
                  </a:lnTo>
                  <a:lnTo>
                    <a:pt x="22154" y="244235"/>
                  </a:lnTo>
                  <a:lnTo>
                    <a:pt x="47529" y="277082"/>
                  </a:lnTo>
                  <a:lnTo>
                    <a:pt x="80376" y="302457"/>
                  </a:lnTo>
                  <a:lnTo>
                    <a:pt x="119150" y="318815"/>
                  </a:lnTo>
                  <a:lnTo>
                    <a:pt x="162306" y="324612"/>
                  </a:lnTo>
                  <a:lnTo>
                    <a:pt x="205461" y="318815"/>
                  </a:lnTo>
                  <a:lnTo>
                    <a:pt x="244235" y="302457"/>
                  </a:lnTo>
                  <a:lnTo>
                    <a:pt x="277082" y="277082"/>
                  </a:lnTo>
                  <a:lnTo>
                    <a:pt x="302457" y="244235"/>
                  </a:lnTo>
                  <a:lnTo>
                    <a:pt x="318815" y="205461"/>
                  </a:lnTo>
                  <a:lnTo>
                    <a:pt x="324612" y="162306"/>
                  </a:lnTo>
                  <a:lnTo>
                    <a:pt x="318815" y="119150"/>
                  </a:lnTo>
                  <a:lnTo>
                    <a:pt x="302457" y="80376"/>
                  </a:lnTo>
                  <a:lnTo>
                    <a:pt x="277082" y="47529"/>
                  </a:lnTo>
                  <a:lnTo>
                    <a:pt x="244235" y="22154"/>
                  </a:lnTo>
                  <a:lnTo>
                    <a:pt x="205461" y="5796"/>
                  </a:lnTo>
                  <a:lnTo>
                    <a:pt x="162306" y="0"/>
                  </a:lnTo>
                  <a:close/>
                </a:path>
              </a:pathLst>
            </a:custGeom>
            <a:solidFill>
              <a:srgbClr val="D6D6F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/>
            </a:p>
          </p:txBody>
        </p:sp>
        <p:sp>
          <p:nvSpPr>
            <p:cNvPr id="388" name="Google Shape;388;p29"/>
            <p:cNvSpPr/>
            <p:nvPr/>
          </p:nvSpPr>
          <p:spPr>
            <a:xfrm>
              <a:off x="4392930" y="1943861"/>
              <a:ext cx="325120" cy="325119"/>
            </a:xfrm>
            <a:custGeom>
              <a:avLst/>
              <a:gdLst/>
              <a:ahLst/>
              <a:cxnLst/>
              <a:rect l="l" t="t" r="r" b="b"/>
              <a:pathLst>
                <a:path w="325120" h="325119" extrusionOk="0">
                  <a:moveTo>
                    <a:pt x="0" y="162306"/>
                  </a:moveTo>
                  <a:lnTo>
                    <a:pt x="5796" y="119150"/>
                  </a:lnTo>
                  <a:lnTo>
                    <a:pt x="22154" y="80376"/>
                  </a:lnTo>
                  <a:lnTo>
                    <a:pt x="47529" y="47529"/>
                  </a:lnTo>
                  <a:lnTo>
                    <a:pt x="80376" y="22154"/>
                  </a:lnTo>
                  <a:lnTo>
                    <a:pt x="119150" y="5796"/>
                  </a:lnTo>
                  <a:lnTo>
                    <a:pt x="162306" y="0"/>
                  </a:lnTo>
                  <a:lnTo>
                    <a:pt x="205461" y="5796"/>
                  </a:lnTo>
                  <a:lnTo>
                    <a:pt x="244235" y="22154"/>
                  </a:lnTo>
                  <a:lnTo>
                    <a:pt x="277082" y="47529"/>
                  </a:lnTo>
                  <a:lnTo>
                    <a:pt x="302457" y="80376"/>
                  </a:lnTo>
                  <a:lnTo>
                    <a:pt x="318815" y="119150"/>
                  </a:lnTo>
                  <a:lnTo>
                    <a:pt x="324612" y="162306"/>
                  </a:lnTo>
                  <a:lnTo>
                    <a:pt x="318815" y="205461"/>
                  </a:lnTo>
                  <a:lnTo>
                    <a:pt x="302457" y="244235"/>
                  </a:lnTo>
                  <a:lnTo>
                    <a:pt x="277082" y="277082"/>
                  </a:lnTo>
                  <a:lnTo>
                    <a:pt x="244235" y="302457"/>
                  </a:lnTo>
                  <a:lnTo>
                    <a:pt x="205461" y="318815"/>
                  </a:lnTo>
                  <a:lnTo>
                    <a:pt x="162306" y="324612"/>
                  </a:lnTo>
                  <a:lnTo>
                    <a:pt x="119150" y="318815"/>
                  </a:lnTo>
                  <a:lnTo>
                    <a:pt x="80376" y="302457"/>
                  </a:lnTo>
                  <a:lnTo>
                    <a:pt x="47529" y="277082"/>
                  </a:lnTo>
                  <a:lnTo>
                    <a:pt x="22154" y="244235"/>
                  </a:lnTo>
                  <a:lnTo>
                    <a:pt x="5796" y="205461"/>
                  </a:lnTo>
                  <a:lnTo>
                    <a:pt x="0" y="162306"/>
                  </a:lnTo>
                  <a:close/>
                </a:path>
              </a:pathLst>
            </a:custGeom>
            <a:noFill/>
            <a:ln w="198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/>
            </a:p>
          </p:txBody>
        </p:sp>
      </p:grpSp>
      <p:sp>
        <p:nvSpPr>
          <p:cNvPr id="389" name="Google Shape;389;p29"/>
          <p:cNvSpPr txBox="1"/>
          <p:nvPr/>
        </p:nvSpPr>
        <p:spPr>
          <a:xfrm>
            <a:off x="7993179" y="2636609"/>
            <a:ext cx="2169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00" rIns="0" bIns="0" anchor="t" anchorCtr="0">
            <a:sp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ourier New"/>
                <a:ea typeface="Courier New"/>
                <a:cs typeface="Courier New"/>
                <a:sym typeface="Courier New"/>
              </a:rPr>
              <a:t>a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0" name="Google Shape;390;p29"/>
          <p:cNvSpPr/>
          <p:nvPr/>
        </p:nvSpPr>
        <p:spPr>
          <a:xfrm>
            <a:off x="8623016" y="3381791"/>
            <a:ext cx="542950" cy="537259"/>
          </a:xfrm>
          <a:custGeom>
            <a:avLst/>
            <a:gdLst/>
            <a:ahLst/>
            <a:cxnLst/>
            <a:rect l="l" t="t" r="r" b="b"/>
            <a:pathLst>
              <a:path w="325120" h="325119" extrusionOk="0">
                <a:moveTo>
                  <a:pt x="0" y="162306"/>
                </a:moveTo>
                <a:lnTo>
                  <a:pt x="5796" y="119150"/>
                </a:lnTo>
                <a:lnTo>
                  <a:pt x="22154" y="80376"/>
                </a:lnTo>
                <a:lnTo>
                  <a:pt x="47529" y="47529"/>
                </a:lnTo>
                <a:lnTo>
                  <a:pt x="80376" y="22154"/>
                </a:lnTo>
                <a:lnTo>
                  <a:pt x="119150" y="5796"/>
                </a:lnTo>
                <a:lnTo>
                  <a:pt x="162306" y="0"/>
                </a:lnTo>
                <a:lnTo>
                  <a:pt x="205461" y="5796"/>
                </a:lnTo>
                <a:lnTo>
                  <a:pt x="244235" y="22154"/>
                </a:lnTo>
                <a:lnTo>
                  <a:pt x="277082" y="47529"/>
                </a:lnTo>
                <a:lnTo>
                  <a:pt x="302457" y="80376"/>
                </a:lnTo>
                <a:lnTo>
                  <a:pt x="318815" y="119150"/>
                </a:lnTo>
                <a:lnTo>
                  <a:pt x="324612" y="162306"/>
                </a:lnTo>
                <a:lnTo>
                  <a:pt x="318815" y="205461"/>
                </a:lnTo>
                <a:lnTo>
                  <a:pt x="302457" y="244235"/>
                </a:lnTo>
                <a:lnTo>
                  <a:pt x="277082" y="277082"/>
                </a:lnTo>
                <a:lnTo>
                  <a:pt x="244235" y="302457"/>
                </a:lnTo>
                <a:lnTo>
                  <a:pt x="205461" y="318815"/>
                </a:lnTo>
                <a:lnTo>
                  <a:pt x="162306" y="324612"/>
                </a:lnTo>
                <a:lnTo>
                  <a:pt x="119150" y="318815"/>
                </a:lnTo>
                <a:lnTo>
                  <a:pt x="80376" y="302457"/>
                </a:lnTo>
                <a:lnTo>
                  <a:pt x="47529" y="277082"/>
                </a:lnTo>
                <a:lnTo>
                  <a:pt x="22154" y="244235"/>
                </a:lnTo>
                <a:lnTo>
                  <a:pt x="5796" y="205461"/>
                </a:lnTo>
                <a:lnTo>
                  <a:pt x="0" y="162306"/>
                </a:lnTo>
                <a:close/>
              </a:path>
            </a:pathLst>
          </a:custGeom>
          <a:noFill/>
          <a:ln w="198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</p:txBody>
      </p:sp>
      <p:sp>
        <p:nvSpPr>
          <p:cNvPr id="391" name="Google Shape;391;p29"/>
          <p:cNvSpPr txBox="1"/>
          <p:nvPr/>
        </p:nvSpPr>
        <p:spPr>
          <a:xfrm>
            <a:off x="8795598" y="3423594"/>
            <a:ext cx="2157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00" rIns="0" bIns="0" anchor="t" anchorCtr="0">
            <a:sp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ourier New"/>
                <a:ea typeface="Courier New"/>
                <a:cs typeface="Courier New"/>
                <a:sym typeface="Courier New"/>
              </a:rPr>
              <a:t>w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2" name="Google Shape;392;p29"/>
          <p:cNvSpPr/>
          <p:nvPr/>
        </p:nvSpPr>
        <p:spPr>
          <a:xfrm>
            <a:off x="8623016" y="4453118"/>
            <a:ext cx="542950" cy="537261"/>
          </a:xfrm>
          <a:custGeom>
            <a:avLst/>
            <a:gdLst/>
            <a:ahLst/>
            <a:cxnLst/>
            <a:rect l="l" t="t" r="r" b="b"/>
            <a:pathLst>
              <a:path w="325120" h="325120" extrusionOk="0">
                <a:moveTo>
                  <a:pt x="0" y="162306"/>
                </a:moveTo>
                <a:lnTo>
                  <a:pt x="5796" y="119150"/>
                </a:lnTo>
                <a:lnTo>
                  <a:pt x="22154" y="80376"/>
                </a:lnTo>
                <a:lnTo>
                  <a:pt x="47529" y="47529"/>
                </a:lnTo>
                <a:lnTo>
                  <a:pt x="80376" y="22154"/>
                </a:lnTo>
                <a:lnTo>
                  <a:pt x="119150" y="5796"/>
                </a:lnTo>
                <a:lnTo>
                  <a:pt x="162306" y="0"/>
                </a:lnTo>
                <a:lnTo>
                  <a:pt x="205461" y="5796"/>
                </a:lnTo>
                <a:lnTo>
                  <a:pt x="244235" y="22154"/>
                </a:lnTo>
                <a:lnTo>
                  <a:pt x="277082" y="47529"/>
                </a:lnTo>
                <a:lnTo>
                  <a:pt x="302457" y="80376"/>
                </a:lnTo>
                <a:lnTo>
                  <a:pt x="318815" y="119150"/>
                </a:lnTo>
                <a:lnTo>
                  <a:pt x="324612" y="162306"/>
                </a:lnTo>
                <a:lnTo>
                  <a:pt x="318815" y="205461"/>
                </a:lnTo>
                <a:lnTo>
                  <a:pt x="302457" y="244235"/>
                </a:lnTo>
                <a:lnTo>
                  <a:pt x="277082" y="277082"/>
                </a:lnTo>
                <a:lnTo>
                  <a:pt x="244235" y="302457"/>
                </a:lnTo>
                <a:lnTo>
                  <a:pt x="205461" y="318815"/>
                </a:lnTo>
                <a:lnTo>
                  <a:pt x="162306" y="324612"/>
                </a:lnTo>
                <a:lnTo>
                  <a:pt x="119150" y="318815"/>
                </a:lnTo>
                <a:lnTo>
                  <a:pt x="80376" y="302457"/>
                </a:lnTo>
                <a:lnTo>
                  <a:pt x="47529" y="277082"/>
                </a:lnTo>
                <a:lnTo>
                  <a:pt x="22154" y="244235"/>
                </a:lnTo>
                <a:lnTo>
                  <a:pt x="5796" y="205461"/>
                </a:lnTo>
                <a:lnTo>
                  <a:pt x="0" y="162306"/>
                </a:lnTo>
                <a:close/>
              </a:path>
            </a:pathLst>
          </a:custGeom>
          <a:noFill/>
          <a:ln w="198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</p:txBody>
      </p:sp>
      <p:sp>
        <p:nvSpPr>
          <p:cNvPr id="393" name="Google Shape;393;p29"/>
          <p:cNvSpPr txBox="1"/>
          <p:nvPr/>
        </p:nvSpPr>
        <p:spPr>
          <a:xfrm>
            <a:off x="8795598" y="4495341"/>
            <a:ext cx="2157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00" rIns="0" bIns="0" anchor="t" anchorCtr="0">
            <a:sp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ourier New"/>
                <a:ea typeface="Courier New"/>
                <a:cs typeface="Courier New"/>
                <a:sym typeface="Courier New"/>
              </a:rPr>
              <a:t>l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4" name="Google Shape;394;p29"/>
          <p:cNvSpPr/>
          <p:nvPr/>
        </p:nvSpPr>
        <p:spPr>
          <a:xfrm>
            <a:off x="8075332" y="2199550"/>
            <a:ext cx="3299058" cy="2306444"/>
          </a:xfrm>
          <a:custGeom>
            <a:avLst/>
            <a:gdLst/>
            <a:ahLst/>
            <a:cxnLst/>
            <a:rect l="l" t="t" r="r" b="b"/>
            <a:pathLst>
              <a:path w="1975484" h="1395730" extrusionOk="0">
                <a:moveTo>
                  <a:pt x="954024" y="0"/>
                </a:moveTo>
                <a:lnTo>
                  <a:pt x="1975104" y="240030"/>
                </a:lnTo>
              </a:path>
              <a:path w="1975484" h="1395730" extrusionOk="0">
                <a:moveTo>
                  <a:pt x="953897" y="0"/>
                </a:moveTo>
                <a:lnTo>
                  <a:pt x="9144" y="240030"/>
                </a:lnTo>
              </a:path>
              <a:path w="1975484" h="1395730" extrusionOk="0">
                <a:moveTo>
                  <a:pt x="954532" y="0"/>
                </a:moveTo>
                <a:lnTo>
                  <a:pt x="725424" y="243459"/>
                </a:lnTo>
              </a:path>
              <a:path w="1975484" h="1395730" extrusionOk="0">
                <a:moveTo>
                  <a:pt x="954024" y="0"/>
                </a:moveTo>
                <a:lnTo>
                  <a:pt x="1192276" y="225171"/>
                </a:lnTo>
              </a:path>
              <a:path w="1975484" h="1395730" extrusionOk="0">
                <a:moveTo>
                  <a:pt x="954024" y="0"/>
                </a:moveTo>
                <a:lnTo>
                  <a:pt x="990727" y="271145"/>
                </a:lnTo>
              </a:path>
              <a:path w="1975484" h="1395730" extrusionOk="0">
                <a:moveTo>
                  <a:pt x="954024" y="0"/>
                </a:moveTo>
                <a:lnTo>
                  <a:pt x="871728" y="252730"/>
                </a:lnTo>
              </a:path>
              <a:path w="1975484" h="1395730" extrusionOk="0">
                <a:moveTo>
                  <a:pt x="954659" y="0"/>
                </a:moveTo>
                <a:lnTo>
                  <a:pt x="579120" y="225171"/>
                </a:lnTo>
              </a:path>
              <a:path w="1975484" h="1395730" extrusionOk="0">
                <a:moveTo>
                  <a:pt x="954024" y="0"/>
                </a:moveTo>
                <a:lnTo>
                  <a:pt x="1247394" y="170307"/>
                </a:lnTo>
              </a:path>
              <a:path w="1975484" h="1395730" extrusionOk="0">
                <a:moveTo>
                  <a:pt x="0" y="577596"/>
                </a:moveTo>
                <a:lnTo>
                  <a:pt x="238252" y="802767"/>
                </a:lnTo>
              </a:path>
              <a:path w="1975484" h="1395730" extrusionOk="0">
                <a:moveTo>
                  <a:pt x="487680" y="1057656"/>
                </a:moveTo>
                <a:lnTo>
                  <a:pt x="490093" y="1361694"/>
                </a:lnTo>
              </a:path>
              <a:path w="1975484" h="1395730" extrusionOk="0">
                <a:moveTo>
                  <a:pt x="0" y="577596"/>
                </a:moveTo>
                <a:lnTo>
                  <a:pt x="490093" y="714629"/>
                </a:lnTo>
              </a:path>
              <a:path w="1975484" h="1395730" extrusionOk="0">
                <a:moveTo>
                  <a:pt x="488188" y="1042416"/>
                </a:moveTo>
                <a:lnTo>
                  <a:pt x="259080" y="1285875"/>
                </a:lnTo>
              </a:path>
              <a:path w="1975484" h="1395730" extrusionOk="0">
                <a:moveTo>
                  <a:pt x="488315" y="1042416"/>
                </a:moveTo>
                <a:lnTo>
                  <a:pt x="112776" y="1267587"/>
                </a:lnTo>
              </a:path>
              <a:path w="1975484" h="1395730" extrusionOk="0">
                <a:moveTo>
                  <a:pt x="489204" y="1042416"/>
                </a:moveTo>
                <a:lnTo>
                  <a:pt x="727456" y="1267587"/>
                </a:lnTo>
              </a:path>
              <a:path w="1975484" h="1395730" extrusionOk="0">
                <a:moveTo>
                  <a:pt x="489204" y="1042416"/>
                </a:moveTo>
                <a:lnTo>
                  <a:pt x="782574" y="1212723"/>
                </a:lnTo>
              </a:path>
              <a:path w="1975484" h="1395730" extrusionOk="0">
                <a:moveTo>
                  <a:pt x="1690116" y="1243584"/>
                </a:moveTo>
                <a:lnTo>
                  <a:pt x="1690116" y="1395476"/>
                </a:lnTo>
              </a:path>
            </a:pathLst>
          </a:custGeom>
          <a:noFill/>
          <a:ln w="289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</p:txBody>
      </p:sp>
      <p:sp>
        <p:nvSpPr>
          <p:cNvPr id="395" name="Google Shape;395;p29"/>
          <p:cNvSpPr txBox="1"/>
          <p:nvPr/>
        </p:nvSpPr>
        <p:spPr>
          <a:xfrm>
            <a:off x="8682454" y="2054184"/>
            <a:ext cx="1770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00" rIns="0" bIns="0" anchor="t" anchorCtr="0">
            <a:sp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ourier New"/>
                <a:ea typeface="Courier New"/>
                <a:cs typeface="Courier New"/>
                <a:sym typeface="Courier New"/>
              </a:rPr>
              <a:t>a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6" name="Google Shape;396;p29"/>
          <p:cNvSpPr txBox="1"/>
          <p:nvPr/>
        </p:nvSpPr>
        <p:spPr>
          <a:xfrm>
            <a:off x="10763220" y="2074347"/>
            <a:ext cx="1770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00" rIns="0" bIns="0" anchor="t" anchorCtr="0">
            <a:sp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ourier New"/>
                <a:ea typeface="Courier New"/>
                <a:cs typeface="Courier New"/>
                <a:sym typeface="Courier New"/>
              </a:rPr>
              <a:t>s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7" name="Google Shape;397;p29"/>
          <p:cNvSpPr/>
          <p:nvPr/>
        </p:nvSpPr>
        <p:spPr>
          <a:xfrm>
            <a:off x="9713285" y="3132233"/>
            <a:ext cx="2149532" cy="2399835"/>
          </a:xfrm>
          <a:custGeom>
            <a:avLst/>
            <a:gdLst/>
            <a:ahLst/>
            <a:cxnLst/>
            <a:rect l="l" t="t" r="r" b="b"/>
            <a:pathLst>
              <a:path w="1287145" h="1452245" extrusionOk="0">
                <a:moveTo>
                  <a:pt x="993648" y="4572"/>
                </a:moveTo>
                <a:lnTo>
                  <a:pt x="973836" y="247777"/>
                </a:lnTo>
              </a:path>
              <a:path w="1287145" h="1452245" extrusionOk="0">
                <a:moveTo>
                  <a:pt x="995680" y="0"/>
                </a:moveTo>
                <a:lnTo>
                  <a:pt x="710184" y="354838"/>
                </a:lnTo>
              </a:path>
              <a:path w="1287145" h="1452245" extrusionOk="0">
                <a:moveTo>
                  <a:pt x="993648" y="4572"/>
                </a:moveTo>
                <a:lnTo>
                  <a:pt x="1231900" y="229743"/>
                </a:lnTo>
              </a:path>
              <a:path w="1287145" h="1452245" extrusionOk="0">
                <a:moveTo>
                  <a:pt x="993648" y="4572"/>
                </a:moveTo>
                <a:lnTo>
                  <a:pt x="1287018" y="174879"/>
                </a:lnTo>
              </a:path>
              <a:path w="1287145" h="1452245" extrusionOk="0">
                <a:moveTo>
                  <a:pt x="713486" y="678180"/>
                </a:moveTo>
                <a:lnTo>
                  <a:pt x="525780" y="877570"/>
                </a:lnTo>
              </a:path>
              <a:path w="1287145" h="1452245" extrusionOk="0">
                <a:moveTo>
                  <a:pt x="714375" y="678180"/>
                </a:moveTo>
                <a:lnTo>
                  <a:pt x="310896" y="925449"/>
                </a:lnTo>
              </a:path>
              <a:path w="1287145" h="1452245" extrusionOk="0">
                <a:moveTo>
                  <a:pt x="713232" y="678180"/>
                </a:moveTo>
                <a:lnTo>
                  <a:pt x="908304" y="862711"/>
                </a:lnTo>
              </a:path>
              <a:path w="1287145" h="1452245" extrusionOk="0">
                <a:moveTo>
                  <a:pt x="713232" y="678180"/>
                </a:moveTo>
                <a:lnTo>
                  <a:pt x="953516" y="817626"/>
                </a:lnTo>
              </a:path>
              <a:path w="1287145" h="1452245" extrusionOk="0">
                <a:moveTo>
                  <a:pt x="307975" y="1252728"/>
                </a:moveTo>
                <a:lnTo>
                  <a:pt x="120396" y="1452118"/>
                </a:lnTo>
              </a:path>
              <a:path w="1287145" h="1452245" extrusionOk="0">
                <a:moveTo>
                  <a:pt x="307467" y="1252728"/>
                </a:moveTo>
                <a:lnTo>
                  <a:pt x="0" y="1437132"/>
                </a:lnTo>
              </a:path>
              <a:path w="1287145" h="1452245" extrusionOk="0">
                <a:moveTo>
                  <a:pt x="307848" y="1252728"/>
                </a:moveTo>
                <a:lnTo>
                  <a:pt x="502920" y="1437132"/>
                </a:lnTo>
              </a:path>
              <a:path w="1287145" h="1452245" extrusionOk="0">
                <a:moveTo>
                  <a:pt x="307848" y="1252728"/>
                </a:moveTo>
                <a:lnTo>
                  <a:pt x="548132" y="1392174"/>
                </a:lnTo>
              </a:path>
              <a:path w="1287145" h="1452245" extrusionOk="0">
                <a:moveTo>
                  <a:pt x="303276" y="1251204"/>
                </a:moveTo>
                <a:lnTo>
                  <a:pt x="303276" y="1375664"/>
                </a:lnTo>
              </a:path>
              <a:path w="1287145" h="1452245" extrusionOk="0">
                <a:moveTo>
                  <a:pt x="995172" y="0"/>
                </a:moveTo>
                <a:lnTo>
                  <a:pt x="1082929" y="228600"/>
                </a:lnTo>
              </a:path>
            </a:pathLst>
          </a:custGeom>
          <a:noFill/>
          <a:ln w="289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</p:txBody>
      </p:sp>
      <p:sp>
        <p:nvSpPr>
          <p:cNvPr id="398" name="Google Shape;398;p29"/>
          <p:cNvSpPr txBox="1"/>
          <p:nvPr/>
        </p:nvSpPr>
        <p:spPr>
          <a:xfrm>
            <a:off x="10864055" y="3197775"/>
            <a:ext cx="1770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00" rIns="0" bIns="0" anchor="t" anchorCtr="0">
            <a:sp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ourier New"/>
                <a:ea typeface="Courier New"/>
                <a:cs typeface="Courier New"/>
                <a:sym typeface="Courier New"/>
              </a:rPr>
              <a:t>a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9" name="Google Shape;399;p29"/>
          <p:cNvSpPr txBox="1"/>
          <p:nvPr/>
        </p:nvSpPr>
        <p:spPr>
          <a:xfrm>
            <a:off x="10272648" y="4176672"/>
            <a:ext cx="1770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00" rIns="0" bIns="0" anchor="t" anchorCtr="0">
            <a:sp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ourier New"/>
                <a:ea typeface="Courier New"/>
                <a:cs typeface="Courier New"/>
                <a:sym typeface="Courier New"/>
              </a:rPr>
              <a:t>d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0" name="Google Shape;400;p29"/>
          <p:cNvSpPr txBox="1"/>
          <p:nvPr/>
        </p:nvSpPr>
        <p:spPr>
          <a:xfrm>
            <a:off x="8556146" y="2924477"/>
            <a:ext cx="1770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00" rIns="0" bIns="0" anchor="t" anchorCtr="0">
            <a:sp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ourier New"/>
                <a:ea typeface="Courier New"/>
                <a:cs typeface="Courier New"/>
                <a:sym typeface="Courier New"/>
              </a:rPr>
              <a:t>w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1" name="Google Shape;401;p29"/>
          <p:cNvSpPr txBox="1"/>
          <p:nvPr/>
        </p:nvSpPr>
        <p:spPr>
          <a:xfrm>
            <a:off x="8954171" y="4110629"/>
            <a:ext cx="1785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00" rIns="0" bIns="0" anchor="t" anchorCtr="0">
            <a:sp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ourier New"/>
                <a:ea typeface="Courier New"/>
                <a:cs typeface="Courier New"/>
                <a:sym typeface="Courier New"/>
              </a:rPr>
              <a:t>l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2" name="Google Shape;402;p29"/>
          <p:cNvSpPr txBox="1"/>
          <p:nvPr/>
        </p:nvSpPr>
        <p:spPr>
          <a:xfrm>
            <a:off x="7967709" y="3313095"/>
            <a:ext cx="2262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00" rIns="0" bIns="0" anchor="t" anchorCtr="0">
            <a:sp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...</a:t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29"/>
          <p:cNvSpPr txBox="1"/>
          <p:nvPr/>
        </p:nvSpPr>
        <p:spPr>
          <a:xfrm>
            <a:off x="8661647" y="5423945"/>
            <a:ext cx="2262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00" rIns="0" bIns="0" anchor="t" anchorCtr="0">
            <a:sp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...</a:t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9"/>
          <p:cNvSpPr/>
          <p:nvPr/>
        </p:nvSpPr>
        <p:spPr>
          <a:xfrm>
            <a:off x="8383564" y="4997602"/>
            <a:ext cx="913047" cy="332640"/>
          </a:xfrm>
          <a:custGeom>
            <a:avLst/>
            <a:gdLst/>
            <a:ahLst/>
            <a:cxnLst/>
            <a:rect l="l" t="t" r="r" b="b"/>
            <a:pathLst>
              <a:path w="546735" h="201295" extrusionOk="0">
                <a:moveTo>
                  <a:pt x="306451" y="1524"/>
                </a:moveTo>
                <a:lnTo>
                  <a:pt x="118872" y="200914"/>
                </a:lnTo>
              </a:path>
              <a:path w="546735" h="201295" extrusionOk="0">
                <a:moveTo>
                  <a:pt x="307467" y="1524"/>
                </a:moveTo>
                <a:lnTo>
                  <a:pt x="0" y="185928"/>
                </a:lnTo>
              </a:path>
              <a:path w="546735" h="201295" extrusionOk="0">
                <a:moveTo>
                  <a:pt x="306324" y="1524"/>
                </a:moveTo>
                <a:lnTo>
                  <a:pt x="501396" y="185928"/>
                </a:lnTo>
              </a:path>
              <a:path w="546735" h="201295" extrusionOk="0">
                <a:moveTo>
                  <a:pt x="306324" y="1524"/>
                </a:moveTo>
                <a:lnTo>
                  <a:pt x="546608" y="140970"/>
                </a:lnTo>
              </a:path>
              <a:path w="546735" h="201295" extrusionOk="0">
                <a:moveTo>
                  <a:pt x="303276" y="0"/>
                </a:moveTo>
                <a:lnTo>
                  <a:pt x="303276" y="124460"/>
                </a:lnTo>
              </a:path>
            </a:pathLst>
          </a:custGeom>
          <a:noFill/>
          <a:ln w="289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</p:txBody>
      </p:sp>
      <p:sp>
        <p:nvSpPr>
          <p:cNvPr id="405" name="Google Shape;405;p29"/>
          <p:cNvSpPr txBox="1"/>
          <p:nvPr/>
        </p:nvSpPr>
        <p:spPr>
          <a:xfrm>
            <a:off x="10054633" y="5620150"/>
            <a:ext cx="2262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00" rIns="0" bIns="0" anchor="t" anchorCtr="0">
            <a:sp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...</a:t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9"/>
          <p:cNvSpPr txBox="1"/>
          <p:nvPr/>
        </p:nvSpPr>
        <p:spPr>
          <a:xfrm>
            <a:off x="10906929" y="4538196"/>
            <a:ext cx="2262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00" rIns="0" bIns="0" anchor="t" anchorCtr="0">
            <a:sp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...</a:t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9"/>
          <p:cNvSpPr txBox="1"/>
          <p:nvPr/>
        </p:nvSpPr>
        <p:spPr>
          <a:xfrm>
            <a:off x="11559058" y="3536395"/>
            <a:ext cx="2262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00" rIns="0" bIns="0" anchor="t" anchorCtr="0">
            <a:sp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...</a:t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29"/>
          <p:cNvSpPr txBox="1"/>
          <p:nvPr/>
        </p:nvSpPr>
        <p:spPr>
          <a:xfrm>
            <a:off x="9572117" y="2565064"/>
            <a:ext cx="2262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00" rIns="0" bIns="0" anchor="t" anchorCtr="0">
            <a:sp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...</a:t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29"/>
          <p:cNvSpPr txBox="1"/>
          <p:nvPr/>
        </p:nvSpPr>
        <p:spPr>
          <a:xfrm>
            <a:off x="8024804" y="4248855"/>
            <a:ext cx="2262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00" rIns="0" bIns="0" anchor="t" anchorCtr="0">
            <a:sp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...</a:t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29"/>
          <p:cNvSpPr txBox="1"/>
          <p:nvPr/>
        </p:nvSpPr>
        <p:spPr>
          <a:xfrm>
            <a:off x="9436466" y="4197467"/>
            <a:ext cx="2262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00" rIns="0" bIns="0" anchor="t" anchorCtr="0">
            <a:sp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...</a:t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66"/>
          <p:cNvSpPr txBox="1"/>
          <p:nvPr/>
        </p:nvSpPr>
        <p:spPr>
          <a:xfrm>
            <a:off x="10132004" y="0"/>
            <a:ext cx="19200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625" rIns="0" bIns="0" anchor="t" anchorCtr="0">
            <a:sp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CSE332, Spring 2021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7" name="Google Shape;1107;p66"/>
          <p:cNvSpPr txBox="1"/>
          <p:nvPr/>
        </p:nvSpPr>
        <p:spPr>
          <a:xfrm>
            <a:off x="4899829" y="0"/>
            <a:ext cx="23919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625" rIns="0" bIns="0" anchor="t" anchorCtr="0">
            <a:sp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L02: Dictionary ADT, Tries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8" name="Google Shape;1108;p66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70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Trie-Specific Operations</a:t>
            </a:r>
            <a:endParaRPr/>
          </a:p>
        </p:txBody>
      </p:sp>
      <p:sp>
        <p:nvSpPr>
          <p:cNvPr id="1109" name="Google Shape;1109;p66"/>
          <p:cNvSpPr txBox="1">
            <a:spLocks noGrp="1"/>
          </p:cNvSpPr>
          <p:nvPr>
            <p:ph type="body" idx="1"/>
          </p:nvPr>
        </p:nvSpPr>
        <p:spPr>
          <a:xfrm>
            <a:off x="746187" y="1568275"/>
            <a:ext cx="9191400" cy="3770220"/>
          </a:xfrm>
          <a:prstGeom prst="rect">
            <a:avLst/>
          </a:prstGeom>
        </p:spPr>
        <p:txBody>
          <a:bodyPr spcFirstLastPara="1" wrap="square" lIns="44175" tIns="44175" rIns="44175" bIns="44175" anchor="t" anchorCtr="0">
            <a:sp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Quattrocento Sans"/>
              <a:buChar char="●"/>
            </a:pPr>
            <a:r>
              <a:rPr lang="en-US" sz="2800" dirty="0"/>
              <a:t>Prefix matching</a:t>
            </a:r>
            <a:endParaRPr sz="28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A479"/>
              </a:buClr>
              <a:buSzPts val="2400"/>
              <a:buChar char="○"/>
            </a:pPr>
            <a:r>
              <a:rPr lang="en-US" sz="2400" dirty="0"/>
              <a:t>Keys are sequences that can have prefixes</a:t>
            </a:r>
            <a:endParaRPr sz="2400" dirty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2A84"/>
              </a:buClr>
              <a:buSzPts val="2800"/>
              <a:buFont typeface="Quattrocento Sans"/>
              <a:buChar char="●"/>
            </a:pPr>
            <a:r>
              <a:rPr lang="en-US" sz="2800" b="1" dirty="0">
                <a:solidFill>
                  <a:srgbClr val="4A2A84"/>
                </a:solidFill>
              </a:rPr>
              <a:t>Longest prefix</a:t>
            </a:r>
            <a:endParaRPr sz="28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A479"/>
              </a:buClr>
              <a:buSzPts val="2400"/>
              <a:buFont typeface="Courier New"/>
              <a:buChar char="○"/>
            </a:pPr>
            <a:r>
              <a:rPr lang="en-US" sz="2400" dirty="0" err="1">
                <a:latin typeface="Courier New"/>
                <a:ea typeface="Courier New"/>
                <a:cs typeface="Courier New"/>
                <a:sym typeface="Courier New"/>
              </a:rPr>
              <a:t>longestPrefixOf</a:t>
            </a:r>
            <a:r>
              <a:rPr lang="en-US" sz="2400" dirty="0">
                <a:latin typeface="Courier New"/>
                <a:ea typeface="Courier New"/>
                <a:cs typeface="Courier New"/>
                <a:sym typeface="Courier New"/>
              </a:rPr>
              <a:t>("sample")</a:t>
            </a:r>
            <a:endParaRPr sz="24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A479"/>
              </a:buClr>
              <a:buSzPts val="2400"/>
              <a:buFont typeface="Calibri"/>
              <a:buChar char="○"/>
            </a:pPr>
            <a:r>
              <a:rPr lang="en-US" sz="2400" dirty="0"/>
              <a:t>Want: </a:t>
            </a:r>
            <a:r>
              <a:rPr lang="en-US" sz="2400" dirty="0">
                <a:latin typeface="Courier New"/>
                <a:ea typeface="Courier New"/>
                <a:cs typeface="Courier New"/>
                <a:sym typeface="Courier New"/>
              </a:rPr>
              <a:t>{"</a:t>
            </a:r>
            <a:r>
              <a:rPr lang="en-US" sz="2400" dirty="0" err="1">
                <a:latin typeface="Courier New"/>
                <a:ea typeface="Courier New"/>
                <a:cs typeface="Courier New"/>
                <a:sym typeface="Courier New"/>
              </a:rPr>
              <a:t>sam</a:t>
            </a:r>
            <a:r>
              <a:rPr lang="en-US" sz="2400" dirty="0">
                <a:latin typeface="Courier New"/>
                <a:ea typeface="Courier New"/>
                <a:cs typeface="Courier New"/>
                <a:sym typeface="Courier New"/>
              </a:rPr>
              <a:t>"}</a:t>
            </a:r>
            <a:endParaRPr sz="24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2A84"/>
              </a:buClr>
              <a:buSzPts val="2800"/>
              <a:buFont typeface="Quattrocento Sans"/>
              <a:buChar char="●"/>
            </a:pPr>
            <a:r>
              <a:rPr lang="en-US" sz="2800" b="1" dirty="0">
                <a:solidFill>
                  <a:srgbClr val="4A2A84"/>
                </a:solidFill>
              </a:rPr>
              <a:t>Prefix match</a:t>
            </a:r>
            <a:endParaRPr sz="28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A479"/>
              </a:buClr>
              <a:buSzPts val="2400"/>
              <a:buFont typeface="Courier New"/>
              <a:buChar char="○"/>
            </a:pPr>
            <a:r>
              <a:rPr lang="en-US" sz="2400" dirty="0" err="1">
                <a:latin typeface="Courier New"/>
                <a:ea typeface="Courier New"/>
                <a:cs typeface="Courier New"/>
                <a:sym typeface="Courier New"/>
              </a:rPr>
              <a:t>findPrefix</a:t>
            </a:r>
            <a:r>
              <a:rPr lang="en-US" sz="2400" dirty="0"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-US" sz="2400" dirty="0" err="1">
                <a:latin typeface="Courier New"/>
                <a:ea typeface="Courier New"/>
                <a:cs typeface="Courier New"/>
                <a:sym typeface="Courier New"/>
              </a:rPr>
              <a:t>sa</a:t>
            </a:r>
            <a:r>
              <a:rPr lang="en-US" sz="2400" dirty="0">
                <a:latin typeface="Courier New"/>
                <a:ea typeface="Courier New"/>
                <a:cs typeface="Courier New"/>
                <a:sym typeface="Courier New"/>
              </a:rPr>
              <a:t>")</a:t>
            </a:r>
            <a:endParaRPr sz="24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A479"/>
              </a:buClr>
              <a:buSzPts val="2400"/>
              <a:buFont typeface="Calibri"/>
              <a:buChar char="○"/>
            </a:pPr>
            <a:r>
              <a:rPr lang="en-US" sz="2400" dirty="0"/>
              <a:t>Want: </a:t>
            </a:r>
            <a:r>
              <a:rPr lang="en-US" sz="2400" dirty="0">
                <a:latin typeface="Courier New"/>
                <a:ea typeface="Courier New"/>
                <a:cs typeface="Courier New"/>
                <a:sym typeface="Courier New"/>
              </a:rPr>
              <a:t>{"sad", "</a:t>
            </a:r>
            <a:r>
              <a:rPr lang="en-US" sz="2400" dirty="0" err="1">
                <a:latin typeface="Courier New"/>
                <a:ea typeface="Courier New"/>
                <a:cs typeface="Courier New"/>
                <a:sym typeface="Courier New"/>
              </a:rPr>
              <a:t>sam</a:t>
            </a:r>
            <a:r>
              <a:rPr lang="en-US" sz="2400" dirty="0">
                <a:latin typeface="Courier New"/>
                <a:ea typeface="Courier New"/>
                <a:cs typeface="Courier New"/>
                <a:sym typeface="Courier New"/>
              </a:rPr>
              <a:t>", "same", "sap"}</a:t>
            </a:r>
            <a:endParaRPr sz="24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800" dirty="0"/>
          </a:p>
        </p:txBody>
      </p:sp>
      <p:grpSp>
        <p:nvGrpSpPr>
          <p:cNvPr id="1110" name="Google Shape;1110;p66"/>
          <p:cNvGrpSpPr/>
          <p:nvPr/>
        </p:nvGrpSpPr>
        <p:grpSpPr>
          <a:xfrm>
            <a:off x="8853803" y="2639872"/>
            <a:ext cx="2681525" cy="3402098"/>
            <a:chOff x="8851148" y="2639872"/>
            <a:chExt cx="2680721" cy="3402098"/>
          </a:xfrm>
        </p:grpSpPr>
        <p:sp>
          <p:nvSpPr>
            <p:cNvPr id="1111" name="Google Shape;1111;p66"/>
            <p:cNvSpPr/>
            <p:nvPr/>
          </p:nvSpPr>
          <p:spPr>
            <a:xfrm>
              <a:off x="10339217" y="4166390"/>
              <a:ext cx="486054" cy="476301"/>
            </a:xfrm>
            <a:custGeom>
              <a:avLst/>
              <a:gdLst/>
              <a:ahLst/>
              <a:cxnLst/>
              <a:rect l="l" t="t" r="r" b="b"/>
              <a:pathLst>
                <a:path w="325120" h="325120" extrusionOk="0">
                  <a:moveTo>
                    <a:pt x="0" y="162306"/>
                  </a:moveTo>
                  <a:lnTo>
                    <a:pt x="5796" y="119150"/>
                  </a:lnTo>
                  <a:lnTo>
                    <a:pt x="22154" y="80376"/>
                  </a:lnTo>
                  <a:lnTo>
                    <a:pt x="47529" y="47529"/>
                  </a:lnTo>
                  <a:lnTo>
                    <a:pt x="80376" y="22154"/>
                  </a:lnTo>
                  <a:lnTo>
                    <a:pt x="119150" y="5796"/>
                  </a:lnTo>
                  <a:lnTo>
                    <a:pt x="162306" y="0"/>
                  </a:lnTo>
                  <a:lnTo>
                    <a:pt x="205461" y="5796"/>
                  </a:lnTo>
                  <a:lnTo>
                    <a:pt x="244235" y="22154"/>
                  </a:lnTo>
                  <a:lnTo>
                    <a:pt x="277082" y="47529"/>
                  </a:lnTo>
                  <a:lnTo>
                    <a:pt x="302457" y="80376"/>
                  </a:lnTo>
                  <a:lnTo>
                    <a:pt x="318815" y="119150"/>
                  </a:lnTo>
                  <a:lnTo>
                    <a:pt x="324612" y="162306"/>
                  </a:lnTo>
                  <a:lnTo>
                    <a:pt x="318815" y="205461"/>
                  </a:lnTo>
                  <a:lnTo>
                    <a:pt x="302457" y="244235"/>
                  </a:lnTo>
                  <a:lnTo>
                    <a:pt x="277082" y="277082"/>
                  </a:lnTo>
                  <a:lnTo>
                    <a:pt x="244235" y="302457"/>
                  </a:lnTo>
                  <a:lnTo>
                    <a:pt x="205461" y="318815"/>
                  </a:lnTo>
                  <a:lnTo>
                    <a:pt x="162306" y="324612"/>
                  </a:lnTo>
                  <a:lnTo>
                    <a:pt x="119150" y="318815"/>
                  </a:lnTo>
                  <a:lnTo>
                    <a:pt x="80376" y="302457"/>
                  </a:lnTo>
                  <a:lnTo>
                    <a:pt x="47529" y="277082"/>
                  </a:lnTo>
                  <a:lnTo>
                    <a:pt x="22154" y="244235"/>
                  </a:lnTo>
                  <a:lnTo>
                    <a:pt x="5796" y="205461"/>
                  </a:lnTo>
                  <a:lnTo>
                    <a:pt x="0" y="162306"/>
                  </a:lnTo>
                  <a:close/>
                </a:path>
              </a:pathLst>
            </a:custGeom>
            <a:noFill/>
            <a:ln w="198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/>
            </a:p>
          </p:txBody>
        </p:sp>
        <p:sp>
          <p:nvSpPr>
            <p:cNvPr id="1112" name="Google Shape;1112;p66"/>
            <p:cNvSpPr txBox="1"/>
            <p:nvPr/>
          </p:nvSpPr>
          <p:spPr>
            <a:xfrm>
              <a:off x="10493606" y="4204309"/>
              <a:ext cx="1938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1700" rIns="0" bIns="0" anchor="t" anchorCtr="0">
              <a:spAutoFit/>
            </a:bodyPr>
            <a:lstStyle/>
            <a:p>
              <a:pPr marL="25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latin typeface="Courier New"/>
                  <a:ea typeface="Courier New"/>
                  <a:cs typeface="Courier New"/>
                  <a:sym typeface="Courier New"/>
                </a:rPr>
                <a:t>a</a:t>
              </a:r>
              <a:endParaRPr sz="2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grpSp>
          <p:nvGrpSpPr>
            <p:cNvPr id="1113" name="Google Shape;1113;p66"/>
            <p:cNvGrpSpPr/>
            <p:nvPr/>
          </p:nvGrpSpPr>
          <p:grpSpPr>
            <a:xfrm>
              <a:off x="10339276" y="4865726"/>
              <a:ext cx="486152" cy="476756"/>
              <a:chOff x="5290565" y="3637025"/>
              <a:chExt cx="325120" cy="325120"/>
            </a:xfrm>
          </p:grpSpPr>
          <p:sp>
            <p:nvSpPr>
              <p:cNvPr id="1114" name="Google Shape;1114;p66"/>
              <p:cNvSpPr/>
              <p:nvPr/>
            </p:nvSpPr>
            <p:spPr>
              <a:xfrm>
                <a:off x="5290565" y="3637025"/>
                <a:ext cx="32512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20" extrusionOk="0">
                    <a:moveTo>
                      <a:pt x="162306" y="0"/>
                    </a:moveTo>
                    <a:lnTo>
                      <a:pt x="119150" y="5796"/>
                    </a:lnTo>
                    <a:lnTo>
                      <a:pt x="80376" y="22154"/>
                    </a:lnTo>
                    <a:lnTo>
                      <a:pt x="47529" y="47529"/>
                    </a:lnTo>
                    <a:lnTo>
                      <a:pt x="22154" y="80376"/>
                    </a:lnTo>
                    <a:lnTo>
                      <a:pt x="5796" y="119150"/>
                    </a:lnTo>
                    <a:lnTo>
                      <a:pt x="0" y="162306"/>
                    </a:lnTo>
                    <a:lnTo>
                      <a:pt x="5796" y="205452"/>
                    </a:lnTo>
                    <a:lnTo>
                      <a:pt x="22154" y="244223"/>
                    </a:lnTo>
                    <a:lnTo>
                      <a:pt x="47529" y="277071"/>
                    </a:lnTo>
                    <a:lnTo>
                      <a:pt x="80376" y="302450"/>
                    </a:lnTo>
                    <a:lnTo>
                      <a:pt x="119150" y="318811"/>
                    </a:lnTo>
                    <a:lnTo>
                      <a:pt x="162306" y="324609"/>
                    </a:lnTo>
                    <a:lnTo>
                      <a:pt x="205461" y="318811"/>
                    </a:lnTo>
                    <a:lnTo>
                      <a:pt x="244235" y="302450"/>
                    </a:lnTo>
                    <a:lnTo>
                      <a:pt x="277082" y="277071"/>
                    </a:lnTo>
                    <a:lnTo>
                      <a:pt x="302457" y="244223"/>
                    </a:lnTo>
                    <a:lnTo>
                      <a:pt x="318815" y="205452"/>
                    </a:lnTo>
                    <a:lnTo>
                      <a:pt x="324612" y="162306"/>
                    </a:lnTo>
                    <a:lnTo>
                      <a:pt x="318815" y="119150"/>
                    </a:lnTo>
                    <a:lnTo>
                      <a:pt x="302457" y="80376"/>
                    </a:lnTo>
                    <a:lnTo>
                      <a:pt x="277082" y="47529"/>
                    </a:lnTo>
                    <a:lnTo>
                      <a:pt x="244235" y="22154"/>
                    </a:lnTo>
                    <a:lnTo>
                      <a:pt x="205461" y="5796"/>
                    </a:lnTo>
                    <a:lnTo>
                      <a:pt x="162306" y="0"/>
                    </a:lnTo>
                    <a:close/>
                  </a:path>
                </a:pathLst>
              </a:custGeom>
              <a:solidFill>
                <a:srgbClr val="D6D6F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  <p:sp>
            <p:nvSpPr>
              <p:cNvPr id="1115" name="Google Shape;1115;p66"/>
              <p:cNvSpPr/>
              <p:nvPr/>
            </p:nvSpPr>
            <p:spPr>
              <a:xfrm>
                <a:off x="5290565" y="3637025"/>
                <a:ext cx="32512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20" extrusionOk="0">
                    <a:moveTo>
                      <a:pt x="0" y="162306"/>
                    </a:moveTo>
                    <a:lnTo>
                      <a:pt x="5796" y="119150"/>
                    </a:lnTo>
                    <a:lnTo>
                      <a:pt x="22154" y="80376"/>
                    </a:lnTo>
                    <a:lnTo>
                      <a:pt x="47529" y="47529"/>
                    </a:lnTo>
                    <a:lnTo>
                      <a:pt x="80376" y="22154"/>
                    </a:lnTo>
                    <a:lnTo>
                      <a:pt x="119150" y="5796"/>
                    </a:lnTo>
                    <a:lnTo>
                      <a:pt x="162306" y="0"/>
                    </a:lnTo>
                    <a:lnTo>
                      <a:pt x="205461" y="5796"/>
                    </a:lnTo>
                    <a:lnTo>
                      <a:pt x="244235" y="22154"/>
                    </a:lnTo>
                    <a:lnTo>
                      <a:pt x="277082" y="47529"/>
                    </a:lnTo>
                    <a:lnTo>
                      <a:pt x="302457" y="80376"/>
                    </a:lnTo>
                    <a:lnTo>
                      <a:pt x="318815" y="119150"/>
                    </a:lnTo>
                    <a:lnTo>
                      <a:pt x="324612" y="162306"/>
                    </a:lnTo>
                    <a:lnTo>
                      <a:pt x="318815" y="205452"/>
                    </a:lnTo>
                    <a:lnTo>
                      <a:pt x="302457" y="244223"/>
                    </a:lnTo>
                    <a:lnTo>
                      <a:pt x="277082" y="277071"/>
                    </a:lnTo>
                    <a:lnTo>
                      <a:pt x="244235" y="302450"/>
                    </a:lnTo>
                    <a:lnTo>
                      <a:pt x="205461" y="318811"/>
                    </a:lnTo>
                    <a:lnTo>
                      <a:pt x="162306" y="324609"/>
                    </a:lnTo>
                    <a:lnTo>
                      <a:pt x="119150" y="318811"/>
                    </a:lnTo>
                    <a:lnTo>
                      <a:pt x="80376" y="302450"/>
                    </a:lnTo>
                    <a:lnTo>
                      <a:pt x="47529" y="277071"/>
                    </a:lnTo>
                    <a:lnTo>
                      <a:pt x="22154" y="244223"/>
                    </a:lnTo>
                    <a:lnTo>
                      <a:pt x="5796" y="205452"/>
                    </a:lnTo>
                    <a:lnTo>
                      <a:pt x="0" y="162306"/>
                    </a:lnTo>
                    <a:close/>
                  </a:path>
                </a:pathLst>
              </a:custGeom>
              <a:noFill/>
              <a:ln w="198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</p:grpSp>
        <p:sp>
          <p:nvSpPr>
            <p:cNvPr id="1116" name="Google Shape;1116;p66"/>
            <p:cNvSpPr txBox="1"/>
            <p:nvPr/>
          </p:nvSpPr>
          <p:spPr>
            <a:xfrm>
              <a:off x="10493606" y="4903898"/>
              <a:ext cx="1929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1700" rIns="0" bIns="0" anchor="t" anchorCtr="0">
              <a:spAutoFit/>
            </a:bodyPr>
            <a:lstStyle/>
            <a:p>
              <a:pPr marL="25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latin typeface="Courier New"/>
                  <a:ea typeface="Courier New"/>
                  <a:cs typeface="Courier New"/>
                  <a:sym typeface="Courier New"/>
                </a:rPr>
                <a:t>m</a:t>
              </a:r>
              <a:endParaRPr sz="2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grpSp>
          <p:nvGrpSpPr>
            <p:cNvPr id="1117" name="Google Shape;1117;p66"/>
            <p:cNvGrpSpPr/>
            <p:nvPr/>
          </p:nvGrpSpPr>
          <p:grpSpPr>
            <a:xfrm>
              <a:off x="9632838" y="4865726"/>
              <a:ext cx="486152" cy="476756"/>
              <a:chOff x="4818126" y="3637025"/>
              <a:chExt cx="325120" cy="325120"/>
            </a:xfrm>
          </p:grpSpPr>
          <p:sp>
            <p:nvSpPr>
              <p:cNvPr id="1118" name="Google Shape;1118;p66"/>
              <p:cNvSpPr/>
              <p:nvPr/>
            </p:nvSpPr>
            <p:spPr>
              <a:xfrm>
                <a:off x="4818126" y="3637025"/>
                <a:ext cx="32512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20" extrusionOk="0">
                    <a:moveTo>
                      <a:pt x="162306" y="0"/>
                    </a:moveTo>
                    <a:lnTo>
                      <a:pt x="119150" y="5796"/>
                    </a:lnTo>
                    <a:lnTo>
                      <a:pt x="80376" y="22154"/>
                    </a:lnTo>
                    <a:lnTo>
                      <a:pt x="47529" y="47529"/>
                    </a:lnTo>
                    <a:lnTo>
                      <a:pt x="22154" y="80376"/>
                    </a:lnTo>
                    <a:lnTo>
                      <a:pt x="5796" y="119150"/>
                    </a:lnTo>
                    <a:lnTo>
                      <a:pt x="0" y="162306"/>
                    </a:lnTo>
                    <a:lnTo>
                      <a:pt x="5796" y="205452"/>
                    </a:lnTo>
                    <a:lnTo>
                      <a:pt x="22154" y="244223"/>
                    </a:lnTo>
                    <a:lnTo>
                      <a:pt x="47529" y="277071"/>
                    </a:lnTo>
                    <a:lnTo>
                      <a:pt x="80376" y="302450"/>
                    </a:lnTo>
                    <a:lnTo>
                      <a:pt x="119150" y="318811"/>
                    </a:lnTo>
                    <a:lnTo>
                      <a:pt x="162306" y="324609"/>
                    </a:lnTo>
                    <a:lnTo>
                      <a:pt x="205461" y="318811"/>
                    </a:lnTo>
                    <a:lnTo>
                      <a:pt x="244235" y="302450"/>
                    </a:lnTo>
                    <a:lnTo>
                      <a:pt x="277082" y="277071"/>
                    </a:lnTo>
                    <a:lnTo>
                      <a:pt x="302457" y="244223"/>
                    </a:lnTo>
                    <a:lnTo>
                      <a:pt x="318815" y="205452"/>
                    </a:lnTo>
                    <a:lnTo>
                      <a:pt x="324612" y="162306"/>
                    </a:lnTo>
                    <a:lnTo>
                      <a:pt x="318815" y="119150"/>
                    </a:lnTo>
                    <a:lnTo>
                      <a:pt x="302457" y="80376"/>
                    </a:lnTo>
                    <a:lnTo>
                      <a:pt x="277082" y="47529"/>
                    </a:lnTo>
                    <a:lnTo>
                      <a:pt x="244235" y="22154"/>
                    </a:lnTo>
                    <a:lnTo>
                      <a:pt x="205461" y="5796"/>
                    </a:lnTo>
                    <a:lnTo>
                      <a:pt x="162306" y="0"/>
                    </a:lnTo>
                    <a:close/>
                  </a:path>
                </a:pathLst>
              </a:custGeom>
              <a:solidFill>
                <a:srgbClr val="D6D6F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  <p:sp>
            <p:nvSpPr>
              <p:cNvPr id="1119" name="Google Shape;1119;p66"/>
              <p:cNvSpPr/>
              <p:nvPr/>
            </p:nvSpPr>
            <p:spPr>
              <a:xfrm>
                <a:off x="4818126" y="3637025"/>
                <a:ext cx="32512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20" extrusionOk="0">
                    <a:moveTo>
                      <a:pt x="0" y="162306"/>
                    </a:moveTo>
                    <a:lnTo>
                      <a:pt x="5796" y="119150"/>
                    </a:lnTo>
                    <a:lnTo>
                      <a:pt x="22154" y="80376"/>
                    </a:lnTo>
                    <a:lnTo>
                      <a:pt x="47529" y="47529"/>
                    </a:lnTo>
                    <a:lnTo>
                      <a:pt x="80376" y="22154"/>
                    </a:lnTo>
                    <a:lnTo>
                      <a:pt x="119150" y="5796"/>
                    </a:lnTo>
                    <a:lnTo>
                      <a:pt x="162306" y="0"/>
                    </a:lnTo>
                    <a:lnTo>
                      <a:pt x="205461" y="5796"/>
                    </a:lnTo>
                    <a:lnTo>
                      <a:pt x="244235" y="22154"/>
                    </a:lnTo>
                    <a:lnTo>
                      <a:pt x="277082" y="47529"/>
                    </a:lnTo>
                    <a:lnTo>
                      <a:pt x="302457" y="80376"/>
                    </a:lnTo>
                    <a:lnTo>
                      <a:pt x="318815" y="119150"/>
                    </a:lnTo>
                    <a:lnTo>
                      <a:pt x="324612" y="162306"/>
                    </a:lnTo>
                    <a:lnTo>
                      <a:pt x="318815" y="205452"/>
                    </a:lnTo>
                    <a:lnTo>
                      <a:pt x="302457" y="244223"/>
                    </a:lnTo>
                    <a:lnTo>
                      <a:pt x="277082" y="277071"/>
                    </a:lnTo>
                    <a:lnTo>
                      <a:pt x="244235" y="302450"/>
                    </a:lnTo>
                    <a:lnTo>
                      <a:pt x="205461" y="318811"/>
                    </a:lnTo>
                    <a:lnTo>
                      <a:pt x="162306" y="324609"/>
                    </a:lnTo>
                    <a:lnTo>
                      <a:pt x="119150" y="318811"/>
                    </a:lnTo>
                    <a:lnTo>
                      <a:pt x="80376" y="302450"/>
                    </a:lnTo>
                    <a:lnTo>
                      <a:pt x="47529" y="277071"/>
                    </a:lnTo>
                    <a:lnTo>
                      <a:pt x="22154" y="244223"/>
                    </a:lnTo>
                    <a:lnTo>
                      <a:pt x="5796" y="205452"/>
                    </a:lnTo>
                    <a:lnTo>
                      <a:pt x="0" y="162306"/>
                    </a:lnTo>
                    <a:close/>
                  </a:path>
                </a:pathLst>
              </a:custGeom>
              <a:noFill/>
              <a:ln w="198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</p:grpSp>
        <p:sp>
          <p:nvSpPr>
            <p:cNvPr id="1120" name="Google Shape;1120;p66"/>
            <p:cNvSpPr txBox="1"/>
            <p:nvPr/>
          </p:nvSpPr>
          <p:spPr>
            <a:xfrm>
              <a:off x="9787743" y="4903898"/>
              <a:ext cx="1929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1700" rIns="0" bIns="0" anchor="t" anchorCtr="0">
              <a:spAutoFit/>
            </a:bodyPr>
            <a:lstStyle/>
            <a:p>
              <a:pPr marL="25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latin typeface="Courier New"/>
                  <a:ea typeface="Courier New"/>
                  <a:cs typeface="Courier New"/>
                  <a:sym typeface="Courier New"/>
                </a:rPr>
                <a:t>d</a:t>
              </a:r>
              <a:endParaRPr sz="2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grpSp>
          <p:nvGrpSpPr>
            <p:cNvPr id="1121" name="Google Shape;1121;p66"/>
            <p:cNvGrpSpPr/>
            <p:nvPr/>
          </p:nvGrpSpPr>
          <p:grpSpPr>
            <a:xfrm>
              <a:off x="11045717" y="4865726"/>
              <a:ext cx="486152" cy="476756"/>
              <a:chOff x="5763006" y="3637025"/>
              <a:chExt cx="325120" cy="325120"/>
            </a:xfrm>
          </p:grpSpPr>
          <p:sp>
            <p:nvSpPr>
              <p:cNvPr id="1122" name="Google Shape;1122;p66"/>
              <p:cNvSpPr/>
              <p:nvPr/>
            </p:nvSpPr>
            <p:spPr>
              <a:xfrm>
                <a:off x="5763006" y="3637025"/>
                <a:ext cx="32512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20" extrusionOk="0">
                    <a:moveTo>
                      <a:pt x="162306" y="0"/>
                    </a:moveTo>
                    <a:lnTo>
                      <a:pt x="119150" y="5796"/>
                    </a:lnTo>
                    <a:lnTo>
                      <a:pt x="80376" y="22154"/>
                    </a:lnTo>
                    <a:lnTo>
                      <a:pt x="47529" y="47529"/>
                    </a:lnTo>
                    <a:lnTo>
                      <a:pt x="22154" y="80376"/>
                    </a:lnTo>
                    <a:lnTo>
                      <a:pt x="5796" y="119150"/>
                    </a:lnTo>
                    <a:lnTo>
                      <a:pt x="0" y="162306"/>
                    </a:lnTo>
                    <a:lnTo>
                      <a:pt x="5796" y="205452"/>
                    </a:lnTo>
                    <a:lnTo>
                      <a:pt x="22154" y="244223"/>
                    </a:lnTo>
                    <a:lnTo>
                      <a:pt x="47529" y="277071"/>
                    </a:lnTo>
                    <a:lnTo>
                      <a:pt x="80376" y="302450"/>
                    </a:lnTo>
                    <a:lnTo>
                      <a:pt x="119150" y="318811"/>
                    </a:lnTo>
                    <a:lnTo>
                      <a:pt x="162306" y="324609"/>
                    </a:lnTo>
                    <a:lnTo>
                      <a:pt x="205461" y="318811"/>
                    </a:lnTo>
                    <a:lnTo>
                      <a:pt x="244235" y="302450"/>
                    </a:lnTo>
                    <a:lnTo>
                      <a:pt x="277082" y="277071"/>
                    </a:lnTo>
                    <a:lnTo>
                      <a:pt x="302457" y="244223"/>
                    </a:lnTo>
                    <a:lnTo>
                      <a:pt x="318815" y="205452"/>
                    </a:lnTo>
                    <a:lnTo>
                      <a:pt x="324612" y="162306"/>
                    </a:lnTo>
                    <a:lnTo>
                      <a:pt x="318815" y="119150"/>
                    </a:lnTo>
                    <a:lnTo>
                      <a:pt x="302457" y="80376"/>
                    </a:lnTo>
                    <a:lnTo>
                      <a:pt x="277082" y="47529"/>
                    </a:lnTo>
                    <a:lnTo>
                      <a:pt x="244235" y="22154"/>
                    </a:lnTo>
                    <a:lnTo>
                      <a:pt x="205461" y="5796"/>
                    </a:lnTo>
                    <a:lnTo>
                      <a:pt x="162306" y="0"/>
                    </a:lnTo>
                    <a:close/>
                  </a:path>
                </a:pathLst>
              </a:custGeom>
              <a:solidFill>
                <a:srgbClr val="D6D6F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  <p:sp>
            <p:nvSpPr>
              <p:cNvPr id="1123" name="Google Shape;1123;p66"/>
              <p:cNvSpPr/>
              <p:nvPr/>
            </p:nvSpPr>
            <p:spPr>
              <a:xfrm>
                <a:off x="5763006" y="3637025"/>
                <a:ext cx="32512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20" extrusionOk="0">
                    <a:moveTo>
                      <a:pt x="0" y="162306"/>
                    </a:moveTo>
                    <a:lnTo>
                      <a:pt x="5796" y="119150"/>
                    </a:lnTo>
                    <a:lnTo>
                      <a:pt x="22154" y="80376"/>
                    </a:lnTo>
                    <a:lnTo>
                      <a:pt x="47529" y="47529"/>
                    </a:lnTo>
                    <a:lnTo>
                      <a:pt x="80376" y="22154"/>
                    </a:lnTo>
                    <a:lnTo>
                      <a:pt x="119150" y="5796"/>
                    </a:lnTo>
                    <a:lnTo>
                      <a:pt x="162306" y="0"/>
                    </a:lnTo>
                    <a:lnTo>
                      <a:pt x="205461" y="5796"/>
                    </a:lnTo>
                    <a:lnTo>
                      <a:pt x="244235" y="22154"/>
                    </a:lnTo>
                    <a:lnTo>
                      <a:pt x="277082" y="47529"/>
                    </a:lnTo>
                    <a:lnTo>
                      <a:pt x="302457" y="80376"/>
                    </a:lnTo>
                    <a:lnTo>
                      <a:pt x="318815" y="119150"/>
                    </a:lnTo>
                    <a:lnTo>
                      <a:pt x="324612" y="162306"/>
                    </a:lnTo>
                    <a:lnTo>
                      <a:pt x="318815" y="205452"/>
                    </a:lnTo>
                    <a:lnTo>
                      <a:pt x="302457" y="244223"/>
                    </a:lnTo>
                    <a:lnTo>
                      <a:pt x="277082" y="277071"/>
                    </a:lnTo>
                    <a:lnTo>
                      <a:pt x="244235" y="302450"/>
                    </a:lnTo>
                    <a:lnTo>
                      <a:pt x="205461" y="318811"/>
                    </a:lnTo>
                    <a:lnTo>
                      <a:pt x="162306" y="324609"/>
                    </a:lnTo>
                    <a:lnTo>
                      <a:pt x="119150" y="318811"/>
                    </a:lnTo>
                    <a:lnTo>
                      <a:pt x="80376" y="302450"/>
                    </a:lnTo>
                    <a:lnTo>
                      <a:pt x="47529" y="277071"/>
                    </a:lnTo>
                    <a:lnTo>
                      <a:pt x="22154" y="244223"/>
                    </a:lnTo>
                    <a:lnTo>
                      <a:pt x="5796" y="205452"/>
                    </a:lnTo>
                    <a:lnTo>
                      <a:pt x="0" y="162306"/>
                    </a:lnTo>
                    <a:close/>
                  </a:path>
                </a:pathLst>
              </a:custGeom>
              <a:noFill/>
              <a:ln w="198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</p:grpSp>
        <p:sp>
          <p:nvSpPr>
            <p:cNvPr id="1124" name="Google Shape;1124;p66"/>
            <p:cNvSpPr txBox="1"/>
            <p:nvPr/>
          </p:nvSpPr>
          <p:spPr>
            <a:xfrm>
              <a:off x="11200042" y="4903898"/>
              <a:ext cx="1929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1700" rIns="0" bIns="0" anchor="t" anchorCtr="0">
              <a:spAutoFit/>
            </a:bodyPr>
            <a:lstStyle/>
            <a:p>
              <a:pPr marL="25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latin typeface="Courier New"/>
                  <a:ea typeface="Courier New"/>
                  <a:cs typeface="Courier New"/>
                  <a:sym typeface="Courier New"/>
                </a:rPr>
                <a:t>p</a:t>
              </a:r>
              <a:endParaRPr sz="2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grpSp>
          <p:nvGrpSpPr>
            <p:cNvPr id="1125" name="Google Shape;1125;p66"/>
            <p:cNvGrpSpPr/>
            <p:nvPr/>
          </p:nvGrpSpPr>
          <p:grpSpPr>
            <a:xfrm>
              <a:off x="10339276" y="5565214"/>
              <a:ext cx="486152" cy="476756"/>
              <a:chOff x="5290565" y="4114035"/>
              <a:chExt cx="325120" cy="325120"/>
            </a:xfrm>
          </p:grpSpPr>
          <p:sp>
            <p:nvSpPr>
              <p:cNvPr id="1126" name="Google Shape;1126;p66"/>
              <p:cNvSpPr/>
              <p:nvPr/>
            </p:nvSpPr>
            <p:spPr>
              <a:xfrm>
                <a:off x="5290565" y="4114035"/>
                <a:ext cx="32512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20" extrusionOk="0">
                    <a:moveTo>
                      <a:pt x="162306" y="0"/>
                    </a:moveTo>
                    <a:lnTo>
                      <a:pt x="119150" y="5798"/>
                    </a:lnTo>
                    <a:lnTo>
                      <a:pt x="80376" y="22160"/>
                    </a:lnTo>
                    <a:lnTo>
                      <a:pt x="47529" y="47540"/>
                    </a:lnTo>
                    <a:lnTo>
                      <a:pt x="22154" y="80390"/>
                    </a:lnTo>
                    <a:lnTo>
                      <a:pt x="5796" y="119161"/>
                    </a:lnTo>
                    <a:lnTo>
                      <a:pt x="0" y="162307"/>
                    </a:lnTo>
                    <a:lnTo>
                      <a:pt x="5796" y="205454"/>
                    </a:lnTo>
                    <a:lnTo>
                      <a:pt x="22154" y="244226"/>
                    </a:lnTo>
                    <a:lnTo>
                      <a:pt x="47529" y="277075"/>
                    </a:lnTo>
                    <a:lnTo>
                      <a:pt x="80376" y="302454"/>
                    </a:lnTo>
                    <a:lnTo>
                      <a:pt x="119150" y="318816"/>
                    </a:lnTo>
                    <a:lnTo>
                      <a:pt x="162306" y="324614"/>
                    </a:lnTo>
                    <a:lnTo>
                      <a:pt x="205461" y="318816"/>
                    </a:lnTo>
                    <a:lnTo>
                      <a:pt x="244235" y="302454"/>
                    </a:lnTo>
                    <a:lnTo>
                      <a:pt x="277082" y="277075"/>
                    </a:lnTo>
                    <a:lnTo>
                      <a:pt x="302457" y="244226"/>
                    </a:lnTo>
                    <a:lnTo>
                      <a:pt x="318815" y="205454"/>
                    </a:lnTo>
                    <a:lnTo>
                      <a:pt x="324612" y="162307"/>
                    </a:lnTo>
                    <a:lnTo>
                      <a:pt x="318815" y="119161"/>
                    </a:lnTo>
                    <a:lnTo>
                      <a:pt x="302457" y="80390"/>
                    </a:lnTo>
                    <a:lnTo>
                      <a:pt x="277082" y="47540"/>
                    </a:lnTo>
                    <a:lnTo>
                      <a:pt x="244235" y="22160"/>
                    </a:lnTo>
                    <a:lnTo>
                      <a:pt x="205461" y="5798"/>
                    </a:lnTo>
                    <a:lnTo>
                      <a:pt x="162306" y="0"/>
                    </a:lnTo>
                    <a:close/>
                  </a:path>
                </a:pathLst>
              </a:custGeom>
              <a:solidFill>
                <a:srgbClr val="D6D6F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  <p:sp>
            <p:nvSpPr>
              <p:cNvPr id="1127" name="Google Shape;1127;p66"/>
              <p:cNvSpPr/>
              <p:nvPr/>
            </p:nvSpPr>
            <p:spPr>
              <a:xfrm>
                <a:off x="5290565" y="4114035"/>
                <a:ext cx="32512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20" extrusionOk="0">
                    <a:moveTo>
                      <a:pt x="0" y="162307"/>
                    </a:moveTo>
                    <a:lnTo>
                      <a:pt x="5796" y="119161"/>
                    </a:lnTo>
                    <a:lnTo>
                      <a:pt x="22154" y="80390"/>
                    </a:lnTo>
                    <a:lnTo>
                      <a:pt x="47529" y="47540"/>
                    </a:lnTo>
                    <a:lnTo>
                      <a:pt x="80376" y="22160"/>
                    </a:lnTo>
                    <a:lnTo>
                      <a:pt x="119150" y="5798"/>
                    </a:lnTo>
                    <a:lnTo>
                      <a:pt x="162306" y="0"/>
                    </a:lnTo>
                    <a:lnTo>
                      <a:pt x="205461" y="5798"/>
                    </a:lnTo>
                    <a:lnTo>
                      <a:pt x="244235" y="22160"/>
                    </a:lnTo>
                    <a:lnTo>
                      <a:pt x="277082" y="47540"/>
                    </a:lnTo>
                    <a:lnTo>
                      <a:pt x="302457" y="80390"/>
                    </a:lnTo>
                    <a:lnTo>
                      <a:pt x="318815" y="119161"/>
                    </a:lnTo>
                    <a:lnTo>
                      <a:pt x="324612" y="162307"/>
                    </a:lnTo>
                    <a:lnTo>
                      <a:pt x="318815" y="205454"/>
                    </a:lnTo>
                    <a:lnTo>
                      <a:pt x="302457" y="244226"/>
                    </a:lnTo>
                    <a:lnTo>
                      <a:pt x="277082" y="277075"/>
                    </a:lnTo>
                    <a:lnTo>
                      <a:pt x="244235" y="302454"/>
                    </a:lnTo>
                    <a:lnTo>
                      <a:pt x="205461" y="318816"/>
                    </a:lnTo>
                    <a:lnTo>
                      <a:pt x="162306" y="324614"/>
                    </a:lnTo>
                    <a:lnTo>
                      <a:pt x="119150" y="318816"/>
                    </a:lnTo>
                    <a:lnTo>
                      <a:pt x="80376" y="302454"/>
                    </a:lnTo>
                    <a:lnTo>
                      <a:pt x="47529" y="277075"/>
                    </a:lnTo>
                    <a:lnTo>
                      <a:pt x="22154" y="244226"/>
                    </a:lnTo>
                    <a:lnTo>
                      <a:pt x="5796" y="205454"/>
                    </a:lnTo>
                    <a:lnTo>
                      <a:pt x="0" y="162307"/>
                    </a:lnTo>
                    <a:close/>
                  </a:path>
                </a:pathLst>
              </a:custGeom>
              <a:noFill/>
              <a:ln w="198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</p:grpSp>
        <p:sp>
          <p:nvSpPr>
            <p:cNvPr id="1128" name="Google Shape;1128;p66"/>
            <p:cNvSpPr txBox="1"/>
            <p:nvPr/>
          </p:nvSpPr>
          <p:spPr>
            <a:xfrm>
              <a:off x="10493606" y="5602891"/>
              <a:ext cx="1929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1700" rIns="0" bIns="0" anchor="t" anchorCtr="0">
              <a:spAutoFit/>
            </a:bodyPr>
            <a:lstStyle/>
            <a:p>
              <a:pPr marL="25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latin typeface="Courier New"/>
                  <a:ea typeface="Courier New"/>
                  <a:cs typeface="Courier New"/>
                  <a:sym typeface="Courier New"/>
                </a:rPr>
                <a:t>e</a:t>
              </a:r>
              <a:endParaRPr sz="2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129" name="Google Shape;1129;p66"/>
            <p:cNvSpPr/>
            <p:nvPr/>
          </p:nvSpPr>
          <p:spPr>
            <a:xfrm>
              <a:off x="8851148" y="4166390"/>
              <a:ext cx="486054" cy="476301"/>
            </a:xfrm>
            <a:custGeom>
              <a:avLst/>
              <a:gdLst/>
              <a:ahLst/>
              <a:cxnLst/>
              <a:rect l="l" t="t" r="r" b="b"/>
              <a:pathLst>
                <a:path w="325120" h="325120" extrusionOk="0">
                  <a:moveTo>
                    <a:pt x="0" y="162306"/>
                  </a:moveTo>
                  <a:lnTo>
                    <a:pt x="5796" y="119150"/>
                  </a:lnTo>
                  <a:lnTo>
                    <a:pt x="22154" y="80376"/>
                  </a:lnTo>
                  <a:lnTo>
                    <a:pt x="47529" y="47529"/>
                  </a:lnTo>
                  <a:lnTo>
                    <a:pt x="80376" y="22154"/>
                  </a:lnTo>
                  <a:lnTo>
                    <a:pt x="119150" y="5796"/>
                  </a:lnTo>
                  <a:lnTo>
                    <a:pt x="162306" y="0"/>
                  </a:lnTo>
                  <a:lnTo>
                    <a:pt x="205461" y="5796"/>
                  </a:lnTo>
                  <a:lnTo>
                    <a:pt x="244235" y="22154"/>
                  </a:lnTo>
                  <a:lnTo>
                    <a:pt x="277082" y="47529"/>
                  </a:lnTo>
                  <a:lnTo>
                    <a:pt x="302457" y="80376"/>
                  </a:lnTo>
                  <a:lnTo>
                    <a:pt x="318815" y="119150"/>
                  </a:lnTo>
                  <a:lnTo>
                    <a:pt x="324612" y="162306"/>
                  </a:lnTo>
                  <a:lnTo>
                    <a:pt x="318815" y="205461"/>
                  </a:lnTo>
                  <a:lnTo>
                    <a:pt x="302457" y="244235"/>
                  </a:lnTo>
                  <a:lnTo>
                    <a:pt x="277082" y="277082"/>
                  </a:lnTo>
                  <a:lnTo>
                    <a:pt x="244235" y="302457"/>
                  </a:lnTo>
                  <a:lnTo>
                    <a:pt x="205461" y="318815"/>
                  </a:lnTo>
                  <a:lnTo>
                    <a:pt x="162306" y="324612"/>
                  </a:lnTo>
                  <a:lnTo>
                    <a:pt x="119150" y="318815"/>
                  </a:lnTo>
                  <a:lnTo>
                    <a:pt x="80376" y="302457"/>
                  </a:lnTo>
                  <a:lnTo>
                    <a:pt x="47529" y="277082"/>
                  </a:lnTo>
                  <a:lnTo>
                    <a:pt x="22154" y="244235"/>
                  </a:lnTo>
                  <a:lnTo>
                    <a:pt x="5796" y="205461"/>
                  </a:lnTo>
                  <a:lnTo>
                    <a:pt x="0" y="162306"/>
                  </a:lnTo>
                  <a:close/>
                </a:path>
              </a:pathLst>
            </a:custGeom>
            <a:noFill/>
            <a:ln w="198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/>
            </a:p>
          </p:txBody>
        </p:sp>
        <p:sp>
          <p:nvSpPr>
            <p:cNvPr id="1130" name="Google Shape;1130;p66"/>
            <p:cNvSpPr txBox="1"/>
            <p:nvPr/>
          </p:nvSpPr>
          <p:spPr>
            <a:xfrm>
              <a:off x="9006867" y="4204309"/>
              <a:ext cx="1938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1700" rIns="0" bIns="0" anchor="t" anchorCtr="0">
              <a:spAutoFit/>
            </a:bodyPr>
            <a:lstStyle/>
            <a:p>
              <a:pPr marL="25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latin typeface="Courier New"/>
                  <a:ea typeface="Courier New"/>
                  <a:cs typeface="Courier New"/>
                  <a:sym typeface="Courier New"/>
                </a:rPr>
                <a:t>w</a:t>
              </a:r>
              <a:endParaRPr sz="2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131" name="Google Shape;1131;p66"/>
            <p:cNvSpPr/>
            <p:nvPr/>
          </p:nvSpPr>
          <p:spPr>
            <a:xfrm>
              <a:off x="8851148" y="4865905"/>
              <a:ext cx="486054" cy="476301"/>
            </a:xfrm>
            <a:custGeom>
              <a:avLst/>
              <a:gdLst/>
              <a:ahLst/>
              <a:cxnLst/>
              <a:rect l="l" t="t" r="r" b="b"/>
              <a:pathLst>
                <a:path w="325120" h="325120" extrusionOk="0">
                  <a:moveTo>
                    <a:pt x="0" y="162306"/>
                  </a:moveTo>
                  <a:lnTo>
                    <a:pt x="5796" y="119150"/>
                  </a:lnTo>
                  <a:lnTo>
                    <a:pt x="22154" y="80376"/>
                  </a:lnTo>
                  <a:lnTo>
                    <a:pt x="47529" y="47529"/>
                  </a:lnTo>
                  <a:lnTo>
                    <a:pt x="80376" y="22154"/>
                  </a:lnTo>
                  <a:lnTo>
                    <a:pt x="119150" y="5796"/>
                  </a:lnTo>
                  <a:lnTo>
                    <a:pt x="162306" y="0"/>
                  </a:lnTo>
                  <a:lnTo>
                    <a:pt x="205461" y="5796"/>
                  </a:lnTo>
                  <a:lnTo>
                    <a:pt x="244235" y="22154"/>
                  </a:lnTo>
                  <a:lnTo>
                    <a:pt x="277082" y="47529"/>
                  </a:lnTo>
                  <a:lnTo>
                    <a:pt x="302457" y="80376"/>
                  </a:lnTo>
                  <a:lnTo>
                    <a:pt x="318815" y="119150"/>
                  </a:lnTo>
                  <a:lnTo>
                    <a:pt x="324612" y="162306"/>
                  </a:lnTo>
                  <a:lnTo>
                    <a:pt x="318815" y="205452"/>
                  </a:lnTo>
                  <a:lnTo>
                    <a:pt x="302457" y="244223"/>
                  </a:lnTo>
                  <a:lnTo>
                    <a:pt x="277082" y="277071"/>
                  </a:lnTo>
                  <a:lnTo>
                    <a:pt x="244235" y="302450"/>
                  </a:lnTo>
                  <a:lnTo>
                    <a:pt x="205461" y="318811"/>
                  </a:lnTo>
                  <a:lnTo>
                    <a:pt x="162306" y="324609"/>
                  </a:lnTo>
                  <a:lnTo>
                    <a:pt x="119150" y="318811"/>
                  </a:lnTo>
                  <a:lnTo>
                    <a:pt x="80376" y="302450"/>
                  </a:lnTo>
                  <a:lnTo>
                    <a:pt x="47529" y="277071"/>
                  </a:lnTo>
                  <a:lnTo>
                    <a:pt x="22154" y="244223"/>
                  </a:lnTo>
                  <a:lnTo>
                    <a:pt x="5796" y="205452"/>
                  </a:lnTo>
                  <a:lnTo>
                    <a:pt x="0" y="162306"/>
                  </a:lnTo>
                  <a:close/>
                </a:path>
              </a:pathLst>
            </a:custGeom>
            <a:noFill/>
            <a:ln w="198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/>
            </a:p>
          </p:txBody>
        </p:sp>
        <p:sp>
          <p:nvSpPr>
            <p:cNvPr id="1132" name="Google Shape;1132;p66"/>
            <p:cNvSpPr txBox="1"/>
            <p:nvPr/>
          </p:nvSpPr>
          <p:spPr>
            <a:xfrm>
              <a:off x="9006867" y="4903898"/>
              <a:ext cx="1929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1700" rIns="0" bIns="0" anchor="t" anchorCtr="0">
              <a:spAutoFit/>
            </a:bodyPr>
            <a:lstStyle/>
            <a:p>
              <a:pPr marL="25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latin typeface="Courier New"/>
                  <a:ea typeface="Courier New"/>
                  <a:cs typeface="Courier New"/>
                  <a:sym typeface="Courier New"/>
                </a:rPr>
                <a:t>l</a:t>
              </a:r>
              <a:endParaRPr sz="2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grpSp>
          <p:nvGrpSpPr>
            <p:cNvPr id="1133" name="Google Shape;1133;p66"/>
            <p:cNvGrpSpPr/>
            <p:nvPr/>
          </p:nvGrpSpPr>
          <p:grpSpPr>
            <a:xfrm>
              <a:off x="8851197" y="3944991"/>
              <a:ext cx="2437216" cy="2096978"/>
              <a:chOff x="4295394" y="3009137"/>
              <a:chExt cx="1629918" cy="1430018"/>
            </a:xfrm>
          </p:grpSpPr>
          <p:sp>
            <p:nvSpPr>
              <p:cNvPr id="1134" name="Google Shape;1134;p66"/>
              <p:cNvSpPr/>
              <p:nvPr/>
            </p:nvSpPr>
            <p:spPr>
              <a:xfrm>
                <a:off x="5452110" y="3009137"/>
                <a:ext cx="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52400" extrusionOk="0">
                    <a:moveTo>
                      <a:pt x="0" y="0"/>
                    </a:moveTo>
                    <a:lnTo>
                      <a:pt x="0" y="151892"/>
                    </a:lnTo>
                  </a:path>
                </a:pathLst>
              </a:custGeom>
              <a:noFill/>
              <a:ln w="289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  <p:sp>
            <p:nvSpPr>
              <p:cNvPr id="1135" name="Google Shape;1135;p66"/>
              <p:cNvSpPr/>
              <p:nvPr/>
            </p:nvSpPr>
            <p:spPr>
              <a:xfrm>
                <a:off x="5442204" y="3951729"/>
                <a:ext cx="2032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20320" extrusionOk="0">
                    <a:moveTo>
                      <a:pt x="0" y="9905"/>
                    </a:moveTo>
                    <a:lnTo>
                      <a:pt x="2901" y="2901"/>
                    </a:lnTo>
                    <a:lnTo>
                      <a:pt x="9906" y="0"/>
                    </a:lnTo>
                    <a:lnTo>
                      <a:pt x="16910" y="2901"/>
                    </a:lnTo>
                    <a:lnTo>
                      <a:pt x="19812" y="9905"/>
                    </a:lnTo>
                    <a:lnTo>
                      <a:pt x="16910" y="16910"/>
                    </a:lnTo>
                    <a:lnTo>
                      <a:pt x="9906" y="19811"/>
                    </a:lnTo>
                    <a:lnTo>
                      <a:pt x="2901" y="16910"/>
                    </a:lnTo>
                    <a:lnTo>
                      <a:pt x="0" y="99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  <p:sp>
            <p:nvSpPr>
              <p:cNvPr id="1136" name="Google Shape;1136;p66"/>
              <p:cNvSpPr/>
              <p:nvPr/>
            </p:nvSpPr>
            <p:spPr>
              <a:xfrm>
                <a:off x="4458462" y="3009137"/>
                <a:ext cx="1466850" cy="1104900"/>
              </a:xfrm>
              <a:custGeom>
                <a:avLst/>
                <a:gdLst/>
                <a:ahLst/>
                <a:cxnLst/>
                <a:rect l="l" t="t" r="r" b="b"/>
                <a:pathLst>
                  <a:path w="1466850" h="1104900" extrusionOk="0">
                    <a:moveTo>
                      <a:pt x="993648" y="475488"/>
                    </a:moveTo>
                    <a:lnTo>
                      <a:pt x="993648" y="627380"/>
                    </a:lnTo>
                  </a:path>
                  <a:path w="1466850" h="1104900" extrusionOk="0">
                    <a:moveTo>
                      <a:pt x="879983" y="428244"/>
                    </a:moveTo>
                    <a:lnTo>
                      <a:pt x="522732" y="627634"/>
                    </a:lnTo>
                  </a:path>
                  <a:path w="1466850" h="1104900" extrusionOk="0">
                    <a:moveTo>
                      <a:pt x="1109472" y="428244"/>
                    </a:moveTo>
                    <a:lnTo>
                      <a:pt x="1466723" y="627634"/>
                    </a:lnTo>
                  </a:path>
                  <a:path w="1466850" h="1104900" extrusionOk="0">
                    <a:moveTo>
                      <a:pt x="993648" y="952497"/>
                    </a:moveTo>
                    <a:lnTo>
                      <a:pt x="993648" y="1104376"/>
                    </a:lnTo>
                  </a:path>
                  <a:path w="1466850" h="1104900" extrusionOk="0">
                    <a:moveTo>
                      <a:pt x="0" y="0"/>
                    </a:moveTo>
                    <a:lnTo>
                      <a:pt x="0" y="151892"/>
                    </a:lnTo>
                  </a:path>
                  <a:path w="1466850" h="1104900" extrusionOk="0">
                    <a:moveTo>
                      <a:pt x="0" y="475488"/>
                    </a:moveTo>
                    <a:lnTo>
                      <a:pt x="0" y="627380"/>
                    </a:lnTo>
                  </a:path>
                </a:pathLst>
              </a:custGeom>
              <a:noFill/>
              <a:ln w="289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  <p:sp>
            <p:nvSpPr>
              <p:cNvPr id="1137" name="Google Shape;1137;p66"/>
              <p:cNvSpPr/>
              <p:nvPr/>
            </p:nvSpPr>
            <p:spPr>
              <a:xfrm>
                <a:off x="4295394" y="4114035"/>
                <a:ext cx="32512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20" extrusionOk="0">
                    <a:moveTo>
                      <a:pt x="162306" y="0"/>
                    </a:moveTo>
                    <a:lnTo>
                      <a:pt x="119150" y="5798"/>
                    </a:lnTo>
                    <a:lnTo>
                      <a:pt x="80376" y="22160"/>
                    </a:lnTo>
                    <a:lnTo>
                      <a:pt x="47529" y="47540"/>
                    </a:lnTo>
                    <a:lnTo>
                      <a:pt x="22154" y="80390"/>
                    </a:lnTo>
                    <a:lnTo>
                      <a:pt x="5796" y="119161"/>
                    </a:lnTo>
                    <a:lnTo>
                      <a:pt x="0" y="162307"/>
                    </a:lnTo>
                    <a:lnTo>
                      <a:pt x="5796" y="205454"/>
                    </a:lnTo>
                    <a:lnTo>
                      <a:pt x="22154" y="244226"/>
                    </a:lnTo>
                    <a:lnTo>
                      <a:pt x="47529" y="277075"/>
                    </a:lnTo>
                    <a:lnTo>
                      <a:pt x="80376" y="302454"/>
                    </a:lnTo>
                    <a:lnTo>
                      <a:pt x="119150" y="318816"/>
                    </a:lnTo>
                    <a:lnTo>
                      <a:pt x="162306" y="324614"/>
                    </a:lnTo>
                    <a:lnTo>
                      <a:pt x="205461" y="318816"/>
                    </a:lnTo>
                    <a:lnTo>
                      <a:pt x="244235" y="302454"/>
                    </a:lnTo>
                    <a:lnTo>
                      <a:pt x="277082" y="277075"/>
                    </a:lnTo>
                    <a:lnTo>
                      <a:pt x="302457" y="244226"/>
                    </a:lnTo>
                    <a:lnTo>
                      <a:pt x="318815" y="205454"/>
                    </a:lnTo>
                    <a:lnTo>
                      <a:pt x="324612" y="162307"/>
                    </a:lnTo>
                    <a:lnTo>
                      <a:pt x="318815" y="119161"/>
                    </a:lnTo>
                    <a:lnTo>
                      <a:pt x="302457" y="80390"/>
                    </a:lnTo>
                    <a:lnTo>
                      <a:pt x="277082" y="47540"/>
                    </a:lnTo>
                    <a:lnTo>
                      <a:pt x="244235" y="22160"/>
                    </a:lnTo>
                    <a:lnTo>
                      <a:pt x="205461" y="5798"/>
                    </a:lnTo>
                    <a:lnTo>
                      <a:pt x="162306" y="0"/>
                    </a:lnTo>
                    <a:close/>
                  </a:path>
                </a:pathLst>
              </a:custGeom>
              <a:solidFill>
                <a:srgbClr val="D6D6F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  <p:sp>
            <p:nvSpPr>
              <p:cNvPr id="1138" name="Google Shape;1138;p66"/>
              <p:cNvSpPr/>
              <p:nvPr/>
            </p:nvSpPr>
            <p:spPr>
              <a:xfrm>
                <a:off x="4295394" y="4114035"/>
                <a:ext cx="32512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20" extrusionOk="0">
                    <a:moveTo>
                      <a:pt x="0" y="162307"/>
                    </a:moveTo>
                    <a:lnTo>
                      <a:pt x="5796" y="119161"/>
                    </a:lnTo>
                    <a:lnTo>
                      <a:pt x="22154" y="80390"/>
                    </a:lnTo>
                    <a:lnTo>
                      <a:pt x="47529" y="47540"/>
                    </a:lnTo>
                    <a:lnTo>
                      <a:pt x="80376" y="22160"/>
                    </a:lnTo>
                    <a:lnTo>
                      <a:pt x="119150" y="5798"/>
                    </a:lnTo>
                    <a:lnTo>
                      <a:pt x="162306" y="0"/>
                    </a:lnTo>
                    <a:lnTo>
                      <a:pt x="205461" y="5798"/>
                    </a:lnTo>
                    <a:lnTo>
                      <a:pt x="244235" y="22160"/>
                    </a:lnTo>
                    <a:lnTo>
                      <a:pt x="277082" y="47540"/>
                    </a:lnTo>
                    <a:lnTo>
                      <a:pt x="302457" y="80390"/>
                    </a:lnTo>
                    <a:lnTo>
                      <a:pt x="318815" y="119161"/>
                    </a:lnTo>
                    <a:lnTo>
                      <a:pt x="324612" y="162307"/>
                    </a:lnTo>
                    <a:lnTo>
                      <a:pt x="318815" y="205454"/>
                    </a:lnTo>
                    <a:lnTo>
                      <a:pt x="302457" y="244226"/>
                    </a:lnTo>
                    <a:lnTo>
                      <a:pt x="277082" y="277075"/>
                    </a:lnTo>
                    <a:lnTo>
                      <a:pt x="244235" y="302454"/>
                    </a:lnTo>
                    <a:lnTo>
                      <a:pt x="205461" y="318816"/>
                    </a:lnTo>
                    <a:lnTo>
                      <a:pt x="162306" y="324614"/>
                    </a:lnTo>
                    <a:lnTo>
                      <a:pt x="119150" y="318816"/>
                    </a:lnTo>
                    <a:lnTo>
                      <a:pt x="80376" y="302454"/>
                    </a:lnTo>
                    <a:lnTo>
                      <a:pt x="47529" y="277075"/>
                    </a:lnTo>
                    <a:lnTo>
                      <a:pt x="22154" y="244226"/>
                    </a:lnTo>
                    <a:lnTo>
                      <a:pt x="5796" y="205454"/>
                    </a:lnTo>
                    <a:lnTo>
                      <a:pt x="0" y="162307"/>
                    </a:lnTo>
                    <a:close/>
                  </a:path>
                </a:pathLst>
              </a:custGeom>
              <a:noFill/>
              <a:ln w="198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</p:grpSp>
        <p:sp>
          <p:nvSpPr>
            <p:cNvPr id="1139" name="Google Shape;1139;p66"/>
            <p:cNvSpPr txBox="1"/>
            <p:nvPr/>
          </p:nvSpPr>
          <p:spPr>
            <a:xfrm>
              <a:off x="9006867" y="5602891"/>
              <a:ext cx="1929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1700" rIns="0" bIns="0" anchor="t" anchorCtr="0">
              <a:spAutoFit/>
            </a:bodyPr>
            <a:lstStyle/>
            <a:p>
              <a:pPr marL="25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latin typeface="Courier New"/>
                  <a:ea typeface="Courier New"/>
                  <a:cs typeface="Courier New"/>
                  <a:sym typeface="Courier New"/>
                </a:rPr>
                <a:t>s</a:t>
              </a:r>
              <a:endParaRPr sz="2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grpSp>
          <p:nvGrpSpPr>
            <p:cNvPr id="1140" name="Google Shape;1140;p66"/>
            <p:cNvGrpSpPr/>
            <p:nvPr/>
          </p:nvGrpSpPr>
          <p:grpSpPr>
            <a:xfrm>
              <a:off x="9095032" y="2639872"/>
              <a:ext cx="1741030" cy="2925342"/>
              <a:chOff x="4458462" y="2119121"/>
              <a:chExt cx="1164335" cy="1994914"/>
            </a:xfrm>
          </p:grpSpPr>
          <p:sp>
            <p:nvSpPr>
              <p:cNvPr id="1141" name="Google Shape;1141;p66"/>
              <p:cNvSpPr/>
              <p:nvPr/>
            </p:nvSpPr>
            <p:spPr>
              <a:xfrm>
                <a:off x="4792218" y="2119121"/>
                <a:ext cx="830579" cy="890269"/>
              </a:xfrm>
              <a:custGeom>
                <a:avLst/>
                <a:gdLst/>
                <a:ahLst/>
                <a:cxnLst/>
                <a:rect l="l" t="t" r="r" b="b"/>
                <a:pathLst>
                  <a:path w="830579" h="890269" extrusionOk="0">
                    <a:moveTo>
                      <a:pt x="505968" y="727710"/>
                    </a:moveTo>
                    <a:lnTo>
                      <a:pt x="511764" y="684554"/>
                    </a:lnTo>
                    <a:lnTo>
                      <a:pt x="528122" y="645780"/>
                    </a:lnTo>
                    <a:lnTo>
                      <a:pt x="553497" y="612933"/>
                    </a:lnTo>
                    <a:lnTo>
                      <a:pt x="586344" y="587558"/>
                    </a:lnTo>
                    <a:lnTo>
                      <a:pt x="625118" y="571200"/>
                    </a:lnTo>
                    <a:lnTo>
                      <a:pt x="668274" y="565404"/>
                    </a:lnTo>
                    <a:lnTo>
                      <a:pt x="711429" y="571200"/>
                    </a:lnTo>
                    <a:lnTo>
                      <a:pt x="750203" y="587558"/>
                    </a:lnTo>
                    <a:lnTo>
                      <a:pt x="783050" y="612933"/>
                    </a:lnTo>
                    <a:lnTo>
                      <a:pt x="808425" y="645780"/>
                    </a:lnTo>
                    <a:lnTo>
                      <a:pt x="824783" y="684554"/>
                    </a:lnTo>
                    <a:lnTo>
                      <a:pt x="830580" y="727710"/>
                    </a:lnTo>
                    <a:lnTo>
                      <a:pt x="824783" y="770865"/>
                    </a:lnTo>
                    <a:lnTo>
                      <a:pt x="808425" y="809639"/>
                    </a:lnTo>
                    <a:lnTo>
                      <a:pt x="783050" y="842486"/>
                    </a:lnTo>
                    <a:lnTo>
                      <a:pt x="750203" y="867861"/>
                    </a:lnTo>
                    <a:lnTo>
                      <a:pt x="711429" y="884219"/>
                    </a:lnTo>
                    <a:lnTo>
                      <a:pt x="668274" y="890016"/>
                    </a:lnTo>
                    <a:lnTo>
                      <a:pt x="625118" y="884219"/>
                    </a:lnTo>
                    <a:lnTo>
                      <a:pt x="586344" y="867861"/>
                    </a:lnTo>
                    <a:lnTo>
                      <a:pt x="553497" y="842486"/>
                    </a:lnTo>
                    <a:lnTo>
                      <a:pt x="528122" y="809639"/>
                    </a:lnTo>
                    <a:lnTo>
                      <a:pt x="511764" y="770865"/>
                    </a:lnTo>
                    <a:lnTo>
                      <a:pt x="505968" y="727710"/>
                    </a:lnTo>
                    <a:close/>
                  </a:path>
                  <a:path w="830579" h="890269" extrusionOk="0">
                    <a:moveTo>
                      <a:pt x="0" y="162306"/>
                    </a:moveTo>
                    <a:lnTo>
                      <a:pt x="5796" y="119150"/>
                    </a:lnTo>
                    <a:lnTo>
                      <a:pt x="22154" y="80376"/>
                    </a:lnTo>
                    <a:lnTo>
                      <a:pt x="47529" y="47529"/>
                    </a:lnTo>
                    <a:lnTo>
                      <a:pt x="80376" y="22154"/>
                    </a:lnTo>
                    <a:lnTo>
                      <a:pt x="119150" y="5796"/>
                    </a:lnTo>
                    <a:lnTo>
                      <a:pt x="162306" y="0"/>
                    </a:lnTo>
                    <a:lnTo>
                      <a:pt x="205461" y="5796"/>
                    </a:lnTo>
                    <a:lnTo>
                      <a:pt x="244235" y="22154"/>
                    </a:lnTo>
                    <a:lnTo>
                      <a:pt x="277082" y="47529"/>
                    </a:lnTo>
                    <a:lnTo>
                      <a:pt x="302457" y="80376"/>
                    </a:lnTo>
                    <a:lnTo>
                      <a:pt x="318815" y="119150"/>
                    </a:lnTo>
                    <a:lnTo>
                      <a:pt x="324612" y="162306"/>
                    </a:lnTo>
                    <a:lnTo>
                      <a:pt x="318815" y="205461"/>
                    </a:lnTo>
                    <a:lnTo>
                      <a:pt x="302457" y="244235"/>
                    </a:lnTo>
                    <a:lnTo>
                      <a:pt x="277082" y="277082"/>
                    </a:lnTo>
                    <a:lnTo>
                      <a:pt x="244235" y="302457"/>
                    </a:lnTo>
                    <a:lnTo>
                      <a:pt x="205461" y="318815"/>
                    </a:lnTo>
                    <a:lnTo>
                      <a:pt x="162306" y="324612"/>
                    </a:lnTo>
                    <a:lnTo>
                      <a:pt x="119150" y="318815"/>
                    </a:lnTo>
                    <a:lnTo>
                      <a:pt x="80376" y="302457"/>
                    </a:lnTo>
                    <a:lnTo>
                      <a:pt x="47529" y="277082"/>
                    </a:lnTo>
                    <a:lnTo>
                      <a:pt x="22154" y="244235"/>
                    </a:lnTo>
                    <a:lnTo>
                      <a:pt x="5796" y="205461"/>
                    </a:lnTo>
                    <a:lnTo>
                      <a:pt x="0" y="162306"/>
                    </a:lnTo>
                    <a:close/>
                  </a:path>
                </a:pathLst>
              </a:custGeom>
              <a:noFill/>
              <a:ln w="198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  <p:sp>
            <p:nvSpPr>
              <p:cNvPr id="1142" name="Google Shape;1142;p66"/>
              <p:cNvSpPr/>
              <p:nvPr/>
            </p:nvSpPr>
            <p:spPr>
              <a:xfrm>
                <a:off x="4458462" y="3961635"/>
                <a:ext cx="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52400" extrusionOk="0">
                    <a:moveTo>
                      <a:pt x="0" y="0"/>
                    </a:moveTo>
                    <a:lnTo>
                      <a:pt x="0" y="151879"/>
                    </a:lnTo>
                  </a:path>
                </a:pathLst>
              </a:custGeom>
              <a:noFill/>
              <a:ln w="289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</p:grpSp>
        <p:sp>
          <p:nvSpPr>
            <p:cNvPr id="1143" name="Google Shape;1143;p66"/>
            <p:cNvSpPr txBox="1"/>
            <p:nvPr/>
          </p:nvSpPr>
          <p:spPr>
            <a:xfrm>
              <a:off x="10505950" y="3506172"/>
              <a:ext cx="1929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1700" rIns="0" bIns="0" anchor="t" anchorCtr="0">
              <a:spAutoFit/>
            </a:bodyPr>
            <a:lstStyle/>
            <a:p>
              <a:pPr marL="25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latin typeface="Courier New"/>
                  <a:ea typeface="Courier New"/>
                  <a:cs typeface="Courier New"/>
                  <a:sym typeface="Courier New"/>
                </a:rPr>
                <a:t>s</a:t>
              </a:r>
              <a:endParaRPr sz="2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grpSp>
          <p:nvGrpSpPr>
            <p:cNvPr id="1144" name="Google Shape;1144;p66"/>
            <p:cNvGrpSpPr/>
            <p:nvPr/>
          </p:nvGrpSpPr>
          <p:grpSpPr>
            <a:xfrm>
              <a:off x="8864870" y="3468982"/>
              <a:ext cx="486152" cy="476755"/>
              <a:chOff x="4304538" y="2684526"/>
              <a:chExt cx="325120" cy="325119"/>
            </a:xfrm>
          </p:grpSpPr>
          <p:sp>
            <p:nvSpPr>
              <p:cNvPr id="1145" name="Google Shape;1145;p66"/>
              <p:cNvSpPr/>
              <p:nvPr/>
            </p:nvSpPr>
            <p:spPr>
              <a:xfrm>
                <a:off x="4304538" y="2684526"/>
                <a:ext cx="325120" cy="325119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19" extrusionOk="0">
                    <a:moveTo>
                      <a:pt x="162306" y="0"/>
                    </a:moveTo>
                    <a:lnTo>
                      <a:pt x="119150" y="5796"/>
                    </a:lnTo>
                    <a:lnTo>
                      <a:pt x="80376" y="22154"/>
                    </a:lnTo>
                    <a:lnTo>
                      <a:pt x="47529" y="47529"/>
                    </a:lnTo>
                    <a:lnTo>
                      <a:pt x="22154" y="80376"/>
                    </a:lnTo>
                    <a:lnTo>
                      <a:pt x="5796" y="119150"/>
                    </a:lnTo>
                    <a:lnTo>
                      <a:pt x="0" y="162306"/>
                    </a:lnTo>
                    <a:lnTo>
                      <a:pt x="5796" y="205461"/>
                    </a:lnTo>
                    <a:lnTo>
                      <a:pt x="22154" y="244235"/>
                    </a:lnTo>
                    <a:lnTo>
                      <a:pt x="47529" y="277082"/>
                    </a:lnTo>
                    <a:lnTo>
                      <a:pt x="80376" y="302457"/>
                    </a:lnTo>
                    <a:lnTo>
                      <a:pt x="119150" y="318815"/>
                    </a:lnTo>
                    <a:lnTo>
                      <a:pt x="162306" y="324612"/>
                    </a:lnTo>
                    <a:lnTo>
                      <a:pt x="205461" y="318815"/>
                    </a:lnTo>
                    <a:lnTo>
                      <a:pt x="244235" y="302457"/>
                    </a:lnTo>
                    <a:lnTo>
                      <a:pt x="277082" y="277082"/>
                    </a:lnTo>
                    <a:lnTo>
                      <a:pt x="302457" y="244235"/>
                    </a:lnTo>
                    <a:lnTo>
                      <a:pt x="318815" y="205461"/>
                    </a:lnTo>
                    <a:lnTo>
                      <a:pt x="324612" y="162306"/>
                    </a:lnTo>
                    <a:lnTo>
                      <a:pt x="318815" y="119150"/>
                    </a:lnTo>
                    <a:lnTo>
                      <a:pt x="302457" y="80376"/>
                    </a:lnTo>
                    <a:lnTo>
                      <a:pt x="277082" y="47529"/>
                    </a:lnTo>
                    <a:lnTo>
                      <a:pt x="244235" y="22154"/>
                    </a:lnTo>
                    <a:lnTo>
                      <a:pt x="205461" y="5796"/>
                    </a:lnTo>
                    <a:lnTo>
                      <a:pt x="162306" y="0"/>
                    </a:lnTo>
                    <a:close/>
                  </a:path>
                </a:pathLst>
              </a:custGeom>
              <a:solidFill>
                <a:srgbClr val="D6D6F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  <p:sp>
            <p:nvSpPr>
              <p:cNvPr id="1146" name="Google Shape;1146;p66"/>
              <p:cNvSpPr/>
              <p:nvPr/>
            </p:nvSpPr>
            <p:spPr>
              <a:xfrm>
                <a:off x="4304538" y="2684526"/>
                <a:ext cx="325120" cy="325119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19" extrusionOk="0">
                    <a:moveTo>
                      <a:pt x="0" y="162306"/>
                    </a:moveTo>
                    <a:lnTo>
                      <a:pt x="5796" y="119150"/>
                    </a:lnTo>
                    <a:lnTo>
                      <a:pt x="22154" y="80376"/>
                    </a:lnTo>
                    <a:lnTo>
                      <a:pt x="47529" y="47529"/>
                    </a:lnTo>
                    <a:lnTo>
                      <a:pt x="80376" y="22154"/>
                    </a:lnTo>
                    <a:lnTo>
                      <a:pt x="119150" y="5796"/>
                    </a:lnTo>
                    <a:lnTo>
                      <a:pt x="162306" y="0"/>
                    </a:lnTo>
                    <a:lnTo>
                      <a:pt x="205461" y="5796"/>
                    </a:lnTo>
                    <a:lnTo>
                      <a:pt x="244235" y="22154"/>
                    </a:lnTo>
                    <a:lnTo>
                      <a:pt x="277082" y="47529"/>
                    </a:lnTo>
                    <a:lnTo>
                      <a:pt x="302457" y="80376"/>
                    </a:lnTo>
                    <a:lnTo>
                      <a:pt x="318815" y="119150"/>
                    </a:lnTo>
                    <a:lnTo>
                      <a:pt x="324612" y="162306"/>
                    </a:lnTo>
                    <a:lnTo>
                      <a:pt x="318815" y="205461"/>
                    </a:lnTo>
                    <a:lnTo>
                      <a:pt x="302457" y="244235"/>
                    </a:lnTo>
                    <a:lnTo>
                      <a:pt x="277082" y="277082"/>
                    </a:lnTo>
                    <a:lnTo>
                      <a:pt x="244235" y="302457"/>
                    </a:lnTo>
                    <a:lnTo>
                      <a:pt x="205461" y="318815"/>
                    </a:lnTo>
                    <a:lnTo>
                      <a:pt x="162306" y="324612"/>
                    </a:lnTo>
                    <a:lnTo>
                      <a:pt x="119150" y="318815"/>
                    </a:lnTo>
                    <a:lnTo>
                      <a:pt x="80376" y="302457"/>
                    </a:lnTo>
                    <a:lnTo>
                      <a:pt x="47529" y="277082"/>
                    </a:lnTo>
                    <a:lnTo>
                      <a:pt x="22154" y="244235"/>
                    </a:lnTo>
                    <a:lnTo>
                      <a:pt x="5796" y="205461"/>
                    </a:lnTo>
                    <a:lnTo>
                      <a:pt x="0" y="162306"/>
                    </a:lnTo>
                    <a:close/>
                  </a:path>
                </a:pathLst>
              </a:custGeom>
              <a:noFill/>
              <a:ln w="198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/>
              </a:p>
            </p:txBody>
          </p:sp>
        </p:grpSp>
        <p:sp>
          <p:nvSpPr>
            <p:cNvPr id="1147" name="Google Shape;1147;p66"/>
            <p:cNvSpPr txBox="1"/>
            <p:nvPr/>
          </p:nvSpPr>
          <p:spPr>
            <a:xfrm>
              <a:off x="9019211" y="3506172"/>
              <a:ext cx="1929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1700" rIns="0" bIns="0" anchor="t" anchorCtr="0">
              <a:spAutoFit/>
            </a:bodyPr>
            <a:lstStyle/>
            <a:p>
              <a:pPr marL="25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latin typeface="Courier New"/>
                  <a:ea typeface="Courier New"/>
                  <a:cs typeface="Courier New"/>
                  <a:sym typeface="Courier New"/>
                </a:rPr>
                <a:t>a</a:t>
              </a:r>
              <a:endParaRPr sz="2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148" name="Google Shape;1148;p66"/>
            <p:cNvSpPr/>
            <p:nvPr/>
          </p:nvSpPr>
          <p:spPr>
            <a:xfrm>
              <a:off x="9106376" y="3046721"/>
              <a:ext cx="1488540" cy="421415"/>
            </a:xfrm>
            <a:custGeom>
              <a:avLst/>
              <a:gdLst/>
              <a:ahLst/>
              <a:cxnLst/>
              <a:rect l="l" t="t" r="r" b="b"/>
              <a:pathLst>
                <a:path w="995679" h="287655" extrusionOk="0">
                  <a:moveTo>
                    <a:pt x="603504" y="0"/>
                  </a:moveTo>
                  <a:lnTo>
                    <a:pt x="995426" y="287528"/>
                  </a:lnTo>
                </a:path>
                <a:path w="995679" h="287655" extrusionOk="0">
                  <a:moveTo>
                    <a:pt x="372872" y="0"/>
                  </a:moveTo>
                  <a:lnTo>
                    <a:pt x="0" y="287528"/>
                  </a:lnTo>
                </a:path>
              </a:pathLst>
            </a:custGeom>
            <a:noFill/>
            <a:ln w="289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/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68"/>
          <p:cNvSpPr txBox="1"/>
          <p:nvPr/>
        </p:nvSpPr>
        <p:spPr>
          <a:xfrm>
            <a:off x="10132004" y="0"/>
            <a:ext cx="19200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625" rIns="0" bIns="0" anchor="t" anchorCtr="0">
            <a:sp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CSE332, Spring 2021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3" name="Google Shape;1173;p68"/>
          <p:cNvSpPr txBox="1"/>
          <p:nvPr/>
        </p:nvSpPr>
        <p:spPr>
          <a:xfrm>
            <a:off x="11850171" y="6614296"/>
            <a:ext cx="3102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3500" marR="0" lvl="0" indent="0" algn="l" rtl="0">
              <a:lnSpc>
                <a:spcPct val="113076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1">
                <a:solidFill>
                  <a:srgbClr val="4A2A84"/>
                </a:solidFill>
                <a:latin typeface="Calibri"/>
                <a:ea typeface="Calibri"/>
                <a:cs typeface="Calibri"/>
                <a:sym typeface="Calibri"/>
              </a:rPr>
              <a:t>59</a:t>
            </a:fld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4" name="Google Shape;1174;p68"/>
          <p:cNvSpPr txBox="1"/>
          <p:nvPr/>
        </p:nvSpPr>
        <p:spPr>
          <a:xfrm>
            <a:off x="4899829" y="0"/>
            <a:ext cx="23919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625" rIns="0" bIns="0" anchor="t" anchorCtr="0">
            <a:sp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L02: Dictionary ADT, Tries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5" name="Google Shape;1175;p68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70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1176" name="Google Shape;1176;p68"/>
          <p:cNvSpPr txBox="1">
            <a:spLocks noGrp="1"/>
          </p:cNvSpPr>
          <p:nvPr>
            <p:ph type="body" idx="1"/>
          </p:nvPr>
        </p:nvSpPr>
        <p:spPr>
          <a:xfrm>
            <a:off x="746188" y="1568275"/>
            <a:ext cx="10121400" cy="2751993"/>
          </a:xfrm>
          <a:prstGeom prst="rect">
            <a:avLst/>
          </a:prstGeom>
        </p:spPr>
        <p:txBody>
          <a:bodyPr spcFirstLastPara="1" wrap="square" lIns="44175" tIns="44175" rIns="44175" bIns="44175" anchor="t" anchorCtr="0">
            <a:sp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Quattrocento Sans"/>
              <a:buChar char="●"/>
            </a:pPr>
            <a:r>
              <a:rPr lang="en-US" sz="2800" dirty="0"/>
              <a:t>A </a:t>
            </a:r>
            <a:r>
              <a:rPr lang="en-US" sz="2800" dirty="0" err="1"/>
              <a:t>trie</a:t>
            </a:r>
            <a:r>
              <a:rPr lang="en-US" sz="2800" dirty="0"/>
              <a:t> data structure implements the Dictionary and Set</a:t>
            </a:r>
            <a:endParaRPr sz="2800" dirty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Quattrocento Sans"/>
              <a:buChar char="●"/>
            </a:pPr>
            <a:r>
              <a:rPr lang="en-US" sz="2800" dirty="0"/>
              <a:t>Tries store sequential keys</a:t>
            </a:r>
            <a:endParaRPr sz="28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/>
              <a:t>… which enables very efficient prefix operations like </a:t>
            </a:r>
            <a:r>
              <a:rPr lang="en-US" sz="2400" dirty="0" err="1">
                <a:latin typeface="Courier New"/>
                <a:ea typeface="Courier New"/>
                <a:cs typeface="Courier New"/>
                <a:sym typeface="Courier New"/>
              </a:rPr>
              <a:t>findPrefix</a:t>
            </a:r>
            <a:endParaRPr lang="en-US" sz="24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Quattrocento Sans"/>
              <a:buChar char="●"/>
            </a:pPr>
            <a:r>
              <a:rPr lang="en-GB" sz="2800" dirty="0"/>
              <a:t>Tries have many different implementations</a:t>
            </a: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 sz="2400" dirty="0"/>
              <a:t>Could store HashMap/</a:t>
            </a:r>
            <a:r>
              <a:rPr lang="en-GB" sz="2400" dirty="0" err="1"/>
              <a:t>TreeMap</a:t>
            </a:r>
            <a:r>
              <a:rPr lang="en-GB" sz="2400" dirty="0"/>
              <a:t>/any-dictionary within nodes</a:t>
            </a:r>
            <a:endParaRPr sz="29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39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 dirty="0"/>
              <a:t>Time Complexity</a:t>
            </a:r>
            <a:endParaRPr dirty="0"/>
          </a:p>
        </p:txBody>
      </p:sp>
      <p:sp>
        <p:nvSpPr>
          <p:cNvPr id="1070" name="Google Shape;1070;p39"/>
          <p:cNvSpPr txBox="1"/>
          <p:nvPr/>
        </p:nvSpPr>
        <p:spPr>
          <a:xfrm>
            <a:off x="1876246" y="1877631"/>
            <a:ext cx="38976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marR="0" lvl="0" indent="-91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Twentieth Century"/>
              <a:buChar char=" "/>
            </a:pPr>
            <a:r>
              <a:rPr lang="en-US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 boolean containsKey(node, key) {</a:t>
            </a:r>
            <a:endParaRPr/>
          </a:p>
          <a:p>
            <a:pPr marL="91440" marR="0" lvl="0" indent="-9144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Twentieth Century"/>
              <a:buChar char=" "/>
            </a:pPr>
            <a:r>
              <a:rPr lang="en-US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// find key</a:t>
            </a:r>
            <a:endParaRPr/>
          </a:p>
          <a:p>
            <a:pPr marL="91440" marR="0" lvl="0" indent="-9144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Twentieth Century"/>
              <a:buChar char=" "/>
            </a:pPr>
            <a:r>
              <a:rPr lang="en-US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marL="91440" marR="0" lvl="0" indent="-15239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Twentieth Century"/>
              <a:buNone/>
            </a:pP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071" name="Google Shape;1071;p39"/>
          <p:cNvGrpSpPr/>
          <p:nvPr/>
        </p:nvGrpSpPr>
        <p:grpSpPr>
          <a:xfrm>
            <a:off x="1154350" y="1538964"/>
            <a:ext cx="1387500" cy="338700"/>
            <a:chOff x="7179734" y="1273034"/>
            <a:chExt cx="1387500" cy="338700"/>
          </a:xfrm>
        </p:grpSpPr>
        <p:sp>
          <p:nvSpPr>
            <p:cNvPr id="1072" name="Google Shape;1072;p39"/>
            <p:cNvSpPr/>
            <p:nvPr/>
          </p:nvSpPr>
          <p:spPr>
            <a:xfrm>
              <a:off x="7179734" y="1273034"/>
              <a:ext cx="1387500" cy="3387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INVARIANT</a:t>
              </a:r>
              <a:endParaRPr/>
            </a:p>
          </p:txBody>
        </p:sp>
        <p:pic>
          <p:nvPicPr>
            <p:cNvPr id="1073" name="Google Shape;1073;p39" descr="Checkmark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273879" y="1333711"/>
              <a:ext cx="217311" cy="2173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74" name="Google Shape;1074;p39"/>
          <p:cNvGrpSpPr/>
          <p:nvPr/>
        </p:nvGrpSpPr>
        <p:grpSpPr>
          <a:xfrm>
            <a:off x="1154350" y="2625440"/>
            <a:ext cx="1387500" cy="338700"/>
            <a:chOff x="7179734" y="1273034"/>
            <a:chExt cx="1387500" cy="338700"/>
          </a:xfrm>
        </p:grpSpPr>
        <p:sp>
          <p:nvSpPr>
            <p:cNvPr id="1075" name="Google Shape;1075;p39"/>
            <p:cNvSpPr/>
            <p:nvPr/>
          </p:nvSpPr>
          <p:spPr>
            <a:xfrm>
              <a:off x="7179734" y="1273034"/>
              <a:ext cx="1387500" cy="3387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INVARIANT</a:t>
              </a:r>
              <a:endParaRPr/>
            </a:p>
          </p:txBody>
        </p:sp>
        <p:pic>
          <p:nvPicPr>
            <p:cNvPr id="1076" name="Google Shape;1076;p39" descr="Checkmark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273879" y="1333711"/>
              <a:ext cx="217311" cy="21731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077" name="Google Shape;1077;p39"/>
          <p:cNvCxnSpPr>
            <a:stCxn id="1072" idx="3"/>
          </p:cNvCxnSpPr>
          <p:nvPr/>
        </p:nvCxnSpPr>
        <p:spPr>
          <a:xfrm>
            <a:off x="2541850" y="1708314"/>
            <a:ext cx="2231400" cy="27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078" name="Google Shape;1078;p39"/>
          <p:cNvCxnSpPr/>
          <p:nvPr/>
        </p:nvCxnSpPr>
        <p:spPr>
          <a:xfrm>
            <a:off x="2541741" y="2798763"/>
            <a:ext cx="2231400" cy="27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079" name="Google Shape;1079;p39"/>
          <p:cNvSpPr txBox="1"/>
          <p:nvPr/>
        </p:nvSpPr>
        <p:spPr>
          <a:xfrm>
            <a:off x="6909908" y="1877631"/>
            <a:ext cx="38976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marR="0" lvl="0" indent="-85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entieth Century"/>
              <a:buChar char=" "/>
            </a:pPr>
            <a:r>
              <a:rPr lang="en-US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 </a:t>
            </a:r>
            <a:r>
              <a:rPr lang="en-US" sz="12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boolean</a:t>
            </a:r>
            <a:r>
              <a:rPr lang="en-US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insert(node, key) {</a:t>
            </a:r>
            <a:endParaRPr dirty="0"/>
          </a:p>
          <a:p>
            <a:pPr marL="91440" marR="0" lvl="0" indent="-8572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entieth Century"/>
              <a:buChar char=" "/>
            </a:pPr>
            <a:r>
              <a:rPr lang="en-US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// find where key would go</a:t>
            </a:r>
            <a:endParaRPr dirty="0"/>
          </a:p>
          <a:p>
            <a:pPr marL="91440" marR="0" lvl="0" indent="-8572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entieth Century"/>
              <a:buChar char=" "/>
            </a:pPr>
            <a:r>
              <a:rPr lang="en-US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// insert</a:t>
            </a:r>
            <a:endParaRPr dirty="0"/>
          </a:p>
          <a:p>
            <a:pPr marL="91440" marR="0" lvl="0" indent="-8572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entieth Century"/>
              <a:buChar char=" "/>
            </a:pPr>
            <a:r>
              <a:rPr lang="en-US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/>
          </a:p>
          <a:p>
            <a:pPr marL="91440" marR="0" lvl="0" indent="-15239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entieth Century"/>
              <a:buNone/>
            </a:pP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080" name="Google Shape;1080;p39"/>
          <p:cNvGrpSpPr/>
          <p:nvPr/>
        </p:nvGrpSpPr>
        <p:grpSpPr>
          <a:xfrm>
            <a:off x="6188012" y="1538964"/>
            <a:ext cx="1387500" cy="338700"/>
            <a:chOff x="7179734" y="1273034"/>
            <a:chExt cx="1387500" cy="338700"/>
          </a:xfrm>
        </p:grpSpPr>
        <p:sp>
          <p:nvSpPr>
            <p:cNvPr id="1081" name="Google Shape;1081;p39"/>
            <p:cNvSpPr/>
            <p:nvPr/>
          </p:nvSpPr>
          <p:spPr>
            <a:xfrm>
              <a:off x="7179734" y="1273034"/>
              <a:ext cx="1387500" cy="3387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INVARIANT</a:t>
              </a:r>
              <a:endParaRPr dirty="0"/>
            </a:p>
          </p:txBody>
        </p:sp>
        <p:pic>
          <p:nvPicPr>
            <p:cNvPr id="1082" name="Google Shape;1082;p39" descr="Checkmark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273879" y="1333711"/>
              <a:ext cx="217311" cy="21731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083" name="Google Shape;1083;p39"/>
          <p:cNvCxnSpPr>
            <a:stCxn id="1081" idx="3"/>
          </p:cNvCxnSpPr>
          <p:nvPr/>
        </p:nvCxnSpPr>
        <p:spPr>
          <a:xfrm>
            <a:off x="7575512" y="1708314"/>
            <a:ext cx="2231400" cy="27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084" name="Google Shape;1084;p39"/>
          <p:cNvCxnSpPr/>
          <p:nvPr/>
        </p:nvCxnSpPr>
        <p:spPr>
          <a:xfrm>
            <a:off x="7575403" y="2906814"/>
            <a:ext cx="2231400" cy="27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088" name="Google Shape;1088;p39"/>
          <p:cNvSpPr txBox="1"/>
          <p:nvPr/>
        </p:nvSpPr>
        <p:spPr>
          <a:xfrm>
            <a:off x="1154350" y="3413250"/>
            <a:ext cx="3994800" cy="70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 err="1">
                <a:latin typeface="Courier New"/>
                <a:ea typeface="Courier New"/>
                <a:cs typeface="Courier New"/>
                <a:sym typeface="Courier New"/>
              </a:rPr>
              <a:t>containsKey</a:t>
            </a:r>
            <a:r>
              <a:rPr lang="en-US" sz="1700" dirty="0">
                <a:latin typeface="Quattrocento Sans"/>
                <a:ea typeface="Quattrocento Sans"/>
                <a:cs typeface="Quattrocento Sans"/>
                <a:sym typeface="Quattrocento Sans"/>
              </a:rPr>
              <a:t> benefits from invariant: worst-case </a:t>
            </a:r>
            <a:r>
              <a:rPr lang="en-U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O(log </a:t>
            </a:r>
            <a:r>
              <a:rPr lang="en-US" sz="1700" i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</a:t>
            </a:r>
            <a:r>
              <a:rPr lang="en-U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) time</a:t>
            </a:r>
            <a:endParaRPr sz="17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9" name="Google Shape;1089;p39"/>
          <p:cNvSpPr txBox="1"/>
          <p:nvPr/>
        </p:nvSpPr>
        <p:spPr>
          <a:xfrm>
            <a:off x="6369600" y="3413250"/>
            <a:ext cx="4437900" cy="2539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latin typeface="Courier New"/>
                <a:ea typeface="Courier New"/>
                <a:cs typeface="Courier New"/>
                <a:sym typeface="Courier New"/>
              </a:rPr>
              <a:t>Insert </a:t>
            </a:r>
            <a:r>
              <a:rPr lang="en-US" sz="1700" dirty="0">
                <a:latin typeface="Quattrocento Sans"/>
                <a:ea typeface="Quattrocento Sans"/>
                <a:cs typeface="Quattrocento Sans"/>
                <a:sym typeface="Quattrocento Sans"/>
              </a:rPr>
              <a:t>benefits from invariant:</a:t>
            </a:r>
            <a:endParaRPr lang="en-GB" sz="17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>
                <a:latin typeface="Quattrocento Sans"/>
                <a:ea typeface="Quattrocento Sans"/>
                <a:cs typeface="Quattrocento Sans"/>
                <a:sym typeface="Quattrocento Sans"/>
              </a:rPr>
              <a:t>worst-case </a:t>
            </a:r>
            <a:r>
              <a:rPr lang="en-GB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O(log </a:t>
            </a:r>
            <a:r>
              <a:rPr lang="en-GB" sz="1700" i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</a:t>
            </a:r>
            <a:r>
              <a:rPr lang="en-GB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) time to find location for key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How to maintain the invariant?</a:t>
            </a:r>
            <a:endParaRPr sz="17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Quattrocento Sans"/>
              <a:buChar char="●"/>
            </a:pPr>
            <a:r>
              <a:rPr lang="en-U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heights of subtrees</a:t>
            </a:r>
            <a:endParaRPr sz="17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Quattrocento Sans"/>
              <a:buChar char="●"/>
            </a:pPr>
            <a:r>
              <a:rPr lang="en-U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Detect any imbalance</a:t>
            </a:r>
            <a:endParaRPr sz="17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Quattrocento Sans"/>
              <a:buChar char="●"/>
            </a:pPr>
            <a:r>
              <a:rPr lang="en-US" sz="17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Restore balance</a:t>
            </a:r>
            <a:endParaRPr sz="17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7F6EAC-2453-E62C-E93A-095FE66F046F}"/>
              </a:ext>
            </a:extLst>
          </p:cNvPr>
          <p:cNvSpPr txBox="1"/>
          <p:nvPr/>
        </p:nvSpPr>
        <p:spPr>
          <a:xfrm>
            <a:off x="3049732" y="3275112"/>
            <a:ext cx="60994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SE" dirty="0"/>
          </a:p>
        </p:txBody>
      </p:sp>
      <p:grpSp>
        <p:nvGrpSpPr>
          <p:cNvPr id="5" name="Google Shape;1074;p39">
            <a:extLst>
              <a:ext uri="{FF2B5EF4-FFF2-40B4-BE49-F238E27FC236}">
                <a16:creationId xmlns:a16="http://schemas.microsoft.com/office/drawing/2014/main" id="{B69AC17E-B4AC-D6BA-2B85-E32A0BD9F6BC}"/>
              </a:ext>
            </a:extLst>
          </p:cNvPr>
          <p:cNvGrpSpPr/>
          <p:nvPr/>
        </p:nvGrpSpPr>
        <p:grpSpPr>
          <a:xfrm>
            <a:off x="6188012" y="2766819"/>
            <a:ext cx="1387500" cy="338700"/>
            <a:chOff x="7179734" y="1273034"/>
            <a:chExt cx="1387500" cy="338700"/>
          </a:xfrm>
        </p:grpSpPr>
        <p:sp>
          <p:nvSpPr>
            <p:cNvPr id="6" name="Google Shape;1075;p39">
              <a:extLst>
                <a:ext uri="{FF2B5EF4-FFF2-40B4-BE49-F238E27FC236}">
                  <a16:creationId xmlns:a16="http://schemas.microsoft.com/office/drawing/2014/main" id="{644190D3-DA30-C294-D3CD-D36F77E16286}"/>
                </a:ext>
              </a:extLst>
            </p:cNvPr>
            <p:cNvSpPr/>
            <p:nvPr/>
          </p:nvSpPr>
          <p:spPr>
            <a:xfrm>
              <a:off x="7179734" y="1273034"/>
              <a:ext cx="1387500" cy="3387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INVARIANT</a:t>
              </a:r>
              <a:endParaRPr/>
            </a:p>
          </p:txBody>
        </p:sp>
        <p:pic>
          <p:nvPicPr>
            <p:cNvPr id="7" name="Google Shape;1076;p39" descr="Checkmark">
              <a:extLst>
                <a:ext uri="{FF2B5EF4-FFF2-40B4-BE49-F238E27FC236}">
                  <a16:creationId xmlns:a16="http://schemas.microsoft.com/office/drawing/2014/main" id="{F6AF031C-38B5-424B-A1F0-26A23B94364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273879" y="1333711"/>
              <a:ext cx="217311" cy="21731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AB691-E915-9B94-AFB5-47AFE3D72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Full-Length Lectures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E08E5-03EF-C2F6-0D67-A4D12A434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308" y="1568275"/>
            <a:ext cx="10976931" cy="2357526"/>
          </a:xfrm>
        </p:spPr>
        <p:txBody>
          <a:bodyPr/>
          <a:lstStyle/>
          <a:p>
            <a:r>
              <a:rPr lang="en-GB" dirty="0"/>
              <a:t>[CSE 373 WI24] Lecture 09: AVL Trees</a:t>
            </a:r>
          </a:p>
          <a:p>
            <a:pPr lvl="1"/>
            <a:r>
              <a:rPr lang="en-GB" dirty="0">
                <a:hlinkClick r:id="rId2"/>
              </a:rPr>
              <a:t>https://www.youtube.com/watch?v=TPMH35DqGI0&amp;list=PLEcoVsAaONjd5n69K84sSmAuvTrTQT_Nl&amp;index=8</a:t>
            </a:r>
            <a:r>
              <a:rPr lang="en-GB" dirty="0"/>
              <a:t> </a:t>
            </a:r>
          </a:p>
          <a:p>
            <a:r>
              <a:rPr lang="en-GB" dirty="0"/>
              <a:t>[CSE 373 WI24] Lecture 10: Self Balancing Trees</a:t>
            </a:r>
          </a:p>
          <a:p>
            <a:pPr lvl="1"/>
            <a:r>
              <a:rPr lang="en-GB">
                <a:hlinkClick r:id="rId3"/>
              </a:rPr>
              <a:t>https://www.youtube.com/watch?v=kTml61C1e3U&amp;list=PLEcoVsAaONjd5n69K84sSmAuvTrTQT_Nl&amp;index=9</a:t>
            </a:r>
            <a:r>
              <a:rPr lang="en-GB"/>
              <a:t> 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744905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40"/>
          <p:cNvSpPr txBox="1"/>
          <p:nvPr/>
        </p:nvSpPr>
        <p:spPr>
          <a:xfrm>
            <a:off x="1870000" y="2156700"/>
            <a:ext cx="7257600" cy="17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888888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BST containsKey()</a:t>
            </a:r>
            <a:endParaRPr sz="3500">
              <a:solidFill>
                <a:srgbClr val="888888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888888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The AVL Invariant</a:t>
            </a:r>
            <a:endParaRPr sz="3500">
              <a:solidFill>
                <a:srgbClr val="888888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62626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Rotations</a:t>
            </a:r>
            <a:endParaRPr sz="3500">
              <a:solidFill>
                <a:srgbClr val="262626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41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Insertion</a:t>
            </a:r>
            <a:endParaRPr/>
          </a:p>
        </p:txBody>
      </p:sp>
      <p:sp>
        <p:nvSpPr>
          <p:cNvPr id="1100" name="Google Shape;1100;p41"/>
          <p:cNvSpPr txBox="1">
            <a:spLocks noGrp="1"/>
          </p:cNvSpPr>
          <p:nvPr>
            <p:ph type="body" idx="1"/>
          </p:nvPr>
        </p:nvSpPr>
        <p:spPr>
          <a:xfrm>
            <a:off x="575240" y="1463856"/>
            <a:ext cx="11187300" cy="3233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What happens if an insertion breaks the AVL invariant?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The AVL rebalances itself by rotations. AVL is a type of “Self-Balancing Tree”</a:t>
            </a:r>
          </a:p>
          <a:p>
            <a:pPr lv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A rotation alters the structure of a tree by rearranging subtrees. </a:t>
            </a:r>
          </a:p>
          <a:p>
            <a:pPr lv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Goal is to decrease the height of the tree to maximum height of O(log n).</a:t>
            </a:r>
          </a:p>
          <a:p>
            <a:pPr lv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Larger subtrees up, smaller subtrees down</a:t>
            </a:r>
          </a:p>
          <a:p>
            <a:pPr lv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Does not affect the order of elements</a:t>
            </a:r>
          </a:p>
          <a:p>
            <a:pPr lv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Time complexity O(1)</a:t>
            </a:r>
          </a:p>
          <a:p>
            <a:pPr marL="0" lvl="0" indent="0">
              <a:spcBef>
                <a:spcPts val="0"/>
              </a:spcBef>
              <a:buNone/>
            </a:pPr>
            <a:endParaRPr lang="en-GB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oogle Shape;1121;p42">
            <a:extLst>
              <a:ext uri="{FF2B5EF4-FFF2-40B4-BE49-F238E27FC236}">
                <a16:creationId xmlns:a16="http://schemas.microsoft.com/office/drawing/2014/main" id="{9052F372-9002-D94B-0DBF-0C61F0CE9742}"/>
              </a:ext>
            </a:extLst>
          </p:cNvPr>
          <p:cNvGrpSpPr/>
          <p:nvPr/>
        </p:nvGrpSpPr>
        <p:grpSpPr>
          <a:xfrm>
            <a:off x="2682072" y="4863363"/>
            <a:ext cx="457200" cy="457200"/>
            <a:chOff x="1408670" y="3991232"/>
            <a:chExt cx="457200" cy="457200"/>
          </a:xfrm>
        </p:grpSpPr>
        <p:sp>
          <p:nvSpPr>
            <p:cNvPr id="3" name="Google Shape;1122;p42">
              <a:extLst>
                <a:ext uri="{FF2B5EF4-FFF2-40B4-BE49-F238E27FC236}">
                  <a16:creationId xmlns:a16="http://schemas.microsoft.com/office/drawing/2014/main" id="{5609A5DA-1650-B0EA-D20F-686C648D11D3}"/>
                </a:ext>
              </a:extLst>
            </p:cNvPr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A7EBEF"/>
            </a:solidFill>
            <a:ln w="28575" cap="flat" cmpd="sng">
              <a:solidFill>
                <a:srgbClr val="1D9A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" name="Google Shape;1123;p42">
              <a:extLst>
                <a:ext uri="{FF2B5EF4-FFF2-40B4-BE49-F238E27FC236}">
                  <a16:creationId xmlns:a16="http://schemas.microsoft.com/office/drawing/2014/main" id="{D43890D8-F5CE-2EE3-6B69-38BDEA6ECF5A}"/>
                </a:ext>
              </a:extLst>
            </p:cNvPr>
            <p:cNvSpPr txBox="1"/>
            <p:nvPr/>
          </p:nvSpPr>
          <p:spPr>
            <a:xfrm>
              <a:off x="1481618" y="4035166"/>
              <a:ext cx="311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/>
            </a:p>
          </p:txBody>
        </p:sp>
      </p:grpSp>
      <p:cxnSp>
        <p:nvCxnSpPr>
          <p:cNvPr id="5" name="Google Shape;1124;p42">
            <a:extLst>
              <a:ext uri="{FF2B5EF4-FFF2-40B4-BE49-F238E27FC236}">
                <a16:creationId xmlns:a16="http://schemas.microsoft.com/office/drawing/2014/main" id="{E771E3F8-8296-BD68-81B6-E6B9BC018016}"/>
              </a:ext>
            </a:extLst>
          </p:cNvPr>
          <p:cNvCxnSpPr>
            <a:stCxn id="3" idx="5"/>
            <a:endCxn id="7" idx="1"/>
          </p:cNvCxnSpPr>
          <p:nvPr/>
        </p:nvCxnSpPr>
        <p:spPr>
          <a:xfrm>
            <a:off x="3072317" y="5253608"/>
            <a:ext cx="582300" cy="414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6" name="Google Shape;1126;p42">
            <a:extLst>
              <a:ext uri="{FF2B5EF4-FFF2-40B4-BE49-F238E27FC236}">
                <a16:creationId xmlns:a16="http://schemas.microsoft.com/office/drawing/2014/main" id="{90741B13-9C0F-0F75-33CD-31E6D3F33984}"/>
              </a:ext>
            </a:extLst>
          </p:cNvPr>
          <p:cNvGrpSpPr/>
          <p:nvPr/>
        </p:nvGrpSpPr>
        <p:grpSpPr>
          <a:xfrm>
            <a:off x="3587609" y="5600877"/>
            <a:ext cx="457230" cy="457200"/>
            <a:chOff x="1408670" y="3991232"/>
            <a:chExt cx="457230" cy="457200"/>
          </a:xfrm>
        </p:grpSpPr>
        <p:sp>
          <p:nvSpPr>
            <p:cNvPr id="7" name="Google Shape;1125;p42">
              <a:extLst>
                <a:ext uri="{FF2B5EF4-FFF2-40B4-BE49-F238E27FC236}">
                  <a16:creationId xmlns:a16="http://schemas.microsoft.com/office/drawing/2014/main" id="{15C6B419-964C-FCC3-48A2-6BFF5702F815}"/>
                </a:ext>
              </a:extLst>
            </p:cNvPr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A2CDED"/>
            </a:solidFill>
            <a:ln w="28575" cap="flat" cmpd="sng">
              <a:solidFill>
                <a:srgbClr val="1C62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" name="Google Shape;1127;p42">
              <a:extLst>
                <a:ext uri="{FF2B5EF4-FFF2-40B4-BE49-F238E27FC236}">
                  <a16:creationId xmlns:a16="http://schemas.microsoft.com/office/drawing/2014/main" id="{23262C6C-1236-944B-4D13-571BE3EC0700}"/>
                </a:ext>
              </a:extLst>
            </p:cNvPr>
            <p:cNvSpPr txBox="1"/>
            <p:nvPr/>
          </p:nvSpPr>
          <p:spPr>
            <a:xfrm>
              <a:off x="1418300" y="4035166"/>
              <a:ext cx="447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5</a:t>
              </a:r>
              <a:endParaRPr/>
            </a:p>
          </p:txBody>
        </p:sp>
      </p:grpSp>
      <p:grpSp>
        <p:nvGrpSpPr>
          <p:cNvPr id="1142" name="Group 1141">
            <a:extLst>
              <a:ext uri="{FF2B5EF4-FFF2-40B4-BE49-F238E27FC236}">
                <a16:creationId xmlns:a16="http://schemas.microsoft.com/office/drawing/2014/main" id="{E4C1C98B-333A-B59B-3DBD-E2F68B1F9634}"/>
              </a:ext>
            </a:extLst>
          </p:cNvPr>
          <p:cNvGrpSpPr/>
          <p:nvPr/>
        </p:nvGrpSpPr>
        <p:grpSpPr>
          <a:xfrm>
            <a:off x="4085409" y="4350023"/>
            <a:ext cx="3188742" cy="1947189"/>
            <a:chOff x="1807037" y="3127134"/>
            <a:chExt cx="3188742" cy="1947189"/>
          </a:xfrm>
        </p:grpSpPr>
        <p:sp>
          <p:nvSpPr>
            <p:cNvPr id="1114" name="Google Shape;1114;p41"/>
            <p:cNvSpPr/>
            <p:nvPr/>
          </p:nvSpPr>
          <p:spPr>
            <a:xfrm>
              <a:off x="1918403" y="3783680"/>
              <a:ext cx="1146300" cy="55004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B6A4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2" name="Google Shape;1121;p42">
              <a:extLst>
                <a:ext uri="{FF2B5EF4-FFF2-40B4-BE49-F238E27FC236}">
                  <a16:creationId xmlns:a16="http://schemas.microsoft.com/office/drawing/2014/main" id="{FF530AA1-3E5A-F5B8-241F-A6ED4C50B4B4}"/>
                </a:ext>
              </a:extLst>
            </p:cNvPr>
            <p:cNvGrpSpPr/>
            <p:nvPr/>
          </p:nvGrpSpPr>
          <p:grpSpPr>
            <a:xfrm>
              <a:off x="2759439" y="3127134"/>
              <a:ext cx="457200" cy="457200"/>
              <a:chOff x="1408670" y="3991232"/>
              <a:chExt cx="457200" cy="457200"/>
            </a:xfrm>
          </p:grpSpPr>
          <p:sp>
            <p:nvSpPr>
              <p:cNvPr id="23" name="Google Shape;1122;p42">
                <a:extLst>
                  <a:ext uri="{FF2B5EF4-FFF2-40B4-BE49-F238E27FC236}">
                    <a16:creationId xmlns:a16="http://schemas.microsoft.com/office/drawing/2014/main" id="{54CB47D4-A9A1-C665-2601-5AAFD282F476}"/>
                  </a:ext>
                </a:extLst>
              </p:cNvPr>
              <p:cNvSpPr/>
              <p:nvPr/>
            </p:nvSpPr>
            <p:spPr>
              <a:xfrm>
                <a:off x="1408670" y="3991232"/>
                <a:ext cx="457200" cy="457200"/>
              </a:xfrm>
              <a:prstGeom prst="ellipse">
                <a:avLst/>
              </a:prstGeom>
              <a:solidFill>
                <a:srgbClr val="A7EBEF"/>
              </a:solidFill>
              <a:ln w="28575" cap="flat" cmpd="sng">
                <a:solidFill>
                  <a:srgbClr val="1D9AA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" name="Google Shape;1123;p42">
                <a:extLst>
                  <a:ext uri="{FF2B5EF4-FFF2-40B4-BE49-F238E27FC236}">
                    <a16:creationId xmlns:a16="http://schemas.microsoft.com/office/drawing/2014/main" id="{F52DE91C-4DFF-3B33-330F-46AC4BA50660}"/>
                  </a:ext>
                </a:extLst>
              </p:cNvPr>
              <p:cNvSpPr txBox="1"/>
              <p:nvPr/>
            </p:nvSpPr>
            <p:spPr>
              <a:xfrm>
                <a:off x="1481618" y="4035166"/>
                <a:ext cx="3114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1</a:t>
                </a:r>
                <a:endParaRPr/>
              </a:p>
            </p:txBody>
          </p:sp>
        </p:grpSp>
        <p:cxnSp>
          <p:nvCxnSpPr>
            <p:cNvPr id="25" name="Google Shape;1124;p42">
              <a:extLst>
                <a:ext uri="{FF2B5EF4-FFF2-40B4-BE49-F238E27FC236}">
                  <a16:creationId xmlns:a16="http://schemas.microsoft.com/office/drawing/2014/main" id="{C22780C2-9DDF-5121-AC5E-34BB85D643DF}"/>
                </a:ext>
              </a:extLst>
            </p:cNvPr>
            <p:cNvCxnSpPr>
              <a:stCxn id="23" idx="5"/>
              <a:endCxn id="27" idx="1"/>
            </p:cNvCxnSpPr>
            <p:nvPr/>
          </p:nvCxnSpPr>
          <p:spPr>
            <a:xfrm>
              <a:off x="3149684" y="3517379"/>
              <a:ext cx="582300" cy="414300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grpSp>
          <p:nvGrpSpPr>
            <p:cNvPr id="26" name="Google Shape;1126;p42">
              <a:extLst>
                <a:ext uri="{FF2B5EF4-FFF2-40B4-BE49-F238E27FC236}">
                  <a16:creationId xmlns:a16="http://schemas.microsoft.com/office/drawing/2014/main" id="{5F02B485-8180-79E9-4BBD-D86E8C3B4A74}"/>
                </a:ext>
              </a:extLst>
            </p:cNvPr>
            <p:cNvGrpSpPr/>
            <p:nvPr/>
          </p:nvGrpSpPr>
          <p:grpSpPr>
            <a:xfrm>
              <a:off x="3664976" y="3864648"/>
              <a:ext cx="457230" cy="457200"/>
              <a:chOff x="1408670" y="3991232"/>
              <a:chExt cx="457230" cy="457200"/>
            </a:xfrm>
          </p:grpSpPr>
          <p:sp>
            <p:nvSpPr>
              <p:cNvPr id="27" name="Google Shape;1125;p42">
                <a:extLst>
                  <a:ext uri="{FF2B5EF4-FFF2-40B4-BE49-F238E27FC236}">
                    <a16:creationId xmlns:a16="http://schemas.microsoft.com/office/drawing/2014/main" id="{81FB5F4A-F99E-B798-ED75-B9E34E0C8432}"/>
                  </a:ext>
                </a:extLst>
              </p:cNvPr>
              <p:cNvSpPr/>
              <p:nvPr/>
            </p:nvSpPr>
            <p:spPr>
              <a:xfrm>
                <a:off x="1408670" y="3991232"/>
                <a:ext cx="457200" cy="457200"/>
              </a:xfrm>
              <a:prstGeom prst="ellipse">
                <a:avLst/>
              </a:prstGeom>
              <a:solidFill>
                <a:srgbClr val="A2CDED"/>
              </a:solidFill>
              <a:ln w="28575" cap="flat" cmpd="sng">
                <a:solidFill>
                  <a:srgbClr val="1C629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8" name="Google Shape;1127;p42">
                <a:extLst>
                  <a:ext uri="{FF2B5EF4-FFF2-40B4-BE49-F238E27FC236}">
                    <a16:creationId xmlns:a16="http://schemas.microsoft.com/office/drawing/2014/main" id="{4CECE2A0-7ACB-086E-8169-CE2F8068363E}"/>
                  </a:ext>
                </a:extLst>
              </p:cNvPr>
              <p:cNvSpPr txBox="1"/>
              <p:nvPr/>
            </p:nvSpPr>
            <p:spPr>
              <a:xfrm>
                <a:off x="1418300" y="4035166"/>
                <a:ext cx="4476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5</a:t>
                </a:r>
                <a:endParaRPr/>
              </a:p>
            </p:txBody>
          </p:sp>
        </p:grpSp>
        <p:grpSp>
          <p:nvGrpSpPr>
            <p:cNvPr id="29" name="Google Shape;1128;p42">
              <a:extLst>
                <a:ext uri="{FF2B5EF4-FFF2-40B4-BE49-F238E27FC236}">
                  <a16:creationId xmlns:a16="http://schemas.microsoft.com/office/drawing/2014/main" id="{05E1C5EE-6898-62F0-4240-04ADF4570540}"/>
                </a:ext>
              </a:extLst>
            </p:cNvPr>
            <p:cNvGrpSpPr/>
            <p:nvPr/>
          </p:nvGrpSpPr>
          <p:grpSpPr>
            <a:xfrm>
              <a:off x="4538549" y="4617123"/>
              <a:ext cx="457230" cy="457200"/>
              <a:chOff x="1408670" y="3991232"/>
              <a:chExt cx="457230" cy="457200"/>
            </a:xfrm>
          </p:grpSpPr>
          <p:sp>
            <p:nvSpPr>
              <p:cNvPr id="30" name="Google Shape;1129;p42">
                <a:extLst>
                  <a:ext uri="{FF2B5EF4-FFF2-40B4-BE49-F238E27FC236}">
                    <a16:creationId xmlns:a16="http://schemas.microsoft.com/office/drawing/2014/main" id="{B6AD5E96-9D8C-3CBE-5447-F793D23DA73A}"/>
                  </a:ext>
                </a:extLst>
              </p:cNvPr>
              <p:cNvSpPr/>
              <p:nvPr/>
            </p:nvSpPr>
            <p:spPr>
              <a:xfrm>
                <a:off x="1408670" y="3991232"/>
                <a:ext cx="457200" cy="457200"/>
              </a:xfrm>
              <a:prstGeom prst="ellipse">
                <a:avLst/>
              </a:prstGeom>
              <a:solidFill>
                <a:srgbClr val="B2E3D5"/>
              </a:solidFill>
              <a:ln w="28575" cap="flat" cmpd="sng">
                <a:solidFill>
                  <a:srgbClr val="318B7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" name="Google Shape;1130;p42">
                <a:extLst>
                  <a:ext uri="{FF2B5EF4-FFF2-40B4-BE49-F238E27FC236}">
                    <a16:creationId xmlns:a16="http://schemas.microsoft.com/office/drawing/2014/main" id="{D658AAC9-5D12-FFCD-4303-14E3E2574449}"/>
                  </a:ext>
                </a:extLst>
              </p:cNvPr>
              <p:cNvSpPr txBox="1"/>
              <p:nvPr/>
            </p:nvSpPr>
            <p:spPr>
              <a:xfrm>
                <a:off x="1418300" y="4035166"/>
                <a:ext cx="4476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8</a:t>
                </a:r>
                <a:endParaRPr/>
              </a:p>
            </p:txBody>
          </p:sp>
        </p:grpSp>
        <p:cxnSp>
          <p:nvCxnSpPr>
            <p:cNvPr id="32" name="Google Shape;1131;p42">
              <a:extLst>
                <a:ext uri="{FF2B5EF4-FFF2-40B4-BE49-F238E27FC236}">
                  <a16:creationId xmlns:a16="http://schemas.microsoft.com/office/drawing/2014/main" id="{2E2DB087-C112-BFEF-0DF2-731D7335528F}"/>
                </a:ext>
              </a:extLst>
            </p:cNvPr>
            <p:cNvCxnSpPr>
              <a:stCxn id="27" idx="5"/>
              <a:endCxn id="30" idx="1"/>
            </p:cNvCxnSpPr>
            <p:nvPr/>
          </p:nvCxnSpPr>
          <p:spPr>
            <a:xfrm>
              <a:off x="4055221" y="4254893"/>
              <a:ext cx="550200" cy="429300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120" name="Google Shape;858;p36">
              <a:extLst>
                <a:ext uri="{FF2B5EF4-FFF2-40B4-BE49-F238E27FC236}">
                  <a16:creationId xmlns:a16="http://schemas.microsoft.com/office/drawing/2014/main" id="{C65EEA3B-4329-DC2A-CDCD-2C27E1565CC1}"/>
                </a:ext>
              </a:extLst>
            </p:cNvPr>
            <p:cNvSpPr txBox="1"/>
            <p:nvPr/>
          </p:nvSpPr>
          <p:spPr>
            <a:xfrm>
              <a:off x="1807037" y="3473693"/>
              <a:ext cx="938314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4C328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Insert 8</a:t>
              </a:r>
              <a:endParaRPr dirty="0"/>
            </a:p>
          </p:txBody>
        </p:sp>
      </p:grpSp>
      <p:grpSp>
        <p:nvGrpSpPr>
          <p:cNvPr id="1143" name="Group 1142">
            <a:extLst>
              <a:ext uri="{FF2B5EF4-FFF2-40B4-BE49-F238E27FC236}">
                <a16:creationId xmlns:a16="http://schemas.microsoft.com/office/drawing/2014/main" id="{FC4FA85E-7818-A56E-CACF-2867FF3CC022}"/>
              </a:ext>
            </a:extLst>
          </p:cNvPr>
          <p:cNvGrpSpPr/>
          <p:nvPr/>
        </p:nvGrpSpPr>
        <p:grpSpPr>
          <a:xfrm>
            <a:off x="6983175" y="4534657"/>
            <a:ext cx="3489050" cy="1209686"/>
            <a:chOff x="4704803" y="3311768"/>
            <a:chExt cx="3489050" cy="1209686"/>
          </a:xfrm>
        </p:grpSpPr>
        <p:sp>
          <p:nvSpPr>
            <p:cNvPr id="36" name="Google Shape;1114;p41">
              <a:extLst>
                <a:ext uri="{FF2B5EF4-FFF2-40B4-BE49-F238E27FC236}">
                  <a16:creationId xmlns:a16="http://schemas.microsoft.com/office/drawing/2014/main" id="{6085027A-E0C3-265F-0589-0E2E525E33FA}"/>
                </a:ext>
              </a:extLst>
            </p:cNvPr>
            <p:cNvSpPr/>
            <p:nvPr/>
          </p:nvSpPr>
          <p:spPr>
            <a:xfrm>
              <a:off x="4724367" y="3769405"/>
              <a:ext cx="1146300" cy="55004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B6A4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090" name="Google Shape;1126;p42">
              <a:extLst>
                <a:ext uri="{FF2B5EF4-FFF2-40B4-BE49-F238E27FC236}">
                  <a16:creationId xmlns:a16="http://schemas.microsoft.com/office/drawing/2014/main" id="{4E89214E-8B9C-CA57-5B3B-AAB63641D64F}"/>
                </a:ext>
              </a:extLst>
            </p:cNvPr>
            <p:cNvGrpSpPr/>
            <p:nvPr/>
          </p:nvGrpSpPr>
          <p:grpSpPr>
            <a:xfrm>
              <a:off x="6863050" y="3311768"/>
              <a:ext cx="457230" cy="457200"/>
              <a:chOff x="1408670" y="3991232"/>
              <a:chExt cx="457230" cy="457200"/>
            </a:xfrm>
          </p:grpSpPr>
          <p:sp>
            <p:nvSpPr>
              <p:cNvPr id="1091" name="Google Shape;1125;p42">
                <a:extLst>
                  <a:ext uri="{FF2B5EF4-FFF2-40B4-BE49-F238E27FC236}">
                    <a16:creationId xmlns:a16="http://schemas.microsoft.com/office/drawing/2014/main" id="{380E918E-7019-B073-213C-91B26A454B41}"/>
                  </a:ext>
                </a:extLst>
              </p:cNvPr>
              <p:cNvSpPr/>
              <p:nvPr/>
            </p:nvSpPr>
            <p:spPr>
              <a:xfrm>
                <a:off x="1408670" y="3991232"/>
                <a:ext cx="457200" cy="457200"/>
              </a:xfrm>
              <a:prstGeom prst="ellipse">
                <a:avLst/>
              </a:prstGeom>
              <a:solidFill>
                <a:srgbClr val="A2CDED"/>
              </a:solidFill>
              <a:ln w="28575" cap="flat" cmpd="sng">
                <a:solidFill>
                  <a:srgbClr val="1C629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92" name="Google Shape;1127;p42">
                <a:extLst>
                  <a:ext uri="{FF2B5EF4-FFF2-40B4-BE49-F238E27FC236}">
                    <a16:creationId xmlns:a16="http://schemas.microsoft.com/office/drawing/2014/main" id="{D6CD3956-4B4A-7B75-CFCD-ADAAFA55F1BF}"/>
                  </a:ext>
                </a:extLst>
              </p:cNvPr>
              <p:cNvSpPr txBox="1"/>
              <p:nvPr/>
            </p:nvSpPr>
            <p:spPr>
              <a:xfrm>
                <a:off x="1418300" y="4035166"/>
                <a:ext cx="4476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5</a:t>
                </a:r>
                <a:endParaRPr/>
              </a:p>
            </p:txBody>
          </p:sp>
        </p:grpSp>
        <p:grpSp>
          <p:nvGrpSpPr>
            <p:cNvPr id="1093" name="Google Shape;1128;p42">
              <a:extLst>
                <a:ext uri="{FF2B5EF4-FFF2-40B4-BE49-F238E27FC236}">
                  <a16:creationId xmlns:a16="http://schemas.microsoft.com/office/drawing/2014/main" id="{0C8B6136-2B92-FDD0-99B6-81ED96A6A488}"/>
                </a:ext>
              </a:extLst>
            </p:cNvPr>
            <p:cNvGrpSpPr/>
            <p:nvPr/>
          </p:nvGrpSpPr>
          <p:grpSpPr>
            <a:xfrm>
              <a:off x="7736623" y="4064243"/>
              <a:ext cx="457230" cy="457200"/>
              <a:chOff x="1408670" y="3991232"/>
              <a:chExt cx="457230" cy="457200"/>
            </a:xfrm>
          </p:grpSpPr>
          <p:sp>
            <p:nvSpPr>
              <p:cNvPr id="1094" name="Google Shape;1129;p42">
                <a:extLst>
                  <a:ext uri="{FF2B5EF4-FFF2-40B4-BE49-F238E27FC236}">
                    <a16:creationId xmlns:a16="http://schemas.microsoft.com/office/drawing/2014/main" id="{1DEA9A83-BFD3-E5DD-7F0E-4F34B7CCEB6D}"/>
                  </a:ext>
                </a:extLst>
              </p:cNvPr>
              <p:cNvSpPr/>
              <p:nvPr/>
            </p:nvSpPr>
            <p:spPr>
              <a:xfrm>
                <a:off x="1408670" y="3991232"/>
                <a:ext cx="457200" cy="457200"/>
              </a:xfrm>
              <a:prstGeom prst="ellipse">
                <a:avLst/>
              </a:prstGeom>
              <a:solidFill>
                <a:srgbClr val="B2E3D5"/>
              </a:solidFill>
              <a:ln w="28575" cap="flat" cmpd="sng">
                <a:solidFill>
                  <a:srgbClr val="318B7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95" name="Google Shape;1130;p42">
                <a:extLst>
                  <a:ext uri="{FF2B5EF4-FFF2-40B4-BE49-F238E27FC236}">
                    <a16:creationId xmlns:a16="http://schemas.microsoft.com/office/drawing/2014/main" id="{05DB3F60-5B65-D279-1659-66AC462C1F4C}"/>
                  </a:ext>
                </a:extLst>
              </p:cNvPr>
              <p:cNvSpPr txBox="1"/>
              <p:nvPr/>
            </p:nvSpPr>
            <p:spPr>
              <a:xfrm>
                <a:off x="1418300" y="4035166"/>
                <a:ext cx="4476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8</a:t>
                </a:r>
                <a:endParaRPr/>
              </a:p>
            </p:txBody>
          </p:sp>
        </p:grpSp>
        <p:cxnSp>
          <p:nvCxnSpPr>
            <p:cNvPr id="1096" name="Google Shape;1131;p42">
              <a:extLst>
                <a:ext uri="{FF2B5EF4-FFF2-40B4-BE49-F238E27FC236}">
                  <a16:creationId xmlns:a16="http://schemas.microsoft.com/office/drawing/2014/main" id="{13AC80EB-B006-7EF2-47D2-B3B792E7A531}"/>
                </a:ext>
              </a:extLst>
            </p:cNvPr>
            <p:cNvCxnSpPr>
              <a:stCxn id="1091" idx="5"/>
              <a:endCxn id="1094" idx="1"/>
            </p:cNvCxnSpPr>
            <p:nvPr/>
          </p:nvCxnSpPr>
          <p:spPr>
            <a:xfrm>
              <a:off x="7253295" y="3702013"/>
              <a:ext cx="550200" cy="429300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115" name="Google Shape;1135;p42">
              <a:extLst>
                <a:ext uri="{FF2B5EF4-FFF2-40B4-BE49-F238E27FC236}">
                  <a16:creationId xmlns:a16="http://schemas.microsoft.com/office/drawing/2014/main" id="{3E2A882F-BA76-1E1D-D72C-6D557D4D5710}"/>
                </a:ext>
              </a:extLst>
            </p:cNvPr>
            <p:cNvCxnSpPr>
              <a:stCxn id="1091" idx="3"/>
            </p:cNvCxnSpPr>
            <p:nvPr/>
          </p:nvCxnSpPr>
          <p:spPr>
            <a:xfrm flipH="1">
              <a:off x="6389405" y="3702013"/>
              <a:ext cx="540600" cy="463800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grpSp>
          <p:nvGrpSpPr>
            <p:cNvPr id="1117" name="Google Shape;1138;p42">
              <a:extLst>
                <a:ext uri="{FF2B5EF4-FFF2-40B4-BE49-F238E27FC236}">
                  <a16:creationId xmlns:a16="http://schemas.microsoft.com/office/drawing/2014/main" id="{8F79220A-AC68-10D4-39AC-605BA7DB79FC}"/>
                </a:ext>
              </a:extLst>
            </p:cNvPr>
            <p:cNvGrpSpPr/>
            <p:nvPr/>
          </p:nvGrpSpPr>
          <p:grpSpPr>
            <a:xfrm>
              <a:off x="5957513" y="4064254"/>
              <a:ext cx="457200" cy="457200"/>
              <a:chOff x="1408670" y="3991232"/>
              <a:chExt cx="457200" cy="457200"/>
            </a:xfrm>
          </p:grpSpPr>
          <p:sp>
            <p:nvSpPr>
              <p:cNvPr id="1118" name="Google Shape;1139;p42">
                <a:extLst>
                  <a:ext uri="{FF2B5EF4-FFF2-40B4-BE49-F238E27FC236}">
                    <a16:creationId xmlns:a16="http://schemas.microsoft.com/office/drawing/2014/main" id="{63F60E5C-7F1F-F9A9-3D1B-82630A4F53CA}"/>
                  </a:ext>
                </a:extLst>
              </p:cNvPr>
              <p:cNvSpPr/>
              <p:nvPr/>
            </p:nvSpPr>
            <p:spPr>
              <a:xfrm>
                <a:off x="1408670" y="3991232"/>
                <a:ext cx="457200" cy="457200"/>
              </a:xfrm>
              <a:prstGeom prst="ellipse">
                <a:avLst/>
              </a:prstGeom>
              <a:solidFill>
                <a:srgbClr val="A7EBEF"/>
              </a:solidFill>
              <a:ln w="28575" cap="flat" cmpd="sng">
                <a:solidFill>
                  <a:srgbClr val="1D9AA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119" name="Google Shape;1140;p42">
                <a:extLst>
                  <a:ext uri="{FF2B5EF4-FFF2-40B4-BE49-F238E27FC236}">
                    <a16:creationId xmlns:a16="http://schemas.microsoft.com/office/drawing/2014/main" id="{EAA3B818-A836-6873-F858-B191524D3100}"/>
                  </a:ext>
                </a:extLst>
              </p:cNvPr>
              <p:cNvSpPr txBox="1"/>
              <p:nvPr/>
            </p:nvSpPr>
            <p:spPr>
              <a:xfrm>
                <a:off x="1481618" y="4035166"/>
                <a:ext cx="3114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1</a:t>
                </a:r>
                <a:endParaRPr/>
              </a:p>
            </p:txBody>
          </p:sp>
        </p:grpSp>
        <p:sp>
          <p:nvSpPr>
            <p:cNvPr id="1141" name="Google Shape;858;p36">
              <a:extLst>
                <a:ext uri="{FF2B5EF4-FFF2-40B4-BE49-F238E27FC236}">
                  <a16:creationId xmlns:a16="http://schemas.microsoft.com/office/drawing/2014/main" id="{8123BA7C-B6E3-6886-EA84-A8D56B038556}"/>
                </a:ext>
              </a:extLst>
            </p:cNvPr>
            <p:cNvSpPr txBox="1"/>
            <p:nvPr/>
          </p:nvSpPr>
          <p:spPr>
            <a:xfrm>
              <a:off x="4704803" y="3473693"/>
              <a:ext cx="1291255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4C3282"/>
                  </a:solidFill>
                  <a:latin typeface="Quattrocento Sans"/>
                  <a:sym typeface="Quattrocento Sans"/>
                </a:rPr>
                <a:t>Rotation</a:t>
              </a:r>
              <a:endParaRPr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43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Fixing AVL Invariant: Left Rotation</a:t>
            </a:r>
            <a:endParaRPr/>
          </a:p>
        </p:txBody>
      </p:sp>
      <p:sp>
        <p:nvSpPr>
          <p:cNvPr id="1147" name="Google Shape;1147;p43"/>
          <p:cNvSpPr txBox="1">
            <a:spLocks noGrp="1"/>
          </p:cNvSpPr>
          <p:nvPr>
            <p:ph type="body" idx="1"/>
          </p:nvPr>
        </p:nvSpPr>
        <p:spPr>
          <a:xfrm>
            <a:off x="838200" y="1371601"/>
            <a:ext cx="10515600" cy="19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can fix the AVL invariant by performing rotations wherever an imbalance was created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 dirty="0"/>
              <a:t>Left Rotation</a:t>
            </a:r>
            <a:endParaRPr dirty="0"/>
          </a:p>
          <a:p>
            <a:pPr marL="457200" lvl="0" indent="-3683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Find the node that is violating the invariant (here,      )</a:t>
            </a:r>
            <a:endParaRPr sz="2200" dirty="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Let it “fall” left to become a left child</a:t>
            </a:r>
            <a:endParaRPr sz="2200" dirty="0"/>
          </a:p>
        </p:txBody>
      </p:sp>
      <p:grpSp>
        <p:nvGrpSpPr>
          <p:cNvPr id="1148" name="Google Shape;1148;p43"/>
          <p:cNvGrpSpPr/>
          <p:nvPr/>
        </p:nvGrpSpPr>
        <p:grpSpPr>
          <a:xfrm>
            <a:off x="961031" y="3576672"/>
            <a:ext cx="457200" cy="457200"/>
            <a:chOff x="1408670" y="3991232"/>
            <a:chExt cx="457200" cy="457200"/>
          </a:xfrm>
        </p:grpSpPr>
        <p:sp>
          <p:nvSpPr>
            <p:cNvPr id="1149" name="Google Shape;1149;p43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A7EBEF"/>
            </a:solidFill>
            <a:ln w="28575" cap="flat" cmpd="sng">
              <a:solidFill>
                <a:srgbClr val="1D9A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50" name="Google Shape;1150;p43"/>
            <p:cNvSpPr txBox="1"/>
            <p:nvPr/>
          </p:nvSpPr>
          <p:spPr>
            <a:xfrm>
              <a:off x="1481618" y="4035166"/>
              <a:ext cx="311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/>
            </a:p>
          </p:txBody>
        </p:sp>
      </p:grpSp>
      <p:cxnSp>
        <p:nvCxnSpPr>
          <p:cNvPr id="1151" name="Google Shape;1151;p43"/>
          <p:cNvCxnSpPr>
            <a:stCxn id="1149" idx="5"/>
            <a:endCxn id="1152" idx="1"/>
          </p:cNvCxnSpPr>
          <p:nvPr/>
        </p:nvCxnSpPr>
        <p:spPr>
          <a:xfrm>
            <a:off x="1351276" y="3966917"/>
            <a:ext cx="582300" cy="414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1153" name="Google Shape;1153;p43"/>
          <p:cNvGrpSpPr/>
          <p:nvPr/>
        </p:nvGrpSpPr>
        <p:grpSpPr>
          <a:xfrm>
            <a:off x="1866568" y="4314186"/>
            <a:ext cx="457230" cy="457200"/>
            <a:chOff x="1408670" y="3991232"/>
            <a:chExt cx="457230" cy="457200"/>
          </a:xfrm>
        </p:grpSpPr>
        <p:sp>
          <p:nvSpPr>
            <p:cNvPr id="1152" name="Google Shape;1152;p43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A2CDED"/>
            </a:solidFill>
            <a:ln w="28575" cap="flat" cmpd="sng">
              <a:solidFill>
                <a:srgbClr val="1C62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54" name="Google Shape;1154;p43"/>
            <p:cNvSpPr txBox="1"/>
            <p:nvPr/>
          </p:nvSpPr>
          <p:spPr>
            <a:xfrm>
              <a:off x="1418300" y="4035166"/>
              <a:ext cx="447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5</a:t>
              </a:r>
              <a:endParaRPr/>
            </a:p>
          </p:txBody>
        </p:sp>
      </p:grpSp>
      <p:grpSp>
        <p:nvGrpSpPr>
          <p:cNvPr id="1155" name="Google Shape;1155;p43"/>
          <p:cNvGrpSpPr/>
          <p:nvPr/>
        </p:nvGrpSpPr>
        <p:grpSpPr>
          <a:xfrm>
            <a:off x="2740141" y="5066661"/>
            <a:ext cx="457230" cy="457200"/>
            <a:chOff x="1408670" y="3991232"/>
            <a:chExt cx="457230" cy="457200"/>
          </a:xfrm>
        </p:grpSpPr>
        <p:sp>
          <p:nvSpPr>
            <p:cNvPr id="1156" name="Google Shape;1156;p43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B2E3D5"/>
            </a:solidFill>
            <a:ln w="28575" cap="flat" cmpd="sng">
              <a:solidFill>
                <a:srgbClr val="318B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57" name="Google Shape;1157;p43"/>
            <p:cNvSpPr txBox="1"/>
            <p:nvPr/>
          </p:nvSpPr>
          <p:spPr>
            <a:xfrm>
              <a:off x="1418300" y="4035166"/>
              <a:ext cx="447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8</a:t>
              </a:r>
              <a:endParaRPr/>
            </a:p>
          </p:txBody>
        </p:sp>
      </p:grpSp>
      <p:cxnSp>
        <p:nvCxnSpPr>
          <p:cNvPr id="1158" name="Google Shape;1158;p43"/>
          <p:cNvCxnSpPr>
            <a:stCxn id="1152" idx="5"/>
            <a:endCxn id="1156" idx="1"/>
          </p:cNvCxnSpPr>
          <p:nvPr/>
        </p:nvCxnSpPr>
        <p:spPr>
          <a:xfrm>
            <a:off x="2256813" y="4704431"/>
            <a:ext cx="550200" cy="429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59" name="Google Shape;1159;p43"/>
          <p:cNvSpPr txBox="1"/>
          <p:nvPr/>
        </p:nvSpPr>
        <p:spPr>
          <a:xfrm>
            <a:off x="1460688" y="3678314"/>
            <a:ext cx="405900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h:2</a:t>
            </a:r>
            <a:endParaRPr/>
          </a:p>
        </p:txBody>
      </p:sp>
      <p:sp>
        <p:nvSpPr>
          <p:cNvPr id="1160" name="Google Shape;1160;p43"/>
          <p:cNvSpPr txBox="1"/>
          <p:nvPr/>
        </p:nvSpPr>
        <p:spPr>
          <a:xfrm>
            <a:off x="2313800" y="4422204"/>
            <a:ext cx="405900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h:1</a:t>
            </a:r>
            <a:endParaRPr/>
          </a:p>
        </p:txBody>
      </p:sp>
      <p:sp>
        <p:nvSpPr>
          <p:cNvPr id="1161" name="Google Shape;1161;p43"/>
          <p:cNvSpPr txBox="1"/>
          <p:nvPr/>
        </p:nvSpPr>
        <p:spPr>
          <a:xfrm>
            <a:off x="3206971" y="5168303"/>
            <a:ext cx="405900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h:0</a:t>
            </a:r>
            <a:endParaRPr/>
          </a:p>
        </p:txBody>
      </p:sp>
      <p:grpSp>
        <p:nvGrpSpPr>
          <p:cNvPr id="1162" name="Google Shape;1162;p43"/>
          <p:cNvGrpSpPr/>
          <p:nvPr/>
        </p:nvGrpSpPr>
        <p:grpSpPr>
          <a:xfrm>
            <a:off x="5923194" y="5066553"/>
            <a:ext cx="457200" cy="457200"/>
            <a:chOff x="1408670" y="3991232"/>
            <a:chExt cx="457200" cy="457200"/>
          </a:xfrm>
        </p:grpSpPr>
        <p:sp>
          <p:nvSpPr>
            <p:cNvPr id="1163" name="Google Shape;1163;p43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A7EBEF"/>
            </a:solidFill>
            <a:ln w="28575" cap="flat" cmpd="sng">
              <a:solidFill>
                <a:srgbClr val="1D9A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64" name="Google Shape;1164;p43"/>
            <p:cNvSpPr txBox="1"/>
            <p:nvPr/>
          </p:nvSpPr>
          <p:spPr>
            <a:xfrm>
              <a:off x="1481618" y="4035166"/>
              <a:ext cx="311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/>
            </a:p>
          </p:txBody>
        </p:sp>
      </p:grpSp>
      <p:grpSp>
        <p:nvGrpSpPr>
          <p:cNvPr id="1165" name="Google Shape;1165;p43"/>
          <p:cNvGrpSpPr/>
          <p:nvPr/>
        </p:nvGrpSpPr>
        <p:grpSpPr>
          <a:xfrm>
            <a:off x="6834802" y="4314092"/>
            <a:ext cx="457230" cy="457200"/>
            <a:chOff x="1408670" y="3991232"/>
            <a:chExt cx="457230" cy="457200"/>
          </a:xfrm>
        </p:grpSpPr>
        <p:sp>
          <p:nvSpPr>
            <p:cNvPr id="1166" name="Google Shape;1166;p43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A2CDED"/>
            </a:solidFill>
            <a:ln w="28575" cap="flat" cmpd="sng">
              <a:solidFill>
                <a:srgbClr val="1C62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67" name="Google Shape;1167;p43"/>
            <p:cNvSpPr txBox="1"/>
            <p:nvPr/>
          </p:nvSpPr>
          <p:spPr>
            <a:xfrm>
              <a:off x="1418300" y="4035166"/>
              <a:ext cx="447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5</a:t>
              </a:r>
              <a:endParaRPr/>
            </a:p>
          </p:txBody>
        </p:sp>
      </p:grpSp>
      <p:grpSp>
        <p:nvGrpSpPr>
          <p:cNvPr id="1168" name="Google Shape;1168;p43"/>
          <p:cNvGrpSpPr/>
          <p:nvPr/>
        </p:nvGrpSpPr>
        <p:grpSpPr>
          <a:xfrm>
            <a:off x="7708375" y="5066567"/>
            <a:ext cx="457230" cy="457200"/>
            <a:chOff x="1408670" y="3991232"/>
            <a:chExt cx="457230" cy="457200"/>
          </a:xfrm>
        </p:grpSpPr>
        <p:sp>
          <p:nvSpPr>
            <p:cNvPr id="1169" name="Google Shape;1169;p43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B2E3D5"/>
            </a:solidFill>
            <a:ln w="28575" cap="flat" cmpd="sng">
              <a:solidFill>
                <a:srgbClr val="318B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70" name="Google Shape;1170;p43"/>
            <p:cNvSpPr txBox="1"/>
            <p:nvPr/>
          </p:nvSpPr>
          <p:spPr>
            <a:xfrm>
              <a:off x="1418300" y="4035166"/>
              <a:ext cx="447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8</a:t>
              </a:r>
              <a:endParaRPr/>
            </a:p>
          </p:txBody>
        </p:sp>
      </p:grpSp>
      <p:cxnSp>
        <p:nvCxnSpPr>
          <p:cNvPr id="1171" name="Google Shape;1171;p43"/>
          <p:cNvCxnSpPr>
            <a:stCxn id="1166" idx="5"/>
            <a:endCxn id="1169" idx="1"/>
          </p:cNvCxnSpPr>
          <p:nvPr/>
        </p:nvCxnSpPr>
        <p:spPr>
          <a:xfrm>
            <a:off x="7225047" y="4704337"/>
            <a:ext cx="550200" cy="429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72" name="Google Shape;1172;p43"/>
          <p:cNvSpPr txBox="1"/>
          <p:nvPr/>
        </p:nvSpPr>
        <p:spPr>
          <a:xfrm>
            <a:off x="7282034" y="4422110"/>
            <a:ext cx="405900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h:1</a:t>
            </a:r>
            <a:endParaRPr/>
          </a:p>
        </p:txBody>
      </p:sp>
      <p:sp>
        <p:nvSpPr>
          <p:cNvPr id="1173" name="Google Shape;1173;p43"/>
          <p:cNvSpPr txBox="1"/>
          <p:nvPr/>
        </p:nvSpPr>
        <p:spPr>
          <a:xfrm>
            <a:off x="8175205" y="5168209"/>
            <a:ext cx="405900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h:0</a:t>
            </a:r>
            <a:endParaRPr/>
          </a:p>
        </p:txBody>
      </p:sp>
      <p:cxnSp>
        <p:nvCxnSpPr>
          <p:cNvPr id="1174" name="Google Shape;1174;p43"/>
          <p:cNvCxnSpPr>
            <a:stCxn id="1166" idx="3"/>
          </p:cNvCxnSpPr>
          <p:nvPr/>
        </p:nvCxnSpPr>
        <p:spPr>
          <a:xfrm flipH="1">
            <a:off x="6361157" y="4704337"/>
            <a:ext cx="540600" cy="4638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75" name="Google Shape;1175;p43"/>
          <p:cNvSpPr txBox="1"/>
          <p:nvPr/>
        </p:nvSpPr>
        <p:spPr>
          <a:xfrm>
            <a:off x="6380384" y="5225917"/>
            <a:ext cx="405900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h:0</a:t>
            </a:r>
            <a:endParaRPr/>
          </a:p>
        </p:txBody>
      </p:sp>
      <p:sp>
        <p:nvSpPr>
          <p:cNvPr id="1176" name="Google Shape;1176;p43"/>
          <p:cNvSpPr/>
          <p:nvPr/>
        </p:nvSpPr>
        <p:spPr>
          <a:xfrm>
            <a:off x="4209309" y="4170195"/>
            <a:ext cx="1056600" cy="744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EC0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177" name="Google Shape;1177;p43"/>
          <p:cNvGrpSpPr/>
          <p:nvPr/>
        </p:nvGrpSpPr>
        <p:grpSpPr>
          <a:xfrm>
            <a:off x="7282034" y="2583662"/>
            <a:ext cx="261557" cy="261625"/>
            <a:chOff x="1408670" y="3980910"/>
            <a:chExt cx="467400" cy="467522"/>
          </a:xfrm>
        </p:grpSpPr>
        <p:sp>
          <p:nvSpPr>
            <p:cNvPr id="1178" name="Google Shape;1178;p43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A7EBEF"/>
            </a:solidFill>
            <a:ln w="28575" cap="flat" cmpd="sng">
              <a:solidFill>
                <a:srgbClr val="1D9A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79" name="Google Shape;1179;p43"/>
            <p:cNvSpPr txBox="1"/>
            <p:nvPr/>
          </p:nvSpPr>
          <p:spPr>
            <a:xfrm>
              <a:off x="1408670" y="3980910"/>
              <a:ext cx="467400" cy="46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/>
            </a:p>
          </p:txBody>
        </p:sp>
      </p:grpSp>
      <p:sp>
        <p:nvSpPr>
          <p:cNvPr id="1180" name="Google Shape;1180;p43"/>
          <p:cNvSpPr txBox="1"/>
          <p:nvPr/>
        </p:nvSpPr>
        <p:spPr>
          <a:xfrm>
            <a:off x="838200" y="5874342"/>
            <a:ext cx="10515600" cy="8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Apply a left rotation whenever the newly inserted node is located under the </a:t>
            </a:r>
            <a:r>
              <a:rPr lang="en-US" sz="2600" b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right child of the right child</a:t>
            </a:r>
            <a:endParaRPr sz="1200" dirty="0"/>
          </a:p>
        </p:txBody>
      </p:sp>
      <p:sp>
        <p:nvSpPr>
          <p:cNvPr id="1181" name="Google Shape;1181;p43"/>
          <p:cNvSpPr/>
          <p:nvPr/>
        </p:nvSpPr>
        <p:spPr>
          <a:xfrm flipH="1">
            <a:off x="6490203" y="3104605"/>
            <a:ext cx="989100" cy="977400"/>
          </a:xfrm>
          <a:prstGeom prst="uturnArrow">
            <a:avLst>
              <a:gd name="adj1" fmla="val 29944"/>
              <a:gd name="adj2" fmla="val 24052"/>
              <a:gd name="adj3" fmla="val 25000"/>
              <a:gd name="adj4" fmla="val 48104"/>
              <a:gd name="adj5" fmla="val 8244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121" name="Google Shape;1121;p42"/>
          <p:cNvGrpSpPr/>
          <p:nvPr/>
        </p:nvGrpSpPr>
        <p:grpSpPr>
          <a:xfrm>
            <a:off x="9206416" y="3348015"/>
            <a:ext cx="457200" cy="457200"/>
            <a:chOff x="1408670" y="3991232"/>
            <a:chExt cx="457200" cy="457200"/>
          </a:xfrm>
        </p:grpSpPr>
        <p:sp>
          <p:nvSpPr>
            <p:cNvPr id="1122" name="Google Shape;1122;p42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A7EBEF"/>
            </a:solidFill>
            <a:ln w="28575" cap="flat" cmpd="sng">
              <a:solidFill>
                <a:srgbClr val="1D9A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23" name="Google Shape;1123;p42"/>
            <p:cNvSpPr txBox="1"/>
            <p:nvPr/>
          </p:nvSpPr>
          <p:spPr>
            <a:xfrm>
              <a:off x="1481618" y="4035166"/>
              <a:ext cx="311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/>
            </a:p>
          </p:txBody>
        </p:sp>
      </p:grpSp>
      <p:cxnSp>
        <p:nvCxnSpPr>
          <p:cNvPr id="1124" name="Google Shape;1124;p42"/>
          <p:cNvCxnSpPr>
            <a:cxnSpLocks/>
            <a:stCxn id="1122" idx="5"/>
            <a:endCxn id="1125" idx="1"/>
          </p:cNvCxnSpPr>
          <p:nvPr/>
        </p:nvCxnSpPr>
        <p:spPr>
          <a:xfrm>
            <a:off x="9596661" y="3738260"/>
            <a:ext cx="582300" cy="414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1126" name="Google Shape;1126;p42"/>
          <p:cNvGrpSpPr/>
          <p:nvPr/>
        </p:nvGrpSpPr>
        <p:grpSpPr>
          <a:xfrm>
            <a:off x="10111953" y="4085529"/>
            <a:ext cx="457230" cy="457200"/>
            <a:chOff x="1408670" y="3991232"/>
            <a:chExt cx="457230" cy="457200"/>
          </a:xfrm>
        </p:grpSpPr>
        <p:sp>
          <p:nvSpPr>
            <p:cNvPr id="1125" name="Google Shape;1125;p42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A2CDED"/>
            </a:solidFill>
            <a:ln w="28575" cap="flat" cmpd="sng">
              <a:solidFill>
                <a:srgbClr val="1C62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27" name="Google Shape;1127;p42"/>
            <p:cNvSpPr txBox="1"/>
            <p:nvPr/>
          </p:nvSpPr>
          <p:spPr>
            <a:xfrm>
              <a:off x="1418300" y="4035166"/>
              <a:ext cx="447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5</a:t>
              </a:r>
              <a:endParaRPr/>
            </a:p>
          </p:txBody>
        </p:sp>
      </p:grpSp>
      <p:grpSp>
        <p:nvGrpSpPr>
          <p:cNvPr id="1128" name="Google Shape;1128;p42"/>
          <p:cNvGrpSpPr/>
          <p:nvPr/>
        </p:nvGrpSpPr>
        <p:grpSpPr>
          <a:xfrm>
            <a:off x="10985526" y="4838004"/>
            <a:ext cx="457230" cy="457200"/>
            <a:chOff x="1408670" y="3991232"/>
            <a:chExt cx="457230" cy="457200"/>
          </a:xfrm>
        </p:grpSpPr>
        <p:sp>
          <p:nvSpPr>
            <p:cNvPr id="1129" name="Google Shape;1129;p42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B2E3D5"/>
            </a:solidFill>
            <a:ln w="28575" cap="flat" cmpd="sng">
              <a:solidFill>
                <a:srgbClr val="318B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30" name="Google Shape;1130;p42"/>
            <p:cNvSpPr txBox="1"/>
            <p:nvPr/>
          </p:nvSpPr>
          <p:spPr>
            <a:xfrm>
              <a:off x="1418300" y="4035166"/>
              <a:ext cx="447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8</a:t>
              </a:r>
              <a:endParaRPr dirty="0"/>
            </a:p>
          </p:txBody>
        </p:sp>
      </p:grpSp>
      <p:cxnSp>
        <p:nvCxnSpPr>
          <p:cNvPr id="1131" name="Google Shape;1131;p42"/>
          <p:cNvCxnSpPr>
            <a:cxnSpLocks/>
            <a:stCxn id="1125" idx="5"/>
            <a:endCxn id="1129" idx="1"/>
          </p:cNvCxnSpPr>
          <p:nvPr/>
        </p:nvCxnSpPr>
        <p:spPr>
          <a:xfrm>
            <a:off x="10502198" y="4475774"/>
            <a:ext cx="550200" cy="429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32" name="Google Shape;1132;p42"/>
          <p:cNvSpPr txBox="1"/>
          <p:nvPr/>
        </p:nvSpPr>
        <p:spPr>
          <a:xfrm>
            <a:off x="9706073" y="3449657"/>
            <a:ext cx="405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h:2</a:t>
            </a:r>
            <a:endParaRPr/>
          </a:p>
        </p:txBody>
      </p:sp>
      <p:sp>
        <p:nvSpPr>
          <p:cNvPr id="1133" name="Google Shape;1133;p42"/>
          <p:cNvSpPr txBox="1"/>
          <p:nvPr/>
        </p:nvSpPr>
        <p:spPr>
          <a:xfrm>
            <a:off x="10559185" y="4193547"/>
            <a:ext cx="405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h:1</a:t>
            </a:r>
            <a:endParaRPr/>
          </a:p>
        </p:txBody>
      </p:sp>
      <p:sp>
        <p:nvSpPr>
          <p:cNvPr id="1134" name="Google Shape;1134;p42"/>
          <p:cNvSpPr txBox="1"/>
          <p:nvPr/>
        </p:nvSpPr>
        <p:spPr>
          <a:xfrm>
            <a:off x="11452356" y="4939646"/>
            <a:ext cx="405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h:0</a:t>
            </a:r>
            <a:endParaRPr/>
          </a:p>
        </p:txBody>
      </p:sp>
      <p:cxnSp>
        <p:nvCxnSpPr>
          <p:cNvPr id="1135" name="Google Shape;1135;p42"/>
          <p:cNvCxnSpPr>
            <a:cxnSpLocks/>
            <a:stCxn id="1125" idx="3"/>
          </p:cNvCxnSpPr>
          <p:nvPr/>
        </p:nvCxnSpPr>
        <p:spPr>
          <a:xfrm flipH="1">
            <a:off x="9638308" y="4475774"/>
            <a:ext cx="540600" cy="4638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36" name="Google Shape;1136;p42"/>
          <p:cNvSpPr txBox="1"/>
          <p:nvPr/>
        </p:nvSpPr>
        <p:spPr>
          <a:xfrm>
            <a:off x="9657535" y="4997354"/>
            <a:ext cx="405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h:0</a:t>
            </a:r>
            <a:endParaRPr/>
          </a:p>
        </p:txBody>
      </p:sp>
      <p:pic>
        <p:nvPicPr>
          <p:cNvPr id="1137" name="Google Shape;1137;p42" descr="Raised hand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 rot="-8100000">
            <a:off x="10253765" y="3700832"/>
            <a:ext cx="598637" cy="598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8" name="Google Shape;1138;p42"/>
          <p:cNvGrpSpPr/>
          <p:nvPr/>
        </p:nvGrpSpPr>
        <p:grpSpPr>
          <a:xfrm>
            <a:off x="9206416" y="4838015"/>
            <a:ext cx="457200" cy="457200"/>
            <a:chOff x="1408670" y="3991232"/>
            <a:chExt cx="457200" cy="457200"/>
          </a:xfrm>
        </p:grpSpPr>
        <p:sp>
          <p:nvSpPr>
            <p:cNvPr id="1139" name="Google Shape;1139;p42"/>
            <p:cNvSpPr/>
            <p:nvPr/>
          </p:nvSpPr>
          <p:spPr>
            <a:xfrm>
              <a:off x="1408670" y="3991232"/>
              <a:ext cx="457200" cy="457200"/>
            </a:xfrm>
            <a:prstGeom prst="ellipse">
              <a:avLst/>
            </a:prstGeom>
            <a:solidFill>
              <a:srgbClr val="A7EBEF"/>
            </a:solidFill>
            <a:ln w="28575" cap="flat" cmpd="sng">
              <a:solidFill>
                <a:srgbClr val="1D9A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40" name="Google Shape;1140;p42"/>
            <p:cNvSpPr txBox="1"/>
            <p:nvPr/>
          </p:nvSpPr>
          <p:spPr>
            <a:xfrm>
              <a:off x="1481618" y="4035166"/>
              <a:ext cx="311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6BF314F-26A0-72BA-B368-7F30BF60DD9A}"/>
              </a:ext>
            </a:extLst>
          </p:cNvPr>
          <p:cNvSpPr/>
          <p:nvPr/>
        </p:nvSpPr>
        <p:spPr>
          <a:xfrm>
            <a:off x="9013290" y="3116369"/>
            <a:ext cx="2844966" cy="237418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tegral">
  <a:themeElements>
    <a:clrScheme name="Custom 2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da48a9ac-7937-4134-8b13-3620bf967764}" enabled="1" method="Privileged" siteId="{5a4ba6f9-f531-4f32-9467-398f19e69de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3862</Words>
  <Application>Microsoft Office PowerPoint</Application>
  <PresentationFormat>Widescreen</PresentationFormat>
  <Paragraphs>842</Paragraphs>
  <Slides>60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3" baseType="lpstr">
      <vt:lpstr>Consolas</vt:lpstr>
      <vt:lpstr>Courier New</vt:lpstr>
      <vt:lpstr>Nunito</vt:lpstr>
      <vt:lpstr>Helvetica</vt:lpstr>
      <vt:lpstr>Arial</vt:lpstr>
      <vt:lpstr>Wingdings</vt:lpstr>
      <vt:lpstr>fkGroteskNeue</vt:lpstr>
      <vt:lpstr>Times New Roman</vt:lpstr>
      <vt:lpstr>Calibri</vt:lpstr>
      <vt:lpstr>Quattrocento Sans</vt:lpstr>
      <vt:lpstr>Gill Sans Light</vt:lpstr>
      <vt:lpstr>Twentieth Century</vt:lpstr>
      <vt:lpstr>Integral</vt:lpstr>
      <vt:lpstr>PowerPoint Presentation</vt:lpstr>
      <vt:lpstr>AVL Tree</vt:lpstr>
      <vt:lpstr>Measuring Balance</vt:lpstr>
      <vt:lpstr>Is this a valid AVL tree?</vt:lpstr>
      <vt:lpstr>Is this a valid AVL tree?</vt:lpstr>
      <vt:lpstr>Time Complexity</vt:lpstr>
      <vt:lpstr>PowerPoint Presentation</vt:lpstr>
      <vt:lpstr>Insertion</vt:lpstr>
      <vt:lpstr>Fixing AVL Invariant: Left Rotation</vt:lpstr>
      <vt:lpstr>Left Rotation: More Precisely</vt:lpstr>
      <vt:lpstr>Right Rotation</vt:lpstr>
      <vt:lpstr>Left or Right Rotation Examples</vt:lpstr>
      <vt:lpstr>Not Quite as Straightforward</vt:lpstr>
      <vt:lpstr>Right/Left Rotation</vt:lpstr>
      <vt:lpstr>Right/Left Rotation: More Precisely</vt:lpstr>
      <vt:lpstr>Left/Right Rotation</vt:lpstr>
      <vt:lpstr>AVL Example: 8,9,10,12,11</vt:lpstr>
      <vt:lpstr>AVL Example: 8,9,10,12,11</vt:lpstr>
      <vt:lpstr>AVL Example: 8,9,10,12,11</vt:lpstr>
      <vt:lpstr>AVL Example: 8,9,10,12,11</vt:lpstr>
      <vt:lpstr>AVL Example: 8,9,10,12,11</vt:lpstr>
      <vt:lpstr>AVL Example: 8,9,10,12,11</vt:lpstr>
      <vt:lpstr>Two AVL Cases</vt:lpstr>
      <vt:lpstr>How Long Does Rebalancing Take?</vt:lpstr>
      <vt:lpstr>AVL insertion: Approach</vt:lpstr>
      <vt:lpstr>AVL insertion: Example</vt:lpstr>
      <vt:lpstr>AVL deletion</vt:lpstr>
      <vt:lpstr>AVL Trees</vt:lpstr>
      <vt:lpstr>Video Tutorials</vt:lpstr>
      <vt:lpstr>Red Black Trees</vt:lpstr>
      <vt:lpstr>Red-Black Tree</vt:lpstr>
      <vt:lpstr>Examples</vt:lpstr>
      <vt:lpstr>Red-Black tree ensures balancing</vt:lpstr>
      <vt:lpstr>Additional Properties</vt:lpstr>
      <vt:lpstr>Insertion</vt:lpstr>
      <vt:lpstr>Insertion</vt:lpstr>
      <vt:lpstr>Case 0. Z = root</vt:lpstr>
      <vt:lpstr>Case 1. Z.uncle = red</vt:lpstr>
      <vt:lpstr>Case 2. Z.uncle = black (triangle)</vt:lpstr>
      <vt:lpstr>Case 2. Z.uncle = black (triangle)</vt:lpstr>
      <vt:lpstr>Case 3 Z.uncle = black (line)</vt:lpstr>
      <vt:lpstr>Case 3 Z.uncle = black (line)</vt:lpstr>
      <vt:lpstr>Case 3 Z.uncle = black</vt:lpstr>
      <vt:lpstr>Example 1</vt:lpstr>
      <vt:lpstr>PowerPoint Presentation</vt:lpstr>
      <vt:lpstr>Example 2 Con’t</vt:lpstr>
      <vt:lpstr>Another Example</vt:lpstr>
      <vt:lpstr>Time Complexity</vt:lpstr>
      <vt:lpstr>AVL vs Red Black Trees</vt:lpstr>
      <vt:lpstr>Video Tutorials</vt:lpstr>
      <vt:lpstr>Tries</vt:lpstr>
      <vt:lpstr>Trie: An Introduction</vt:lpstr>
      <vt:lpstr>Searching in Tries</vt:lpstr>
      <vt:lpstr>Keys as “a sequence of characters”</vt:lpstr>
      <vt:lpstr>Simple Trie Implementation</vt:lpstr>
      <vt:lpstr>Simple Trie Node Implementation</vt:lpstr>
      <vt:lpstr>Simple Trie Implementation</vt:lpstr>
      <vt:lpstr>Trie-Specific Operations</vt:lpstr>
      <vt:lpstr>Summary</vt:lpstr>
      <vt:lpstr>Full-Length Lectures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Zonghua</dc:creator>
  <cp:lastModifiedBy>Zonghua Gu</cp:lastModifiedBy>
  <cp:revision>32</cp:revision>
  <dcterms:modified xsi:type="dcterms:W3CDTF">2025-04-26T07:44:19Z</dcterms:modified>
</cp:coreProperties>
</file>