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79" r:id="rId3"/>
    <p:sldId id="280" r:id="rId4"/>
    <p:sldId id="281" r:id="rId5"/>
    <p:sldId id="28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8E1D"/>
    <a:srgbClr val="00C258"/>
    <a:srgbClr val="E6A20E"/>
    <a:srgbClr val="2000EA"/>
    <a:srgbClr val="FB0008"/>
    <a:srgbClr val="140087"/>
    <a:srgbClr val="1700AE"/>
    <a:srgbClr val="1123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905"/>
    <p:restoredTop sz="91111" autoAdjust="0"/>
  </p:normalViewPr>
  <p:slideViewPr>
    <p:cSldViewPr snapToGrid="0" snapToObjects="1">
      <p:cViewPr>
        <p:scale>
          <a:sx n="66" d="100"/>
          <a:sy n="66" d="100"/>
        </p:scale>
        <p:origin x="2242" y="1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CF57B-C747-FC49-8C8F-81AE37C96CA4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62E29-99FC-EB40-923F-D38E4FE7B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67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62E29-99FC-EB40-923F-D38E4FE7BE7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86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168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6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32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BFB1757-6FCD-F735-3C57-9C0A93ECD4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68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67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8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7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5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58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24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21443-D73C-634A-A910-7320408C156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57561F5-3405-823D-C70E-419E1520FF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7121" y="1146752"/>
            <a:ext cx="7952128" cy="2625208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accent1"/>
                </a:solidFill>
              </a:rPr>
              <a:t>Lecture</a:t>
            </a:r>
            <a:r>
              <a:rPr lang="zh-CN" altLang="en-US" dirty="0">
                <a:solidFill>
                  <a:schemeClr val="accent1"/>
                </a:solidFill>
              </a:rPr>
              <a:t> </a:t>
            </a:r>
            <a:r>
              <a:rPr lang="en-US" altLang="zh-CN" dirty="0">
                <a:solidFill>
                  <a:schemeClr val="accent1"/>
                </a:solidFill>
              </a:rPr>
              <a:t>7</a:t>
            </a:r>
            <a:br>
              <a:rPr lang="en-US" altLang="zh-CN" dirty="0">
                <a:solidFill>
                  <a:schemeClr val="accent1"/>
                </a:solidFill>
              </a:rPr>
            </a:br>
            <a:r>
              <a:rPr lang="en-US" dirty="0"/>
              <a:t>Hash Table</a:t>
            </a:r>
            <a:r>
              <a:rPr lang="en-US" altLang="zh-CN" dirty="0"/>
              <a:t>s Exercises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Department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of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Computer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Science</a:t>
            </a:r>
          </a:p>
          <a:p>
            <a:r>
              <a:rPr lang="en-US" sz="2000" dirty="0">
                <a:solidFill>
                  <a:schemeClr val="tx1"/>
                </a:solidFill>
              </a:rPr>
              <a:t>Hofstra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University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756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0F69D-0FE8-4DE7-335F-C35D2FA37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Quiz: Linear Probing I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87AB5-687F-8B43-4FF5-23BE1E094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7591663" cy="4525963"/>
          </a:xfrm>
        </p:spPr>
        <p:txBody>
          <a:bodyPr/>
          <a:lstStyle/>
          <a:p>
            <a:r>
              <a:rPr lang="en-GB" b="0" i="0" dirty="0">
                <a:solidFill>
                  <a:srgbClr val="2D3B45"/>
                </a:solidFill>
                <a:effectLst/>
                <a:latin typeface="Lato Extended"/>
              </a:rPr>
              <a:t>Hashing: The keys 12, 18, 13, 2, 3, 23, 5 and 15 are inserted into an initially empty hash table of length 10 using open addressing with hash function h(k) = k % 10 and linear probing. What is the resultant hash table?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1563832-BCBD-105B-12D4-4B41872D1B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339182"/>
              </p:ext>
            </p:extLst>
          </p:nvPr>
        </p:nvGraphicFramePr>
        <p:xfrm>
          <a:off x="2193403" y="4644342"/>
          <a:ext cx="500127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127">
                  <a:extLst>
                    <a:ext uri="{9D8B030D-6E8A-4147-A177-3AD203B41FA5}">
                      <a16:colId xmlns:a16="http://schemas.microsoft.com/office/drawing/2014/main" val="2806540941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1263569856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788082948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3245160161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3443193553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853762400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1898617125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1354316024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2727229563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1307084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4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</a:t>
                      </a:r>
                      <a:endParaRPr lang="en-S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375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040062"/>
                  </a:ext>
                </a:extLst>
              </a:tr>
            </a:tbl>
          </a:graphicData>
        </a:graphic>
      </p:graphicFrame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5BC6C37-E06E-E87C-D8AA-3F38CFC632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42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90732-7976-19CE-E900-70840038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Quiz: Linear Probing II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C68B6-1505-A786-2206-547C44325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6515100" cy="4525963"/>
          </a:xfrm>
        </p:spPr>
        <p:txBody>
          <a:bodyPr>
            <a:normAutofit/>
          </a:bodyPr>
          <a:lstStyle/>
          <a:p>
            <a:r>
              <a:rPr lang="en-GB" dirty="0"/>
              <a:t>Hashing: A hash table of length 10 uses open addressing with hash function h(k)=k % 10, and linear probing. After inserting 6 values into an empty hash table, the table is as shown below. </a:t>
            </a:r>
          </a:p>
          <a:p>
            <a:r>
              <a:rPr lang="en-GB" dirty="0"/>
              <a:t>Which one of the following choices gives a possible order in which the key values could have been inserted in the table?</a:t>
            </a:r>
          </a:p>
          <a:p>
            <a:r>
              <a:rPr lang="en-GB" dirty="0"/>
              <a:t>A. 46, 34, 42, 23, 52, 33</a:t>
            </a:r>
          </a:p>
          <a:p>
            <a:r>
              <a:rPr lang="en-GB" dirty="0"/>
              <a:t>B. 46, 34, 52, 23, 42, 33</a:t>
            </a:r>
          </a:p>
          <a:p>
            <a:r>
              <a:rPr lang="en-GB" dirty="0"/>
              <a:t>C. 33, 46, 34, 52, 23, 42</a:t>
            </a:r>
          </a:p>
          <a:p>
            <a:r>
              <a:rPr lang="en-GB" dirty="0"/>
              <a:t>D. 33, 46, 34, 52, 42, 23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BADB980-57F2-1ABE-998C-FB0FEA8691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074055"/>
              </p:ext>
            </p:extLst>
          </p:nvPr>
        </p:nvGraphicFramePr>
        <p:xfrm>
          <a:off x="4027487" y="4735088"/>
          <a:ext cx="500127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127">
                  <a:extLst>
                    <a:ext uri="{9D8B030D-6E8A-4147-A177-3AD203B41FA5}">
                      <a16:colId xmlns:a16="http://schemas.microsoft.com/office/drawing/2014/main" val="2806540941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1263569856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788082948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3245160161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3443193553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853762400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1898617125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1354316024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2727229563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1307084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4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</a:t>
                      </a:r>
                      <a:endParaRPr lang="en-S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375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42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23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34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52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46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33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040062"/>
                  </a:ext>
                </a:extLst>
              </a:tr>
            </a:tbl>
          </a:graphicData>
        </a:graphic>
      </p:graphicFrame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A42FE5A-D7B4-BDF2-E86E-EBD108BB8E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66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33520-D9CB-8FE4-4393-640267EBB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Quiz: Linear Probing III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EC2F5-BA82-5875-89F6-0238E989C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the probability of next key going in the open slots in the following hash able? Assume each table index is equally likely for each key. Hash(k) = k % 7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F2EC0C-0690-5DD6-026F-D835DE0E21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8761" y="2785249"/>
            <a:ext cx="5314138" cy="1182881"/>
          </a:xfrm>
          <a:prstGeom prst="rect">
            <a:avLst/>
          </a:prstGeom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E0AC07C-CB1E-107E-C3B5-7C4DE284BF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93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E462C-29A7-DE16-AE24-BE0D627B4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Hashing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F0B79-E659-D7F5-1561-63A7F9153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982" y="1591519"/>
            <a:ext cx="8229600" cy="4525963"/>
          </a:xfrm>
        </p:spPr>
        <p:txBody>
          <a:bodyPr>
            <a:normAutofit lnSpcReduction="10000"/>
          </a:bodyPr>
          <a:lstStyle/>
          <a:p>
            <a:pPr algn="l"/>
            <a:r>
              <a:rPr lang="en-GB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nsert keys into a hash table of size 5, using different collision resolution methods. </a:t>
            </a:r>
          </a:p>
          <a:p>
            <a:pPr algn="l"/>
            <a:r>
              <a:rPr lang="en-GB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Hash function</a:t>
            </a:r>
            <a:r>
              <a:rPr lang="en-GB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h(k)=k%5 (maps keys to indices 0–4)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Keys to insert</a:t>
            </a:r>
            <a:r>
              <a:rPr lang="en-GB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10, 22, 15, 33, 25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Separate Chaining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Linear Probing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Quadratic Probing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Double Hashing</a:t>
            </a:r>
          </a:p>
          <a:p>
            <a:pPr lvl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hash functions:</a:t>
            </a:r>
          </a:p>
          <a:p>
            <a:pPr lvl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h1(k)=k%5</a:t>
            </a:r>
          </a:p>
          <a:p>
            <a:pPr lvl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h2(k)=1+(k%3) (step size)</a:t>
            </a:r>
          </a:p>
          <a:p>
            <a:pPr lvl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Probe sequence: Probe(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k,i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)=(h1(k)+i⋅h2(k))%5</a:t>
            </a:r>
          </a:p>
          <a:p>
            <a:endParaRPr lang="en-S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895F4E57-6661-8899-E379-6011C7AB7F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0967769"/>
              </p:ext>
            </p:extLst>
          </p:nvPr>
        </p:nvGraphicFramePr>
        <p:xfrm>
          <a:off x="6349397" y="2793039"/>
          <a:ext cx="245315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30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3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4</a:t>
                      </a:r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32DFF14-41FD-0A74-B816-4F0795E3E8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0862311"/>
              </p:ext>
            </p:extLst>
          </p:nvPr>
        </p:nvGraphicFramePr>
        <p:xfrm>
          <a:off x="6349397" y="3736897"/>
          <a:ext cx="245315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30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3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4</a:t>
                      </a:r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693E7A8E-2B9D-61D2-BC6F-83F18E4540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466231"/>
              </p:ext>
            </p:extLst>
          </p:nvPr>
        </p:nvGraphicFramePr>
        <p:xfrm>
          <a:off x="6349397" y="4718248"/>
          <a:ext cx="245315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30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3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4</a:t>
                      </a:r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49C4F602-3BB7-C93E-2C38-0A584768BA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4580676"/>
              </p:ext>
            </p:extLst>
          </p:nvPr>
        </p:nvGraphicFramePr>
        <p:xfrm>
          <a:off x="6349397" y="5641401"/>
          <a:ext cx="245315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30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3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4</a:t>
                      </a:r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5D3FB28-D89D-93C2-D36A-747DB8C45386}"/>
              </a:ext>
            </a:extLst>
          </p:cNvPr>
          <p:cNvSpPr txBox="1"/>
          <p:nvPr/>
        </p:nvSpPr>
        <p:spPr>
          <a:xfrm>
            <a:off x="5946261" y="295844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  <a:endParaRPr lang="en-SE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6F8F6F-C6D2-8350-21E0-682B6E110E8E}"/>
              </a:ext>
            </a:extLst>
          </p:cNvPr>
          <p:cNvSpPr txBox="1"/>
          <p:nvPr/>
        </p:nvSpPr>
        <p:spPr>
          <a:xfrm>
            <a:off x="5946261" y="38545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endParaRPr lang="en-SE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6863C4-72F2-3FBC-5BA8-4D6A1A4353C9}"/>
              </a:ext>
            </a:extLst>
          </p:cNvPr>
          <p:cNvSpPr txBox="1"/>
          <p:nvPr/>
        </p:nvSpPr>
        <p:spPr>
          <a:xfrm>
            <a:off x="5946261" y="482809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</a:t>
            </a:r>
            <a:endParaRPr lang="en-SE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B8DF59-74EE-F308-393E-B99AE01C113A}"/>
              </a:ext>
            </a:extLst>
          </p:cNvPr>
          <p:cNvSpPr txBox="1"/>
          <p:nvPr/>
        </p:nvSpPr>
        <p:spPr>
          <a:xfrm>
            <a:off x="5946261" y="581401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</a:t>
            </a:r>
            <a:endParaRPr lang="en-SE" sz="2400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79569855-24CD-1018-8ADC-8E6194F7FC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19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da48a9ac-7937-4134-8b13-3620bf967764}" enabled="1" method="Privileged" siteId="{5a4ba6f9-f531-4f32-9467-398f19e69de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41860</TotalTime>
  <Words>400</Words>
  <Application>Microsoft Office PowerPoint</Application>
  <PresentationFormat>On-screen Show (4:3)</PresentationFormat>
  <Paragraphs>82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Helvetica</vt:lpstr>
      <vt:lpstr>Lato Extended</vt:lpstr>
      <vt:lpstr>Arial</vt:lpstr>
      <vt:lpstr>Calibri</vt:lpstr>
      <vt:lpstr>Times New Roman</vt:lpstr>
      <vt:lpstr>Wingdings</vt:lpstr>
      <vt:lpstr>Office Theme</vt:lpstr>
      <vt:lpstr>Lecture 7 Hash Tables Exercises</vt:lpstr>
      <vt:lpstr>Quiz: Linear Probing I</vt:lpstr>
      <vt:lpstr>Quiz: Linear Probing II</vt:lpstr>
      <vt:lpstr>Quiz: Linear Probing III</vt:lpstr>
      <vt:lpstr>Hashing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 and Objects in Java</dc:title>
  <dc:creator>Jianchen Shan</dc:creator>
  <cp:lastModifiedBy>Zonghua Gu</cp:lastModifiedBy>
  <cp:revision>1257</cp:revision>
  <dcterms:created xsi:type="dcterms:W3CDTF">2018-08-13T22:58:39Z</dcterms:created>
  <dcterms:modified xsi:type="dcterms:W3CDTF">2025-03-03T14:12:08Z</dcterms:modified>
</cp:coreProperties>
</file>