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6" r:id="rId3"/>
    <p:sldId id="302" r:id="rId4"/>
    <p:sldId id="308" r:id="rId5"/>
    <p:sldId id="307" r:id="rId6"/>
    <p:sldId id="306" r:id="rId7"/>
    <p:sldId id="300" r:id="rId8"/>
    <p:sldId id="313" r:id="rId9"/>
    <p:sldId id="299" r:id="rId10"/>
    <p:sldId id="301" r:id="rId11"/>
    <p:sldId id="297" r:id="rId12"/>
    <p:sldId id="309" r:id="rId13"/>
    <p:sldId id="284" r:id="rId14"/>
    <p:sldId id="285" r:id="rId15"/>
    <p:sldId id="311" r:id="rId16"/>
    <p:sldId id="312" r:id="rId17"/>
    <p:sldId id="303" r:id="rId18"/>
    <p:sldId id="287" r:id="rId19"/>
    <p:sldId id="304" r:id="rId20"/>
    <p:sldId id="288"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087"/>
    <a:srgbClr val="1700AE"/>
    <a:srgbClr val="2000EA"/>
    <a:srgbClr val="1123AE"/>
    <a:srgbClr val="1B8E1D"/>
    <a:srgbClr val="FB0008"/>
    <a:srgbClr val="E6A2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p:restoredTop sz="90850" autoAdjust="0"/>
  </p:normalViewPr>
  <p:slideViewPr>
    <p:cSldViewPr snapToGrid="0" snapToObjects="1">
      <p:cViewPr varScale="1">
        <p:scale>
          <a:sx n="75" d="100"/>
          <a:sy n="75" d="100"/>
        </p:scale>
        <p:origin x="1723" y="43"/>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EC2C8-D631-4D48-A1F5-235F7C10E753}" type="datetimeFigureOut">
              <a:rPr lang="en-SE" smtClean="0"/>
              <a:t>2025-02-13</a:t>
            </a:fld>
            <a:endParaRPr lang="en-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2C82A-A17E-47DC-A35D-CBA2F853F7A1}" type="slidenum">
              <a:rPr lang="en-SE" smtClean="0"/>
              <a:t>‹#›</a:t>
            </a:fld>
            <a:endParaRPr lang="en-SE"/>
          </a:p>
        </p:txBody>
      </p:sp>
    </p:spTree>
    <p:extLst>
      <p:ext uri="{BB962C8B-B14F-4D97-AF65-F5344CB8AC3E}">
        <p14:creationId xmlns:p14="http://schemas.microsoft.com/office/powerpoint/2010/main" val="308908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sz="1200" dirty="0">
              <a:latin typeface="Menlo Bold"/>
              <a:cs typeface="Menlo Bold"/>
            </a:endParaRPr>
          </a:p>
          <a:p>
            <a:pPr lvl="1"/>
            <a:r>
              <a:rPr lang="en-GB" dirty="0"/>
              <a:t>Asymptotic Performance Analysis</a:t>
            </a:r>
          </a:p>
          <a:p>
            <a:pPr lvl="1"/>
            <a:endParaRPr lang="en-GB" dirty="0"/>
          </a:p>
          <a:p>
            <a:pPr>
              <a:lnSpc>
                <a:spcPct val="120000"/>
              </a:lnSpc>
            </a:pPr>
            <a:endParaRPr lang="en-US" sz="1200" dirty="0">
              <a:latin typeface="Menlo Bold"/>
              <a:cs typeface="Menlo Bold"/>
            </a:endParaRPr>
          </a:p>
          <a:p>
            <a:pPr>
              <a:lnSpc>
                <a:spcPct val="120000"/>
              </a:lnSpc>
            </a:pPr>
            <a:r>
              <a:rPr lang="en-US" sz="1200" dirty="0">
                <a:latin typeface="Menlo Bold"/>
                <a:cs typeface="Menlo Bold"/>
              </a:rPr>
              <a:t>Start at first index of array/list</a:t>
            </a:r>
          </a:p>
          <a:p>
            <a:pPr>
              <a:lnSpc>
                <a:spcPct val="120000"/>
              </a:lnSpc>
            </a:pPr>
            <a:r>
              <a:rPr lang="en-US" sz="1200" dirty="0">
                <a:latin typeface="Menlo Bold"/>
                <a:cs typeface="Menlo Bold"/>
              </a:rPr>
              <a:t>While current index is less than length:</a:t>
            </a:r>
          </a:p>
          <a:p>
            <a:pPr marL="285750" indent="-285750">
              <a:lnSpc>
                <a:spcPct val="120000"/>
              </a:lnSpc>
              <a:buClr>
                <a:schemeClr val="accent6"/>
              </a:buClr>
              <a:buFont typeface="Wingdings" charset="2"/>
              <a:buChar char="§"/>
            </a:pPr>
            <a:r>
              <a:rPr lang="en-US" sz="1200" dirty="0">
                <a:latin typeface="Menlo Bold"/>
                <a:cs typeface="Menlo Bold"/>
              </a:rPr>
              <a:t>	count syllables  </a:t>
            </a:r>
            <a:r>
              <a:rPr lang="en-US" sz="1200" dirty="0">
                <a:solidFill>
                  <a:schemeClr val="accent1"/>
                </a:solidFill>
                <a:latin typeface="Arial"/>
                <a:cs typeface="Arial"/>
              </a:rPr>
              <a:t>large input, more operations</a:t>
            </a:r>
          </a:p>
          <a:p>
            <a:pPr marL="285750" indent="-285750">
              <a:lnSpc>
                <a:spcPct val="120000"/>
              </a:lnSpc>
              <a:buClr>
                <a:schemeClr val="accent6"/>
              </a:buClr>
              <a:buFont typeface="Wingdings" charset="2"/>
              <a:buChar char="§"/>
            </a:pPr>
            <a:r>
              <a:rPr lang="en-US" sz="1200" dirty="0">
                <a:solidFill>
                  <a:schemeClr val="accent1"/>
                </a:solidFill>
                <a:latin typeface="Arial"/>
                <a:cs typeface="Arial"/>
              </a:rPr>
              <a:t>small input, less operations</a:t>
            </a:r>
          </a:p>
          <a:p>
            <a:pPr>
              <a:lnSpc>
                <a:spcPct val="120000"/>
              </a:lnSpc>
            </a:pPr>
            <a:endParaRPr lang="en-US" sz="1200" dirty="0">
              <a:latin typeface="Menlo Bold"/>
              <a:cs typeface="Menlo Bold"/>
            </a:endParaRPr>
          </a:p>
          <a:p>
            <a:endParaRPr lang="en-SE" dirty="0"/>
          </a:p>
        </p:txBody>
      </p:sp>
      <p:sp>
        <p:nvSpPr>
          <p:cNvPr id="4" name="Slide Number Placeholder 3"/>
          <p:cNvSpPr>
            <a:spLocks noGrp="1"/>
          </p:cNvSpPr>
          <p:nvPr>
            <p:ph type="sldNum" sz="quarter" idx="5"/>
          </p:nvPr>
        </p:nvSpPr>
        <p:spPr/>
        <p:txBody>
          <a:bodyPr/>
          <a:lstStyle/>
          <a:p>
            <a:fld id="{BDC2C82A-A17E-47DC-A35D-CBA2F853F7A1}" type="slidenum">
              <a:rPr lang="en-SE" smtClean="0"/>
              <a:t>3</a:t>
            </a:fld>
            <a:endParaRPr lang="en-SE"/>
          </a:p>
        </p:txBody>
      </p:sp>
    </p:spTree>
    <p:extLst>
      <p:ext uri="{BB962C8B-B14F-4D97-AF65-F5344CB8AC3E}">
        <p14:creationId xmlns:p14="http://schemas.microsoft.com/office/powerpoint/2010/main" val="233258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7F8D3-6361-F67B-08C5-5F65C0EB2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A8E5C-88D2-E050-47C9-95F9FBBB9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5BB5E-005F-980E-C8BB-7ADD6CA3D7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accent1"/>
                </a:solidFill>
              </a:rPr>
              <a:t>-</a:t>
            </a:r>
            <a:r>
              <a:rPr lang="zh-CN" altLang="en-US" dirty="0">
                <a:solidFill>
                  <a:schemeClr val="accent1"/>
                </a:solidFill>
              </a:rPr>
              <a:t> </a:t>
            </a:r>
            <a:r>
              <a:rPr lang="en-US" dirty="0">
                <a:solidFill>
                  <a:schemeClr val="accent1"/>
                </a:solidFill>
              </a:rPr>
              <a:t>algorithm</a:t>
            </a:r>
            <a:r>
              <a:rPr lang="zh-CN" altLang="en-US" dirty="0">
                <a:solidFill>
                  <a:schemeClr val="accent1"/>
                </a:solidFill>
              </a:rPr>
              <a:t> </a:t>
            </a:r>
            <a:r>
              <a:rPr lang="en-US" altLang="zh-CN" dirty="0">
                <a:solidFill>
                  <a:schemeClr val="accent1"/>
                </a:solidFill>
              </a:rPr>
              <a:t>performance</a:t>
            </a:r>
            <a:r>
              <a:rPr lang="zh-CN" altLang="en-US" dirty="0">
                <a:solidFill>
                  <a:schemeClr val="accent1"/>
                </a:solidFill>
              </a:rPr>
              <a:t> </a:t>
            </a:r>
            <a:r>
              <a:rPr lang="en-US" altLang="zh-CN" dirty="0">
                <a:solidFill>
                  <a:schemeClr val="accent1"/>
                </a:solidFill>
              </a:rPr>
              <a:t>depends</a:t>
            </a:r>
            <a:r>
              <a:rPr lang="zh-CN" altLang="en-US" dirty="0">
                <a:solidFill>
                  <a:schemeClr val="accent1"/>
                </a:solidFill>
              </a:rPr>
              <a:t> </a:t>
            </a:r>
            <a:r>
              <a:rPr lang="en-US" altLang="zh-CN" dirty="0">
                <a:solidFill>
                  <a:schemeClr val="accent1"/>
                </a:solidFill>
              </a:rPr>
              <a:t>on</a:t>
            </a:r>
            <a:r>
              <a:rPr lang="zh-CN" altLang="en-US" dirty="0">
                <a:solidFill>
                  <a:schemeClr val="accent1"/>
                </a:solidFill>
              </a:rPr>
              <a:t> </a:t>
            </a:r>
            <a:r>
              <a:rPr lang="en-US" altLang="zh-CN" dirty="0">
                <a:solidFill>
                  <a:schemeClr val="accent1"/>
                </a:solidFill>
              </a:rPr>
              <a:t>the</a:t>
            </a:r>
            <a:r>
              <a:rPr lang="zh-CN" altLang="en-US" dirty="0">
                <a:solidFill>
                  <a:schemeClr val="accent1"/>
                </a:solidFill>
              </a:rPr>
              <a:t> </a:t>
            </a:r>
            <a:r>
              <a:rPr lang="en-US" altLang="zh-CN" dirty="0">
                <a:solidFill>
                  <a:schemeClr val="accent1"/>
                </a:solidFill>
              </a:rPr>
              <a:t>combination</a:t>
            </a:r>
            <a:r>
              <a:rPr lang="zh-CN" altLang="en-US" dirty="0">
                <a:solidFill>
                  <a:schemeClr val="accent1"/>
                </a:solidFill>
              </a:rPr>
              <a:t> </a:t>
            </a:r>
            <a:r>
              <a:rPr lang="en-US" altLang="zh-CN" dirty="0">
                <a:solidFill>
                  <a:schemeClr val="accent1"/>
                </a:solidFill>
              </a:rPr>
              <a:t>of</a:t>
            </a:r>
            <a:r>
              <a:rPr lang="zh-CN" altLang="en-US" dirty="0">
                <a:solidFill>
                  <a:schemeClr val="accent1"/>
                </a:solidFill>
              </a:rPr>
              <a:t> </a:t>
            </a:r>
            <a:r>
              <a:rPr lang="en-US" altLang="zh-CN" dirty="0">
                <a:solidFill>
                  <a:schemeClr val="accent1"/>
                </a:solidFill>
              </a:rPr>
              <a:t>both</a:t>
            </a:r>
            <a:r>
              <a:rPr lang="zh-CN" altLang="en-US" dirty="0">
                <a:solidFill>
                  <a:schemeClr val="accent1"/>
                </a:solidFill>
              </a:rPr>
              <a:t> </a:t>
            </a:r>
            <a:r>
              <a:rPr lang="en-US" altLang="zh-CN" dirty="0">
                <a:solidFill>
                  <a:schemeClr val="accent1"/>
                </a:solidFill>
              </a:rPr>
              <a:t>inputs</a:t>
            </a:r>
            <a:endParaRPr lang="en-US" dirty="0">
              <a:solidFill>
                <a:schemeClr val="accent1"/>
              </a:solidFill>
            </a:endParaRPr>
          </a:p>
          <a:p>
            <a:endParaRPr lang="en-SE" dirty="0"/>
          </a:p>
        </p:txBody>
      </p:sp>
      <p:sp>
        <p:nvSpPr>
          <p:cNvPr id="4" name="Slide Number Placeholder 3">
            <a:extLst>
              <a:ext uri="{FF2B5EF4-FFF2-40B4-BE49-F238E27FC236}">
                <a16:creationId xmlns:a16="http://schemas.microsoft.com/office/drawing/2014/main" id="{30282643-912C-4548-F59F-FCE12D064CB0}"/>
              </a:ext>
            </a:extLst>
          </p:cNvPr>
          <p:cNvSpPr>
            <a:spLocks noGrp="1"/>
          </p:cNvSpPr>
          <p:nvPr>
            <p:ph type="sldNum" sz="quarter" idx="5"/>
          </p:nvPr>
        </p:nvSpPr>
        <p:spPr/>
        <p:txBody>
          <a:bodyPr/>
          <a:lstStyle/>
          <a:p>
            <a:fld id="{BDC2C82A-A17E-47DC-A35D-CBA2F853F7A1}" type="slidenum">
              <a:rPr lang="en-SE" smtClean="0"/>
              <a:t>4</a:t>
            </a:fld>
            <a:endParaRPr lang="en-SE"/>
          </a:p>
        </p:txBody>
      </p:sp>
    </p:spTree>
    <p:extLst>
      <p:ext uri="{BB962C8B-B14F-4D97-AF65-F5344CB8AC3E}">
        <p14:creationId xmlns:p14="http://schemas.microsoft.com/office/powerpoint/2010/main" val="55451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8AE25-6A68-E3FD-3D59-5AECF2157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93EDC-360C-F963-D4F8-1CDBC28CB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E63B2-45F8-3123-9403-7816BB17C03F}"/>
              </a:ext>
            </a:extLst>
          </p:cNvPr>
          <p:cNvSpPr>
            <a:spLocks noGrp="1"/>
          </p:cNvSpPr>
          <p:nvPr>
            <p:ph type="body" idx="1"/>
          </p:nvPr>
        </p:nvSpPr>
        <p:spPr/>
        <p:txBody>
          <a:bodyPr/>
          <a:lstStyle/>
          <a:p>
            <a:r>
              <a:rPr lang="en-GB" dirty="0"/>
              <a:t>exact runtime usually not worth the effort asymptotic efficiency </a:t>
            </a:r>
            <a:r>
              <a:rPr lang="en-US" sz="1200" b="1" dirty="0">
                <a:solidFill>
                  <a:schemeClr val="bg1">
                    <a:lumMod val="65000"/>
                  </a:schemeClr>
                </a:solidFill>
                <a:latin typeface="Times New Roman"/>
                <a:cs typeface="Times New Roman"/>
              </a:rPr>
              <a:t>Asymptotic comparison operator Numeric comparison operator</a:t>
            </a:r>
          </a:p>
          <a:p>
            <a:r>
              <a:rPr lang="en-US" sz="1200" dirty="0">
                <a:solidFill>
                  <a:schemeClr val="bg1">
                    <a:lumMod val="65000"/>
                  </a:schemeClr>
                </a:solidFill>
                <a:latin typeface="Times New Roman"/>
                <a:cs typeface="Times New Roman"/>
              </a:rPr>
              <a:t>Algorithm is o( something )	              A number is &lt; something</a:t>
            </a:r>
          </a:p>
          <a:p>
            <a:r>
              <a:rPr lang="en-US" sz="1200" dirty="0">
                <a:latin typeface="Times New Roman"/>
                <a:cs typeface="Times New Roman"/>
              </a:rPr>
              <a:t>Algorithm is O( something )	     A number is ≤ something</a:t>
            </a:r>
          </a:p>
          <a:p>
            <a:r>
              <a:rPr lang="en-US" sz="1200" dirty="0">
                <a:solidFill>
                  <a:schemeClr val="bg1">
                    <a:lumMod val="65000"/>
                  </a:schemeClr>
                </a:solidFill>
                <a:latin typeface="Times New Roman"/>
                <a:cs typeface="Times New Roman"/>
              </a:rPr>
              <a:t>Algorithm is Θ( something )	     A number is = something</a:t>
            </a:r>
          </a:p>
          <a:p>
            <a:r>
              <a:rPr lang="en-US" sz="1200" dirty="0">
                <a:solidFill>
                  <a:schemeClr val="bg1">
                    <a:lumMod val="65000"/>
                  </a:schemeClr>
                </a:solidFill>
                <a:latin typeface="Times New Roman"/>
                <a:cs typeface="Times New Roman"/>
              </a:rPr>
              <a:t>Algorithm is Ω( something )	     A number is ≥ something</a:t>
            </a:r>
          </a:p>
          <a:p>
            <a:r>
              <a:rPr lang="en-US" sz="1200" dirty="0">
                <a:solidFill>
                  <a:schemeClr val="bg1">
                    <a:lumMod val="65000"/>
                  </a:schemeClr>
                </a:solidFill>
                <a:latin typeface="Times New Roman"/>
                <a:cs typeface="Times New Roman"/>
              </a:rPr>
              <a:t>Algorithm is ω( something )	     A number is &gt;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Other notations represent more </a:t>
            </a:r>
            <a:r>
              <a:rPr lang="en-US" dirty="0">
                <a:solidFill>
                  <a:schemeClr val="accent6"/>
                </a:solidFill>
                <a:latin typeface="Times New Roman"/>
                <a:cs typeface="Times New Roman"/>
              </a:rPr>
              <a:t>finer-grained </a:t>
            </a:r>
            <a:r>
              <a:rPr lang="en-US" dirty="0">
                <a:latin typeface="Times New Roman"/>
                <a:cs typeface="Times New Roman"/>
              </a:rPr>
              <a:t>asymptotic analysis, such as lower and upper bound. We focus on big-O for the </a:t>
            </a:r>
            <a:r>
              <a:rPr lang="en-US" dirty="0">
                <a:solidFill>
                  <a:srgbClr val="008000"/>
                </a:solidFill>
                <a:latin typeface="Times New Roman"/>
                <a:cs typeface="Times New Roman"/>
              </a:rPr>
              <a:t>tightest upper bound</a:t>
            </a:r>
            <a:r>
              <a:rPr lang="en-US" dirty="0">
                <a:latin typeface="Times New Roman"/>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SE" dirty="0"/>
          </a:p>
        </p:txBody>
      </p:sp>
      <p:sp>
        <p:nvSpPr>
          <p:cNvPr id="4" name="Slide Number Placeholder 3">
            <a:extLst>
              <a:ext uri="{FF2B5EF4-FFF2-40B4-BE49-F238E27FC236}">
                <a16:creationId xmlns:a16="http://schemas.microsoft.com/office/drawing/2014/main" id="{3B5DB44B-3060-9C87-286F-A4E601DE1CEF}"/>
              </a:ext>
            </a:extLst>
          </p:cNvPr>
          <p:cNvSpPr>
            <a:spLocks noGrp="1"/>
          </p:cNvSpPr>
          <p:nvPr>
            <p:ph type="sldNum" sz="quarter" idx="5"/>
          </p:nvPr>
        </p:nvSpPr>
        <p:spPr/>
        <p:txBody>
          <a:bodyPr/>
          <a:lstStyle/>
          <a:p>
            <a:fld id="{BDC2C82A-A17E-47DC-A35D-CBA2F853F7A1}" type="slidenum">
              <a:rPr lang="en-SE" smtClean="0"/>
              <a:t>5</a:t>
            </a:fld>
            <a:endParaRPr lang="en-SE"/>
          </a:p>
        </p:txBody>
      </p:sp>
    </p:spTree>
    <p:extLst>
      <p:ext uri="{BB962C8B-B14F-4D97-AF65-F5344CB8AC3E}">
        <p14:creationId xmlns:p14="http://schemas.microsoft.com/office/powerpoint/2010/main" val="194591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If f(n) describes the running time of an algorithm, </a:t>
            </a:r>
            <a:endParaRPr lang="en-SE" dirty="0"/>
          </a:p>
        </p:txBody>
      </p:sp>
      <p:sp>
        <p:nvSpPr>
          <p:cNvPr id="4" name="Slide Number Placeholder 3"/>
          <p:cNvSpPr>
            <a:spLocks noGrp="1"/>
          </p:cNvSpPr>
          <p:nvPr>
            <p:ph type="sldNum" sz="quarter" idx="5"/>
          </p:nvPr>
        </p:nvSpPr>
        <p:spPr/>
        <p:txBody>
          <a:bodyPr/>
          <a:lstStyle/>
          <a:p>
            <a:fld id="{BDC2C82A-A17E-47DC-A35D-CBA2F853F7A1}" type="slidenum">
              <a:rPr lang="en-SE" smtClean="0"/>
              <a:t>6</a:t>
            </a:fld>
            <a:endParaRPr lang="en-SE"/>
          </a:p>
        </p:txBody>
      </p:sp>
    </p:spTree>
    <p:extLst>
      <p:ext uri="{BB962C8B-B14F-4D97-AF65-F5344CB8AC3E}">
        <p14:creationId xmlns:p14="http://schemas.microsoft.com/office/powerpoint/2010/main" val="395747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exact runtime usually not worth the effort asymptotic efficiency </a:t>
            </a:r>
            <a:r>
              <a:rPr lang="en-US" sz="1200" b="1" dirty="0">
                <a:solidFill>
                  <a:schemeClr val="bg1">
                    <a:lumMod val="65000"/>
                  </a:schemeClr>
                </a:solidFill>
                <a:latin typeface="Times New Roman"/>
                <a:cs typeface="Times New Roman"/>
              </a:rPr>
              <a:t>Asymptotic comparison operator Numeric comparison operator</a:t>
            </a:r>
          </a:p>
          <a:p>
            <a:r>
              <a:rPr lang="en-US" sz="1200" dirty="0">
                <a:solidFill>
                  <a:schemeClr val="bg1">
                    <a:lumMod val="65000"/>
                  </a:schemeClr>
                </a:solidFill>
                <a:latin typeface="Times New Roman"/>
                <a:cs typeface="Times New Roman"/>
              </a:rPr>
              <a:t>Algorithm is o( something )	              A number is &lt; something</a:t>
            </a:r>
          </a:p>
          <a:p>
            <a:r>
              <a:rPr lang="en-US" sz="1200" dirty="0">
                <a:latin typeface="Times New Roman"/>
                <a:cs typeface="Times New Roman"/>
              </a:rPr>
              <a:t>Algorithm is O( something )	     A number is ≤ something</a:t>
            </a:r>
          </a:p>
          <a:p>
            <a:r>
              <a:rPr lang="en-US" sz="1200" dirty="0">
                <a:solidFill>
                  <a:schemeClr val="bg1">
                    <a:lumMod val="65000"/>
                  </a:schemeClr>
                </a:solidFill>
                <a:latin typeface="Times New Roman"/>
                <a:cs typeface="Times New Roman"/>
              </a:rPr>
              <a:t>Algorithm is Θ( something )	     A number is = something</a:t>
            </a:r>
          </a:p>
          <a:p>
            <a:r>
              <a:rPr lang="en-US" sz="1200" dirty="0">
                <a:solidFill>
                  <a:schemeClr val="bg1">
                    <a:lumMod val="65000"/>
                  </a:schemeClr>
                </a:solidFill>
                <a:latin typeface="Times New Roman"/>
                <a:cs typeface="Times New Roman"/>
              </a:rPr>
              <a:t>Algorithm is Ω( something )	     A number is ≥ something</a:t>
            </a:r>
          </a:p>
          <a:p>
            <a:r>
              <a:rPr lang="en-US" sz="1200" dirty="0">
                <a:solidFill>
                  <a:schemeClr val="bg1">
                    <a:lumMod val="65000"/>
                  </a:schemeClr>
                </a:solidFill>
                <a:latin typeface="Times New Roman"/>
                <a:cs typeface="Times New Roman"/>
              </a:rPr>
              <a:t>Algorithm is ω( something )	     A number is &gt;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Other notations represent more </a:t>
            </a:r>
            <a:r>
              <a:rPr lang="en-US" dirty="0">
                <a:solidFill>
                  <a:schemeClr val="accent6"/>
                </a:solidFill>
                <a:latin typeface="Times New Roman"/>
                <a:cs typeface="Times New Roman"/>
              </a:rPr>
              <a:t>finer-grained </a:t>
            </a:r>
            <a:r>
              <a:rPr lang="en-US" dirty="0">
                <a:latin typeface="Times New Roman"/>
                <a:cs typeface="Times New Roman"/>
              </a:rPr>
              <a:t>asymptotic analysis, such as lower and upper bound. We focus on big-O for the </a:t>
            </a:r>
            <a:r>
              <a:rPr lang="en-US" dirty="0">
                <a:solidFill>
                  <a:srgbClr val="008000"/>
                </a:solidFill>
                <a:latin typeface="Times New Roman"/>
                <a:cs typeface="Times New Roman"/>
              </a:rPr>
              <a:t>tightest upper bound</a:t>
            </a:r>
            <a:r>
              <a:rPr lang="en-US" dirty="0">
                <a:latin typeface="Times New Roman"/>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SE" dirty="0"/>
          </a:p>
        </p:txBody>
      </p:sp>
      <p:sp>
        <p:nvSpPr>
          <p:cNvPr id="4" name="Slide Number Placeholder 3"/>
          <p:cNvSpPr>
            <a:spLocks noGrp="1"/>
          </p:cNvSpPr>
          <p:nvPr>
            <p:ph type="sldNum" sz="quarter" idx="5"/>
          </p:nvPr>
        </p:nvSpPr>
        <p:spPr/>
        <p:txBody>
          <a:bodyPr/>
          <a:lstStyle/>
          <a:p>
            <a:fld id="{BDC2C82A-A17E-47DC-A35D-CBA2F853F7A1}" type="slidenum">
              <a:rPr lang="en-SE" smtClean="0"/>
              <a:t>9</a:t>
            </a:fld>
            <a:endParaRPr lang="en-SE"/>
          </a:p>
        </p:txBody>
      </p:sp>
    </p:spTree>
    <p:extLst>
      <p:ext uri="{BB962C8B-B14F-4D97-AF65-F5344CB8AC3E}">
        <p14:creationId xmlns:p14="http://schemas.microsoft.com/office/powerpoint/2010/main" val="69636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accent1"/>
                </a:solidFill>
              </a:rPr>
              <a:t>-</a:t>
            </a:r>
            <a:r>
              <a:rPr lang="zh-CN" altLang="en-US" dirty="0">
                <a:solidFill>
                  <a:schemeClr val="accent1"/>
                </a:solidFill>
              </a:rPr>
              <a:t> </a:t>
            </a:r>
            <a:r>
              <a:rPr lang="en-US" dirty="0">
                <a:solidFill>
                  <a:schemeClr val="accent1"/>
                </a:solidFill>
              </a:rPr>
              <a:t>algorithm</a:t>
            </a:r>
            <a:r>
              <a:rPr lang="zh-CN" altLang="en-US" dirty="0">
                <a:solidFill>
                  <a:schemeClr val="accent1"/>
                </a:solidFill>
              </a:rPr>
              <a:t> </a:t>
            </a:r>
            <a:r>
              <a:rPr lang="en-US" altLang="zh-CN" dirty="0">
                <a:solidFill>
                  <a:schemeClr val="accent1"/>
                </a:solidFill>
              </a:rPr>
              <a:t>performance</a:t>
            </a:r>
            <a:r>
              <a:rPr lang="zh-CN" altLang="en-US" dirty="0">
                <a:solidFill>
                  <a:schemeClr val="accent1"/>
                </a:solidFill>
              </a:rPr>
              <a:t> </a:t>
            </a:r>
            <a:r>
              <a:rPr lang="en-US" altLang="zh-CN" dirty="0">
                <a:solidFill>
                  <a:schemeClr val="accent1"/>
                </a:solidFill>
              </a:rPr>
              <a:t>depends</a:t>
            </a:r>
            <a:r>
              <a:rPr lang="zh-CN" altLang="en-US" dirty="0">
                <a:solidFill>
                  <a:schemeClr val="accent1"/>
                </a:solidFill>
              </a:rPr>
              <a:t> </a:t>
            </a:r>
            <a:r>
              <a:rPr lang="en-US" altLang="zh-CN" dirty="0">
                <a:solidFill>
                  <a:schemeClr val="accent1"/>
                </a:solidFill>
              </a:rPr>
              <a:t>on</a:t>
            </a:r>
            <a:r>
              <a:rPr lang="zh-CN" altLang="en-US" dirty="0">
                <a:solidFill>
                  <a:schemeClr val="accent1"/>
                </a:solidFill>
              </a:rPr>
              <a:t> </a:t>
            </a:r>
            <a:r>
              <a:rPr lang="en-US" altLang="zh-CN" dirty="0">
                <a:solidFill>
                  <a:schemeClr val="accent1"/>
                </a:solidFill>
              </a:rPr>
              <a:t>the</a:t>
            </a:r>
            <a:r>
              <a:rPr lang="zh-CN" altLang="en-US" dirty="0">
                <a:solidFill>
                  <a:schemeClr val="accent1"/>
                </a:solidFill>
              </a:rPr>
              <a:t> </a:t>
            </a:r>
            <a:r>
              <a:rPr lang="en-US" altLang="zh-CN" dirty="0">
                <a:solidFill>
                  <a:schemeClr val="accent1"/>
                </a:solidFill>
              </a:rPr>
              <a:t>combination</a:t>
            </a:r>
            <a:r>
              <a:rPr lang="zh-CN" altLang="en-US" dirty="0">
                <a:solidFill>
                  <a:schemeClr val="accent1"/>
                </a:solidFill>
              </a:rPr>
              <a:t> </a:t>
            </a:r>
            <a:r>
              <a:rPr lang="en-US" altLang="zh-CN" dirty="0">
                <a:solidFill>
                  <a:schemeClr val="accent1"/>
                </a:solidFill>
              </a:rPr>
              <a:t>of</a:t>
            </a:r>
            <a:r>
              <a:rPr lang="zh-CN" altLang="en-US" dirty="0">
                <a:solidFill>
                  <a:schemeClr val="accent1"/>
                </a:solidFill>
              </a:rPr>
              <a:t> </a:t>
            </a:r>
            <a:r>
              <a:rPr lang="en-US" altLang="zh-CN" dirty="0">
                <a:solidFill>
                  <a:schemeClr val="accent1"/>
                </a:solidFill>
              </a:rPr>
              <a:t>both</a:t>
            </a:r>
            <a:r>
              <a:rPr lang="zh-CN" altLang="en-US" dirty="0">
                <a:solidFill>
                  <a:schemeClr val="accent1"/>
                </a:solidFill>
              </a:rPr>
              <a:t> </a:t>
            </a:r>
            <a:r>
              <a:rPr lang="en-US" altLang="zh-CN" dirty="0">
                <a:solidFill>
                  <a:schemeClr val="accent1"/>
                </a:solidFill>
              </a:rPr>
              <a:t>inputs</a:t>
            </a:r>
            <a:endParaRPr lang="en-US" dirty="0">
              <a:solidFill>
                <a:schemeClr val="accent1"/>
              </a:solidFill>
            </a:endParaRPr>
          </a:p>
          <a:p>
            <a:endParaRPr lang="en-SE" dirty="0"/>
          </a:p>
        </p:txBody>
      </p:sp>
      <p:sp>
        <p:nvSpPr>
          <p:cNvPr id="4" name="Slide Number Placeholder 3"/>
          <p:cNvSpPr>
            <a:spLocks noGrp="1"/>
          </p:cNvSpPr>
          <p:nvPr>
            <p:ph type="sldNum" sz="quarter" idx="5"/>
          </p:nvPr>
        </p:nvSpPr>
        <p:spPr/>
        <p:txBody>
          <a:bodyPr/>
          <a:lstStyle/>
          <a:p>
            <a:fld id="{BDC2C82A-A17E-47DC-A35D-CBA2F853F7A1}" type="slidenum">
              <a:rPr lang="en-SE" smtClean="0"/>
              <a:t>18</a:t>
            </a:fld>
            <a:endParaRPr lang="en-SE"/>
          </a:p>
        </p:txBody>
      </p:sp>
    </p:spTree>
    <p:extLst>
      <p:ext uri="{BB962C8B-B14F-4D97-AF65-F5344CB8AC3E}">
        <p14:creationId xmlns:p14="http://schemas.microsoft.com/office/powerpoint/2010/main" val="145357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395C8-6024-1BC0-7CA8-FB711A6FD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6C8D2-E4B4-CCFF-F3CF-8D8CDA448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5751B-0C60-64A4-0F47-0202A27C8A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accent1"/>
                </a:solidFill>
              </a:rPr>
              <a:t>-</a:t>
            </a:r>
            <a:r>
              <a:rPr lang="zh-CN" altLang="en-US" dirty="0">
                <a:solidFill>
                  <a:schemeClr val="accent1"/>
                </a:solidFill>
              </a:rPr>
              <a:t> </a:t>
            </a:r>
            <a:r>
              <a:rPr lang="en-US" dirty="0">
                <a:solidFill>
                  <a:schemeClr val="accent1"/>
                </a:solidFill>
              </a:rPr>
              <a:t>algorithm</a:t>
            </a:r>
            <a:r>
              <a:rPr lang="zh-CN" altLang="en-US" dirty="0">
                <a:solidFill>
                  <a:schemeClr val="accent1"/>
                </a:solidFill>
              </a:rPr>
              <a:t> </a:t>
            </a:r>
            <a:r>
              <a:rPr lang="en-US" altLang="zh-CN" dirty="0">
                <a:solidFill>
                  <a:schemeClr val="accent1"/>
                </a:solidFill>
              </a:rPr>
              <a:t>performance</a:t>
            </a:r>
            <a:r>
              <a:rPr lang="zh-CN" altLang="en-US" dirty="0">
                <a:solidFill>
                  <a:schemeClr val="accent1"/>
                </a:solidFill>
              </a:rPr>
              <a:t> </a:t>
            </a:r>
            <a:r>
              <a:rPr lang="en-US" altLang="zh-CN" dirty="0">
                <a:solidFill>
                  <a:schemeClr val="accent1"/>
                </a:solidFill>
              </a:rPr>
              <a:t>depends</a:t>
            </a:r>
            <a:r>
              <a:rPr lang="zh-CN" altLang="en-US" dirty="0">
                <a:solidFill>
                  <a:schemeClr val="accent1"/>
                </a:solidFill>
              </a:rPr>
              <a:t> </a:t>
            </a:r>
            <a:r>
              <a:rPr lang="en-US" altLang="zh-CN" dirty="0">
                <a:solidFill>
                  <a:schemeClr val="accent1"/>
                </a:solidFill>
              </a:rPr>
              <a:t>on</a:t>
            </a:r>
            <a:r>
              <a:rPr lang="zh-CN" altLang="en-US" dirty="0">
                <a:solidFill>
                  <a:schemeClr val="accent1"/>
                </a:solidFill>
              </a:rPr>
              <a:t> </a:t>
            </a:r>
            <a:r>
              <a:rPr lang="en-US" altLang="zh-CN" dirty="0">
                <a:solidFill>
                  <a:schemeClr val="accent1"/>
                </a:solidFill>
              </a:rPr>
              <a:t>the</a:t>
            </a:r>
            <a:r>
              <a:rPr lang="zh-CN" altLang="en-US" dirty="0">
                <a:solidFill>
                  <a:schemeClr val="accent1"/>
                </a:solidFill>
              </a:rPr>
              <a:t> </a:t>
            </a:r>
            <a:r>
              <a:rPr lang="en-US" altLang="zh-CN" dirty="0">
                <a:solidFill>
                  <a:schemeClr val="accent1"/>
                </a:solidFill>
              </a:rPr>
              <a:t>combination</a:t>
            </a:r>
            <a:r>
              <a:rPr lang="zh-CN" altLang="en-US" dirty="0">
                <a:solidFill>
                  <a:schemeClr val="accent1"/>
                </a:solidFill>
              </a:rPr>
              <a:t> </a:t>
            </a:r>
            <a:r>
              <a:rPr lang="en-US" altLang="zh-CN" dirty="0">
                <a:solidFill>
                  <a:schemeClr val="accent1"/>
                </a:solidFill>
              </a:rPr>
              <a:t>of</a:t>
            </a:r>
            <a:r>
              <a:rPr lang="zh-CN" altLang="en-US" dirty="0">
                <a:solidFill>
                  <a:schemeClr val="accent1"/>
                </a:solidFill>
              </a:rPr>
              <a:t> </a:t>
            </a:r>
            <a:r>
              <a:rPr lang="en-US" altLang="zh-CN" dirty="0">
                <a:solidFill>
                  <a:schemeClr val="accent1"/>
                </a:solidFill>
              </a:rPr>
              <a:t>both</a:t>
            </a:r>
            <a:r>
              <a:rPr lang="zh-CN" altLang="en-US" dirty="0">
                <a:solidFill>
                  <a:schemeClr val="accent1"/>
                </a:solidFill>
              </a:rPr>
              <a:t> </a:t>
            </a:r>
            <a:r>
              <a:rPr lang="en-US" altLang="zh-CN" dirty="0">
                <a:solidFill>
                  <a:schemeClr val="accent1"/>
                </a:solidFill>
              </a:rPr>
              <a:t>inputs</a:t>
            </a:r>
            <a:endParaRPr lang="en-US" dirty="0">
              <a:solidFill>
                <a:schemeClr val="accent1"/>
              </a:solidFill>
            </a:endParaRPr>
          </a:p>
          <a:p>
            <a:endParaRPr lang="en-SE" dirty="0"/>
          </a:p>
        </p:txBody>
      </p:sp>
      <p:sp>
        <p:nvSpPr>
          <p:cNvPr id="4" name="Slide Number Placeholder 3">
            <a:extLst>
              <a:ext uri="{FF2B5EF4-FFF2-40B4-BE49-F238E27FC236}">
                <a16:creationId xmlns:a16="http://schemas.microsoft.com/office/drawing/2014/main" id="{8E6526AA-E0DB-C988-6BC3-B1B6D4BEF785}"/>
              </a:ext>
            </a:extLst>
          </p:cNvPr>
          <p:cNvSpPr>
            <a:spLocks noGrp="1"/>
          </p:cNvSpPr>
          <p:nvPr>
            <p:ph type="sldNum" sz="quarter" idx="5"/>
          </p:nvPr>
        </p:nvSpPr>
        <p:spPr/>
        <p:txBody>
          <a:bodyPr/>
          <a:lstStyle/>
          <a:p>
            <a:fld id="{BDC2C82A-A17E-47DC-A35D-CBA2F853F7A1}" type="slidenum">
              <a:rPr lang="en-SE" smtClean="0"/>
              <a:t>19</a:t>
            </a:fld>
            <a:endParaRPr lang="en-SE"/>
          </a:p>
        </p:txBody>
      </p:sp>
    </p:spTree>
    <p:extLst>
      <p:ext uri="{BB962C8B-B14F-4D97-AF65-F5344CB8AC3E}">
        <p14:creationId xmlns:p14="http://schemas.microsoft.com/office/powerpoint/2010/main" val="292968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25BE2B7-23DB-644D-89A2-CA3C2E8FEF83}" type="slidenum">
              <a:rPr lang="en-US" smtClean="0"/>
              <a:pPr/>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fDKIpRe8GW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geeksforgeeks.org/types-of-asymptotic-notations-in-complexity-analysis-of-algorithms/"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x2CRZaN2xgM" TargetMode="External"/><Relationship Id="rId4" Type="http://schemas.openxmlformats.org/officeDocument/2006/relationships/hyperlink" Target="https://www.youtube.com/watch?v=__vX2sjlpX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5</a:t>
            </a:r>
            <a:br>
              <a:rPr lang="en-US" altLang="zh-CN" dirty="0">
                <a:solidFill>
                  <a:schemeClr val="accent1"/>
                </a:solidFill>
              </a:rPr>
            </a:br>
            <a:r>
              <a:rPr lang="en-US" altLang="zh-CN" dirty="0"/>
              <a:t>Algorithm Performance Analysis</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
        <p:nvSpPr>
          <p:cNvPr id="4" name="Slide Number Placeholder 5">
            <a:extLst>
              <a:ext uri="{FF2B5EF4-FFF2-40B4-BE49-F238E27FC236}">
                <a16:creationId xmlns:a16="http://schemas.microsoft.com/office/drawing/2014/main" id="{E66B4135-531A-085E-A23C-A18ED8654C14}"/>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a:t>
            </a:fld>
            <a:endParaRPr lang="en-US"/>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5998-0502-5A54-CC5F-9A83229FECFD}"/>
              </a:ext>
            </a:extLst>
          </p:cNvPr>
          <p:cNvSpPr>
            <a:spLocks noGrp="1"/>
          </p:cNvSpPr>
          <p:nvPr>
            <p:ph type="title"/>
          </p:nvPr>
        </p:nvSpPr>
        <p:spPr/>
        <p:txBody>
          <a:bodyPr/>
          <a:lstStyle/>
          <a:p>
            <a:r>
              <a:rPr lang="en-US" dirty="0"/>
              <a:t>Exercise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0D73D5-5266-23CE-6E1D-8F73B7958CFA}"/>
                  </a:ext>
                </a:extLst>
              </p:cNvPr>
              <p:cNvSpPr>
                <a:spLocks noGrp="1"/>
              </p:cNvSpPr>
              <p:nvPr>
                <p:ph idx="1"/>
              </p:nvPr>
            </p:nvSpPr>
            <p:spPr/>
            <p:txBody>
              <a:bodyPr>
                <a:normAutofit fontScale="92500" lnSpcReduction="10000"/>
              </a:bodyPr>
              <a:lstStyle/>
              <a:p>
                <a:r>
                  <a:rPr lang="en-US" altLang="zh-CN" dirty="0"/>
                  <a:t>1. Suppose algorithm running time for input size </a:t>
                </a:r>
                <a14:m>
                  <m:oMath xmlns:m="http://schemas.openxmlformats.org/officeDocument/2006/math">
                    <m:r>
                      <a:rPr lang="en-GB" altLang="zh-CN" i="1">
                        <a:latin typeface="Cambria Math" panose="02040503050406030204" pitchFamily="18" charset="0"/>
                      </a:rPr>
                      <m:t>𝑛</m:t>
                    </m:r>
                  </m:oMath>
                </a14:m>
                <a:r>
                  <a:rPr lang="en-US" altLang="zh-CN" dirty="0"/>
                  <a:t> is </a:t>
                </a:r>
                <a14:m>
                  <m:oMath xmlns:m="http://schemas.openxmlformats.org/officeDocument/2006/math">
                    <m:r>
                      <a:rPr lang="en-GB" altLang="zh-CN" i="1">
                        <a:latin typeface="Cambria Math" panose="02040503050406030204" pitchFamily="18" charset="0"/>
                      </a:rPr>
                      <m:t>𝑔</m:t>
                    </m:r>
                    <m:d>
                      <m:dPr>
                        <m:ctrlPr>
                          <a:rPr lang="en-GB" altLang="zh-CN" i="1">
                            <a:latin typeface="Cambria Math" panose="02040503050406030204" pitchFamily="18" charset="0"/>
                          </a:rPr>
                        </m:ctrlPr>
                      </m:dPr>
                      <m:e>
                        <m:r>
                          <a:rPr lang="en-GB" altLang="zh-CN" i="1">
                            <a:latin typeface="Cambria Math" panose="02040503050406030204" pitchFamily="18" charset="0"/>
                          </a:rPr>
                          <m:t>𝑛</m:t>
                        </m:r>
                      </m:e>
                    </m:d>
                    <m:r>
                      <a:rPr lang="en-GB" altLang="zh-CN" b="0" i="1" smtClean="0">
                        <a:latin typeface="Cambria Math" panose="02040503050406030204" pitchFamily="18" charset="0"/>
                      </a:rPr>
                      <m:t>=</m:t>
                    </m:r>
                    <m:sSup>
                      <m:sSupPr>
                        <m:ctrlPr>
                          <a:rPr lang="en-US" altLang="zh-CN" i="1" smtClean="0">
                            <a:latin typeface="Cambria Math" panose="02040503050406030204" pitchFamily="18" charset="0"/>
                          </a:rPr>
                        </m:ctrlPr>
                      </m:sSupPr>
                      <m:e>
                        <m:r>
                          <a:rPr lang="en-GB" altLang="zh-CN" b="0" i="1" smtClean="0">
                            <a:latin typeface="Cambria Math" panose="02040503050406030204" pitchFamily="18" charset="0"/>
                          </a:rPr>
                          <m:t>2</m:t>
                        </m:r>
                      </m:e>
                      <m:sup>
                        <m:r>
                          <a:rPr lang="en-GB" altLang="zh-CN" b="0" i="1" smtClean="0">
                            <a:latin typeface="Cambria Math" panose="02040503050406030204" pitchFamily="18" charset="0"/>
                          </a:rPr>
                          <m:t>𝑛</m:t>
                        </m:r>
                      </m:sup>
                    </m:sSup>
                    <m:r>
                      <a:rPr lang="en-GB"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GB" altLang="zh-CN" b="0" i="1" smtClean="0">
                            <a:latin typeface="Cambria Math" panose="02040503050406030204" pitchFamily="18" charset="0"/>
                          </a:rPr>
                          <m:t>𝑛</m:t>
                        </m:r>
                      </m:e>
                      <m:sup>
                        <m:r>
                          <a:rPr lang="en-GB" altLang="zh-CN" b="0" i="1" smtClean="0">
                            <a:latin typeface="Cambria Math" panose="02040503050406030204" pitchFamily="18" charset="0"/>
                          </a:rPr>
                          <m:t>2</m:t>
                        </m:r>
                      </m:sup>
                    </m:sSup>
                    <m:r>
                      <a:rPr lang="en-GB" altLang="zh-CN" b="0" i="1" smtClean="0">
                        <a:latin typeface="Cambria Math" panose="02040503050406030204" pitchFamily="18" charset="0"/>
                      </a:rPr>
                      <m:t>+100</m:t>
                    </m:r>
                  </m:oMath>
                </a14:m>
                <a:r>
                  <a:rPr lang="en-US" altLang="zh-CN" dirty="0"/>
                  <a:t>, what is its complexity in big-O notation?</a:t>
                </a:r>
              </a:p>
              <a:p>
                <a:r>
                  <a:rPr lang="en-US" altLang="zh-CN" dirty="0"/>
                  <a:t>ANS: </a:t>
                </a:r>
                <a14:m>
                  <m:oMath xmlns:m="http://schemas.openxmlformats.org/officeDocument/2006/math">
                    <m:r>
                      <a:rPr lang="en-GB" altLang="zh-CN" b="0" i="1" smtClean="0">
                        <a:latin typeface="Cambria Math" panose="02040503050406030204" pitchFamily="18" charset="0"/>
                      </a:rPr>
                      <m:t>𝑂</m:t>
                    </m:r>
                    <m:r>
                      <a:rPr lang="en-GB"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GB" altLang="zh-CN" i="1">
                            <a:latin typeface="Cambria Math" panose="02040503050406030204" pitchFamily="18" charset="0"/>
                          </a:rPr>
                          <m:t>2</m:t>
                        </m:r>
                      </m:e>
                      <m:sup>
                        <m:r>
                          <a:rPr lang="en-GB" altLang="zh-CN" i="1">
                            <a:latin typeface="Cambria Math" panose="02040503050406030204" pitchFamily="18" charset="0"/>
                          </a:rPr>
                          <m:t>𝑛</m:t>
                        </m:r>
                      </m:sup>
                    </m:sSup>
                    <m:r>
                      <a:rPr lang="en-GB" altLang="zh-CN" b="0" i="1" smtClean="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GB" altLang="zh-CN" i="1" smtClean="0">
                        <a:latin typeface="Cambria Math" panose="02040503050406030204" pitchFamily="18" charset="0"/>
                      </a:rPr>
                      <m:t>𝑔</m:t>
                    </m:r>
                    <m:d>
                      <m:dPr>
                        <m:ctrlPr>
                          <a:rPr lang="en-GB" altLang="zh-CN" i="1">
                            <a:latin typeface="Cambria Math" panose="02040503050406030204" pitchFamily="18" charset="0"/>
                          </a:rPr>
                        </m:ctrlPr>
                      </m:dPr>
                      <m:e>
                        <m:r>
                          <a:rPr lang="en-GB" altLang="zh-CN" i="1">
                            <a:latin typeface="Cambria Math" panose="02040503050406030204" pitchFamily="18" charset="0"/>
                          </a:rPr>
                          <m:t>𝑛</m:t>
                        </m:r>
                      </m:e>
                    </m:d>
                    <m:r>
                      <a:rPr lang="en-GB" altLang="zh-CN" b="0" i="1" smtClean="0">
                        <a:latin typeface="Cambria Math" panose="02040503050406030204" pitchFamily="18" charset="0"/>
                      </a:rPr>
                      <m:t>=</m:t>
                    </m:r>
                    <m:r>
                      <a:rPr lang="en-GB" altLang="zh-CN" i="1" smtClean="0">
                        <a:latin typeface="Cambria Math" panose="02040503050406030204" pitchFamily="18" charset="0"/>
                      </a:rPr>
                      <m:t>3</m:t>
                    </m:r>
                    <m:r>
                      <a:rPr lang="en-GB" altLang="zh-CN" b="0" i="1" smtClean="0">
                        <a:latin typeface="Cambria Math" panose="02040503050406030204" pitchFamily="18" charset="0"/>
                      </a:rPr>
                      <m:t>𝑛</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r>
                      <a:rPr lang="en-GB" altLang="zh-CN" b="0" i="1" smtClean="0">
                        <a:latin typeface="Cambria Math" panose="02040503050406030204" pitchFamily="18" charset="0"/>
                      </a:rPr>
                      <m:t>+4</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r>
                      <a:rPr lang="en-GB" altLang="zh-CN" b="0" i="1" smtClean="0">
                        <a:latin typeface="Cambria Math" panose="02040503050406030204" pitchFamily="18" charset="0"/>
                      </a:rPr>
                      <m:t> +</m:t>
                    </m:r>
                    <m:sSup>
                      <m:sSupPr>
                        <m:ctrlPr>
                          <a:rPr lang="en-US" altLang="zh-CN" i="1">
                            <a:latin typeface="Cambria Math" panose="02040503050406030204" pitchFamily="18" charset="0"/>
                          </a:rPr>
                        </m:ctrlPr>
                      </m:sSupPr>
                      <m:e>
                        <m:r>
                          <a:rPr lang="en-GB" altLang="zh-CN" b="0" i="1" smtClean="0">
                            <a:latin typeface="Cambria Math" panose="02040503050406030204" pitchFamily="18" charset="0"/>
                          </a:rPr>
                          <m:t>𝑛</m:t>
                        </m:r>
                      </m:e>
                      <m:sup>
                        <m:r>
                          <a:rPr lang="en-GB" altLang="zh-CN" b="0" i="1" smtClean="0">
                            <a:latin typeface="Cambria Math" panose="02040503050406030204" pitchFamily="18" charset="0"/>
                          </a:rPr>
                          <m:t>2</m:t>
                        </m:r>
                      </m:sup>
                    </m:sSup>
                    <m:r>
                      <a:rPr lang="en-GB" altLang="zh-CN" b="0" i="1" smtClean="0">
                        <a:latin typeface="Cambria Math" panose="02040503050406030204" pitchFamily="18" charset="0"/>
                      </a:rPr>
                      <m:t>+</m:t>
                    </m:r>
                    <m:r>
                      <a:rPr lang="en-GB" altLang="zh-CN" b="0" i="1" smtClean="0">
                        <a:latin typeface="Cambria Math" panose="02040503050406030204" pitchFamily="18" charset="0"/>
                      </a:rPr>
                      <m:t>𝑛</m:t>
                    </m:r>
                  </m:oMath>
                </a14:m>
                <a:r>
                  <a:rPr lang="en-US" altLang="zh-CN" dirty="0"/>
                  <a:t>,</a:t>
                </a:r>
              </a:p>
              <a:p>
                <a:r>
                  <a:rPr lang="en-US" altLang="zh-CN" dirty="0"/>
                  <a:t>ANS: </a:t>
                </a:r>
                <a14:m>
                  <m:oMath xmlns:m="http://schemas.openxmlformats.org/officeDocument/2006/math">
                    <m:r>
                      <a:rPr lang="en-GB" altLang="zh-CN" b="0" i="1" smtClean="0">
                        <a:latin typeface="Cambria Math" panose="02040503050406030204" pitchFamily="18" charset="0"/>
                      </a:rPr>
                      <m:t>𝑂</m:t>
                    </m:r>
                    <m:r>
                      <a:rPr lang="en-GB" altLang="zh-CN" b="0" i="1" smtClean="0">
                        <a:latin typeface="Cambria Math" panose="02040503050406030204" pitchFamily="18" charset="0"/>
                      </a:rPr>
                      <m:t>(</m:t>
                    </m:r>
                    <m:sSup>
                      <m:sSupPr>
                        <m:ctrlPr>
                          <a:rPr lang="en-GB" altLang="zh-CN" b="0" i="1" smtClean="0">
                            <a:latin typeface="Cambria Math" panose="02040503050406030204" pitchFamily="18" charset="0"/>
                          </a:rPr>
                        </m:ctrlPr>
                      </m:sSupPr>
                      <m:e>
                        <m:r>
                          <a:rPr lang="en-GB" altLang="zh-CN" b="0" i="1" smtClean="0">
                            <a:latin typeface="Cambria Math" panose="02040503050406030204" pitchFamily="18" charset="0"/>
                          </a:rPr>
                          <m:t>𝑛</m:t>
                        </m:r>
                      </m:e>
                      <m:sup>
                        <m:r>
                          <a:rPr lang="en-GB" altLang="zh-CN" b="0" i="1" smtClean="0">
                            <a:latin typeface="Cambria Math" panose="02040503050406030204" pitchFamily="18" charset="0"/>
                          </a:rPr>
                          <m:t>2</m:t>
                        </m:r>
                      </m:sup>
                    </m:sSup>
                    <m:r>
                      <a:rPr lang="en-GB" altLang="zh-CN" b="0" i="1" smtClean="0">
                        <a:latin typeface="Cambria Math" panose="02040503050406030204" pitchFamily="18" charset="0"/>
                      </a:rPr>
                      <m:t>)</m:t>
                    </m:r>
                  </m:oMath>
                </a14:m>
                <a:endParaRPr lang="en-US" altLang="zh-CN" dirty="0"/>
              </a:p>
              <a:p>
                <a:r>
                  <a:rPr lang="en-US" altLang="zh-CN" dirty="0"/>
                  <a:t>For </a:t>
                </a:r>
                <a14:m>
                  <m:oMath xmlns:m="http://schemas.openxmlformats.org/officeDocument/2006/math">
                    <m:r>
                      <a:rPr lang="en-GB" altLang="zh-CN" i="1" smtClean="0">
                        <a:latin typeface="Cambria Math" panose="02040503050406030204" pitchFamily="18" charset="0"/>
                      </a:rPr>
                      <m:t>𝑔</m:t>
                    </m:r>
                    <m:d>
                      <m:dPr>
                        <m:ctrlPr>
                          <a:rPr lang="en-GB" altLang="zh-CN" i="1">
                            <a:latin typeface="Cambria Math" panose="02040503050406030204" pitchFamily="18" charset="0"/>
                          </a:rPr>
                        </m:ctrlPr>
                      </m:dPr>
                      <m:e>
                        <m:r>
                          <a:rPr lang="en-GB" altLang="zh-CN" i="1">
                            <a:latin typeface="Cambria Math" panose="02040503050406030204" pitchFamily="18" charset="0"/>
                          </a:rPr>
                          <m:t>𝑛</m:t>
                        </m:r>
                      </m:e>
                    </m:d>
                    <m:r>
                      <a:rPr lang="en-GB" altLang="zh-CN" b="0" i="1" smtClean="0">
                        <a:latin typeface="Cambria Math" panose="02040503050406030204" pitchFamily="18" charset="0"/>
                      </a:rPr>
                      <m:t>=</m:t>
                    </m:r>
                    <m:r>
                      <a:rPr lang="en-GB" altLang="zh-CN" i="1" smtClean="0">
                        <a:latin typeface="Cambria Math" panose="02040503050406030204" pitchFamily="18" charset="0"/>
                      </a:rPr>
                      <m:t>3</m:t>
                    </m:r>
                    <m:r>
                      <a:rPr lang="en-GB" altLang="zh-CN" b="0" i="1" smtClean="0">
                        <a:latin typeface="Cambria Math" panose="02040503050406030204" pitchFamily="18" charset="0"/>
                      </a:rPr>
                      <m:t>𝑛</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r>
                      <a:rPr lang="en-GB" altLang="zh-CN" b="0" i="1" smtClean="0">
                        <a:latin typeface="Cambria Math" panose="02040503050406030204" pitchFamily="18" charset="0"/>
                      </a:rPr>
                      <m:t>+4</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r>
                      <a:rPr lang="en-GB" altLang="zh-CN" b="0" i="1" smtClean="0">
                        <a:latin typeface="Cambria Math" panose="02040503050406030204" pitchFamily="18" charset="0"/>
                      </a:rPr>
                      <m:t> +</m:t>
                    </m:r>
                    <m:r>
                      <a:rPr lang="en-GB" altLang="zh-CN" b="0" i="1" smtClean="0">
                        <a:latin typeface="Cambria Math" panose="02040503050406030204" pitchFamily="18" charset="0"/>
                      </a:rPr>
                      <m:t>𝑛</m:t>
                    </m:r>
                  </m:oMath>
                </a14:m>
                <a:r>
                  <a:rPr lang="en-US" altLang="zh-CN" dirty="0"/>
                  <a:t>,</a:t>
                </a:r>
              </a:p>
              <a:p>
                <a:r>
                  <a:rPr lang="en-US" altLang="zh-CN" dirty="0"/>
                  <a:t>ANS: </a:t>
                </a:r>
                <a14:m>
                  <m:oMath xmlns:m="http://schemas.openxmlformats.org/officeDocument/2006/math">
                    <m:r>
                      <a:rPr lang="en-GB" altLang="zh-CN" b="0" i="1" smtClean="0">
                        <a:latin typeface="Cambria Math" panose="02040503050406030204" pitchFamily="18" charset="0"/>
                      </a:rPr>
                      <m:t>𝑂</m:t>
                    </m:r>
                    <m:r>
                      <a:rPr lang="en-GB" altLang="zh-CN" b="0" i="1" smtClean="0">
                        <a:latin typeface="Cambria Math" panose="02040503050406030204" pitchFamily="18" charset="0"/>
                      </a:rPr>
                      <m:t>(</m:t>
                    </m:r>
                    <m:r>
                      <a:rPr lang="en-GB" altLang="zh-CN" i="1">
                        <a:latin typeface="Cambria Math" panose="02040503050406030204" pitchFamily="18" charset="0"/>
                      </a:rPr>
                      <m:t>𝑛</m:t>
                    </m:r>
                    <m:func>
                      <m:funcPr>
                        <m:ctrlPr>
                          <a:rPr lang="en-GB" altLang="zh-CN" i="1">
                            <a:latin typeface="Cambria Math" panose="02040503050406030204" pitchFamily="18" charset="0"/>
                          </a:rPr>
                        </m:ctrlPr>
                      </m:funcPr>
                      <m:fName>
                        <m:r>
                          <m:rPr>
                            <m:sty m:val="p"/>
                          </m:rPr>
                          <a:rPr lang="en-GB" altLang="zh-CN">
                            <a:latin typeface="Cambria Math" panose="02040503050406030204" pitchFamily="18" charset="0"/>
                          </a:rPr>
                          <m:t>log</m:t>
                        </m:r>
                      </m:fName>
                      <m:e>
                        <m:r>
                          <a:rPr lang="en-GB" altLang="zh-CN" i="1">
                            <a:latin typeface="Cambria Math" panose="02040503050406030204" pitchFamily="18" charset="0"/>
                          </a:rPr>
                          <m:t>𝑛</m:t>
                        </m:r>
                      </m:e>
                    </m:func>
                    <m:r>
                      <a:rPr lang="en-GB" altLang="zh-CN" b="0" i="1" smtClean="0">
                        <a:latin typeface="Cambria Math" panose="02040503050406030204" pitchFamily="18" charset="0"/>
                      </a:rPr>
                      <m:t>)</m:t>
                    </m:r>
                  </m:oMath>
                </a14:m>
                <a:endParaRPr lang="en-US" altLang="zh-CN" dirty="0"/>
              </a:p>
              <a:p>
                <a:r>
                  <a:rPr lang="en-US" altLang="zh-CN" dirty="0"/>
                  <a:t>2. If </a:t>
                </a:r>
                <a:r>
                  <a:rPr lang="en-GB" altLang="zh-CN" dirty="0"/>
                  <a:t>Algorithm 1</a:t>
                </a:r>
                <a:r>
                  <a:rPr lang="en-US" altLang="zh-CN" dirty="0"/>
                  <a:t> has complexity </a:t>
                </a:r>
                <a14:m>
                  <m:oMath xmlns:m="http://schemas.openxmlformats.org/officeDocument/2006/math">
                    <m:r>
                      <a:rPr lang="en-GB" altLang="zh-CN" b="0" i="1" smtClean="0">
                        <a:latin typeface="Cambria Math" panose="02040503050406030204" pitchFamily="18" charset="0"/>
                      </a:rPr>
                      <m:t>𝑂</m:t>
                    </m:r>
                    <m:d>
                      <m:dPr>
                        <m:ctrlPr>
                          <a:rPr lang="en-GB" altLang="zh-CN" b="0" i="1" smtClean="0">
                            <a:latin typeface="Cambria Math" panose="02040503050406030204" pitchFamily="18" charset="0"/>
                          </a:rPr>
                        </m:ctrlPr>
                      </m:dPr>
                      <m:e>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e>
                    </m:d>
                  </m:oMath>
                </a14:m>
                <a:r>
                  <a:rPr lang="en-US" altLang="zh-CN" dirty="0"/>
                  <a:t>, </a:t>
                </a:r>
                <a:r>
                  <a:rPr lang="en-GB" altLang="zh-CN" dirty="0"/>
                  <a:t>Algorithm 2</a:t>
                </a:r>
                <a:r>
                  <a:rPr lang="en-US" altLang="zh-CN" dirty="0"/>
                  <a:t> has complexity </a:t>
                </a:r>
                <a14:m>
                  <m:oMath xmlns:m="http://schemas.openxmlformats.org/officeDocument/2006/math">
                    <m:r>
                      <a:rPr lang="en-GB" altLang="zh-CN" i="1">
                        <a:latin typeface="Cambria Math" panose="02040503050406030204" pitchFamily="18" charset="0"/>
                      </a:rPr>
                      <m:t>𝑂</m:t>
                    </m:r>
                    <m:r>
                      <a:rPr lang="en-GB" altLang="zh-CN" b="0" i="1" smtClean="0">
                        <a:latin typeface="Cambria Math" panose="02040503050406030204" pitchFamily="18" charset="0"/>
                      </a:rPr>
                      <m:t>(</m:t>
                    </m:r>
                    <m:sSup>
                      <m:sSupPr>
                        <m:ctrlPr>
                          <a:rPr lang="en-GB" altLang="zh-CN" b="0" i="1" smtClean="0">
                            <a:latin typeface="Cambria Math" panose="02040503050406030204" pitchFamily="18" charset="0"/>
                          </a:rPr>
                        </m:ctrlPr>
                      </m:sSupPr>
                      <m:e>
                        <m:r>
                          <a:rPr lang="en-GB" altLang="zh-CN" b="0" i="1" smtClean="0">
                            <a:latin typeface="Cambria Math" panose="02040503050406030204" pitchFamily="18" charset="0"/>
                          </a:rPr>
                          <m:t>𝑛</m:t>
                        </m:r>
                      </m:e>
                      <m:sup>
                        <m:r>
                          <a:rPr lang="en-GB" altLang="zh-CN" b="0" i="1" smtClean="0">
                            <a:latin typeface="Cambria Math" panose="02040503050406030204" pitchFamily="18" charset="0"/>
                          </a:rPr>
                          <m:t>2</m:t>
                        </m:r>
                      </m:sup>
                    </m:sSup>
                    <m:r>
                      <a:rPr lang="en-GB" altLang="zh-CN" b="0" i="1" smtClean="0">
                        <a:latin typeface="Cambria Math" panose="02040503050406030204" pitchFamily="18" charset="0"/>
                      </a:rPr>
                      <m:t>)</m:t>
                    </m:r>
                  </m:oMath>
                </a14:m>
                <a:r>
                  <a:rPr lang="en-US" altLang="zh-CN" dirty="0"/>
                  <a:t>, will </a:t>
                </a:r>
                <a:r>
                  <a:rPr lang="en-GB" altLang="zh-CN" dirty="0"/>
                  <a:t>Algorithm 1 always have fewer operations (shorter running time) than Algorithm 2?</a:t>
                </a:r>
              </a:p>
              <a:p>
                <a:r>
                  <a:rPr lang="en-GB" altLang="zh-CN" dirty="0"/>
                  <a:t>ANS: No. If Algorithm 1 has running time </a:t>
                </a:r>
                <a14:m>
                  <m:oMath xmlns:m="http://schemas.openxmlformats.org/officeDocument/2006/math">
                    <m:r>
                      <a:rPr lang="en-GB" altLang="zh-CN" b="0" i="1" smtClean="0">
                        <a:latin typeface="Cambria Math" panose="02040503050406030204" pitchFamily="18" charset="0"/>
                      </a:rPr>
                      <m:t>100000∗</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oMath>
                </a14:m>
                <a:r>
                  <a:rPr lang="en-GB" altLang="zh-CN" dirty="0"/>
                  <a:t>, Algorithm 2 has running time </a:t>
                </a:r>
                <a14:m>
                  <m:oMath xmlns:m="http://schemas.openxmlformats.org/officeDocument/2006/math">
                    <m:r>
                      <a:rPr lang="en-GB" altLang="zh-CN" b="0" i="0" smtClean="0">
                        <a:latin typeface="Cambria Math" panose="02040503050406030204" pitchFamily="18" charset="0"/>
                      </a:rPr>
                      <m:t>3</m:t>
                    </m:r>
                    <m:sSup>
                      <m:sSupPr>
                        <m:ctrlPr>
                          <a:rPr lang="en-GB" altLang="zh-CN" i="1">
                            <a:latin typeface="Cambria Math" panose="02040503050406030204" pitchFamily="18" charset="0"/>
                          </a:rPr>
                        </m:ctrlPr>
                      </m:sSupPr>
                      <m:e>
                        <m:r>
                          <a:rPr lang="en-GB" altLang="zh-CN" i="1">
                            <a:latin typeface="Cambria Math" panose="02040503050406030204" pitchFamily="18" charset="0"/>
                          </a:rPr>
                          <m:t>𝑛</m:t>
                        </m:r>
                      </m:e>
                      <m:sup>
                        <m:r>
                          <a:rPr lang="en-GB" altLang="zh-CN" i="1">
                            <a:latin typeface="Cambria Math" panose="02040503050406030204" pitchFamily="18" charset="0"/>
                          </a:rPr>
                          <m:t>2</m:t>
                        </m:r>
                      </m:sup>
                    </m:sSup>
                  </m:oMath>
                </a14:m>
                <a:r>
                  <a:rPr lang="en-GB" altLang="zh-CN" dirty="0"/>
                  <a:t>, then </a:t>
                </a:r>
                <a14:m>
                  <m:oMath xmlns:m="http://schemas.openxmlformats.org/officeDocument/2006/math">
                    <m:r>
                      <a:rPr lang="en-GB" altLang="zh-CN" i="1">
                        <a:latin typeface="Cambria Math" panose="02040503050406030204" pitchFamily="18" charset="0"/>
                      </a:rPr>
                      <m:t>100000∗</m:t>
                    </m:r>
                    <m:func>
                      <m:funcPr>
                        <m:ctrlPr>
                          <a:rPr lang="en-GB" altLang="zh-CN" i="1">
                            <a:latin typeface="Cambria Math" panose="02040503050406030204" pitchFamily="18" charset="0"/>
                          </a:rPr>
                        </m:ctrlPr>
                      </m:funcPr>
                      <m:fName>
                        <m:r>
                          <m:rPr>
                            <m:sty m:val="p"/>
                          </m:rPr>
                          <a:rPr lang="en-GB" altLang="zh-CN">
                            <a:latin typeface="Cambria Math" panose="02040503050406030204" pitchFamily="18" charset="0"/>
                          </a:rPr>
                          <m:t>log</m:t>
                        </m:r>
                      </m:fName>
                      <m:e>
                        <m:r>
                          <a:rPr lang="en-GB" altLang="zh-CN" i="1">
                            <a:latin typeface="Cambria Math" panose="02040503050406030204" pitchFamily="18" charset="0"/>
                          </a:rPr>
                          <m:t>𝑛</m:t>
                        </m:r>
                      </m:e>
                    </m:func>
                    <m:r>
                      <a:rPr lang="en-GB" altLang="zh-CN" b="0" i="1" smtClean="0">
                        <a:latin typeface="Cambria Math" panose="02040503050406030204" pitchFamily="18" charset="0"/>
                      </a:rPr>
                      <m:t>&gt;</m:t>
                    </m:r>
                    <m:r>
                      <a:rPr lang="en-GB" altLang="zh-CN">
                        <a:latin typeface="Cambria Math" panose="02040503050406030204" pitchFamily="18" charset="0"/>
                      </a:rPr>
                      <m:t>3</m:t>
                    </m:r>
                    <m:sSup>
                      <m:sSupPr>
                        <m:ctrlPr>
                          <a:rPr lang="en-GB" altLang="zh-CN" i="1">
                            <a:latin typeface="Cambria Math" panose="02040503050406030204" pitchFamily="18" charset="0"/>
                          </a:rPr>
                        </m:ctrlPr>
                      </m:sSupPr>
                      <m:e>
                        <m:r>
                          <a:rPr lang="en-GB" altLang="zh-CN" i="1">
                            <a:latin typeface="Cambria Math" panose="02040503050406030204" pitchFamily="18" charset="0"/>
                          </a:rPr>
                          <m:t>𝑛</m:t>
                        </m:r>
                      </m:e>
                      <m:sup>
                        <m:r>
                          <a:rPr lang="en-GB" altLang="zh-CN" i="1">
                            <a:latin typeface="Cambria Math" panose="02040503050406030204" pitchFamily="18" charset="0"/>
                          </a:rPr>
                          <m:t>2</m:t>
                        </m:r>
                      </m:sup>
                    </m:sSup>
                  </m:oMath>
                </a14:m>
                <a:r>
                  <a:rPr lang="en-GB" altLang="zh-CN" dirty="0"/>
                  <a:t> for small </a:t>
                </a:r>
                <a14:m>
                  <m:oMath xmlns:m="http://schemas.openxmlformats.org/officeDocument/2006/math">
                    <m:r>
                      <a:rPr lang="en-GB" altLang="zh-CN" i="1">
                        <a:latin typeface="Cambria Math" panose="02040503050406030204" pitchFamily="18" charset="0"/>
                      </a:rPr>
                      <m:t>𝑛</m:t>
                    </m:r>
                  </m:oMath>
                </a14:m>
                <a:r>
                  <a:rPr lang="en-US" altLang="zh-CN" dirty="0"/>
                  <a:t>.</a:t>
                </a:r>
              </a:p>
              <a:p>
                <a:endParaRPr lang="en-US" altLang="zh-CN" dirty="0"/>
              </a:p>
            </p:txBody>
          </p:sp>
        </mc:Choice>
        <mc:Fallback xmlns="">
          <p:sp>
            <p:nvSpPr>
              <p:cNvPr id="3" name="Content Placeholder 2">
                <a:extLst>
                  <a:ext uri="{FF2B5EF4-FFF2-40B4-BE49-F238E27FC236}">
                    <a16:creationId xmlns:a16="http://schemas.microsoft.com/office/drawing/2014/main" id="{3D0D73D5-5266-23CE-6E1D-8F73B7958CFA}"/>
                  </a:ext>
                </a:extLst>
              </p:cNvPr>
              <p:cNvSpPr>
                <a:spLocks noGrp="1" noRot="1" noChangeAspect="1" noMove="1" noResize="1" noEditPoints="1" noAdjustHandles="1" noChangeArrowheads="1" noChangeShapeType="1" noTextEdit="1"/>
              </p:cNvSpPr>
              <p:nvPr>
                <p:ph idx="1"/>
              </p:nvPr>
            </p:nvSpPr>
            <p:spPr>
              <a:blipFill>
                <a:blip r:embed="rId2"/>
                <a:stretch>
                  <a:fillRect l="-815" t="-1617" b="-1887"/>
                </a:stretch>
              </a:blipFill>
            </p:spPr>
            <p:txBody>
              <a:bodyPr/>
              <a:lstStyle/>
              <a:p>
                <a:r>
                  <a:rPr lang="en-SE">
                    <a:noFill/>
                  </a:rPr>
                  <a:t> </a:t>
                </a:r>
              </a:p>
            </p:txBody>
          </p:sp>
        </mc:Fallback>
      </mc:AlternateContent>
      <p:sp>
        <p:nvSpPr>
          <p:cNvPr id="8" name="Rectangle 7">
            <a:extLst>
              <a:ext uri="{FF2B5EF4-FFF2-40B4-BE49-F238E27FC236}">
                <a16:creationId xmlns:a16="http://schemas.microsoft.com/office/drawing/2014/main" id="{DD5E9DCB-2E20-9B22-8903-A5FD92FCA783}"/>
              </a:ext>
            </a:extLst>
          </p:cNvPr>
          <p:cNvSpPr/>
          <p:nvPr/>
        </p:nvSpPr>
        <p:spPr>
          <a:xfrm>
            <a:off x="4564059" y="5391800"/>
            <a:ext cx="4268598" cy="335156"/>
          </a:xfrm>
          <a:prstGeom prst="rect">
            <a:avLst/>
          </a:prstGeom>
        </p:spPr>
        <p:txBody>
          <a:bodyPr wrap="square">
            <a:spAutoFit/>
          </a:bodyPr>
          <a:lstStyle/>
          <a:p>
            <a:pPr marL="285750" indent="-285750">
              <a:lnSpc>
                <a:spcPct val="150000"/>
              </a:lnSpc>
              <a:buFont typeface="Wingdings" charset="2"/>
              <a:buChar char="§"/>
            </a:pPr>
            <a:endParaRPr lang="en-US" baseline="30000" dirty="0">
              <a:solidFill>
                <a:schemeClr val="accent6"/>
              </a:solidFill>
              <a:latin typeface="Arial"/>
              <a:cs typeface="Arial"/>
            </a:endParaRPr>
          </a:p>
        </p:txBody>
      </p:sp>
      <p:sp>
        <p:nvSpPr>
          <p:cNvPr id="4" name="Slide Number Placeholder 5">
            <a:extLst>
              <a:ext uri="{FF2B5EF4-FFF2-40B4-BE49-F238E27FC236}">
                <a16:creationId xmlns:a16="http://schemas.microsoft.com/office/drawing/2014/main" id="{96A56FEB-0352-2656-66ED-ED96F7EB1F18}"/>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10</a:t>
            </a:fld>
            <a:endParaRPr lang="en-US"/>
          </a:p>
        </p:txBody>
      </p:sp>
    </p:spTree>
    <p:extLst>
      <p:ext uri="{BB962C8B-B14F-4D97-AF65-F5344CB8AC3E}">
        <p14:creationId xmlns:p14="http://schemas.microsoft.com/office/powerpoint/2010/main" val="167974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7832-BB3D-6E36-34E3-DB2E2F0484C6}"/>
              </a:ext>
            </a:extLst>
          </p:cNvPr>
          <p:cNvSpPr>
            <a:spLocks noGrp="1"/>
          </p:cNvSpPr>
          <p:nvPr>
            <p:ph type="title"/>
          </p:nvPr>
        </p:nvSpPr>
        <p:spPr/>
        <p:txBody>
          <a:bodyPr>
            <a:normAutofit/>
          </a:bodyPr>
          <a:lstStyle/>
          <a:p>
            <a:r>
              <a:rPr lang="en-US" dirty="0"/>
              <a:t>Exercise </a:t>
            </a:r>
            <a:r>
              <a:rPr lang="en-US" dirty="0" err="1"/>
              <a:t>Con’t</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5FA9CC-2DC5-7EF4-8CB0-AFB0FEC6700E}"/>
                  </a:ext>
                </a:extLst>
              </p:cNvPr>
              <p:cNvSpPr>
                <a:spLocks noGrp="1"/>
              </p:cNvSpPr>
              <p:nvPr>
                <p:ph idx="1"/>
              </p:nvPr>
            </p:nvSpPr>
            <p:spPr>
              <a:xfrm>
                <a:off x="457200" y="1600200"/>
                <a:ext cx="8229600" cy="4706007"/>
              </a:xfrm>
            </p:spPr>
            <p:txBody>
              <a:bodyPr>
                <a:normAutofit/>
              </a:bodyPr>
              <a:lstStyle/>
              <a:p>
                <a:r>
                  <a:rPr lang="en-US" altLang="zh-CN" dirty="0"/>
                  <a:t>3. Suppose algorithm running time for input size </a:t>
                </a:r>
                <a14:m>
                  <m:oMath xmlns:m="http://schemas.openxmlformats.org/officeDocument/2006/math">
                    <m:r>
                      <a:rPr lang="en-GB" altLang="zh-CN" b="0" i="1" smtClean="0">
                        <a:latin typeface="Cambria Math" panose="02040503050406030204" pitchFamily="18" charset="0"/>
                      </a:rPr>
                      <m:t>𝑛</m:t>
                    </m:r>
                  </m:oMath>
                </a14:m>
                <a:r>
                  <a:rPr lang="en-US" altLang="zh-CN" dirty="0"/>
                  <a:t> is</a:t>
                </a:r>
              </a:p>
              <a:p>
                <a:pPr lvl="1"/>
                <a14:m>
                  <m:oMath xmlns:m="http://schemas.openxmlformats.org/officeDocument/2006/math">
                    <m:sSup>
                      <m:sSupPr>
                        <m:ctrlPr>
                          <a:rPr lang="en-US" altLang="zh-CN" i="1" smtClean="0">
                            <a:latin typeface="Cambria Math" panose="02040503050406030204" pitchFamily="18" charset="0"/>
                          </a:rPr>
                        </m:ctrlPr>
                      </m:sSupPr>
                      <m:e>
                        <m:r>
                          <a:rPr lang="en-GB" altLang="zh-CN" b="0" i="1" smtClean="0">
                            <a:latin typeface="Cambria Math" panose="02040503050406030204" pitchFamily="18" charset="0"/>
                          </a:rPr>
                          <m:t>𝑛</m:t>
                        </m:r>
                      </m:e>
                      <m:sup>
                        <m:r>
                          <a:rPr lang="en-US" altLang="zh-CN" i="1" smtClean="0">
                            <a:latin typeface="Cambria Math" panose="02040503050406030204" pitchFamily="18" charset="0"/>
                          </a:rPr>
                          <m:t>2</m:t>
                        </m:r>
                      </m:sup>
                    </m:sSup>
                    <m:r>
                      <a:rPr lang="en-GB" altLang="zh-CN" b="0" i="1" smtClean="0">
                        <a:latin typeface="Cambria Math" panose="02040503050406030204" pitchFamily="18" charset="0"/>
                      </a:rPr>
                      <m:t>+</m:t>
                    </m:r>
                    <m:r>
                      <a:rPr lang="en-GB" altLang="zh-CN" b="0" i="1" smtClean="0">
                        <a:latin typeface="Cambria Math" panose="02040503050406030204" pitchFamily="18" charset="0"/>
                      </a:rPr>
                      <m:t>𝑛</m:t>
                    </m:r>
                    <m:r>
                      <a:rPr lang="en-GB" altLang="zh-CN" b="0" i="1" smtClean="0">
                        <a:latin typeface="Cambria Math" panose="02040503050406030204" pitchFamily="18" charset="0"/>
                      </a:rPr>
                      <m:t>+</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oMath>
                </a14:m>
                <a:endParaRPr lang="en-GB" dirty="0"/>
              </a:p>
              <a:p>
                <a:pPr lvl="1"/>
                <a14:m>
                  <m:oMath xmlns:m="http://schemas.openxmlformats.org/officeDocument/2006/math">
                    <m:r>
                      <a:rPr lang="en-GB" altLang="zh-CN" i="1" smtClean="0">
                        <a:latin typeface="Cambria Math" panose="02040503050406030204" pitchFamily="18" charset="0"/>
                      </a:rPr>
                      <m:t>𝑛</m:t>
                    </m:r>
                    <m:r>
                      <a:rPr lang="en-GB" altLang="zh-CN" i="1" smtClean="0">
                        <a:latin typeface="Cambria Math" panose="02040503050406030204" pitchFamily="18" charset="0"/>
                      </a:rPr>
                      <m:t>∗</m:t>
                    </m:r>
                    <m:d>
                      <m:dPr>
                        <m:ctrlPr>
                          <a:rPr lang="en-GB" altLang="zh-CN" i="1" smtClean="0">
                            <a:latin typeface="Cambria Math" panose="02040503050406030204" pitchFamily="18" charset="0"/>
                          </a:rPr>
                        </m:ctrlPr>
                      </m:dPr>
                      <m:e>
                        <m:r>
                          <a:rPr lang="en-GB" altLang="zh-CN" i="1" smtClean="0">
                            <a:latin typeface="Cambria Math" panose="02040503050406030204" pitchFamily="18" charset="0"/>
                          </a:rPr>
                          <m:t>𝑛</m:t>
                        </m:r>
                        <m:r>
                          <a:rPr lang="en-GB" altLang="zh-CN" i="1" smtClean="0">
                            <a:latin typeface="Cambria Math" panose="02040503050406030204" pitchFamily="18" charset="0"/>
                          </a:rPr>
                          <m:t>−</m:t>
                        </m:r>
                        <m:r>
                          <a:rPr lang="en-GB" altLang="zh-CN" i="1" smtClean="0">
                            <a:latin typeface="Cambria Math" panose="02040503050406030204" pitchFamily="18" charset="0"/>
                          </a:rPr>
                          <m:t>𝑖</m:t>
                        </m:r>
                      </m:e>
                    </m:d>
                    <m:r>
                      <a:rPr lang="en-GB" altLang="zh-CN" i="1" smtClean="0">
                        <a:latin typeface="Cambria Math" panose="02040503050406030204" pitchFamily="18" charset="0"/>
                      </a:rPr>
                      <m:t>+</m:t>
                    </m:r>
                    <m:r>
                      <a:rPr lang="en-GB" altLang="zh-CN" b="0" i="1" smtClean="0">
                        <a:latin typeface="Cambria Math" panose="02040503050406030204" pitchFamily="18" charset="0"/>
                      </a:rPr>
                      <m:t>𝑛</m:t>
                    </m:r>
                    <m:r>
                      <a:rPr lang="en-GB" altLang="zh-CN" b="0" i="1" smtClean="0">
                        <a:latin typeface="Cambria Math" panose="02040503050406030204" pitchFamily="18" charset="0"/>
                      </a:rPr>
                      <m:t>+</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oMath>
                </a14:m>
                <a:r>
                  <a:rPr lang="en-GB" dirty="0"/>
                  <a:t>  (</a:t>
                </a:r>
                <a14:m>
                  <m:oMath xmlns:m="http://schemas.openxmlformats.org/officeDocument/2006/math">
                    <m:r>
                      <a:rPr lang="en-GB" altLang="zh-CN" i="1">
                        <a:latin typeface="Cambria Math" panose="02040503050406030204" pitchFamily="18" charset="0"/>
                      </a:rPr>
                      <m:t>𝑖</m:t>
                    </m:r>
                  </m:oMath>
                </a14:m>
                <a:r>
                  <a:rPr lang="en-GB" dirty="0"/>
                  <a:t> is a loop iteration variable within </a:t>
                </a:r>
                <a14:m>
                  <m:oMath xmlns:m="http://schemas.openxmlformats.org/officeDocument/2006/math">
                    <m:r>
                      <a:rPr lang="en-GB" altLang="zh-CN" i="1">
                        <a:latin typeface="Cambria Math" panose="02040503050406030204" pitchFamily="18" charset="0"/>
                      </a:rPr>
                      <m:t>1</m:t>
                    </m:r>
                  </m:oMath>
                </a14:m>
                <a:r>
                  <a:rPr lang="en-GB" dirty="0"/>
                  <a:t> to </a:t>
                </a:r>
                <a14:m>
                  <m:oMath xmlns:m="http://schemas.openxmlformats.org/officeDocument/2006/math">
                    <m:r>
                      <a:rPr lang="en-GB" altLang="zh-CN" i="1">
                        <a:latin typeface="Cambria Math" panose="02040503050406030204" pitchFamily="18" charset="0"/>
                      </a:rPr>
                      <m:t>𝑛</m:t>
                    </m:r>
                  </m:oMath>
                </a14:m>
                <a:r>
                  <a:rPr lang="en-GB" dirty="0"/>
                  <a:t>)</a:t>
                </a:r>
                <a:endParaRPr lang="en-SE" dirty="0"/>
              </a:p>
              <a:p>
                <a:pPr lvl="1"/>
                <a14:m>
                  <m:oMath xmlns:m="http://schemas.openxmlformats.org/officeDocument/2006/math">
                    <m:sSup>
                      <m:sSupPr>
                        <m:ctrlPr>
                          <a:rPr lang="en-US" altLang="zh-CN" i="1" smtClean="0">
                            <a:latin typeface="Cambria Math" panose="02040503050406030204" pitchFamily="18" charset="0"/>
                          </a:rPr>
                        </m:ctrlPr>
                      </m:sSupPr>
                      <m:e>
                        <m:r>
                          <a:rPr lang="en-GB" altLang="zh-CN" b="0" i="1" smtClean="0">
                            <a:latin typeface="Cambria Math" panose="02040503050406030204" pitchFamily="18" charset="0"/>
                          </a:rPr>
                          <m:t>0.001∗</m:t>
                        </m:r>
                        <m:r>
                          <a:rPr lang="en-GB" altLang="zh-CN" b="0" i="1" smtClean="0">
                            <a:latin typeface="Cambria Math" panose="02040503050406030204" pitchFamily="18" charset="0"/>
                          </a:rPr>
                          <m:t>𝑛</m:t>
                        </m:r>
                      </m:e>
                      <m:sup>
                        <m:r>
                          <a:rPr lang="en-US" altLang="zh-CN" i="1" smtClean="0">
                            <a:latin typeface="Cambria Math" panose="02040503050406030204" pitchFamily="18" charset="0"/>
                          </a:rPr>
                          <m:t>2</m:t>
                        </m:r>
                      </m:sup>
                    </m:sSup>
                    <m:r>
                      <a:rPr lang="en-GB" altLang="zh-CN" b="0" i="1" smtClean="0">
                        <a:latin typeface="Cambria Math" panose="02040503050406030204" pitchFamily="18" charset="0"/>
                      </a:rPr>
                      <m:t>+1000∗</m:t>
                    </m:r>
                    <m:r>
                      <a:rPr lang="en-GB" altLang="zh-CN" b="0" i="1" smtClean="0">
                        <a:latin typeface="Cambria Math" panose="02040503050406030204" pitchFamily="18" charset="0"/>
                      </a:rPr>
                      <m:t>𝑛</m:t>
                    </m:r>
                    <m:r>
                      <a:rPr lang="en-GB" altLang="zh-CN" b="0" i="1" smtClean="0">
                        <a:latin typeface="Cambria Math" panose="02040503050406030204" pitchFamily="18" charset="0"/>
                      </a:rPr>
                      <m:t>+10000∗</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oMath>
                </a14:m>
                <a:endParaRPr lang="en-GB" dirty="0"/>
              </a:p>
              <a:p>
                <a:pPr lvl="1"/>
                <a14:m>
                  <m:oMath xmlns:m="http://schemas.openxmlformats.org/officeDocument/2006/math">
                    <m:sSup>
                      <m:sSupPr>
                        <m:ctrlPr>
                          <a:rPr lang="en-US" altLang="zh-CN" i="1" smtClean="0">
                            <a:latin typeface="Cambria Math" panose="02040503050406030204" pitchFamily="18" charset="0"/>
                          </a:rPr>
                        </m:ctrlPr>
                      </m:sSupPr>
                      <m:e>
                        <m:r>
                          <a:rPr lang="en-GB" altLang="zh-CN" b="0" i="1" smtClean="0">
                            <a:latin typeface="Cambria Math" panose="02040503050406030204" pitchFamily="18" charset="0"/>
                          </a:rPr>
                          <m:t>(</m:t>
                        </m:r>
                        <m:r>
                          <a:rPr lang="en-GB" altLang="zh-CN" b="0" i="1" smtClean="0">
                            <a:latin typeface="Cambria Math" panose="02040503050406030204" pitchFamily="18" charset="0"/>
                          </a:rPr>
                          <m:t>𝑛</m:t>
                        </m:r>
                        <m:r>
                          <a:rPr lang="en-GB" altLang="zh-CN" b="0" i="1" smtClean="0">
                            <a:latin typeface="Cambria Math" panose="02040503050406030204" pitchFamily="18" charset="0"/>
                          </a:rPr>
                          <m:t>+100)</m:t>
                        </m:r>
                      </m:e>
                      <m:sup>
                        <m:r>
                          <a:rPr lang="en-US" altLang="zh-CN" i="1" smtClean="0">
                            <a:latin typeface="Cambria Math" panose="02040503050406030204" pitchFamily="18" charset="0"/>
                          </a:rPr>
                          <m:t>2</m:t>
                        </m:r>
                      </m:sup>
                    </m:sSup>
                    <m:r>
                      <a:rPr lang="en-GB" altLang="zh-CN" b="0" i="1" smtClean="0">
                        <a:latin typeface="Cambria Math" panose="02040503050406030204" pitchFamily="18" charset="0"/>
                      </a:rPr>
                      <m:t>+(100∗</m:t>
                    </m:r>
                    <m:d>
                      <m:dPr>
                        <m:ctrlPr>
                          <a:rPr lang="en-GB" altLang="zh-CN" b="0" i="1" smtClean="0">
                            <a:latin typeface="Cambria Math" panose="02040503050406030204" pitchFamily="18" charset="0"/>
                          </a:rPr>
                        </m:ctrlPr>
                      </m:dPr>
                      <m:e>
                        <m:r>
                          <a:rPr lang="en-GB" altLang="zh-CN" b="0" i="1" smtClean="0">
                            <a:latin typeface="Cambria Math" panose="02040503050406030204" pitchFamily="18" charset="0"/>
                          </a:rPr>
                          <m:t>𝑛</m:t>
                        </m:r>
                        <m:r>
                          <a:rPr lang="en-GB" altLang="zh-CN" b="0" i="1" smtClean="0">
                            <a:latin typeface="Cambria Math" panose="02040503050406030204" pitchFamily="18" charset="0"/>
                          </a:rPr>
                          <m:t>+100000</m:t>
                        </m:r>
                      </m:e>
                    </m:d>
                    <m:r>
                      <a:rPr lang="en-GB" altLang="zh-CN" b="0" i="1" smtClean="0">
                        <a:latin typeface="Cambria Math" panose="02040503050406030204" pitchFamily="18" charset="0"/>
                      </a:rPr>
                      <m:t>)+100∗</m:t>
                    </m:r>
                    <m:func>
                      <m:funcPr>
                        <m:ctrlPr>
                          <a:rPr lang="en-GB" altLang="zh-CN" b="0" i="1" smtClean="0">
                            <a:latin typeface="Cambria Math" panose="02040503050406030204" pitchFamily="18" charset="0"/>
                          </a:rPr>
                        </m:ctrlPr>
                      </m:funcPr>
                      <m:fName>
                        <m:r>
                          <m:rPr>
                            <m:sty m:val="p"/>
                          </m:rPr>
                          <a:rPr lang="en-GB" altLang="zh-CN" b="0" i="0" smtClean="0">
                            <a:latin typeface="Cambria Math" panose="02040503050406030204" pitchFamily="18" charset="0"/>
                          </a:rPr>
                          <m:t>log</m:t>
                        </m:r>
                      </m:fName>
                      <m:e>
                        <m:r>
                          <a:rPr lang="en-GB" altLang="zh-CN" b="0" i="1" smtClean="0">
                            <a:latin typeface="Cambria Math" panose="02040503050406030204" pitchFamily="18" charset="0"/>
                          </a:rPr>
                          <m:t>𝑛</m:t>
                        </m:r>
                      </m:e>
                    </m:func>
                  </m:oMath>
                </a14:m>
                <a:endParaRPr lang="en-GB" dirty="0"/>
              </a:p>
              <a:p>
                <a:pPr marL="457200" lvl="1" indent="0">
                  <a:buNone/>
                </a:pPr>
                <a:r>
                  <a:rPr lang="en-GB" dirty="0"/>
                  <a:t>What is the big O notation for the algorithm complexity in each case?</a:t>
                </a:r>
              </a:p>
              <a:p>
                <a:r>
                  <a:rPr lang="en-US" altLang="zh-CN" dirty="0"/>
                  <a:t>ANS: </a:t>
                </a:r>
                <a14:m>
                  <m:oMath xmlns:m="http://schemas.openxmlformats.org/officeDocument/2006/math">
                    <m:sSup>
                      <m:sSupPr>
                        <m:ctrlPr>
                          <a:rPr lang="en-US" altLang="zh-CN" i="1">
                            <a:latin typeface="Cambria Math" panose="02040503050406030204" pitchFamily="18" charset="0"/>
                          </a:rPr>
                        </m:ctrlPr>
                      </m:sSupPr>
                      <m:e>
                        <m:r>
                          <a:rPr lang="en-GB" altLang="zh-CN">
                            <a:latin typeface="Cambria Math" panose="02040503050406030204" pitchFamily="18" charset="0"/>
                          </a:rPr>
                          <m:t>𝑂</m:t>
                        </m:r>
                        <m:r>
                          <a:rPr lang="en-GB" altLang="zh-CN">
                            <a:latin typeface="Cambria Math" panose="02040503050406030204" pitchFamily="18" charset="0"/>
                          </a:rPr>
                          <m:t>(</m:t>
                        </m:r>
                        <m:r>
                          <a:rPr lang="en-GB" altLang="zh-CN">
                            <a:latin typeface="Cambria Math" panose="02040503050406030204" pitchFamily="18" charset="0"/>
                          </a:rPr>
                          <m:t>𝑛</m:t>
                        </m:r>
                      </m:e>
                      <m:sup>
                        <m:r>
                          <a:rPr lang="en-US" altLang="zh-CN">
                            <a:latin typeface="Cambria Math" panose="02040503050406030204" pitchFamily="18" charset="0"/>
                          </a:rPr>
                          <m:t>2</m:t>
                        </m:r>
                      </m:sup>
                    </m:sSup>
                    <m:r>
                      <a:rPr lang="en-GB" altLang="zh-CN">
                        <a:latin typeface="Cambria Math" panose="02040503050406030204" pitchFamily="18" charset="0"/>
                      </a:rPr>
                      <m:t>)</m:t>
                    </m:r>
                  </m:oMath>
                </a14:m>
                <a:endParaRPr lang="en-GB" dirty="0"/>
              </a:p>
              <a:p>
                <a:r>
                  <a:rPr lang="en-GB" altLang="zh-CN" dirty="0"/>
                  <a:t>What is the answer if </a:t>
                </a:r>
                <a:r>
                  <a:rPr lang="en-US" altLang="zh-CN" dirty="0">
                    <a:latin typeface="Times New Roman"/>
                    <a:cs typeface="Times New Roman"/>
                  </a:rPr>
                  <a:t>2</a:t>
                </a:r>
                <a:r>
                  <a:rPr lang="en-US" altLang="zh-CN" baseline="30000" dirty="0">
                    <a:latin typeface="Times New Roman"/>
                    <a:cs typeface="Times New Roman"/>
                  </a:rPr>
                  <a:t>n </a:t>
                </a:r>
                <a:r>
                  <a:rPr lang="en-US" altLang="zh-CN" dirty="0">
                    <a:latin typeface="Times New Roman"/>
                    <a:cs typeface="Times New Roman"/>
                  </a:rPr>
                  <a:t>is added to each term?</a:t>
                </a:r>
              </a:p>
              <a:p>
                <a:r>
                  <a:rPr lang="en-US" altLang="zh-CN" dirty="0"/>
                  <a:t>ANS: </a:t>
                </a:r>
                <a14:m>
                  <m:oMath xmlns:m="http://schemas.openxmlformats.org/officeDocument/2006/math">
                    <m:r>
                      <a:rPr lang="en-GB" altLang="zh-CN" b="0" i="1" smtClean="0">
                        <a:latin typeface="Cambria Math" panose="02040503050406030204" pitchFamily="18" charset="0"/>
                      </a:rPr>
                      <m:t>𝑂</m:t>
                    </m:r>
                    <m:r>
                      <a:rPr lang="en-GB" altLang="zh-CN" b="0" i="1" smtClean="0">
                        <a:latin typeface="Cambria Math" panose="02040503050406030204" pitchFamily="18" charset="0"/>
                      </a:rPr>
                      <m:t>(</m:t>
                    </m:r>
                    <m:r>
                      <m:rPr>
                        <m:nor/>
                      </m:rPr>
                      <a:rPr lang="en-US" altLang="zh-CN" dirty="0"/>
                      <m:t>2</m:t>
                    </m:r>
                    <m:r>
                      <m:rPr>
                        <m:nor/>
                      </m:rPr>
                      <a:rPr lang="en-US" altLang="zh-CN" baseline="30000" dirty="0"/>
                      <m:t>n</m:t>
                    </m:r>
                    <m:r>
                      <a:rPr lang="en-GB" altLang="zh-CN" b="0" i="1" smtClean="0">
                        <a:latin typeface="Cambria Math" panose="02040503050406030204" pitchFamily="18" charset="0"/>
                      </a:rPr>
                      <m:t>)</m:t>
                    </m:r>
                  </m:oMath>
                </a14:m>
                <a:endParaRPr lang="en-US" altLang="zh-CN" dirty="0">
                  <a:latin typeface="Times New Roman"/>
                  <a:cs typeface="Times New Roman"/>
                </a:endParaRPr>
              </a:p>
              <a:p>
                <a:pPr marL="457200" lvl="1" indent="0">
                  <a:buNone/>
                </a:pPr>
                <a:endParaRPr lang="en-GB" sz="2400" dirty="0"/>
              </a:p>
            </p:txBody>
          </p:sp>
        </mc:Choice>
        <mc:Fallback xmlns="">
          <p:sp>
            <p:nvSpPr>
              <p:cNvPr id="3" name="Content Placeholder 2">
                <a:extLst>
                  <a:ext uri="{FF2B5EF4-FFF2-40B4-BE49-F238E27FC236}">
                    <a16:creationId xmlns:a16="http://schemas.microsoft.com/office/drawing/2014/main" id="{525FA9CC-2DC5-7EF4-8CB0-AFB0FEC6700E}"/>
                  </a:ext>
                </a:extLst>
              </p:cNvPr>
              <p:cNvSpPr>
                <a:spLocks noGrp="1" noRot="1" noChangeAspect="1" noMove="1" noResize="1" noEditPoints="1" noAdjustHandles="1" noChangeArrowheads="1" noChangeShapeType="1" noTextEdit="1"/>
              </p:cNvSpPr>
              <p:nvPr>
                <p:ph idx="1"/>
              </p:nvPr>
            </p:nvSpPr>
            <p:spPr>
              <a:xfrm>
                <a:off x="457200" y="1600200"/>
                <a:ext cx="8229600" cy="4706007"/>
              </a:xfrm>
              <a:blipFill>
                <a:blip r:embed="rId2"/>
                <a:stretch>
                  <a:fillRect l="-963" t="-1038"/>
                </a:stretch>
              </a:blipFill>
            </p:spPr>
            <p:txBody>
              <a:bodyPr/>
              <a:lstStyle/>
              <a:p>
                <a:r>
                  <a:rPr lang="en-SE">
                    <a:noFill/>
                  </a:rPr>
                  <a:t> </a:t>
                </a:r>
              </a:p>
            </p:txBody>
          </p:sp>
        </mc:Fallback>
      </mc:AlternateContent>
      <p:sp>
        <p:nvSpPr>
          <p:cNvPr id="4" name="Slide Number Placeholder 5">
            <a:extLst>
              <a:ext uri="{FF2B5EF4-FFF2-40B4-BE49-F238E27FC236}">
                <a16:creationId xmlns:a16="http://schemas.microsoft.com/office/drawing/2014/main" id="{1F968582-9EEB-41C4-2F63-D27CB37F2FAC}"/>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11</a:t>
            </a:fld>
            <a:endParaRPr lang="en-US"/>
          </a:p>
        </p:txBody>
      </p:sp>
    </p:spTree>
    <p:extLst>
      <p:ext uri="{BB962C8B-B14F-4D97-AF65-F5344CB8AC3E}">
        <p14:creationId xmlns:p14="http://schemas.microsoft.com/office/powerpoint/2010/main" val="2501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9FEE-8A83-D1BB-2AC8-722942D95BEE}"/>
              </a:ext>
            </a:extLst>
          </p:cNvPr>
          <p:cNvSpPr>
            <a:spLocks noGrp="1"/>
          </p:cNvSpPr>
          <p:nvPr>
            <p:ph type="title"/>
          </p:nvPr>
        </p:nvSpPr>
        <p:spPr/>
        <p:txBody>
          <a:bodyPr/>
          <a:lstStyle/>
          <a:p>
            <a:r>
              <a:rPr lang="en-GB" dirty="0"/>
              <a:t>Loop Complexity Analysis Examples</a:t>
            </a:r>
            <a:endParaRPr lang="en-SE" dirty="0"/>
          </a:p>
        </p:txBody>
      </p:sp>
      <p:sp>
        <p:nvSpPr>
          <p:cNvPr id="4" name="Rectangle 3">
            <a:extLst>
              <a:ext uri="{FF2B5EF4-FFF2-40B4-BE49-F238E27FC236}">
                <a16:creationId xmlns:a16="http://schemas.microsoft.com/office/drawing/2014/main" id="{AA39B51B-7D7F-1681-83B5-2AABF9049476}"/>
              </a:ext>
            </a:extLst>
          </p:cNvPr>
          <p:cNvSpPr/>
          <p:nvPr/>
        </p:nvSpPr>
        <p:spPr>
          <a:xfrm>
            <a:off x="426771" y="3559444"/>
            <a:ext cx="2679689" cy="891270"/>
          </a:xfrm>
          <a:prstGeom prst="rect">
            <a:avLst/>
          </a:prstGeom>
          <a:solidFill>
            <a:schemeClr val="bg1">
              <a:lumMod val="95000"/>
            </a:schemeClr>
          </a:solidFill>
          <a:ln>
            <a:solidFill>
              <a:srgbClr val="4F81BD"/>
            </a:solidFill>
          </a:ln>
        </p:spPr>
        <p:txBody>
          <a:bodyPr wrap="square">
            <a:spAutoFit/>
          </a:bodyPr>
          <a:lstStyle/>
          <a:p>
            <a:pPr>
              <a:lnSpc>
                <a:spcPct val="110000"/>
              </a:lnSpc>
            </a:pPr>
            <a:r>
              <a:rPr lang="en-US" sz="1600" dirty="0">
                <a:solidFill>
                  <a:srgbClr val="7F0055"/>
                </a:solidFill>
                <a:latin typeface="Menlo Bold"/>
                <a:cs typeface="Menlo Bold"/>
              </a:rPr>
              <a:t>for</a:t>
            </a:r>
            <a:r>
              <a:rPr lang="en-US" sz="1600" dirty="0">
                <a:solidFill>
                  <a:srgbClr val="000000"/>
                </a:solidFill>
                <a:latin typeface="Menlo Bold"/>
                <a:cs typeface="Menlo Bold"/>
              </a:rPr>
              <a:t> (</a:t>
            </a:r>
            <a:r>
              <a:rPr lang="en-US" sz="1600" dirty="0">
                <a:solidFill>
                  <a:srgbClr val="7F0055"/>
                </a:solidFill>
                <a:latin typeface="Menlo Bold"/>
                <a:cs typeface="Menlo Bold"/>
              </a:rPr>
              <a:t>int</a:t>
            </a:r>
            <a:r>
              <a:rPr lang="en-US" sz="1600" dirty="0">
                <a:solidFill>
                  <a:srgbClr val="000000"/>
                </a:solidFill>
                <a:latin typeface="Menlo Bold"/>
                <a:cs typeface="Menlo Bold"/>
              </a:rPr>
              <a:t> </a:t>
            </a:r>
            <a:r>
              <a:rPr lang="en-US" sz="1600" dirty="0">
                <a:solidFill>
                  <a:srgbClr val="6A3E3E"/>
                </a:solidFill>
                <a:latin typeface="Menlo Bold"/>
                <a:cs typeface="Menlo Bold"/>
              </a:rPr>
              <a:t>i</a:t>
            </a:r>
            <a:r>
              <a:rPr lang="en-US" sz="1600" dirty="0">
                <a:solidFill>
                  <a:srgbClr val="000000"/>
                </a:solidFill>
                <a:latin typeface="Menlo Bold"/>
                <a:cs typeface="Menlo Bold"/>
              </a:rPr>
              <a:t> = 1; </a:t>
            </a:r>
            <a:r>
              <a:rPr lang="en-US" sz="1600" dirty="0">
                <a:solidFill>
                  <a:srgbClr val="6A3E3E"/>
                </a:solidFill>
                <a:latin typeface="Menlo Bold"/>
                <a:cs typeface="Menlo Bold"/>
              </a:rPr>
              <a:t>i</a:t>
            </a:r>
            <a:r>
              <a:rPr lang="en-US" sz="1600" dirty="0">
                <a:solidFill>
                  <a:srgbClr val="000000"/>
                </a:solidFill>
                <a:latin typeface="Menlo Bold"/>
                <a:cs typeface="Menlo Bold"/>
              </a:rPr>
              <a:t> &lt; n; i = i*c) {</a:t>
            </a:r>
          </a:p>
          <a:p>
            <a:pPr>
              <a:lnSpc>
                <a:spcPct val="110000"/>
              </a:lnSpc>
            </a:pPr>
            <a:r>
              <a:rPr lang="en-US" sz="1600" dirty="0">
                <a:solidFill>
                  <a:srgbClr val="000000"/>
                </a:solidFill>
                <a:latin typeface="Menlo Bold"/>
                <a:cs typeface="Menlo Bold"/>
              </a:rPr>
              <a:t>  //Some O(1) code</a:t>
            </a:r>
          </a:p>
          <a:p>
            <a:pPr>
              <a:lnSpc>
                <a:spcPct val="110000"/>
              </a:lnSpc>
            </a:pPr>
            <a:r>
              <a:rPr lang="en-US" sz="1600" dirty="0">
                <a:solidFill>
                  <a:srgbClr val="000000"/>
                </a:solidFill>
                <a:latin typeface="Menlo Bold"/>
                <a:cs typeface="Menlo Bold"/>
              </a:rPr>
              <a:t>}</a:t>
            </a:r>
            <a:endParaRPr lang="en-US" sz="1600" dirty="0">
              <a:latin typeface="Menlo Bold"/>
              <a:cs typeface="Menlo Bold"/>
            </a:endParaRPr>
          </a:p>
        </p:txBody>
      </p:sp>
      <p:sp>
        <p:nvSpPr>
          <p:cNvPr id="14" name="Rectangle 13">
            <a:extLst>
              <a:ext uri="{FF2B5EF4-FFF2-40B4-BE49-F238E27FC236}">
                <a16:creationId xmlns:a16="http://schemas.microsoft.com/office/drawing/2014/main" id="{ABE37DA9-3C57-4A5B-35CA-D46E2FA53EFE}"/>
              </a:ext>
            </a:extLst>
          </p:cNvPr>
          <p:cNvSpPr/>
          <p:nvPr/>
        </p:nvSpPr>
        <p:spPr>
          <a:xfrm>
            <a:off x="426773" y="1489264"/>
            <a:ext cx="2679689" cy="891270"/>
          </a:xfrm>
          <a:prstGeom prst="rect">
            <a:avLst/>
          </a:prstGeom>
          <a:solidFill>
            <a:schemeClr val="bg1">
              <a:lumMod val="95000"/>
            </a:schemeClr>
          </a:solidFill>
          <a:ln>
            <a:solidFill>
              <a:srgbClr val="4F81BD"/>
            </a:solidFill>
          </a:ln>
        </p:spPr>
        <p:txBody>
          <a:bodyPr wrap="square">
            <a:spAutoFit/>
          </a:bodyPr>
          <a:lstStyle/>
          <a:p>
            <a:pPr>
              <a:lnSpc>
                <a:spcPct val="110000"/>
              </a:lnSpc>
            </a:pPr>
            <a:r>
              <a:rPr lang="en-US" sz="1600" dirty="0">
                <a:solidFill>
                  <a:srgbClr val="7F0055"/>
                </a:solidFill>
                <a:latin typeface="Menlo Bold"/>
                <a:cs typeface="Menlo Bold"/>
              </a:rPr>
              <a:t>for</a:t>
            </a:r>
            <a:r>
              <a:rPr lang="en-US" sz="1600" dirty="0">
                <a:solidFill>
                  <a:srgbClr val="000000"/>
                </a:solidFill>
                <a:latin typeface="Menlo Bold"/>
                <a:cs typeface="Menlo Bold"/>
              </a:rPr>
              <a:t> (</a:t>
            </a:r>
            <a:r>
              <a:rPr lang="en-US" sz="1600" dirty="0">
                <a:solidFill>
                  <a:srgbClr val="7F0055"/>
                </a:solidFill>
                <a:latin typeface="Menlo Bold"/>
                <a:cs typeface="Menlo Bold"/>
              </a:rPr>
              <a:t>int</a:t>
            </a:r>
            <a:r>
              <a:rPr lang="en-US" sz="1600" dirty="0">
                <a:solidFill>
                  <a:srgbClr val="000000"/>
                </a:solidFill>
                <a:latin typeface="Menlo Bold"/>
                <a:cs typeface="Menlo Bold"/>
              </a:rPr>
              <a:t> </a:t>
            </a:r>
            <a:r>
              <a:rPr lang="en-US" sz="1600" dirty="0">
                <a:solidFill>
                  <a:srgbClr val="6A3E3E"/>
                </a:solidFill>
                <a:latin typeface="Menlo Bold"/>
                <a:cs typeface="Menlo Bold"/>
              </a:rPr>
              <a:t>i</a:t>
            </a:r>
            <a:r>
              <a:rPr lang="en-US" sz="1600" dirty="0">
                <a:solidFill>
                  <a:srgbClr val="000000"/>
                </a:solidFill>
                <a:latin typeface="Menlo Bold"/>
                <a:cs typeface="Menlo Bold"/>
              </a:rPr>
              <a:t> = 0; </a:t>
            </a:r>
            <a:r>
              <a:rPr lang="en-US" sz="1600" dirty="0">
                <a:solidFill>
                  <a:srgbClr val="6A3E3E"/>
                </a:solidFill>
                <a:latin typeface="Menlo Bold"/>
                <a:cs typeface="Menlo Bold"/>
              </a:rPr>
              <a:t>i</a:t>
            </a:r>
            <a:r>
              <a:rPr lang="en-US" sz="1600" dirty="0">
                <a:solidFill>
                  <a:srgbClr val="000000"/>
                </a:solidFill>
                <a:latin typeface="Menlo Bold"/>
                <a:cs typeface="Menlo Bold"/>
              </a:rPr>
              <a:t> &lt; n; i = </a:t>
            </a:r>
            <a:r>
              <a:rPr lang="en-US" sz="1600" dirty="0" err="1">
                <a:solidFill>
                  <a:srgbClr val="000000"/>
                </a:solidFill>
                <a:latin typeface="Menlo Bold"/>
                <a:cs typeface="Menlo Bold"/>
              </a:rPr>
              <a:t>i+c</a:t>
            </a:r>
            <a:r>
              <a:rPr lang="en-US" sz="1600" dirty="0">
                <a:solidFill>
                  <a:srgbClr val="000000"/>
                </a:solidFill>
                <a:latin typeface="Menlo Bold"/>
                <a:cs typeface="Menlo Bold"/>
              </a:rPr>
              <a:t>) {</a:t>
            </a:r>
          </a:p>
          <a:p>
            <a:pPr>
              <a:lnSpc>
                <a:spcPct val="110000"/>
              </a:lnSpc>
            </a:pPr>
            <a:r>
              <a:rPr lang="en-US" sz="1600" dirty="0">
                <a:solidFill>
                  <a:srgbClr val="000000"/>
                </a:solidFill>
                <a:latin typeface="Menlo Bold"/>
                <a:cs typeface="Menlo Bold"/>
              </a:rPr>
              <a:t>  //Some O(1) code</a:t>
            </a:r>
          </a:p>
          <a:p>
            <a:pPr>
              <a:lnSpc>
                <a:spcPct val="110000"/>
              </a:lnSpc>
            </a:pPr>
            <a:r>
              <a:rPr lang="en-US" sz="1600" dirty="0">
                <a:solidFill>
                  <a:srgbClr val="000000"/>
                </a:solidFill>
                <a:latin typeface="Menlo Bold"/>
                <a:cs typeface="Menlo Bold"/>
              </a:rPr>
              <a:t>}</a:t>
            </a:r>
            <a:endParaRPr lang="en-US" sz="1600" dirty="0">
              <a:latin typeface="Menlo Bold"/>
              <a:cs typeface="Menlo Bold"/>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4D1B90-7521-8D4C-442B-44E191368735}"/>
                  </a:ext>
                </a:extLst>
              </p:cNvPr>
              <p:cNvSpPr txBox="1"/>
              <p:nvPr/>
            </p:nvSpPr>
            <p:spPr>
              <a:xfrm>
                <a:off x="3106462" y="1559643"/>
                <a:ext cx="4099456" cy="781817"/>
              </a:xfrm>
              <a:prstGeom prst="rect">
                <a:avLst/>
              </a:prstGeom>
              <a:noFill/>
            </p:spPr>
            <p:txBody>
              <a:bodyPr wrap="none" rtlCol="0">
                <a:spAutoFit/>
              </a:bodyPr>
              <a:lstStyle/>
              <a:p>
                <a:r>
                  <a:rPr lang="en-GB" dirty="0"/>
                  <a:t>i = 0, c, 2c, … &lt; n, number of iterations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𝑐</m:t>
                            </m:r>
                          </m:den>
                        </m:f>
                      </m:e>
                    </m:d>
                  </m:oMath>
                </a14:m>
                <a:endParaRPr lang="en-GB" b="0" dirty="0"/>
              </a:p>
              <a:p>
                <a:r>
                  <a:rPr lang="en-GB" dirty="0"/>
                  <a:t>Complexity O(n) </a:t>
                </a:r>
              </a:p>
            </p:txBody>
          </p:sp>
        </mc:Choice>
        <mc:Fallback xmlns="">
          <p:sp>
            <p:nvSpPr>
              <p:cNvPr id="15" name="TextBox 14">
                <a:extLst>
                  <a:ext uri="{FF2B5EF4-FFF2-40B4-BE49-F238E27FC236}">
                    <a16:creationId xmlns:a16="http://schemas.microsoft.com/office/drawing/2014/main" id="{8F4D1B90-7521-8D4C-442B-44E191368735}"/>
                  </a:ext>
                </a:extLst>
              </p:cNvPr>
              <p:cNvSpPr txBox="1">
                <a:spLocks noRot="1" noChangeAspect="1" noMove="1" noResize="1" noEditPoints="1" noAdjustHandles="1" noChangeArrowheads="1" noChangeShapeType="1" noTextEdit="1"/>
              </p:cNvSpPr>
              <p:nvPr/>
            </p:nvSpPr>
            <p:spPr>
              <a:xfrm>
                <a:off x="3106462" y="1559643"/>
                <a:ext cx="4099456" cy="781817"/>
              </a:xfrm>
              <a:prstGeom prst="rect">
                <a:avLst/>
              </a:prstGeom>
              <a:blipFill>
                <a:blip r:embed="rId2"/>
                <a:stretch>
                  <a:fillRect l="-1339" b="-11719"/>
                </a:stretch>
              </a:blipFill>
            </p:spPr>
            <p:txBody>
              <a:bodyPr/>
              <a:lstStyle/>
              <a:p>
                <a:r>
                  <a:rPr lang="en-SE">
                    <a:noFill/>
                  </a:rPr>
                  <a:t> </a:t>
                </a:r>
              </a:p>
            </p:txBody>
          </p:sp>
        </mc:Fallback>
      </mc:AlternateContent>
      <p:sp>
        <p:nvSpPr>
          <p:cNvPr id="18" name="Rectangle 17">
            <a:extLst>
              <a:ext uri="{FF2B5EF4-FFF2-40B4-BE49-F238E27FC236}">
                <a16:creationId xmlns:a16="http://schemas.microsoft.com/office/drawing/2014/main" id="{3D368C01-6CC0-9F6A-8AC4-DE339E6FCE21}"/>
              </a:ext>
            </a:extLst>
          </p:cNvPr>
          <p:cNvSpPr/>
          <p:nvPr/>
        </p:nvSpPr>
        <p:spPr>
          <a:xfrm>
            <a:off x="426772" y="2510033"/>
            <a:ext cx="2679689" cy="891270"/>
          </a:xfrm>
          <a:prstGeom prst="rect">
            <a:avLst/>
          </a:prstGeom>
          <a:solidFill>
            <a:schemeClr val="bg1">
              <a:lumMod val="95000"/>
            </a:schemeClr>
          </a:solidFill>
          <a:ln>
            <a:solidFill>
              <a:srgbClr val="4F81BD"/>
            </a:solidFill>
          </a:ln>
        </p:spPr>
        <p:txBody>
          <a:bodyPr wrap="square">
            <a:spAutoFit/>
          </a:bodyPr>
          <a:lstStyle/>
          <a:p>
            <a:pPr>
              <a:lnSpc>
                <a:spcPct val="110000"/>
              </a:lnSpc>
            </a:pPr>
            <a:r>
              <a:rPr lang="en-US" sz="1600" dirty="0">
                <a:solidFill>
                  <a:srgbClr val="7F0055"/>
                </a:solidFill>
                <a:latin typeface="Menlo Bold"/>
                <a:cs typeface="Menlo Bold"/>
              </a:rPr>
              <a:t>for</a:t>
            </a:r>
            <a:r>
              <a:rPr lang="en-US" sz="1600" dirty="0">
                <a:solidFill>
                  <a:srgbClr val="000000"/>
                </a:solidFill>
                <a:latin typeface="Menlo Bold"/>
                <a:cs typeface="Menlo Bold"/>
              </a:rPr>
              <a:t> (</a:t>
            </a:r>
            <a:r>
              <a:rPr lang="en-US" sz="1600" dirty="0">
                <a:solidFill>
                  <a:srgbClr val="7F0055"/>
                </a:solidFill>
                <a:latin typeface="Menlo Bold"/>
                <a:cs typeface="Menlo Bold"/>
              </a:rPr>
              <a:t>int</a:t>
            </a:r>
            <a:r>
              <a:rPr lang="en-US" sz="1600" dirty="0">
                <a:solidFill>
                  <a:srgbClr val="000000"/>
                </a:solidFill>
                <a:latin typeface="Menlo Bold"/>
                <a:cs typeface="Menlo Bold"/>
              </a:rPr>
              <a:t> </a:t>
            </a:r>
            <a:r>
              <a:rPr lang="en-US" sz="1600" dirty="0">
                <a:solidFill>
                  <a:srgbClr val="6A3E3E"/>
                </a:solidFill>
                <a:latin typeface="Menlo Bold"/>
                <a:cs typeface="Menlo Bold"/>
              </a:rPr>
              <a:t>i</a:t>
            </a:r>
            <a:r>
              <a:rPr lang="en-US" sz="1600" dirty="0">
                <a:solidFill>
                  <a:srgbClr val="000000"/>
                </a:solidFill>
                <a:latin typeface="Menlo Bold"/>
                <a:cs typeface="Menlo Bold"/>
              </a:rPr>
              <a:t> = n; </a:t>
            </a:r>
            <a:r>
              <a:rPr lang="en-US" sz="1600" dirty="0">
                <a:solidFill>
                  <a:srgbClr val="6A3E3E"/>
                </a:solidFill>
                <a:latin typeface="Menlo Bold"/>
                <a:cs typeface="Menlo Bold"/>
              </a:rPr>
              <a:t>i</a:t>
            </a:r>
            <a:r>
              <a:rPr lang="en-US" sz="1600" dirty="0">
                <a:solidFill>
                  <a:srgbClr val="000000"/>
                </a:solidFill>
                <a:latin typeface="Menlo Bold"/>
                <a:cs typeface="Menlo Bold"/>
              </a:rPr>
              <a:t> &gt; 0; i = i-c) {</a:t>
            </a:r>
          </a:p>
          <a:p>
            <a:pPr>
              <a:lnSpc>
                <a:spcPct val="110000"/>
              </a:lnSpc>
            </a:pPr>
            <a:r>
              <a:rPr lang="en-US" sz="1600" dirty="0">
                <a:solidFill>
                  <a:srgbClr val="000000"/>
                </a:solidFill>
                <a:latin typeface="Menlo Bold"/>
                <a:cs typeface="Menlo Bold"/>
              </a:rPr>
              <a:t>  //Some O(1) code</a:t>
            </a:r>
          </a:p>
          <a:p>
            <a:pPr>
              <a:lnSpc>
                <a:spcPct val="110000"/>
              </a:lnSpc>
            </a:pPr>
            <a:r>
              <a:rPr lang="en-US" sz="1600" dirty="0">
                <a:solidFill>
                  <a:srgbClr val="000000"/>
                </a:solidFill>
                <a:latin typeface="Menlo Bold"/>
                <a:cs typeface="Menlo Bold"/>
              </a:rPr>
              <a:t>}</a:t>
            </a:r>
            <a:endParaRPr lang="en-US" sz="1600" dirty="0">
              <a:latin typeface="Menlo Bold"/>
              <a:cs typeface="Menlo Bold"/>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F668F69-52DE-F7EA-BAE6-2BCA38D0169E}"/>
                  </a:ext>
                </a:extLst>
              </p:cNvPr>
              <p:cNvSpPr txBox="1"/>
              <p:nvPr/>
            </p:nvSpPr>
            <p:spPr>
              <a:xfrm>
                <a:off x="3106462" y="2573244"/>
                <a:ext cx="4488986" cy="781817"/>
              </a:xfrm>
              <a:prstGeom prst="rect">
                <a:avLst/>
              </a:prstGeom>
              <a:noFill/>
            </p:spPr>
            <p:txBody>
              <a:bodyPr wrap="none" rtlCol="0">
                <a:spAutoFit/>
              </a:bodyPr>
              <a:lstStyle/>
              <a:p>
                <a:r>
                  <a:rPr lang="en-GB" dirty="0"/>
                  <a:t>i = n, n-c, n-2c, … &gt; n, number of iterations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𝑐</m:t>
                            </m:r>
                          </m:den>
                        </m:f>
                      </m:e>
                    </m:d>
                  </m:oMath>
                </a14:m>
                <a:endParaRPr lang="en-GB" b="0" dirty="0"/>
              </a:p>
              <a:p>
                <a:r>
                  <a:rPr lang="en-GB" dirty="0"/>
                  <a:t>Complexity O(n) </a:t>
                </a:r>
              </a:p>
            </p:txBody>
          </p:sp>
        </mc:Choice>
        <mc:Fallback xmlns="">
          <p:sp>
            <p:nvSpPr>
              <p:cNvPr id="19" name="TextBox 18">
                <a:extLst>
                  <a:ext uri="{FF2B5EF4-FFF2-40B4-BE49-F238E27FC236}">
                    <a16:creationId xmlns:a16="http://schemas.microsoft.com/office/drawing/2014/main" id="{AF668F69-52DE-F7EA-BAE6-2BCA38D0169E}"/>
                  </a:ext>
                </a:extLst>
              </p:cNvPr>
              <p:cNvSpPr txBox="1">
                <a:spLocks noRot="1" noChangeAspect="1" noMove="1" noResize="1" noEditPoints="1" noAdjustHandles="1" noChangeArrowheads="1" noChangeShapeType="1" noTextEdit="1"/>
              </p:cNvSpPr>
              <p:nvPr/>
            </p:nvSpPr>
            <p:spPr>
              <a:xfrm>
                <a:off x="3106462" y="2573244"/>
                <a:ext cx="4488986" cy="781817"/>
              </a:xfrm>
              <a:prstGeom prst="rect">
                <a:avLst/>
              </a:prstGeom>
              <a:blipFill>
                <a:blip r:embed="rId3"/>
                <a:stretch>
                  <a:fillRect l="-1223" b="-11719"/>
                </a:stretch>
              </a:blipFill>
            </p:spPr>
            <p:txBody>
              <a:bodyPr/>
              <a:lstStyle/>
              <a:p>
                <a:r>
                  <a:rPr lang="en-SE">
                    <a:noFill/>
                  </a:rPr>
                  <a:t> </a:t>
                </a:r>
              </a:p>
            </p:txBody>
          </p:sp>
        </mc:Fallback>
      </mc:AlternateContent>
      <p:sp>
        <p:nvSpPr>
          <p:cNvPr id="20" name="TextBox 19">
            <a:extLst>
              <a:ext uri="{FF2B5EF4-FFF2-40B4-BE49-F238E27FC236}">
                <a16:creationId xmlns:a16="http://schemas.microsoft.com/office/drawing/2014/main" id="{EB685890-C4B9-68C9-3343-0E8686EE40A7}"/>
              </a:ext>
            </a:extLst>
          </p:cNvPr>
          <p:cNvSpPr txBox="1"/>
          <p:nvPr/>
        </p:nvSpPr>
        <p:spPr>
          <a:xfrm>
            <a:off x="3106462" y="3694695"/>
            <a:ext cx="5460662" cy="646331"/>
          </a:xfrm>
          <a:prstGeom prst="rect">
            <a:avLst/>
          </a:prstGeom>
          <a:noFill/>
        </p:spPr>
        <p:txBody>
          <a:bodyPr wrap="none" rtlCol="0">
            <a:spAutoFit/>
          </a:bodyPr>
          <a:lstStyle/>
          <a:p>
            <a:r>
              <a:rPr lang="en-GB" dirty="0"/>
              <a:t>i = c</a:t>
            </a:r>
            <a:r>
              <a:rPr lang="en-GB" baseline="30000" dirty="0"/>
              <a:t>0</a:t>
            </a:r>
            <a:r>
              <a:rPr lang="en-GB" dirty="0"/>
              <a:t>, c</a:t>
            </a:r>
            <a:r>
              <a:rPr lang="en-GB" baseline="30000" dirty="0"/>
              <a:t>1</a:t>
            </a:r>
            <a:r>
              <a:rPr lang="en-GB" dirty="0"/>
              <a:t>, c</a:t>
            </a:r>
            <a:r>
              <a:rPr lang="en-GB" baseline="30000" dirty="0"/>
              <a:t>2</a:t>
            </a:r>
            <a:r>
              <a:rPr lang="en-GB" dirty="0"/>
              <a:t>, …, c</a:t>
            </a:r>
            <a:r>
              <a:rPr lang="en-GB" baseline="30000" dirty="0"/>
              <a:t>k-1</a:t>
            </a:r>
            <a:r>
              <a:rPr lang="en-GB" dirty="0"/>
              <a:t> &lt; n, number of iterations k &lt; log</a:t>
            </a:r>
            <a:r>
              <a:rPr lang="en-GB" baseline="-25000" dirty="0"/>
              <a:t>c</a:t>
            </a:r>
            <a:r>
              <a:rPr lang="en-GB" dirty="0"/>
              <a:t>n+1 </a:t>
            </a:r>
          </a:p>
          <a:p>
            <a:r>
              <a:rPr lang="en-GB" dirty="0"/>
              <a:t>Complexity O(</a:t>
            </a:r>
            <a:r>
              <a:rPr lang="en-GB" dirty="0" err="1"/>
              <a:t>log</a:t>
            </a:r>
            <a:r>
              <a:rPr lang="en-GB" baseline="-25000" dirty="0" err="1"/>
              <a:t>c</a:t>
            </a:r>
            <a:r>
              <a:rPr lang="en-GB" dirty="0" err="1"/>
              <a:t>n</a:t>
            </a:r>
            <a:r>
              <a:rPr lang="en-GB" dirty="0"/>
              <a:t>). As the base does not </a:t>
            </a:r>
          </a:p>
        </p:txBody>
      </p:sp>
      <p:sp>
        <p:nvSpPr>
          <p:cNvPr id="25" name="Rectangle 24">
            <a:extLst>
              <a:ext uri="{FF2B5EF4-FFF2-40B4-BE49-F238E27FC236}">
                <a16:creationId xmlns:a16="http://schemas.microsoft.com/office/drawing/2014/main" id="{65150704-5404-CD62-0A83-E805D8957EFE}"/>
              </a:ext>
            </a:extLst>
          </p:cNvPr>
          <p:cNvSpPr/>
          <p:nvPr/>
        </p:nvSpPr>
        <p:spPr>
          <a:xfrm>
            <a:off x="426770" y="4589005"/>
            <a:ext cx="2679689" cy="891270"/>
          </a:xfrm>
          <a:prstGeom prst="rect">
            <a:avLst/>
          </a:prstGeom>
          <a:solidFill>
            <a:schemeClr val="bg1">
              <a:lumMod val="95000"/>
            </a:schemeClr>
          </a:solidFill>
          <a:ln>
            <a:solidFill>
              <a:srgbClr val="4F81BD"/>
            </a:solidFill>
          </a:ln>
        </p:spPr>
        <p:txBody>
          <a:bodyPr wrap="square">
            <a:spAutoFit/>
          </a:bodyPr>
          <a:lstStyle/>
          <a:p>
            <a:pPr>
              <a:lnSpc>
                <a:spcPct val="110000"/>
              </a:lnSpc>
            </a:pPr>
            <a:r>
              <a:rPr lang="en-US" sz="1600" dirty="0">
                <a:solidFill>
                  <a:srgbClr val="7F0055"/>
                </a:solidFill>
                <a:latin typeface="Menlo Bold"/>
                <a:cs typeface="Menlo Bold"/>
              </a:rPr>
              <a:t>for</a:t>
            </a:r>
            <a:r>
              <a:rPr lang="en-US" sz="1600" dirty="0">
                <a:solidFill>
                  <a:srgbClr val="000000"/>
                </a:solidFill>
                <a:latin typeface="Menlo Bold"/>
                <a:cs typeface="Menlo Bold"/>
              </a:rPr>
              <a:t> (</a:t>
            </a:r>
            <a:r>
              <a:rPr lang="en-US" sz="1600" dirty="0">
                <a:solidFill>
                  <a:srgbClr val="7F0055"/>
                </a:solidFill>
                <a:latin typeface="Menlo Bold"/>
                <a:cs typeface="Menlo Bold"/>
              </a:rPr>
              <a:t>int</a:t>
            </a:r>
            <a:r>
              <a:rPr lang="en-US" sz="1600" dirty="0">
                <a:solidFill>
                  <a:srgbClr val="000000"/>
                </a:solidFill>
                <a:latin typeface="Menlo Bold"/>
                <a:cs typeface="Menlo Bold"/>
              </a:rPr>
              <a:t> </a:t>
            </a:r>
            <a:r>
              <a:rPr lang="en-US" sz="1600" dirty="0">
                <a:solidFill>
                  <a:srgbClr val="6A3E3E"/>
                </a:solidFill>
                <a:latin typeface="Menlo Bold"/>
                <a:cs typeface="Menlo Bold"/>
              </a:rPr>
              <a:t>i</a:t>
            </a:r>
            <a:r>
              <a:rPr lang="en-US" sz="1600" dirty="0">
                <a:solidFill>
                  <a:srgbClr val="000000"/>
                </a:solidFill>
                <a:latin typeface="Menlo Bold"/>
                <a:cs typeface="Menlo Bold"/>
              </a:rPr>
              <a:t> = </a:t>
            </a:r>
            <a:r>
              <a:rPr lang="en-US" altLang="zh-CN" sz="1600" dirty="0">
                <a:solidFill>
                  <a:srgbClr val="000000"/>
                </a:solidFill>
                <a:latin typeface="Menlo Bold"/>
                <a:cs typeface="Menlo Bold"/>
              </a:rPr>
              <a:t>n</a:t>
            </a:r>
            <a:r>
              <a:rPr lang="en-US" sz="1600" dirty="0">
                <a:solidFill>
                  <a:srgbClr val="000000"/>
                </a:solidFill>
                <a:latin typeface="Menlo Bold"/>
                <a:cs typeface="Menlo Bold"/>
              </a:rPr>
              <a:t>; </a:t>
            </a:r>
            <a:r>
              <a:rPr lang="en-US" sz="1600" dirty="0">
                <a:solidFill>
                  <a:srgbClr val="6A3E3E"/>
                </a:solidFill>
                <a:latin typeface="Menlo Bold"/>
                <a:cs typeface="Menlo Bold"/>
              </a:rPr>
              <a:t>i</a:t>
            </a:r>
            <a:r>
              <a:rPr lang="en-US" sz="1600" dirty="0">
                <a:solidFill>
                  <a:srgbClr val="000000"/>
                </a:solidFill>
                <a:latin typeface="Menlo Bold"/>
                <a:cs typeface="Menlo Bold"/>
              </a:rPr>
              <a:t> &gt; 1; i = i/c) {</a:t>
            </a:r>
          </a:p>
          <a:p>
            <a:pPr>
              <a:lnSpc>
                <a:spcPct val="110000"/>
              </a:lnSpc>
            </a:pPr>
            <a:r>
              <a:rPr lang="en-US" sz="1600" dirty="0">
                <a:solidFill>
                  <a:srgbClr val="000000"/>
                </a:solidFill>
                <a:latin typeface="Menlo Bold"/>
                <a:cs typeface="Menlo Bold"/>
              </a:rPr>
              <a:t>  //Some O(1) code</a:t>
            </a:r>
          </a:p>
          <a:p>
            <a:pPr>
              <a:lnSpc>
                <a:spcPct val="110000"/>
              </a:lnSpc>
            </a:pPr>
            <a:r>
              <a:rPr lang="en-US" sz="1600" dirty="0">
                <a:solidFill>
                  <a:srgbClr val="000000"/>
                </a:solidFill>
                <a:latin typeface="Menlo Bold"/>
                <a:cs typeface="Menlo Bold"/>
              </a:rPr>
              <a:t>}</a:t>
            </a:r>
            <a:endParaRPr lang="en-US" sz="1600" dirty="0">
              <a:latin typeface="Menlo Bold"/>
              <a:cs typeface="Menlo Bold"/>
            </a:endParaRPr>
          </a:p>
        </p:txBody>
      </p:sp>
      <p:sp>
        <p:nvSpPr>
          <p:cNvPr id="28" name="TextBox 27">
            <a:extLst>
              <a:ext uri="{FF2B5EF4-FFF2-40B4-BE49-F238E27FC236}">
                <a16:creationId xmlns:a16="http://schemas.microsoft.com/office/drawing/2014/main" id="{A635BF44-00E5-B064-7895-874070499727}"/>
              </a:ext>
            </a:extLst>
          </p:cNvPr>
          <p:cNvSpPr txBox="1"/>
          <p:nvPr/>
        </p:nvSpPr>
        <p:spPr>
          <a:xfrm>
            <a:off x="3106462" y="4667344"/>
            <a:ext cx="6347443" cy="646331"/>
          </a:xfrm>
          <a:prstGeom prst="rect">
            <a:avLst/>
          </a:prstGeom>
          <a:noFill/>
        </p:spPr>
        <p:txBody>
          <a:bodyPr wrap="none" rtlCol="0">
            <a:spAutoFit/>
          </a:bodyPr>
          <a:lstStyle/>
          <a:p>
            <a:r>
              <a:rPr lang="en-GB" dirty="0"/>
              <a:t>i = n/c</a:t>
            </a:r>
            <a:r>
              <a:rPr lang="en-GB" baseline="30000" dirty="0"/>
              <a:t>0</a:t>
            </a:r>
            <a:r>
              <a:rPr lang="en-GB" dirty="0"/>
              <a:t>, n/c</a:t>
            </a:r>
            <a:r>
              <a:rPr lang="en-GB" baseline="30000" dirty="0"/>
              <a:t>1</a:t>
            </a:r>
            <a:r>
              <a:rPr lang="en-GB" dirty="0"/>
              <a:t>, n/c</a:t>
            </a:r>
            <a:r>
              <a:rPr lang="en-GB" baseline="30000" dirty="0"/>
              <a:t>2</a:t>
            </a:r>
            <a:r>
              <a:rPr lang="en-GB" dirty="0"/>
              <a:t>, …, n/c</a:t>
            </a:r>
            <a:r>
              <a:rPr lang="en-GB" baseline="30000" dirty="0"/>
              <a:t>k-1</a:t>
            </a:r>
            <a:r>
              <a:rPr lang="en-GB" dirty="0"/>
              <a:t> &gt; 1, number of iterations k &lt; log</a:t>
            </a:r>
            <a:r>
              <a:rPr lang="en-GB" baseline="-25000" dirty="0"/>
              <a:t>c</a:t>
            </a:r>
            <a:r>
              <a:rPr lang="en-GB" dirty="0"/>
              <a:t>n+1 </a:t>
            </a:r>
          </a:p>
          <a:p>
            <a:r>
              <a:rPr lang="en-GB" dirty="0"/>
              <a:t>Complexity O(</a:t>
            </a:r>
            <a:r>
              <a:rPr lang="en-GB" dirty="0" err="1"/>
              <a:t>log</a:t>
            </a:r>
            <a:r>
              <a:rPr lang="en-GB" baseline="-25000" dirty="0" err="1"/>
              <a:t>c</a:t>
            </a:r>
            <a:r>
              <a:rPr lang="en-GB" dirty="0" err="1"/>
              <a:t>n</a:t>
            </a:r>
            <a:r>
              <a:rPr lang="en-GB" dirty="0"/>
              <a:t>) </a:t>
            </a:r>
          </a:p>
        </p:txBody>
      </p:sp>
      <p:sp>
        <p:nvSpPr>
          <p:cNvPr id="3" name="Slide Number Placeholder 5">
            <a:extLst>
              <a:ext uri="{FF2B5EF4-FFF2-40B4-BE49-F238E27FC236}">
                <a16:creationId xmlns:a16="http://schemas.microsoft.com/office/drawing/2014/main" id="{C9F4C9B1-CC7D-3A4D-E868-34E5E0982DBC}"/>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12</a:t>
            </a:fld>
            <a:endParaRPr lang="en-US"/>
          </a:p>
        </p:txBody>
      </p:sp>
    </p:spTree>
    <p:extLst>
      <p:ext uri="{BB962C8B-B14F-4D97-AF65-F5344CB8AC3E}">
        <p14:creationId xmlns:p14="http://schemas.microsoft.com/office/powerpoint/2010/main" val="29792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p:bldP spid="18" grpId="0" animBg="1"/>
      <p:bldP spid="19" grpId="0"/>
      <p:bldP spid="20" grpId="0"/>
      <p:bldP spid="25"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Consecutive Loops</a:t>
            </a:r>
          </a:p>
        </p:txBody>
      </p:sp>
      <p:sp>
        <p:nvSpPr>
          <p:cNvPr id="4" name="Rectangle 3"/>
          <p:cNvSpPr/>
          <p:nvPr/>
        </p:nvSpPr>
        <p:spPr>
          <a:xfrm>
            <a:off x="250415" y="1637707"/>
            <a:ext cx="5551296" cy="3629198"/>
          </a:xfrm>
          <a:prstGeom prst="rect">
            <a:avLst/>
          </a:prstGeom>
          <a:solidFill>
            <a:schemeClr val="bg1">
              <a:lumMod val="95000"/>
            </a:schemeClr>
          </a:solidFill>
          <a:ln>
            <a:solidFill>
              <a:srgbClr val="4F81BD"/>
            </a:solidFill>
          </a:ln>
        </p:spPr>
        <p:txBody>
          <a:bodyPr wrap="square">
            <a:spAutoFit/>
          </a:bodyPr>
          <a:lstStyle/>
          <a:p>
            <a:pPr>
              <a:lnSpc>
                <a:spcPct val="150000"/>
              </a:lnSpc>
            </a:pPr>
            <a:r>
              <a:rPr lang="en-US" sz="1400" dirty="0">
                <a:solidFill>
                  <a:srgbClr val="7F0055"/>
                </a:solidFill>
                <a:latin typeface="Menlo Bold"/>
                <a:cs typeface="Menlo Bold"/>
              </a:rPr>
              <a:t>void</a:t>
            </a:r>
            <a:r>
              <a:rPr lang="en-US" sz="1400" dirty="0">
                <a:solidFill>
                  <a:srgbClr val="000000"/>
                </a:solidFill>
                <a:latin typeface="Menlo Bold"/>
                <a:cs typeface="Menlo Bold"/>
              </a:rPr>
              <a:t> reduce (</a:t>
            </a:r>
            <a:r>
              <a:rPr lang="en-US" sz="1400" dirty="0">
                <a:solidFill>
                  <a:srgbClr val="7F0055"/>
                </a:solidFill>
                <a:latin typeface="Menlo Bold"/>
                <a:cs typeface="Menlo Bold"/>
              </a:rPr>
              <a:t>int</a:t>
            </a:r>
            <a:r>
              <a:rPr lang="en-US" sz="1400" dirty="0">
                <a:solidFill>
                  <a:srgbClr val="000000"/>
                </a:solidFill>
                <a:latin typeface="Menlo Bold"/>
                <a:cs typeface="Menlo Bold"/>
              </a:rPr>
              <a:t>[] vals) {</a:t>
            </a:r>
          </a:p>
          <a:p>
            <a:pPr>
              <a:lnSpc>
                <a:spcPct val="150000"/>
              </a:lnSpc>
            </a:pP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minIndex =0;</a:t>
            </a:r>
          </a:p>
          <a:p>
            <a:pPr>
              <a:lnSpc>
                <a:spcPct val="150000"/>
              </a:lnSpc>
            </a:pPr>
            <a:r>
              <a:rPr lang="en-US" sz="1400" dirty="0">
                <a:solidFill>
                  <a:srgbClr val="000000"/>
                </a:solidFill>
                <a:latin typeface="Menlo Bold"/>
                <a:cs typeface="Menlo Bold"/>
              </a:rPr>
              <a:t>	</a:t>
            </a:r>
            <a:r>
              <a:rPr lang="mr-IN" sz="1400" dirty="0">
                <a:solidFill>
                  <a:srgbClr val="7F0055"/>
                </a:solidFill>
                <a:latin typeface="Menlo Bold"/>
                <a:cs typeface="Menlo Bold"/>
              </a:rPr>
              <a:t>for</a:t>
            </a:r>
            <a:r>
              <a:rPr lang="mr-IN" sz="1400" dirty="0">
                <a:solidFill>
                  <a:srgbClr val="000000"/>
                </a:solidFill>
                <a:latin typeface="Menlo Bold"/>
                <a:cs typeface="Menlo Bold"/>
              </a:rPr>
              <a:t> (</a:t>
            </a:r>
            <a:r>
              <a:rPr lang="mr-IN" sz="1400" dirty="0">
                <a:solidFill>
                  <a:srgbClr val="7F0055"/>
                </a:solidFill>
                <a:latin typeface="Menlo Bold"/>
                <a:cs typeface="Menlo Bold"/>
              </a:rPr>
              <a:t>int</a:t>
            </a:r>
            <a:r>
              <a:rPr lang="mr-IN" sz="1400" dirty="0">
                <a:solidFill>
                  <a:srgbClr val="000000"/>
                </a:solidFill>
                <a:latin typeface="Menlo Bold"/>
                <a:cs typeface="Menlo Bold"/>
              </a:rPr>
              <a:t> i=0; i &lt; vals.length; i++) {</a:t>
            </a:r>
          </a:p>
          <a:p>
            <a:pPr>
              <a:lnSpc>
                <a:spcPct val="150000"/>
              </a:lnSpc>
            </a:pPr>
            <a:r>
              <a:rPr lang="en-US" sz="1400" dirty="0">
                <a:solidFill>
                  <a:srgbClr val="000000"/>
                </a:solidFill>
                <a:latin typeface="Menlo Bold"/>
                <a:cs typeface="Menlo Bold"/>
              </a:rPr>
              <a:t>    		</a:t>
            </a:r>
            <a:r>
              <a:rPr lang="en-US" sz="1400" dirty="0">
                <a:solidFill>
                  <a:srgbClr val="7F0055"/>
                </a:solidFill>
                <a:latin typeface="Menlo Bold"/>
                <a:cs typeface="Menlo Bold"/>
              </a:rPr>
              <a:t>if</a:t>
            </a:r>
            <a:r>
              <a:rPr lang="en-US" sz="1400" dirty="0">
                <a:solidFill>
                  <a:srgbClr val="000000"/>
                </a:solidFill>
                <a:latin typeface="Menlo Bold"/>
                <a:cs typeface="Menlo Bold"/>
              </a:rPr>
              <a:t> (vals[i] &lt; vals[minIndex]){</a:t>
            </a:r>
          </a:p>
          <a:p>
            <a:pPr>
              <a:lnSpc>
                <a:spcPct val="150000"/>
              </a:lnSpc>
            </a:pPr>
            <a:r>
              <a:rPr lang="en-US" sz="1400" dirty="0">
                <a:solidFill>
                  <a:srgbClr val="000000"/>
                </a:solidFill>
                <a:latin typeface="Menlo Bold"/>
                <a:cs typeface="Menlo Bold"/>
              </a:rPr>
              <a:t>			</a:t>
            </a:r>
            <a:r>
              <a:rPr lang="mr-IN" sz="1400" dirty="0">
                <a:solidFill>
                  <a:srgbClr val="000000"/>
                </a:solidFill>
                <a:latin typeface="Menlo Bold"/>
                <a:cs typeface="Menlo Bold"/>
              </a:rPr>
              <a:t>minIndex = i;</a:t>
            </a:r>
            <a:endParaRPr lang="en-US" sz="1400" dirty="0">
              <a:solidFill>
                <a:srgbClr val="000000"/>
              </a:solidFill>
              <a:latin typeface="Menlo Bold"/>
              <a:cs typeface="Menlo Bold"/>
            </a:endParaRPr>
          </a:p>
          <a:p>
            <a:pPr>
              <a:lnSpc>
                <a:spcPct val="150000"/>
              </a:lnSpc>
            </a:pPr>
            <a:r>
              <a:rPr lang="en-US" sz="1400" dirty="0">
                <a:solidFill>
                  <a:srgbClr val="000000"/>
                </a:solidFill>
                <a:latin typeface="Menlo Bold"/>
                <a:cs typeface="Menlo Bold"/>
              </a:rPr>
              <a:t>		}</a:t>
            </a:r>
            <a:r>
              <a:rPr lang="en-US" altLang="zh-CN" sz="1400" dirty="0">
                <a:solidFill>
                  <a:srgbClr val="000000"/>
                </a:solidFill>
                <a:latin typeface="Menlo Bold"/>
                <a:cs typeface="Menlo Bold"/>
              </a:rPr>
              <a:t>}</a:t>
            </a:r>
            <a:endParaRPr lang="mr-IN" sz="1400" dirty="0">
              <a:solidFill>
                <a:srgbClr val="000000"/>
              </a:solidFill>
              <a:latin typeface="Menlo Bold"/>
              <a:cs typeface="Menlo Bold"/>
            </a:endParaRPr>
          </a:p>
          <a:p>
            <a:pPr>
              <a:lnSpc>
                <a:spcPct val="150000"/>
              </a:lnSpc>
            </a:pP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minVal = vals[minIndex];</a:t>
            </a:r>
          </a:p>
          <a:p>
            <a:pPr>
              <a:lnSpc>
                <a:spcPct val="150000"/>
              </a:lnSpc>
            </a:pPr>
            <a:r>
              <a:rPr lang="mr-IN" sz="1400" dirty="0">
                <a:solidFill>
                  <a:srgbClr val="000000"/>
                </a:solidFill>
                <a:latin typeface="Menlo Bold"/>
                <a:cs typeface="Menlo Bold"/>
              </a:rPr>
              <a:t>  </a:t>
            </a:r>
            <a:r>
              <a:rPr lang="en-US" sz="1400" dirty="0">
                <a:solidFill>
                  <a:srgbClr val="000000"/>
                </a:solidFill>
                <a:latin typeface="Menlo Bold"/>
                <a:cs typeface="Menlo Bold"/>
              </a:rPr>
              <a:t>	</a:t>
            </a:r>
            <a:r>
              <a:rPr lang="mr-IN" sz="1400" dirty="0">
                <a:solidFill>
                  <a:srgbClr val="7F0055"/>
                </a:solidFill>
                <a:latin typeface="Menlo Bold"/>
                <a:cs typeface="Menlo Bold"/>
              </a:rPr>
              <a:t>for</a:t>
            </a:r>
            <a:r>
              <a:rPr lang="mr-IN" sz="1400" dirty="0">
                <a:solidFill>
                  <a:srgbClr val="000000"/>
                </a:solidFill>
                <a:latin typeface="Menlo Bold"/>
                <a:cs typeface="Menlo Bold"/>
              </a:rPr>
              <a:t> (</a:t>
            </a:r>
            <a:r>
              <a:rPr lang="mr-IN" sz="1400" dirty="0">
                <a:solidFill>
                  <a:srgbClr val="7F0055"/>
                </a:solidFill>
                <a:latin typeface="Menlo Bold"/>
                <a:cs typeface="Menlo Bold"/>
              </a:rPr>
              <a:t>int</a:t>
            </a:r>
            <a:r>
              <a:rPr lang="mr-IN" sz="1400" dirty="0">
                <a:solidFill>
                  <a:srgbClr val="000000"/>
                </a:solidFill>
                <a:latin typeface="Menlo Bold"/>
                <a:cs typeface="Menlo Bold"/>
              </a:rPr>
              <a:t> i=0; i &lt; vals.length; i++)</a:t>
            </a:r>
            <a:r>
              <a:rPr lang="en-US" sz="1400" dirty="0">
                <a:solidFill>
                  <a:srgbClr val="000000"/>
                </a:solidFill>
                <a:latin typeface="Menlo Bold"/>
                <a:cs typeface="Menlo Bold"/>
              </a:rPr>
              <a:t>{</a:t>
            </a:r>
            <a:endParaRPr lang="mr-IN" sz="1400" dirty="0">
              <a:solidFill>
                <a:srgbClr val="000000"/>
              </a:solidFill>
              <a:latin typeface="Menlo Bold"/>
              <a:cs typeface="Menlo Bold"/>
            </a:endParaRPr>
          </a:p>
          <a:p>
            <a:pPr>
              <a:lnSpc>
                <a:spcPct val="150000"/>
              </a:lnSpc>
            </a:pPr>
            <a:r>
              <a:rPr lang="en-US" sz="1400" dirty="0">
                <a:solidFill>
                  <a:srgbClr val="000000"/>
                </a:solidFill>
                <a:latin typeface="Menlo Bold"/>
                <a:cs typeface="Menlo Bold"/>
              </a:rPr>
              <a:t>		vals[i] = vals[i] - minVal;</a:t>
            </a:r>
          </a:p>
          <a:p>
            <a:pPr>
              <a:lnSpc>
                <a:spcPct val="150000"/>
              </a:lnSpc>
            </a:pPr>
            <a:r>
              <a:rPr lang="en-US" sz="1400" dirty="0">
                <a:solidFill>
                  <a:srgbClr val="000000"/>
                </a:solidFill>
                <a:latin typeface="Menlo Bold"/>
                <a:cs typeface="Menlo Bold"/>
              </a:rPr>
              <a:t>	}</a:t>
            </a:r>
          </a:p>
          <a:p>
            <a:pPr>
              <a:lnSpc>
                <a:spcPct val="150000"/>
              </a:lnSpc>
            </a:pPr>
            <a:r>
              <a:rPr lang="en-US" sz="1400" dirty="0">
                <a:solidFill>
                  <a:srgbClr val="000000"/>
                </a:solidFill>
                <a:latin typeface="Menlo Bold"/>
                <a:cs typeface="Menlo Bold"/>
              </a:rPr>
              <a:t>}</a:t>
            </a:r>
            <a:endParaRPr lang="en-US" sz="1400" dirty="0">
              <a:latin typeface="Menlo Bold"/>
              <a:cs typeface="Menlo Bold"/>
            </a:endParaRPr>
          </a:p>
        </p:txBody>
      </p:sp>
      <p:sp>
        <p:nvSpPr>
          <p:cNvPr id="9" name="Rounded Rectangle 8"/>
          <p:cNvSpPr/>
          <p:nvPr/>
        </p:nvSpPr>
        <p:spPr>
          <a:xfrm>
            <a:off x="770335" y="2001779"/>
            <a:ext cx="1778241" cy="325770"/>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Rounded Rectangle 9"/>
          <p:cNvSpPr/>
          <p:nvPr/>
        </p:nvSpPr>
        <p:spPr>
          <a:xfrm>
            <a:off x="770335" y="2317064"/>
            <a:ext cx="4144157" cy="1275584"/>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ounded Rectangle 10"/>
          <p:cNvSpPr/>
          <p:nvPr/>
        </p:nvSpPr>
        <p:spPr>
          <a:xfrm>
            <a:off x="770335" y="3592648"/>
            <a:ext cx="4144157" cy="391451"/>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Rounded Rectangle 11"/>
          <p:cNvSpPr/>
          <p:nvPr/>
        </p:nvSpPr>
        <p:spPr>
          <a:xfrm>
            <a:off x="770335" y="3984100"/>
            <a:ext cx="4144157" cy="913384"/>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TextBox 12"/>
          <p:cNvSpPr txBox="1"/>
          <p:nvPr/>
        </p:nvSpPr>
        <p:spPr>
          <a:xfrm>
            <a:off x="2548576" y="1975593"/>
            <a:ext cx="599814"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O(1)</a:t>
            </a:r>
          </a:p>
        </p:txBody>
      </p:sp>
      <p:sp>
        <p:nvSpPr>
          <p:cNvPr id="14" name="TextBox 13"/>
          <p:cNvSpPr txBox="1"/>
          <p:nvPr/>
        </p:nvSpPr>
        <p:spPr>
          <a:xfrm>
            <a:off x="5774635" y="1282648"/>
            <a:ext cx="3283650" cy="4824462"/>
          </a:xfrm>
          <a:prstGeom prst="rect">
            <a:avLst/>
          </a:prstGeom>
          <a:noFill/>
        </p:spPr>
        <p:txBody>
          <a:bodyPr wrap="square" rtlCol="0">
            <a:spAutoFit/>
          </a:bodyPr>
          <a:lstStyle/>
          <a:p>
            <a:pPr marL="285750" indent="-285750">
              <a:lnSpc>
                <a:spcPct val="130000"/>
              </a:lnSpc>
              <a:buClr>
                <a:schemeClr val="accent6"/>
              </a:buClr>
              <a:buFont typeface="Wingdings" charset="2"/>
              <a:buChar char="§"/>
            </a:pPr>
            <a:r>
              <a:rPr lang="en-GB" sz="1400" dirty="0">
                <a:latin typeface="Arial"/>
                <a:cs typeface="Arial"/>
              </a:rPr>
              <a:t>The first for loop finds the minimum value of input array </a:t>
            </a:r>
            <a:r>
              <a:rPr lang="en-GB" sz="1400" dirty="0" err="1">
                <a:latin typeface="Arial"/>
                <a:cs typeface="Arial"/>
              </a:rPr>
              <a:t>vals</a:t>
            </a:r>
            <a:r>
              <a:rPr lang="en-GB" sz="1400" dirty="0">
                <a:latin typeface="Arial"/>
                <a:cs typeface="Arial"/>
              </a:rPr>
              <a:t> with size n. It runs for n iterations, each taking constant time O(1), hence it has linear complexity O(n).</a:t>
            </a:r>
          </a:p>
          <a:p>
            <a:pPr marL="285750" indent="-285750">
              <a:lnSpc>
                <a:spcPct val="130000"/>
              </a:lnSpc>
              <a:buClr>
                <a:schemeClr val="accent6"/>
              </a:buClr>
              <a:buFont typeface="Wingdings" charset="2"/>
              <a:buChar char="§"/>
            </a:pPr>
            <a:r>
              <a:rPr lang="en-GB" sz="1400" dirty="0">
                <a:latin typeface="Arial"/>
                <a:cs typeface="Arial"/>
              </a:rPr>
              <a:t>The second for loop reduces each value in the array by the minimum value. It runs for n iterations, each taking constant time O(1), hence it has linear complexity O(n).</a:t>
            </a:r>
          </a:p>
          <a:p>
            <a:pPr marL="742950" lvl="1" indent="-285750">
              <a:lnSpc>
                <a:spcPct val="130000"/>
              </a:lnSpc>
              <a:buClr>
                <a:schemeClr val="accent6"/>
              </a:buClr>
              <a:buFont typeface="Wingdings" charset="2"/>
              <a:buChar char="§"/>
            </a:pPr>
            <a:r>
              <a:rPr lang="en-GB" sz="1400" dirty="0">
                <a:latin typeface="Arial"/>
                <a:cs typeface="Arial"/>
              </a:rPr>
              <a:t>e.g., </a:t>
            </a:r>
            <a:r>
              <a:rPr lang="en-GB" sz="1400" dirty="0" err="1">
                <a:latin typeface="Arial"/>
                <a:cs typeface="Arial"/>
              </a:rPr>
              <a:t>vals</a:t>
            </a:r>
            <a:r>
              <a:rPr lang="en-GB" sz="1400" dirty="0">
                <a:latin typeface="Arial"/>
                <a:cs typeface="Arial"/>
              </a:rPr>
              <a:t> = [1,2,5,3] before, [0,1,4,2] after.</a:t>
            </a:r>
          </a:p>
          <a:p>
            <a:pPr marL="285750" indent="-285750">
              <a:lnSpc>
                <a:spcPct val="130000"/>
              </a:lnSpc>
              <a:buClr>
                <a:schemeClr val="accent6"/>
              </a:buClr>
              <a:buFont typeface="Wingdings" charset="2"/>
              <a:buChar char="§"/>
            </a:pPr>
            <a:r>
              <a:rPr lang="en-US" altLang="zh-CN" sz="1400" dirty="0">
                <a:latin typeface="Arial"/>
                <a:cs typeface="Arial"/>
              </a:rPr>
              <a:t>Two </a:t>
            </a:r>
            <a:r>
              <a:rPr lang="en-GB" sz="1400" dirty="0">
                <a:latin typeface="Arial"/>
                <a:cs typeface="Arial"/>
              </a:rPr>
              <a:t>assignment statements each has complexity O(1)</a:t>
            </a:r>
          </a:p>
          <a:p>
            <a:pPr marL="285750" indent="-285750">
              <a:lnSpc>
                <a:spcPct val="130000"/>
              </a:lnSpc>
              <a:buClr>
                <a:schemeClr val="accent6"/>
              </a:buClr>
              <a:buFont typeface="Wingdings" charset="2"/>
              <a:buChar char="§"/>
            </a:pPr>
            <a:r>
              <a:rPr lang="en-GB" sz="1400" dirty="0">
                <a:latin typeface="Arial"/>
                <a:cs typeface="Arial"/>
              </a:rPr>
              <a:t>Total complexity of the entire algorithm is linear O(n) (the result of O(n)+O(n)+O(1)+O(1)).</a:t>
            </a:r>
            <a:endParaRPr lang="en-US" sz="1400" u="sng" dirty="0">
              <a:latin typeface="Arial"/>
              <a:cs typeface="Arial"/>
            </a:endParaRPr>
          </a:p>
        </p:txBody>
      </p:sp>
      <p:sp>
        <p:nvSpPr>
          <p:cNvPr id="15" name="TextBox 14"/>
          <p:cNvSpPr txBox="1"/>
          <p:nvPr/>
        </p:nvSpPr>
        <p:spPr>
          <a:xfrm>
            <a:off x="4923190" y="3623502"/>
            <a:ext cx="599814"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O(1)</a:t>
            </a:r>
          </a:p>
        </p:txBody>
      </p:sp>
      <p:sp>
        <p:nvSpPr>
          <p:cNvPr id="16" name="TextBox 15"/>
          <p:cNvSpPr txBox="1"/>
          <p:nvPr/>
        </p:nvSpPr>
        <p:spPr>
          <a:xfrm>
            <a:off x="4914128" y="2789109"/>
            <a:ext cx="599814"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O(n)</a:t>
            </a:r>
          </a:p>
        </p:txBody>
      </p:sp>
      <p:sp>
        <p:nvSpPr>
          <p:cNvPr id="17" name="TextBox 16"/>
          <p:cNvSpPr txBox="1"/>
          <p:nvPr/>
        </p:nvSpPr>
        <p:spPr>
          <a:xfrm>
            <a:off x="4923190" y="4237646"/>
            <a:ext cx="599814"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O(n)</a:t>
            </a:r>
          </a:p>
        </p:txBody>
      </p:sp>
      <p:sp>
        <p:nvSpPr>
          <p:cNvPr id="18" name="TextBox 17"/>
          <p:cNvSpPr txBox="1"/>
          <p:nvPr/>
        </p:nvSpPr>
        <p:spPr>
          <a:xfrm>
            <a:off x="3148390" y="1928380"/>
            <a:ext cx="334447" cy="400110"/>
          </a:xfrm>
          <a:prstGeom prst="rect">
            <a:avLst/>
          </a:prstGeom>
          <a:noFill/>
        </p:spPr>
        <p:txBody>
          <a:bodyPr wrap="none" rtlCol="0" anchor="ctr">
            <a:spAutoFit/>
          </a:bodyPr>
          <a:lstStyle/>
          <a:p>
            <a:pPr algn="ctr"/>
            <a:r>
              <a:rPr lang="en-US" sz="2000" dirty="0">
                <a:solidFill>
                  <a:srgbClr val="FF0000"/>
                </a:solidFill>
                <a:latin typeface="Arial"/>
                <a:cs typeface="Arial"/>
              </a:rPr>
              <a:t>+</a:t>
            </a:r>
          </a:p>
        </p:txBody>
      </p:sp>
      <p:sp>
        <p:nvSpPr>
          <p:cNvPr id="19" name="TextBox 18"/>
          <p:cNvSpPr txBox="1"/>
          <p:nvPr/>
        </p:nvSpPr>
        <p:spPr>
          <a:xfrm>
            <a:off x="5513325" y="2763012"/>
            <a:ext cx="334447" cy="400110"/>
          </a:xfrm>
          <a:prstGeom prst="rect">
            <a:avLst/>
          </a:prstGeom>
          <a:noFill/>
        </p:spPr>
        <p:txBody>
          <a:bodyPr wrap="none" rtlCol="0" anchor="ctr">
            <a:spAutoFit/>
          </a:bodyPr>
          <a:lstStyle/>
          <a:p>
            <a:pPr algn="ctr"/>
            <a:r>
              <a:rPr lang="en-US" sz="2000" dirty="0">
                <a:solidFill>
                  <a:srgbClr val="FF0000"/>
                </a:solidFill>
                <a:latin typeface="Arial"/>
                <a:cs typeface="Arial"/>
              </a:rPr>
              <a:t>+</a:t>
            </a:r>
          </a:p>
        </p:txBody>
      </p:sp>
      <p:sp>
        <p:nvSpPr>
          <p:cNvPr id="20" name="TextBox 19"/>
          <p:cNvSpPr txBox="1"/>
          <p:nvPr/>
        </p:nvSpPr>
        <p:spPr>
          <a:xfrm>
            <a:off x="5513325" y="3583989"/>
            <a:ext cx="334447" cy="400110"/>
          </a:xfrm>
          <a:prstGeom prst="rect">
            <a:avLst/>
          </a:prstGeom>
          <a:noFill/>
        </p:spPr>
        <p:txBody>
          <a:bodyPr wrap="none" rtlCol="0" anchor="ctr">
            <a:spAutoFit/>
          </a:bodyPr>
          <a:lstStyle/>
          <a:p>
            <a:pPr algn="ctr"/>
            <a:r>
              <a:rPr lang="en-US" sz="2000" dirty="0">
                <a:solidFill>
                  <a:srgbClr val="FF0000"/>
                </a:solidFill>
                <a:latin typeface="Arial"/>
                <a:cs typeface="Arial"/>
              </a:rPr>
              <a:t>+</a:t>
            </a:r>
          </a:p>
        </p:txBody>
      </p:sp>
      <p:sp>
        <p:nvSpPr>
          <p:cNvPr id="21" name="TextBox 20"/>
          <p:cNvSpPr txBox="1"/>
          <p:nvPr/>
        </p:nvSpPr>
        <p:spPr>
          <a:xfrm>
            <a:off x="5513325" y="4194151"/>
            <a:ext cx="334447" cy="400110"/>
          </a:xfrm>
          <a:prstGeom prst="rect">
            <a:avLst/>
          </a:prstGeom>
          <a:noFill/>
        </p:spPr>
        <p:txBody>
          <a:bodyPr wrap="none" rtlCol="0" anchor="ctr">
            <a:spAutoFit/>
          </a:bodyPr>
          <a:lstStyle/>
          <a:p>
            <a:pPr algn="ctr"/>
            <a:r>
              <a:rPr lang="en-US" sz="2000" dirty="0">
                <a:solidFill>
                  <a:srgbClr val="FF0000"/>
                </a:solidFill>
                <a:latin typeface="Arial"/>
                <a:cs typeface="Arial"/>
              </a:rPr>
              <a:t>+</a:t>
            </a:r>
          </a:p>
        </p:txBody>
      </p:sp>
      <p:sp>
        <p:nvSpPr>
          <p:cNvPr id="3" name="Slide Number Placeholder 5">
            <a:extLst>
              <a:ext uri="{FF2B5EF4-FFF2-40B4-BE49-F238E27FC236}">
                <a16:creationId xmlns:a16="http://schemas.microsoft.com/office/drawing/2014/main" id="{B8AEB297-3991-4F7D-A5A1-DC691FC709AA}"/>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13</a:t>
            </a:fld>
            <a:endParaRPr lang="en-US"/>
          </a:p>
        </p:txBody>
      </p:sp>
    </p:spTree>
    <p:extLst>
      <p:ext uri="{BB962C8B-B14F-4D97-AF65-F5344CB8AC3E}">
        <p14:creationId xmlns:p14="http://schemas.microsoft.com/office/powerpoint/2010/main" val="105710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Nested Loops</a:t>
            </a:r>
          </a:p>
        </p:txBody>
      </p:sp>
      <p:sp>
        <p:nvSpPr>
          <p:cNvPr id="4" name="Rectangle 3"/>
          <p:cNvSpPr/>
          <p:nvPr/>
        </p:nvSpPr>
        <p:spPr>
          <a:xfrm>
            <a:off x="205293" y="1536798"/>
            <a:ext cx="5596417" cy="3609963"/>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1400" dirty="0">
                <a:solidFill>
                  <a:srgbClr val="7F0055"/>
                </a:solidFill>
                <a:latin typeface="Menlo Bold"/>
                <a:cs typeface="Menlo Bold"/>
              </a:rPr>
              <a:t>int</a:t>
            </a:r>
            <a:r>
              <a:rPr lang="en-US" sz="1400" dirty="0">
                <a:solidFill>
                  <a:srgbClr val="000000"/>
                </a:solidFill>
                <a:latin typeface="Menlo Bold"/>
                <a:cs typeface="Menlo Bold"/>
              </a:rPr>
              <a:t> maxDifference (</a:t>
            </a:r>
            <a:r>
              <a:rPr lang="en-US" sz="1400" dirty="0">
                <a:solidFill>
                  <a:srgbClr val="7F0055"/>
                </a:solidFill>
                <a:latin typeface="Menlo Bold"/>
                <a:cs typeface="Menlo Bold"/>
              </a:rPr>
              <a:t>int</a:t>
            </a:r>
            <a:r>
              <a:rPr lang="en-US" sz="1400" dirty="0">
                <a:solidFill>
                  <a:srgbClr val="000000"/>
                </a:solidFill>
                <a:latin typeface="Menlo Bold"/>
                <a:cs typeface="Menlo Bold"/>
              </a:rPr>
              <a:t>[] vals) { </a:t>
            </a:r>
          </a:p>
          <a:p>
            <a:pPr>
              <a:lnSpc>
                <a:spcPct val="150000"/>
              </a:lnSpc>
            </a:pP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max = 0;</a:t>
            </a:r>
          </a:p>
          <a:p>
            <a:pPr>
              <a:lnSpc>
                <a:spcPct val="150000"/>
              </a:lnSpc>
            </a:pPr>
            <a:r>
              <a:rPr lang="en-US" sz="1400" dirty="0">
                <a:solidFill>
                  <a:srgbClr val="7F0055"/>
                </a:solidFill>
                <a:latin typeface="Menlo Bold"/>
                <a:cs typeface="Menlo Bold"/>
              </a:rPr>
              <a:t>	</a:t>
            </a:r>
            <a:r>
              <a:rPr lang="mr-IN" sz="1400" dirty="0">
                <a:solidFill>
                  <a:srgbClr val="7F0055"/>
                </a:solidFill>
                <a:latin typeface="Menlo Bold"/>
                <a:cs typeface="Menlo Bold"/>
              </a:rPr>
              <a:t>for</a:t>
            </a:r>
            <a:r>
              <a:rPr lang="mr-IN" sz="1400" dirty="0">
                <a:solidFill>
                  <a:srgbClr val="000000"/>
                </a:solidFill>
                <a:latin typeface="Menlo Bold"/>
                <a:cs typeface="Menlo Bold"/>
              </a:rPr>
              <a:t> (</a:t>
            </a:r>
            <a:r>
              <a:rPr lang="mr-IN" sz="1400" dirty="0">
                <a:solidFill>
                  <a:srgbClr val="7F0055"/>
                </a:solidFill>
                <a:latin typeface="Menlo Bold"/>
                <a:cs typeface="Menlo Bold"/>
              </a:rPr>
              <a:t>int</a:t>
            </a:r>
            <a:r>
              <a:rPr lang="mr-IN" sz="1400" dirty="0">
                <a:solidFill>
                  <a:srgbClr val="000000"/>
                </a:solidFill>
                <a:latin typeface="Menlo Bold"/>
                <a:cs typeface="Menlo Bold"/>
              </a:rPr>
              <a:t> i=0; i &lt; vals.length; i++) {</a:t>
            </a:r>
          </a:p>
          <a:p>
            <a:pPr lvl="1">
              <a:lnSpc>
                <a:spcPct val="150000"/>
              </a:lnSpc>
            </a:pPr>
            <a:r>
              <a:rPr lang="en-US" sz="1400" dirty="0">
                <a:solidFill>
                  <a:srgbClr val="7F0055"/>
                </a:solidFill>
                <a:latin typeface="Menlo Bold"/>
                <a:cs typeface="Menlo Bold"/>
              </a:rPr>
              <a:t>	</a:t>
            </a:r>
            <a:r>
              <a:rPr lang="mr-IN" sz="1400" dirty="0">
                <a:solidFill>
                  <a:srgbClr val="7F0055"/>
                </a:solidFill>
                <a:latin typeface="Menlo Bold"/>
                <a:cs typeface="Menlo Bold"/>
              </a:rPr>
              <a:t>for</a:t>
            </a:r>
            <a:r>
              <a:rPr lang="mr-IN" sz="1400" dirty="0">
                <a:solidFill>
                  <a:srgbClr val="000000"/>
                </a:solidFill>
                <a:latin typeface="Menlo Bold"/>
                <a:cs typeface="Menlo Bold"/>
              </a:rPr>
              <a:t> (</a:t>
            </a:r>
            <a:r>
              <a:rPr lang="mr-IN" sz="1400" dirty="0">
                <a:solidFill>
                  <a:srgbClr val="7F0055"/>
                </a:solidFill>
                <a:latin typeface="Menlo Bold"/>
                <a:cs typeface="Menlo Bold"/>
              </a:rPr>
              <a:t>int</a:t>
            </a:r>
            <a:r>
              <a:rPr lang="mr-IN" sz="1400" dirty="0">
                <a:solidFill>
                  <a:srgbClr val="000000"/>
                </a:solidFill>
                <a:latin typeface="Menlo Bold"/>
                <a:cs typeface="Menlo Bold"/>
              </a:rPr>
              <a:t> j=0; j &lt; vals.length; j++) {</a:t>
            </a:r>
          </a:p>
          <a:p>
            <a:pPr>
              <a:lnSpc>
                <a:spcPct val="150000"/>
              </a:lnSpc>
            </a:pPr>
            <a:r>
              <a:rPr lang="mr-IN" sz="1400" dirty="0">
                <a:solidFill>
                  <a:srgbClr val="000000"/>
                </a:solidFill>
                <a:latin typeface="Menlo Bold"/>
                <a:cs typeface="Menlo Bold"/>
              </a:rPr>
              <a:t>      </a:t>
            </a:r>
            <a:r>
              <a:rPr lang="en-US" sz="1400" dirty="0">
                <a:solidFill>
                  <a:srgbClr val="000000"/>
                </a:solidFill>
                <a:latin typeface="Menlo Bold"/>
                <a:cs typeface="Menlo Bold"/>
              </a:rPr>
              <a:t>		</a:t>
            </a:r>
            <a:r>
              <a:rPr lang="mr-IN" sz="1400" dirty="0" err="1">
                <a:solidFill>
                  <a:srgbClr val="7F0055"/>
                </a:solidFill>
                <a:latin typeface="Menlo Bold"/>
                <a:cs typeface="Menlo Bold"/>
              </a:rPr>
              <a:t>if</a:t>
            </a:r>
            <a:r>
              <a:rPr lang="mr-IN" sz="1400" dirty="0">
                <a:solidFill>
                  <a:srgbClr val="000000"/>
                </a:solidFill>
                <a:latin typeface="Menlo Bold"/>
                <a:cs typeface="Menlo Bold"/>
              </a:rPr>
              <a:t> (vals[i] – vals[j] &gt; max) {</a:t>
            </a:r>
          </a:p>
          <a:p>
            <a:pPr>
              <a:lnSpc>
                <a:spcPct val="150000"/>
              </a:lnSpc>
            </a:pPr>
            <a:r>
              <a:rPr lang="en-US" sz="1400" dirty="0">
                <a:solidFill>
                  <a:srgbClr val="000000"/>
                </a:solidFill>
                <a:latin typeface="Menlo Bold"/>
                <a:cs typeface="Menlo Bold"/>
              </a:rPr>
              <a:t>				</a:t>
            </a:r>
            <a:r>
              <a:rPr lang="mr-IN" sz="1400" dirty="0">
                <a:solidFill>
                  <a:srgbClr val="000000"/>
                </a:solidFill>
                <a:latin typeface="Menlo Bold"/>
                <a:cs typeface="Menlo Bold"/>
              </a:rPr>
              <a:t>max = vals[i] – vals[j]; </a:t>
            </a:r>
            <a:endParaRPr lang="en-US" sz="1400" dirty="0">
              <a:solidFill>
                <a:srgbClr val="000000"/>
              </a:solidFill>
              <a:latin typeface="Menlo Bold"/>
              <a:cs typeface="Menlo Bold"/>
            </a:endParaRPr>
          </a:p>
          <a:p>
            <a:pPr>
              <a:lnSpc>
                <a:spcPct val="150000"/>
              </a:lnSpc>
            </a:pPr>
            <a:r>
              <a:rPr lang="en-US" sz="1400" dirty="0">
                <a:solidFill>
                  <a:srgbClr val="000000"/>
                </a:solidFill>
                <a:latin typeface="Menlo Bold"/>
                <a:cs typeface="Menlo Bold"/>
              </a:rPr>
              <a:t>			</a:t>
            </a:r>
            <a:r>
              <a:rPr lang="mr-IN" sz="1400" dirty="0">
                <a:solidFill>
                  <a:srgbClr val="000000"/>
                </a:solidFill>
                <a:latin typeface="Menlo Bold"/>
                <a:cs typeface="Menlo Bold"/>
              </a:rPr>
              <a:t>}</a:t>
            </a:r>
          </a:p>
          <a:p>
            <a:pPr>
              <a:lnSpc>
                <a:spcPct val="150000"/>
              </a:lnSpc>
            </a:pPr>
            <a:r>
              <a:rPr lang="en-US" sz="1400" dirty="0">
                <a:solidFill>
                  <a:srgbClr val="000000"/>
                </a:solidFill>
                <a:latin typeface="Menlo Bold"/>
                <a:cs typeface="Menlo Bold"/>
              </a:rPr>
              <a:t>		</a:t>
            </a:r>
            <a:r>
              <a:rPr lang="mr-IN" sz="1400" dirty="0">
                <a:solidFill>
                  <a:srgbClr val="000000"/>
                </a:solidFill>
                <a:latin typeface="Menlo Bold"/>
                <a:cs typeface="Menlo Bold"/>
              </a:rPr>
              <a:t>} </a:t>
            </a:r>
            <a:endParaRPr lang="en-US" sz="1400" dirty="0">
              <a:solidFill>
                <a:srgbClr val="000000"/>
              </a:solidFill>
              <a:latin typeface="Menlo Bold"/>
              <a:cs typeface="Menlo Bold"/>
            </a:endParaRPr>
          </a:p>
          <a:p>
            <a:pPr>
              <a:lnSpc>
                <a:spcPct val="150000"/>
              </a:lnSpc>
            </a:pPr>
            <a:r>
              <a:rPr lang="en-US" sz="1400" dirty="0">
                <a:solidFill>
                  <a:srgbClr val="000000"/>
                </a:solidFill>
                <a:latin typeface="Menlo Bold"/>
                <a:cs typeface="Menlo Bold"/>
              </a:rPr>
              <a:t>	</a:t>
            </a:r>
            <a:r>
              <a:rPr lang="mr-IN" sz="1400" dirty="0">
                <a:solidFill>
                  <a:srgbClr val="000000"/>
                </a:solidFill>
                <a:latin typeface="Menlo Bold"/>
                <a:cs typeface="Menlo Bold"/>
              </a:rPr>
              <a:t>}</a:t>
            </a:r>
          </a:p>
          <a:p>
            <a:pPr>
              <a:lnSpc>
                <a:spcPct val="150000"/>
              </a:lnSpc>
            </a:pPr>
            <a:r>
              <a:rPr lang="en-US" sz="1400" dirty="0">
                <a:solidFill>
                  <a:srgbClr val="7F0055"/>
                </a:solidFill>
                <a:latin typeface="Menlo Bold"/>
                <a:cs typeface="Menlo Bold"/>
              </a:rPr>
              <a:t>	return</a:t>
            </a:r>
            <a:r>
              <a:rPr lang="en-US" sz="1400" dirty="0">
                <a:solidFill>
                  <a:srgbClr val="000000"/>
                </a:solidFill>
                <a:latin typeface="Menlo Bold"/>
                <a:cs typeface="Menlo Bold"/>
              </a:rPr>
              <a:t> max; </a:t>
            </a:r>
          </a:p>
          <a:p>
            <a:pPr>
              <a:lnSpc>
                <a:spcPct val="150000"/>
              </a:lnSpc>
            </a:pPr>
            <a:r>
              <a:rPr lang="en-US" sz="1400" dirty="0">
                <a:solidFill>
                  <a:srgbClr val="000000"/>
                </a:solidFill>
                <a:latin typeface="Menlo Bold"/>
                <a:cs typeface="Menlo Bold"/>
              </a:rPr>
              <a:t>}</a:t>
            </a:r>
          </a:p>
        </p:txBody>
      </p:sp>
      <p:sp>
        <p:nvSpPr>
          <p:cNvPr id="9" name="Rounded Rectangle 8"/>
          <p:cNvSpPr/>
          <p:nvPr/>
        </p:nvSpPr>
        <p:spPr>
          <a:xfrm>
            <a:off x="700751" y="1927260"/>
            <a:ext cx="1473803" cy="325770"/>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ounded Rectangle 10"/>
          <p:cNvSpPr/>
          <p:nvPr/>
        </p:nvSpPr>
        <p:spPr>
          <a:xfrm>
            <a:off x="700751" y="4471859"/>
            <a:ext cx="1317235" cy="325770"/>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Rectangle 14"/>
          <p:cNvSpPr/>
          <p:nvPr/>
        </p:nvSpPr>
        <p:spPr>
          <a:xfrm>
            <a:off x="1097510" y="2609672"/>
            <a:ext cx="3831382" cy="252268"/>
          </a:xfrm>
          <a:prstGeom prst="rect">
            <a:avLst/>
          </a:prstGeom>
          <a:solidFill>
            <a:srgbClr val="FFFF00">
              <a:alpha val="24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6847" y="2253029"/>
            <a:ext cx="3831382" cy="261124"/>
          </a:xfrm>
          <a:prstGeom prst="rect">
            <a:avLst/>
          </a:prstGeom>
          <a:solidFill>
            <a:srgbClr val="FFFF00">
              <a:alpha val="24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83252" y="1914476"/>
            <a:ext cx="599814"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O(1)</a:t>
            </a:r>
          </a:p>
        </p:txBody>
      </p:sp>
      <p:sp>
        <p:nvSpPr>
          <p:cNvPr id="22" name="TextBox 21"/>
          <p:cNvSpPr txBox="1"/>
          <p:nvPr/>
        </p:nvSpPr>
        <p:spPr>
          <a:xfrm>
            <a:off x="2021537" y="4459075"/>
            <a:ext cx="599814"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O(1)</a:t>
            </a:r>
          </a:p>
        </p:txBody>
      </p:sp>
      <p:sp>
        <p:nvSpPr>
          <p:cNvPr id="25" name="TextBox 24"/>
          <p:cNvSpPr txBox="1"/>
          <p:nvPr/>
        </p:nvSpPr>
        <p:spPr>
          <a:xfrm>
            <a:off x="4463363" y="4145460"/>
            <a:ext cx="687500"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O(n</a:t>
            </a:r>
            <a:r>
              <a:rPr lang="en-US" baseline="30000" dirty="0"/>
              <a:t>2</a:t>
            </a:r>
            <a:r>
              <a:rPr lang="en-US" dirty="0"/>
              <a:t>)</a:t>
            </a:r>
          </a:p>
        </p:txBody>
      </p:sp>
      <p:sp>
        <p:nvSpPr>
          <p:cNvPr id="13" name="Rounded Rectangle 12"/>
          <p:cNvSpPr/>
          <p:nvPr/>
        </p:nvSpPr>
        <p:spPr>
          <a:xfrm>
            <a:off x="1097510" y="2514153"/>
            <a:ext cx="3831383" cy="1687419"/>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3" name="TextBox 22"/>
          <p:cNvSpPr txBox="1"/>
          <p:nvPr/>
        </p:nvSpPr>
        <p:spPr>
          <a:xfrm>
            <a:off x="4195936" y="3806906"/>
            <a:ext cx="599814" cy="338554"/>
          </a:xfrm>
          <a:prstGeom prst="rect">
            <a:avLst/>
          </a:prstGeom>
          <a:solidFill>
            <a:srgbClr val="E6A20E"/>
          </a:solidFill>
        </p:spPr>
        <p:txBody>
          <a:bodyPr wrap="square">
            <a:spAutoFit/>
          </a:bodyPr>
          <a:lstStyle>
            <a:defPPr>
              <a:defRPr lang="en-US"/>
            </a:defPPr>
            <a:lvl1pPr>
              <a:defRPr sz="1600">
                <a:latin typeface="Arial"/>
                <a:cs typeface="Arial"/>
              </a:defRPr>
            </a:lvl1pPr>
          </a:lstStyle>
          <a:p>
            <a:pPr algn="ctr"/>
            <a:r>
              <a:rPr lang="en-US" dirty="0"/>
              <a:t>O(n)</a:t>
            </a:r>
          </a:p>
        </p:txBody>
      </p:sp>
      <p:sp>
        <p:nvSpPr>
          <p:cNvPr id="10" name="Rounded Rectangle 9"/>
          <p:cNvSpPr/>
          <p:nvPr/>
        </p:nvSpPr>
        <p:spPr>
          <a:xfrm>
            <a:off x="556686" y="2253029"/>
            <a:ext cx="4705735" cy="2218829"/>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C582263A-EACF-7F23-2B5D-0677DE4770CF}"/>
              </a:ext>
            </a:extLst>
          </p:cNvPr>
          <p:cNvSpPr txBox="1"/>
          <p:nvPr/>
        </p:nvSpPr>
        <p:spPr>
          <a:xfrm>
            <a:off x="5792515" y="1536798"/>
            <a:ext cx="3211581" cy="4860305"/>
          </a:xfrm>
          <a:prstGeom prst="rect">
            <a:avLst/>
          </a:prstGeom>
          <a:noFill/>
        </p:spPr>
        <p:txBody>
          <a:bodyPr wrap="square" rtlCol="0">
            <a:spAutoFit/>
          </a:bodyPr>
          <a:lstStyle/>
          <a:p>
            <a:pPr marL="285750" indent="-285750">
              <a:lnSpc>
                <a:spcPct val="130000"/>
              </a:lnSpc>
              <a:buClr>
                <a:schemeClr val="accent6"/>
              </a:buClr>
              <a:buFont typeface="Wingdings" charset="2"/>
              <a:buChar char="§"/>
            </a:pPr>
            <a:r>
              <a:rPr lang="en-GB" sz="1600" dirty="0">
                <a:latin typeface="Arial"/>
                <a:cs typeface="Arial"/>
              </a:rPr>
              <a:t>The nested for loops look for the maximum difference between any two array elements of input array </a:t>
            </a:r>
            <a:r>
              <a:rPr lang="en-GB" sz="1600" dirty="0" err="1">
                <a:latin typeface="Arial"/>
                <a:cs typeface="Arial"/>
              </a:rPr>
              <a:t>vals</a:t>
            </a:r>
            <a:r>
              <a:rPr lang="en-GB" sz="1600" dirty="0">
                <a:latin typeface="Arial"/>
                <a:cs typeface="Arial"/>
              </a:rPr>
              <a:t> with size n: </a:t>
            </a:r>
          </a:p>
          <a:p>
            <a:pPr marL="742950" lvl="1" indent="-285750">
              <a:lnSpc>
                <a:spcPct val="130000"/>
              </a:lnSpc>
              <a:buClr>
                <a:schemeClr val="accent6"/>
              </a:buClr>
              <a:buFont typeface="Wingdings" charset="2"/>
              <a:buChar char="§"/>
            </a:pPr>
            <a:r>
              <a:rPr lang="en-GB" sz="1600" dirty="0">
                <a:latin typeface="Arial"/>
                <a:cs typeface="Arial"/>
              </a:rPr>
              <a:t>e.g., </a:t>
            </a:r>
            <a:r>
              <a:rPr lang="en-GB" sz="1600" dirty="0" err="1">
                <a:latin typeface="Arial"/>
                <a:cs typeface="Arial"/>
              </a:rPr>
              <a:t>vals</a:t>
            </a:r>
            <a:r>
              <a:rPr lang="en-GB" sz="1600" dirty="0">
                <a:latin typeface="Arial"/>
                <a:cs typeface="Arial"/>
              </a:rPr>
              <a:t> = [1,7,2,4,6,8], return 8 – 1 = 7</a:t>
            </a:r>
          </a:p>
          <a:p>
            <a:pPr marL="285750" indent="-285750">
              <a:lnSpc>
                <a:spcPct val="130000"/>
              </a:lnSpc>
              <a:buClr>
                <a:schemeClr val="accent6"/>
              </a:buClr>
              <a:buFont typeface="Wingdings" charset="2"/>
              <a:buChar char="§"/>
            </a:pPr>
            <a:r>
              <a:rPr lang="en-GB" sz="1600" dirty="0">
                <a:latin typeface="Arial"/>
                <a:cs typeface="Arial"/>
              </a:rPr>
              <a:t>Inner loop runs for n iterations, each taking constant time O(1), hence it has linear complexity O(n).</a:t>
            </a:r>
          </a:p>
          <a:p>
            <a:pPr marL="285750" indent="-285750">
              <a:lnSpc>
                <a:spcPct val="130000"/>
              </a:lnSpc>
              <a:buClr>
                <a:schemeClr val="accent6"/>
              </a:buClr>
              <a:buFont typeface="Wingdings" charset="2"/>
              <a:buChar char="§"/>
            </a:pPr>
            <a:r>
              <a:rPr lang="en-GB" sz="1600" dirty="0">
                <a:latin typeface="Arial"/>
                <a:cs typeface="Arial"/>
              </a:rPr>
              <a:t>Outer loop runs for n iterations, each taking linear time O(n), hence it has quadratic complexity O(n</a:t>
            </a:r>
            <a:r>
              <a:rPr lang="en-GB" sz="1600" baseline="30000" dirty="0">
                <a:latin typeface="Arial"/>
                <a:cs typeface="Arial"/>
              </a:rPr>
              <a:t>2</a:t>
            </a:r>
            <a:r>
              <a:rPr lang="en-GB" sz="1600" dirty="0">
                <a:latin typeface="Arial"/>
                <a:cs typeface="Arial"/>
              </a:rPr>
              <a:t>).</a:t>
            </a:r>
          </a:p>
        </p:txBody>
      </p:sp>
      <p:sp>
        <p:nvSpPr>
          <p:cNvPr id="3" name="Slide Number Placeholder 5">
            <a:extLst>
              <a:ext uri="{FF2B5EF4-FFF2-40B4-BE49-F238E27FC236}">
                <a16:creationId xmlns:a16="http://schemas.microsoft.com/office/drawing/2014/main" id="{676B1449-46E8-E3F3-FD5D-FEF937962E0D}"/>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14</a:t>
            </a:fld>
            <a:endParaRPr lang="en-US"/>
          </a:p>
        </p:txBody>
      </p:sp>
    </p:spTree>
    <p:extLst>
      <p:ext uri="{BB962C8B-B14F-4D97-AF65-F5344CB8AC3E}">
        <p14:creationId xmlns:p14="http://schemas.microsoft.com/office/powerpoint/2010/main" val="177936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90FA-53C8-82E5-BEDF-67080A414F3B}"/>
              </a:ext>
            </a:extLst>
          </p:cNvPr>
          <p:cNvSpPr>
            <a:spLocks noGrp="1"/>
          </p:cNvSpPr>
          <p:nvPr>
            <p:ph type="title"/>
          </p:nvPr>
        </p:nvSpPr>
        <p:spPr/>
        <p:txBody>
          <a:bodyPr/>
          <a:lstStyle/>
          <a:p>
            <a:r>
              <a:rPr lang="en-GB" dirty="0"/>
              <a:t>Exercises</a:t>
            </a:r>
            <a:endParaRPr lang="en-SE" dirty="0"/>
          </a:p>
        </p:txBody>
      </p:sp>
      <p:sp>
        <p:nvSpPr>
          <p:cNvPr id="6" name="Rectangle 5">
            <a:extLst>
              <a:ext uri="{FF2B5EF4-FFF2-40B4-BE49-F238E27FC236}">
                <a16:creationId xmlns:a16="http://schemas.microsoft.com/office/drawing/2014/main" id="{DF5A6AD5-928F-FD0D-AFEB-102B60059C5E}"/>
              </a:ext>
            </a:extLst>
          </p:cNvPr>
          <p:cNvSpPr/>
          <p:nvPr/>
        </p:nvSpPr>
        <p:spPr>
          <a:xfrm>
            <a:off x="457979" y="1561666"/>
            <a:ext cx="2436307" cy="2773516"/>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1400" dirty="0">
                <a:solidFill>
                  <a:srgbClr val="7F0055"/>
                </a:solidFill>
                <a:latin typeface="Menlo Bold"/>
                <a:cs typeface="Menlo Bold"/>
              </a:rPr>
              <a:t>int</a:t>
            </a:r>
            <a:r>
              <a:rPr lang="en-US" sz="1400" dirty="0">
                <a:solidFill>
                  <a:srgbClr val="000000"/>
                </a:solidFill>
                <a:latin typeface="Menlo Bold"/>
                <a:cs typeface="Menlo Bold"/>
              </a:rPr>
              <a:t> fun (</a:t>
            </a:r>
            <a:r>
              <a:rPr lang="en-US" sz="1400" dirty="0">
                <a:solidFill>
                  <a:srgbClr val="7F0055"/>
                </a:solidFill>
                <a:latin typeface="Menlo Bold"/>
                <a:cs typeface="Menlo Bold"/>
              </a:rPr>
              <a:t>int</a:t>
            </a:r>
            <a:r>
              <a:rPr lang="en-US" sz="1400" dirty="0">
                <a:solidFill>
                  <a:srgbClr val="000000"/>
                </a:solidFill>
                <a:latin typeface="Menlo Bold"/>
                <a:cs typeface="Menlo Bold"/>
              </a:rPr>
              <a:t> n) {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n; i = </a:t>
            </a:r>
            <a:r>
              <a:rPr lang="en-US" sz="1400" dirty="0" err="1">
                <a:solidFill>
                  <a:srgbClr val="000000"/>
                </a:solidFill>
                <a:latin typeface="Menlo Bold"/>
                <a:cs typeface="Menlo Bold"/>
              </a:rPr>
              <a:t>i+c</a:t>
            </a: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    </a:t>
            </a: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n; i = i*2)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100; i = i++)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a:t>
            </a:r>
          </a:p>
        </p:txBody>
      </p:sp>
      <p:sp>
        <p:nvSpPr>
          <p:cNvPr id="9" name="TextBox 8">
            <a:extLst>
              <a:ext uri="{FF2B5EF4-FFF2-40B4-BE49-F238E27FC236}">
                <a16:creationId xmlns:a16="http://schemas.microsoft.com/office/drawing/2014/main" id="{384A2CDE-7294-ED5E-6580-00287198434F}"/>
              </a:ext>
            </a:extLst>
          </p:cNvPr>
          <p:cNvSpPr txBox="1"/>
          <p:nvPr/>
        </p:nvSpPr>
        <p:spPr>
          <a:xfrm>
            <a:off x="2897937" y="1940862"/>
            <a:ext cx="5920943" cy="1339341"/>
          </a:xfrm>
          <a:prstGeom prst="rect">
            <a:avLst/>
          </a:prstGeom>
          <a:noFill/>
        </p:spPr>
        <p:txBody>
          <a:bodyPr wrap="square" rtlCol="0">
            <a:spAutoFit/>
          </a:bodyPr>
          <a:lstStyle/>
          <a:p>
            <a:pPr marL="285750" indent="-285750">
              <a:lnSpc>
                <a:spcPct val="130000"/>
              </a:lnSpc>
              <a:buClr>
                <a:schemeClr val="accent6"/>
              </a:buClr>
              <a:buFont typeface="Wingdings" charset="2"/>
              <a:buChar char="§"/>
            </a:pPr>
            <a:r>
              <a:rPr lang="en-GB" sz="1600" dirty="0">
                <a:latin typeface="Arial"/>
                <a:cs typeface="Arial"/>
              </a:rPr>
              <a:t>First loop has complexity O(n)</a:t>
            </a:r>
          </a:p>
          <a:p>
            <a:pPr marL="285750" indent="-285750">
              <a:lnSpc>
                <a:spcPct val="130000"/>
              </a:lnSpc>
              <a:buClr>
                <a:schemeClr val="accent6"/>
              </a:buClr>
              <a:buFont typeface="Wingdings" charset="2"/>
              <a:buChar char="§"/>
            </a:pPr>
            <a:r>
              <a:rPr lang="en-GB" sz="1600" dirty="0">
                <a:latin typeface="Arial"/>
                <a:cs typeface="Arial"/>
              </a:rPr>
              <a:t>Second loop has complexity O(log n)</a:t>
            </a:r>
          </a:p>
          <a:p>
            <a:pPr marL="285750" indent="-285750">
              <a:lnSpc>
                <a:spcPct val="130000"/>
              </a:lnSpc>
              <a:buClr>
                <a:schemeClr val="accent6"/>
              </a:buClr>
              <a:buFont typeface="Wingdings" charset="2"/>
              <a:buChar char="§"/>
            </a:pPr>
            <a:r>
              <a:rPr lang="en-GB" sz="1600" dirty="0">
                <a:latin typeface="Arial"/>
                <a:cs typeface="Arial"/>
              </a:rPr>
              <a:t>Third loop has complexity O(1)</a:t>
            </a:r>
          </a:p>
          <a:p>
            <a:pPr marL="285750" indent="-285750">
              <a:lnSpc>
                <a:spcPct val="130000"/>
              </a:lnSpc>
              <a:buClr>
                <a:schemeClr val="accent6"/>
              </a:buClr>
              <a:buFont typeface="Wingdings" charset="2"/>
              <a:buChar char="§"/>
            </a:pPr>
            <a:r>
              <a:rPr lang="en-GB" sz="1600" dirty="0">
                <a:latin typeface="Arial"/>
                <a:cs typeface="Arial"/>
              </a:rPr>
              <a:t>Total complexity is O(n), result of O(n)+O(log n)+O(1)</a:t>
            </a:r>
          </a:p>
        </p:txBody>
      </p:sp>
      <p:sp>
        <p:nvSpPr>
          <p:cNvPr id="14" name="Rectangle 13">
            <a:extLst>
              <a:ext uri="{FF2B5EF4-FFF2-40B4-BE49-F238E27FC236}">
                <a16:creationId xmlns:a16="http://schemas.microsoft.com/office/drawing/2014/main" id="{12E0A56F-9C72-6933-9189-1EF1FFBCFE75}"/>
              </a:ext>
            </a:extLst>
          </p:cNvPr>
          <p:cNvSpPr/>
          <p:nvPr/>
        </p:nvSpPr>
        <p:spPr>
          <a:xfrm>
            <a:off x="461630" y="4517744"/>
            <a:ext cx="2436307" cy="1825564"/>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1400" dirty="0">
                <a:solidFill>
                  <a:srgbClr val="7F0055"/>
                </a:solidFill>
                <a:latin typeface="Menlo Bold"/>
                <a:cs typeface="Menlo Bold"/>
              </a:rPr>
              <a:t>int</a:t>
            </a:r>
            <a:r>
              <a:rPr lang="en-US" sz="1400" dirty="0">
                <a:solidFill>
                  <a:srgbClr val="000000"/>
                </a:solidFill>
                <a:latin typeface="Menlo Bold"/>
                <a:cs typeface="Menlo Bold"/>
              </a:rPr>
              <a:t> fun (</a:t>
            </a:r>
            <a:r>
              <a:rPr lang="en-US" sz="1400" dirty="0">
                <a:solidFill>
                  <a:srgbClr val="7F0055"/>
                </a:solidFill>
                <a:latin typeface="Menlo Bold"/>
                <a:cs typeface="Menlo Bold"/>
              </a:rPr>
              <a:t>int</a:t>
            </a:r>
            <a:r>
              <a:rPr lang="en-US" sz="1400" dirty="0">
                <a:solidFill>
                  <a:srgbClr val="000000"/>
                </a:solidFill>
                <a:latin typeface="Menlo Bold"/>
                <a:cs typeface="Menlo Bold"/>
              </a:rPr>
              <a:t> n) {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n; i++)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j</a:t>
            </a:r>
            <a:r>
              <a:rPr lang="en-US" sz="1400" dirty="0">
                <a:solidFill>
                  <a:srgbClr val="000000"/>
                </a:solidFill>
                <a:latin typeface="Menlo Bold"/>
                <a:cs typeface="Menlo Bold"/>
              </a:rPr>
              <a:t> = 1; </a:t>
            </a:r>
            <a:r>
              <a:rPr lang="en-US" sz="1400" dirty="0">
                <a:solidFill>
                  <a:srgbClr val="6A3E3E"/>
                </a:solidFill>
                <a:latin typeface="Menlo Bold"/>
                <a:cs typeface="Menlo Bold"/>
              </a:rPr>
              <a:t>j</a:t>
            </a:r>
            <a:r>
              <a:rPr lang="en-US" sz="1400" dirty="0">
                <a:solidFill>
                  <a:srgbClr val="000000"/>
                </a:solidFill>
                <a:latin typeface="Menlo Bold"/>
                <a:cs typeface="Menlo Bold"/>
              </a:rPr>
              <a:t> &lt; n; j = j*2)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a:t>
            </a:r>
          </a:p>
        </p:txBody>
      </p:sp>
      <p:sp>
        <p:nvSpPr>
          <p:cNvPr id="15" name="TextBox 14">
            <a:extLst>
              <a:ext uri="{FF2B5EF4-FFF2-40B4-BE49-F238E27FC236}">
                <a16:creationId xmlns:a16="http://schemas.microsoft.com/office/drawing/2014/main" id="{F4FF6DCE-B310-0CAE-FD23-00AF43FC08D6}"/>
              </a:ext>
            </a:extLst>
          </p:cNvPr>
          <p:cNvSpPr txBox="1"/>
          <p:nvPr/>
        </p:nvSpPr>
        <p:spPr>
          <a:xfrm>
            <a:off x="2989377" y="4920899"/>
            <a:ext cx="5514543" cy="1019253"/>
          </a:xfrm>
          <a:prstGeom prst="rect">
            <a:avLst/>
          </a:prstGeom>
          <a:noFill/>
        </p:spPr>
        <p:txBody>
          <a:bodyPr wrap="square" rtlCol="0">
            <a:spAutoFit/>
          </a:bodyPr>
          <a:lstStyle/>
          <a:p>
            <a:pPr marL="285750" indent="-285750">
              <a:lnSpc>
                <a:spcPct val="130000"/>
              </a:lnSpc>
              <a:buClr>
                <a:schemeClr val="accent6"/>
              </a:buClr>
              <a:buFont typeface="Wingdings" charset="2"/>
              <a:buChar char="§"/>
            </a:pPr>
            <a:r>
              <a:rPr lang="en-GB" sz="1600" dirty="0">
                <a:latin typeface="Arial"/>
                <a:cs typeface="Arial"/>
              </a:rPr>
              <a:t>Inner loop has complexity O(log n)</a:t>
            </a:r>
          </a:p>
          <a:p>
            <a:pPr marL="285750" indent="-285750">
              <a:lnSpc>
                <a:spcPct val="130000"/>
              </a:lnSpc>
              <a:buClr>
                <a:schemeClr val="accent6"/>
              </a:buClr>
              <a:buFont typeface="Wingdings" charset="2"/>
              <a:buChar char="§"/>
            </a:pPr>
            <a:r>
              <a:rPr lang="en-GB" sz="1600" dirty="0">
                <a:latin typeface="Arial"/>
                <a:cs typeface="Arial"/>
              </a:rPr>
              <a:t>Outer loop has complexity O(n) </a:t>
            </a:r>
          </a:p>
          <a:p>
            <a:pPr marL="285750" indent="-285750">
              <a:lnSpc>
                <a:spcPct val="130000"/>
              </a:lnSpc>
              <a:buClr>
                <a:schemeClr val="accent6"/>
              </a:buClr>
              <a:buFont typeface="Wingdings" charset="2"/>
              <a:buChar char="§"/>
            </a:pPr>
            <a:r>
              <a:rPr lang="en-GB" sz="1600" dirty="0">
                <a:latin typeface="Arial"/>
                <a:cs typeface="Arial"/>
              </a:rPr>
              <a:t>Total complexity is O(n log n), result of O(n)*O(log n)</a:t>
            </a:r>
          </a:p>
        </p:txBody>
      </p:sp>
      <p:sp>
        <p:nvSpPr>
          <p:cNvPr id="3" name="Slide Number Placeholder 5">
            <a:extLst>
              <a:ext uri="{FF2B5EF4-FFF2-40B4-BE49-F238E27FC236}">
                <a16:creationId xmlns:a16="http://schemas.microsoft.com/office/drawing/2014/main" id="{6E54E5D0-4D06-E321-593C-18AE400FA2EE}"/>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15</a:t>
            </a:fld>
            <a:endParaRPr lang="en-US"/>
          </a:p>
        </p:txBody>
      </p:sp>
    </p:spTree>
    <p:extLst>
      <p:ext uri="{BB962C8B-B14F-4D97-AF65-F5344CB8AC3E}">
        <p14:creationId xmlns:p14="http://schemas.microsoft.com/office/powerpoint/2010/main" val="111002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E754-81C0-56CB-79D5-DF4EEC4F3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ED461-6DA7-37D9-F7D3-BD964A387290}"/>
              </a:ext>
            </a:extLst>
          </p:cNvPr>
          <p:cNvSpPr>
            <a:spLocks noGrp="1"/>
          </p:cNvSpPr>
          <p:nvPr>
            <p:ph type="title"/>
          </p:nvPr>
        </p:nvSpPr>
        <p:spPr/>
        <p:txBody>
          <a:bodyPr/>
          <a:lstStyle/>
          <a:p>
            <a:r>
              <a:rPr lang="en-GB" dirty="0"/>
              <a:t>Exercises </a:t>
            </a:r>
            <a:r>
              <a:rPr lang="en-GB" dirty="0" err="1"/>
              <a:t>Con’t</a:t>
            </a:r>
            <a:endParaRPr lang="en-SE" dirty="0"/>
          </a:p>
        </p:txBody>
      </p:sp>
      <p:sp>
        <p:nvSpPr>
          <p:cNvPr id="14" name="Rectangle 13">
            <a:extLst>
              <a:ext uri="{FF2B5EF4-FFF2-40B4-BE49-F238E27FC236}">
                <a16:creationId xmlns:a16="http://schemas.microsoft.com/office/drawing/2014/main" id="{0B6FB474-A8C3-56F8-9FCA-42C37DAF34BD}"/>
              </a:ext>
            </a:extLst>
          </p:cNvPr>
          <p:cNvSpPr/>
          <p:nvPr/>
        </p:nvSpPr>
        <p:spPr>
          <a:xfrm>
            <a:off x="596047" y="1353677"/>
            <a:ext cx="2436307" cy="2536528"/>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1400" dirty="0">
                <a:solidFill>
                  <a:srgbClr val="7F0055"/>
                </a:solidFill>
                <a:latin typeface="Menlo Bold"/>
                <a:cs typeface="Menlo Bold"/>
              </a:rPr>
              <a:t>int</a:t>
            </a:r>
            <a:r>
              <a:rPr lang="en-US" sz="1400" dirty="0">
                <a:solidFill>
                  <a:srgbClr val="000000"/>
                </a:solidFill>
                <a:latin typeface="Menlo Bold"/>
                <a:cs typeface="Menlo Bold"/>
              </a:rPr>
              <a:t> fun (</a:t>
            </a:r>
            <a:r>
              <a:rPr lang="en-US" sz="1400" dirty="0">
                <a:solidFill>
                  <a:srgbClr val="7F0055"/>
                </a:solidFill>
                <a:latin typeface="Menlo Bold"/>
                <a:cs typeface="Menlo Bold"/>
              </a:rPr>
              <a:t>int</a:t>
            </a:r>
            <a:r>
              <a:rPr lang="en-US" sz="1400" dirty="0">
                <a:solidFill>
                  <a:srgbClr val="000000"/>
                </a:solidFill>
                <a:latin typeface="Menlo Bold"/>
                <a:cs typeface="Menlo Bold"/>
              </a:rPr>
              <a:t> n) {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n; i++)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j</a:t>
            </a:r>
            <a:r>
              <a:rPr lang="en-US" sz="1400" dirty="0">
                <a:solidFill>
                  <a:srgbClr val="000000"/>
                </a:solidFill>
                <a:latin typeface="Menlo Bold"/>
                <a:cs typeface="Menlo Bold"/>
              </a:rPr>
              <a:t> = 1; </a:t>
            </a:r>
            <a:r>
              <a:rPr lang="en-US" sz="1400" dirty="0">
                <a:solidFill>
                  <a:srgbClr val="6A3E3E"/>
                </a:solidFill>
                <a:latin typeface="Menlo Bold"/>
                <a:cs typeface="Menlo Bold"/>
              </a:rPr>
              <a:t>i</a:t>
            </a:r>
            <a:r>
              <a:rPr lang="en-US" sz="1400" dirty="0">
                <a:solidFill>
                  <a:srgbClr val="000000"/>
                </a:solidFill>
                <a:latin typeface="Menlo Bold"/>
                <a:cs typeface="Menlo Bold"/>
              </a:rPr>
              <a:t> &lt; n; j = j*2)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n; i++)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j</a:t>
            </a:r>
            <a:r>
              <a:rPr lang="en-US" sz="1400" dirty="0">
                <a:solidFill>
                  <a:srgbClr val="000000"/>
                </a:solidFill>
                <a:latin typeface="Menlo Bold"/>
                <a:cs typeface="Menlo Bold"/>
              </a:rPr>
              <a:t> = 1; </a:t>
            </a:r>
            <a:r>
              <a:rPr lang="en-US" sz="1400" dirty="0">
                <a:solidFill>
                  <a:srgbClr val="6A3E3E"/>
                </a:solidFill>
                <a:latin typeface="Menlo Bold"/>
                <a:cs typeface="Menlo Bold"/>
              </a:rPr>
              <a:t>j</a:t>
            </a:r>
            <a:r>
              <a:rPr lang="en-US" sz="1400" dirty="0">
                <a:solidFill>
                  <a:srgbClr val="000000"/>
                </a:solidFill>
                <a:latin typeface="Menlo Bold"/>
                <a:cs typeface="Menlo Bold"/>
              </a:rPr>
              <a:t> &lt; n; </a:t>
            </a:r>
            <a:r>
              <a:rPr lang="en-US" sz="1400" dirty="0" err="1">
                <a:solidFill>
                  <a:srgbClr val="000000"/>
                </a:solidFill>
                <a:latin typeface="Menlo Bold"/>
                <a:cs typeface="Menlo Bold"/>
              </a:rPr>
              <a:t>j++</a:t>
            </a: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a:t>
            </a:r>
          </a:p>
        </p:txBody>
      </p:sp>
      <p:sp>
        <p:nvSpPr>
          <p:cNvPr id="15" name="TextBox 14">
            <a:extLst>
              <a:ext uri="{FF2B5EF4-FFF2-40B4-BE49-F238E27FC236}">
                <a16:creationId xmlns:a16="http://schemas.microsoft.com/office/drawing/2014/main" id="{500E3D1C-7B13-0400-A83C-01E1FDADFEFB}"/>
              </a:ext>
            </a:extLst>
          </p:cNvPr>
          <p:cNvSpPr txBox="1"/>
          <p:nvPr/>
        </p:nvSpPr>
        <p:spPr>
          <a:xfrm>
            <a:off x="3032353" y="1914694"/>
            <a:ext cx="5680897" cy="1019253"/>
          </a:xfrm>
          <a:prstGeom prst="rect">
            <a:avLst/>
          </a:prstGeom>
          <a:noFill/>
        </p:spPr>
        <p:txBody>
          <a:bodyPr wrap="square" rtlCol="0">
            <a:spAutoFit/>
          </a:bodyPr>
          <a:lstStyle/>
          <a:p>
            <a:pPr marL="285750" indent="-285750">
              <a:lnSpc>
                <a:spcPct val="130000"/>
              </a:lnSpc>
              <a:buClr>
                <a:schemeClr val="accent6"/>
              </a:buClr>
              <a:buFont typeface="Wingdings" charset="2"/>
              <a:buChar char="§"/>
            </a:pPr>
            <a:r>
              <a:rPr lang="en-GB" sz="1600" dirty="0">
                <a:latin typeface="Arial"/>
                <a:cs typeface="Arial"/>
              </a:rPr>
              <a:t>First nested loop has complexity O(n log n)</a:t>
            </a:r>
          </a:p>
          <a:p>
            <a:pPr marL="285750" indent="-285750">
              <a:lnSpc>
                <a:spcPct val="130000"/>
              </a:lnSpc>
              <a:buClr>
                <a:schemeClr val="accent6"/>
              </a:buClr>
              <a:buFont typeface="Wingdings" charset="2"/>
              <a:buChar char="§"/>
            </a:pPr>
            <a:r>
              <a:rPr lang="en-GB" sz="1600" dirty="0">
                <a:latin typeface="Arial"/>
                <a:cs typeface="Arial"/>
              </a:rPr>
              <a:t>Second nested loop has complexity O(n</a:t>
            </a:r>
            <a:r>
              <a:rPr lang="en-GB" sz="1600" baseline="30000" dirty="0">
                <a:latin typeface="Arial"/>
                <a:cs typeface="Arial"/>
              </a:rPr>
              <a:t>2</a:t>
            </a:r>
            <a:r>
              <a:rPr lang="en-GB" sz="1600" dirty="0">
                <a:latin typeface="Arial"/>
                <a:cs typeface="Arial"/>
              </a:rPr>
              <a:t>)</a:t>
            </a:r>
          </a:p>
          <a:p>
            <a:pPr marL="285750" indent="-285750">
              <a:lnSpc>
                <a:spcPct val="130000"/>
              </a:lnSpc>
              <a:buClr>
                <a:schemeClr val="accent6"/>
              </a:buClr>
              <a:buFont typeface="Wingdings" charset="2"/>
              <a:buChar char="§"/>
            </a:pPr>
            <a:r>
              <a:rPr lang="en-GB" sz="1600" dirty="0">
                <a:latin typeface="Arial"/>
                <a:cs typeface="Arial"/>
              </a:rPr>
              <a:t>Total complexity is O(n</a:t>
            </a:r>
            <a:r>
              <a:rPr lang="en-GB" sz="1600" baseline="30000" dirty="0">
                <a:latin typeface="Arial"/>
                <a:cs typeface="Arial"/>
              </a:rPr>
              <a:t>2</a:t>
            </a:r>
            <a:r>
              <a:rPr lang="en-GB" sz="1600" dirty="0">
                <a:latin typeface="Arial"/>
                <a:cs typeface="Arial"/>
              </a:rPr>
              <a:t>), result of O(n log n) + O(n</a:t>
            </a:r>
            <a:r>
              <a:rPr lang="en-GB" sz="1600" baseline="30000" dirty="0">
                <a:latin typeface="Arial"/>
                <a:cs typeface="Arial"/>
              </a:rPr>
              <a:t>2</a:t>
            </a:r>
            <a:r>
              <a:rPr lang="en-GB" sz="1600" dirty="0">
                <a:latin typeface="Arial"/>
                <a:cs typeface="Arial"/>
              </a:rPr>
              <a:t>)</a:t>
            </a:r>
          </a:p>
        </p:txBody>
      </p:sp>
      <p:sp>
        <p:nvSpPr>
          <p:cNvPr id="11" name="Rectangle 10">
            <a:extLst>
              <a:ext uri="{FF2B5EF4-FFF2-40B4-BE49-F238E27FC236}">
                <a16:creationId xmlns:a16="http://schemas.microsoft.com/office/drawing/2014/main" id="{3CA68373-43FA-B5A3-355E-3E758610A73E}"/>
              </a:ext>
            </a:extLst>
          </p:cNvPr>
          <p:cNvSpPr/>
          <p:nvPr/>
        </p:nvSpPr>
        <p:spPr>
          <a:xfrm>
            <a:off x="596046" y="4046834"/>
            <a:ext cx="2436307" cy="2536528"/>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1400" dirty="0">
                <a:solidFill>
                  <a:srgbClr val="7F0055"/>
                </a:solidFill>
                <a:latin typeface="Menlo Bold"/>
                <a:cs typeface="Menlo Bold"/>
              </a:rPr>
              <a:t>int</a:t>
            </a:r>
            <a:r>
              <a:rPr lang="en-US" sz="1400" dirty="0">
                <a:solidFill>
                  <a:srgbClr val="000000"/>
                </a:solidFill>
                <a:latin typeface="Menlo Bold"/>
                <a:cs typeface="Menlo Bold"/>
              </a:rPr>
              <a:t> fun (</a:t>
            </a:r>
            <a:r>
              <a:rPr lang="en-US" sz="1400" dirty="0">
                <a:solidFill>
                  <a:srgbClr val="7F0055"/>
                </a:solidFill>
                <a:latin typeface="Menlo Bold"/>
                <a:cs typeface="Menlo Bold"/>
              </a:rPr>
              <a:t>int</a:t>
            </a:r>
            <a:r>
              <a:rPr lang="en-US" sz="1400" dirty="0">
                <a:solidFill>
                  <a:srgbClr val="000000"/>
                </a:solidFill>
                <a:latin typeface="Menlo Bold"/>
                <a:cs typeface="Menlo Bold"/>
              </a:rPr>
              <a:t> n) {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n; i++)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j</a:t>
            </a:r>
            <a:r>
              <a:rPr lang="en-US" sz="1400" dirty="0">
                <a:solidFill>
                  <a:srgbClr val="000000"/>
                </a:solidFill>
                <a:latin typeface="Menlo Bold"/>
                <a:cs typeface="Menlo Bold"/>
              </a:rPr>
              <a:t> = 1; </a:t>
            </a:r>
            <a:r>
              <a:rPr lang="en-US" sz="1400" dirty="0">
                <a:solidFill>
                  <a:srgbClr val="6A3E3E"/>
                </a:solidFill>
                <a:latin typeface="Menlo Bold"/>
                <a:cs typeface="Menlo Bold"/>
              </a:rPr>
              <a:t>i</a:t>
            </a:r>
            <a:r>
              <a:rPr lang="en-US" sz="1400" dirty="0">
                <a:solidFill>
                  <a:srgbClr val="000000"/>
                </a:solidFill>
                <a:latin typeface="Menlo Bold"/>
                <a:cs typeface="Menlo Bold"/>
              </a:rPr>
              <a:t> &lt; n; j = j*2)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i</a:t>
            </a:r>
            <a:r>
              <a:rPr lang="en-US" sz="1400" dirty="0">
                <a:solidFill>
                  <a:srgbClr val="000000"/>
                </a:solidFill>
                <a:latin typeface="Menlo Bold"/>
                <a:cs typeface="Menlo Bold"/>
              </a:rPr>
              <a:t> = 0; </a:t>
            </a:r>
            <a:r>
              <a:rPr lang="en-US" sz="1400" dirty="0">
                <a:solidFill>
                  <a:srgbClr val="6A3E3E"/>
                </a:solidFill>
                <a:latin typeface="Menlo Bold"/>
                <a:cs typeface="Menlo Bold"/>
              </a:rPr>
              <a:t>i</a:t>
            </a:r>
            <a:r>
              <a:rPr lang="en-US" sz="1400" dirty="0">
                <a:solidFill>
                  <a:srgbClr val="000000"/>
                </a:solidFill>
                <a:latin typeface="Menlo Bold"/>
                <a:cs typeface="Menlo Bold"/>
              </a:rPr>
              <a:t> &lt; m; i++) {</a:t>
            </a:r>
          </a:p>
          <a:p>
            <a:pPr>
              <a:lnSpc>
                <a:spcPct val="110000"/>
              </a:lnSpc>
            </a:pPr>
            <a:r>
              <a:rPr lang="en-US" sz="1400" dirty="0">
                <a:solidFill>
                  <a:srgbClr val="7F0055"/>
                </a:solidFill>
                <a:latin typeface="Menlo Bold"/>
                <a:cs typeface="Menlo Bold"/>
              </a:rPr>
              <a:t>        for</a:t>
            </a:r>
            <a:r>
              <a:rPr lang="en-US" sz="1400" dirty="0">
                <a:solidFill>
                  <a:srgbClr val="000000"/>
                </a:solidFill>
                <a:latin typeface="Menlo Bold"/>
                <a:cs typeface="Menlo Bold"/>
              </a:rPr>
              <a:t> (</a:t>
            </a:r>
            <a:r>
              <a:rPr lang="en-US" sz="1400" dirty="0">
                <a:solidFill>
                  <a:srgbClr val="7F0055"/>
                </a:solidFill>
                <a:latin typeface="Menlo Bold"/>
                <a:cs typeface="Menlo Bold"/>
              </a:rPr>
              <a:t>int</a:t>
            </a:r>
            <a:r>
              <a:rPr lang="en-US" sz="1400" dirty="0">
                <a:solidFill>
                  <a:srgbClr val="000000"/>
                </a:solidFill>
                <a:latin typeface="Menlo Bold"/>
                <a:cs typeface="Menlo Bold"/>
              </a:rPr>
              <a:t> </a:t>
            </a:r>
            <a:r>
              <a:rPr lang="en-US" sz="1400" dirty="0">
                <a:solidFill>
                  <a:srgbClr val="6A3E3E"/>
                </a:solidFill>
                <a:latin typeface="Menlo Bold"/>
                <a:cs typeface="Menlo Bold"/>
              </a:rPr>
              <a:t>j</a:t>
            </a:r>
            <a:r>
              <a:rPr lang="en-US" sz="1400" dirty="0">
                <a:solidFill>
                  <a:srgbClr val="000000"/>
                </a:solidFill>
                <a:latin typeface="Menlo Bold"/>
                <a:cs typeface="Menlo Bold"/>
              </a:rPr>
              <a:t> = 1; </a:t>
            </a:r>
            <a:r>
              <a:rPr lang="en-US" sz="1400" dirty="0">
                <a:solidFill>
                  <a:srgbClr val="6A3E3E"/>
                </a:solidFill>
                <a:latin typeface="Menlo Bold"/>
                <a:cs typeface="Menlo Bold"/>
              </a:rPr>
              <a:t>j</a:t>
            </a:r>
            <a:r>
              <a:rPr lang="en-US" sz="1400" dirty="0">
                <a:solidFill>
                  <a:srgbClr val="000000"/>
                </a:solidFill>
                <a:latin typeface="Menlo Bold"/>
                <a:cs typeface="Menlo Bold"/>
              </a:rPr>
              <a:t> &lt; m; </a:t>
            </a:r>
            <a:r>
              <a:rPr lang="en-US" sz="1400" dirty="0" err="1">
                <a:solidFill>
                  <a:srgbClr val="000000"/>
                </a:solidFill>
                <a:latin typeface="Menlo Bold"/>
                <a:cs typeface="Menlo Bold"/>
              </a:rPr>
              <a:t>j++</a:t>
            </a: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           //Some O(1) code}</a:t>
            </a:r>
          </a:p>
          <a:p>
            <a:pPr>
              <a:lnSpc>
                <a:spcPct val="110000"/>
              </a:lnSpc>
            </a:pPr>
            <a:r>
              <a:rPr lang="en-US" sz="1400" dirty="0">
                <a:solidFill>
                  <a:srgbClr val="000000"/>
                </a:solidFill>
                <a:latin typeface="Menlo Bold"/>
                <a:cs typeface="Menlo Bold"/>
              </a:rPr>
              <a:t>    }</a:t>
            </a:r>
          </a:p>
          <a:p>
            <a:pPr>
              <a:lnSpc>
                <a:spcPct val="110000"/>
              </a:lnSpc>
            </a:pPr>
            <a:r>
              <a:rPr lang="en-US" sz="1400" dirty="0">
                <a:solidFill>
                  <a:srgbClr val="000000"/>
                </a:solidFill>
                <a:latin typeface="Menlo Bold"/>
                <a:cs typeface="Menlo Bold"/>
              </a:rPr>
              <a:t>}</a:t>
            </a:r>
          </a:p>
        </p:txBody>
      </p:sp>
      <p:sp>
        <p:nvSpPr>
          <p:cNvPr id="12" name="TextBox 11">
            <a:extLst>
              <a:ext uri="{FF2B5EF4-FFF2-40B4-BE49-F238E27FC236}">
                <a16:creationId xmlns:a16="http://schemas.microsoft.com/office/drawing/2014/main" id="{6327E157-B8EF-70BB-6832-C6B3EF58711C}"/>
              </a:ext>
            </a:extLst>
          </p:cNvPr>
          <p:cNvSpPr txBox="1"/>
          <p:nvPr/>
        </p:nvSpPr>
        <p:spPr>
          <a:xfrm>
            <a:off x="3032354" y="4685908"/>
            <a:ext cx="6213247" cy="1019253"/>
          </a:xfrm>
          <a:prstGeom prst="rect">
            <a:avLst/>
          </a:prstGeom>
          <a:noFill/>
        </p:spPr>
        <p:txBody>
          <a:bodyPr wrap="square" rtlCol="0">
            <a:spAutoFit/>
          </a:bodyPr>
          <a:lstStyle/>
          <a:p>
            <a:pPr marL="285750" indent="-285750">
              <a:lnSpc>
                <a:spcPct val="130000"/>
              </a:lnSpc>
              <a:buClr>
                <a:schemeClr val="accent6"/>
              </a:buClr>
              <a:buFont typeface="Wingdings" charset="2"/>
              <a:buChar char="§"/>
            </a:pPr>
            <a:r>
              <a:rPr lang="en-GB" sz="1600" dirty="0">
                <a:latin typeface="Arial"/>
                <a:cs typeface="Arial"/>
              </a:rPr>
              <a:t>First nested loop has complexity O(n log n)</a:t>
            </a:r>
          </a:p>
          <a:p>
            <a:pPr marL="285750" indent="-285750">
              <a:lnSpc>
                <a:spcPct val="130000"/>
              </a:lnSpc>
              <a:buClr>
                <a:schemeClr val="accent6"/>
              </a:buClr>
              <a:buFont typeface="Wingdings" charset="2"/>
              <a:buChar char="§"/>
            </a:pPr>
            <a:r>
              <a:rPr lang="en-GB" sz="1600" dirty="0">
                <a:latin typeface="Arial"/>
                <a:cs typeface="Arial"/>
              </a:rPr>
              <a:t>Second nested loop has complexity O(m</a:t>
            </a:r>
            <a:r>
              <a:rPr lang="en-GB" sz="1600" baseline="30000" dirty="0">
                <a:latin typeface="Arial"/>
                <a:cs typeface="Arial"/>
              </a:rPr>
              <a:t>2</a:t>
            </a:r>
            <a:r>
              <a:rPr lang="en-GB" sz="1600" dirty="0">
                <a:latin typeface="Arial"/>
                <a:cs typeface="Arial"/>
              </a:rPr>
              <a:t>)</a:t>
            </a:r>
          </a:p>
          <a:p>
            <a:pPr marL="285750" indent="-285750">
              <a:lnSpc>
                <a:spcPct val="130000"/>
              </a:lnSpc>
              <a:buClr>
                <a:schemeClr val="accent6"/>
              </a:buClr>
              <a:buFont typeface="Wingdings" charset="2"/>
              <a:buChar char="§"/>
            </a:pPr>
            <a:r>
              <a:rPr lang="en-GB" sz="1600" dirty="0">
                <a:latin typeface="Arial"/>
                <a:cs typeface="Arial"/>
              </a:rPr>
              <a:t>Total complexity is O(n log n + m</a:t>
            </a:r>
            <a:r>
              <a:rPr lang="en-GB" sz="1600" baseline="30000" dirty="0">
                <a:latin typeface="Arial"/>
                <a:cs typeface="Arial"/>
              </a:rPr>
              <a:t>2</a:t>
            </a:r>
            <a:r>
              <a:rPr lang="en-GB" sz="1600" dirty="0">
                <a:latin typeface="Arial"/>
                <a:cs typeface="Arial"/>
              </a:rPr>
              <a:t>), result of O(n log n) + O(m</a:t>
            </a:r>
            <a:r>
              <a:rPr lang="en-GB" sz="1600" baseline="30000" dirty="0">
                <a:latin typeface="Arial"/>
                <a:cs typeface="Arial"/>
              </a:rPr>
              <a:t>2</a:t>
            </a:r>
            <a:r>
              <a:rPr lang="en-GB" sz="1600" dirty="0">
                <a:latin typeface="Arial"/>
                <a:cs typeface="Arial"/>
              </a:rPr>
              <a:t>)</a:t>
            </a:r>
          </a:p>
        </p:txBody>
      </p:sp>
      <p:sp>
        <p:nvSpPr>
          <p:cNvPr id="3" name="Slide Number Placeholder 5">
            <a:extLst>
              <a:ext uri="{FF2B5EF4-FFF2-40B4-BE49-F238E27FC236}">
                <a16:creationId xmlns:a16="http://schemas.microsoft.com/office/drawing/2014/main" id="{657A472F-F0B5-5BE5-53D9-EB7FA4EAF3D6}"/>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16</a:t>
            </a:fld>
            <a:endParaRPr lang="en-US"/>
          </a:p>
        </p:txBody>
      </p:sp>
    </p:spTree>
    <p:extLst>
      <p:ext uri="{BB962C8B-B14F-4D97-AF65-F5344CB8AC3E}">
        <p14:creationId xmlns:p14="http://schemas.microsoft.com/office/powerpoint/2010/main" val="191362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29FB-A5CB-B057-8A6B-8C018FD9C2FD}"/>
              </a:ext>
            </a:extLst>
          </p:cNvPr>
          <p:cNvSpPr>
            <a:spLocks noGrp="1"/>
          </p:cNvSpPr>
          <p:nvPr>
            <p:ph type="title"/>
          </p:nvPr>
        </p:nvSpPr>
        <p:spPr/>
        <p:txBody>
          <a:bodyPr>
            <a:normAutofit fontScale="90000"/>
          </a:bodyPr>
          <a:lstStyle/>
          <a:p>
            <a:r>
              <a:rPr lang="en-US" dirty="0"/>
              <a:t>Best-case, Average-case, Worst-case Complexity</a:t>
            </a:r>
            <a:endParaRPr lang="en-SE" dirty="0"/>
          </a:p>
        </p:txBody>
      </p:sp>
      <p:sp>
        <p:nvSpPr>
          <p:cNvPr id="3" name="Content Placeholder 2">
            <a:extLst>
              <a:ext uri="{FF2B5EF4-FFF2-40B4-BE49-F238E27FC236}">
                <a16:creationId xmlns:a16="http://schemas.microsoft.com/office/drawing/2014/main" id="{00A47FA3-AC3B-DD47-830E-46962808146C}"/>
              </a:ext>
            </a:extLst>
          </p:cNvPr>
          <p:cNvSpPr>
            <a:spLocks noGrp="1"/>
          </p:cNvSpPr>
          <p:nvPr>
            <p:ph idx="1"/>
          </p:nvPr>
        </p:nvSpPr>
        <p:spPr/>
        <p:txBody>
          <a:bodyPr/>
          <a:lstStyle/>
          <a:p>
            <a:r>
              <a:rPr lang="en-US" sz="2400" dirty="0">
                <a:latin typeface="Times New Roman"/>
                <a:cs typeface="Times New Roman"/>
              </a:rPr>
              <a:t>Best-case complexity: best possible performance of algorithm for any input of size n</a:t>
            </a:r>
          </a:p>
          <a:p>
            <a:r>
              <a:rPr lang="en-US" sz="2400" dirty="0">
                <a:latin typeface="Times New Roman"/>
                <a:cs typeface="Times New Roman"/>
              </a:rPr>
              <a:t>Worst-case complexity: </a:t>
            </a:r>
            <a:r>
              <a:rPr lang="en-GB" sz="2400" dirty="0">
                <a:latin typeface="Times New Roman"/>
                <a:cs typeface="Times New Roman"/>
              </a:rPr>
              <a:t>worst possible performance of algorithm for any input of size n</a:t>
            </a:r>
          </a:p>
          <a:p>
            <a:r>
              <a:rPr lang="en-GB" sz="2400" dirty="0">
                <a:latin typeface="Times New Roman"/>
                <a:cs typeface="Times New Roman"/>
              </a:rPr>
              <a:t>Average-case complexity: performance on average, consider all possible inputs of size n </a:t>
            </a:r>
          </a:p>
          <a:p>
            <a:pPr lvl="1"/>
            <a:r>
              <a:rPr lang="en-GB" dirty="0"/>
              <a:t>Often mathematically difficult to </a:t>
            </a:r>
            <a:r>
              <a:rPr lang="en-GB" dirty="0" err="1"/>
              <a:t>analyze</a:t>
            </a:r>
            <a:endParaRPr lang="en-GB" dirty="0">
              <a:latin typeface="Times New Roman"/>
              <a:cs typeface="Times New Roman"/>
            </a:endParaRPr>
          </a:p>
          <a:p>
            <a:r>
              <a:rPr lang="en-US" sz="2400" dirty="0">
                <a:latin typeface="Times New Roman"/>
                <a:cs typeface="Times New Roman"/>
              </a:rPr>
              <a:t>In big-O notation, Best-case complexity</a:t>
            </a:r>
            <a:r>
              <a:rPr lang="en-GB" dirty="0"/>
              <a:t> ≤ </a:t>
            </a:r>
            <a:r>
              <a:rPr lang="en-GB" sz="2400" dirty="0">
                <a:latin typeface="Times New Roman"/>
                <a:cs typeface="Times New Roman"/>
              </a:rPr>
              <a:t>Average-case complexity </a:t>
            </a:r>
            <a:r>
              <a:rPr lang="en-GB" dirty="0"/>
              <a:t>≤ </a:t>
            </a:r>
            <a:r>
              <a:rPr lang="en-US" sz="2400" dirty="0">
                <a:latin typeface="Times New Roman"/>
                <a:cs typeface="Times New Roman"/>
              </a:rPr>
              <a:t>Worst-case complexity</a:t>
            </a:r>
            <a:endParaRPr lang="en-GB" sz="2400" dirty="0">
              <a:latin typeface="Times New Roman"/>
              <a:cs typeface="Times New Roman"/>
            </a:endParaRPr>
          </a:p>
          <a:p>
            <a:endParaRPr lang="en-US" sz="2400" dirty="0">
              <a:latin typeface="Times New Roman"/>
              <a:cs typeface="Times New Roman"/>
            </a:endParaRPr>
          </a:p>
          <a:p>
            <a:endParaRPr lang="en-SE" dirty="0"/>
          </a:p>
        </p:txBody>
      </p:sp>
      <p:sp>
        <p:nvSpPr>
          <p:cNvPr id="4" name="Slide Number Placeholder 5">
            <a:extLst>
              <a:ext uri="{FF2B5EF4-FFF2-40B4-BE49-F238E27FC236}">
                <a16:creationId xmlns:a16="http://schemas.microsoft.com/office/drawing/2014/main" id="{D96D4C18-504F-B7B9-47CB-8901A7F9A938}"/>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17</a:t>
            </a:fld>
            <a:endParaRPr lang="en-US"/>
          </a:p>
        </p:txBody>
      </p:sp>
    </p:spTree>
    <p:extLst>
      <p:ext uri="{BB962C8B-B14F-4D97-AF65-F5344CB8AC3E}">
        <p14:creationId xmlns:p14="http://schemas.microsoft.com/office/powerpoint/2010/main" val="293134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Best-case, Average-case, Worst-case Complexity Example 1</a:t>
            </a:r>
          </a:p>
        </p:txBody>
      </p:sp>
      <p:sp>
        <p:nvSpPr>
          <p:cNvPr id="4" name="TextBox 3"/>
          <p:cNvSpPr txBox="1"/>
          <p:nvPr/>
        </p:nvSpPr>
        <p:spPr>
          <a:xfrm>
            <a:off x="396313" y="4210348"/>
            <a:ext cx="8229600" cy="2428870"/>
          </a:xfrm>
          <a:prstGeom prst="rect">
            <a:avLst/>
          </a:prstGeom>
          <a:noFill/>
        </p:spPr>
        <p:txBody>
          <a:bodyPr wrap="square" rtlCol="0">
            <a:spAutoFit/>
          </a:bodyPr>
          <a:lstStyle/>
          <a:p>
            <a:pPr marL="285750" indent="-285750">
              <a:lnSpc>
                <a:spcPct val="120000"/>
              </a:lnSpc>
              <a:buClr>
                <a:schemeClr val="accent6"/>
              </a:buClr>
              <a:buFont typeface="Wingdings" charset="2"/>
              <a:buChar char="§"/>
            </a:pPr>
            <a:r>
              <a:rPr lang="en-US" sz="1600" dirty="0">
                <a:latin typeface="Arial"/>
                <a:cs typeface="Arial"/>
              </a:rPr>
              <a:t>Algorithm complexity w.r.t input size n = </a:t>
            </a:r>
            <a:r>
              <a:rPr lang="en-US" sz="1600" dirty="0" err="1">
                <a:latin typeface="Arial"/>
                <a:cs typeface="Arial"/>
              </a:rPr>
              <a:t>word.length</a:t>
            </a:r>
            <a:r>
              <a:rPr lang="en-US" sz="1600" dirty="0">
                <a:latin typeface="Arial"/>
                <a:cs typeface="Arial"/>
              </a:rPr>
              <a:t>(), for Best-case, Average-case, and Worst-case. </a:t>
            </a:r>
          </a:p>
          <a:p>
            <a:pPr marL="285750" indent="-285750">
              <a:lnSpc>
                <a:spcPct val="120000"/>
              </a:lnSpc>
              <a:buClr>
                <a:schemeClr val="accent6"/>
              </a:buClr>
              <a:buFont typeface="Wingdings" charset="2"/>
              <a:buChar char="§"/>
            </a:pPr>
            <a:r>
              <a:rPr lang="en-GB" sz="1600" dirty="0">
                <a:latin typeface="Arial"/>
                <a:cs typeface="Arial"/>
              </a:rPr>
              <a:t>Best-case: O(1), if word starts with letter</a:t>
            </a:r>
          </a:p>
          <a:p>
            <a:pPr marL="742950" lvl="1" indent="-285750">
              <a:lnSpc>
                <a:spcPct val="120000"/>
              </a:lnSpc>
              <a:buClr>
                <a:schemeClr val="accent6"/>
              </a:buClr>
              <a:buFont typeface="Wingdings" charset="2"/>
              <a:buChar char="§"/>
            </a:pPr>
            <a:r>
              <a:rPr lang="en-US" sz="1600" dirty="0" err="1">
                <a:latin typeface="Menlo Bold"/>
                <a:cs typeface="Menlo Bold"/>
              </a:rPr>
              <a:t>hasLetter</a:t>
            </a:r>
            <a:r>
              <a:rPr lang="en-US" sz="1600" dirty="0">
                <a:latin typeface="Menlo Bold"/>
                <a:cs typeface="Menlo Bold"/>
              </a:rPr>
              <a:t>(</a:t>
            </a:r>
            <a:r>
              <a:rPr lang="en-US" sz="1600" dirty="0">
                <a:solidFill>
                  <a:srgbClr val="0000FF"/>
                </a:solidFill>
                <a:latin typeface="Menlo Bold"/>
                <a:cs typeface="Menlo Bold"/>
              </a:rPr>
              <a:t>"apple"</a:t>
            </a:r>
            <a:r>
              <a:rPr lang="en-US" sz="1600" dirty="0">
                <a:latin typeface="Menlo Bold"/>
                <a:cs typeface="Menlo Bold"/>
              </a:rPr>
              <a:t>, </a:t>
            </a:r>
            <a:r>
              <a:rPr lang="en-US" sz="1600" dirty="0">
                <a:solidFill>
                  <a:srgbClr val="0000FF"/>
                </a:solidFill>
                <a:latin typeface="Menlo Bold"/>
                <a:cs typeface="Menlo Bold"/>
              </a:rPr>
              <a:t>"a"</a:t>
            </a:r>
            <a:r>
              <a:rPr lang="en-US" sz="1600" dirty="0">
                <a:latin typeface="Menlo Bold"/>
                <a:cs typeface="Menlo Bold"/>
              </a:rPr>
              <a:t>);</a:t>
            </a:r>
          </a:p>
          <a:p>
            <a:pPr marL="285750" indent="-285750">
              <a:lnSpc>
                <a:spcPct val="120000"/>
              </a:lnSpc>
              <a:buClr>
                <a:schemeClr val="accent6"/>
              </a:buClr>
              <a:buFont typeface="Wingdings" charset="2"/>
              <a:buChar char="§"/>
            </a:pPr>
            <a:r>
              <a:rPr lang="en-GB" sz="1600" dirty="0">
                <a:latin typeface="Arial"/>
                <a:cs typeface="Arial"/>
              </a:rPr>
              <a:t>Worst-case: O(n), if letter at the end (or missing)</a:t>
            </a:r>
          </a:p>
          <a:p>
            <a:pPr marL="742950" lvl="1" indent="-285750">
              <a:lnSpc>
                <a:spcPct val="120000"/>
              </a:lnSpc>
              <a:buClr>
                <a:schemeClr val="accent6"/>
              </a:buClr>
              <a:buFont typeface="Wingdings" charset="2"/>
              <a:buChar char="§"/>
            </a:pPr>
            <a:r>
              <a:rPr lang="en-US" sz="1600" dirty="0" err="1">
                <a:latin typeface="Menlo Bold"/>
                <a:cs typeface="Menlo Bold"/>
              </a:rPr>
              <a:t>hasLetter</a:t>
            </a:r>
            <a:r>
              <a:rPr lang="en-US" sz="1600" dirty="0">
                <a:latin typeface="Menlo Bold"/>
                <a:cs typeface="Menlo Bold"/>
              </a:rPr>
              <a:t>(</a:t>
            </a:r>
            <a:r>
              <a:rPr lang="en-US" sz="1600" dirty="0">
                <a:solidFill>
                  <a:srgbClr val="0000FF"/>
                </a:solidFill>
                <a:latin typeface="Menlo Bold"/>
                <a:cs typeface="Menlo Bold"/>
              </a:rPr>
              <a:t>"happy"</a:t>
            </a:r>
            <a:r>
              <a:rPr lang="en-US" sz="1600" dirty="0">
                <a:latin typeface="Menlo Bold"/>
                <a:cs typeface="Menlo Bold"/>
              </a:rPr>
              <a:t>, </a:t>
            </a:r>
            <a:r>
              <a:rPr lang="en-US" sz="1600" dirty="0">
                <a:solidFill>
                  <a:srgbClr val="0000FF"/>
                </a:solidFill>
                <a:latin typeface="Menlo Bold"/>
                <a:cs typeface="Menlo Bold"/>
              </a:rPr>
              <a:t>"x"</a:t>
            </a:r>
            <a:r>
              <a:rPr lang="en-US" sz="1600" dirty="0">
                <a:latin typeface="Menlo Bold"/>
                <a:cs typeface="Menlo Bold"/>
              </a:rPr>
              <a:t>); </a:t>
            </a:r>
          </a:p>
          <a:p>
            <a:pPr marL="742950" lvl="1" indent="-285750">
              <a:lnSpc>
                <a:spcPct val="120000"/>
              </a:lnSpc>
              <a:buClr>
                <a:schemeClr val="accent6"/>
              </a:buClr>
              <a:buFont typeface="Wingdings" charset="2"/>
              <a:buChar char="§"/>
            </a:pPr>
            <a:r>
              <a:rPr lang="en-US" sz="1600" dirty="0" err="1">
                <a:latin typeface="Menlo Bold"/>
                <a:cs typeface="Menlo Bold"/>
              </a:rPr>
              <a:t>hasLetter</a:t>
            </a:r>
            <a:r>
              <a:rPr lang="en-US" sz="1600" dirty="0">
                <a:latin typeface="Menlo Bold"/>
                <a:cs typeface="Menlo Bold"/>
              </a:rPr>
              <a:t>(</a:t>
            </a:r>
            <a:r>
              <a:rPr lang="en-US" sz="1600" dirty="0">
                <a:solidFill>
                  <a:srgbClr val="0000FF"/>
                </a:solidFill>
                <a:latin typeface="Menlo Bold"/>
                <a:cs typeface="Menlo Bold"/>
              </a:rPr>
              <a:t>"happy"</a:t>
            </a:r>
            <a:r>
              <a:rPr lang="en-US" sz="1600" dirty="0">
                <a:latin typeface="Menlo Bold"/>
                <a:cs typeface="Menlo Bold"/>
              </a:rPr>
              <a:t>, </a:t>
            </a:r>
            <a:r>
              <a:rPr lang="en-US" sz="1600" dirty="0">
                <a:solidFill>
                  <a:srgbClr val="0000FF"/>
                </a:solidFill>
                <a:latin typeface="Menlo Bold"/>
                <a:cs typeface="Menlo Bold"/>
              </a:rPr>
              <a:t>”y"</a:t>
            </a:r>
            <a:r>
              <a:rPr lang="en-US" sz="1600" dirty="0">
                <a:latin typeface="Menlo Bold"/>
                <a:cs typeface="Menlo Bold"/>
              </a:rPr>
              <a:t>); </a:t>
            </a:r>
            <a:endParaRPr lang="en-US" sz="1600" dirty="0"/>
          </a:p>
          <a:p>
            <a:pPr marL="285750" indent="-285750">
              <a:lnSpc>
                <a:spcPct val="120000"/>
              </a:lnSpc>
              <a:buClr>
                <a:schemeClr val="accent6"/>
              </a:buClr>
              <a:buFont typeface="Wingdings" charset="2"/>
              <a:buChar char="§"/>
            </a:pPr>
            <a:r>
              <a:rPr lang="en-GB" sz="1600" dirty="0">
                <a:latin typeface="Arial"/>
                <a:cs typeface="Arial"/>
              </a:rPr>
              <a:t>Average-case: O(n), assuming letter may take on any random value</a:t>
            </a:r>
            <a:endParaRPr lang="en-US" sz="1600" dirty="0">
              <a:latin typeface="Arial"/>
              <a:cs typeface="Arial"/>
            </a:endParaRPr>
          </a:p>
        </p:txBody>
      </p:sp>
      <p:sp>
        <p:nvSpPr>
          <p:cNvPr id="5" name="Rectangle 4"/>
          <p:cNvSpPr/>
          <p:nvPr/>
        </p:nvSpPr>
        <p:spPr>
          <a:xfrm>
            <a:off x="2034551" y="1582451"/>
            <a:ext cx="4953123" cy="2516330"/>
          </a:xfrm>
          <a:prstGeom prst="rect">
            <a:avLst/>
          </a:prstGeom>
          <a:solidFill>
            <a:schemeClr val="bg1">
              <a:lumMod val="95000"/>
            </a:schemeClr>
          </a:solidFill>
          <a:ln>
            <a:solidFill>
              <a:srgbClr val="4F81BD"/>
            </a:solidFill>
          </a:ln>
        </p:spPr>
        <p:txBody>
          <a:bodyPr wrap="square">
            <a:spAutoFit/>
          </a:bodyPr>
          <a:lstStyle/>
          <a:p>
            <a:pPr>
              <a:lnSpc>
                <a:spcPct val="110000"/>
              </a:lnSpc>
            </a:pPr>
            <a:r>
              <a:rPr lang="en-US" sz="1600" b="1" dirty="0" err="1">
                <a:solidFill>
                  <a:srgbClr val="7F0055"/>
                </a:solidFill>
                <a:latin typeface="Menlo Bold"/>
                <a:cs typeface="Menlo Bold"/>
              </a:rPr>
              <a:t>boolean</a:t>
            </a:r>
            <a:r>
              <a:rPr lang="en-US" sz="1600" b="1" dirty="0">
                <a:solidFill>
                  <a:srgbClr val="000000"/>
                </a:solidFill>
                <a:latin typeface="Menlo Bold"/>
                <a:cs typeface="Menlo Bold"/>
              </a:rPr>
              <a:t> </a:t>
            </a:r>
            <a:r>
              <a:rPr lang="en-US" sz="1600" dirty="0">
                <a:solidFill>
                  <a:srgbClr val="000000"/>
                </a:solidFill>
                <a:latin typeface="Menlo Bold"/>
                <a:cs typeface="Menlo Bold"/>
              </a:rPr>
              <a:t>hasLetter(String </a:t>
            </a:r>
            <a:r>
              <a:rPr lang="en-US" sz="1600" dirty="0">
                <a:solidFill>
                  <a:srgbClr val="6A3E3E"/>
                </a:solidFill>
                <a:latin typeface="Menlo Bold"/>
                <a:cs typeface="Menlo Bold"/>
              </a:rPr>
              <a:t>word</a:t>
            </a:r>
            <a:r>
              <a:rPr lang="en-US" sz="1600" dirty="0">
                <a:solidFill>
                  <a:srgbClr val="000000"/>
                </a:solidFill>
                <a:latin typeface="Menlo Bold"/>
                <a:cs typeface="Menlo Bold"/>
              </a:rPr>
              <a:t>, </a:t>
            </a:r>
            <a:r>
              <a:rPr lang="en-US" sz="1600" b="1" dirty="0">
                <a:solidFill>
                  <a:srgbClr val="7F0055"/>
                </a:solidFill>
                <a:latin typeface="Menlo Bold"/>
                <a:cs typeface="Menlo Bold"/>
              </a:rPr>
              <a:t>char</a:t>
            </a:r>
            <a:r>
              <a:rPr lang="en-US" sz="1600" dirty="0">
                <a:solidFill>
                  <a:srgbClr val="000000"/>
                </a:solidFill>
                <a:latin typeface="Menlo Bold"/>
                <a:cs typeface="Menlo Bold"/>
              </a:rPr>
              <a:t> </a:t>
            </a:r>
            <a:r>
              <a:rPr lang="en-US" sz="1600" dirty="0">
                <a:solidFill>
                  <a:srgbClr val="6A3E3E"/>
                </a:solidFill>
                <a:latin typeface="Menlo Bold"/>
                <a:cs typeface="Menlo Bold"/>
              </a:rPr>
              <a:t>letter</a:t>
            </a:r>
            <a:r>
              <a:rPr lang="en-US" sz="1600" dirty="0">
                <a:solidFill>
                  <a:srgbClr val="000000"/>
                </a:solidFill>
                <a:latin typeface="Menlo Bold"/>
                <a:cs typeface="Menlo Bold"/>
              </a:rPr>
              <a:t>)</a:t>
            </a:r>
          </a:p>
          <a:p>
            <a:pPr>
              <a:lnSpc>
                <a:spcPct val="110000"/>
              </a:lnSpc>
            </a:pPr>
            <a:r>
              <a:rPr lang="en-US" sz="1600" dirty="0">
                <a:solidFill>
                  <a:srgbClr val="000000"/>
                </a:solidFill>
                <a:latin typeface="Menlo Bold"/>
                <a:cs typeface="Menlo Bold"/>
              </a:rPr>
              <a:t>{</a:t>
            </a:r>
          </a:p>
          <a:p>
            <a:pPr>
              <a:lnSpc>
                <a:spcPct val="110000"/>
              </a:lnSpc>
            </a:pPr>
            <a:r>
              <a:rPr lang="en-US" sz="1600" b="1" dirty="0">
                <a:solidFill>
                  <a:srgbClr val="000000"/>
                </a:solidFill>
                <a:latin typeface="Menlo Bold"/>
                <a:cs typeface="Menlo Bold"/>
              </a:rPr>
              <a:t>	</a:t>
            </a:r>
            <a:r>
              <a:rPr lang="en-US" sz="1600" b="1" dirty="0">
                <a:solidFill>
                  <a:srgbClr val="7F0055"/>
                </a:solidFill>
                <a:latin typeface="Menlo Bold"/>
                <a:cs typeface="Menlo Bold"/>
              </a:rPr>
              <a:t>for</a:t>
            </a:r>
            <a:r>
              <a:rPr lang="en-US" sz="1600" dirty="0">
                <a:solidFill>
                  <a:srgbClr val="000000"/>
                </a:solidFill>
                <a:latin typeface="Menlo Bold"/>
                <a:cs typeface="Menlo Bold"/>
              </a:rPr>
              <a:t> (</a:t>
            </a:r>
            <a:r>
              <a:rPr lang="en-US" sz="1600" b="1" dirty="0">
                <a:solidFill>
                  <a:srgbClr val="7F0055"/>
                </a:solidFill>
                <a:latin typeface="Menlo Bold"/>
                <a:cs typeface="Menlo Bold"/>
              </a:rPr>
              <a:t>int</a:t>
            </a:r>
            <a:r>
              <a:rPr lang="en-US" sz="1600" dirty="0">
                <a:solidFill>
                  <a:srgbClr val="000000"/>
                </a:solidFill>
                <a:latin typeface="Menlo Bold"/>
                <a:cs typeface="Menlo Bold"/>
              </a:rPr>
              <a:t> </a:t>
            </a:r>
            <a:r>
              <a:rPr lang="en-US" sz="1600" dirty="0">
                <a:solidFill>
                  <a:srgbClr val="6A3E3E"/>
                </a:solidFill>
                <a:latin typeface="Menlo Bold"/>
                <a:cs typeface="Menlo Bold"/>
              </a:rPr>
              <a:t>i</a:t>
            </a:r>
            <a:r>
              <a:rPr lang="en-US" sz="1600" dirty="0">
                <a:solidFill>
                  <a:srgbClr val="000000"/>
                </a:solidFill>
                <a:latin typeface="Menlo Bold"/>
                <a:cs typeface="Menlo Bold"/>
              </a:rPr>
              <a:t> = 0; </a:t>
            </a:r>
            <a:r>
              <a:rPr lang="en-US" sz="1600" dirty="0">
                <a:solidFill>
                  <a:srgbClr val="6A3E3E"/>
                </a:solidFill>
                <a:latin typeface="Menlo Bold"/>
                <a:cs typeface="Menlo Bold"/>
              </a:rPr>
              <a:t>i</a:t>
            </a:r>
            <a:r>
              <a:rPr lang="en-US" sz="1600" dirty="0">
                <a:solidFill>
                  <a:srgbClr val="000000"/>
                </a:solidFill>
                <a:latin typeface="Menlo Bold"/>
                <a:cs typeface="Menlo Bold"/>
              </a:rPr>
              <a:t> &lt; </a:t>
            </a:r>
            <a:r>
              <a:rPr lang="en-US" sz="1600" dirty="0">
                <a:solidFill>
                  <a:srgbClr val="6A3E3E"/>
                </a:solidFill>
                <a:latin typeface="Menlo Bold"/>
                <a:cs typeface="Menlo Bold"/>
              </a:rPr>
              <a:t>word</a:t>
            </a:r>
            <a:r>
              <a:rPr lang="en-US" sz="1600" dirty="0">
                <a:solidFill>
                  <a:srgbClr val="000000"/>
                </a:solidFill>
                <a:latin typeface="Menlo Bold"/>
                <a:cs typeface="Menlo Bold"/>
              </a:rPr>
              <a:t>.length(); </a:t>
            </a:r>
            <a:r>
              <a:rPr lang="en-US" sz="1600" dirty="0">
                <a:solidFill>
                  <a:srgbClr val="6A3E3E"/>
                </a:solidFill>
                <a:latin typeface="Menlo Bold"/>
                <a:cs typeface="Menlo Bold"/>
              </a:rPr>
              <a:t>i</a:t>
            </a:r>
            <a:r>
              <a:rPr lang="en-US" sz="1600" dirty="0">
                <a:solidFill>
                  <a:srgbClr val="000000"/>
                </a:solidFill>
                <a:latin typeface="Menlo Bold"/>
                <a:cs typeface="Menlo Bold"/>
              </a:rPr>
              <a:t>++) {</a:t>
            </a:r>
          </a:p>
          <a:p>
            <a:pPr>
              <a:lnSpc>
                <a:spcPct val="110000"/>
              </a:lnSpc>
            </a:pPr>
            <a:r>
              <a:rPr lang="en-US" sz="1600" b="1" dirty="0">
                <a:solidFill>
                  <a:srgbClr val="000000"/>
                </a:solidFill>
                <a:latin typeface="Menlo Bold"/>
                <a:cs typeface="Menlo Bold"/>
              </a:rPr>
              <a:t>		</a:t>
            </a:r>
            <a:r>
              <a:rPr lang="mr-IN" sz="1600" b="1" dirty="0">
                <a:solidFill>
                  <a:srgbClr val="7F0055"/>
                </a:solidFill>
                <a:latin typeface="Menlo Bold"/>
                <a:cs typeface="Menlo Bold"/>
              </a:rPr>
              <a:t>if</a:t>
            </a:r>
            <a:r>
              <a:rPr lang="mr-IN" sz="1600" dirty="0">
                <a:solidFill>
                  <a:srgbClr val="000000"/>
                </a:solidFill>
                <a:latin typeface="Menlo Bold"/>
                <a:cs typeface="Menlo Bold"/>
              </a:rPr>
              <a:t> (</a:t>
            </a:r>
            <a:r>
              <a:rPr lang="mr-IN" sz="1600" dirty="0">
                <a:solidFill>
                  <a:srgbClr val="6A3E3E"/>
                </a:solidFill>
                <a:latin typeface="Menlo Bold"/>
                <a:cs typeface="Menlo Bold"/>
              </a:rPr>
              <a:t>word</a:t>
            </a:r>
            <a:r>
              <a:rPr lang="mr-IN" sz="1600" dirty="0">
                <a:solidFill>
                  <a:srgbClr val="000000"/>
                </a:solidFill>
                <a:latin typeface="Menlo Bold"/>
                <a:cs typeface="Menlo Bold"/>
              </a:rPr>
              <a:t>.charAt(</a:t>
            </a:r>
            <a:r>
              <a:rPr lang="mr-IN" sz="1600" dirty="0">
                <a:solidFill>
                  <a:srgbClr val="6A3E3E"/>
                </a:solidFill>
                <a:latin typeface="Menlo Bold"/>
                <a:cs typeface="Menlo Bold"/>
              </a:rPr>
              <a:t>i</a:t>
            </a:r>
            <a:r>
              <a:rPr lang="mr-IN" sz="1600" dirty="0">
                <a:solidFill>
                  <a:srgbClr val="000000"/>
                </a:solidFill>
                <a:latin typeface="Menlo Bold"/>
                <a:cs typeface="Menlo Bold"/>
              </a:rPr>
              <a:t>) == </a:t>
            </a:r>
            <a:r>
              <a:rPr lang="mr-IN" sz="1600" dirty="0">
                <a:solidFill>
                  <a:srgbClr val="6A3E3E"/>
                </a:solidFill>
                <a:latin typeface="Menlo Bold"/>
                <a:cs typeface="Menlo Bold"/>
              </a:rPr>
              <a:t>letter</a:t>
            </a:r>
            <a:r>
              <a:rPr lang="mr-IN" sz="1600" dirty="0">
                <a:solidFill>
                  <a:srgbClr val="000000"/>
                </a:solidFill>
                <a:latin typeface="Menlo Bold"/>
                <a:cs typeface="Menlo Bold"/>
              </a:rPr>
              <a:t>)</a:t>
            </a:r>
            <a:r>
              <a:rPr lang="en-US" sz="1600" dirty="0">
                <a:solidFill>
                  <a:srgbClr val="000000"/>
                </a:solidFill>
                <a:latin typeface="Menlo Bold"/>
                <a:cs typeface="Menlo Bold"/>
              </a:rPr>
              <a:t> </a:t>
            </a:r>
            <a:r>
              <a:rPr lang="mr-IN" sz="1600" dirty="0">
                <a:solidFill>
                  <a:srgbClr val="000000"/>
                </a:solidFill>
                <a:latin typeface="Menlo Bold"/>
                <a:cs typeface="Menlo Bold"/>
              </a:rPr>
              <a:t>{</a:t>
            </a:r>
          </a:p>
          <a:p>
            <a:pPr>
              <a:lnSpc>
                <a:spcPct val="110000"/>
              </a:lnSpc>
            </a:pPr>
            <a:r>
              <a:rPr lang="en-US" sz="1600" dirty="0">
                <a:solidFill>
                  <a:srgbClr val="000000"/>
                </a:solidFill>
                <a:latin typeface="Menlo Bold"/>
                <a:cs typeface="Menlo Bold"/>
              </a:rPr>
              <a:t>			</a:t>
            </a:r>
            <a:r>
              <a:rPr lang="en-US" sz="1600" b="1" dirty="0">
                <a:solidFill>
                  <a:srgbClr val="7F0055"/>
                </a:solidFill>
                <a:latin typeface="Menlo Bold"/>
                <a:cs typeface="Menlo Bold"/>
              </a:rPr>
              <a:t>return</a:t>
            </a:r>
            <a:r>
              <a:rPr lang="en-US" sz="1600" dirty="0">
                <a:solidFill>
                  <a:srgbClr val="000000"/>
                </a:solidFill>
                <a:latin typeface="Menlo Bold"/>
                <a:cs typeface="Menlo Bold"/>
              </a:rPr>
              <a:t> </a:t>
            </a:r>
            <a:r>
              <a:rPr lang="en-US" sz="1600" dirty="0">
                <a:solidFill>
                  <a:srgbClr val="7F0055"/>
                </a:solidFill>
                <a:latin typeface="Menlo Bold"/>
                <a:cs typeface="Menlo Bold"/>
              </a:rPr>
              <a:t>true</a:t>
            </a:r>
            <a:r>
              <a:rPr lang="en-US" sz="1600" dirty="0">
                <a:solidFill>
                  <a:srgbClr val="000000"/>
                </a:solidFill>
                <a:latin typeface="Menlo Bold"/>
                <a:cs typeface="Menlo Bold"/>
              </a:rPr>
              <a:t>; </a:t>
            </a:r>
          </a:p>
          <a:p>
            <a:pPr>
              <a:lnSpc>
                <a:spcPct val="110000"/>
              </a:lnSpc>
            </a:pPr>
            <a:r>
              <a:rPr lang="en-US" sz="1600" dirty="0">
                <a:solidFill>
                  <a:srgbClr val="000000"/>
                </a:solidFill>
                <a:latin typeface="Menlo Bold"/>
                <a:cs typeface="Menlo Bold"/>
              </a:rPr>
              <a:t>		}</a:t>
            </a:r>
          </a:p>
          <a:p>
            <a:pPr>
              <a:lnSpc>
                <a:spcPct val="110000"/>
              </a:lnSpc>
            </a:pPr>
            <a:r>
              <a:rPr lang="en-US" sz="1600" dirty="0">
                <a:solidFill>
                  <a:srgbClr val="000000"/>
                </a:solidFill>
                <a:latin typeface="Menlo Bold"/>
                <a:cs typeface="Menlo Bold"/>
              </a:rPr>
              <a:t>	}</a:t>
            </a:r>
          </a:p>
          <a:p>
            <a:pPr>
              <a:lnSpc>
                <a:spcPct val="110000"/>
              </a:lnSpc>
            </a:pPr>
            <a:r>
              <a:rPr lang="en-US" sz="1600" b="1" dirty="0">
                <a:solidFill>
                  <a:srgbClr val="000000"/>
                </a:solidFill>
                <a:latin typeface="Menlo Bold"/>
                <a:cs typeface="Menlo Bold"/>
              </a:rPr>
              <a:t>	</a:t>
            </a:r>
            <a:r>
              <a:rPr lang="en-US" sz="1600" b="1" dirty="0">
                <a:solidFill>
                  <a:srgbClr val="7F0055"/>
                </a:solidFill>
                <a:latin typeface="Menlo Bold"/>
                <a:cs typeface="Menlo Bold"/>
              </a:rPr>
              <a:t>return</a:t>
            </a:r>
            <a:r>
              <a:rPr lang="en-US" sz="1600" dirty="0">
                <a:solidFill>
                  <a:srgbClr val="000000"/>
                </a:solidFill>
                <a:latin typeface="Menlo Bold"/>
                <a:cs typeface="Menlo Bold"/>
              </a:rPr>
              <a:t> </a:t>
            </a:r>
            <a:r>
              <a:rPr lang="en-US" sz="1600" dirty="0">
                <a:solidFill>
                  <a:srgbClr val="7F0055"/>
                </a:solidFill>
                <a:latin typeface="Menlo Bold"/>
                <a:cs typeface="Menlo Bold"/>
              </a:rPr>
              <a:t>false</a:t>
            </a:r>
            <a:r>
              <a:rPr lang="en-US" sz="1600" dirty="0">
                <a:solidFill>
                  <a:srgbClr val="000000"/>
                </a:solidFill>
                <a:latin typeface="Menlo Bold"/>
                <a:cs typeface="Menlo Bold"/>
              </a:rPr>
              <a:t>;</a:t>
            </a:r>
          </a:p>
          <a:p>
            <a:pPr>
              <a:lnSpc>
                <a:spcPct val="110000"/>
              </a:lnSpc>
            </a:pPr>
            <a:r>
              <a:rPr lang="en-US" sz="1600" dirty="0">
                <a:solidFill>
                  <a:srgbClr val="000000"/>
                </a:solidFill>
                <a:latin typeface="Menlo Bold"/>
                <a:cs typeface="Menlo Bold"/>
              </a:rPr>
              <a:t>}</a:t>
            </a:r>
            <a:endParaRPr lang="en-US" sz="1600" dirty="0">
              <a:latin typeface="Menlo Bold"/>
              <a:cs typeface="Menlo Bold"/>
            </a:endParaRPr>
          </a:p>
        </p:txBody>
      </p:sp>
      <p:sp>
        <p:nvSpPr>
          <p:cNvPr id="3" name="Slide Number Placeholder 5">
            <a:extLst>
              <a:ext uri="{FF2B5EF4-FFF2-40B4-BE49-F238E27FC236}">
                <a16:creationId xmlns:a16="http://schemas.microsoft.com/office/drawing/2014/main" id="{E9CEF6A4-C374-3AEE-D0B8-73DCB994487B}"/>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18</a:t>
            </a:fld>
            <a:endParaRPr lang="en-US"/>
          </a:p>
        </p:txBody>
      </p:sp>
    </p:spTree>
    <p:extLst>
      <p:ext uri="{BB962C8B-B14F-4D97-AF65-F5344CB8AC3E}">
        <p14:creationId xmlns:p14="http://schemas.microsoft.com/office/powerpoint/2010/main" val="14404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7CAF-ADB4-25CF-DC4B-03299ECBC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E7C3C-466E-52BA-E470-E45FBF1C2807}"/>
              </a:ext>
            </a:extLst>
          </p:cNvPr>
          <p:cNvSpPr>
            <a:spLocks noGrp="1"/>
          </p:cNvSpPr>
          <p:nvPr>
            <p:ph type="title"/>
          </p:nvPr>
        </p:nvSpPr>
        <p:spPr/>
        <p:txBody>
          <a:bodyPr>
            <a:normAutofit fontScale="90000"/>
          </a:bodyPr>
          <a:lstStyle/>
          <a:p>
            <a:r>
              <a:rPr lang="en-US" dirty="0"/>
              <a:t>Best-case, Average-case, Worst-case Complexity Example 2</a:t>
            </a:r>
          </a:p>
        </p:txBody>
      </p:sp>
      <p:sp>
        <p:nvSpPr>
          <p:cNvPr id="4" name="TextBox 3">
            <a:extLst>
              <a:ext uri="{FF2B5EF4-FFF2-40B4-BE49-F238E27FC236}">
                <a16:creationId xmlns:a16="http://schemas.microsoft.com/office/drawing/2014/main" id="{ACB592CC-3CD1-F055-1988-00C3B764AC02}"/>
              </a:ext>
            </a:extLst>
          </p:cNvPr>
          <p:cNvSpPr txBox="1"/>
          <p:nvPr/>
        </p:nvSpPr>
        <p:spPr>
          <a:xfrm>
            <a:off x="396313" y="4210348"/>
            <a:ext cx="8229600" cy="1843774"/>
          </a:xfrm>
          <a:prstGeom prst="rect">
            <a:avLst/>
          </a:prstGeom>
          <a:noFill/>
        </p:spPr>
        <p:txBody>
          <a:bodyPr wrap="square" rtlCol="0">
            <a:spAutoFit/>
          </a:bodyPr>
          <a:lstStyle/>
          <a:p>
            <a:pPr marL="285750" indent="-285750">
              <a:lnSpc>
                <a:spcPct val="120000"/>
              </a:lnSpc>
              <a:buClr>
                <a:schemeClr val="accent6"/>
              </a:buClr>
              <a:buFont typeface="Wingdings" charset="2"/>
              <a:buChar char="§"/>
            </a:pPr>
            <a:r>
              <a:rPr lang="en-US" sz="1600" dirty="0">
                <a:latin typeface="Arial"/>
                <a:cs typeface="Arial"/>
              </a:rPr>
              <a:t>Algorithm complexity w.r.t input n = size of input array </a:t>
            </a:r>
            <a:r>
              <a:rPr lang="en-US" sz="1600" dirty="0" err="1">
                <a:latin typeface="Arial"/>
                <a:cs typeface="Arial"/>
              </a:rPr>
              <a:t>arr</a:t>
            </a:r>
            <a:r>
              <a:rPr lang="en-US" sz="1600" dirty="0">
                <a:latin typeface="Arial"/>
                <a:cs typeface="Arial"/>
              </a:rPr>
              <a:t>[], for Best-case, Average-case, and Worst-case, for a made-up function that returns 0 for even n, and sum of array elements for odd n. (So the name </a:t>
            </a:r>
            <a:r>
              <a:rPr lang="en-US" sz="1600" dirty="0" err="1">
                <a:latin typeface="Arial"/>
                <a:cs typeface="Arial"/>
              </a:rPr>
              <a:t>getSum</a:t>
            </a:r>
            <a:r>
              <a:rPr lang="en-US" sz="1600" dirty="0">
                <a:latin typeface="Arial"/>
                <a:cs typeface="Arial"/>
              </a:rPr>
              <a:t>() is not accurate.)</a:t>
            </a:r>
          </a:p>
          <a:p>
            <a:pPr marL="285750" indent="-285750">
              <a:lnSpc>
                <a:spcPct val="120000"/>
              </a:lnSpc>
              <a:buClr>
                <a:schemeClr val="accent6"/>
              </a:buClr>
              <a:buFont typeface="Wingdings" charset="2"/>
              <a:buChar char="§"/>
            </a:pPr>
            <a:r>
              <a:rPr lang="en-GB" sz="1600" dirty="0">
                <a:latin typeface="Arial"/>
                <a:cs typeface="Arial"/>
              </a:rPr>
              <a:t>Best-case: O(1), if n is even </a:t>
            </a:r>
            <a:r>
              <a:rPr lang="en-US" sz="1600" dirty="0">
                <a:latin typeface="Arial"/>
                <a:cs typeface="Arial"/>
              </a:rPr>
              <a:t>(n%2 == 0)</a:t>
            </a:r>
            <a:r>
              <a:rPr lang="en-GB" sz="1600" dirty="0">
                <a:latin typeface="Arial"/>
                <a:cs typeface="Arial"/>
              </a:rPr>
              <a:t> </a:t>
            </a:r>
          </a:p>
          <a:p>
            <a:pPr marL="285750" indent="-285750">
              <a:lnSpc>
                <a:spcPct val="120000"/>
              </a:lnSpc>
              <a:buClr>
                <a:schemeClr val="accent6"/>
              </a:buClr>
              <a:buFont typeface="Wingdings" charset="2"/>
              <a:buChar char="§"/>
            </a:pPr>
            <a:r>
              <a:rPr lang="en-GB" sz="1600" dirty="0">
                <a:latin typeface="Arial"/>
                <a:cs typeface="Arial"/>
              </a:rPr>
              <a:t>Worst-case: O(n), if n is odd </a:t>
            </a:r>
            <a:r>
              <a:rPr lang="en-US" sz="1600" dirty="0">
                <a:latin typeface="Arial"/>
                <a:cs typeface="Arial"/>
              </a:rPr>
              <a:t>(n%2 != 0)</a:t>
            </a:r>
            <a:r>
              <a:rPr lang="en-GB" sz="1600" dirty="0">
                <a:latin typeface="Arial"/>
                <a:cs typeface="Arial"/>
              </a:rPr>
              <a:t> </a:t>
            </a:r>
          </a:p>
          <a:p>
            <a:pPr marL="285750" indent="-285750">
              <a:lnSpc>
                <a:spcPct val="120000"/>
              </a:lnSpc>
              <a:buClr>
                <a:schemeClr val="accent6"/>
              </a:buClr>
              <a:buFont typeface="Wingdings" charset="2"/>
              <a:buChar char="§"/>
            </a:pPr>
            <a:r>
              <a:rPr lang="en-GB" sz="1600" dirty="0">
                <a:latin typeface="Arial"/>
                <a:cs typeface="Arial"/>
              </a:rPr>
              <a:t>Average-case: O(n), assuming n may be even or odd with equal chance</a:t>
            </a:r>
            <a:endParaRPr lang="en-US" sz="1600" dirty="0">
              <a:latin typeface="Menlo Bold"/>
              <a:cs typeface="Menlo Bold"/>
            </a:endParaRPr>
          </a:p>
        </p:txBody>
      </p:sp>
      <p:sp>
        <p:nvSpPr>
          <p:cNvPr id="5" name="Rectangle 4">
            <a:extLst>
              <a:ext uri="{FF2B5EF4-FFF2-40B4-BE49-F238E27FC236}">
                <a16:creationId xmlns:a16="http://schemas.microsoft.com/office/drawing/2014/main" id="{D08013DF-904D-8D44-E97B-F9BF5A1261C3}"/>
              </a:ext>
            </a:extLst>
          </p:cNvPr>
          <p:cNvSpPr/>
          <p:nvPr/>
        </p:nvSpPr>
        <p:spPr>
          <a:xfrm>
            <a:off x="2034551" y="1582451"/>
            <a:ext cx="4953123" cy="2516330"/>
          </a:xfrm>
          <a:prstGeom prst="rect">
            <a:avLst/>
          </a:prstGeom>
          <a:solidFill>
            <a:schemeClr val="bg1">
              <a:lumMod val="95000"/>
            </a:schemeClr>
          </a:solidFill>
          <a:ln>
            <a:solidFill>
              <a:srgbClr val="4F81BD"/>
            </a:solidFill>
          </a:ln>
        </p:spPr>
        <p:txBody>
          <a:bodyPr wrap="square">
            <a:spAutoFit/>
          </a:bodyPr>
          <a:lstStyle/>
          <a:p>
            <a:pPr>
              <a:lnSpc>
                <a:spcPct val="110000"/>
              </a:lnSpc>
            </a:pPr>
            <a:r>
              <a:rPr lang="en-US" sz="1600" b="1" dirty="0">
                <a:solidFill>
                  <a:srgbClr val="7F0055"/>
                </a:solidFill>
                <a:latin typeface="Menlo Bold"/>
                <a:cs typeface="Menlo Bold"/>
              </a:rPr>
              <a:t>int</a:t>
            </a:r>
            <a:r>
              <a:rPr lang="en-US" sz="1600" b="1" dirty="0">
                <a:solidFill>
                  <a:srgbClr val="000000"/>
                </a:solidFill>
                <a:latin typeface="Menlo Bold"/>
                <a:cs typeface="Menlo Bold"/>
              </a:rPr>
              <a:t> </a:t>
            </a:r>
            <a:r>
              <a:rPr lang="en-US" sz="1600" dirty="0" err="1">
                <a:solidFill>
                  <a:srgbClr val="000000"/>
                </a:solidFill>
                <a:latin typeface="Menlo Bold"/>
                <a:cs typeface="Menlo Bold"/>
              </a:rPr>
              <a:t>getSum</a:t>
            </a:r>
            <a:r>
              <a:rPr lang="en-US" sz="1600" dirty="0">
                <a:solidFill>
                  <a:srgbClr val="000000"/>
                </a:solidFill>
                <a:latin typeface="Menlo Bold"/>
                <a:cs typeface="Menlo Bold"/>
              </a:rPr>
              <a:t> (</a:t>
            </a:r>
            <a:r>
              <a:rPr lang="en-US" sz="1600" b="1" dirty="0">
                <a:solidFill>
                  <a:srgbClr val="7F0055"/>
                </a:solidFill>
                <a:latin typeface="Menlo Bold"/>
                <a:cs typeface="Menlo Bold"/>
              </a:rPr>
              <a:t>int</a:t>
            </a:r>
            <a:r>
              <a:rPr lang="en-US" sz="1600" dirty="0">
                <a:solidFill>
                  <a:srgbClr val="000000"/>
                </a:solidFill>
                <a:latin typeface="Menlo Bold"/>
                <a:cs typeface="Menlo Bold"/>
              </a:rPr>
              <a:t> </a:t>
            </a:r>
            <a:r>
              <a:rPr lang="en-US" sz="1600" dirty="0" err="1">
                <a:solidFill>
                  <a:srgbClr val="000000"/>
                </a:solidFill>
                <a:latin typeface="Menlo Bold"/>
                <a:cs typeface="Menlo Bold"/>
              </a:rPr>
              <a:t>arr</a:t>
            </a:r>
            <a:r>
              <a:rPr lang="en-US" sz="1600" dirty="0">
                <a:solidFill>
                  <a:srgbClr val="000000"/>
                </a:solidFill>
                <a:latin typeface="Menlo Bold"/>
                <a:cs typeface="Menlo Bold"/>
              </a:rPr>
              <a:t>[], </a:t>
            </a:r>
            <a:r>
              <a:rPr lang="en-US" sz="1600" b="1" dirty="0">
                <a:solidFill>
                  <a:srgbClr val="7F0055"/>
                </a:solidFill>
                <a:latin typeface="Menlo Bold"/>
                <a:cs typeface="Menlo Bold"/>
              </a:rPr>
              <a:t>int</a:t>
            </a:r>
            <a:r>
              <a:rPr lang="en-US" sz="1600" dirty="0">
                <a:solidFill>
                  <a:srgbClr val="000000"/>
                </a:solidFill>
                <a:latin typeface="Menlo Bold"/>
                <a:cs typeface="Menlo Bold"/>
              </a:rPr>
              <a:t> n)</a:t>
            </a:r>
          </a:p>
          <a:p>
            <a:pPr>
              <a:lnSpc>
                <a:spcPct val="110000"/>
              </a:lnSpc>
            </a:pPr>
            <a:r>
              <a:rPr lang="en-US" sz="1600" dirty="0">
                <a:solidFill>
                  <a:srgbClr val="000000"/>
                </a:solidFill>
                <a:latin typeface="Menlo Bold"/>
                <a:cs typeface="Menlo Bold"/>
              </a:rPr>
              <a:t>{</a:t>
            </a:r>
          </a:p>
          <a:p>
            <a:pPr>
              <a:lnSpc>
                <a:spcPct val="110000"/>
              </a:lnSpc>
            </a:pPr>
            <a:r>
              <a:rPr lang="en-US" sz="1600" b="1" dirty="0">
                <a:solidFill>
                  <a:srgbClr val="000000"/>
                </a:solidFill>
                <a:latin typeface="Menlo Bold"/>
                <a:cs typeface="Menlo Bold"/>
              </a:rPr>
              <a:t>	</a:t>
            </a:r>
            <a:r>
              <a:rPr lang="en-US" sz="1600" b="1" dirty="0">
                <a:solidFill>
                  <a:srgbClr val="7F0055"/>
                </a:solidFill>
                <a:latin typeface="Menlo Bold"/>
                <a:cs typeface="Menlo Bold"/>
              </a:rPr>
              <a:t>if</a:t>
            </a:r>
            <a:r>
              <a:rPr lang="en-US" sz="1600" dirty="0">
                <a:solidFill>
                  <a:srgbClr val="000000"/>
                </a:solidFill>
                <a:latin typeface="Menlo Bold"/>
                <a:cs typeface="Menlo Bold"/>
              </a:rPr>
              <a:t> (n%2 </a:t>
            </a:r>
            <a:r>
              <a:rPr lang="en-US" sz="1600" dirty="0">
                <a:solidFill>
                  <a:srgbClr val="6A3E3E"/>
                </a:solidFill>
                <a:latin typeface="Menlo Bold"/>
                <a:cs typeface="Menlo Bold"/>
              </a:rPr>
              <a:t>=</a:t>
            </a:r>
            <a:r>
              <a:rPr lang="en-US" sz="1600" dirty="0">
                <a:solidFill>
                  <a:srgbClr val="000000"/>
                </a:solidFill>
                <a:latin typeface="Menlo Bold"/>
                <a:cs typeface="Menlo Bold"/>
              </a:rPr>
              <a:t>= 0) {</a:t>
            </a:r>
          </a:p>
          <a:p>
            <a:pPr>
              <a:lnSpc>
                <a:spcPct val="110000"/>
              </a:lnSpc>
            </a:pPr>
            <a:r>
              <a:rPr lang="en-US" sz="1600" b="1" dirty="0">
                <a:solidFill>
                  <a:srgbClr val="000000"/>
                </a:solidFill>
                <a:latin typeface="Menlo Bold"/>
                <a:cs typeface="Menlo Bold"/>
              </a:rPr>
              <a:t>	</a:t>
            </a:r>
            <a:r>
              <a:rPr lang="en-US" sz="1600" dirty="0">
                <a:solidFill>
                  <a:srgbClr val="000000"/>
                </a:solidFill>
                <a:latin typeface="Menlo Bold"/>
                <a:cs typeface="Menlo Bold"/>
              </a:rPr>
              <a:t>	</a:t>
            </a:r>
            <a:r>
              <a:rPr lang="en-US" sz="1600" b="1" dirty="0">
                <a:solidFill>
                  <a:srgbClr val="7F0055"/>
                </a:solidFill>
                <a:latin typeface="Menlo Bold"/>
                <a:cs typeface="Menlo Bold"/>
              </a:rPr>
              <a:t>return</a:t>
            </a:r>
            <a:r>
              <a:rPr lang="en-US" sz="1600" dirty="0">
                <a:solidFill>
                  <a:srgbClr val="000000"/>
                </a:solidFill>
                <a:latin typeface="Menlo Bold"/>
                <a:cs typeface="Menlo Bold"/>
              </a:rPr>
              <a:t> </a:t>
            </a:r>
            <a:r>
              <a:rPr lang="en-US" sz="1600" dirty="0">
                <a:solidFill>
                  <a:srgbClr val="7F0055"/>
                </a:solidFill>
                <a:latin typeface="Menlo Bold"/>
                <a:cs typeface="Menlo Bold"/>
              </a:rPr>
              <a:t>0</a:t>
            </a:r>
            <a:r>
              <a:rPr lang="en-US" sz="1600" dirty="0">
                <a:solidFill>
                  <a:srgbClr val="000000"/>
                </a:solidFill>
                <a:latin typeface="Menlo Bold"/>
                <a:cs typeface="Menlo Bold"/>
              </a:rPr>
              <a:t>; }</a:t>
            </a:r>
          </a:p>
          <a:p>
            <a:pPr>
              <a:lnSpc>
                <a:spcPct val="110000"/>
              </a:lnSpc>
            </a:pPr>
            <a:r>
              <a:rPr lang="en-US" sz="1600" dirty="0">
                <a:solidFill>
                  <a:srgbClr val="000000"/>
                </a:solidFill>
                <a:latin typeface="Menlo Bold"/>
                <a:cs typeface="Menlo Bold"/>
              </a:rPr>
              <a:t>	</a:t>
            </a:r>
            <a:r>
              <a:rPr lang="en-US" sz="1600" b="1" dirty="0">
                <a:solidFill>
                  <a:srgbClr val="7F0055"/>
                </a:solidFill>
                <a:latin typeface="Menlo Bold"/>
                <a:cs typeface="Menlo Bold"/>
              </a:rPr>
              <a:t>int</a:t>
            </a:r>
            <a:r>
              <a:rPr lang="en-US" sz="1600" dirty="0">
                <a:solidFill>
                  <a:srgbClr val="000000"/>
                </a:solidFill>
                <a:latin typeface="Menlo Bold"/>
                <a:cs typeface="Menlo Bold"/>
              </a:rPr>
              <a:t> sum = 0;</a:t>
            </a:r>
          </a:p>
          <a:p>
            <a:pPr>
              <a:lnSpc>
                <a:spcPct val="110000"/>
              </a:lnSpc>
            </a:pPr>
            <a:r>
              <a:rPr lang="en-US" sz="1600" dirty="0">
                <a:solidFill>
                  <a:srgbClr val="000000"/>
                </a:solidFill>
                <a:latin typeface="Menlo Bold"/>
                <a:cs typeface="Menlo Bold"/>
              </a:rPr>
              <a:t>	for (int i=0; i&lt;n; i++) {</a:t>
            </a:r>
          </a:p>
          <a:p>
            <a:pPr>
              <a:lnSpc>
                <a:spcPct val="110000"/>
              </a:lnSpc>
            </a:pPr>
            <a:r>
              <a:rPr lang="en-US" sz="1600" b="1" dirty="0">
                <a:solidFill>
                  <a:srgbClr val="000000"/>
                </a:solidFill>
                <a:latin typeface="Menlo Bold"/>
                <a:cs typeface="Menlo Bold"/>
              </a:rPr>
              <a:t>	</a:t>
            </a:r>
            <a:r>
              <a:rPr lang="en-US" sz="1600" dirty="0">
                <a:solidFill>
                  <a:srgbClr val="000000"/>
                </a:solidFill>
                <a:latin typeface="Menlo Bold"/>
                <a:cs typeface="Menlo Bold"/>
              </a:rPr>
              <a:t>	sum += </a:t>
            </a:r>
            <a:r>
              <a:rPr lang="en-US" sz="1600" dirty="0" err="1">
                <a:solidFill>
                  <a:srgbClr val="000000"/>
                </a:solidFill>
                <a:latin typeface="Menlo Bold"/>
                <a:cs typeface="Menlo Bold"/>
              </a:rPr>
              <a:t>arr</a:t>
            </a:r>
            <a:r>
              <a:rPr lang="en-US" sz="1600" dirty="0">
                <a:solidFill>
                  <a:srgbClr val="000000"/>
                </a:solidFill>
                <a:latin typeface="Menlo Bold"/>
                <a:cs typeface="Menlo Bold"/>
              </a:rPr>
              <a:t>[i]; }</a:t>
            </a:r>
          </a:p>
          <a:p>
            <a:pPr>
              <a:lnSpc>
                <a:spcPct val="110000"/>
              </a:lnSpc>
            </a:pPr>
            <a:r>
              <a:rPr lang="en-US" sz="1600" dirty="0">
                <a:solidFill>
                  <a:srgbClr val="000000"/>
                </a:solidFill>
                <a:latin typeface="Menlo Bold"/>
                <a:cs typeface="Menlo Bold"/>
              </a:rPr>
              <a:t> </a:t>
            </a:r>
            <a:r>
              <a:rPr lang="en-US" sz="1600" b="1" dirty="0">
                <a:solidFill>
                  <a:srgbClr val="000000"/>
                </a:solidFill>
                <a:latin typeface="Menlo Bold"/>
                <a:cs typeface="Menlo Bold"/>
              </a:rPr>
              <a:t>	</a:t>
            </a:r>
            <a:r>
              <a:rPr lang="en-US" sz="1600" b="1" dirty="0">
                <a:solidFill>
                  <a:srgbClr val="7F0055"/>
                </a:solidFill>
                <a:latin typeface="Menlo Bold"/>
                <a:cs typeface="Menlo Bold"/>
              </a:rPr>
              <a:t>return</a:t>
            </a:r>
            <a:r>
              <a:rPr lang="en-US" sz="1600" dirty="0">
                <a:solidFill>
                  <a:srgbClr val="000000"/>
                </a:solidFill>
                <a:latin typeface="Menlo Bold"/>
                <a:cs typeface="Menlo Bold"/>
              </a:rPr>
              <a:t> sum;</a:t>
            </a:r>
          </a:p>
          <a:p>
            <a:pPr>
              <a:lnSpc>
                <a:spcPct val="110000"/>
              </a:lnSpc>
            </a:pPr>
            <a:r>
              <a:rPr lang="en-US" sz="1600" dirty="0">
                <a:solidFill>
                  <a:srgbClr val="000000"/>
                </a:solidFill>
                <a:latin typeface="Menlo Bold"/>
                <a:cs typeface="Menlo Bold"/>
              </a:rPr>
              <a:t>}</a:t>
            </a:r>
            <a:endParaRPr lang="en-US" sz="1600" dirty="0">
              <a:latin typeface="Menlo Bold"/>
              <a:cs typeface="Menlo Bold"/>
            </a:endParaRPr>
          </a:p>
        </p:txBody>
      </p:sp>
      <p:sp>
        <p:nvSpPr>
          <p:cNvPr id="3" name="Slide Number Placeholder 5">
            <a:extLst>
              <a:ext uri="{FF2B5EF4-FFF2-40B4-BE49-F238E27FC236}">
                <a16:creationId xmlns:a16="http://schemas.microsoft.com/office/drawing/2014/main" id="{D90777F4-E5D2-14A0-98DE-879C0EE6392A}"/>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19</a:t>
            </a:fld>
            <a:endParaRPr lang="en-US"/>
          </a:p>
        </p:txBody>
      </p:sp>
    </p:spTree>
    <p:extLst>
      <p:ext uri="{BB962C8B-B14F-4D97-AF65-F5344CB8AC3E}">
        <p14:creationId xmlns:p14="http://schemas.microsoft.com/office/powerpoint/2010/main" val="10022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4" name="TextBox 3"/>
          <p:cNvSpPr txBox="1"/>
          <p:nvPr/>
        </p:nvSpPr>
        <p:spPr>
          <a:xfrm>
            <a:off x="563309" y="2462148"/>
            <a:ext cx="6386566" cy="830997"/>
          </a:xfrm>
          <a:prstGeom prst="rect">
            <a:avLst/>
          </a:prstGeom>
          <a:noFill/>
          <a:ln w="28575" cmpd="sng">
            <a:solidFill>
              <a:srgbClr val="FF0000"/>
            </a:solidFill>
          </a:ln>
        </p:spPr>
        <p:txBody>
          <a:bodyPr wrap="square" rtlCol="0">
            <a:spAutoFit/>
          </a:bodyPr>
          <a:lstStyle/>
          <a:p>
            <a:r>
              <a:rPr lang="en-US" sz="1200" dirty="0">
                <a:latin typeface="Arial"/>
                <a:cs typeface="Arial"/>
              </a:rPr>
              <a:t>There is hereby imposed on the taxable income of every individual (other than a surviving spouse as defined in section 2(a) or the head of a household as defined in section 2(b)) who is not a married individual (as defined in section 7703) a tax determined in accordance with the following table:</a:t>
            </a:r>
          </a:p>
        </p:txBody>
      </p:sp>
      <p:sp>
        <p:nvSpPr>
          <p:cNvPr id="6" name="TextBox 5"/>
          <p:cNvSpPr txBox="1"/>
          <p:nvPr/>
        </p:nvSpPr>
        <p:spPr>
          <a:xfrm>
            <a:off x="793386" y="6943130"/>
            <a:ext cx="184666" cy="369332"/>
          </a:xfrm>
          <a:prstGeom prst="rect">
            <a:avLst/>
          </a:prstGeom>
          <a:noFill/>
        </p:spPr>
        <p:txBody>
          <a:bodyPr wrap="none" rtlCol="0">
            <a:spAutoFit/>
          </a:bodyPr>
          <a:lstStyle/>
          <a:p>
            <a:endParaRPr lang="en-US" dirty="0"/>
          </a:p>
        </p:txBody>
      </p:sp>
      <p:sp>
        <p:nvSpPr>
          <p:cNvPr id="7" name="TextBox 6"/>
          <p:cNvSpPr txBox="1"/>
          <p:nvPr/>
        </p:nvSpPr>
        <p:spPr>
          <a:xfrm>
            <a:off x="563309" y="3449691"/>
            <a:ext cx="6386566" cy="461665"/>
          </a:xfrm>
          <a:prstGeom prst="rect">
            <a:avLst/>
          </a:prstGeom>
          <a:noFill/>
          <a:ln w="28575" cmpd="sng">
            <a:solidFill>
              <a:srgbClr val="008000"/>
            </a:solidFill>
          </a:ln>
        </p:spPr>
        <p:txBody>
          <a:bodyPr wrap="square" rtlCol="0">
            <a:spAutoFit/>
          </a:bodyPr>
          <a:lstStyle>
            <a:defPPr>
              <a:defRPr lang="en-US"/>
            </a:defPPr>
            <a:lvl1pPr>
              <a:defRPr>
                <a:latin typeface="Arial"/>
                <a:cs typeface="Arial"/>
              </a:defRPr>
            </a:lvl1pPr>
          </a:lstStyle>
          <a:p>
            <a:r>
              <a:rPr lang="en-US" sz="1200" dirty="0"/>
              <a:t>If you are single, never lost your spouse, and not the head of a household, you pay taxes according to the following table:</a:t>
            </a:r>
          </a:p>
        </p:txBody>
      </p:sp>
      <p:sp>
        <p:nvSpPr>
          <p:cNvPr id="15" name="Rectangle 14"/>
          <p:cNvSpPr/>
          <p:nvPr/>
        </p:nvSpPr>
        <p:spPr>
          <a:xfrm>
            <a:off x="563309" y="4090704"/>
            <a:ext cx="3340803" cy="276999"/>
          </a:xfrm>
          <a:prstGeom prst="rect">
            <a:avLst/>
          </a:prstGeom>
          <a:solidFill>
            <a:srgbClr val="E6A20E"/>
          </a:solidFill>
        </p:spPr>
        <p:txBody>
          <a:bodyPr wrap="none">
            <a:spAutoFit/>
          </a:bodyPr>
          <a:lstStyle/>
          <a:p>
            <a:r>
              <a:rPr lang="en-US" sz="1200" dirty="0">
                <a:latin typeface="Arial"/>
                <a:cs typeface="Arial"/>
              </a:rPr>
              <a:t>Use </a:t>
            </a:r>
            <a:r>
              <a:rPr lang="en-US" sz="1200" dirty="0">
                <a:solidFill>
                  <a:schemeClr val="accent1"/>
                </a:solidFill>
                <a:latin typeface="Arial"/>
                <a:cs typeface="Arial"/>
              </a:rPr>
              <a:t>flesch score </a:t>
            </a:r>
            <a:r>
              <a:rPr lang="en-US" sz="1200" dirty="0">
                <a:latin typeface="Arial"/>
                <a:cs typeface="Arial"/>
              </a:rPr>
              <a:t>to measure of text readability</a:t>
            </a:r>
          </a:p>
        </p:txBody>
      </p:sp>
      <p:graphicFrame>
        <p:nvGraphicFramePr>
          <p:cNvPr id="16" name="Object 15"/>
          <p:cNvGraphicFramePr>
            <a:graphicFrameLocks noChangeAspect="1"/>
          </p:cNvGraphicFramePr>
          <p:nvPr>
            <p:extLst>
              <p:ext uri="{D42A27DB-BD31-4B8C-83A1-F6EECF244321}">
                <p14:modId xmlns:p14="http://schemas.microsoft.com/office/powerpoint/2010/main" val="1738762767"/>
              </p:ext>
            </p:extLst>
          </p:nvPr>
        </p:nvGraphicFramePr>
        <p:xfrm>
          <a:off x="563309" y="4447359"/>
          <a:ext cx="4832957" cy="448568"/>
        </p:xfrm>
        <a:graphic>
          <a:graphicData uri="http://schemas.openxmlformats.org/presentationml/2006/ole">
            <mc:AlternateContent xmlns:mc="http://schemas.openxmlformats.org/markup-compatibility/2006">
              <mc:Choice xmlns:v="urn:schemas-microsoft-com:vml" Requires="v">
                <p:oleObj name="Equation" r:id="rId2" imgW="4241800" imgH="393700" progId="Equation.3">
                  <p:embed/>
                </p:oleObj>
              </mc:Choice>
              <mc:Fallback>
                <p:oleObj name="Equation" r:id="rId2" imgW="4241800" imgH="393700" progId="Equation.3">
                  <p:embed/>
                  <p:pic>
                    <p:nvPicPr>
                      <p:cNvPr id="0" name=""/>
                      <p:cNvPicPr/>
                      <p:nvPr/>
                    </p:nvPicPr>
                    <p:blipFill>
                      <a:blip r:embed="rId3"/>
                      <a:stretch>
                        <a:fillRect/>
                      </a:stretch>
                    </p:blipFill>
                    <p:spPr>
                      <a:xfrm>
                        <a:off x="563309" y="4447359"/>
                        <a:ext cx="4832957" cy="448568"/>
                      </a:xfrm>
                      <a:prstGeom prst="rect">
                        <a:avLst/>
                      </a:prstGeom>
                    </p:spPr>
                  </p:pic>
                </p:oleObj>
              </mc:Fallback>
            </mc:AlternateContent>
          </a:graphicData>
        </a:graphic>
      </p:graphicFrame>
      <p:sp>
        <p:nvSpPr>
          <p:cNvPr id="17" name="Rectangle 16"/>
          <p:cNvSpPr/>
          <p:nvPr/>
        </p:nvSpPr>
        <p:spPr>
          <a:xfrm>
            <a:off x="4488365" y="2379214"/>
            <a:ext cx="184666" cy="369332"/>
          </a:xfrm>
          <a:prstGeom prst="rect">
            <a:avLst/>
          </a:prstGeom>
        </p:spPr>
        <p:txBody>
          <a:bodyPr wrap="none">
            <a:spAutoFit/>
          </a:bodyPr>
          <a:lstStyle/>
          <a:p>
            <a:r>
              <a:rPr lang="mr-IN" dirty="0"/>
              <a:t> </a:t>
            </a:r>
            <a:endParaRPr lang="en-US" dirty="0"/>
          </a:p>
        </p:txBody>
      </p:sp>
      <p:pic>
        <p:nvPicPr>
          <p:cNvPr id="18" name="Picture 17" descr="Screen Shot 2018-08-31 at 9.26.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065621"/>
            <a:ext cx="880595" cy="822779"/>
          </a:xfrm>
          <a:prstGeom prst="rect">
            <a:avLst/>
          </a:prstGeom>
        </p:spPr>
      </p:pic>
      <p:sp>
        <p:nvSpPr>
          <p:cNvPr id="19" name="Rectangle 18"/>
          <p:cNvSpPr/>
          <p:nvPr/>
        </p:nvSpPr>
        <p:spPr>
          <a:xfrm>
            <a:off x="554611" y="1883796"/>
            <a:ext cx="3811460" cy="338554"/>
          </a:xfrm>
          <a:prstGeom prst="rect">
            <a:avLst/>
          </a:prstGeom>
          <a:solidFill>
            <a:srgbClr val="008000"/>
          </a:solidFill>
        </p:spPr>
        <p:txBody>
          <a:bodyPr wrap="none">
            <a:spAutoFit/>
          </a:bodyPr>
          <a:lstStyle/>
          <a:p>
            <a:r>
              <a:rPr lang="en-US" sz="1600" dirty="0">
                <a:solidFill>
                  <a:schemeClr val="bg1"/>
                </a:solidFill>
                <a:latin typeface="Arial"/>
                <a:cs typeface="Arial"/>
              </a:rPr>
              <a:t>Performance: how good that strategy is.</a:t>
            </a:r>
          </a:p>
        </p:txBody>
      </p:sp>
      <p:sp>
        <p:nvSpPr>
          <p:cNvPr id="20" name="Rectangle 19"/>
          <p:cNvSpPr/>
          <p:nvPr/>
        </p:nvSpPr>
        <p:spPr>
          <a:xfrm>
            <a:off x="554611" y="1339346"/>
            <a:ext cx="4585222" cy="369332"/>
          </a:xfrm>
          <a:prstGeom prst="rect">
            <a:avLst/>
          </a:prstGeom>
          <a:solidFill>
            <a:schemeClr val="accent1"/>
          </a:solidFill>
        </p:spPr>
        <p:txBody>
          <a:bodyPr wrap="none">
            <a:spAutoFit/>
          </a:bodyPr>
          <a:lstStyle/>
          <a:p>
            <a:r>
              <a:rPr lang="en-US" dirty="0">
                <a:solidFill>
                  <a:schemeClr val="bg1"/>
                </a:solidFill>
                <a:latin typeface="Arial"/>
                <a:cs typeface="Arial"/>
              </a:rPr>
              <a:t>Algorithm: a strategy for solving a problem. </a:t>
            </a:r>
          </a:p>
        </p:txBody>
      </p:sp>
      <p:sp>
        <p:nvSpPr>
          <p:cNvPr id="21" name="TextBox 20"/>
          <p:cNvSpPr txBox="1"/>
          <p:nvPr/>
        </p:nvSpPr>
        <p:spPr>
          <a:xfrm>
            <a:off x="5999415" y="4097849"/>
            <a:ext cx="2687385" cy="523220"/>
          </a:xfrm>
          <a:prstGeom prst="rect">
            <a:avLst/>
          </a:prstGeom>
          <a:solidFill>
            <a:srgbClr val="E6A20E"/>
          </a:solidFill>
        </p:spPr>
        <p:txBody>
          <a:bodyPr wrap="square">
            <a:spAutoFit/>
          </a:bodyPr>
          <a:lstStyle>
            <a:defPPr>
              <a:defRPr lang="en-US"/>
            </a:defPPr>
            <a:lvl1pPr>
              <a:defRPr sz="1200">
                <a:solidFill>
                  <a:schemeClr val="tx1"/>
                </a:solidFill>
                <a:latin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400" dirty="0"/>
              <a:t>Problem with just looking at the “stopwatch” time.</a:t>
            </a:r>
          </a:p>
        </p:txBody>
      </p:sp>
      <p:pic>
        <p:nvPicPr>
          <p:cNvPr id="22" name="Picture 21" descr="how-to-donate-computer-1-500x500.jpg"/>
          <p:cNvPicPr>
            <a:picLocks noChangeAspect="1"/>
          </p:cNvPicPr>
          <p:nvPr/>
        </p:nvPicPr>
        <p:blipFill rotWithShape="1">
          <a:blip r:embed="rId5">
            <a:extLst>
              <a:ext uri="{28A0092B-C50C-407E-A947-70E740481C1C}">
                <a14:useLocalDpi xmlns:a14="http://schemas.microsoft.com/office/drawing/2010/main" val="0"/>
              </a:ext>
            </a:extLst>
          </a:blip>
          <a:srcRect l="6414" t="7585" b="15506"/>
          <a:stretch/>
        </p:blipFill>
        <p:spPr>
          <a:xfrm>
            <a:off x="1591780" y="5090731"/>
            <a:ext cx="1365621" cy="841694"/>
          </a:xfrm>
          <a:prstGeom prst="rect">
            <a:avLst/>
          </a:prstGeom>
        </p:spPr>
      </p:pic>
      <p:pic>
        <p:nvPicPr>
          <p:cNvPr id="23" name="Picture 22" descr="imacpro-27-retina-config-hero.jpeg"/>
          <p:cNvPicPr>
            <a:picLocks noChangeAspect="1"/>
          </p:cNvPicPr>
          <p:nvPr/>
        </p:nvPicPr>
        <p:blipFill rotWithShape="1">
          <a:blip r:embed="rId6">
            <a:extLst>
              <a:ext uri="{28A0092B-C50C-407E-A947-70E740481C1C}">
                <a14:useLocalDpi xmlns:a14="http://schemas.microsoft.com/office/drawing/2010/main" val="0"/>
              </a:ext>
            </a:extLst>
          </a:blip>
          <a:srcRect l="19269" r="19177" b="7676"/>
          <a:stretch/>
        </p:blipFill>
        <p:spPr>
          <a:xfrm>
            <a:off x="3140149" y="5090731"/>
            <a:ext cx="1035088" cy="815067"/>
          </a:xfrm>
          <a:prstGeom prst="rect">
            <a:avLst/>
          </a:prstGeom>
        </p:spPr>
      </p:pic>
      <p:pic>
        <p:nvPicPr>
          <p:cNvPr id="24" name="Picture 23" descr="shutterstock_101109685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0687" y="5117358"/>
            <a:ext cx="1448727" cy="815067"/>
          </a:xfrm>
          <a:prstGeom prst="rect">
            <a:avLst/>
          </a:prstGeom>
        </p:spPr>
      </p:pic>
      <p:sp>
        <p:nvSpPr>
          <p:cNvPr id="25" name="TextBox 24"/>
          <p:cNvSpPr txBox="1"/>
          <p:nvPr/>
        </p:nvSpPr>
        <p:spPr>
          <a:xfrm>
            <a:off x="6210527" y="4729769"/>
            <a:ext cx="2565973" cy="1284454"/>
          </a:xfrm>
          <a:prstGeom prst="rect">
            <a:avLst/>
          </a:prstGeom>
          <a:noFill/>
        </p:spPr>
        <p:txBody>
          <a:bodyPr wrap="square" rtlCol="0">
            <a:spAutoFit/>
          </a:bodyPr>
          <a:lstStyle/>
          <a:p>
            <a:pPr marL="285750" indent="-285750">
              <a:lnSpc>
                <a:spcPct val="140000"/>
              </a:lnSpc>
              <a:buClr>
                <a:schemeClr val="accent6"/>
              </a:buClr>
              <a:buFont typeface="Wingdings" charset="2"/>
              <a:buChar char="§"/>
            </a:pPr>
            <a:r>
              <a:rPr lang="en-US" sz="1400" dirty="0">
                <a:solidFill>
                  <a:schemeClr val="accent6"/>
                </a:solidFill>
                <a:latin typeface="Arial"/>
                <a:cs typeface="Arial"/>
              </a:rPr>
              <a:t>different computers</a:t>
            </a:r>
          </a:p>
          <a:p>
            <a:pPr marL="285750" indent="-285750">
              <a:lnSpc>
                <a:spcPct val="140000"/>
              </a:lnSpc>
              <a:buClr>
                <a:schemeClr val="accent6"/>
              </a:buClr>
              <a:buFont typeface="Wingdings" charset="2"/>
              <a:buChar char="§"/>
            </a:pPr>
            <a:r>
              <a:rPr lang="en-US" sz="1400" dirty="0">
                <a:solidFill>
                  <a:schemeClr val="accent6"/>
                </a:solidFill>
                <a:latin typeface="Arial"/>
                <a:cs typeface="Arial"/>
              </a:rPr>
              <a:t>different compilers</a:t>
            </a:r>
          </a:p>
          <a:p>
            <a:pPr marL="285750" indent="-285750">
              <a:lnSpc>
                <a:spcPct val="140000"/>
              </a:lnSpc>
              <a:buClr>
                <a:schemeClr val="accent6"/>
              </a:buClr>
              <a:buFont typeface="Wingdings" charset="2"/>
              <a:buChar char="§"/>
            </a:pPr>
            <a:r>
              <a:rPr lang="en-US" sz="1400" dirty="0">
                <a:solidFill>
                  <a:schemeClr val="accent6"/>
                </a:solidFill>
                <a:latin typeface="Arial"/>
                <a:cs typeface="Arial"/>
              </a:rPr>
              <a:t>different libraries/optimizations</a:t>
            </a:r>
          </a:p>
        </p:txBody>
      </p:sp>
      <p:sp>
        <p:nvSpPr>
          <p:cNvPr id="26" name="Rectangle 25"/>
          <p:cNvSpPr/>
          <p:nvPr/>
        </p:nvSpPr>
        <p:spPr>
          <a:xfrm>
            <a:off x="2729568" y="6171422"/>
            <a:ext cx="5542215" cy="338554"/>
          </a:xfrm>
          <a:prstGeom prst="rect">
            <a:avLst/>
          </a:prstGeom>
          <a:solidFill>
            <a:srgbClr val="FF0000"/>
          </a:solidFill>
        </p:spPr>
        <p:txBody>
          <a:bodyPr wrap="square">
            <a:spAutoFit/>
          </a:bodyPr>
          <a:lstStyle/>
          <a:p>
            <a:r>
              <a:rPr lang="en-US" sz="1600" dirty="0">
                <a:solidFill>
                  <a:schemeClr val="bg1"/>
                </a:solidFill>
                <a:latin typeface="Arial"/>
                <a:cs typeface="Arial"/>
              </a:rPr>
              <a:t>Is NOT a good representation of how good our algorithm is.</a:t>
            </a:r>
          </a:p>
        </p:txBody>
      </p:sp>
      <p:sp>
        <p:nvSpPr>
          <p:cNvPr id="27" name="Rectangle 26"/>
          <p:cNvSpPr/>
          <p:nvPr/>
        </p:nvSpPr>
        <p:spPr>
          <a:xfrm rot="20405711">
            <a:off x="2145119" y="3082571"/>
            <a:ext cx="2763835" cy="369332"/>
          </a:xfrm>
          <a:prstGeom prst="rect">
            <a:avLst/>
          </a:prstGeom>
          <a:solidFill>
            <a:srgbClr val="E6A20E"/>
          </a:solidFill>
        </p:spPr>
        <p:txBody>
          <a:bodyPr wrap="none">
            <a:spAutoFit/>
          </a:bodyPr>
          <a:lstStyle/>
          <a:p>
            <a:r>
              <a:rPr lang="en-US" dirty="0">
                <a:solidFill>
                  <a:schemeClr val="bg1"/>
                </a:solidFill>
                <a:latin typeface="Arial"/>
                <a:cs typeface="Arial"/>
              </a:rPr>
              <a:t>How long dose this take?</a:t>
            </a:r>
          </a:p>
        </p:txBody>
      </p:sp>
      <p:sp>
        <p:nvSpPr>
          <p:cNvPr id="28" name="Rectangle 27"/>
          <p:cNvSpPr/>
          <p:nvPr/>
        </p:nvSpPr>
        <p:spPr>
          <a:xfrm>
            <a:off x="453992" y="5966464"/>
            <a:ext cx="2275576" cy="738664"/>
          </a:xfrm>
          <a:prstGeom prst="rect">
            <a:avLst/>
          </a:prstGeom>
        </p:spPr>
        <p:txBody>
          <a:bodyPr wrap="square">
            <a:spAutoFit/>
          </a:bodyPr>
          <a:lstStyle/>
          <a:p>
            <a:r>
              <a:rPr lang="en-US" sz="1400" dirty="0">
                <a:solidFill>
                  <a:schemeClr val="accent1"/>
                </a:solidFill>
                <a:latin typeface="Times New Roman"/>
                <a:cs typeface="Times New Roman"/>
              </a:rPr>
              <a:t>The </a:t>
            </a:r>
            <a:r>
              <a:rPr lang="en-US" sz="1400" u="sng" dirty="0">
                <a:solidFill>
                  <a:schemeClr val="accent1"/>
                </a:solidFill>
                <a:latin typeface="Times New Roman"/>
                <a:cs typeface="Times New Roman"/>
              </a:rPr>
              <a:t>time</a:t>
            </a:r>
            <a:r>
              <a:rPr lang="en-US" sz="1400" dirty="0">
                <a:solidFill>
                  <a:schemeClr val="accent1"/>
                </a:solidFill>
                <a:latin typeface="Times New Roman"/>
                <a:cs typeface="Times New Roman"/>
              </a:rPr>
              <a:t> for running the specific code on a specific machine on a specific input</a:t>
            </a:r>
          </a:p>
        </p:txBody>
      </p:sp>
      <p:sp>
        <p:nvSpPr>
          <p:cNvPr id="31" name="Rectangle 30"/>
          <p:cNvSpPr/>
          <p:nvPr/>
        </p:nvSpPr>
        <p:spPr>
          <a:xfrm>
            <a:off x="5396266" y="1339346"/>
            <a:ext cx="3566813" cy="954107"/>
          </a:xfrm>
          <a:prstGeom prst="rect">
            <a:avLst/>
          </a:prstGeom>
          <a:ln>
            <a:solidFill>
              <a:srgbClr val="4F81BD"/>
            </a:solidFill>
          </a:ln>
        </p:spPr>
        <p:txBody>
          <a:bodyPr wrap="square">
            <a:spAutoFit/>
          </a:bodyPr>
          <a:lstStyle/>
          <a:p>
            <a:r>
              <a:rPr lang="en-US" sz="1400" dirty="0">
                <a:latin typeface="Times New Roman"/>
                <a:cs typeface="Times New Roman"/>
              </a:rPr>
              <a:t>Algorithm with good performance can answer very hard questions in very short amount of time. We need to have a sense of how good our algorithm is without just running it.</a:t>
            </a:r>
          </a:p>
        </p:txBody>
      </p:sp>
      <p:sp>
        <p:nvSpPr>
          <p:cNvPr id="3" name="Slide Number Placeholder 5">
            <a:extLst>
              <a:ext uri="{FF2B5EF4-FFF2-40B4-BE49-F238E27FC236}">
                <a16:creationId xmlns:a16="http://schemas.microsoft.com/office/drawing/2014/main" id="{36124508-441A-C51D-D674-14A966DA965B}"/>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2</a:t>
            </a:fld>
            <a:endParaRPr lang="en-US"/>
          </a:p>
        </p:txBody>
      </p:sp>
    </p:spTree>
    <p:extLst>
      <p:ext uri="{BB962C8B-B14F-4D97-AF65-F5344CB8AC3E}">
        <p14:creationId xmlns:p14="http://schemas.microsoft.com/office/powerpoint/2010/main" val="16608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dissolve">
                                      <p:cBhvr>
                                        <p:cTn id="46" dur="500"/>
                                        <p:tgtEl>
                                          <p:spTgt spid="2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5">
                                            <p:txEl>
                                              <p:pRg st="1" end="1"/>
                                            </p:txEl>
                                          </p:spTgt>
                                        </p:tgtEl>
                                        <p:attrNameLst>
                                          <p:attrName>style.visibility</p:attrName>
                                        </p:attrNameLst>
                                      </p:cBhvr>
                                      <p:to>
                                        <p:strVal val="visible"/>
                                      </p:to>
                                    </p:set>
                                    <p:animEffect transition="in" filter="dissolve">
                                      <p:cBhvr>
                                        <p:cTn id="62" dur="500"/>
                                        <p:tgtEl>
                                          <p:spTgt spid="2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5">
                                            <p:txEl>
                                              <p:pRg st="2" end="2"/>
                                            </p:txEl>
                                          </p:spTgt>
                                        </p:tgtEl>
                                        <p:attrNameLst>
                                          <p:attrName>style.visibility</p:attrName>
                                        </p:attrNameLst>
                                      </p:cBhvr>
                                      <p:to>
                                        <p:strVal val="visible"/>
                                      </p:to>
                                    </p:set>
                                    <p:animEffect transition="in" filter="dissolve">
                                      <p:cBhvr>
                                        <p:cTn id="67" dur="500"/>
                                        <p:tgtEl>
                                          <p:spTgt spid="2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dissolv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dissolv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dissolv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5" grpId="0" animBg="1"/>
      <p:bldP spid="19" grpId="0" animBg="1"/>
      <p:bldP spid="20" grpId="0" animBg="1"/>
      <p:bldP spid="21" grpId="0" animBg="1"/>
      <p:bldP spid="26" grpId="0" animBg="1"/>
      <p:bldP spid="27" grpId="0" animBg="1"/>
      <p:bldP spid="28" grpId="0"/>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Search Algorithms</a:t>
            </a:r>
          </a:p>
        </p:txBody>
      </p:sp>
      <p:sp>
        <p:nvSpPr>
          <p:cNvPr id="4" name="Rectangle 3"/>
          <p:cNvSpPr/>
          <p:nvPr/>
        </p:nvSpPr>
        <p:spPr>
          <a:xfrm>
            <a:off x="606733" y="3342004"/>
            <a:ext cx="3420456" cy="2246769"/>
          </a:xfrm>
          <a:prstGeom prst="rect">
            <a:avLst/>
          </a:prstGeom>
          <a:ln>
            <a:solidFill>
              <a:schemeClr val="accent1"/>
            </a:solidFill>
          </a:ln>
        </p:spPr>
        <p:txBody>
          <a:bodyPr wrap="square">
            <a:spAutoFit/>
          </a:bodyPr>
          <a:lstStyle/>
          <a:p>
            <a:r>
              <a:rPr lang="en-US" sz="1400" u="sng" dirty="0">
                <a:latin typeface="Arial"/>
                <a:cs typeface="Arial"/>
              </a:rPr>
              <a:t>Linear Search: Basic Algorithm</a:t>
            </a:r>
            <a:endParaRPr lang="en-US" sz="1400" dirty="0">
              <a:latin typeface="CenturyGothic"/>
            </a:endParaRPr>
          </a:p>
          <a:p>
            <a:endParaRPr lang="en-US" sz="1400" dirty="0">
              <a:latin typeface="CenturyGothic"/>
            </a:endParaRPr>
          </a:p>
          <a:p>
            <a:r>
              <a:rPr lang="en-US" sz="1400" dirty="0">
                <a:latin typeface="CenturyGothic"/>
              </a:rPr>
              <a:t>Start at the first </a:t>
            </a:r>
            <a:r>
              <a:rPr lang="en-US" sz="1400" b="1" dirty="0">
                <a:latin typeface="CenturyGothic"/>
              </a:rPr>
              <a:t>index </a:t>
            </a:r>
            <a:r>
              <a:rPr lang="en-US" sz="1400" dirty="0">
                <a:latin typeface="CenturyGothic"/>
              </a:rPr>
              <a:t>in the array </a:t>
            </a:r>
            <a:endParaRPr lang="en-US" sz="1400" dirty="0"/>
          </a:p>
          <a:p>
            <a:endParaRPr lang="en-US" sz="1400" dirty="0">
              <a:latin typeface="CenturyGothic"/>
            </a:endParaRPr>
          </a:p>
          <a:p>
            <a:r>
              <a:rPr lang="en-US" sz="1400" dirty="0">
                <a:latin typeface="CenturyGothic"/>
              </a:rPr>
              <a:t>while </a:t>
            </a:r>
            <a:r>
              <a:rPr lang="en-US" sz="1400" b="1" dirty="0">
                <a:latin typeface="CenturyGothic"/>
              </a:rPr>
              <a:t>index &lt; length </a:t>
            </a:r>
            <a:r>
              <a:rPr lang="en-US" sz="1400" dirty="0">
                <a:latin typeface="CenturyGothic"/>
              </a:rPr>
              <a:t>of the array:</a:t>
            </a:r>
            <a:br>
              <a:rPr lang="en-US" sz="1400" dirty="0">
                <a:latin typeface="CenturyGothic"/>
              </a:rPr>
            </a:br>
            <a:r>
              <a:rPr lang="en-US" sz="1400" dirty="0">
                <a:latin typeface="CenturyGothic"/>
              </a:rPr>
              <a:t>	if toFind matches current value, </a:t>
            </a:r>
            <a:endParaRPr lang="en-US" sz="1400" dirty="0"/>
          </a:p>
          <a:p>
            <a:r>
              <a:rPr lang="en-US" sz="1400" dirty="0">
                <a:latin typeface="CenturyGothic"/>
              </a:rPr>
              <a:t>		return true </a:t>
            </a:r>
          </a:p>
          <a:p>
            <a:r>
              <a:rPr lang="en-US" sz="1400" dirty="0">
                <a:latin typeface="CenturyGothic"/>
              </a:rPr>
              <a:t>	increment index by 1 </a:t>
            </a:r>
            <a:endParaRPr lang="en-US" sz="1400" dirty="0"/>
          </a:p>
          <a:p>
            <a:endParaRPr lang="en-US" sz="1400" dirty="0">
              <a:latin typeface="CenturyGothic"/>
            </a:endParaRPr>
          </a:p>
          <a:p>
            <a:r>
              <a:rPr lang="en-US" sz="1400" dirty="0">
                <a:latin typeface="CenturyGothic"/>
              </a:rPr>
              <a:t>return false </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883970255"/>
              </p:ext>
            </p:extLst>
          </p:nvPr>
        </p:nvGraphicFramePr>
        <p:xfrm>
          <a:off x="606733" y="1569253"/>
          <a:ext cx="4325154" cy="1075563"/>
        </p:xfrm>
        <a:graphic>
          <a:graphicData uri="http://schemas.openxmlformats.org/drawingml/2006/table">
            <a:tbl>
              <a:tblPr firstRow="1" bandRow="1">
                <a:tableStyleId>{5C22544A-7EE6-4342-B048-85BDC9FD1C3A}</a:tableStyleId>
              </a:tblPr>
              <a:tblGrid>
                <a:gridCol w="1441718">
                  <a:extLst>
                    <a:ext uri="{9D8B030D-6E8A-4147-A177-3AD203B41FA5}">
                      <a16:colId xmlns:a16="http://schemas.microsoft.com/office/drawing/2014/main" val="20000"/>
                    </a:ext>
                  </a:extLst>
                </a:gridCol>
                <a:gridCol w="1441718">
                  <a:extLst>
                    <a:ext uri="{9D8B030D-6E8A-4147-A177-3AD203B41FA5}">
                      <a16:colId xmlns:a16="http://schemas.microsoft.com/office/drawing/2014/main" val="20001"/>
                    </a:ext>
                  </a:extLst>
                </a:gridCol>
                <a:gridCol w="1441718">
                  <a:extLst>
                    <a:ext uri="{9D8B030D-6E8A-4147-A177-3AD203B41FA5}">
                      <a16:colId xmlns:a16="http://schemas.microsoft.com/office/drawing/2014/main" val="20002"/>
                    </a:ext>
                  </a:extLst>
                </a:gridCol>
              </a:tblGrid>
              <a:tr h="338107">
                <a:tc>
                  <a:txBody>
                    <a:bodyPr/>
                    <a:lstStyle/>
                    <a:p>
                      <a:pPr algn="ctr">
                        <a:lnSpc>
                          <a:spcPct val="120000"/>
                        </a:lnSpc>
                      </a:pPr>
                      <a:endParaRPr lang="en-US" sz="1600" dirty="0">
                        <a:latin typeface="Times New Roman"/>
                        <a:cs typeface="Times New Roman"/>
                      </a:endParaRPr>
                    </a:p>
                  </a:txBody>
                  <a:tcPr/>
                </a:tc>
                <a:tc>
                  <a:txBody>
                    <a:bodyPr/>
                    <a:lstStyle/>
                    <a:p>
                      <a:pPr algn="ctr">
                        <a:lnSpc>
                          <a:spcPct val="120000"/>
                        </a:lnSpc>
                      </a:pPr>
                      <a:r>
                        <a:rPr lang="en-US" sz="1600" dirty="0">
                          <a:latin typeface="Times New Roman"/>
                          <a:cs typeface="Times New Roman"/>
                        </a:rPr>
                        <a:t>Best</a:t>
                      </a:r>
                      <a:r>
                        <a:rPr lang="zh-CN" altLang="en-US" sz="1600" dirty="0">
                          <a:latin typeface="Times New Roman"/>
                          <a:cs typeface="Times New Roman"/>
                        </a:rPr>
                        <a:t> </a:t>
                      </a:r>
                      <a:r>
                        <a:rPr lang="en-US" altLang="zh-CN" sz="1600" dirty="0">
                          <a:latin typeface="Times New Roman"/>
                          <a:cs typeface="Times New Roman"/>
                        </a:rPr>
                        <a:t>Case</a:t>
                      </a:r>
                      <a:endParaRPr lang="en-US" sz="1600" dirty="0">
                        <a:latin typeface="Times New Roman"/>
                        <a:cs typeface="Times New Roman"/>
                      </a:endParaRPr>
                    </a:p>
                  </a:txBody>
                  <a:tcPr/>
                </a:tc>
                <a:tc>
                  <a:txBody>
                    <a:bodyPr/>
                    <a:lstStyle/>
                    <a:p>
                      <a:pPr algn="ctr">
                        <a:lnSpc>
                          <a:spcPct val="120000"/>
                        </a:lnSpc>
                      </a:pPr>
                      <a:r>
                        <a:rPr lang="en-US" sz="1600" dirty="0">
                          <a:latin typeface="Times New Roman"/>
                          <a:cs typeface="Times New Roman"/>
                        </a:rPr>
                        <a:t>Worst</a:t>
                      </a:r>
                      <a:r>
                        <a:rPr lang="zh-CN" altLang="en-US" sz="1600" dirty="0">
                          <a:latin typeface="Times New Roman"/>
                          <a:cs typeface="Times New Roman"/>
                        </a:rPr>
                        <a:t> </a:t>
                      </a:r>
                      <a:r>
                        <a:rPr lang="en-US" altLang="zh-CN" sz="1600" dirty="0">
                          <a:latin typeface="Times New Roman"/>
                          <a:cs typeface="Times New Roman"/>
                        </a:rPr>
                        <a:t>Case</a:t>
                      </a:r>
                      <a:endParaRPr lang="en-US" sz="1600" dirty="0">
                        <a:latin typeface="Times New Roman"/>
                        <a:cs typeface="Times New Roman"/>
                      </a:endParaRPr>
                    </a:p>
                  </a:txBody>
                  <a:tcPr/>
                </a:tc>
                <a:extLst>
                  <a:ext uri="{0D108BD9-81ED-4DB2-BD59-A6C34878D82A}">
                    <a16:rowId xmlns:a16="http://schemas.microsoft.com/office/drawing/2014/main" val="10000"/>
                  </a:ext>
                </a:extLst>
              </a:tr>
              <a:tr h="338107">
                <a:tc>
                  <a:txBody>
                    <a:bodyPr/>
                    <a:lstStyle/>
                    <a:p>
                      <a:pPr algn="ctr">
                        <a:lnSpc>
                          <a:spcPct val="120000"/>
                        </a:lnSpc>
                      </a:pPr>
                      <a:r>
                        <a:rPr lang="en-US" sz="1600" dirty="0">
                          <a:latin typeface="Times New Roman"/>
                          <a:cs typeface="Times New Roman"/>
                        </a:rPr>
                        <a:t>L</a:t>
                      </a:r>
                      <a:r>
                        <a:rPr lang="en-US" altLang="zh-CN" sz="1600" dirty="0">
                          <a:latin typeface="Times New Roman"/>
                          <a:cs typeface="Times New Roman"/>
                        </a:rPr>
                        <a:t>inear</a:t>
                      </a:r>
                      <a:r>
                        <a:rPr lang="zh-CN" altLang="en-US" sz="1600" dirty="0">
                          <a:latin typeface="Times New Roman"/>
                          <a:cs typeface="Times New Roman"/>
                        </a:rPr>
                        <a:t> </a:t>
                      </a:r>
                      <a:r>
                        <a:rPr lang="en-US" altLang="zh-CN" sz="1600" dirty="0">
                          <a:latin typeface="Times New Roman"/>
                          <a:cs typeface="Times New Roman"/>
                        </a:rPr>
                        <a:t>Search</a:t>
                      </a:r>
                      <a:endParaRPr lang="en-US" sz="1600" dirty="0">
                        <a:latin typeface="Times New Roman"/>
                        <a:cs typeface="Times New Roman"/>
                      </a:endParaRPr>
                    </a:p>
                  </a:txBody>
                  <a:tcPr/>
                </a:tc>
                <a:tc>
                  <a:txBody>
                    <a:bodyPr/>
                    <a:lstStyle/>
                    <a:p>
                      <a:pPr algn="ctr">
                        <a:lnSpc>
                          <a:spcPct val="120000"/>
                        </a:lnSpc>
                      </a:pPr>
                      <a:endParaRPr lang="en-US" sz="1600" dirty="0">
                        <a:latin typeface="Times New Roman"/>
                        <a:cs typeface="Times New Roman"/>
                      </a:endParaRPr>
                    </a:p>
                  </a:txBody>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endParaRPr lang="en-US" sz="1600" dirty="0">
                        <a:latin typeface="Times New Roman"/>
                        <a:cs typeface="Times New Roman"/>
                      </a:endParaRPr>
                    </a:p>
                  </a:txBody>
                  <a:tcPr/>
                </a:tc>
                <a:extLst>
                  <a:ext uri="{0D108BD9-81ED-4DB2-BD59-A6C34878D82A}">
                    <a16:rowId xmlns:a16="http://schemas.microsoft.com/office/drawing/2014/main" val="10001"/>
                  </a:ext>
                </a:extLst>
              </a:tr>
              <a:tr h="338107">
                <a:tc>
                  <a:txBody>
                    <a:bodyPr/>
                    <a:lstStyle/>
                    <a:p>
                      <a:pPr algn="ctr">
                        <a:lnSpc>
                          <a:spcPct val="120000"/>
                        </a:lnSpc>
                      </a:pPr>
                      <a:r>
                        <a:rPr lang="en-US" sz="1600" dirty="0">
                          <a:latin typeface="Times New Roman"/>
                          <a:cs typeface="Times New Roman"/>
                        </a:rPr>
                        <a:t>Binary</a:t>
                      </a:r>
                      <a:r>
                        <a:rPr lang="zh-CN" altLang="en-US" sz="1600" dirty="0">
                          <a:latin typeface="Times New Roman"/>
                          <a:cs typeface="Times New Roman"/>
                        </a:rPr>
                        <a:t> </a:t>
                      </a:r>
                      <a:r>
                        <a:rPr lang="en-US" altLang="zh-CN" sz="1600" dirty="0">
                          <a:latin typeface="Times New Roman"/>
                          <a:cs typeface="Times New Roman"/>
                        </a:rPr>
                        <a:t>Search</a:t>
                      </a:r>
                      <a:r>
                        <a:rPr lang="zh-CN" altLang="en-US" sz="1600" baseline="30000" dirty="0">
                          <a:latin typeface="Times New Roman"/>
                          <a:cs typeface="Times New Roman"/>
                        </a:rPr>
                        <a:t>*</a:t>
                      </a:r>
                      <a:endParaRPr lang="en-US" sz="1600" baseline="30000" dirty="0">
                        <a:latin typeface="Times New Roman"/>
                        <a:cs typeface="Times New Roman"/>
                      </a:endParaRPr>
                    </a:p>
                  </a:txBody>
                  <a:tcPr/>
                </a:tc>
                <a:tc>
                  <a:txBody>
                    <a:bodyPr/>
                    <a:lstStyle/>
                    <a:p>
                      <a:pPr algn="ctr">
                        <a:lnSpc>
                          <a:spcPct val="120000"/>
                        </a:lnSpc>
                      </a:pPr>
                      <a:endParaRPr lang="en-US" sz="1600" dirty="0">
                        <a:latin typeface="Times New Roman"/>
                        <a:cs typeface="Times New Roman"/>
                      </a:endParaRPr>
                    </a:p>
                  </a:txBody>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endParaRPr lang="en-US" sz="1600" dirty="0">
                        <a:latin typeface="Times New Roman"/>
                        <a:cs typeface="Times New Roman"/>
                      </a:endParaRPr>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606733" y="2721397"/>
            <a:ext cx="2280192" cy="307777"/>
          </a:xfrm>
          <a:prstGeom prst="rect">
            <a:avLst/>
          </a:prstGeom>
          <a:noFill/>
        </p:spPr>
        <p:txBody>
          <a:bodyPr wrap="none" rtlCol="0">
            <a:spAutoFit/>
          </a:bodyPr>
          <a:lstStyle/>
          <a:p>
            <a:r>
              <a:rPr lang="zh-CN" altLang="en-US" sz="1400" dirty="0">
                <a:solidFill>
                  <a:srgbClr val="F79646"/>
                </a:solidFill>
                <a:latin typeface="Arial"/>
                <a:cs typeface="Arial"/>
              </a:rPr>
              <a:t>* </a:t>
            </a:r>
            <a:r>
              <a:rPr lang="en-US" sz="1400" dirty="0">
                <a:solidFill>
                  <a:srgbClr val="F79646"/>
                </a:solidFill>
                <a:latin typeface="Arial"/>
                <a:cs typeface="Arial"/>
              </a:rPr>
              <a:t>Assuming data is sorted</a:t>
            </a:r>
          </a:p>
        </p:txBody>
      </p:sp>
      <p:sp>
        <p:nvSpPr>
          <p:cNvPr id="8" name="Rectangle 7"/>
          <p:cNvSpPr/>
          <p:nvPr/>
        </p:nvSpPr>
        <p:spPr>
          <a:xfrm>
            <a:off x="606733" y="5588773"/>
            <a:ext cx="3570591" cy="258340"/>
          </a:xfrm>
          <a:prstGeom prst="rect">
            <a:avLst/>
          </a:prstGeom>
          <a:solidFill>
            <a:srgbClr val="E6A20E"/>
          </a:solidFill>
        </p:spPr>
        <p:txBody>
          <a:bodyPr wrap="square">
            <a:spAutoFit/>
          </a:bodyPr>
          <a:lstStyle/>
          <a:p>
            <a:pPr>
              <a:lnSpc>
                <a:spcPct val="110000"/>
              </a:lnSpc>
            </a:pPr>
            <a:r>
              <a:rPr lang="en-US" sz="1050" dirty="0">
                <a:solidFill>
                  <a:srgbClr val="000000"/>
                </a:solidFill>
                <a:latin typeface="Menlo Bold"/>
                <a:cs typeface="Menlo Bold"/>
              </a:rPr>
              <a:t>E</a:t>
            </a:r>
            <a:r>
              <a:rPr lang="zh-CN" altLang="en-US" sz="1050" dirty="0">
                <a:solidFill>
                  <a:srgbClr val="000000"/>
                </a:solidFill>
                <a:latin typeface="Menlo Bold"/>
                <a:cs typeface="Menlo Bold"/>
              </a:rPr>
              <a:t>.</a:t>
            </a:r>
            <a:r>
              <a:rPr lang="en-US" altLang="zh-CN" sz="1050" dirty="0">
                <a:solidFill>
                  <a:srgbClr val="000000"/>
                </a:solidFill>
                <a:latin typeface="Menlo Bold"/>
                <a:cs typeface="Menlo Bold"/>
              </a:rPr>
              <a:t>g.</a:t>
            </a:r>
            <a:r>
              <a:rPr lang="zh-CN" altLang="en-US" sz="1050" dirty="0">
                <a:solidFill>
                  <a:srgbClr val="000000"/>
                </a:solidFill>
                <a:latin typeface="Menlo Bold"/>
                <a:cs typeface="Menlo Bold"/>
              </a:rPr>
              <a:t> </a:t>
            </a:r>
            <a:r>
              <a:rPr lang="en-US" sz="1050" dirty="0">
                <a:solidFill>
                  <a:srgbClr val="000000"/>
                </a:solidFill>
                <a:latin typeface="Menlo Bold"/>
                <a:cs typeface="Menlo Bold"/>
              </a:rPr>
              <a:t>hasLetter(String </a:t>
            </a:r>
            <a:r>
              <a:rPr lang="en-US" sz="1050" dirty="0">
                <a:solidFill>
                  <a:srgbClr val="6A3E3E"/>
                </a:solidFill>
                <a:latin typeface="Menlo Bold"/>
                <a:cs typeface="Menlo Bold"/>
              </a:rPr>
              <a:t>word</a:t>
            </a:r>
            <a:r>
              <a:rPr lang="en-US" sz="1050" dirty="0">
                <a:solidFill>
                  <a:srgbClr val="000000"/>
                </a:solidFill>
                <a:latin typeface="Menlo Bold"/>
                <a:cs typeface="Menlo Bold"/>
              </a:rPr>
              <a:t>, </a:t>
            </a:r>
            <a:r>
              <a:rPr lang="en-US" sz="1050" b="1" dirty="0">
                <a:solidFill>
                  <a:srgbClr val="7F0055"/>
                </a:solidFill>
                <a:latin typeface="Menlo Bold"/>
                <a:cs typeface="Menlo Bold"/>
              </a:rPr>
              <a:t>char</a:t>
            </a:r>
            <a:r>
              <a:rPr lang="en-US" sz="1050" dirty="0">
                <a:solidFill>
                  <a:srgbClr val="000000"/>
                </a:solidFill>
                <a:latin typeface="Menlo Bold"/>
                <a:cs typeface="Menlo Bold"/>
              </a:rPr>
              <a:t> </a:t>
            </a:r>
            <a:r>
              <a:rPr lang="en-US" sz="1050" dirty="0">
                <a:solidFill>
                  <a:srgbClr val="6A3E3E"/>
                </a:solidFill>
                <a:latin typeface="Menlo Bold"/>
                <a:cs typeface="Menlo Bold"/>
              </a:rPr>
              <a:t>letter</a:t>
            </a:r>
            <a:r>
              <a:rPr lang="en-US" sz="1050" dirty="0">
                <a:solidFill>
                  <a:srgbClr val="000000"/>
                </a:solidFill>
                <a:latin typeface="Menlo Bold"/>
                <a:cs typeface="Menlo Bold"/>
              </a:rPr>
              <a:t>)</a:t>
            </a:r>
          </a:p>
        </p:txBody>
      </p:sp>
      <p:sp>
        <p:nvSpPr>
          <p:cNvPr id="9" name="Rectangle 8"/>
          <p:cNvSpPr/>
          <p:nvPr/>
        </p:nvSpPr>
        <p:spPr>
          <a:xfrm>
            <a:off x="4477951" y="3016489"/>
            <a:ext cx="3411331" cy="2677656"/>
          </a:xfrm>
          <a:prstGeom prst="rect">
            <a:avLst/>
          </a:prstGeom>
          <a:ln>
            <a:solidFill>
              <a:srgbClr val="4F81BD"/>
            </a:solidFill>
          </a:ln>
        </p:spPr>
        <p:txBody>
          <a:bodyPr wrap="square">
            <a:spAutoFit/>
          </a:bodyPr>
          <a:lstStyle/>
          <a:p>
            <a:r>
              <a:rPr lang="en-US" sz="1400" u="sng" dirty="0">
                <a:latin typeface="Arial"/>
                <a:cs typeface="Arial"/>
              </a:rPr>
              <a:t>Binary Search: Basic Algorithm </a:t>
            </a:r>
          </a:p>
          <a:p>
            <a:endParaRPr lang="en-US" sz="1400" dirty="0">
              <a:latin typeface="CenturyGothic"/>
            </a:endParaRPr>
          </a:p>
          <a:p>
            <a:r>
              <a:rPr lang="en-US" sz="1400" dirty="0">
                <a:latin typeface="CenturyGothic"/>
              </a:rPr>
              <a:t>Initialize </a:t>
            </a:r>
            <a:r>
              <a:rPr lang="en-US" sz="1400" b="1" dirty="0">
                <a:latin typeface="CenturyGothic"/>
              </a:rPr>
              <a:t>low = 0, high = length of list </a:t>
            </a:r>
            <a:endParaRPr lang="en-US" sz="1400" dirty="0"/>
          </a:p>
          <a:p>
            <a:endParaRPr lang="en-US" sz="1400" dirty="0">
              <a:latin typeface="CenturyGothic"/>
            </a:endParaRPr>
          </a:p>
          <a:p>
            <a:r>
              <a:rPr lang="en-US" sz="1400" dirty="0">
                <a:latin typeface="CenturyGothic"/>
              </a:rPr>
              <a:t>while low &lt;= high: </a:t>
            </a:r>
            <a:endParaRPr lang="en-US" sz="1400" dirty="0"/>
          </a:p>
          <a:p>
            <a:r>
              <a:rPr lang="en-US" sz="1400" b="1" dirty="0">
                <a:latin typeface="CenturyGothic"/>
              </a:rPr>
              <a:t>	mid = (high+low)/2 </a:t>
            </a:r>
            <a:endParaRPr lang="en-US" sz="1400" dirty="0"/>
          </a:p>
          <a:p>
            <a:r>
              <a:rPr lang="en-US" sz="1400" dirty="0">
                <a:latin typeface="CenturyGothic"/>
              </a:rPr>
              <a:t>	if toFind matches value at mid, </a:t>
            </a:r>
          </a:p>
          <a:p>
            <a:r>
              <a:rPr lang="en-US" sz="1400" dirty="0">
                <a:latin typeface="CenturyGothic"/>
              </a:rPr>
              <a:t>		return true </a:t>
            </a:r>
            <a:endParaRPr lang="en-US" sz="1400" dirty="0"/>
          </a:p>
          <a:p>
            <a:r>
              <a:rPr lang="en-US" sz="1400" dirty="0">
                <a:latin typeface="CenturyGothic"/>
              </a:rPr>
              <a:t>	if toFind &lt; value at mid </a:t>
            </a:r>
          </a:p>
          <a:p>
            <a:r>
              <a:rPr lang="en-US" sz="1400" dirty="0">
                <a:latin typeface="CenturyGothic"/>
              </a:rPr>
              <a:t>		high = mid-1 </a:t>
            </a:r>
            <a:endParaRPr lang="en-US" sz="1400" dirty="0"/>
          </a:p>
          <a:p>
            <a:r>
              <a:rPr lang="en-US" sz="1400" dirty="0">
                <a:latin typeface="CenturyGothic"/>
              </a:rPr>
              <a:t>	else low = mid+1 </a:t>
            </a:r>
          </a:p>
          <a:p>
            <a:r>
              <a:rPr lang="en-US" sz="1400" dirty="0">
                <a:latin typeface="CenturyGothic"/>
              </a:rPr>
              <a:t>return false </a:t>
            </a:r>
            <a:endParaRPr lang="en-US" sz="1400" dirty="0"/>
          </a:p>
        </p:txBody>
      </p:sp>
      <p:sp>
        <p:nvSpPr>
          <p:cNvPr id="10" name="Rectangle 9"/>
          <p:cNvSpPr/>
          <p:nvPr/>
        </p:nvSpPr>
        <p:spPr>
          <a:xfrm>
            <a:off x="4477950" y="5694145"/>
            <a:ext cx="2304987" cy="342145"/>
          </a:xfrm>
          <a:prstGeom prst="rect">
            <a:avLst/>
          </a:prstGeom>
          <a:solidFill>
            <a:srgbClr val="E6A20E"/>
          </a:solidFill>
        </p:spPr>
        <p:txBody>
          <a:bodyPr wrap="square">
            <a:spAutoFit/>
          </a:bodyPr>
          <a:lstStyle/>
          <a:p>
            <a:pPr>
              <a:lnSpc>
                <a:spcPct val="110000"/>
              </a:lnSpc>
            </a:pPr>
            <a:r>
              <a:rPr lang="en-US" sz="1600" dirty="0">
                <a:solidFill>
                  <a:srgbClr val="000000"/>
                </a:solidFill>
                <a:latin typeface="Arial"/>
                <a:cs typeface="Arial"/>
              </a:rPr>
              <a:t>Worst case: don't find!</a:t>
            </a:r>
          </a:p>
        </p:txBody>
      </p:sp>
      <p:sp>
        <p:nvSpPr>
          <p:cNvPr id="11" name="Rectangle 10"/>
          <p:cNvSpPr/>
          <p:nvPr/>
        </p:nvSpPr>
        <p:spPr>
          <a:xfrm>
            <a:off x="5797360" y="1581402"/>
            <a:ext cx="2335471" cy="359073"/>
          </a:xfrm>
          <a:prstGeom prst="rect">
            <a:avLst/>
          </a:prstGeom>
          <a:solidFill>
            <a:srgbClr val="E6A20E"/>
          </a:solidFill>
        </p:spPr>
        <p:txBody>
          <a:bodyPr wrap="square">
            <a:spAutoFit/>
          </a:bodyPr>
          <a:lstStyle/>
          <a:p>
            <a:pPr>
              <a:lnSpc>
                <a:spcPct val="110000"/>
              </a:lnSpc>
            </a:pPr>
            <a:r>
              <a:rPr lang="en-US" sz="1600" dirty="0">
                <a:solidFill>
                  <a:srgbClr val="000000"/>
                </a:solidFill>
                <a:latin typeface="Arial"/>
                <a:cs typeface="Arial"/>
              </a:rPr>
              <a:t> # times to half size?</a:t>
            </a:r>
          </a:p>
        </p:txBody>
      </p:sp>
      <p:sp>
        <p:nvSpPr>
          <p:cNvPr id="13" name="Rounded Rectangle 12"/>
          <p:cNvSpPr/>
          <p:nvPr/>
        </p:nvSpPr>
        <p:spPr>
          <a:xfrm>
            <a:off x="4931887" y="4131977"/>
            <a:ext cx="2774732" cy="664242"/>
          </a:xfrm>
          <a:prstGeom prst="roundRect">
            <a:avLst/>
          </a:prstGeom>
          <a:noFill/>
          <a:ln w="19050"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ounded Rectangle 13"/>
          <p:cNvSpPr/>
          <p:nvPr/>
        </p:nvSpPr>
        <p:spPr>
          <a:xfrm>
            <a:off x="4931887" y="4796219"/>
            <a:ext cx="2774732" cy="664242"/>
          </a:xfrm>
          <a:prstGeom prst="roundRect">
            <a:avLst/>
          </a:prstGeom>
          <a:noFill/>
          <a:ln w="19050"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Rectangle 14"/>
          <p:cNvSpPr/>
          <p:nvPr/>
        </p:nvSpPr>
        <p:spPr>
          <a:xfrm>
            <a:off x="6585724" y="4955441"/>
            <a:ext cx="736099" cy="276999"/>
          </a:xfrm>
          <a:prstGeom prst="rect">
            <a:avLst/>
          </a:prstGeom>
          <a:noFill/>
        </p:spPr>
        <p:txBody>
          <a:bodyPr wrap="none" rtlCol="0">
            <a:spAutoFit/>
          </a:bodyPr>
          <a:lstStyle/>
          <a:p>
            <a:r>
              <a:rPr lang="en-US" altLang="zh-CN" sz="1200" dirty="0">
                <a:solidFill>
                  <a:srgbClr val="F79646"/>
                </a:solidFill>
                <a:latin typeface="Arial"/>
                <a:cs typeface="Arial"/>
              </a:rPr>
              <a:t>first</a:t>
            </a:r>
            <a:r>
              <a:rPr lang="zh-CN" altLang="en-US" sz="1200" dirty="0">
                <a:solidFill>
                  <a:srgbClr val="F79646"/>
                </a:solidFill>
                <a:latin typeface="Arial"/>
                <a:cs typeface="Arial"/>
              </a:rPr>
              <a:t> </a:t>
            </a:r>
            <a:r>
              <a:rPr lang="en-US" altLang="zh-CN" sz="1200" dirty="0">
                <a:solidFill>
                  <a:srgbClr val="F79646"/>
                </a:solidFill>
                <a:latin typeface="Arial"/>
                <a:cs typeface="Arial"/>
              </a:rPr>
              <a:t>half</a:t>
            </a:r>
            <a:endParaRPr lang="en-US" sz="1200" dirty="0">
              <a:solidFill>
                <a:srgbClr val="F79646"/>
              </a:solidFill>
              <a:latin typeface="Arial"/>
              <a:cs typeface="Arial"/>
            </a:endParaRPr>
          </a:p>
        </p:txBody>
      </p:sp>
      <p:sp>
        <p:nvSpPr>
          <p:cNvPr id="16" name="Rectangle 15"/>
          <p:cNvSpPr/>
          <p:nvPr/>
        </p:nvSpPr>
        <p:spPr>
          <a:xfrm>
            <a:off x="6585724" y="5166064"/>
            <a:ext cx="979755" cy="276999"/>
          </a:xfrm>
          <a:prstGeom prst="rect">
            <a:avLst/>
          </a:prstGeom>
          <a:noFill/>
        </p:spPr>
        <p:txBody>
          <a:bodyPr wrap="none" rtlCol="0">
            <a:spAutoFit/>
          </a:bodyPr>
          <a:lstStyle/>
          <a:p>
            <a:r>
              <a:rPr lang="en-US" altLang="zh-CN" sz="1200" dirty="0">
                <a:solidFill>
                  <a:srgbClr val="F79646"/>
                </a:solidFill>
                <a:latin typeface="Arial"/>
                <a:cs typeface="Arial"/>
              </a:rPr>
              <a:t>second</a:t>
            </a:r>
            <a:r>
              <a:rPr lang="zh-CN" altLang="en-US" sz="1200" dirty="0">
                <a:solidFill>
                  <a:srgbClr val="F79646"/>
                </a:solidFill>
                <a:latin typeface="Arial"/>
                <a:cs typeface="Arial"/>
              </a:rPr>
              <a:t> </a:t>
            </a:r>
            <a:r>
              <a:rPr lang="en-US" altLang="zh-CN" sz="1200" dirty="0">
                <a:solidFill>
                  <a:srgbClr val="F79646"/>
                </a:solidFill>
                <a:latin typeface="Arial"/>
                <a:cs typeface="Arial"/>
              </a:rPr>
              <a:t>half</a:t>
            </a:r>
            <a:endParaRPr lang="en-US" sz="1200" dirty="0">
              <a:solidFill>
                <a:srgbClr val="F79646"/>
              </a:solidFill>
              <a:latin typeface="Arial"/>
              <a:cs typeface="Arial"/>
            </a:endParaRPr>
          </a:p>
        </p:txBody>
      </p:sp>
      <p:sp>
        <p:nvSpPr>
          <p:cNvPr id="17" name="Rectangle 16"/>
          <p:cNvSpPr/>
          <p:nvPr/>
        </p:nvSpPr>
        <p:spPr>
          <a:xfrm>
            <a:off x="7950701" y="3035473"/>
            <a:ext cx="1104141" cy="1384995"/>
          </a:xfrm>
          <a:prstGeom prst="rect">
            <a:avLst/>
          </a:prstGeom>
          <a:noFill/>
        </p:spPr>
        <p:txBody>
          <a:bodyPr wrap="square" rtlCol="0">
            <a:spAutoFit/>
          </a:bodyPr>
          <a:lstStyle/>
          <a:p>
            <a:r>
              <a:rPr lang="en-US" altLang="zh-CN" sz="1200" dirty="0">
                <a:solidFill>
                  <a:srgbClr val="F79646"/>
                </a:solidFill>
                <a:latin typeface="Arial"/>
                <a:cs typeface="Arial"/>
              </a:rPr>
              <a:t>Cuts</a:t>
            </a:r>
            <a:r>
              <a:rPr lang="zh-CN" altLang="en-US" sz="1200" dirty="0">
                <a:solidFill>
                  <a:srgbClr val="F79646"/>
                </a:solidFill>
                <a:latin typeface="Arial"/>
                <a:cs typeface="Arial"/>
              </a:rPr>
              <a:t> </a:t>
            </a:r>
            <a:r>
              <a:rPr lang="en-US" altLang="zh-CN" sz="1200" dirty="0">
                <a:solidFill>
                  <a:srgbClr val="F79646"/>
                </a:solidFill>
                <a:latin typeface="Arial"/>
                <a:cs typeface="Arial"/>
              </a:rPr>
              <a:t>search</a:t>
            </a:r>
            <a:r>
              <a:rPr lang="zh-CN" altLang="en-US" sz="1200" dirty="0">
                <a:solidFill>
                  <a:srgbClr val="F79646"/>
                </a:solidFill>
                <a:latin typeface="Arial"/>
                <a:cs typeface="Arial"/>
              </a:rPr>
              <a:t> </a:t>
            </a:r>
            <a:r>
              <a:rPr lang="en-US" altLang="zh-CN" sz="1200" dirty="0">
                <a:solidFill>
                  <a:srgbClr val="F79646"/>
                </a:solidFill>
                <a:latin typeface="Arial"/>
                <a:cs typeface="Arial"/>
              </a:rPr>
              <a:t>base</a:t>
            </a:r>
            <a:r>
              <a:rPr lang="zh-CN" altLang="en-US" sz="1200" dirty="0">
                <a:solidFill>
                  <a:srgbClr val="F79646"/>
                </a:solidFill>
                <a:latin typeface="Arial"/>
                <a:cs typeface="Arial"/>
              </a:rPr>
              <a:t> </a:t>
            </a:r>
            <a:r>
              <a:rPr lang="en-US" altLang="zh-CN" sz="1200" dirty="0">
                <a:solidFill>
                  <a:srgbClr val="F79646"/>
                </a:solidFill>
                <a:latin typeface="Arial"/>
                <a:cs typeface="Arial"/>
              </a:rPr>
              <a:t>in</a:t>
            </a:r>
            <a:r>
              <a:rPr lang="zh-CN" altLang="en-US" sz="1200" dirty="0">
                <a:solidFill>
                  <a:srgbClr val="F79646"/>
                </a:solidFill>
                <a:latin typeface="Arial"/>
                <a:cs typeface="Arial"/>
              </a:rPr>
              <a:t> </a:t>
            </a:r>
            <a:r>
              <a:rPr lang="en-US" altLang="zh-CN" sz="1200" dirty="0">
                <a:solidFill>
                  <a:srgbClr val="F79646"/>
                </a:solidFill>
                <a:latin typeface="Arial"/>
                <a:cs typeface="Arial"/>
              </a:rPr>
              <a:t>half at each iteration, so the total # iterations is log</a:t>
            </a:r>
            <a:r>
              <a:rPr lang="en-US" altLang="zh-CN" sz="1100" baseline="-25000" dirty="0">
                <a:solidFill>
                  <a:srgbClr val="F79646"/>
                </a:solidFill>
                <a:latin typeface="Arial"/>
                <a:cs typeface="Arial"/>
              </a:rPr>
              <a:t>2</a:t>
            </a:r>
            <a:r>
              <a:rPr lang="en-US" altLang="zh-CN" sz="1200" dirty="0">
                <a:solidFill>
                  <a:srgbClr val="F79646"/>
                </a:solidFill>
                <a:latin typeface="Arial"/>
                <a:cs typeface="Arial"/>
              </a:rPr>
              <a:t>(n)</a:t>
            </a:r>
            <a:endParaRPr lang="en-US" sz="1200" dirty="0">
              <a:solidFill>
                <a:srgbClr val="F79646"/>
              </a:solidFill>
              <a:latin typeface="Arial"/>
              <a:cs typeface="Arial"/>
            </a:endParaRPr>
          </a:p>
        </p:txBody>
      </p:sp>
      <p:sp>
        <p:nvSpPr>
          <p:cNvPr id="18" name="TextBox 17"/>
          <p:cNvSpPr txBox="1"/>
          <p:nvPr/>
        </p:nvSpPr>
        <p:spPr>
          <a:xfrm>
            <a:off x="5392894" y="2105135"/>
            <a:ext cx="3470589"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latin typeface="Arial"/>
                <a:cs typeface="Arial"/>
              </a:rPr>
              <a:t>H</a:t>
            </a:r>
            <a:r>
              <a:rPr lang="en-US" altLang="zh-CN" dirty="0">
                <a:latin typeface="Arial"/>
                <a:cs typeface="Arial"/>
              </a:rPr>
              <a:t>ow</a:t>
            </a:r>
            <a:r>
              <a:rPr lang="zh-CN" altLang="en-US" dirty="0">
                <a:latin typeface="Arial"/>
                <a:cs typeface="Arial"/>
              </a:rPr>
              <a:t> </a:t>
            </a:r>
            <a:r>
              <a:rPr lang="en-US" altLang="zh-CN" dirty="0">
                <a:latin typeface="Arial"/>
                <a:cs typeface="Arial"/>
              </a:rPr>
              <a:t>many</a:t>
            </a:r>
            <a:r>
              <a:rPr lang="zh-CN" altLang="en-US" dirty="0">
                <a:latin typeface="Arial"/>
                <a:cs typeface="Arial"/>
              </a:rPr>
              <a:t> </a:t>
            </a:r>
            <a:r>
              <a:rPr lang="en-US" altLang="zh-CN" dirty="0">
                <a:latin typeface="Arial"/>
                <a:cs typeface="Arial"/>
              </a:rPr>
              <a:t>times</a:t>
            </a:r>
            <a:r>
              <a:rPr lang="zh-CN" altLang="en-US" dirty="0">
                <a:latin typeface="Arial"/>
                <a:cs typeface="Arial"/>
              </a:rPr>
              <a:t> </a:t>
            </a:r>
            <a:r>
              <a:rPr lang="en-US" altLang="zh-CN" dirty="0">
                <a:latin typeface="Arial"/>
                <a:cs typeface="Arial"/>
              </a:rPr>
              <a:t>can</a:t>
            </a:r>
            <a:r>
              <a:rPr lang="zh-CN" altLang="en-US" dirty="0">
                <a:latin typeface="Arial"/>
                <a:cs typeface="Arial"/>
              </a:rPr>
              <a:t> </a:t>
            </a:r>
            <a:r>
              <a:rPr lang="en-US" altLang="zh-CN" dirty="0">
                <a:latin typeface="Arial"/>
                <a:cs typeface="Arial"/>
              </a:rPr>
              <a:t>we</a:t>
            </a:r>
            <a:r>
              <a:rPr lang="zh-CN" altLang="en-US" dirty="0">
                <a:latin typeface="Arial"/>
                <a:cs typeface="Arial"/>
              </a:rPr>
              <a:t> </a:t>
            </a:r>
            <a:r>
              <a:rPr lang="en-US" altLang="zh-CN" dirty="0">
                <a:latin typeface="Arial"/>
                <a:cs typeface="Arial"/>
              </a:rPr>
              <a:t>divide</a:t>
            </a:r>
            <a:r>
              <a:rPr lang="zh-CN" altLang="en-US" dirty="0">
                <a:latin typeface="Arial"/>
                <a:cs typeface="Arial"/>
              </a:rPr>
              <a:t> </a:t>
            </a:r>
            <a:r>
              <a:rPr lang="en-US" altLang="zh-CN" dirty="0">
                <a:latin typeface="Arial"/>
                <a:cs typeface="Arial"/>
              </a:rPr>
              <a:t>by</a:t>
            </a:r>
            <a:r>
              <a:rPr lang="zh-CN" altLang="en-US" dirty="0">
                <a:latin typeface="Arial"/>
                <a:cs typeface="Arial"/>
              </a:rPr>
              <a:t> </a:t>
            </a:r>
            <a:r>
              <a:rPr lang="en-US" altLang="zh-CN" dirty="0">
                <a:latin typeface="Arial"/>
                <a:cs typeface="Arial"/>
              </a:rPr>
              <a:t>2</a:t>
            </a:r>
            <a:r>
              <a:rPr lang="zh-CN" altLang="en-US" dirty="0">
                <a:latin typeface="Arial"/>
                <a:cs typeface="Arial"/>
              </a:rPr>
              <a:t> </a:t>
            </a:r>
            <a:r>
              <a:rPr lang="en-US" altLang="zh-CN" dirty="0">
                <a:latin typeface="Arial"/>
                <a:cs typeface="Arial"/>
              </a:rPr>
              <a:t>before</a:t>
            </a:r>
            <a:r>
              <a:rPr lang="zh-CN" altLang="en-US" dirty="0">
                <a:latin typeface="Arial"/>
                <a:cs typeface="Arial"/>
              </a:rPr>
              <a:t> </a:t>
            </a:r>
            <a:r>
              <a:rPr lang="en-US" altLang="zh-CN" dirty="0">
                <a:latin typeface="Arial"/>
                <a:cs typeface="Arial"/>
              </a:rPr>
              <a:t>we</a:t>
            </a:r>
            <a:r>
              <a:rPr lang="zh-CN" altLang="en-US" dirty="0">
                <a:latin typeface="Arial"/>
                <a:cs typeface="Arial"/>
              </a:rPr>
              <a:t> </a:t>
            </a:r>
            <a:r>
              <a:rPr lang="en-US" altLang="zh-CN" dirty="0">
                <a:latin typeface="Arial"/>
                <a:cs typeface="Arial"/>
              </a:rPr>
              <a:t>get</a:t>
            </a:r>
            <a:r>
              <a:rPr lang="zh-CN" altLang="en-US" dirty="0">
                <a:latin typeface="Arial"/>
                <a:cs typeface="Arial"/>
              </a:rPr>
              <a:t> </a:t>
            </a:r>
            <a:r>
              <a:rPr lang="en-US" altLang="zh-CN" dirty="0">
                <a:latin typeface="Arial"/>
                <a:cs typeface="Arial"/>
              </a:rPr>
              <a:t>to</a:t>
            </a:r>
            <a:r>
              <a:rPr lang="zh-CN" altLang="en-US" dirty="0">
                <a:latin typeface="Arial"/>
                <a:cs typeface="Arial"/>
              </a:rPr>
              <a:t> </a:t>
            </a:r>
            <a:r>
              <a:rPr lang="en-US" altLang="zh-CN" dirty="0">
                <a:latin typeface="Arial"/>
                <a:cs typeface="Arial"/>
              </a:rPr>
              <a:t>1?</a:t>
            </a:r>
            <a:endParaRPr lang="en-US" dirty="0">
              <a:latin typeface="Arial"/>
              <a:cs typeface="Arial"/>
            </a:endParaRPr>
          </a:p>
        </p:txBody>
      </p:sp>
      <p:sp>
        <p:nvSpPr>
          <p:cNvPr id="19" name="Rounded Rectangle 18"/>
          <p:cNvSpPr/>
          <p:nvPr/>
        </p:nvSpPr>
        <p:spPr>
          <a:xfrm>
            <a:off x="606734" y="2721397"/>
            <a:ext cx="2368056" cy="307777"/>
          </a:xfrm>
          <a:prstGeom prst="roundRect">
            <a:avLst/>
          </a:prstGeom>
          <a:noFill/>
          <a:ln w="19050"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 name="TextBox 19"/>
          <p:cNvSpPr txBox="1"/>
          <p:nvPr/>
        </p:nvSpPr>
        <p:spPr>
          <a:xfrm>
            <a:off x="2974790" y="2721397"/>
            <a:ext cx="1202535" cy="307777"/>
          </a:xfrm>
          <a:prstGeom prst="rect">
            <a:avLst/>
          </a:prstGeom>
          <a:noFill/>
        </p:spPr>
        <p:txBody>
          <a:bodyPr wrap="none" rtlCol="0">
            <a:spAutoFit/>
          </a:bodyPr>
          <a:lstStyle/>
          <a:p>
            <a:r>
              <a:rPr lang="en-US" sz="1400" dirty="0">
                <a:solidFill>
                  <a:schemeClr val="accent1"/>
                </a:solidFill>
                <a:latin typeface="Arial"/>
                <a:cs typeface="Arial"/>
              </a:rPr>
              <a:t>sorting</a:t>
            </a:r>
            <a:r>
              <a:rPr lang="zh-CN" altLang="en-US" sz="1400" dirty="0">
                <a:solidFill>
                  <a:schemeClr val="accent1"/>
                </a:solidFill>
                <a:latin typeface="Arial"/>
                <a:cs typeface="Arial"/>
              </a:rPr>
              <a:t> </a:t>
            </a:r>
            <a:r>
              <a:rPr lang="en-US" altLang="zh-CN" sz="1400" dirty="0">
                <a:solidFill>
                  <a:schemeClr val="accent1"/>
                </a:solidFill>
                <a:latin typeface="Arial"/>
                <a:cs typeface="Arial"/>
              </a:rPr>
              <a:t>cost?</a:t>
            </a:r>
            <a:endParaRPr lang="en-US" sz="1400" dirty="0">
              <a:solidFill>
                <a:schemeClr val="accent1"/>
              </a:solidFill>
              <a:latin typeface="Arial"/>
              <a:cs typeface="Arial"/>
            </a:endParaRPr>
          </a:p>
        </p:txBody>
      </p:sp>
      <p:cxnSp>
        <p:nvCxnSpPr>
          <p:cNvPr id="26" name="Straight Connector 25"/>
          <p:cNvCxnSpPr/>
          <p:nvPr/>
        </p:nvCxnSpPr>
        <p:spPr>
          <a:xfrm>
            <a:off x="457200" y="6179106"/>
            <a:ext cx="8319300"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545254" y="1914378"/>
            <a:ext cx="620520" cy="415498"/>
          </a:xfrm>
          <a:prstGeom prst="rect">
            <a:avLst/>
          </a:prstGeom>
        </p:spPr>
        <p:txBody>
          <a:bodyPr wrap="none">
            <a:spAutoFit/>
          </a:bodyPr>
          <a:lstStyle/>
          <a:p>
            <a:pPr algn="ctr">
              <a:lnSpc>
                <a:spcPct val="120000"/>
              </a:lnSpc>
            </a:pPr>
            <a:r>
              <a:rPr lang="en-US" altLang="zh-CN" dirty="0">
                <a:latin typeface="Times New Roman"/>
                <a:cs typeface="Times New Roman"/>
              </a:rPr>
              <a:t>O(1)</a:t>
            </a:r>
            <a:endParaRPr lang="en-US" dirty="0">
              <a:latin typeface="Times New Roman"/>
              <a:cs typeface="Times New Roman"/>
            </a:endParaRPr>
          </a:p>
        </p:txBody>
      </p:sp>
      <p:sp>
        <p:nvSpPr>
          <p:cNvPr id="28" name="Rectangle 27"/>
          <p:cNvSpPr/>
          <p:nvPr/>
        </p:nvSpPr>
        <p:spPr>
          <a:xfrm>
            <a:off x="3931207" y="1914378"/>
            <a:ext cx="620520" cy="415498"/>
          </a:xfrm>
          <a:prstGeom prst="rect">
            <a:avLst/>
          </a:prstGeom>
        </p:spPr>
        <p:txBody>
          <a:bodyPr wrap="none">
            <a:spAutoFit/>
          </a:bodyPr>
          <a:lstStyle/>
          <a:p>
            <a:pPr algn="ctr">
              <a:lnSpc>
                <a:spcPct val="120000"/>
              </a:lnSpc>
              <a:defRPr/>
            </a:pPr>
            <a:r>
              <a:rPr lang="en-US" altLang="zh-CN" dirty="0">
                <a:latin typeface="Times New Roman"/>
                <a:cs typeface="Times New Roman"/>
              </a:rPr>
              <a:t>O(n)</a:t>
            </a:r>
            <a:endParaRPr lang="en-US" dirty="0">
              <a:latin typeface="Times New Roman"/>
              <a:cs typeface="Times New Roman"/>
            </a:endParaRPr>
          </a:p>
        </p:txBody>
      </p:sp>
      <p:sp>
        <p:nvSpPr>
          <p:cNvPr id="29" name="Rectangle 28"/>
          <p:cNvSpPr/>
          <p:nvPr/>
        </p:nvSpPr>
        <p:spPr>
          <a:xfrm>
            <a:off x="2545254" y="2286430"/>
            <a:ext cx="620520" cy="415498"/>
          </a:xfrm>
          <a:prstGeom prst="rect">
            <a:avLst/>
          </a:prstGeom>
        </p:spPr>
        <p:txBody>
          <a:bodyPr wrap="none">
            <a:spAutoFit/>
          </a:bodyPr>
          <a:lstStyle/>
          <a:p>
            <a:pPr algn="ctr">
              <a:lnSpc>
                <a:spcPct val="120000"/>
              </a:lnSpc>
            </a:pPr>
            <a:r>
              <a:rPr lang="en-US" dirty="0">
                <a:latin typeface="Times New Roman"/>
                <a:cs typeface="Times New Roman"/>
              </a:rPr>
              <a:t>O</a:t>
            </a:r>
            <a:r>
              <a:rPr lang="en-US" altLang="zh-CN" dirty="0">
                <a:latin typeface="Times New Roman"/>
                <a:cs typeface="Times New Roman"/>
              </a:rPr>
              <a:t>(1)</a:t>
            </a:r>
            <a:endParaRPr lang="en-US" dirty="0">
              <a:latin typeface="Times New Roman"/>
              <a:cs typeface="Times New Roman"/>
            </a:endParaRPr>
          </a:p>
        </p:txBody>
      </p:sp>
      <p:sp>
        <p:nvSpPr>
          <p:cNvPr id="30" name="Rectangle 29"/>
          <p:cNvSpPr/>
          <p:nvPr/>
        </p:nvSpPr>
        <p:spPr>
          <a:xfrm>
            <a:off x="3706856" y="2286430"/>
            <a:ext cx="1069223" cy="415498"/>
          </a:xfrm>
          <a:prstGeom prst="rect">
            <a:avLst/>
          </a:prstGeom>
        </p:spPr>
        <p:txBody>
          <a:bodyPr wrap="none">
            <a:spAutoFit/>
          </a:bodyPr>
          <a:lstStyle/>
          <a:p>
            <a:pPr algn="ctr">
              <a:lnSpc>
                <a:spcPct val="120000"/>
              </a:lnSpc>
              <a:defRPr/>
            </a:pPr>
            <a:r>
              <a:rPr lang="en-US" altLang="zh-CN" dirty="0">
                <a:latin typeface="Times New Roman"/>
                <a:cs typeface="Times New Roman"/>
              </a:rPr>
              <a:t>O(log(n))</a:t>
            </a:r>
            <a:endParaRPr lang="en-US" dirty="0">
              <a:latin typeface="Times New Roman"/>
              <a:cs typeface="Times New Roman"/>
            </a:endParaRPr>
          </a:p>
        </p:txBody>
      </p:sp>
      <p:sp>
        <p:nvSpPr>
          <p:cNvPr id="3" name="TextBox 2">
            <a:extLst>
              <a:ext uri="{FF2B5EF4-FFF2-40B4-BE49-F238E27FC236}">
                <a16:creationId xmlns:a16="http://schemas.microsoft.com/office/drawing/2014/main" id="{879F8551-6EAC-A026-8756-34945F0252BB}"/>
              </a:ext>
            </a:extLst>
          </p:cNvPr>
          <p:cNvSpPr txBox="1"/>
          <p:nvPr/>
        </p:nvSpPr>
        <p:spPr>
          <a:xfrm>
            <a:off x="457200" y="6251426"/>
            <a:ext cx="3982065"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Binary search in 4 minutes</a:t>
            </a:r>
          </a:p>
          <a:p>
            <a:r>
              <a:rPr lang="en-GB" sz="1400" dirty="0">
                <a:hlinkClick r:id="rId2"/>
              </a:rPr>
              <a:t>https://www.youtube.com/watch?v=fDKIpRe8GW4</a:t>
            </a:r>
            <a:r>
              <a:rPr lang="en-GB" sz="1400" dirty="0"/>
              <a:t> </a:t>
            </a:r>
          </a:p>
        </p:txBody>
      </p:sp>
      <p:sp>
        <p:nvSpPr>
          <p:cNvPr id="7" name="Slide Number Placeholder 5">
            <a:extLst>
              <a:ext uri="{FF2B5EF4-FFF2-40B4-BE49-F238E27FC236}">
                <a16:creationId xmlns:a16="http://schemas.microsoft.com/office/drawing/2014/main" id="{B0693BC0-90D0-2635-23BD-812CED50B078}"/>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20</a:t>
            </a:fld>
            <a:endParaRPr lang="en-US"/>
          </a:p>
        </p:txBody>
      </p:sp>
    </p:spTree>
    <p:extLst>
      <p:ext uri="{BB962C8B-B14F-4D97-AF65-F5344CB8AC3E}">
        <p14:creationId xmlns:p14="http://schemas.microsoft.com/office/powerpoint/2010/main" val="80992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dissolv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dissolv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dissolv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ssolv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dissolv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dissolv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dissolv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ssolv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P spid="14" grpId="0" animBg="1"/>
      <p:bldP spid="15" grpId="0"/>
      <p:bldP spid="16" grpId="0"/>
      <p:bldP spid="17" grpId="0"/>
      <p:bldP spid="18" grpId="0" animBg="1"/>
      <p:bldP spid="19" grpId="0" animBg="1"/>
      <p:bldP spid="20" grpId="0"/>
      <p:bldP spid="27" grpId="0"/>
      <p:bldP spid="28" grpId="0"/>
      <p:bldP spid="29" grpId="0"/>
      <p:bldP spid="30"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57200" y="1600200"/>
            <a:ext cx="8229600" cy="4828292"/>
          </a:xfrm>
        </p:spPr>
        <p:txBody>
          <a:bodyPr>
            <a:normAutofit fontScale="85000" lnSpcReduction="20000"/>
          </a:bodyPr>
          <a:lstStyle/>
          <a:p>
            <a:pPr>
              <a:lnSpc>
                <a:spcPct val="120000"/>
              </a:lnSpc>
            </a:pPr>
            <a:r>
              <a:rPr lang="en-US" dirty="0">
                <a:solidFill>
                  <a:schemeClr val="accent1"/>
                </a:solidFill>
              </a:rPr>
              <a:t>Big-O analysis</a:t>
            </a:r>
          </a:p>
          <a:p>
            <a:pPr lvl="1">
              <a:lnSpc>
                <a:spcPct val="120000"/>
              </a:lnSpc>
            </a:pPr>
            <a:r>
              <a:rPr lang="en-US" dirty="0"/>
              <a:t>http://web.mit.edu/16.070/www/lecture/big_o.pdf -- Big O handout from MIT</a:t>
            </a:r>
          </a:p>
          <a:p>
            <a:pPr lvl="1">
              <a:lnSpc>
                <a:spcPct val="120000"/>
              </a:lnSpc>
            </a:pPr>
            <a:r>
              <a:rPr lang="en-US" dirty="0"/>
              <a:t>https://www.interviewcake.com/article/java/big-o-notation-time-and-space-complexity -- explanation of Big O with examples</a:t>
            </a:r>
          </a:p>
          <a:p>
            <a:pPr lvl="1">
              <a:lnSpc>
                <a:spcPct val="120000"/>
              </a:lnSpc>
            </a:pPr>
            <a:r>
              <a:rPr lang="en-US" dirty="0"/>
              <a:t>http://discrete.gr/complexity/ -- "A Gentle Introduction to Algorithm Complexity Analysis" GIves a lot more detail than what we provided.</a:t>
            </a:r>
          </a:p>
          <a:p>
            <a:pPr>
              <a:lnSpc>
                <a:spcPct val="120000"/>
              </a:lnSpc>
            </a:pPr>
            <a:r>
              <a:rPr lang="en-US" dirty="0">
                <a:solidFill>
                  <a:schemeClr val="accent1"/>
                </a:solidFill>
              </a:rPr>
              <a:t>Sorting algorithms</a:t>
            </a:r>
          </a:p>
          <a:p>
            <a:pPr lvl="1">
              <a:lnSpc>
                <a:spcPct val="120000"/>
              </a:lnSpc>
            </a:pPr>
            <a:r>
              <a:rPr lang="en-US" dirty="0"/>
              <a:t>http://www.java2novice.com/java-sorting-algorithms/ -- 5 different sort algorithm explanation with codes</a:t>
            </a:r>
          </a:p>
          <a:p>
            <a:pPr lvl="1">
              <a:lnSpc>
                <a:spcPct val="120000"/>
              </a:lnSpc>
            </a:pPr>
            <a:r>
              <a:rPr lang="en-US" dirty="0"/>
              <a:t>https://www.cs.cmu.edu/~adamchik/15-121/lectures/Sorting%20Algorithms/sorting.html -- different search algrotihms with solid examples</a:t>
            </a:r>
          </a:p>
          <a:p>
            <a:pPr>
              <a:lnSpc>
                <a:spcPct val="120000"/>
              </a:lnSpc>
            </a:pPr>
            <a:r>
              <a:rPr lang="en-US" dirty="0">
                <a:solidFill>
                  <a:schemeClr val="accent1"/>
                </a:solidFill>
              </a:rPr>
              <a:t>Timing code in Java</a:t>
            </a:r>
          </a:p>
          <a:p>
            <a:pPr lvl="1">
              <a:lnSpc>
                <a:spcPct val="120000"/>
              </a:lnSpc>
            </a:pPr>
            <a:r>
              <a:rPr lang="en-US" dirty="0"/>
              <a:t>http://stackoverflow.com/questions/180158/how-do-i-time-a-methods-execution-in-java -- many ways offered by many people</a:t>
            </a:r>
          </a:p>
        </p:txBody>
      </p:sp>
      <p:sp>
        <p:nvSpPr>
          <p:cNvPr id="4" name="Slide Number Placeholder 5">
            <a:extLst>
              <a:ext uri="{FF2B5EF4-FFF2-40B4-BE49-F238E27FC236}">
                <a16:creationId xmlns:a16="http://schemas.microsoft.com/office/drawing/2014/main" id="{BF382C82-421B-0783-2340-404E898B75E3}"/>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21</a:t>
            </a:fld>
            <a:endParaRPr lang="en-US"/>
          </a:p>
        </p:txBody>
      </p:sp>
    </p:spTree>
    <p:extLst>
      <p:ext uri="{BB962C8B-B14F-4D97-AF65-F5344CB8AC3E}">
        <p14:creationId xmlns:p14="http://schemas.microsoft.com/office/powerpoint/2010/main" val="330534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364E-A2C8-FFC5-8FF3-2550FA392D8F}"/>
              </a:ext>
            </a:extLst>
          </p:cNvPr>
          <p:cNvSpPr>
            <a:spLocks noGrp="1"/>
          </p:cNvSpPr>
          <p:nvPr>
            <p:ph type="title"/>
          </p:nvPr>
        </p:nvSpPr>
        <p:spPr/>
        <p:txBody>
          <a:bodyPr/>
          <a:lstStyle/>
          <a:p>
            <a:r>
              <a:rPr lang="en-US" dirty="0"/>
              <a:t>Performance Analysis Overview</a:t>
            </a:r>
            <a:endParaRPr lang="en-SE" dirty="0"/>
          </a:p>
        </p:txBody>
      </p:sp>
      <p:sp>
        <p:nvSpPr>
          <p:cNvPr id="3" name="Content Placeholder 2">
            <a:extLst>
              <a:ext uri="{FF2B5EF4-FFF2-40B4-BE49-F238E27FC236}">
                <a16:creationId xmlns:a16="http://schemas.microsoft.com/office/drawing/2014/main" id="{DC12441A-C2AD-CD6C-54EE-B007588EDE85}"/>
              </a:ext>
            </a:extLst>
          </p:cNvPr>
          <p:cNvSpPr>
            <a:spLocks noGrp="1"/>
          </p:cNvSpPr>
          <p:nvPr>
            <p:ph idx="1"/>
          </p:nvPr>
        </p:nvSpPr>
        <p:spPr/>
        <p:txBody>
          <a:bodyPr/>
          <a:lstStyle/>
          <a:p>
            <a:r>
              <a:rPr lang="en-US" sz="2400" dirty="0"/>
              <a:t>Count number of operations instead of time’</a:t>
            </a:r>
          </a:p>
          <a:p>
            <a:pPr lvl="1"/>
            <a:r>
              <a:rPr lang="en-US" dirty="0"/>
              <a:t># operations is independent of the hardware platform</a:t>
            </a:r>
          </a:p>
          <a:p>
            <a:r>
              <a:rPr lang="en-GB" dirty="0"/>
              <a:t>Focus on how performance scales with large input size</a:t>
            </a:r>
          </a:p>
          <a:p>
            <a:pPr lvl="1"/>
            <a:r>
              <a:rPr lang="en-GB" dirty="0"/>
              <a:t>Asymptotic complexity refers to the study of how an algorithm's resource usage (such as time or space) grows relative to the size of its input as the input size approaches infinity. </a:t>
            </a:r>
          </a:p>
          <a:p>
            <a:endParaRPr lang="en-SE" dirty="0"/>
          </a:p>
        </p:txBody>
      </p:sp>
      <p:sp>
        <p:nvSpPr>
          <p:cNvPr id="6" name="Rectangle 5"/>
          <p:cNvSpPr/>
          <p:nvPr/>
        </p:nvSpPr>
        <p:spPr>
          <a:xfrm>
            <a:off x="3802933" y="4277409"/>
            <a:ext cx="1209052" cy="469741"/>
          </a:xfrm>
          <a:prstGeom prst="rect">
            <a:avLst/>
          </a:prstGeom>
          <a:solidFill>
            <a:srgbClr val="008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latin typeface="Arial"/>
                <a:cs typeface="Arial"/>
              </a:rPr>
              <a:t>Algorithm</a:t>
            </a:r>
          </a:p>
        </p:txBody>
      </p:sp>
      <p:sp>
        <p:nvSpPr>
          <p:cNvPr id="4" name="Rectangle 3"/>
          <p:cNvSpPr/>
          <p:nvPr/>
        </p:nvSpPr>
        <p:spPr>
          <a:xfrm>
            <a:off x="5521011" y="4277409"/>
            <a:ext cx="1209052" cy="46974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Output</a:t>
            </a:r>
          </a:p>
        </p:txBody>
      </p:sp>
      <p:sp>
        <p:nvSpPr>
          <p:cNvPr id="15" name="Cloud 14"/>
          <p:cNvSpPr/>
          <p:nvPr/>
        </p:nvSpPr>
        <p:spPr>
          <a:xfrm>
            <a:off x="2098082" y="4181720"/>
            <a:ext cx="1217750" cy="71331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Input</a:t>
            </a:r>
          </a:p>
        </p:txBody>
      </p:sp>
      <p:sp>
        <p:nvSpPr>
          <p:cNvPr id="21" name="Right Arrow 9"/>
          <p:cNvSpPr/>
          <p:nvPr/>
        </p:nvSpPr>
        <p:spPr>
          <a:xfrm>
            <a:off x="5098967" y="4425290"/>
            <a:ext cx="339230" cy="173979"/>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10"/>
          <p:cNvSpPr/>
          <p:nvPr/>
        </p:nvSpPr>
        <p:spPr>
          <a:xfrm>
            <a:off x="3398647" y="4425290"/>
            <a:ext cx="339230" cy="173979"/>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A5C05278-14EF-67C9-8EC1-53A6CA883374}"/>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3</a:t>
            </a:fld>
            <a:endParaRPr lang="en-US"/>
          </a:p>
        </p:txBody>
      </p:sp>
    </p:spTree>
    <p:extLst>
      <p:ext uri="{BB962C8B-B14F-4D97-AF65-F5344CB8AC3E}">
        <p14:creationId xmlns:p14="http://schemas.microsoft.com/office/powerpoint/2010/main" val="38395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5"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257A-D498-8F8D-D3FB-C416A6967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CE67B-83A8-744F-768F-8E041D544F39}"/>
              </a:ext>
            </a:extLst>
          </p:cNvPr>
          <p:cNvSpPr>
            <a:spLocks noGrp="1"/>
          </p:cNvSpPr>
          <p:nvPr>
            <p:ph type="title"/>
          </p:nvPr>
        </p:nvSpPr>
        <p:spPr/>
        <p:txBody>
          <a:bodyPr>
            <a:normAutofit/>
          </a:bodyPr>
          <a:lstStyle/>
          <a:p>
            <a:r>
              <a:rPr lang="en-US" dirty="0"/>
              <a:t>Algorithm runtime</a:t>
            </a:r>
          </a:p>
        </p:txBody>
      </p:sp>
      <p:sp>
        <p:nvSpPr>
          <p:cNvPr id="4" name="TextBox 3">
            <a:extLst>
              <a:ext uri="{FF2B5EF4-FFF2-40B4-BE49-F238E27FC236}">
                <a16:creationId xmlns:a16="http://schemas.microsoft.com/office/drawing/2014/main" id="{987F2F97-7FE0-9536-DFE6-CFFCEE6710E9}"/>
              </a:ext>
            </a:extLst>
          </p:cNvPr>
          <p:cNvSpPr txBox="1"/>
          <p:nvPr/>
        </p:nvSpPr>
        <p:spPr>
          <a:xfrm>
            <a:off x="396313" y="4210348"/>
            <a:ext cx="8229600" cy="1837939"/>
          </a:xfrm>
          <a:prstGeom prst="rect">
            <a:avLst/>
          </a:prstGeom>
          <a:noFill/>
        </p:spPr>
        <p:txBody>
          <a:bodyPr wrap="square" rtlCol="0">
            <a:spAutoFit/>
          </a:bodyPr>
          <a:lstStyle/>
          <a:p>
            <a:pPr marL="285750" indent="-285750">
              <a:lnSpc>
                <a:spcPct val="120000"/>
              </a:lnSpc>
              <a:buClr>
                <a:schemeClr val="accent6"/>
              </a:buClr>
              <a:buFont typeface="Wingdings" charset="2"/>
              <a:buChar char="§"/>
            </a:pPr>
            <a:r>
              <a:rPr lang="en-GB" sz="1600" dirty="0">
                <a:latin typeface="Arial"/>
                <a:cs typeface="Arial"/>
              </a:rPr>
              <a:t>Algorithm runtime is dependent on the inputs.</a:t>
            </a:r>
          </a:p>
          <a:p>
            <a:pPr marL="285750" indent="-285750">
              <a:lnSpc>
                <a:spcPct val="120000"/>
              </a:lnSpc>
              <a:buClr>
                <a:schemeClr val="accent6"/>
              </a:buClr>
              <a:buFont typeface="Wingdings" charset="2"/>
              <a:buChar char="§"/>
            </a:pPr>
            <a:r>
              <a:rPr lang="en-GB" sz="1600" dirty="0" err="1">
                <a:latin typeface="Arial"/>
                <a:cs typeface="Arial"/>
              </a:rPr>
              <a:t>hasLetter</a:t>
            </a:r>
            <a:r>
              <a:rPr lang="en-GB" sz="1600" dirty="0">
                <a:latin typeface="Arial"/>
                <a:cs typeface="Arial"/>
              </a:rPr>
              <a:t>(“Happy”, a): search for the letter “a” in the word “Happy”, loop runs for 2 iterations before finishing and returning true.</a:t>
            </a:r>
          </a:p>
          <a:p>
            <a:pPr marL="285750" indent="-285750">
              <a:lnSpc>
                <a:spcPct val="120000"/>
              </a:lnSpc>
              <a:buClr>
                <a:schemeClr val="accent6"/>
              </a:buClr>
              <a:buFont typeface="Wingdings" charset="2"/>
              <a:buChar char="§"/>
            </a:pPr>
            <a:r>
              <a:rPr lang="en-GB" sz="1600" dirty="0" err="1">
                <a:latin typeface="Arial"/>
                <a:cs typeface="Arial"/>
              </a:rPr>
              <a:t>hasLetter</a:t>
            </a:r>
            <a:r>
              <a:rPr lang="en-GB" sz="1600" dirty="0">
                <a:latin typeface="Arial"/>
                <a:cs typeface="Arial"/>
              </a:rPr>
              <a:t>(“Happy”, x): search for the letter “x” in the word “Happy”, loop runs for 5 iterations before finishing and returning false.</a:t>
            </a:r>
          </a:p>
          <a:p>
            <a:pPr marL="285750" indent="-285750">
              <a:lnSpc>
                <a:spcPct val="120000"/>
              </a:lnSpc>
              <a:buClr>
                <a:schemeClr val="accent6"/>
              </a:buClr>
              <a:buFont typeface="Wingdings" charset="2"/>
              <a:buChar char="§"/>
            </a:pPr>
            <a:endParaRPr lang="en-GB" sz="1600" dirty="0">
              <a:latin typeface="Arial"/>
              <a:cs typeface="Arial"/>
            </a:endParaRPr>
          </a:p>
        </p:txBody>
      </p:sp>
      <p:sp>
        <p:nvSpPr>
          <p:cNvPr id="5" name="Rectangle 4">
            <a:extLst>
              <a:ext uri="{FF2B5EF4-FFF2-40B4-BE49-F238E27FC236}">
                <a16:creationId xmlns:a16="http://schemas.microsoft.com/office/drawing/2014/main" id="{81BF5BF1-04D9-F6CD-654D-14873B01DB06}"/>
              </a:ext>
            </a:extLst>
          </p:cNvPr>
          <p:cNvSpPr/>
          <p:nvPr/>
        </p:nvSpPr>
        <p:spPr>
          <a:xfrm>
            <a:off x="2034551" y="1582451"/>
            <a:ext cx="4953123" cy="2516330"/>
          </a:xfrm>
          <a:prstGeom prst="rect">
            <a:avLst/>
          </a:prstGeom>
          <a:solidFill>
            <a:schemeClr val="bg1">
              <a:lumMod val="95000"/>
            </a:schemeClr>
          </a:solidFill>
          <a:ln>
            <a:solidFill>
              <a:srgbClr val="4F81BD"/>
            </a:solidFill>
          </a:ln>
        </p:spPr>
        <p:txBody>
          <a:bodyPr wrap="square">
            <a:spAutoFit/>
          </a:bodyPr>
          <a:lstStyle/>
          <a:p>
            <a:pPr>
              <a:lnSpc>
                <a:spcPct val="110000"/>
              </a:lnSpc>
            </a:pPr>
            <a:r>
              <a:rPr lang="en-US" sz="1600" b="1" dirty="0" err="1">
                <a:solidFill>
                  <a:srgbClr val="7F0055"/>
                </a:solidFill>
                <a:latin typeface="Menlo Bold"/>
                <a:cs typeface="Menlo Bold"/>
              </a:rPr>
              <a:t>boolean</a:t>
            </a:r>
            <a:r>
              <a:rPr lang="en-US" sz="1600" b="1" dirty="0">
                <a:solidFill>
                  <a:srgbClr val="000000"/>
                </a:solidFill>
                <a:latin typeface="Menlo Bold"/>
                <a:cs typeface="Menlo Bold"/>
              </a:rPr>
              <a:t> </a:t>
            </a:r>
            <a:r>
              <a:rPr lang="en-US" sz="1600" dirty="0">
                <a:solidFill>
                  <a:srgbClr val="000000"/>
                </a:solidFill>
                <a:latin typeface="Menlo Bold"/>
                <a:cs typeface="Menlo Bold"/>
              </a:rPr>
              <a:t>hasLetter(String </a:t>
            </a:r>
            <a:r>
              <a:rPr lang="en-US" sz="1600" dirty="0">
                <a:solidFill>
                  <a:srgbClr val="6A3E3E"/>
                </a:solidFill>
                <a:latin typeface="Menlo Bold"/>
                <a:cs typeface="Menlo Bold"/>
              </a:rPr>
              <a:t>word</a:t>
            </a:r>
            <a:r>
              <a:rPr lang="en-US" sz="1600" dirty="0">
                <a:solidFill>
                  <a:srgbClr val="000000"/>
                </a:solidFill>
                <a:latin typeface="Menlo Bold"/>
                <a:cs typeface="Menlo Bold"/>
              </a:rPr>
              <a:t>, </a:t>
            </a:r>
            <a:r>
              <a:rPr lang="en-US" sz="1600" b="1" dirty="0">
                <a:solidFill>
                  <a:srgbClr val="7F0055"/>
                </a:solidFill>
                <a:latin typeface="Menlo Bold"/>
                <a:cs typeface="Menlo Bold"/>
              </a:rPr>
              <a:t>char</a:t>
            </a:r>
            <a:r>
              <a:rPr lang="en-US" sz="1600" dirty="0">
                <a:solidFill>
                  <a:srgbClr val="000000"/>
                </a:solidFill>
                <a:latin typeface="Menlo Bold"/>
                <a:cs typeface="Menlo Bold"/>
              </a:rPr>
              <a:t> </a:t>
            </a:r>
            <a:r>
              <a:rPr lang="en-US" sz="1600" dirty="0">
                <a:solidFill>
                  <a:srgbClr val="6A3E3E"/>
                </a:solidFill>
                <a:latin typeface="Menlo Bold"/>
                <a:cs typeface="Menlo Bold"/>
              </a:rPr>
              <a:t>letter</a:t>
            </a:r>
            <a:r>
              <a:rPr lang="en-US" sz="1600" dirty="0">
                <a:solidFill>
                  <a:srgbClr val="000000"/>
                </a:solidFill>
                <a:latin typeface="Menlo Bold"/>
                <a:cs typeface="Menlo Bold"/>
              </a:rPr>
              <a:t>)</a:t>
            </a:r>
          </a:p>
          <a:p>
            <a:pPr>
              <a:lnSpc>
                <a:spcPct val="110000"/>
              </a:lnSpc>
            </a:pPr>
            <a:r>
              <a:rPr lang="en-US" sz="1600" dirty="0">
                <a:solidFill>
                  <a:srgbClr val="000000"/>
                </a:solidFill>
                <a:latin typeface="Menlo Bold"/>
                <a:cs typeface="Menlo Bold"/>
              </a:rPr>
              <a:t>{</a:t>
            </a:r>
          </a:p>
          <a:p>
            <a:pPr>
              <a:lnSpc>
                <a:spcPct val="110000"/>
              </a:lnSpc>
            </a:pPr>
            <a:r>
              <a:rPr lang="en-US" sz="1600" b="1" dirty="0">
                <a:solidFill>
                  <a:srgbClr val="000000"/>
                </a:solidFill>
                <a:latin typeface="Menlo Bold"/>
                <a:cs typeface="Menlo Bold"/>
              </a:rPr>
              <a:t>	</a:t>
            </a:r>
            <a:r>
              <a:rPr lang="en-US" sz="1600" b="1" dirty="0">
                <a:solidFill>
                  <a:srgbClr val="7F0055"/>
                </a:solidFill>
                <a:latin typeface="Menlo Bold"/>
                <a:cs typeface="Menlo Bold"/>
              </a:rPr>
              <a:t>for</a:t>
            </a:r>
            <a:r>
              <a:rPr lang="en-US" sz="1600" dirty="0">
                <a:solidFill>
                  <a:srgbClr val="000000"/>
                </a:solidFill>
                <a:latin typeface="Menlo Bold"/>
                <a:cs typeface="Menlo Bold"/>
              </a:rPr>
              <a:t> (</a:t>
            </a:r>
            <a:r>
              <a:rPr lang="en-US" sz="1600" b="1" dirty="0">
                <a:solidFill>
                  <a:srgbClr val="7F0055"/>
                </a:solidFill>
                <a:latin typeface="Menlo Bold"/>
                <a:cs typeface="Menlo Bold"/>
              </a:rPr>
              <a:t>int</a:t>
            </a:r>
            <a:r>
              <a:rPr lang="en-US" sz="1600" dirty="0">
                <a:solidFill>
                  <a:srgbClr val="000000"/>
                </a:solidFill>
                <a:latin typeface="Menlo Bold"/>
                <a:cs typeface="Menlo Bold"/>
              </a:rPr>
              <a:t> </a:t>
            </a:r>
            <a:r>
              <a:rPr lang="en-US" sz="1600" dirty="0">
                <a:solidFill>
                  <a:srgbClr val="6A3E3E"/>
                </a:solidFill>
                <a:latin typeface="Menlo Bold"/>
                <a:cs typeface="Menlo Bold"/>
              </a:rPr>
              <a:t>i</a:t>
            </a:r>
            <a:r>
              <a:rPr lang="en-US" sz="1600" dirty="0">
                <a:solidFill>
                  <a:srgbClr val="000000"/>
                </a:solidFill>
                <a:latin typeface="Menlo Bold"/>
                <a:cs typeface="Menlo Bold"/>
              </a:rPr>
              <a:t> = 0; </a:t>
            </a:r>
            <a:r>
              <a:rPr lang="en-US" sz="1600" dirty="0">
                <a:solidFill>
                  <a:srgbClr val="6A3E3E"/>
                </a:solidFill>
                <a:latin typeface="Menlo Bold"/>
                <a:cs typeface="Menlo Bold"/>
              </a:rPr>
              <a:t>i</a:t>
            </a:r>
            <a:r>
              <a:rPr lang="en-US" sz="1600" dirty="0">
                <a:solidFill>
                  <a:srgbClr val="000000"/>
                </a:solidFill>
                <a:latin typeface="Menlo Bold"/>
                <a:cs typeface="Menlo Bold"/>
              </a:rPr>
              <a:t> &lt; </a:t>
            </a:r>
            <a:r>
              <a:rPr lang="en-US" sz="1600" dirty="0">
                <a:solidFill>
                  <a:srgbClr val="6A3E3E"/>
                </a:solidFill>
                <a:latin typeface="Menlo Bold"/>
                <a:cs typeface="Menlo Bold"/>
              </a:rPr>
              <a:t>word</a:t>
            </a:r>
            <a:r>
              <a:rPr lang="en-US" sz="1600" dirty="0">
                <a:solidFill>
                  <a:srgbClr val="000000"/>
                </a:solidFill>
                <a:latin typeface="Menlo Bold"/>
                <a:cs typeface="Menlo Bold"/>
              </a:rPr>
              <a:t>.length(); </a:t>
            </a:r>
            <a:r>
              <a:rPr lang="en-US" sz="1600" dirty="0">
                <a:solidFill>
                  <a:srgbClr val="6A3E3E"/>
                </a:solidFill>
                <a:latin typeface="Menlo Bold"/>
                <a:cs typeface="Menlo Bold"/>
              </a:rPr>
              <a:t>i</a:t>
            </a:r>
            <a:r>
              <a:rPr lang="en-US" sz="1600" dirty="0">
                <a:solidFill>
                  <a:srgbClr val="000000"/>
                </a:solidFill>
                <a:latin typeface="Menlo Bold"/>
                <a:cs typeface="Menlo Bold"/>
              </a:rPr>
              <a:t>++) {</a:t>
            </a:r>
          </a:p>
          <a:p>
            <a:pPr>
              <a:lnSpc>
                <a:spcPct val="110000"/>
              </a:lnSpc>
            </a:pPr>
            <a:r>
              <a:rPr lang="en-US" sz="1600" b="1" dirty="0">
                <a:solidFill>
                  <a:srgbClr val="000000"/>
                </a:solidFill>
                <a:latin typeface="Menlo Bold"/>
                <a:cs typeface="Menlo Bold"/>
              </a:rPr>
              <a:t>		</a:t>
            </a:r>
            <a:r>
              <a:rPr lang="mr-IN" sz="1600" b="1" dirty="0">
                <a:solidFill>
                  <a:srgbClr val="7F0055"/>
                </a:solidFill>
                <a:latin typeface="Menlo Bold"/>
                <a:cs typeface="Menlo Bold"/>
              </a:rPr>
              <a:t>if</a:t>
            </a:r>
            <a:r>
              <a:rPr lang="mr-IN" sz="1600" dirty="0">
                <a:solidFill>
                  <a:srgbClr val="000000"/>
                </a:solidFill>
                <a:latin typeface="Menlo Bold"/>
                <a:cs typeface="Menlo Bold"/>
              </a:rPr>
              <a:t> (</a:t>
            </a:r>
            <a:r>
              <a:rPr lang="mr-IN" sz="1600" dirty="0">
                <a:solidFill>
                  <a:srgbClr val="6A3E3E"/>
                </a:solidFill>
                <a:latin typeface="Menlo Bold"/>
                <a:cs typeface="Menlo Bold"/>
              </a:rPr>
              <a:t>word</a:t>
            </a:r>
            <a:r>
              <a:rPr lang="mr-IN" sz="1600" dirty="0">
                <a:solidFill>
                  <a:srgbClr val="000000"/>
                </a:solidFill>
                <a:latin typeface="Menlo Bold"/>
                <a:cs typeface="Menlo Bold"/>
              </a:rPr>
              <a:t>.charAt(</a:t>
            </a:r>
            <a:r>
              <a:rPr lang="mr-IN" sz="1600" dirty="0">
                <a:solidFill>
                  <a:srgbClr val="6A3E3E"/>
                </a:solidFill>
                <a:latin typeface="Menlo Bold"/>
                <a:cs typeface="Menlo Bold"/>
              </a:rPr>
              <a:t>i</a:t>
            </a:r>
            <a:r>
              <a:rPr lang="mr-IN" sz="1600" dirty="0">
                <a:solidFill>
                  <a:srgbClr val="000000"/>
                </a:solidFill>
                <a:latin typeface="Menlo Bold"/>
                <a:cs typeface="Menlo Bold"/>
              </a:rPr>
              <a:t>) == </a:t>
            </a:r>
            <a:r>
              <a:rPr lang="mr-IN" sz="1600" dirty="0">
                <a:solidFill>
                  <a:srgbClr val="6A3E3E"/>
                </a:solidFill>
                <a:latin typeface="Menlo Bold"/>
                <a:cs typeface="Menlo Bold"/>
              </a:rPr>
              <a:t>letter</a:t>
            </a:r>
            <a:r>
              <a:rPr lang="mr-IN" sz="1600" dirty="0">
                <a:solidFill>
                  <a:srgbClr val="000000"/>
                </a:solidFill>
                <a:latin typeface="Menlo Bold"/>
                <a:cs typeface="Menlo Bold"/>
              </a:rPr>
              <a:t>)</a:t>
            </a:r>
            <a:r>
              <a:rPr lang="en-US" sz="1600" dirty="0">
                <a:solidFill>
                  <a:srgbClr val="000000"/>
                </a:solidFill>
                <a:latin typeface="Menlo Bold"/>
                <a:cs typeface="Menlo Bold"/>
              </a:rPr>
              <a:t> </a:t>
            </a:r>
            <a:r>
              <a:rPr lang="mr-IN" sz="1600" dirty="0">
                <a:solidFill>
                  <a:srgbClr val="000000"/>
                </a:solidFill>
                <a:latin typeface="Menlo Bold"/>
                <a:cs typeface="Menlo Bold"/>
              </a:rPr>
              <a:t>{</a:t>
            </a:r>
          </a:p>
          <a:p>
            <a:pPr>
              <a:lnSpc>
                <a:spcPct val="110000"/>
              </a:lnSpc>
            </a:pPr>
            <a:r>
              <a:rPr lang="en-US" sz="1600" dirty="0">
                <a:solidFill>
                  <a:srgbClr val="000000"/>
                </a:solidFill>
                <a:latin typeface="Menlo Bold"/>
                <a:cs typeface="Menlo Bold"/>
              </a:rPr>
              <a:t>			</a:t>
            </a:r>
            <a:r>
              <a:rPr lang="en-US" sz="1600" b="1" dirty="0">
                <a:solidFill>
                  <a:srgbClr val="7F0055"/>
                </a:solidFill>
                <a:latin typeface="Menlo Bold"/>
                <a:cs typeface="Menlo Bold"/>
              </a:rPr>
              <a:t>return</a:t>
            </a:r>
            <a:r>
              <a:rPr lang="en-US" sz="1600" dirty="0">
                <a:solidFill>
                  <a:srgbClr val="000000"/>
                </a:solidFill>
                <a:latin typeface="Menlo Bold"/>
                <a:cs typeface="Menlo Bold"/>
              </a:rPr>
              <a:t> </a:t>
            </a:r>
            <a:r>
              <a:rPr lang="en-US" sz="1600" dirty="0">
                <a:solidFill>
                  <a:srgbClr val="7F0055"/>
                </a:solidFill>
                <a:latin typeface="Menlo Bold"/>
                <a:cs typeface="Menlo Bold"/>
              </a:rPr>
              <a:t>true</a:t>
            </a:r>
            <a:r>
              <a:rPr lang="en-US" sz="1600" dirty="0">
                <a:solidFill>
                  <a:srgbClr val="000000"/>
                </a:solidFill>
                <a:latin typeface="Menlo Bold"/>
                <a:cs typeface="Menlo Bold"/>
              </a:rPr>
              <a:t>; </a:t>
            </a:r>
          </a:p>
          <a:p>
            <a:pPr>
              <a:lnSpc>
                <a:spcPct val="110000"/>
              </a:lnSpc>
            </a:pPr>
            <a:r>
              <a:rPr lang="en-US" sz="1600" dirty="0">
                <a:solidFill>
                  <a:srgbClr val="000000"/>
                </a:solidFill>
                <a:latin typeface="Menlo Bold"/>
                <a:cs typeface="Menlo Bold"/>
              </a:rPr>
              <a:t>		}</a:t>
            </a:r>
          </a:p>
          <a:p>
            <a:pPr>
              <a:lnSpc>
                <a:spcPct val="110000"/>
              </a:lnSpc>
            </a:pPr>
            <a:r>
              <a:rPr lang="en-US" sz="1600" dirty="0">
                <a:solidFill>
                  <a:srgbClr val="000000"/>
                </a:solidFill>
                <a:latin typeface="Menlo Bold"/>
                <a:cs typeface="Menlo Bold"/>
              </a:rPr>
              <a:t>	}</a:t>
            </a:r>
          </a:p>
          <a:p>
            <a:pPr>
              <a:lnSpc>
                <a:spcPct val="110000"/>
              </a:lnSpc>
            </a:pPr>
            <a:r>
              <a:rPr lang="en-US" sz="1600" b="1" dirty="0">
                <a:solidFill>
                  <a:srgbClr val="000000"/>
                </a:solidFill>
                <a:latin typeface="Menlo Bold"/>
                <a:cs typeface="Menlo Bold"/>
              </a:rPr>
              <a:t>	</a:t>
            </a:r>
            <a:r>
              <a:rPr lang="en-US" sz="1600" b="1" dirty="0">
                <a:solidFill>
                  <a:srgbClr val="7F0055"/>
                </a:solidFill>
                <a:latin typeface="Menlo Bold"/>
                <a:cs typeface="Menlo Bold"/>
              </a:rPr>
              <a:t>return</a:t>
            </a:r>
            <a:r>
              <a:rPr lang="en-US" sz="1600" dirty="0">
                <a:solidFill>
                  <a:srgbClr val="000000"/>
                </a:solidFill>
                <a:latin typeface="Menlo Bold"/>
                <a:cs typeface="Menlo Bold"/>
              </a:rPr>
              <a:t> </a:t>
            </a:r>
            <a:r>
              <a:rPr lang="en-US" sz="1600" dirty="0">
                <a:solidFill>
                  <a:srgbClr val="7F0055"/>
                </a:solidFill>
                <a:latin typeface="Menlo Bold"/>
                <a:cs typeface="Menlo Bold"/>
              </a:rPr>
              <a:t>false</a:t>
            </a:r>
            <a:r>
              <a:rPr lang="en-US" sz="1600" dirty="0">
                <a:solidFill>
                  <a:srgbClr val="000000"/>
                </a:solidFill>
                <a:latin typeface="Menlo Bold"/>
                <a:cs typeface="Menlo Bold"/>
              </a:rPr>
              <a:t>;</a:t>
            </a:r>
          </a:p>
          <a:p>
            <a:pPr>
              <a:lnSpc>
                <a:spcPct val="110000"/>
              </a:lnSpc>
            </a:pPr>
            <a:r>
              <a:rPr lang="en-US" sz="1600" dirty="0">
                <a:solidFill>
                  <a:srgbClr val="000000"/>
                </a:solidFill>
                <a:latin typeface="Menlo Bold"/>
                <a:cs typeface="Menlo Bold"/>
              </a:rPr>
              <a:t>}</a:t>
            </a:r>
            <a:endParaRPr lang="en-US" sz="1600" dirty="0">
              <a:latin typeface="Menlo Bold"/>
              <a:cs typeface="Menlo Bold"/>
            </a:endParaRPr>
          </a:p>
        </p:txBody>
      </p:sp>
      <p:sp>
        <p:nvSpPr>
          <p:cNvPr id="3" name="Slide Number Placeholder 5">
            <a:extLst>
              <a:ext uri="{FF2B5EF4-FFF2-40B4-BE49-F238E27FC236}">
                <a16:creationId xmlns:a16="http://schemas.microsoft.com/office/drawing/2014/main" id="{E7544142-6884-9092-7817-42852379565F}"/>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4</a:t>
            </a:fld>
            <a:endParaRPr lang="en-US"/>
          </a:p>
        </p:txBody>
      </p:sp>
    </p:spTree>
    <p:extLst>
      <p:ext uri="{BB962C8B-B14F-4D97-AF65-F5344CB8AC3E}">
        <p14:creationId xmlns:p14="http://schemas.microsoft.com/office/powerpoint/2010/main" val="330307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10DC-A764-F3BC-5B36-B40F8CA72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9075D-00E3-E35B-5D45-EF8FE8D87859}"/>
              </a:ext>
            </a:extLst>
          </p:cNvPr>
          <p:cNvSpPr>
            <a:spLocks noGrp="1"/>
          </p:cNvSpPr>
          <p:nvPr>
            <p:ph type="title"/>
          </p:nvPr>
        </p:nvSpPr>
        <p:spPr/>
        <p:txBody>
          <a:bodyPr/>
          <a:lstStyle/>
          <a:p>
            <a:r>
              <a:rPr lang="en-GB" dirty="0"/>
              <a:t>Asymptotic Analysis</a:t>
            </a:r>
            <a:endParaRPr lang="en-SE" dirty="0"/>
          </a:p>
        </p:txBody>
      </p:sp>
      <p:sp>
        <p:nvSpPr>
          <p:cNvPr id="3" name="Content Placeholder 2">
            <a:extLst>
              <a:ext uri="{FF2B5EF4-FFF2-40B4-BE49-F238E27FC236}">
                <a16:creationId xmlns:a16="http://schemas.microsoft.com/office/drawing/2014/main" id="{4A2A7A46-F631-B1EB-8AC6-6D2926346AA7}"/>
              </a:ext>
            </a:extLst>
          </p:cNvPr>
          <p:cNvSpPr>
            <a:spLocks noGrp="1"/>
          </p:cNvSpPr>
          <p:nvPr>
            <p:ph idx="1"/>
          </p:nvPr>
        </p:nvSpPr>
        <p:spPr/>
        <p:txBody>
          <a:bodyPr>
            <a:normAutofit/>
          </a:bodyPr>
          <a:lstStyle/>
          <a:p>
            <a:r>
              <a:rPr lang="en-GB" dirty="0"/>
              <a:t>Asymptotic analysis examines how functions behave as their input grows arbitrarily large. It focuses on the limiting </a:t>
            </a:r>
            <a:r>
              <a:rPr lang="en-GB" dirty="0" err="1"/>
              <a:t>behavior</a:t>
            </a:r>
            <a:r>
              <a:rPr lang="en-GB" dirty="0"/>
              <a:t> of functions for large input size, rather than their exact values for specific inputs. </a:t>
            </a:r>
          </a:p>
          <a:p>
            <a:pPr lvl="1"/>
            <a:r>
              <a:rPr lang="en-GB" dirty="0"/>
              <a:t>Runtime as input size n gets large, as we don’t care if the algorithm runs for 10 </a:t>
            </a:r>
            <a:r>
              <a:rPr lang="en-GB" dirty="0" err="1"/>
              <a:t>ms</a:t>
            </a:r>
            <a:r>
              <a:rPr lang="en-GB" dirty="0"/>
              <a:t> vs. 2 s with small input size n; we care if it runs for 100 s vs. 100 hours/days/years for very large n.</a:t>
            </a:r>
          </a:p>
          <a:p>
            <a:r>
              <a:rPr lang="en-GB" dirty="0"/>
              <a:t>Big-O Notation (O-notation) denotes upper bound</a:t>
            </a:r>
          </a:p>
          <a:p>
            <a:r>
              <a:rPr lang="en-GB" dirty="0"/>
              <a:t>Theta Notation (Θ-notation) denotes exact bound</a:t>
            </a:r>
          </a:p>
          <a:p>
            <a:r>
              <a:rPr lang="en-GB" dirty="0"/>
              <a:t>Omega Notation (Ω-notation) denotes exact bound</a:t>
            </a:r>
          </a:p>
        </p:txBody>
      </p:sp>
      <p:sp>
        <p:nvSpPr>
          <p:cNvPr id="4" name="Slide Number Placeholder 5">
            <a:extLst>
              <a:ext uri="{FF2B5EF4-FFF2-40B4-BE49-F238E27FC236}">
                <a16:creationId xmlns:a16="http://schemas.microsoft.com/office/drawing/2014/main" id="{039CA94A-3646-84C9-57F7-41E9B10FB553}"/>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5</a:t>
            </a:fld>
            <a:endParaRPr lang="en-US"/>
          </a:p>
        </p:txBody>
      </p:sp>
    </p:spTree>
    <p:extLst>
      <p:ext uri="{BB962C8B-B14F-4D97-AF65-F5344CB8AC3E}">
        <p14:creationId xmlns:p14="http://schemas.microsoft.com/office/powerpoint/2010/main" val="382006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EDBB-7A82-B417-9F68-877B55699167}"/>
              </a:ext>
            </a:extLst>
          </p:cNvPr>
          <p:cNvSpPr>
            <a:spLocks noGrp="1"/>
          </p:cNvSpPr>
          <p:nvPr>
            <p:ph type="title"/>
          </p:nvPr>
        </p:nvSpPr>
        <p:spPr/>
        <p:txBody>
          <a:bodyPr/>
          <a:lstStyle/>
          <a:p>
            <a:r>
              <a:rPr lang="en-GB" dirty="0"/>
              <a:t>Three Notations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7A22FB-B03D-39D0-D473-3D20929DB795}"/>
                  </a:ext>
                </a:extLst>
              </p:cNvPr>
              <p:cNvSpPr>
                <a:spLocks noGrp="1"/>
              </p:cNvSpPr>
              <p:nvPr>
                <p:ph idx="1"/>
              </p:nvPr>
            </p:nvSpPr>
            <p:spPr>
              <a:xfrm>
                <a:off x="277788" y="1132669"/>
                <a:ext cx="8588424" cy="2423332"/>
              </a:xfrm>
            </p:spPr>
            <p:txBody>
              <a:bodyPr>
                <a:normAutofit fontScale="77500" lnSpcReduction="20000"/>
              </a:bodyPr>
              <a:lstStyle/>
              <a:p>
                <a:r>
                  <a:rPr lang="en-GB" dirty="0"/>
                  <a:t>Let f(n) and g(n) be two functions that map from the set of natural numbers to the set of natural numbers. </a:t>
                </a:r>
              </a:p>
              <a:p>
                <a:r>
                  <a:rPr lang="en-GB" dirty="0"/>
                  <a:t>Big O denotes upper bound: Function f(n) is said to be O(g(n)) if there exist a positive constant c and n</a:t>
                </a:r>
                <a:r>
                  <a:rPr lang="en-GB" sz="2000" baseline="-25000" dirty="0"/>
                  <a:t>0</a:t>
                </a:r>
                <a:r>
                  <a:rPr lang="en-GB" dirty="0"/>
                  <a:t> such that, 0 ≤ f(n) ≤ cg(n) for all n ≥ n</a:t>
                </a:r>
                <a:r>
                  <a:rPr lang="en-GB" sz="2400" baseline="-25000" dirty="0"/>
                  <a:t>0 </a:t>
                </a:r>
              </a:p>
              <a:p>
                <a:r>
                  <a:rPr lang="en-GB" dirty="0"/>
                  <a:t>Big Omega Ω denotes lower bound: Function f is said to be Ω(g(n)), if there exist a positive constant c and n</a:t>
                </a:r>
                <a:r>
                  <a:rPr lang="en-GB" sz="2000" baseline="-25000" dirty="0"/>
                  <a:t>0</a:t>
                </a:r>
                <a:r>
                  <a:rPr lang="en-GB" dirty="0"/>
                  <a:t> such that, 0 ≤ cg(n) ≤  f(n)  for all n ≥ n</a:t>
                </a:r>
                <a:r>
                  <a:rPr lang="en-GB" sz="2400" baseline="-25000" dirty="0"/>
                  <a:t>0 </a:t>
                </a:r>
              </a:p>
              <a:p>
                <a:r>
                  <a:rPr lang="en-GB" dirty="0"/>
                  <a:t>Big Theta </a:t>
                </a:r>
                <a14:m>
                  <m:oMath xmlns:m="http://schemas.openxmlformats.org/officeDocument/2006/math">
                    <m:r>
                      <m:rPr>
                        <m:sty m:val="p"/>
                      </m:rPr>
                      <a:rPr lang="en-GB" b="0" i="0" smtClean="0">
                        <a:latin typeface="Cambria Math" panose="02040503050406030204" pitchFamily="18" charset="0"/>
                      </a:rPr>
                      <m:t>Θ</m:t>
                    </m:r>
                  </m:oMath>
                </a14:m>
                <a:r>
                  <a:rPr lang="en-GB" dirty="0"/>
                  <a:t> denotes exact bound: Function f is said to be Θ(g), if there exist constants c1, c2 &gt; 0 and a natural number n</a:t>
                </a:r>
                <a:r>
                  <a:rPr lang="en-GB" baseline="-25000" dirty="0"/>
                  <a:t>0</a:t>
                </a:r>
                <a:r>
                  <a:rPr lang="en-GB" dirty="0"/>
                  <a:t> such that c1*g(n) ≤ f(n) ≤ c2*g(n) for all n ≥ n</a:t>
                </a:r>
                <a:r>
                  <a:rPr lang="en-GB" baseline="-25000" dirty="0"/>
                  <a:t>0</a:t>
                </a:r>
                <a:endParaRPr lang="en-GB" sz="2400" baseline="-25000" dirty="0"/>
              </a:p>
              <a:p>
                <a:endParaRPr lang="en-SE" dirty="0"/>
              </a:p>
            </p:txBody>
          </p:sp>
        </mc:Choice>
        <mc:Fallback xmlns="">
          <p:sp>
            <p:nvSpPr>
              <p:cNvPr id="3" name="Content Placeholder 2">
                <a:extLst>
                  <a:ext uri="{FF2B5EF4-FFF2-40B4-BE49-F238E27FC236}">
                    <a16:creationId xmlns:a16="http://schemas.microsoft.com/office/drawing/2014/main" id="{2B7A22FB-B03D-39D0-D473-3D20929DB795}"/>
                  </a:ext>
                </a:extLst>
              </p:cNvPr>
              <p:cNvSpPr>
                <a:spLocks noGrp="1" noRot="1" noChangeAspect="1" noMove="1" noResize="1" noEditPoints="1" noAdjustHandles="1" noChangeArrowheads="1" noChangeShapeType="1" noTextEdit="1"/>
              </p:cNvSpPr>
              <p:nvPr>
                <p:ph idx="1"/>
              </p:nvPr>
            </p:nvSpPr>
            <p:spPr>
              <a:xfrm>
                <a:off x="277788" y="1132669"/>
                <a:ext cx="8588424" cy="2423332"/>
              </a:xfrm>
              <a:blipFill>
                <a:blip r:embed="rId3"/>
                <a:stretch>
                  <a:fillRect l="-568" t="-3526" r="-1207" b="-1511"/>
                </a:stretch>
              </a:blipFill>
            </p:spPr>
            <p:txBody>
              <a:bodyPr/>
              <a:lstStyle/>
              <a:p>
                <a:r>
                  <a:rPr lang="en-SE">
                    <a:noFill/>
                  </a:rPr>
                  <a:t> </a:t>
                </a:r>
              </a:p>
            </p:txBody>
          </p:sp>
        </mc:Fallback>
      </mc:AlternateContent>
      <p:pic>
        <p:nvPicPr>
          <p:cNvPr id="17" name="Picture 16" descr="A graph of a function&#10;&#10;Description automatically generated with medium confidence">
            <a:extLst>
              <a:ext uri="{FF2B5EF4-FFF2-40B4-BE49-F238E27FC236}">
                <a16:creationId xmlns:a16="http://schemas.microsoft.com/office/drawing/2014/main" id="{68ADB615-72C1-2091-9A76-DA9C80AB07C0}"/>
              </a:ext>
            </a:extLst>
          </p:cNvPr>
          <p:cNvPicPr>
            <a:picLocks noChangeAspect="1"/>
          </p:cNvPicPr>
          <p:nvPr/>
        </p:nvPicPr>
        <p:blipFill>
          <a:blip r:embed="rId4"/>
          <a:stretch>
            <a:fillRect/>
          </a:stretch>
        </p:blipFill>
        <p:spPr>
          <a:xfrm>
            <a:off x="5872481" y="3509217"/>
            <a:ext cx="3040595" cy="2320988"/>
          </a:xfrm>
          <a:prstGeom prst="rect">
            <a:avLst/>
          </a:prstGeom>
        </p:spPr>
      </p:pic>
      <p:pic>
        <p:nvPicPr>
          <p:cNvPr id="19" name="Picture 18" descr="A graph with green lines&#10;&#10;Description automatically generated">
            <a:extLst>
              <a:ext uri="{FF2B5EF4-FFF2-40B4-BE49-F238E27FC236}">
                <a16:creationId xmlns:a16="http://schemas.microsoft.com/office/drawing/2014/main" id="{4CE9B275-A147-E762-5268-BE2620DE5633}"/>
              </a:ext>
            </a:extLst>
          </p:cNvPr>
          <p:cNvPicPr>
            <a:picLocks noChangeAspect="1"/>
          </p:cNvPicPr>
          <p:nvPr/>
        </p:nvPicPr>
        <p:blipFill>
          <a:blip r:embed="rId5"/>
          <a:stretch>
            <a:fillRect/>
          </a:stretch>
        </p:blipFill>
        <p:spPr>
          <a:xfrm>
            <a:off x="277788" y="3526711"/>
            <a:ext cx="2554100" cy="2645318"/>
          </a:xfrm>
          <a:prstGeom prst="rect">
            <a:avLst/>
          </a:prstGeom>
        </p:spPr>
      </p:pic>
      <p:pic>
        <p:nvPicPr>
          <p:cNvPr id="21" name="Picture 20" descr="A green line graph with white text&#10;&#10;Description automatically generated">
            <a:extLst>
              <a:ext uri="{FF2B5EF4-FFF2-40B4-BE49-F238E27FC236}">
                <a16:creationId xmlns:a16="http://schemas.microsoft.com/office/drawing/2014/main" id="{0CD90E0D-BBD4-F99A-0460-C922D2C07901}"/>
              </a:ext>
            </a:extLst>
          </p:cNvPr>
          <p:cNvPicPr>
            <a:picLocks noChangeAspect="1"/>
          </p:cNvPicPr>
          <p:nvPr/>
        </p:nvPicPr>
        <p:blipFill>
          <a:blip r:embed="rId6"/>
          <a:stretch>
            <a:fillRect/>
          </a:stretch>
        </p:blipFill>
        <p:spPr>
          <a:xfrm>
            <a:off x="3004186" y="3526711"/>
            <a:ext cx="2868295" cy="2645318"/>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EA9DF4-5405-AC20-CCE2-DDB0687A84EA}"/>
                  </a:ext>
                </a:extLst>
              </p:cNvPr>
              <p:cNvSpPr txBox="1"/>
              <p:nvPr/>
            </p:nvSpPr>
            <p:spPr>
              <a:xfrm>
                <a:off x="6593842" y="5905915"/>
                <a:ext cx="112915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sz="1400" b="0" i="0" smtClean="0">
                          <a:latin typeface="Cambria Math" panose="02040503050406030204" pitchFamily="18" charset="0"/>
                        </a:rPr>
                        <m:t>f</m:t>
                      </m:r>
                      <m:d>
                        <m:dPr>
                          <m:ctrlPr>
                            <a:rPr lang="en-GB" sz="1400" b="0" i="1" smtClean="0">
                              <a:latin typeface="Cambria Math" panose="02040503050406030204" pitchFamily="18" charset="0"/>
                            </a:rPr>
                          </m:ctrlPr>
                        </m:dPr>
                        <m:e>
                          <m:r>
                            <m:rPr>
                              <m:sty m:val="p"/>
                            </m:rPr>
                            <a:rPr lang="en-GB" sz="1400" b="0" i="0" smtClean="0">
                              <a:latin typeface="Cambria Math" panose="02040503050406030204" pitchFamily="18" charset="0"/>
                            </a:rPr>
                            <m:t>n</m:t>
                          </m:r>
                        </m:e>
                      </m:d>
                      <m:r>
                        <a:rPr lang="en-GB" sz="1400" b="0" i="0" smtClean="0">
                          <a:latin typeface="Cambria Math" panose="02040503050406030204" pitchFamily="18" charset="0"/>
                        </a:rPr>
                        <m:t>=</m:t>
                      </m:r>
                      <m:r>
                        <m:rPr>
                          <m:sty m:val="p"/>
                        </m:rPr>
                        <a:rPr lang="en-GB" sz="1400" b="0" i="0" smtClean="0">
                          <a:latin typeface="Cambria Math" panose="02040503050406030204" pitchFamily="18" charset="0"/>
                        </a:rPr>
                        <m:t>Θ</m:t>
                      </m:r>
                      <m:r>
                        <a:rPr lang="en-GB" sz="1400" b="0" i="0" smtClean="0">
                          <a:latin typeface="Cambria Math" panose="02040503050406030204" pitchFamily="18" charset="0"/>
                        </a:rPr>
                        <m:t>(</m:t>
                      </m:r>
                      <m:r>
                        <m:rPr>
                          <m:sty m:val="p"/>
                        </m:rPr>
                        <a:rPr lang="en-GB" sz="1400" b="0" i="0" smtClean="0">
                          <a:latin typeface="Cambria Math" panose="02040503050406030204" pitchFamily="18" charset="0"/>
                        </a:rPr>
                        <m:t>n</m:t>
                      </m:r>
                      <m:r>
                        <a:rPr lang="en-GB" sz="1400" b="0" i="0" smtClean="0">
                          <a:latin typeface="Cambria Math" panose="02040503050406030204" pitchFamily="18" charset="0"/>
                        </a:rPr>
                        <m:t>)</m:t>
                      </m:r>
                    </m:oMath>
                  </m:oMathPara>
                </a14:m>
                <a:endParaRPr lang="en-SE" sz="1400" dirty="0"/>
              </a:p>
            </p:txBody>
          </p:sp>
        </mc:Choice>
        <mc:Fallback xmlns="">
          <p:sp>
            <p:nvSpPr>
              <p:cNvPr id="23" name="TextBox 22">
                <a:extLst>
                  <a:ext uri="{FF2B5EF4-FFF2-40B4-BE49-F238E27FC236}">
                    <a16:creationId xmlns:a16="http://schemas.microsoft.com/office/drawing/2014/main" id="{12EA9DF4-5405-AC20-CCE2-DDB0687A84EA}"/>
                  </a:ext>
                </a:extLst>
              </p:cNvPr>
              <p:cNvSpPr txBox="1">
                <a:spLocks noRot="1" noChangeAspect="1" noMove="1" noResize="1" noEditPoints="1" noAdjustHandles="1" noChangeArrowheads="1" noChangeShapeType="1" noTextEdit="1"/>
              </p:cNvSpPr>
              <p:nvPr/>
            </p:nvSpPr>
            <p:spPr>
              <a:xfrm>
                <a:off x="6593842" y="5905915"/>
                <a:ext cx="1129155" cy="307777"/>
              </a:xfrm>
              <a:prstGeom prst="rect">
                <a:avLst/>
              </a:prstGeom>
              <a:blipFill>
                <a:blip r:embed="rId7"/>
                <a:stretch>
                  <a:fillRect b="-8000"/>
                </a:stretch>
              </a:blipFill>
            </p:spPr>
            <p:txBody>
              <a:bodyPr/>
              <a:lstStyle/>
              <a:p>
                <a:r>
                  <a:rPr lang="en-SE">
                    <a:noFill/>
                  </a:rPr>
                  <a:t> </a:t>
                </a:r>
              </a:p>
            </p:txBody>
          </p:sp>
        </mc:Fallback>
      </mc:AlternateContent>
      <p:sp>
        <p:nvSpPr>
          <p:cNvPr id="25" name="TextBox 24">
            <a:extLst>
              <a:ext uri="{FF2B5EF4-FFF2-40B4-BE49-F238E27FC236}">
                <a16:creationId xmlns:a16="http://schemas.microsoft.com/office/drawing/2014/main" id="{6551572F-57EA-00E1-F6C3-9687CDC793A8}"/>
              </a:ext>
            </a:extLst>
          </p:cNvPr>
          <p:cNvSpPr txBox="1"/>
          <p:nvPr/>
        </p:nvSpPr>
        <p:spPr>
          <a:xfrm>
            <a:off x="1595120" y="6334780"/>
            <a:ext cx="6239827"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1400" dirty="0">
                <a:hlinkClick r:id="rId8"/>
              </a:rPr>
              <a:t>https://www.geeksforgeeks.org/types-of-asymptotic-notations-in-complexity-analysis-of-algorithms/</a:t>
            </a:r>
            <a:r>
              <a:rPr lang="en-GB" sz="1400" dirty="0"/>
              <a:t> </a:t>
            </a:r>
          </a:p>
        </p:txBody>
      </p:sp>
      <p:sp>
        <p:nvSpPr>
          <p:cNvPr id="4" name="Slide Number Placeholder 5">
            <a:extLst>
              <a:ext uri="{FF2B5EF4-FFF2-40B4-BE49-F238E27FC236}">
                <a16:creationId xmlns:a16="http://schemas.microsoft.com/office/drawing/2014/main" id="{3FD9201E-8DDE-9C58-7E15-6D05EC9DBA80}"/>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6</a:t>
            </a:fld>
            <a:endParaRPr lang="en-US"/>
          </a:p>
        </p:txBody>
      </p:sp>
    </p:spTree>
    <p:extLst>
      <p:ext uri="{BB962C8B-B14F-4D97-AF65-F5344CB8AC3E}">
        <p14:creationId xmlns:p14="http://schemas.microsoft.com/office/powerpoint/2010/main" val="182611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5F63-533B-A5F9-8EBA-2F2208B0E888}"/>
              </a:ext>
            </a:extLst>
          </p:cNvPr>
          <p:cNvSpPr>
            <a:spLocks noGrp="1"/>
          </p:cNvSpPr>
          <p:nvPr>
            <p:ph type="title"/>
          </p:nvPr>
        </p:nvSpPr>
        <p:spPr>
          <a:xfrm>
            <a:off x="457200" y="-243522"/>
            <a:ext cx="8229600" cy="1143000"/>
          </a:xfrm>
        </p:spPr>
        <p:txBody>
          <a:bodyPr/>
          <a:lstStyle/>
          <a:p>
            <a:r>
              <a:rPr lang="en-GB" dirty="0"/>
              <a:t>Big-O Complexity Chart</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2C0F42-DAAB-7621-0204-285A04513508}"/>
                  </a:ext>
                </a:extLst>
              </p:cNvPr>
              <p:cNvSpPr>
                <a:spLocks noGrp="1"/>
              </p:cNvSpPr>
              <p:nvPr>
                <p:ph idx="1"/>
              </p:nvPr>
            </p:nvSpPr>
            <p:spPr>
              <a:xfrm>
                <a:off x="254000" y="619760"/>
                <a:ext cx="8696960" cy="1849120"/>
              </a:xfrm>
            </p:spPr>
            <p:txBody>
              <a:bodyPr>
                <a:normAutofit fontScale="77500" lnSpcReduction="20000"/>
              </a:bodyPr>
              <a:lstStyle/>
              <a:p>
                <a:r>
                  <a:rPr lang="en-GB" dirty="0"/>
                  <a:t>We use big-O notation to express how algorithm performance scale with input size.</a:t>
                </a:r>
              </a:p>
              <a:p>
                <a:pPr lvl="1"/>
                <a:r>
                  <a:rPr lang="en-GB" dirty="0"/>
                  <a:t>Two functions are in the same big-O class if they have the same rate of growth with increasing input size.</a:t>
                </a:r>
              </a:p>
              <a:p>
                <a:pPr lvl="1"/>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pt-BR" dirty="0"/>
                  <a:t> dominates </a:t>
                </a:r>
                <a14:m>
                  <m:oMath xmlns:m="http://schemas.openxmlformats.org/officeDocument/2006/math">
                    <m:sSub>
                      <m:sSubPr>
                        <m:ctrlPr>
                          <a:rPr lang="en-GB" b="0" i="1" smtClean="0">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r>
                          <a:rPr lang="en-GB" i="1">
                            <a:latin typeface="Cambria Math" panose="02040503050406030204" pitchFamily="18" charset="0"/>
                          </a:rPr>
                          <m:t>𝑛</m:t>
                        </m:r>
                      </m:e>
                    </m:d>
                  </m:oMath>
                </a14:m>
                <a:r>
                  <a:rPr lang="pt-BR" dirty="0"/>
                  <a:t> if </a:t>
                </a:r>
                <a14:m>
                  <m:oMath xmlns:m="http://schemas.openxmlformats.org/officeDocument/2006/math">
                    <m:r>
                      <m:rPr>
                        <m:sty m:val="p"/>
                      </m:rPr>
                      <a:rPr lang="en-GB" b="0" i="0" smtClean="0">
                        <a:latin typeface="Cambria Math" panose="02040503050406030204" pitchFamily="18" charset="0"/>
                      </a:rPr>
                      <m:t>O</m:t>
                    </m:r>
                    <m:d>
                      <m:dPr>
                        <m:ctrlPr>
                          <a:rPr lang="en-GB"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r>
                              <a:rPr lang="en-GB" i="1">
                                <a:latin typeface="Cambria Math" panose="02040503050406030204" pitchFamily="18" charset="0"/>
                              </a:rPr>
                              <m:t>𝑛</m:t>
                            </m:r>
                          </m:e>
                        </m:d>
                      </m:e>
                    </m:d>
                    <m:r>
                      <a:rPr lang="en-GB" b="0" i="1" smtClean="0">
                        <a:latin typeface="Cambria Math" panose="02040503050406030204" pitchFamily="18" charset="0"/>
                      </a:rPr>
                      <m:t>&lt;</m:t>
                    </m:r>
                    <m:r>
                      <m:rPr>
                        <m:sty m:val="p"/>
                      </m:rPr>
                      <a:rPr lang="en-GB">
                        <a:latin typeface="Cambria Math" panose="02040503050406030204" pitchFamily="18" charset="0"/>
                      </a:rPr>
                      <m:t>O</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1</m:t>
                            </m:r>
                          </m:sub>
                        </m:sSub>
                        <m:d>
                          <m:dPr>
                            <m:ctrlPr>
                              <a:rPr lang="en-GB" i="1">
                                <a:latin typeface="Cambria Math" panose="02040503050406030204" pitchFamily="18" charset="0"/>
                              </a:rPr>
                            </m:ctrlPr>
                          </m:dPr>
                          <m:e>
                            <m:r>
                              <a:rPr lang="en-GB" i="1">
                                <a:latin typeface="Cambria Math" panose="02040503050406030204" pitchFamily="18" charset="0"/>
                              </a:rPr>
                              <m:t>𝑛</m:t>
                            </m:r>
                          </m:e>
                        </m:d>
                      </m:e>
                    </m:d>
                  </m:oMath>
                </a14:m>
                <a:r>
                  <a:rPr lang="en-GB" dirty="0"/>
                  <a:t>, i.e.,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d>
                      <m:dPr>
                        <m:ctrlPr>
                          <a:rPr lang="en-GB" i="1">
                            <a:latin typeface="Cambria Math" panose="02040503050406030204" pitchFamily="18" charset="0"/>
                          </a:rPr>
                        </m:ctrlPr>
                      </m:dPr>
                      <m:e>
                        <m:r>
                          <a:rPr lang="en-GB" i="1">
                            <a:latin typeface="Cambria Math" panose="02040503050406030204" pitchFamily="18" charset="0"/>
                          </a:rPr>
                          <m:t>𝑛</m:t>
                        </m:r>
                      </m:e>
                    </m:d>
                  </m:oMath>
                </a14:m>
                <a:r>
                  <a:rPr lang="pt-BR" dirty="0"/>
                  <a:t> has higher </a:t>
                </a:r>
                <a:r>
                  <a:rPr lang="en-GB" dirty="0"/>
                  <a:t>asymptotic complexity than </a:t>
                </a:r>
                <a14:m>
                  <m:oMath xmlns:m="http://schemas.openxmlformats.org/officeDocument/2006/math">
                    <m:sSub>
                      <m:sSubPr>
                        <m:ctrlPr>
                          <a:rPr lang="en-GB" b="0" i="1" smtClean="0">
                            <a:latin typeface="Cambria Math" panose="02040503050406030204" pitchFamily="18" charset="0"/>
                          </a:rPr>
                        </m:ctrlPr>
                      </m:sSubPr>
                      <m:e>
                        <m:r>
                          <a:rPr lang="en-GB" i="1">
                            <a:latin typeface="Cambria Math" panose="02040503050406030204" pitchFamily="18" charset="0"/>
                          </a:rPr>
                          <m:t>𝑓</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r>
                          <a:rPr lang="en-GB" i="1">
                            <a:latin typeface="Cambria Math" panose="02040503050406030204" pitchFamily="18" charset="0"/>
                          </a:rPr>
                          <m:t>𝑛</m:t>
                        </m:r>
                      </m:e>
                    </m:d>
                  </m:oMath>
                </a14:m>
                <a:r>
                  <a:rPr lang="pt-BR" dirty="0"/>
                  <a:t> in big O notation</a:t>
                </a:r>
                <a:endParaRPr lang="en-GB" dirty="0"/>
              </a:p>
              <a:p>
                <a:r>
                  <a:rPr lang="pt-BR" dirty="0"/>
                  <a:t>O(1) &lt; O(logn) &lt; O(n) &lt; O(nlogn) &lt; O(n²) &lt; O(2") &lt; O(n!</a:t>
                </a:r>
                <a:endParaRPr lang="en-SE" dirty="0"/>
              </a:p>
            </p:txBody>
          </p:sp>
        </mc:Choice>
        <mc:Fallback xmlns="">
          <p:sp>
            <p:nvSpPr>
              <p:cNvPr id="3" name="Content Placeholder 2">
                <a:extLst>
                  <a:ext uri="{FF2B5EF4-FFF2-40B4-BE49-F238E27FC236}">
                    <a16:creationId xmlns:a16="http://schemas.microsoft.com/office/drawing/2014/main" id="{092C0F42-DAAB-7621-0204-285A04513508}"/>
                  </a:ext>
                </a:extLst>
              </p:cNvPr>
              <p:cNvSpPr>
                <a:spLocks noGrp="1" noRot="1" noChangeAspect="1" noMove="1" noResize="1" noEditPoints="1" noAdjustHandles="1" noChangeArrowheads="1" noChangeShapeType="1" noTextEdit="1"/>
              </p:cNvSpPr>
              <p:nvPr>
                <p:ph idx="1"/>
              </p:nvPr>
            </p:nvSpPr>
            <p:spPr>
              <a:xfrm>
                <a:off x="254000" y="619760"/>
                <a:ext cx="8696960" cy="1849120"/>
              </a:xfrm>
              <a:blipFill>
                <a:blip r:embed="rId2"/>
                <a:stretch>
                  <a:fillRect l="-561" t="-4620" r="-281"/>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500B96D6-228D-5A63-6273-24C663C08A9B}"/>
              </a:ext>
            </a:extLst>
          </p:cNvPr>
          <p:cNvPicPr>
            <a:picLocks noChangeAspect="1"/>
          </p:cNvPicPr>
          <p:nvPr/>
        </p:nvPicPr>
        <p:blipFill>
          <a:blip r:embed="rId3"/>
          <a:stretch>
            <a:fillRect/>
          </a:stretch>
        </p:blipFill>
        <p:spPr>
          <a:xfrm>
            <a:off x="2123440" y="2257311"/>
            <a:ext cx="5700282" cy="3980929"/>
          </a:xfrm>
          <a:prstGeom prst="rect">
            <a:avLst/>
          </a:prstGeom>
        </p:spPr>
      </p:pic>
      <p:sp>
        <p:nvSpPr>
          <p:cNvPr id="7" name="TextBox 6">
            <a:extLst>
              <a:ext uri="{FF2B5EF4-FFF2-40B4-BE49-F238E27FC236}">
                <a16:creationId xmlns:a16="http://schemas.microsoft.com/office/drawing/2014/main" id="{B4E86952-94B4-A7FD-59DB-CC9334AC7AE2}"/>
              </a:ext>
            </a:extLst>
          </p:cNvPr>
          <p:cNvSpPr txBox="1"/>
          <p:nvPr/>
        </p:nvSpPr>
        <p:spPr>
          <a:xfrm>
            <a:off x="3223148" y="6583362"/>
            <a:ext cx="2900853" cy="307777"/>
          </a:xfrm>
          <a:prstGeom prst="rect">
            <a:avLst/>
          </a:prstGeom>
          <a:noFill/>
        </p:spPr>
        <p:txBody>
          <a:bodyPr wrap="square">
            <a:spAutoFit/>
          </a:bodyPr>
          <a:lstStyle/>
          <a:p>
            <a:r>
              <a:rPr lang="en-SE" sz="1400" dirty="0"/>
              <a:t>https://www.bigocheatsheet.com/</a:t>
            </a:r>
          </a:p>
        </p:txBody>
      </p:sp>
      <p:sp>
        <p:nvSpPr>
          <p:cNvPr id="4" name="Slide Number Placeholder 5">
            <a:extLst>
              <a:ext uri="{FF2B5EF4-FFF2-40B4-BE49-F238E27FC236}">
                <a16:creationId xmlns:a16="http://schemas.microsoft.com/office/drawing/2014/main" id="{AED2F333-A8E9-3A61-D5EA-5794001695B3}"/>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7</a:t>
            </a:fld>
            <a:endParaRPr lang="en-US"/>
          </a:p>
        </p:txBody>
      </p:sp>
    </p:spTree>
    <p:extLst>
      <p:ext uri="{BB962C8B-B14F-4D97-AF65-F5344CB8AC3E}">
        <p14:creationId xmlns:p14="http://schemas.microsoft.com/office/powerpoint/2010/main" val="32449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0918-8DD8-615D-1D66-82DD829976A5}"/>
              </a:ext>
            </a:extLst>
          </p:cNvPr>
          <p:cNvSpPr>
            <a:spLocks noGrp="1"/>
          </p:cNvSpPr>
          <p:nvPr>
            <p:ph type="title"/>
          </p:nvPr>
        </p:nvSpPr>
        <p:spPr/>
        <p:txBody>
          <a:bodyPr/>
          <a:lstStyle/>
          <a:p>
            <a:r>
              <a:rPr lang="en-GB" dirty="0"/>
              <a:t>O(log n) Complexity</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37D65E-C4B8-BE0E-65CF-24D5418C216F}"/>
                  </a:ext>
                </a:extLst>
              </p:cNvPr>
              <p:cNvSpPr>
                <a:spLocks noGrp="1"/>
              </p:cNvSpPr>
              <p:nvPr>
                <p:ph idx="1"/>
              </p:nvPr>
            </p:nvSpPr>
            <p:spPr/>
            <p:txBody>
              <a:bodyPr>
                <a:normAutofit lnSpcReduction="10000"/>
              </a:bodyPr>
              <a:lstStyle/>
              <a:p>
                <a:r>
                  <a:rPr lang="en-GB" dirty="0"/>
                  <a:t>In big O notation, the base of the logarithm does not matter because all logarithms with different bases differ only by a constant factor. Since big O notation focuses on the asymptotic growth rate of an algorithm and ignores constant factors, the base of the logarithm becomes irrelevant.</a:t>
                </a:r>
              </a:p>
              <a:p>
                <a14:m>
                  <m:oMath xmlns:m="http://schemas.openxmlformats.org/officeDocument/2006/math">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𝑎</m:t>
                            </m:r>
                          </m:sub>
                        </m:sSub>
                      </m:fName>
                      <m:e>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 </m:t>
                        </m:r>
                      </m:e>
                    </m:func>
                    <m:r>
                      <a:rPr lang="en-GB" i="1">
                        <a:latin typeface="Cambria Math" panose="02040503050406030204" pitchFamily="18" charset="0"/>
                      </a:rPr>
                      <m:t>=</m:t>
                    </m:r>
                    <m:f>
                      <m:fPr>
                        <m:ctrlPr>
                          <a:rPr lang="en-GB" i="1">
                            <a:latin typeface="Cambria Math" panose="02040503050406030204" pitchFamily="18" charset="0"/>
                          </a:rPr>
                        </m:ctrlPr>
                      </m:fPr>
                      <m:num>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i="1">
                                    <a:latin typeface="Cambria Math" panose="02040503050406030204" pitchFamily="18" charset="0"/>
                                  </a:rPr>
                                  <m:t>𝑏</m:t>
                                </m:r>
                              </m:sub>
                            </m:sSub>
                          </m:fName>
                          <m:e>
                            <m:d>
                              <m:dPr>
                                <m:ctrlPr>
                                  <a:rPr lang="en-GB" i="1">
                                    <a:latin typeface="Cambria Math" panose="02040503050406030204" pitchFamily="18" charset="0"/>
                                  </a:rPr>
                                </m:ctrlPr>
                              </m:dPr>
                              <m:e>
                                <m:r>
                                  <a:rPr lang="en-GB" i="1">
                                    <a:latin typeface="Cambria Math" panose="02040503050406030204" pitchFamily="18" charset="0"/>
                                  </a:rPr>
                                  <m:t>𝑛</m:t>
                                </m:r>
                              </m:e>
                            </m:d>
                          </m:e>
                        </m:func>
                      </m:num>
                      <m:den>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i="1">
                                    <a:latin typeface="Cambria Math" panose="02040503050406030204" pitchFamily="18" charset="0"/>
                                  </a:rPr>
                                  <m:t>𝑏</m:t>
                                </m:r>
                              </m:sub>
                            </m:sSub>
                          </m:fName>
                          <m:e>
                            <m:d>
                              <m:dPr>
                                <m:ctrlPr>
                                  <a:rPr lang="en-GB" i="1">
                                    <a:latin typeface="Cambria Math" panose="02040503050406030204" pitchFamily="18" charset="0"/>
                                  </a:rPr>
                                </m:ctrlPr>
                              </m:dPr>
                              <m:e>
                                <m:r>
                                  <a:rPr lang="en-GB" i="1">
                                    <a:latin typeface="Cambria Math" panose="02040503050406030204" pitchFamily="18" charset="0"/>
                                  </a:rPr>
                                  <m:t>𝑎</m:t>
                                </m:r>
                              </m:e>
                            </m:d>
                          </m:e>
                        </m:func>
                      </m:den>
                    </m:f>
                  </m:oMath>
                </a14:m>
                <a:endParaRPr lang="en-GB" dirty="0"/>
              </a:p>
              <a:p>
                <a:r>
                  <a:rPr lang="en-GB" dirty="0"/>
                  <a:t>Here </a:t>
                </a:r>
                <a14:m>
                  <m:oMath xmlns:m="http://schemas.openxmlformats.org/officeDocument/2006/math">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𝑏</m:t>
                            </m:r>
                          </m:sub>
                        </m:sSub>
                      </m:fName>
                      <m:e>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e>
                    </m:func>
                  </m:oMath>
                </a14:m>
                <a:r>
                  <a:rPr lang="en-GB" dirty="0"/>
                  <a:t> is a constant for any fixed bases a and b. This means that </a:t>
                </a:r>
                <a14:m>
                  <m:oMath xmlns:m="http://schemas.openxmlformats.org/officeDocument/2006/math">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i="1">
                                <a:latin typeface="Cambria Math" panose="02040503050406030204" pitchFamily="18" charset="0"/>
                              </a:rPr>
                              <m:t>𝑎</m:t>
                            </m:r>
                          </m:sub>
                        </m:sSub>
                      </m:fName>
                      <m:e>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e>
                    </m:func>
                    <m:r>
                      <a:rPr lang="en-GB" b="0" i="1" smtClean="0">
                        <a:latin typeface="Cambria Math" panose="02040503050406030204" pitchFamily="18" charset="0"/>
                      </a:rPr>
                      <m:t> </m:t>
                    </m:r>
                  </m:oMath>
                </a14:m>
                <a:r>
                  <a:rPr lang="en-GB" dirty="0"/>
                  <a:t>is proportional to </a:t>
                </a:r>
                <a14:m>
                  <m:oMath xmlns:m="http://schemas.openxmlformats.org/officeDocument/2006/math">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b="0" i="1" smtClean="0">
                                <a:latin typeface="Cambria Math" panose="02040503050406030204" pitchFamily="18" charset="0"/>
                              </a:rPr>
                              <m:t>𝑏</m:t>
                            </m:r>
                          </m:sub>
                        </m:sSub>
                      </m:fName>
                      <m:e>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e>
                    </m:func>
                  </m:oMath>
                </a14:m>
                <a:r>
                  <a:rPr lang="en-GB" dirty="0"/>
                  <a:t>, differing only by a constant multiplier. In big O notation, constant factors are ignored because they do not affect the growth rate as n approaches infinity. Therefore </a:t>
                </a:r>
                <a14:m>
                  <m:oMath xmlns:m="http://schemas.openxmlformats.org/officeDocument/2006/math">
                    <m:r>
                      <m:rPr>
                        <m:sty m:val="p"/>
                      </m:rPr>
                      <a:rPr lang="en-GB" b="0" i="0" smtClean="0">
                        <a:latin typeface="Cambria Math" panose="02040503050406030204" pitchFamily="18" charset="0"/>
                      </a:rPr>
                      <m:t>O</m:t>
                    </m:r>
                    <m:r>
                      <a:rPr lang="en-GB" b="0" i="0" smtClean="0">
                        <a:latin typeface="Cambria Math" panose="02040503050406030204" pitchFamily="18" charset="0"/>
                      </a:rPr>
                      <m:t>(</m:t>
                    </m:r>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i="1">
                                <a:latin typeface="Cambria Math" panose="02040503050406030204" pitchFamily="18" charset="0"/>
                              </a:rPr>
                              <m:t>𝑎</m:t>
                            </m:r>
                          </m:sub>
                        </m:sSub>
                      </m:fName>
                      <m:e>
                        <m:d>
                          <m:dPr>
                            <m:ctrlPr>
                              <a:rPr lang="en-GB" i="1">
                                <a:latin typeface="Cambria Math" panose="02040503050406030204" pitchFamily="18" charset="0"/>
                              </a:rPr>
                            </m:ctrlPr>
                          </m:dPr>
                          <m:e>
                            <m:r>
                              <a:rPr lang="en-GB" i="1">
                                <a:latin typeface="Cambria Math" panose="02040503050406030204" pitchFamily="18" charset="0"/>
                              </a:rPr>
                              <m:t>𝑛</m:t>
                            </m:r>
                          </m:e>
                        </m:d>
                      </m:e>
                    </m:func>
                    <m:r>
                      <a:rPr lang="en-GB" b="0" i="1" smtClean="0">
                        <a:latin typeface="Cambria Math" panose="02040503050406030204" pitchFamily="18" charset="0"/>
                      </a:rPr>
                      <m:t>)=</m:t>
                    </m:r>
                    <m:r>
                      <m:rPr>
                        <m:sty m:val="p"/>
                      </m:rPr>
                      <a:rPr lang="en-GB">
                        <a:latin typeface="Cambria Math" panose="02040503050406030204" pitchFamily="18" charset="0"/>
                      </a:rPr>
                      <m:t>O</m:t>
                    </m:r>
                    <m:r>
                      <a:rPr lang="en-GB">
                        <a:latin typeface="Cambria Math" panose="02040503050406030204" pitchFamily="18" charset="0"/>
                      </a:rPr>
                      <m:t>(</m:t>
                    </m:r>
                    <m:func>
                      <m:funcPr>
                        <m:ctrlPr>
                          <a:rPr lang="en-GB" i="1">
                            <a:latin typeface="Cambria Math" panose="02040503050406030204" pitchFamily="18" charset="0"/>
                          </a:rPr>
                        </m:ctrlPr>
                      </m:funcPr>
                      <m:fName>
                        <m:sSub>
                          <m:sSubPr>
                            <m:ctrlPr>
                              <a:rPr lang="en-GB" i="1">
                                <a:latin typeface="Cambria Math" panose="02040503050406030204" pitchFamily="18" charset="0"/>
                              </a:rPr>
                            </m:ctrlPr>
                          </m:sSubPr>
                          <m:e>
                            <m:r>
                              <m:rPr>
                                <m:sty m:val="p"/>
                              </m:rPr>
                              <a:rPr lang="en-GB">
                                <a:latin typeface="Cambria Math" panose="02040503050406030204" pitchFamily="18" charset="0"/>
                              </a:rPr>
                              <m:t>log</m:t>
                            </m:r>
                          </m:e>
                          <m:sub>
                            <m:r>
                              <a:rPr lang="en-GB" b="0" i="1" smtClean="0">
                                <a:latin typeface="Cambria Math" panose="02040503050406030204" pitchFamily="18" charset="0"/>
                              </a:rPr>
                              <m:t>𝑏</m:t>
                            </m:r>
                          </m:sub>
                        </m:sSub>
                      </m:fName>
                      <m:e>
                        <m:d>
                          <m:dPr>
                            <m:ctrlPr>
                              <a:rPr lang="en-GB" i="1">
                                <a:latin typeface="Cambria Math" panose="02040503050406030204" pitchFamily="18" charset="0"/>
                              </a:rPr>
                            </m:ctrlPr>
                          </m:dPr>
                          <m:e>
                            <m:r>
                              <a:rPr lang="en-GB" i="1">
                                <a:latin typeface="Cambria Math" panose="02040503050406030204" pitchFamily="18" charset="0"/>
                              </a:rPr>
                              <m:t>𝑛</m:t>
                            </m:r>
                          </m:e>
                        </m:d>
                      </m:e>
                    </m:func>
                    <m:r>
                      <a:rPr lang="en-GB" i="1">
                        <a:latin typeface="Cambria Math" panose="02040503050406030204" pitchFamily="18" charset="0"/>
                      </a:rPr>
                      <m:t>)</m:t>
                    </m:r>
                  </m:oMath>
                </a14:m>
                <a:r>
                  <a:rPr lang="en-GB" dirty="0"/>
                  <a:t>, and often written as  </a:t>
                </a:r>
                <a14:m>
                  <m:oMath xmlns:m="http://schemas.openxmlformats.org/officeDocument/2006/math">
                    <m:r>
                      <m:rPr>
                        <m:sty m:val="p"/>
                      </m:rPr>
                      <a:rPr lang="en-GB">
                        <a:latin typeface="Cambria Math" panose="02040503050406030204" pitchFamily="18" charset="0"/>
                      </a:rPr>
                      <m:t>O</m:t>
                    </m:r>
                    <m:r>
                      <a:rPr lang="en-GB"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e>
                    </m:func>
                    <m:r>
                      <a:rPr lang="en-GB" i="1">
                        <a:latin typeface="Cambria Math" panose="02040503050406030204" pitchFamily="18" charset="0"/>
                      </a:rPr>
                      <m:t>)</m:t>
                    </m:r>
                  </m:oMath>
                </a14:m>
                <a:r>
                  <a:rPr lang="en-GB" dirty="0"/>
                  <a:t>.</a:t>
                </a:r>
                <a:endParaRPr lang="en-SE" dirty="0"/>
              </a:p>
            </p:txBody>
          </p:sp>
        </mc:Choice>
        <mc:Fallback xmlns="">
          <p:sp>
            <p:nvSpPr>
              <p:cNvPr id="3" name="Content Placeholder 2">
                <a:extLst>
                  <a:ext uri="{FF2B5EF4-FFF2-40B4-BE49-F238E27FC236}">
                    <a16:creationId xmlns:a16="http://schemas.microsoft.com/office/drawing/2014/main" id="{AF37D65E-C4B8-BE0E-65CF-24D5418C216F}"/>
                  </a:ext>
                </a:extLst>
              </p:cNvPr>
              <p:cNvSpPr>
                <a:spLocks noGrp="1" noRot="1" noChangeAspect="1" noMove="1" noResize="1" noEditPoints="1" noAdjustHandles="1" noChangeArrowheads="1" noChangeShapeType="1" noTextEdit="1"/>
              </p:cNvSpPr>
              <p:nvPr>
                <p:ph idx="1"/>
              </p:nvPr>
            </p:nvSpPr>
            <p:spPr>
              <a:blipFill>
                <a:blip r:embed="rId2"/>
                <a:stretch>
                  <a:fillRect l="-963" t="-1887" r="-1704" b="-2426"/>
                </a:stretch>
              </a:blipFill>
            </p:spPr>
            <p:txBody>
              <a:bodyPr/>
              <a:lstStyle/>
              <a:p>
                <a:r>
                  <a:rPr lang="en-SE">
                    <a:noFill/>
                  </a:rPr>
                  <a:t> </a:t>
                </a:r>
              </a:p>
            </p:txBody>
          </p:sp>
        </mc:Fallback>
      </mc:AlternateContent>
      <p:sp>
        <p:nvSpPr>
          <p:cNvPr id="8" name="Slide Number Placeholder 5">
            <a:extLst>
              <a:ext uri="{FF2B5EF4-FFF2-40B4-BE49-F238E27FC236}">
                <a16:creationId xmlns:a16="http://schemas.microsoft.com/office/drawing/2014/main" id="{D1A6A136-5721-905A-B765-E46DED04303E}"/>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8</a:t>
            </a:fld>
            <a:endParaRPr lang="en-US"/>
          </a:p>
        </p:txBody>
      </p:sp>
    </p:spTree>
    <p:extLst>
      <p:ext uri="{BB962C8B-B14F-4D97-AF65-F5344CB8AC3E}">
        <p14:creationId xmlns:p14="http://schemas.microsoft.com/office/powerpoint/2010/main" val="177911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CE6C-C07C-5C71-C879-9C2FD44EF168}"/>
              </a:ext>
            </a:extLst>
          </p:cNvPr>
          <p:cNvSpPr>
            <a:spLocks noGrp="1"/>
          </p:cNvSpPr>
          <p:nvPr>
            <p:ph type="title"/>
          </p:nvPr>
        </p:nvSpPr>
        <p:spPr/>
        <p:txBody>
          <a:bodyPr/>
          <a:lstStyle/>
          <a:p>
            <a:r>
              <a:rPr lang="en-GB" dirty="0"/>
              <a:t>Big-O Notation Examples</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304F1D-AB30-A738-BD79-12642783105D}"/>
                  </a:ext>
                </a:extLst>
              </p:cNvPr>
              <p:cNvSpPr>
                <a:spLocks noGrp="1"/>
              </p:cNvSpPr>
              <p:nvPr>
                <p:ph idx="1"/>
              </p:nvPr>
            </p:nvSpPr>
            <p:spPr/>
            <p:txBody>
              <a:bodyPr>
                <a:normAutofit fontScale="92500" lnSpcReduction="20000"/>
              </a:bodyPr>
              <a:lstStyle/>
              <a:p>
                <a:r>
                  <a:rPr lang="en-GB" dirty="0"/>
                  <a:t>Rate of growth determined by the dominating highest-order term; ignore lower-order terms, constant terms, and coefficients in big-O notation.</a:t>
                </a:r>
              </a:p>
              <a:p>
                <a:r>
                  <a:rPr lang="en-GB" dirty="0"/>
                  <a:t>Examples:</a:t>
                </a:r>
              </a:p>
              <a:p>
                <a:pPr lvl="1"/>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1</m:t>
                        </m:r>
                      </m:sub>
                    </m:sSub>
                    <m:r>
                      <a:rPr lang="en-GB" b="0" i="1" smtClean="0">
                        <a:latin typeface="Cambria Math" panose="02040503050406030204" pitchFamily="18" charset="0"/>
                      </a:rPr>
                      <m:t>𝑛</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2</m:t>
                        </m:r>
                      </m:sub>
                    </m:sSub>
                  </m:oMath>
                </a14:m>
                <a:r>
                  <a:rPr lang="en-GB" b="0" dirty="0"/>
                  <a:t>: complexity O(n)</a:t>
                </a:r>
              </a:p>
              <a:p>
                <a:pPr lvl="1"/>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1</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𝑛</m:t>
                        </m:r>
                      </m:e>
                    </m:fun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2</m:t>
                        </m:r>
                      </m:sub>
                    </m:sSub>
                    <m:r>
                      <a:rPr lang="en-GB" b="0" i="0" smtClean="0">
                        <a:latin typeface="Cambria Math" panose="02040503050406030204" pitchFamily="18" charset="0"/>
                      </a:rPr>
                      <m:t>:</m:t>
                    </m:r>
                  </m:oMath>
                </a14:m>
                <a:r>
                  <a:rPr lang="en-GB" dirty="0"/>
                  <a:t> complexity O</a:t>
                </a:r>
                <a:r>
                  <a:rPr lang="en-GB" b="0" dirty="0"/>
                  <a:t>(log n)</a:t>
                </a:r>
              </a:p>
              <a:p>
                <a:pPr lvl="1"/>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3</m:t>
                        </m:r>
                      </m:sub>
                    </m:sSub>
                    <m:r>
                      <a:rPr lang="en-GB" b="0" i="1" smtClean="0">
                        <a:latin typeface="Cambria Math" panose="02040503050406030204" pitchFamily="18" charset="0"/>
                      </a:rPr>
                      <m:t>𝑛</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4</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𝑛</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5</m:t>
                                </m:r>
                              </m:sub>
                            </m:sSub>
                          </m:e>
                        </m:func>
                      </m:e>
                    </m:func>
                  </m:oMath>
                </a14:m>
                <a:r>
                  <a:rPr lang="en-GB" b="0" dirty="0"/>
                  <a:t>: complexity O(n)</a:t>
                </a:r>
              </a:p>
              <a:p>
                <a:pPr lvl="1"/>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oMath>
                </a14:m>
                <a:r>
                  <a:rPr lang="pt-BR" dirty="0"/>
                  <a:t> 100, 1000000, log2000, 10</a:t>
                </a:r>
                <a:r>
                  <a:rPr lang="pt-BR" baseline="30000" dirty="0"/>
                  <a:t>4</a:t>
                </a:r>
                <a:r>
                  <a:rPr lang="pt-BR" dirty="0"/>
                  <a:t>: complexity O(1) </a:t>
                </a:r>
              </a:p>
              <a:p>
                <a:pPr lvl="1"/>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oMath>
                </a14:m>
                <a:r>
                  <a:rPr lang="pt-BR" dirty="0"/>
                  <a:t> n/4, 2n+3, n/100 + log n, n </a:t>
                </a:r>
                <a:r>
                  <a:rPr lang="pt-BR"/>
                  <a:t>+ 10000log </a:t>
                </a:r>
                <a:r>
                  <a:rPr lang="pt-BR" dirty="0"/>
                  <a:t>n + 10: complexity O(n) </a:t>
                </a:r>
              </a:p>
              <a:p>
                <a:pPr lvl="1"/>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oMath>
                </a14:m>
                <a:r>
                  <a:rPr lang="pt-BR" dirty="0"/>
                  <a:t> n</a:t>
                </a:r>
                <a:r>
                  <a:rPr lang="pt-BR" baseline="30000" dirty="0"/>
                  <a:t>2</a:t>
                </a:r>
                <a:r>
                  <a:rPr lang="pt-BR" dirty="0"/>
                  <a:t> + n, 2n</a:t>
                </a:r>
                <a:r>
                  <a:rPr lang="pt-BR" baseline="30000" dirty="0"/>
                  <a:t>2</a:t>
                </a:r>
                <a:r>
                  <a:rPr lang="pt-BR" dirty="0"/>
                  <a:t>, n</a:t>
                </a:r>
                <a:r>
                  <a:rPr lang="pt-BR" baseline="30000" dirty="0"/>
                  <a:t>2</a:t>
                </a:r>
                <a:r>
                  <a:rPr lang="pt-BR" dirty="0"/>
                  <a:t> + 1000n, n</a:t>
                </a:r>
                <a:r>
                  <a:rPr lang="pt-BR" baseline="30000" dirty="0"/>
                  <a:t>2</a:t>
                </a:r>
                <a:r>
                  <a:rPr lang="pt-BR" dirty="0"/>
                  <a:t> + n log n + n, n</a:t>
                </a:r>
                <a:r>
                  <a:rPr lang="pt-BR" baseline="30000" dirty="0"/>
                  <a:t>2</a:t>
                </a:r>
                <a:r>
                  <a:rPr lang="pt-BR" dirty="0"/>
                  <a:t>/10000: complexity O(n</a:t>
                </a:r>
                <a:r>
                  <a:rPr lang="pt-BR" baseline="30000" dirty="0"/>
                  <a:t>2</a:t>
                </a:r>
                <a:r>
                  <a:rPr lang="pt-BR" dirty="0"/>
                  <a:t>) </a:t>
                </a:r>
              </a:p>
              <a:p>
                <a:r>
                  <a:rPr lang="pt-BR" dirty="0"/>
                  <a:t>Also works for multiple variables:</a:t>
                </a:r>
              </a:p>
              <a:p>
                <a:pPr lvl="1"/>
                <a:r>
                  <a:rPr lang="pt-BR" dirty="0"/>
                  <a:t>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𝑚</m:t>
                        </m:r>
                      </m:e>
                    </m:d>
                    <m:r>
                      <a:rPr lang="en-GB" b="0" i="1" smtClean="0">
                        <a:latin typeface="Cambria Math" panose="02040503050406030204" pitchFamily="18" charset="0"/>
                      </a:rPr>
                      <m:t>=</m:t>
                    </m:r>
                  </m:oMath>
                </a14:m>
                <a:r>
                  <a:rPr lang="pt-BR" dirty="0"/>
                  <a:t> 100n</a:t>
                </a:r>
                <a:r>
                  <a:rPr lang="pt-BR" baseline="30000" dirty="0"/>
                  <a:t>2</a:t>
                </a:r>
                <a:r>
                  <a:rPr lang="pt-BR" dirty="0"/>
                  <a:t> + 1000m + n. Asymptotic complexity O(n</a:t>
                </a:r>
                <a:r>
                  <a:rPr lang="pt-BR" baseline="30000" dirty="0"/>
                  <a:t>2</a:t>
                </a:r>
                <a:r>
                  <a:rPr lang="pt-BR" dirty="0"/>
                  <a:t> + m)  </a:t>
                </a:r>
              </a:p>
              <a:p>
                <a:pPr lvl="1"/>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𝑚</m:t>
                        </m:r>
                      </m:e>
                    </m:d>
                    <m:r>
                      <a:rPr lang="en-GB" b="0" i="1" smtClean="0">
                        <a:latin typeface="Cambria Math" panose="02040503050406030204" pitchFamily="18" charset="0"/>
                      </a:rPr>
                      <m:t>=</m:t>
                    </m:r>
                  </m:oMath>
                </a14:m>
                <a:r>
                  <a:rPr lang="pt-BR" dirty="0"/>
                  <a:t> 1000m^2 + 200mn + 30m + 20n. Asymptotic complexity O(m</a:t>
                </a:r>
                <a:r>
                  <a:rPr lang="pt-BR" baseline="30000" dirty="0"/>
                  <a:t>2</a:t>
                </a:r>
                <a:r>
                  <a:rPr lang="pt-BR" dirty="0"/>
                  <a:t> + mn)</a:t>
                </a:r>
                <a:endParaRPr lang="en-SE" dirty="0"/>
              </a:p>
              <a:p>
                <a:pPr lvl="1"/>
                <a:endParaRPr lang="en-GB" b="0" dirty="0"/>
              </a:p>
            </p:txBody>
          </p:sp>
        </mc:Choice>
        <mc:Fallback>
          <p:sp>
            <p:nvSpPr>
              <p:cNvPr id="3" name="Content Placeholder 2">
                <a:extLst>
                  <a:ext uri="{FF2B5EF4-FFF2-40B4-BE49-F238E27FC236}">
                    <a16:creationId xmlns:a16="http://schemas.microsoft.com/office/drawing/2014/main" id="{4E304F1D-AB30-A738-BD79-12642783105D}"/>
                  </a:ext>
                </a:extLst>
              </p:cNvPr>
              <p:cNvSpPr>
                <a:spLocks noGrp="1" noRot="1" noChangeAspect="1" noMove="1" noResize="1" noEditPoints="1" noAdjustHandles="1" noChangeArrowheads="1" noChangeShapeType="1" noTextEdit="1"/>
              </p:cNvSpPr>
              <p:nvPr>
                <p:ph idx="1"/>
              </p:nvPr>
            </p:nvSpPr>
            <p:spPr>
              <a:blipFill>
                <a:blip r:embed="rId3"/>
                <a:stretch>
                  <a:fillRect l="-815" t="-2426"/>
                </a:stretch>
              </a:blipFill>
            </p:spPr>
            <p:txBody>
              <a:bodyPr/>
              <a:lstStyle/>
              <a:p>
                <a:r>
                  <a:rPr lang="en-SE">
                    <a:noFill/>
                  </a:rPr>
                  <a:t> </a:t>
                </a:r>
              </a:p>
            </p:txBody>
          </p:sp>
        </mc:Fallback>
      </mc:AlternateContent>
      <p:sp>
        <p:nvSpPr>
          <p:cNvPr id="28" name="TextBox 27">
            <a:extLst>
              <a:ext uri="{FF2B5EF4-FFF2-40B4-BE49-F238E27FC236}">
                <a16:creationId xmlns:a16="http://schemas.microsoft.com/office/drawing/2014/main" id="{707CE572-17D5-AD33-DA99-1EE702CF882C}"/>
              </a:ext>
            </a:extLst>
          </p:cNvPr>
          <p:cNvSpPr txBox="1"/>
          <p:nvPr/>
        </p:nvSpPr>
        <p:spPr>
          <a:xfrm>
            <a:off x="188698" y="6126161"/>
            <a:ext cx="4299219"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Big-O notation in 5 minutes</a:t>
            </a:r>
          </a:p>
          <a:p>
            <a:r>
              <a:rPr lang="en-GB" sz="1600" dirty="0">
                <a:hlinkClick r:id="rId4"/>
              </a:rPr>
              <a:t>https://www.youtube.com/watch?v=__vX2sjlpXU</a:t>
            </a:r>
            <a:r>
              <a:rPr lang="en-GB" sz="1600" dirty="0"/>
              <a:t> </a:t>
            </a:r>
            <a:endParaRPr lang="en-SE" sz="1600" dirty="0"/>
          </a:p>
        </p:txBody>
      </p:sp>
      <p:sp>
        <p:nvSpPr>
          <p:cNvPr id="4" name="TextBox 3">
            <a:extLst>
              <a:ext uri="{FF2B5EF4-FFF2-40B4-BE49-F238E27FC236}">
                <a16:creationId xmlns:a16="http://schemas.microsoft.com/office/drawing/2014/main" id="{1F52286D-A9F7-921D-0356-171AA928BA29}"/>
              </a:ext>
            </a:extLst>
          </p:cNvPr>
          <p:cNvSpPr txBox="1"/>
          <p:nvPr/>
        </p:nvSpPr>
        <p:spPr>
          <a:xfrm>
            <a:off x="4572000" y="6126160"/>
            <a:ext cx="4461153"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Big-O Notation in 3 Minutes</a:t>
            </a:r>
          </a:p>
          <a:p>
            <a:r>
              <a:rPr lang="en-GB" sz="1600" dirty="0">
                <a:hlinkClick r:id="rId5"/>
              </a:rPr>
              <a:t>https://www.youtube.com/watch?v=x2CRZaN2xgM</a:t>
            </a:r>
            <a:r>
              <a:rPr lang="en-GB" sz="1600" dirty="0"/>
              <a:t> </a:t>
            </a:r>
          </a:p>
        </p:txBody>
      </p:sp>
      <p:sp>
        <p:nvSpPr>
          <p:cNvPr id="5" name="Slide Number Placeholder 5">
            <a:extLst>
              <a:ext uri="{FF2B5EF4-FFF2-40B4-BE49-F238E27FC236}">
                <a16:creationId xmlns:a16="http://schemas.microsoft.com/office/drawing/2014/main" id="{BA633810-CE02-4CF7-6293-A9251B7535CD}"/>
              </a:ext>
            </a:extLst>
          </p:cNvPr>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9</a:t>
            </a:fld>
            <a:endParaRPr lang="en-US"/>
          </a:p>
        </p:txBody>
      </p:sp>
    </p:spTree>
    <p:extLst>
      <p:ext uri="{BB962C8B-B14F-4D97-AF65-F5344CB8AC3E}">
        <p14:creationId xmlns:p14="http://schemas.microsoft.com/office/powerpoint/2010/main" val="241452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30100</TotalTime>
  <Words>3660</Words>
  <Application>Microsoft Office PowerPoint</Application>
  <PresentationFormat>On-screen Show (4:3)</PresentationFormat>
  <Paragraphs>360</Paragraphs>
  <Slides>21</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CenturyGothic</vt:lpstr>
      <vt:lpstr>Menlo Bold</vt:lpstr>
      <vt:lpstr>Aptos</vt:lpstr>
      <vt:lpstr>Arial</vt:lpstr>
      <vt:lpstr>Calibri</vt:lpstr>
      <vt:lpstr>Cambria Math</vt:lpstr>
      <vt:lpstr>Helvetica</vt:lpstr>
      <vt:lpstr>Times New Roman</vt:lpstr>
      <vt:lpstr>Wingdings</vt:lpstr>
      <vt:lpstr>Office Theme</vt:lpstr>
      <vt:lpstr>Equation</vt:lpstr>
      <vt:lpstr>Lecture 5 Algorithm Performance Analysis</vt:lpstr>
      <vt:lpstr>Motivation</vt:lpstr>
      <vt:lpstr>Performance Analysis Overview</vt:lpstr>
      <vt:lpstr>Algorithm runtime</vt:lpstr>
      <vt:lpstr>Asymptotic Analysis</vt:lpstr>
      <vt:lpstr>Three Notations</vt:lpstr>
      <vt:lpstr>Big-O Complexity Chart</vt:lpstr>
      <vt:lpstr>O(log n) Complexity</vt:lpstr>
      <vt:lpstr>Big-O Notation Examples</vt:lpstr>
      <vt:lpstr>Exercise</vt:lpstr>
      <vt:lpstr>Exercise Con’t</vt:lpstr>
      <vt:lpstr>Loop Complexity Analysis Examples</vt:lpstr>
      <vt:lpstr>Consecutive Loops</vt:lpstr>
      <vt:lpstr>Nested Loops</vt:lpstr>
      <vt:lpstr>Exercises</vt:lpstr>
      <vt:lpstr>Exercises Con’t</vt:lpstr>
      <vt:lpstr>Best-case, Average-case, Worst-case Complexity</vt:lpstr>
      <vt:lpstr>Best-case, Average-case, Worst-case Complexity Example 1</vt:lpstr>
      <vt:lpstr>Best-case, Average-case, Worst-case Complexity Example 2</vt:lpstr>
      <vt:lpstr>Analyzing Search Algorithms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732</cp:revision>
  <dcterms:created xsi:type="dcterms:W3CDTF">2018-08-13T22:58:39Z</dcterms:created>
  <dcterms:modified xsi:type="dcterms:W3CDTF">2025-02-13T18:40:46Z</dcterms:modified>
</cp:coreProperties>
</file>