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42"/>
  </p:notesMasterIdLst>
  <p:sldIdLst>
    <p:sldId id="296" r:id="rId2"/>
    <p:sldId id="297" r:id="rId3"/>
    <p:sldId id="299" r:id="rId4"/>
    <p:sldId id="300" r:id="rId5"/>
    <p:sldId id="301" r:id="rId6"/>
    <p:sldId id="302" r:id="rId7"/>
    <p:sldId id="303" r:id="rId8"/>
    <p:sldId id="304" r:id="rId9"/>
    <p:sldId id="305" r:id="rId10"/>
    <p:sldId id="306" r:id="rId11"/>
    <p:sldId id="307" r:id="rId12"/>
    <p:sldId id="308" r:id="rId13"/>
    <p:sldId id="337" r:id="rId14"/>
    <p:sldId id="338" r:id="rId15"/>
    <p:sldId id="397" r:id="rId16"/>
    <p:sldId id="268" r:id="rId17"/>
    <p:sldId id="269" r:id="rId18"/>
    <p:sldId id="270" r:id="rId19"/>
    <p:sldId id="271" r:id="rId20"/>
    <p:sldId id="398" r:id="rId21"/>
    <p:sldId id="266" r:id="rId22"/>
    <p:sldId id="272" r:id="rId23"/>
    <p:sldId id="273" r:id="rId24"/>
    <p:sldId id="276" r:id="rId25"/>
    <p:sldId id="346" r:id="rId26"/>
    <p:sldId id="340" r:id="rId27"/>
    <p:sldId id="278" r:id="rId28"/>
    <p:sldId id="279" r:id="rId29"/>
    <p:sldId id="341" r:id="rId30"/>
    <p:sldId id="339" r:id="rId31"/>
    <p:sldId id="401" r:id="rId32"/>
    <p:sldId id="342" r:id="rId33"/>
    <p:sldId id="344" r:id="rId34"/>
    <p:sldId id="343" r:id="rId35"/>
    <p:sldId id="393" r:id="rId36"/>
    <p:sldId id="394" r:id="rId37"/>
    <p:sldId id="396" r:id="rId38"/>
    <p:sldId id="400" r:id="rId39"/>
    <p:sldId id="383" r:id="rId40"/>
    <p:sldId id="402" r:id="rId41"/>
  </p:sldIdLst>
  <p:sldSz cx="12192000" cy="6858000"/>
  <p:notesSz cx="6858000" cy="9144000"/>
  <p:embeddedFontLst>
    <p:embeddedFont>
      <p:font typeface="Cambria Math" panose="02040503050406030204" pitchFamily="18" charset="0"/>
      <p:regular r:id="rId43"/>
    </p:embeddedFont>
    <p:embeddedFont>
      <p:font typeface="Consolas" panose="020B0609020204030204" pitchFamily="49" charset="0"/>
      <p:regular r:id="rId44"/>
      <p:bold r:id="rId45"/>
      <p:italic r:id="rId46"/>
      <p:boldItalic r:id="rId47"/>
    </p:embeddedFont>
    <p:embeddedFont>
      <p:font typeface="Helvetica" panose="020B0604020202020204" pitchFamily="34" charset="0"/>
      <p:regular r:id="rId48"/>
      <p:bold r:id="rId49"/>
      <p:italic r:id="rId50"/>
      <p:boldItalic r:id="rId51"/>
    </p:embeddedFont>
    <p:embeddedFont>
      <p:font typeface="Quattrocento Sans" panose="020B0502050000020003" pitchFamily="34"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F4A71E-2EC3-4D22-9284-7B01D5CB0B2A}">
  <a:tblStyle styleId="{C6F4A71E-2EC3-4D22-9284-7B01D5CB0B2A}" styleName="Table_0">
    <a:wholeTbl>
      <a:tcTxStyle b="off" i="off">
        <a:font>
          <a:latin typeface="Segoe UI Semilight"/>
          <a:ea typeface="Segoe UI Semilight"/>
          <a:cs typeface="Segoe UI Semi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Segoe UI Semilight"/>
          <a:ea typeface="Segoe UI Semilight"/>
          <a:cs typeface="Segoe UI Semilight"/>
        </a:font>
        <a:schemeClr val="lt1"/>
      </a:tcTxStyle>
      <a:tcStyle>
        <a:tcBdr/>
        <a:fill>
          <a:solidFill>
            <a:schemeClr val="accent1"/>
          </a:solidFill>
        </a:fill>
      </a:tcStyle>
    </a:lastCol>
    <a:firstCol>
      <a:tcTxStyle b="on" i="off">
        <a:font>
          <a:latin typeface="Segoe UI Semilight"/>
          <a:ea typeface="Segoe UI Semilight"/>
          <a:cs typeface="Segoe UI Semilight"/>
        </a:font>
        <a:schemeClr val="lt1"/>
      </a:tcTxStyle>
      <a:tcStyle>
        <a:tcBdr/>
        <a:fill>
          <a:solidFill>
            <a:schemeClr val="accent1"/>
          </a:solidFill>
        </a:fill>
      </a:tcStyle>
    </a:firstCol>
    <a:lastRow>
      <a:tcTxStyle b="on" i="off">
        <a:font>
          <a:latin typeface="Segoe UI Semilight"/>
          <a:ea typeface="Segoe UI Semilight"/>
          <a:cs typeface="Segoe UI Semi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UI Semilight"/>
          <a:ea typeface="Segoe UI Semilight"/>
          <a:cs typeface="Segoe UI Semi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85" autoAdjust="0"/>
    <p:restoredTop sz="86405" autoAdjust="0"/>
  </p:normalViewPr>
  <p:slideViewPr>
    <p:cSldViewPr snapToGrid="0">
      <p:cViewPr varScale="1">
        <p:scale>
          <a:sx n="71" d="100"/>
          <a:sy n="71" d="100"/>
        </p:scale>
        <p:origin x="614" y="58"/>
      </p:cViewPr>
      <p:guideLst/>
    </p:cSldViewPr>
  </p:slideViewPr>
  <p:outlineViewPr>
    <p:cViewPr>
      <p:scale>
        <a:sx n="33" d="100"/>
        <a:sy n="33" d="100"/>
      </p:scale>
      <p:origin x="0" y="-30053"/>
    </p:cViewPr>
  </p:outlineViewPr>
  <p:notesTextViewPr>
    <p:cViewPr>
      <p:scale>
        <a:sx n="1" d="1"/>
        <a:sy n="1" d="1"/>
      </p:scale>
      <p:origin x="0" y="0"/>
    </p:cViewPr>
  </p:notesTextViewPr>
  <p:sorterViewPr>
    <p:cViewPr varScale="1">
      <p:scale>
        <a:sx n="1" d="1"/>
        <a:sy n="1" d="1"/>
      </p:scale>
      <p:origin x="0" y="-10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pcKY4hjDrxk"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www.youtube.com/watch?v=QRq6p9s8NVg" TargetMode="External"/><Relationship Id="rId4" Type="http://schemas.openxmlformats.org/officeDocument/2006/relationships/hyperlink" Target="https://www.youtube.com/watch?v=iaBEKo5sM7w"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It is usual to write |V| = n and |E| = m, though sometimes we’ll abuse notation and just use V and E.</a:t>
            </a:r>
          </a:p>
          <a:p>
            <a:pPr marL="0" lvl="0" indent="0" algn="l" rtl="0">
              <a:spcBef>
                <a:spcPts val="0"/>
              </a:spcBef>
              <a:spcAft>
                <a:spcPts val="0"/>
              </a:spcAft>
              <a:buNone/>
            </a:pPr>
            <a:r>
              <a:rPr lang="en-GB" sz="1400" dirty="0">
                <a:latin typeface="Quattrocento Sans"/>
                <a:ea typeface="Quattrocento Sans"/>
                <a:cs typeface="Quattrocento Sans"/>
                <a:sym typeface="Quattrocento Sans"/>
              </a:rPr>
              <a:t>Adjacency Matrices take more space, why would you use them?</a:t>
            </a:r>
          </a:p>
          <a:p>
            <a:pPr marL="457200" lvl="0" indent="-368300" algn="l" rtl="0">
              <a:spcBef>
                <a:spcPts val="0"/>
              </a:spcBef>
              <a:spcAft>
                <a:spcPts val="0"/>
              </a:spcAft>
              <a:buClr>
                <a:srgbClr val="B6A479"/>
              </a:buClr>
              <a:buSzPts val="2200"/>
              <a:buFont typeface="Quattrocento Sans"/>
              <a:buChar char="●"/>
            </a:pPr>
            <a:r>
              <a:rPr lang="en-GB" sz="1200" dirty="0">
                <a:latin typeface="Quattrocento Sans"/>
                <a:ea typeface="Quattrocento Sans"/>
                <a:cs typeface="Quattrocento Sans"/>
                <a:sym typeface="Quattrocento Sans"/>
              </a:rPr>
              <a:t>For </a:t>
            </a:r>
            <a:r>
              <a:rPr lang="en-GB" sz="1200" b="1" dirty="0">
                <a:latin typeface="Quattrocento Sans"/>
                <a:ea typeface="Quattrocento Sans"/>
                <a:cs typeface="Quattrocento Sans"/>
                <a:sym typeface="Quattrocento Sans"/>
              </a:rPr>
              <a:t>dense </a:t>
            </a:r>
            <a:r>
              <a:rPr lang="en-GB" sz="1200" dirty="0">
                <a:latin typeface="Quattrocento Sans"/>
                <a:ea typeface="Quattrocento Sans"/>
                <a:cs typeface="Quattrocento Sans"/>
                <a:sym typeface="Quattrocento Sans"/>
              </a:rPr>
              <a:t>graphs (where </a:t>
            </a:r>
            <a:r>
              <a:rPr lang="en-GB" sz="1200" i="1" dirty="0">
                <a:latin typeface="Quattrocento Sans"/>
                <a:ea typeface="Quattrocento Sans"/>
                <a:cs typeface="Quattrocento Sans"/>
                <a:sym typeface="Quattrocento Sans"/>
              </a:rPr>
              <a:t>m</a:t>
            </a:r>
            <a:r>
              <a:rPr lang="en-GB" sz="1200" dirty="0">
                <a:latin typeface="Quattrocento Sans"/>
                <a:ea typeface="Quattrocento Sans"/>
                <a:cs typeface="Quattrocento Sans"/>
                <a:sym typeface="Quattrocento Sans"/>
              </a:rPr>
              <a:t> is close to </a:t>
            </a:r>
            <a:r>
              <a:rPr lang="en-GB" sz="1200" i="1" dirty="0">
                <a:latin typeface="Quattrocento Sans"/>
                <a:ea typeface="Quattrocento Sans"/>
                <a:cs typeface="Quattrocento Sans"/>
                <a:sym typeface="Quattrocento Sans"/>
              </a:rPr>
              <a:t>n</a:t>
            </a:r>
            <a:r>
              <a:rPr lang="en-GB" sz="1200" dirty="0">
                <a:latin typeface="Quattrocento Sans"/>
                <a:ea typeface="Quattrocento Sans"/>
                <a:cs typeface="Quattrocento Sans"/>
                <a:sym typeface="Quattrocento Sans"/>
              </a:rPr>
              <a:t>²), the running times will be close</a:t>
            </a:r>
          </a:p>
          <a:p>
            <a:pPr marL="457200" lvl="0" indent="-368300" algn="l" rtl="0">
              <a:spcBef>
                <a:spcPts val="0"/>
              </a:spcBef>
              <a:spcAft>
                <a:spcPts val="0"/>
              </a:spcAft>
              <a:buClr>
                <a:srgbClr val="B6A479"/>
              </a:buClr>
              <a:buSzPts val="2200"/>
              <a:buFont typeface="Quattrocento Sans"/>
              <a:buChar char="●"/>
            </a:pPr>
            <a:r>
              <a:rPr lang="en-GB" sz="1200" dirty="0">
                <a:latin typeface="Quattrocento Sans"/>
                <a:ea typeface="Quattrocento Sans"/>
                <a:cs typeface="Quattrocento Sans"/>
                <a:sym typeface="Quattrocento Sans"/>
              </a:rPr>
              <a:t>And the constant factors can be much better for matrices than for lists</a:t>
            </a:r>
          </a:p>
          <a:p>
            <a:pPr marL="0" lvl="0" indent="0" algn="l" rtl="0">
              <a:spcBef>
                <a:spcPts val="0"/>
              </a:spcBef>
              <a:spcAft>
                <a:spcPts val="0"/>
              </a:spcAft>
              <a:buNone/>
            </a:pPr>
            <a:endParaRPr dirty="0"/>
          </a:p>
        </p:txBody>
      </p:sp>
      <p:sp>
        <p:nvSpPr>
          <p:cNvPr id="430" name="Google Shape;4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latin typeface="Quattrocento Sans"/>
                <a:ea typeface="Quattrocento Sans"/>
                <a:cs typeface="Quattrocento Sans"/>
                <a:sym typeface="Quattrocento Sans"/>
              </a:rPr>
              <a:t>For this class, unless we say otherwise, we’ll assume the hash tables operations </a:t>
            </a:r>
            <a:r>
              <a:rPr lang="en-GB" sz="1200" b="1" dirty="0">
                <a:latin typeface="Quattrocento Sans"/>
                <a:ea typeface="Quattrocento Sans"/>
                <a:cs typeface="Quattrocento Sans"/>
                <a:sym typeface="Quattrocento Sans"/>
              </a:rPr>
              <a:t>on graphs</a:t>
            </a:r>
            <a:r>
              <a:rPr lang="en-GB" sz="1200" dirty="0">
                <a:latin typeface="Quattrocento Sans"/>
                <a:ea typeface="Quattrocento Sans"/>
                <a:cs typeface="Quattrocento Sans"/>
                <a:sym typeface="Quattrocento Sans"/>
              </a:rPr>
              <a:t> are all O(1)</a:t>
            </a:r>
          </a:p>
          <a:p>
            <a:pPr marL="457200" lvl="0" indent="-368300" algn="l" rtl="0">
              <a:spcBef>
                <a:spcPts val="0"/>
              </a:spcBef>
              <a:spcAft>
                <a:spcPts val="0"/>
              </a:spcAft>
              <a:buClr>
                <a:srgbClr val="4C3283"/>
              </a:buClr>
              <a:buSzPts val="2200"/>
              <a:buFont typeface="Quattrocento Sans"/>
              <a:buChar char="●"/>
            </a:pPr>
            <a:r>
              <a:rPr lang="en-GB" sz="1100" dirty="0">
                <a:latin typeface="Quattrocento Sans"/>
                <a:ea typeface="Quattrocento Sans"/>
                <a:cs typeface="Quattrocento Sans"/>
                <a:sym typeface="Quattrocento Sans"/>
              </a:rPr>
              <a:t>Because you can probably control the keys</a:t>
            </a:r>
          </a:p>
          <a:p>
            <a:pPr marL="0" lvl="0" indent="0" algn="l" rtl="0">
              <a:spcBef>
                <a:spcPts val="1000"/>
              </a:spcBef>
              <a:spcAft>
                <a:spcPts val="0"/>
              </a:spcAft>
              <a:buNone/>
            </a:pPr>
            <a:r>
              <a:rPr lang="en-GB" sz="1200" dirty="0">
                <a:latin typeface="Quattrocento Sans"/>
                <a:ea typeface="Quattrocento Sans"/>
                <a:cs typeface="Quattrocento Sans"/>
                <a:sym typeface="Quattrocento Sans"/>
              </a:rPr>
              <a:t>Unless we say otherwise, assume we’re using the hash table approach</a:t>
            </a:r>
          </a:p>
          <a:p>
            <a:pPr marL="0" lvl="0" indent="0" algn="l" rtl="0">
              <a:spcBef>
                <a:spcPts val="0"/>
              </a:spcBef>
              <a:spcAft>
                <a:spcPts val="0"/>
              </a:spcAft>
              <a:buNone/>
            </a:pPr>
            <a:endParaRPr dirty="0"/>
          </a:p>
        </p:txBody>
      </p:sp>
      <p:sp>
        <p:nvSpPr>
          <p:cNvPr id="563" name="Google Shape;5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rgbClr val="F79646"/>
                </a:solidFill>
                <a:latin typeface="Arial" panose="020B0604020202020204" pitchFamily="34" charset="0"/>
                <a:ea typeface="+mn-ea"/>
                <a:cs typeface="Arial" panose="020B0604020202020204" pitchFamily="34" charset="0"/>
              </a:rPr>
              <a:t>Matrix multiplication is well studied and optimized in software and hardware, and can be done very fast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kern="1200" dirty="0">
                <a:solidFill>
                  <a:srgbClr val="F79646"/>
                </a:solidFill>
                <a:latin typeface="Arial" panose="020B0604020202020204" pitchFamily="34" charset="0"/>
                <a:ea typeface="+mn-ea"/>
                <a:cs typeface="Arial" panose="020B0604020202020204" pitchFamily="34" charset="0"/>
              </a:rPr>
              <a:t>For all the nodes in the graph</a:t>
            </a:r>
          </a:p>
          <a:p>
            <a:r>
              <a:rPr lang="en-GB" dirty="0"/>
              <a:t>Consider the multiplication of the first row of the left matrix wit the last column of the right matrix:  </a:t>
            </a:r>
          </a:p>
          <a:p>
            <a:pPr lvl="1"/>
            <a:r>
              <a:rPr lang="en-GB" dirty="0"/>
              <a:t>0*0 + </a:t>
            </a:r>
            <a:r>
              <a:rPr lang="en-GB" dirty="0">
                <a:solidFill>
                  <a:srgbClr val="FF0000"/>
                </a:solidFill>
              </a:rPr>
              <a:t>1*1</a:t>
            </a:r>
            <a:r>
              <a:rPr lang="en-GB" dirty="0"/>
              <a:t> + </a:t>
            </a:r>
            <a:r>
              <a:rPr lang="en-GB" dirty="0">
                <a:solidFill>
                  <a:srgbClr val="140087"/>
                </a:solidFill>
              </a:rPr>
              <a:t>1*1</a:t>
            </a:r>
            <a:r>
              <a:rPr lang="en-GB" dirty="0"/>
              <a:t> + 0*0 = 2. </a:t>
            </a:r>
          </a:p>
          <a:p>
            <a:r>
              <a:rPr lang="en-GB" dirty="0"/>
              <a:t>This means that there are two 2-hop paths from 1 to 3:</a:t>
            </a:r>
          </a:p>
          <a:p>
            <a:pPr lvl="1"/>
            <a:r>
              <a:rPr lang="en-GB" sz="2000" dirty="0"/>
              <a:t>Path 0</a:t>
            </a:r>
            <a:r>
              <a:rPr lang="en-GB" sz="2000" dirty="0">
                <a:sym typeface="Wingdings" panose="05000000000000000000" pitchFamily="2" charset="2"/>
              </a:rPr>
              <a:t>1 3 consisting of two edges </a:t>
            </a:r>
            <a:r>
              <a:rPr lang="en-GB" sz="2000" dirty="0"/>
              <a:t>0</a:t>
            </a:r>
            <a:r>
              <a:rPr lang="en-GB" sz="2000" dirty="0">
                <a:sym typeface="Wingdings" panose="05000000000000000000" pitchFamily="2" charset="2"/>
              </a:rPr>
              <a:t>1 &amp; 1 3, corresponding to the first term of </a:t>
            </a:r>
            <a:r>
              <a:rPr lang="en-GB" sz="2000" dirty="0">
                <a:solidFill>
                  <a:srgbClr val="FF0000"/>
                </a:solidFill>
                <a:sym typeface="Wingdings" panose="05000000000000000000" pitchFamily="2" charset="2"/>
              </a:rPr>
              <a:t>1*1</a:t>
            </a:r>
            <a:endParaRPr lang="en-SE" sz="2000" dirty="0">
              <a:solidFill>
                <a:srgbClr val="FF0000"/>
              </a:solidFill>
            </a:endParaRPr>
          </a:p>
          <a:p>
            <a:pPr lvl="1"/>
            <a:r>
              <a:rPr lang="en-GB" sz="2000" dirty="0"/>
              <a:t>Path 0</a:t>
            </a:r>
            <a:r>
              <a:rPr lang="en-GB" sz="2000" dirty="0">
                <a:sym typeface="Wingdings" panose="05000000000000000000" pitchFamily="2" charset="2"/>
              </a:rPr>
              <a:t>2 3 consisting of two edges </a:t>
            </a:r>
            <a:r>
              <a:rPr lang="en-GB" sz="2000" dirty="0"/>
              <a:t>0</a:t>
            </a:r>
            <a:r>
              <a:rPr lang="en-GB" sz="2000" dirty="0">
                <a:sym typeface="Wingdings" panose="05000000000000000000" pitchFamily="2" charset="2"/>
              </a:rPr>
              <a:t>2 &amp;2 3, corresponding to the second term of </a:t>
            </a:r>
            <a:r>
              <a:rPr lang="en-GB" dirty="0">
                <a:solidFill>
                  <a:srgbClr val="140087"/>
                </a:solidFill>
                <a:sym typeface="Wingdings" panose="05000000000000000000" pitchFamily="2" charset="2"/>
              </a:rPr>
              <a:t>1*1</a:t>
            </a:r>
            <a:endParaRPr lang="en-SE" dirty="0">
              <a:solidFill>
                <a:srgbClr val="140087"/>
              </a:solidFill>
            </a:endParaRPr>
          </a:p>
          <a:p>
            <a:pPr lvl="1"/>
            <a:endParaRPr lang="en-GB" dirty="0"/>
          </a:p>
          <a:p>
            <a:endParaRPr lang="en-SE"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srgbClr val="F79646"/>
              </a:solidFill>
              <a:latin typeface="Arial" panose="020B0604020202020204" pitchFamily="34" charset="0"/>
              <a:ea typeface="+mn-ea"/>
              <a:cs typeface="Arial" panose="020B0604020202020204" pitchFamily="34" charset="0"/>
            </a:endParaRP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2235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000"/>
              <a:buChar char="•"/>
            </a:pPr>
            <a:r>
              <a:rPr lang="en-GB" sz="1200" dirty="0">
                <a:solidFill>
                  <a:schemeClr val="dk1"/>
                </a:solidFill>
                <a:latin typeface="Quattrocento Sans"/>
                <a:ea typeface="Quattrocento Sans"/>
                <a:cs typeface="Quattrocento Sans"/>
                <a:sym typeface="Quattrocento Sans"/>
              </a:rPr>
              <a:t>Key observation: recursive calls interrupted </a:t>
            </a:r>
            <a:r>
              <a:rPr lang="en-GB" sz="1200" dirty="0" err="1">
                <a:solidFill>
                  <a:schemeClr val="dk1"/>
                </a:solidFill>
                <a:latin typeface="Quattrocento Sans"/>
                <a:ea typeface="Quattrocento Sans"/>
                <a:cs typeface="Quattrocento Sans"/>
                <a:sym typeface="Quattrocento Sans"/>
              </a:rPr>
              <a:t>s.neighbors</a:t>
            </a:r>
            <a:r>
              <a:rPr lang="en-GB" sz="1200" dirty="0">
                <a:solidFill>
                  <a:schemeClr val="dk1"/>
                </a:solidFill>
                <a:latin typeface="Quattrocento Sans"/>
                <a:ea typeface="Quattrocento Sans"/>
                <a:cs typeface="Quattrocento Sans"/>
                <a:sym typeface="Quattrocento Sans"/>
              </a:rPr>
              <a:t> loop to immediately process children</a:t>
            </a:r>
            <a:endParaRPr lang="en-GB" dirty="0">
              <a:solidFill>
                <a:schemeClr val="dk1"/>
              </a:solidFill>
            </a:endParaRPr>
          </a:p>
          <a:p>
            <a:pPr marL="742950" lvl="1" indent="-285750" algn="l" rtl="0">
              <a:spcBef>
                <a:spcPts val="0"/>
              </a:spcBef>
              <a:spcAft>
                <a:spcPts val="0"/>
              </a:spcAft>
              <a:buClr>
                <a:schemeClr val="dk1"/>
              </a:buClr>
              <a:buSzPts val="2000"/>
              <a:buChar char="•"/>
            </a:pPr>
            <a:r>
              <a:rPr lang="en-GB" sz="1200" dirty="0">
                <a:solidFill>
                  <a:schemeClr val="dk1"/>
                </a:solidFill>
                <a:latin typeface="Quattrocento Sans"/>
                <a:ea typeface="Quattrocento Sans"/>
                <a:cs typeface="Quattrocento Sans"/>
                <a:sym typeface="Quattrocento Sans"/>
              </a:rPr>
              <a:t>For BFS, instead we want to </a:t>
            </a:r>
            <a:r>
              <a:rPr lang="en-GB" sz="1200" i="1" dirty="0">
                <a:solidFill>
                  <a:schemeClr val="dk1"/>
                </a:solidFill>
                <a:latin typeface="Quattrocento Sans"/>
                <a:ea typeface="Quattrocento Sans"/>
                <a:cs typeface="Quattrocento Sans"/>
                <a:sym typeface="Quattrocento Sans"/>
              </a:rPr>
              <a:t>complete</a:t>
            </a:r>
            <a:r>
              <a:rPr lang="en-GB" sz="1200" dirty="0">
                <a:solidFill>
                  <a:schemeClr val="dk1"/>
                </a:solidFill>
                <a:latin typeface="Quattrocento Sans"/>
                <a:ea typeface="Quattrocento Sans"/>
                <a:cs typeface="Quattrocento Sans"/>
                <a:sym typeface="Quattrocento Sans"/>
              </a:rPr>
              <a:t> that loop before processing children</a:t>
            </a:r>
            <a:endParaRPr lang="en-GB" dirty="0">
              <a:solidFill>
                <a:schemeClr val="dk1"/>
              </a:solidFill>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US" dirty="0"/>
              <a:t> closer nodes first, instead of following one choice all the way to the end</a:t>
            </a:r>
            <a:endParaRPr dirty="0"/>
          </a:p>
        </p:txBody>
      </p:sp>
      <p:sp>
        <p:nvSpPr>
          <p:cNvPr id="369" name="Google Shape;36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GB" sz="2800" dirty="0">
                <a:solidFill>
                  <a:schemeClr val="dk1"/>
                </a:solidFill>
                <a:latin typeface="Quattrocento Sans"/>
                <a:ea typeface="Quattrocento Sans"/>
                <a:cs typeface="Quattrocento Sans"/>
                <a:sym typeface="Quattrocento Sans"/>
              </a:rPr>
              <a:t>What order does this algorithm use to visit nodes?</a:t>
            </a:r>
            <a:endParaRPr lang="en-GB" dirty="0"/>
          </a:p>
          <a:p>
            <a:pPr marL="685800" marR="0" lvl="1" indent="-228600" algn="l" rtl="0">
              <a:lnSpc>
                <a:spcPct val="90000"/>
              </a:lnSpc>
              <a:spcBef>
                <a:spcPts val="500"/>
              </a:spcBef>
              <a:spcAft>
                <a:spcPts val="0"/>
              </a:spcAft>
              <a:buClr>
                <a:schemeClr val="dk1"/>
              </a:buClr>
              <a:buSzPts val="2400"/>
              <a:buFont typeface="NTR"/>
              <a:buChar char="-"/>
            </a:pPr>
            <a:r>
              <a:rPr lang="en-GB" sz="2400" b="0" i="0" u="none" strike="noStrike" cap="none" dirty="0">
                <a:solidFill>
                  <a:schemeClr val="dk1"/>
                </a:solidFill>
                <a:latin typeface="Quattrocento Sans"/>
                <a:ea typeface="Quattrocento Sans"/>
                <a:cs typeface="Quattrocento Sans"/>
                <a:sym typeface="Quattrocento Sans"/>
              </a:rPr>
              <a:t>Assume order of </a:t>
            </a:r>
            <a:r>
              <a:rPr lang="en-GB" sz="2400" b="0" i="0" u="none" strike="noStrike" cap="none" dirty="0" err="1">
                <a:solidFill>
                  <a:schemeClr val="dk1"/>
                </a:solidFill>
                <a:latin typeface="Consolas"/>
                <a:ea typeface="Consolas"/>
                <a:cs typeface="Consolas"/>
                <a:sym typeface="Consolas"/>
              </a:rPr>
              <a:t>s.neighbors</a:t>
            </a:r>
            <a:r>
              <a:rPr lang="en-GB" sz="2400" b="0" i="0" u="none" strike="noStrike" cap="none" dirty="0">
                <a:solidFill>
                  <a:schemeClr val="dk1"/>
                </a:solidFill>
                <a:latin typeface="Consolas"/>
                <a:ea typeface="Consolas"/>
                <a:cs typeface="Consolas"/>
                <a:sym typeface="Consolas"/>
              </a:rPr>
              <a:t> </a:t>
            </a:r>
            <a:r>
              <a:rPr lang="en-GB" sz="2400" b="0" i="0" u="none" strike="noStrike" cap="none" dirty="0">
                <a:solidFill>
                  <a:schemeClr val="dk1"/>
                </a:solidFill>
                <a:latin typeface="Quattrocento Sans"/>
                <a:ea typeface="Quattrocento Sans"/>
                <a:cs typeface="Quattrocento Sans"/>
                <a:sym typeface="Quattrocento Sans"/>
              </a:rPr>
              <a:t>is arbitrary!</a:t>
            </a:r>
            <a:endParaRPr lang="en-GB" dirty="0"/>
          </a:p>
          <a:p>
            <a:pPr marL="0" lvl="0" indent="0" algn="l" rtl="0">
              <a:spcBef>
                <a:spcPts val="0"/>
              </a:spcBef>
              <a:spcAft>
                <a:spcPts val="0"/>
              </a:spcAft>
              <a:buNone/>
            </a:pPr>
            <a:endParaRPr dirty="0"/>
          </a:p>
        </p:txBody>
      </p:sp>
      <p:sp>
        <p:nvSpPr>
          <p:cNvPr id="294" name="Google Shape;2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lt1"/>
                </a:solidFill>
                <a:latin typeface="Quattrocento Sans"/>
                <a:ea typeface="Quattrocento Sans"/>
                <a:cs typeface="Quattrocento Sans"/>
                <a:sym typeface="Quattrocento Sans"/>
              </a:rPr>
              <a:t>In DFS we can’t immediately add a node as “visited”. We need to make sure we are only marking the node when it is popped.</a:t>
            </a:r>
          </a:p>
          <a:p>
            <a:pPr marL="0" lvl="0" indent="0" algn="l" rtl="0">
              <a:spcBef>
                <a:spcPts val="0"/>
              </a:spcBef>
              <a:spcAft>
                <a:spcPts val="0"/>
              </a:spcAft>
              <a:buNone/>
            </a:pPr>
            <a:endParaRPr dirty="0"/>
          </a:p>
        </p:txBody>
      </p:sp>
      <p:sp>
        <p:nvSpPr>
          <p:cNvPr id="574" name="Google Shape;57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7" name="Google Shape;58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1b879ab131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11b879ab131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60350" algn="l" rtl="0">
              <a:spcBef>
                <a:spcPts val="0"/>
              </a:spcBef>
              <a:spcAft>
                <a:spcPts val="0"/>
              </a:spcAft>
              <a:buClr>
                <a:schemeClr val="lt1"/>
              </a:buClr>
              <a:buSzPts val="1600"/>
              <a:buChar char="•"/>
            </a:pPr>
            <a:r>
              <a:rPr lang="en-GB" sz="1200" dirty="0">
                <a:solidFill>
                  <a:schemeClr val="lt1"/>
                </a:solidFill>
                <a:latin typeface="Quattrocento Sans"/>
                <a:ea typeface="Quattrocento Sans"/>
                <a:cs typeface="Quattrocento Sans"/>
                <a:sym typeface="Quattrocento Sans"/>
              </a:rPr>
              <a:t>A </a:t>
            </a:r>
            <a:r>
              <a:rPr lang="en-GB" sz="1200" b="1" dirty="0">
                <a:solidFill>
                  <a:schemeClr val="lt1"/>
                </a:solidFill>
                <a:latin typeface="Quattrocento Sans"/>
                <a:ea typeface="Quattrocento Sans"/>
                <a:cs typeface="Quattrocento Sans"/>
                <a:sym typeface="Quattrocento Sans"/>
              </a:rPr>
              <a:t>directed graph </a:t>
            </a:r>
            <a:r>
              <a:rPr lang="en-GB" sz="1200" dirty="0">
                <a:solidFill>
                  <a:schemeClr val="lt1"/>
                </a:solidFill>
                <a:latin typeface="Quattrocento Sans"/>
                <a:ea typeface="Quattrocento Sans"/>
                <a:cs typeface="Quattrocento Sans"/>
                <a:sym typeface="Quattrocento Sans"/>
              </a:rPr>
              <a:t>without any </a:t>
            </a:r>
            <a:r>
              <a:rPr lang="en-GB" sz="1200" b="1" dirty="0">
                <a:solidFill>
                  <a:schemeClr val="lt1"/>
                </a:solidFill>
                <a:latin typeface="Quattrocento Sans"/>
                <a:ea typeface="Quattrocento Sans"/>
                <a:cs typeface="Quattrocento Sans"/>
                <a:sym typeface="Quattrocento Sans"/>
              </a:rPr>
              <a:t>cycles</a:t>
            </a:r>
            <a:endParaRPr lang="en-GB" sz="800" dirty="0">
              <a:solidFill>
                <a:schemeClr val="lt1"/>
              </a:solidFill>
            </a:endParaRPr>
          </a:p>
          <a:p>
            <a:pPr marL="285750" lvl="0" indent="-260350" algn="l" rtl="0">
              <a:spcBef>
                <a:spcPts val="0"/>
              </a:spcBef>
              <a:spcAft>
                <a:spcPts val="0"/>
              </a:spcAft>
              <a:buClr>
                <a:schemeClr val="lt1"/>
              </a:buClr>
              <a:buSzPts val="1600"/>
              <a:buChar char="•"/>
            </a:pPr>
            <a:r>
              <a:rPr lang="en-GB" sz="1200" dirty="0">
                <a:solidFill>
                  <a:schemeClr val="lt1"/>
                </a:solidFill>
                <a:latin typeface="Quattrocento Sans"/>
                <a:ea typeface="Quattrocento Sans"/>
                <a:cs typeface="Quattrocento Sans"/>
                <a:sym typeface="Quattrocento Sans"/>
              </a:rPr>
              <a:t>Edges may or may not be weighted</a:t>
            </a:r>
            <a:endParaRPr lang="en-GB" sz="800" dirty="0">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Given: a DAG, find: a total ordering of the nodes so all edges go from left to right (all the dependency arrows are satisfied and the nodes can be processed left to right with no problems)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a:t>
            </a:r>
            <a:r>
              <a:rPr lang="en-GB" b="1" dirty="0">
                <a:solidFill>
                  <a:srgbClr val="4C3283"/>
                </a:solidFill>
              </a:rPr>
              <a:t>topological sort</a:t>
            </a:r>
            <a:r>
              <a:rPr lang="en-GB" b="1" dirty="0">
                <a:solidFill>
                  <a:schemeClr val="accent3"/>
                </a:solidFill>
              </a:rPr>
              <a:t> </a:t>
            </a:r>
            <a:r>
              <a:rPr lang="en-GB" dirty="0"/>
              <a:t>of a directed acyclic graph (DAG) G is an ordering of the nodes, where for every edge in the graph, the origin appears before the destination in the ordering</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rtl="0">
              <a:spcBef>
                <a:spcPts val="0"/>
              </a:spcBef>
              <a:spcAft>
                <a:spcPts val="0"/>
              </a:spcAft>
              <a:buNone/>
            </a:pPr>
            <a:r>
              <a:rPr lang="en-GB" sz="1200" dirty="0">
                <a:solidFill>
                  <a:schemeClr val="dk1"/>
                </a:solidFill>
                <a:latin typeface="Quattrocento Sans"/>
                <a:ea typeface="Quattrocento Sans"/>
                <a:cs typeface="Quattrocento Sans"/>
                <a:sym typeface="Quattrocento Sans"/>
              </a:rPr>
              <a:t>If a node doesn’t have any edges going into it, we can add it to the ordering.</a:t>
            </a:r>
          </a:p>
          <a:p>
            <a:pPr marL="0" marR="0" lvl="0" indent="0" algn="l" rtl="0">
              <a:spcBef>
                <a:spcPts val="0"/>
              </a:spcBef>
              <a:spcAft>
                <a:spcPts val="0"/>
              </a:spcAft>
              <a:buNone/>
            </a:pPr>
            <a:r>
              <a:rPr lang="en-GB" sz="1200" dirty="0">
                <a:solidFill>
                  <a:schemeClr val="dk1"/>
                </a:solidFill>
                <a:latin typeface="Quattrocento Sans"/>
                <a:sym typeface="Quattrocento Sans"/>
              </a:rPr>
              <a:t>In general, topological sorts are not unique</a:t>
            </a: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spcBef>
                <a:spcPts val="0"/>
              </a:spcBef>
              <a:spcAft>
                <a:spcPts val="0"/>
              </a:spcAft>
              <a:buNone/>
            </a:pPr>
            <a:endParaRPr dirty="0"/>
          </a:p>
        </p:txBody>
      </p:sp>
      <p:sp>
        <p:nvSpPr>
          <p:cNvPr id="618" name="Google Shape;618;g11b879ab131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3203761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11b879ab131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dk1"/>
                </a:solidFill>
                <a:latin typeface="Quattrocento Sans"/>
                <a:ea typeface="Quattrocento Sans"/>
                <a:cs typeface="Quattrocento Sans"/>
                <a:sym typeface="Quattrocento Sans"/>
              </a:rPr>
              <a:t>More generally, if the only incoming edges are from nodes already in the ordering, it’s safe to add. </a:t>
            </a:r>
            <a:endParaRPr lang="en-GB" dirty="0"/>
          </a:p>
          <a:p>
            <a:pPr marL="0" lvl="0" indent="0" algn="l" rtl="0">
              <a:spcBef>
                <a:spcPts val="0"/>
              </a:spcBef>
              <a:spcAft>
                <a:spcPts val="0"/>
              </a:spcAft>
              <a:buNone/>
            </a:pPr>
            <a:endParaRPr dirty="0"/>
          </a:p>
        </p:txBody>
      </p:sp>
      <p:sp>
        <p:nvSpPr>
          <p:cNvPr id="657" name="Google Shape;657;g11b879ab131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1b879ab131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9" name="Google Shape;689;g11b879ab131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when all its </a:t>
            </a:r>
            <a:r>
              <a:rPr lang="en-GB" sz="1200" dirty="0" err="1"/>
              <a:t>neighbors</a:t>
            </a:r>
            <a:r>
              <a:rPr lang="en-GB" sz="1200" dirty="0"/>
              <a:t> have been visited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i="1" dirty="0" err="1">
                <a:solidFill>
                  <a:srgbClr val="666666"/>
                </a:solidFill>
              </a:rPr>
              <a:t>Postorder</a:t>
            </a:r>
            <a:r>
              <a:rPr lang="en-GB" i="1" dirty="0">
                <a:solidFill>
                  <a:srgbClr val="666666"/>
                </a:solidFill>
              </a:rPr>
              <a:t>. Add a vertex to a list </a:t>
            </a:r>
            <a:r>
              <a:rPr lang="en-GB" i="1" u="sng" dirty="0">
                <a:solidFill>
                  <a:srgbClr val="666666"/>
                </a:solidFill>
              </a:rPr>
              <a:t>after</a:t>
            </a:r>
            <a:r>
              <a:rPr lang="en-GB" i="1" dirty="0">
                <a:solidFill>
                  <a:srgbClr val="666666"/>
                </a:solidFill>
              </a:rPr>
              <a:t> visiting all its outgoing </a:t>
            </a:r>
            <a:r>
              <a:rPr lang="en-GB" i="1" dirty="0" err="1">
                <a:solidFill>
                  <a:srgbClr val="666666"/>
                </a:solidFill>
              </a:rPr>
              <a:t>neighbors</a:t>
            </a:r>
            <a:r>
              <a:rPr lang="en-GB" i="1" dirty="0">
                <a:solidFill>
                  <a:srgbClr val="666666"/>
                </a:solidFill>
              </a:rPr>
              <a:t>.</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0325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prstClr val="black"/>
                </a:solidFill>
                <a:latin typeface="Quattrocento Sans" panose="020B0502050000020003" pitchFamily="34" charset="0"/>
                <a:ea typeface="+mn-ea"/>
                <a:cs typeface="+mn-cs"/>
              </a:rPr>
              <a:t>(for post-order, visit a node during backtracking when all its </a:t>
            </a:r>
            <a:r>
              <a:rPr lang="en-GB" sz="1200" kern="1200" dirty="0" err="1">
                <a:solidFill>
                  <a:prstClr val="black"/>
                </a:solidFill>
                <a:latin typeface="Quattrocento Sans" panose="020B0502050000020003" pitchFamily="34" charset="0"/>
                <a:ea typeface="+mn-ea"/>
                <a:cs typeface="+mn-cs"/>
              </a:rPr>
              <a:t>neighbors</a:t>
            </a:r>
            <a:r>
              <a:rPr lang="en-GB" sz="1200" kern="1200" dirty="0">
                <a:solidFill>
                  <a:prstClr val="black"/>
                </a:solidFill>
                <a:latin typeface="Quattrocento Sans" panose="020B0502050000020003" pitchFamily="34" charset="0"/>
                <a:ea typeface="+mn-ea"/>
                <a:cs typeface="+mn-cs"/>
              </a:rPr>
              <a:t> have been visited) </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3717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rPr>
              <a:t>pre-order: (3, 5, 2, 4, 6, 0, 1); post-order: (2, 5, 4, 1, 0, 6, 3); Topological sort: (3, 6, 0, 1, 4, 5, 2); BFS: (3, 2, 5, 4, 6, 0, 1)</a:t>
            </a:r>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1139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1038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 topological sort is reverse order of Post-order traversal: “</a:t>
            </a:r>
            <a:r>
              <a:rPr lang="pt-BR" dirty="0"/>
              <a:t>A D H C G B E F J K I</a:t>
            </a:r>
            <a:r>
              <a:rPr lang="en-GB" dirty="0"/>
              <a:t>”.</a:t>
            </a:r>
          </a:p>
          <a:p>
            <a:endParaRPr lang="en-S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7420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36</a:t>
            </a:fld>
            <a:endParaRPr lang="en-US"/>
          </a:p>
        </p:txBody>
      </p:sp>
    </p:spTree>
    <p:extLst>
      <p:ext uri="{BB962C8B-B14F-4D97-AF65-F5344CB8AC3E}">
        <p14:creationId xmlns:p14="http://schemas.microsoft.com/office/powerpoint/2010/main" val="345516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6219bcd4a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126219bcd4a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500" dirty="0"/>
              <a:t>5.1 Graph Traversals - BFS &amp; DFS -Breadth First Search and Depth First Search, Abdul Bari</a:t>
            </a:r>
          </a:p>
          <a:p>
            <a:pPr lvl="1"/>
            <a:r>
              <a:rPr lang="en-GB" sz="2000" dirty="0">
                <a:hlinkClick r:id="rId3"/>
              </a:rPr>
              <a:t>https://www.youtube.com/watch?v=pcKY4hjDrxk</a:t>
            </a:r>
            <a:r>
              <a:rPr lang="en-GB"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a:lnSpc>
                <a:spcPct val="120000"/>
              </a:lnSpc>
            </a:pPr>
            <a:r>
              <a:rPr lang="en-US" sz="2500" dirty="0"/>
              <a:t>Depth First Search Algorithm</a:t>
            </a:r>
          </a:p>
          <a:p>
            <a:pPr lvl="1">
              <a:lnSpc>
                <a:spcPct val="120000"/>
              </a:lnSpc>
            </a:pPr>
            <a:r>
              <a:rPr lang="en-US" sz="2100" dirty="0">
                <a:hlinkClick r:id="rId4"/>
              </a:rPr>
              <a:t>https://www.youtube.com/watch?v=iaBEKo5sM7w</a:t>
            </a:r>
            <a:r>
              <a:rPr lang="en-US" sz="2100" dirty="0"/>
              <a:t> </a:t>
            </a:r>
          </a:p>
          <a:p>
            <a:pPr>
              <a:lnSpc>
                <a:spcPct val="120000"/>
              </a:lnSpc>
            </a:pPr>
            <a:r>
              <a:rPr lang="en-US" sz="2500" dirty="0"/>
              <a:t>Breadth First Search Algorithm</a:t>
            </a:r>
          </a:p>
          <a:p>
            <a:pPr lvl="1">
              <a:lnSpc>
                <a:spcPct val="120000"/>
              </a:lnSpc>
            </a:pPr>
            <a:r>
              <a:rPr lang="en-US" sz="2100" dirty="0">
                <a:hlinkClick r:id="rId5"/>
              </a:rPr>
              <a:t>https://www.youtube.com/watch?v=QRq6p9s8NVg</a:t>
            </a:r>
            <a:r>
              <a:rPr lang="en-US" sz="21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SE" dirty="0"/>
          </a:p>
        </p:txBody>
      </p:sp>
      <p:sp>
        <p:nvSpPr>
          <p:cNvPr id="4" name="Slide Number Placeholder 3"/>
          <p:cNvSpPr>
            <a:spLocks noGrp="1"/>
          </p:cNvSpPr>
          <p:nvPr>
            <p:ph type="sldNum" sz="quarter" idx="5"/>
          </p:nvPr>
        </p:nvSpPr>
        <p:spPr/>
        <p:txBody>
          <a:bodyPr/>
          <a:lstStyle/>
          <a:p>
            <a:fld id="{13F62E29-99FC-EB40-923F-D38E4FE7BE7E}" type="slidenum">
              <a:rPr lang="en-US" smtClean="0"/>
              <a:t>39</a:t>
            </a:fld>
            <a:endParaRPr lang="en-US"/>
          </a:p>
        </p:txBody>
      </p:sp>
    </p:spTree>
    <p:extLst>
      <p:ext uri="{BB962C8B-B14F-4D97-AF65-F5344CB8AC3E}">
        <p14:creationId xmlns:p14="http://schemas.microsoft.com/office/powerpoint/2010/main" val="128126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userDrawn="1">
  <p:cSld name="1_Custom Layout">
    <p:spTree>
      <p:nvGrpSpPr>
        <p:cNvPr id="1" name="Shape 24"/>
        <p:cNvGrpSpPr/>
        <p:nvPr/>
      </p:nvGrpSpPr>
      <p:grpSpPr>
        <a:xfrm>
          <a:off x="0" y="0"/>
          <a:ext cx="0" cy="0"/>
          <a:chOff x="0" y="0"/>
          <a:chExt cx="0" cy="0"/>
        </a:xfrm>
      </p:grpSpPr>
      <p:sp>
        <p:nvSpPr>
          <p:cNvPr id="25" name="Google Shape;25;p3"/>
          <p:cNvSpPr/>
          <p:nvPr/>
        </p:nvSpPr>
        <p:spPr>
          <a:xfrm>
            <a:off x="272955" y="0"/>
            <a:ext cx="422700" cy="15624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
        <p:nvSpPr>
          <p:cNvPr id="2" name="Google Shape;10;p1">
            <a:extLst>
              <a:ext uri="{FF2B5EF4-FFF2-40B4-BE49-F238E27FC236}">
                <a16:creationId xmlns:a16="http://schemas.microsoft.com/office/drawing/2014/main" id="{35EA3EC4-5CFC-3730-9A30-E00CD020B591}"/>
              </a:ext>
            </a:extLst>
          </p:cNvPr>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marR="0" lvl="0" algn="l" rtl="0">
              <a:lnSpc>
                <a:spcPct val="80000"/>
              </a:lnSpc>
              <a:spcBef>
                <a:spcPts val="0"/>
              </a:spcBef>
              <a:spcAft>
                <a:spcPts val="0"/>
              </a:spcAft>
              <a:buClr>
                <a:srgbClr val="0C0C0C"/>
              </a:buClr>
              <a:buSzPts val="43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3" name="Google Shape;11;p1">
            <a:extLst>
              <a:ext uri="{FF2B5EF4-FFF2-40B4-BE49-F238E27FC236}">
                <a16:creationId xmlns:a16="http://schemas.microsoft.com/office/drawing/2014/main" id="{DF3A178F-FC4F-64BC-D36E-D44B4E6C13C6}"/>
              </a:ext>
            </a:extLst>
          </p:cNvPr>
          <p:cNvSpPr txBox="1">
            <a:spLocks noGrp="1"/>
          </p:cNvSpPr>
          <p:nvPr>
            <p:ph idx="1"/>
          </p:nvPr>
        </p:nvSpPr>
        <p:spPr>
          <a:xfrm>
            <a:off x="575240" y="1463857"/>
            <a:ext cx="11187000" cy="4845600"/>
          </a:xfrm>
          <a:prstGeom prst="rect">
            <a:avLst/>
          </a:prstGeom>
          <a:noFill/>
          <a:ln>
            <a:noFill/>
          </a:ln>
        </p:spPr>
        <p:txBody>
          <a:bodyPr spcFirstLastPara="1" wrap="square" lIns="44175" tIns="44175" rIns="44175" bIns="44175" anchor="t" anchorCtr="0">
            <a:spAutoFit/>
          </a:bodyPr>
          <a:lstStyle>
            <a:lvl1pPr marL="457200" marR="0" lvl="0" indent="-393700" algn="l" rtl="0">
              <a:lnSpc>
                <a:spcPct val="90000"/>
              </a:lnSpc>
              <a:spcBef>
                <a:spcPts val="1200"/>
              </a:spcBef>
              <a:spcAft>
                <a:spcPts val="0"/>
              </a:spcAft>
              <a:buClr>
                <a:srgbClr val="4C3282"/>
              </a:buClr>
              <a:buSzPts val="2600"/>
              <a:buFont typeface="Twentieth Century"/>
              <a:buChar char=" "/>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07"/>
        <p:cNvGrpSpPr/>
        <p:nvPr/>
      </p:nvGrpSpPr>
      <p:grpSpPr>
        <a:xfrm>
          <a:off x="0" y="0"/>
          <a:ext cx="0" cy="0"/>
          <a:chOff x="0" y="0"/>
          <a:chExt cx="0" cy="0"/>
        </a:xfrm>
      </p:grpSpPr>
      <p:sp>
        <p:nvSpPr>
          <p:cNvPr id="108" name="Google Shape;108;p14"/>
          <p:cNvSpPr txBox="1"/>
          <p:nvPr/>
        </p:nvSpPr>
        <p:spPr>
          <a:xfrm>
            <a:off x="0" y="6495350"/>
            <a:ext cx="4278900" cy="363300"/>
          </a:xfrm>
          <a:prstGeom prst="rect">
            <a:avLst/>
          </a:prstGeom>
          <a:noFill/>
          <a:ln>
            <a:noFill/>
          </a:ln>
        </p:spPr>
        <p:txBody>
          <a:bodyPr spcFirstLastPara="1" wrap="square" lIns="88375" tIns="88375" rIns="88375" bIns="88375" anchor="ctr" anchorCtr="0">
            <a:spAutoFit/>
          </a:bodyPr>
          <a:lstStyle/>
          <a:p>
            <a:pPr marL="0" lvl="0" indent="0" algn="l" rtl="0">
              <a:spcBef>
                <a:spcPts val="0"/>
              </a:spcBef>
              <a:spcAft>
                <a:spcPts val="0"/>
              </a:spcAft>
              <a:buNone/>
            </a:pPr>
            <a:r>
              <a:rPr lang="en-US" sz="1200">
                <a:solidFill>
                  <a:srgbClr val="595959"/>
                </a:solidFill>
                <a:latin typeface="Quattrocento Sans"/>
                <a:ea typeface="Quattrocento Sans"/>
                <a:cs typeface="Quattrocento Sans"/>
                <a:sym typeface="Quattrocento Sans"/>
              </a:rPr>
              <a:t>CSE 373 23SP </a:t>
            </a:r>
            <a:endParaRPr sz="1200">
              <a:solidFill>
                <a:srgbClr val="595959"/>
              </a:solidFill>
              <a:latin typeface="Quattrocento Sans"/>
              <a:ea typeface="Quattrocento Sans"/>
              <a:cs typeface="Quattrocento Sans"/>
              <a:sym typeface="Quattrocento Sans"/>
            </a:endParaRPr>
          </a:p>
        </p:txBody>
      </p:sp>
      <p:sp>
        <p:nvSpPr>
          <p:cNvPr id="109" name="Google Shape;109;p14"/>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457200" y="4960138"/>
            <a:ext cx="7772400" cy="1463100"/>
          </a:xfrm>
          <a:prstGeom prst="rect">
            <a:avLst/>
          </a:prstGeom>
          <a:noFill/>
          <a:ln>
            <a:noFill/>
          </a:ln>
        </p:spPr>
        <p:txBody>
          <a:bodyPr spcFirstLastPara="1" wrap="square" lIns="88375" tIns="44175" rIns="88375" bIns="44175" anchor="ctr" anchorCtr="0">
            <a:normAutofit/>
          </a:bodyPr>
          <a:lstStyle>
            <a:lvl1pPr lvl="0" algn="r" rtl="0">
              <a:lnSpc>
                <a:spcPct val="80000"/>
              </a:lnSpc>
              <a:spcBef>
                <a:spcPts val="0"/>
              </a:spcBef>
              <a:spcAft>
                <a:spcPts val="0"/>
              </a:spcAft>
              <a:buClr>
                <a:srgbClr val="0C0C0C"/>
              </a:buClr>
              <a:buSzPts val="4900"/>
              <a:buFont typeface="Quattrocento Sans"/>
              <a:buNone/>
              <a:defRPr sz="49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2" name="Google Shape;112;p15"/>
          <p:cNvSpPr>
            <a:spLocks noGrp="1"/>
          </p:cNvSpPr>
          <p:nvPr>
            <p:ph type="pic" idx="2"/>
          </p:nvPr>
        </p:nvSpPr>
        <p:spPr>
          <a:xfrm>
            <a:off x="0" y="-1"/>
            <a:ext cx="12189300" cy="4572000"/>
          </a:xfrm>
          <a:prstGeom prst="rect">
            <a:avLst/>
          </a:prstGeom>
          <a:solidFill>
            <a:srgbClr val="76CEEF"/>
          </a:solidFill>
          <a:ln>
            <a:noFill/>
          </a:ln>
        </p:spPr>
      </p:sp>
      <p:sp>
        <p:nvSpPr>
          <p:cNvPr id="113" name="Google Shape;113;p15"/>
          <p:cNvSpPr txBox="1">
            <a:spLocks noGrp="1"/>
          </p:cNvSpPr>
          <p:nvPr>
            <p:ph type="body" idx="1"/>
          </p:nvPr>
        </p:nvSpPr>
        <p:spPr>
          <a:xfrm>
            <a:off x="8610600" y="4960138"/>
            <a:ext cx="3200400" cy="1463100"/>
          </a:xfrm>
          <a:prstGeom prst="rect">
            <a:avLst/>
          </a:prstGeom>
          <a:noFill/>
          <a:ln>
            <a:noFill/>
          </a:ln>
        </p:spPr>
        <p:txBody>
          <a:bodyPr spcFirstLastPara="1" wrap="square" lIns="88375" tIns="44175" rIns="88375" bIns="44175" anchor="ctr" anchorCtr="0">
            <a:norm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300"/>
              </a:spcBef>
              <a:spcAft>
                <a:spcPts val="0"/>
              </a:spcAft>
              <a:buSzPts val="1400"/>
              <a:buNone/>
              <a:defRPr sz="1400"/>
            </a:lvl2pPr>
            <a:lvl3pPr marL="1371600" lvl="2" indent="-228600" algn="l" rtl="0">
              <a:lnSpc>
                <a:spcPct val="90000"/>
              </a:lnSpc>
              <a:spcBef>
                <a:spcPts val="400"/>
              </a:spcBef>
              <a:spcAft>
                <a:spcPts val="0"/>
              </a:spcAft>
              <a:buSzPts val="1200"/>
              <a:buNone/>
              <a:defRPr sz="1200"/>
            </a:lvl3pPr>
            <a:lvl4pPr marL="1828800" lvl="3" indent="-228600" algn="l" rtl="0">
              <a:lnSpc>
                <a:spcPct val="90000"/>
              </a:lnSpc>
              <a:spcBef>
                <a:spcPts val="400"/>
              </a:spcBef>
              <a:spcAft>
                <a:spcPts val="0"/>
              </a:spcAft>
              <a:buSzPts val="1000"/>
              <a:buNone/>
              <a:defRPr sz="1000"/>
            </a:lvl4pPr>
            <a:lvl5pPr marL="2286000" lvl="4" indent="-228600" algn="l" rtl="0">
              <a:lnSpc>
                <a:spcPct val="90000"/>
              </a:lnSpc>
              <a:spcBef>
                <a:spcPts val="400"/>
              </a:spcBef>
              <a:spcAft>
                <a:spcPts val="0"/>
              </a:spcAft>
              <a:buSzPts val="1000"/>
              <a:buNone/>
              <a:defRPr sz="1000"/>
            </a:lvl5pPr>
            <a:lvl6pPr marL="2743200" lvl="5" indent="-228600" algn="l" rtl="0">
              <a:lnSpc>
                <a:spcPct val="90000"/>
              </a:lnSpc>
              <a:spcBef>
                <a:spcPts val="400"/>
              </a:spcBef>
              <a:spcAft>
                <a:spcPts val="0"/>
              </a:spcAft>
              <a:buSzPts val="1000"/>
              <a:buNone/>
              <a:defRPr sz="1000"/>
            </a:lvl6pPr>
            <a:lvl7pPr marL="3200400" lvl="6" indent="-228600" algn="l" rtl="0">
              <a:lnSpc>
                <a:spcPct val="90000"/>
              </a:lnSpc>
              <a:spcBef>
                <a:spcPts val="400"/>
              </a:spcBef>
              <a:spcAft>
                <a:spcPts val="0"/>
              </a:spcAft>
              <a:buSzPts val="1000"/>
              <a:buNone/>
              <a:defRPr sz="1000"/>
            </a:lvl7pPr>
            <a:lvl8pPr marL="3657600" lvl="7" indent="-228600" algn="l" rtl="0">
              <a:lnSpc>
                <a:spcPct val="90000"/>
              </a:lnSpc>
              <a:spcBef>
                <a:spcPts val="400"/>
              </a:spcBef>
              <a:spcAft>
                <a:spcPts val="0"/>
              </a:spcAft>
              <a:buSzPts val="1000"/>
              <a:buNone/>
              <a:defRPr sz="1000"/>
            </a:lvl8pPr>
            <a:lvl9pPr marL="4114800" lvl="8" indent="-228600" algn="l" rtl="0">
              <a:lnSpc>
                <a:spcPct val="90000"/>
              </a:lnSpc>
              <a:spcBef>
                <a:spcPts val="400"/>
              </a:spcBef>
              <a:spcAft>
                <a:spcPts val="400"/>
              </a:spcAft>
              <a:buSzPts val="1000"/>
              <a:buNone/>
              <a:defRPr sz="1000"/>
            </a:lvl9pPr>
          </a:lstStyle>
          <a:p>
            <a:endParaRPr/>
          </a:p>
        </p:txBody>
      </p:sp>
      <p:sp>
        <p:nvSpPr>
          <p:cNvPr id="114" name="Google Shape;114;p15"/>
          <p:cNvSpPr txBox="1">
            <a:spLocks noGrp="1"/>
          </p:cNvSpPr>
          <p:nvPr>
            <p:ph type="dt" idx="10"/>
          </p:nvPr>
        </p:nvSpPr>
        <p:spPr>
          <a:xfrm>
            <a:off x="6418815" y="6495352"/>
            <a:ext cx="2154000" cy="274200"/>
          </a:xfrm>
          <a:prstGeom prst="rect">
            <a:avLst/>
          </a:prstGeom>
          <a:noFill/>
          <a:ln>
            <a:noFill/>
          </a:ln>
        </p:spPr>
        <p:txBody>
          <a:bodyPr spcFirstLastPara="1" wrap="square" lIns="88375" tIns="44175" rIns="88375" bIns="44175" anchor="ctr" anchorCtr="0">
            <a:noAutofit/>
          </a:bodyPr>
          <a:lstStyle>
            <a:lvl1pPr lvl="0" algn="l" rtl="0">
              <a:lnSpc>
                <a:spcPct val="100000"/>
              </a:lnSpc>
              <a:spcBef>
                <a:spcPts val="0"/>
              </a:spcBef>
              <a:spcAft>
                <a:spcPts val="0"/>
              </a:spcAft>
              <a:buSzPts val="1400"/>
              <a:buNone/>
              <a:defRPr sz="1400"/>
            </a:lvl1pPr>
            <a:lvl2pPr lvl="1" algn="l" rtl="0">
              <a:lnSpc>
                <a:spcPct val="100000"/>
              </a:lnSpc>
              <a:spcBef>
                <a:spcPts val="0"/>
              </a:spcBef>
              <a:spcAft>
                <a:spcPts val="0"/>
              </a:spcAft>
              <a:buSzPts val="1400"/>
              <a:buNone/>
              <a:defRPr sz="1400"/>
            </a:lvl2pPr>
            <a:lvl3pPr lvl="2" algn="l" rtl="0">
              <a:lnSpc>
                <a:spcPct val="100000"/>
              </a:lnSpc>
              <a:spcBef>
                <a:spcPts val="0"/>
              </a:spcBef>
              <a:spcAft>
                <a:spcPts val="0"/>
              </a:spcAft>
              <a:buSzPts val="1400"/>
              <a:buNone/>
              <a:defRPr sz="1400"/>
            </a:lvl3pPr>
            <a:lvl4pPr lvl="3" algn="l" rtl="0">
              <a:lnSpc>
                <a:spcPct val="100000"/>
              </a:lnSpc>
              <a:spcBef>
                <a:spcPts val="0"/>
              </a:spcBef>
              <a:spcAft>
                <a:spcPts val="0"/>
              </a:spcAft>
              <a:buSzPts val="1400"/>
              <a:buNone/>
              <a:defRPr sz="1400"/>
            </a:lvl4pPr>
            <a:lvl5pPr lvl="4" algn="l" rtl="0">
              <a:lnSpc>
                <a:spcPct val="100000"/>
              </a:lnSpc>
              <a:spcBef>
                <a:spcPts val="0"/>
              </a:spcBef>
              <a:spcAft>
                <a:spcPts val="0"/>
              </a:spcAft>
              <a:buSzPts val="1400"/>
              <a:buNone/>
              <a:defRPr sz="1400"/>
            </a:lvl5pPr>
            <a:lvl6pPr lvl="5" algn="l" rtl="0">
              <a:lnSpc>
                <a:spcPct val="100000"/>
              </a:lnSpc>
              <a:spcBef>
                <a:spcPts val="0"/>
              </a:spcBef>
              <a:spcAft>
                <a:spcPts val="0"/>
              </a:spcAft>
              <a:buSzPts val="1400"/>
              <a:buNone/>
              <a:defRPr sz="1400"/>
            </a:lvl6pPr>
            <a:lvl7pPr lvl="6" algn="l" rtl="0">
              <a:lnSpc>
                <a:spcPct val="100000"/>
              </a:lnSpc>
              <a:spcBef>
                <a:spcPts val="0"/>
              </a:spcBef>
              <a:spcAft>
                <a:spcPts val="0"/>
              </a:spcAft>
              <a:buSzPts val="1400"/>
              <a:buNone/>
              <a:defRPr sz="1400"/>
            </a:lvl7pPr>
            <a:lvl8pPr lvl="7" algn="l" rtl="0">
              <a:lnSpc>
                <a:spcPct val="100000"/>
              </a:lnSpc>
              <a:spcBef>
                <a:spcPts val="0"/>
              </a:spcBef>
              <a:spcAft>
                <a:spcPts val="0"/>
              </a:spcAft>
              <a:buSzPts val="1400"/>
              <a:buNone/>
              <a:defRPr sz="1400"/>
            </a:lvl8pPr>
            <a:lvl9pPr lvl="8" algn="l" rtl="0">
              <a:lnSpc>
                <a:spcPct val="100000"/>
              </a:lnSpc>
              <a:spcBef>
                <a:spcPts val="0"/>
              </a:spcBef>
              <a:spcAft>
                <a:spcPts val="0"/>
              </a:spcAft>
              <a:buSzPts val="1400"/>
              <a:buNone/>
              <a:defRPr sz="1400"/>
            </a:lvl9pPr>
          </a:lstStyle>
          <a:p>
            <a:endParaRPr/>
          </a:p>
        </p:txBody>
      </p:sp>
      <p:cxnSp>
        <p:nvCxnSpPr>
          <p:cNvPr id="115" name="Google Shape;115;p15"/>
          <p:cNvCxnSpPr/>
          <p:nvPr/>
        </p:nvCxnSpPr>
        <p:spPr>
          <a:xfrm rot="10800000">
            <a:off x="8386843" y="5264106"/>
            <a:ext cx="0" cy="914400"/>
          </a:xfrm>
          <a:prstGeom prst="straightConnector1">
            <a:avLst/>
          </a:prstGeom>
          <a:noFill/>
          <a:ln w="19050" cap="flat" cmpd="sng">
            <a:solidFill>
              <a:srgbClr val="4C328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16"/>
        <p:cNvGrpSpPr/>
        <p:nvPr/>
      </p:nvGrpSpPr>
      <p:grpSpPr>
        <a:xfrm>
          <a:off x="0" y="0"/>
          <a:ext cx="0" cy="0"/>
          <a:chOff x="0" y="0"/>
          <a:chExt cx="0" cy="0"/>
        </a:xfrm>
      </p:grpSpPr>
      <p:sp>
        <p:nvSpPr>
          <p:cNvPr id="117" name="Google Shape;117;p16"/>
          <p:cNvSpPr/>
          <p:nvPr/>
        </p:nvSpPr>
        <p:spPr>
          <a:xfrm>
            <a:off x="0" y="0"/>
            <a:ext cx="5735700" cy="6858000"/>
          </a:xfrm>
          <a:prstGeom prst="rect">
            <a:avLst/>
          </a:prstGeom>
          <a:solidFill>
            <a:srgbClr val="F2F2F2"/>
          </a:solidFill>
          <a:ln>
            <a:noFill/>
          </a:ln>
        </p:spPr>
        <p:txBody>
          <a:bodyPr spcFirstLastPara="1" wrap="square" lIns="88375" tIns="88375" rIns="88375" bIns="88375" anchor="ctr" anchorCtr="0">
            <a:noAutofit/>
          </a:bodyPr>
          <a:lstStyle/>
          <a:p>
            <a:pPr marL="0" lvl="0" indent="0" algn="l" rtl="0">
              <a:spcBef>
                <a:spcPts val="0"/>
              </a:spcBef>
              <a:spcAft>
                <a:spcPts val="0"/>
              </a:spcAft>
              <a:buNone/>
            </a:pPr>
            <a:endParaRPr/>
          </a:p>
        </p:txBody>
      </p:sp>
      <p:sp>
        <p:nvSpPr>
          <p:cNvPr id="118" name="Google Shape;118;p16"/>
          <p:cNvSpPr txBox="1"/>
          <p:nvPr/>
        </p:nvSpPr>
        <p:spPr>
          <a:xfrm>
            <a:off x="0" y="6495350"/>
            <a:ext cx="4278900" cy="363300"/>
          </a:xfrm>
          <a:prstGeom prst="rect">
            <a:avLst/>
          </a:prstGeom>
          <a:noFill/>
          <a:ln>
            <a:noFill/>
          </a:ln>
        </p:spPr>
        <p:txBody>
          <a:bodyPr spcFirstLastPara="1" wrap="square" lIns="88375" tIns="88375" rIns="88375" bIns="88375" anchor="ctr" anchorCtr="0">
            <a:spAutoFit/>
          </a:bodyPr>
          <a:lstStyle/>
          <a:p>
            <a:pPr marL="0" lvl="0" indent="0" algn="l" rtl="0">
              <a:spcBef>
                <a:spcPts val="0"/>
              </a:spcBef>
              <a:spcAft>
                <a:spcPts val="0"/>
              </a:spcAft>
              <a:buNone/>
            </a:pPr>
            <a:r>
              <a:rPr lang="en-US" sz="1200">
                <a:solidFill>
                  <a:srgbClr val="595959"/>
                </a:solidFill>
                <a:latin typeface="Quattrocento Sans"/>
                <a:ea typeface="Quattrocento Sans"/>
                <a:cs typeface="Quattrocento Sans"/>
                <a:sym typeface="Quattrocento Sans"/>
              </a:rPr>
              <a:t>CSE 373 23SP </a:t>
            </a:r>
            <a:endParaRPr sz="1200">
              <a:solidFill>
                <a:srgbClr val="595959"/>
              </a:solidFill>
              <a:latin typeface="Quattrocento Sans"/>
              <a:ea typeface="Quattrocento Sans"/>
              <a:cs typeface="Quattrocento Sans"/>
              <a:sym typeface="Quattrocento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userDrawn="1">
  <p:cSld name="1_Title Slide">
    <p:spTree>
      <p:nvGrpSpPr>
        <p:cNvPr id="1" name="Shape 15"/>
        <p:cNvGrpSpPr/>
        <p:nvPr/>
      </p:nvGrpSpPr>
      <p:grpSpPr>
        <a:xfrm>
          <a:off x="0" y="0"/>
          <a:ext cx="0" cy="0"/>
          <a:chOff x="0" y="0"/>
          <a:chExt cx="0" cy="0"/>
        </a:xfrm>
      </p:grpSpPr>
      <p:sp>
        <p:nvSpPr>
          <p:cNvPr id="22" name="Google Shape;22;p2"/>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4167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746174" y="1568275"/>
            <a:ext cx="9820225" cy="4654200"/>
          </a:xfrm>
          <a:prstGeom prst="rect">
            <a:avLst/>
          </a:prstGeom>
        </p:spPr>
        <p:txBody>
          <a:bodyPr spcFirstLastPara="1" wrap="square" lIns="44175" tIns="44175" rIns="44175" bIns="44175" anchor="t" anchorCtr="0">
            <a:spAutoFit/>
          </a:bodyPr>
          <a:lstStyle>
            <a:lvl1pPr marL="457200" lvl="0" indent="-393700" rtl="0">
              <a:spcBef>
                <a:spcPts val="1200"/>
              </a:spcBef>
              <a:spcAft>
                <a:spcPts val="0"/>
              </a:spcAft>
              <a:buClr>
                <a:srgbClr val="4C3282"/>
              </a:buClr>
              <a:buSzPts val="2600"/>
              <a:buChar char="●"/>
              <a:defRPr/>
            </a:lvl1pPr>
            <a:lvl2pPr marL="914400" lvl="1" indent="-361950" rtl="0">
              <a:spcBef>
                <a:spcPts val="300"/>
              </a:spcBef>
              <a:spcAft>
                <a:spcPts val="0"/>
              </a:spcAft>
              <a:buSzPts val="21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3315881" y="3446573"/>
            <a:ext cx="5590200" cy="1014900"/>
          </a:xfrm>
          <a:prstGeom prst="rect">
            <a:avLst/>
          </a:prstGeom>
          <a:noFill/>
          <a:ln>
            <a:noFill/>
          </a:ln>
        </p:spPr>
        <p:txBody>
          <a:bodyPr spcFirstLastPara="1" wrap="square" lIns="88375" tIns="44175" rIns="88375" bIns="44175" anchor="ctr" anchorCtr="0">
            <a:normAutofit/>
          </a:bodyPr>
          <a:lstStyle>
            <a:lvl1pPr lvl="0" algn="ctr" rtl="0">
              <a:lnSpc>
                <a:spcPct val="80000"/>
              </a:lnSpc>
              <a:spcBef>
                <a:spcPts val="0"/>
              </a:spcBef>
              <a:spcAft>
                <a:spcPts val="0"/>
              </a:spcAft>
              <a:buClr>
                <a:srgbClr val="0C0C0C"/>
              </a:buClr>
              <a:buSzPts val="4300"/>
              <a:buFont typeface="Quattrocento Sans"/>
              <a:buNone/>
              <a:defRPr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43" name="Google Shape;43;p6"/>
          <p:cNvCxnSpPr/>
          <p:nvPr/>
        </p:nvCxnSpPr>
        <p:spPr>
          <a:xfrm>
            <a:off x="138752" y="1917510"/>
            <a:ext cx="11914500" cy="0"/>
          </a:xfrm>
          <a:prstGeom prst="straightConnector1">
            <a:avLst/>
          </a:prstGeom>
          <a:noFill/>
          <a:ln w="19050" cap="flat" cmpd="sng">
            <a:solidFill>
              <a:srgbClr val="D8D8D8"/>
            </a:solidFill>
            <a:prstDash val="solid"/>
            <a:round/>
            <a:headEnd type="none" w="sm" len="sm"/>
            <a:tailEnd type="none" w="sm" len="sm"/>
          </a:ln>
        </p:spPr>
      </p:cxnSp>
      <p:grpSp>
        <p:nvGrpSpPr>
          <p:cNvPr id="44" name="Google Shape;44;p6"/>
          <p:cNvGrpSpPr/>
          <p:nvPr/>
        </p:nvGrpSpPr>
        <p:grpSpPr>
          <a:xfrm>
            <a:off x="4736689" y="555664"/>
            <a:ext cx="2723981" cy="2723981"/>
            <a:chOff x="4360460" y="449353"/>
            <a:chExt cx="3282300" cy="3282300"/>
          </a:xfrm>
        </p:grpSpPr>
        <p:sp>
          <p:nvSpPr>
            <p:cNvPr id="45" name="Google Shape;45;p6"/>
            <p:cNvSpPr/>
            <p:nvPr/>
          </p:nvSpPr>
          <p:spPr>
            <a:xfrm>
              <a:off x="4360460" y="449353"/>
              <a:ext cx="3282300" cy="3282300"/>
            </a:xfrm>
            <a:prstGeom prst="ellipse">
              <a:avLst/>
            </a:prstGeom>
            <a:solidFill>
              <a:srgbClr val="B6A479"/>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grpSp>
          <p:nvGrpSpPr>
            <p:cNvPr id="46" name="Google Shape;46;p6"/>
            <p:cNvGrpSpPr/>
            <p:nvPr/>
          </p:nvGrpSpPr>
          <p:grpSpPr>
            <a:xfrm>
              <a:off x="4868882" y="1003916"/>
              <a:ext cx="2265384" cy="2173111"/>
              <a:chOff x="5233525" y="4954450"/>
              <a:chExt cx="538275" cy="516350"/>
            </a:xfrm>
          </p:grpSpPr>
          <p:sp>
            <p:nvSpPr>
              <p:cNvPr id="47" name="Google Shape;47;p6"/>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8" name="Google Shape;48;p6"/>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49" name="Google Shape;49;p6"/>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0" name="Google Shape;50;p6"/>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1" name="Google Shape;51;p6"/>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2" name="Google Shape;52;p6"/>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3" name="Google Shape;53;p6"/>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4" name="Google Shape;54;p6"/>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5" name="Google Shape;55;p6"/>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6" name="Google Shape;56;p6"/>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57" name="Google Shape;57;p6"/>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chemeClr val="dk1"/>
                  </a:buClr>
                  <a:buSzPts val="1800"/>
                  <a:buFont typeface="Twentieth Century"/>
                  <a:buNone/>
                </a:pPr>
                <a:endParaRPr sz="1800" b="0" i="0" u="none" strike="noStrike" cap="none">
                  <a:solidFill>
                    <a:schemeClr val="dk1"/>
                  </a:solidFill>
                  <a:latin typeface="Twentieth Century"/>
                  <a:ea typeface="Twentieth Century"/>
                  <a:cs typeface="Twentieth Century"/>
                  <a:sym typeface="Twentieth Century"/>
                </a:endParaRPr>
              </a:p>
            </p:txBody>
          </p:sp>
        </p:grpSp>
      </p:grpSp>
      <p:sp>
        <p:nvSpPr>
          <p:cNvPr id="58" name="Google Shape;58;p6"/>
          <p:cNvSpPr txBox="1">
            <a:spLocks noGrp="1"/>
          </p:cNvSpPr>
          <p:nvPr>
            <p:ph type="body" idx="1"/>
          </p:nvPr>
        </p:nvSpPr>
        <p:spPr>
          <a:xfrm>
            <a:off x="3315880" y="4628428"/>
            <a:ext cx="5590200" cy="1463100"/>
          </a:xfrm>
          <a:prstGeom prst="rect">
            <a:avLst/>
          </a:prstGeom>
          <a:noFill/>
          <a:ln>
            <a:noFill/>
          </a:ln>
        </p:spPr>
        <p:txBody>
          <a:bodyPr spcFirstLastPara="1" wrap="square" lIns="88375" tIns="44175" rIns="88375" bIns="44175" anchor="t" anchorCtr="0">
            <a:sp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sp>
        <p:nvSpPr>
          <p:cNvPr id="59" name="Google Shape;59;p6"/>
          <p:cNvSpPr/>
          <p:nvPr/>
        </p:nvSpPr>
        <p:spPr>
          <a:xfrm>
            <a:off x="272955" y="0"/>
            <a:ext cx="422700" cy="1562400"/>
          </a:xfrm>
          <a:prstGeom prst="rect">
            <a:avLst/>
          </a:prstGeom>
          <a:solidFill>
            <a:schemeClr val="lt1"/>
          </a:solidFill>
          <a:ln>
            <a:noFill/>
          </a:ln>
        </p:spPr>
        <p:txBody>
          <a:bodyPr spcFirstLastPara="1" wrap="square" lIns="88375" tIns="44175" rIns="88375" bIns="44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0"/>
        <p:cNvGrpSpPr/>
        <p:nvPr/>
      </p:nvGrpSpPr>
      <p:grpSpPr>
        <a:xfrm>
          <a:off x="0" y="0"/>
          <a:ext cx="0" cy="0"/>
          <a:chOff x="0" y="0"/>
          <a:chExt cx="0" cy="0"/>
        </a:xfrm>
      </p:grpSpPr>
      <p:sp>
        <p:nvSpPr>
          <p:cNvPr id="61" name="Google Shape;61;p7"/>
          <p:cNvSpPr txBox="1">
            <a:spLocks noGrp="1"/>
          </p:cNvSpPr>
          <p:nvPr>
            <p:ph type="body" idx="1"/>
          </p:nvPr>
        </p:nvSpPr>
        <p:spPr>
          <a:xfrm>
            <a:off x="6364809" y="2096446"/>
            <a:ext cx="5397600" cy="43305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2" name="Google Shape;62;p7"/>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7"/>
          <p:cNvSpPr txBox="1">
            <a:spLocks noGrp="1"/>
          </p:cNvSpPr>
          <p:nvPr>
            <p:ph type="body" idx="2"/>
          </p:nvPr>
        </p:nvSpPr>
        <p:spPr>
          <a:xfrm>
            <a:off x="575239" y="1531279"/>
            <a:ext cx="5397600" cy="447600"/>
          </a:xfrm>
          <a:prstGeom prst="rect">
            <a:avLst/>
          </a:prstGeom>
          <a:noFill/>
          <a:ln>
            <a:noFill/>
          </a:ln>
        </p:spPr>
        <p:txBody>
          <a:bodyPr spcFirstLastPara="1" wrap="square" lIns="132575" tIns="44175" rIns="132575" bIns="44175" anchor="ctr" anchorCtr="0">
            <a:normAutofit/>
          </a:bodyPr>
          <a:lstStyle>
            <a:lvl1pPr marL="457200" lvl="0" indent="-228600" algn="l" rtl="0">
              <a:lnSpc>
                <a:spcPct val="90000"/>
              </a:lnSpc>
              <a:spcBef>
                <a:spcPts val="0"/>
              </a:spcBef>
              <a:spcAft>
                <a:spcPts val="0"/>
              </a:spcAft>
              <a:buSzPts val="1800"/>
              <a:buNone/>
              <a:defRPr sz="1800" b="0" cap="none">
                <a:solidFill>
                  <a:srgbClr val="4C3282"/>
                </a:solidFill>
                <a:latin typeface="Quattrocento Sans"/>
                <a:ea typeface="Quattrocento Sans"/>
                <a:cs typeface="Quattrocento Sans"/>
                <a:sym typeface="Quattrocento Sans"/>
              </a:defRPr>
            </a:lvl1pPr>
            <a:lvl2pPr marL="914400" lvl="1" indent="-228600" algn="l" rtl="0">
              <a:lnSpc>
                <a:spcPct val="90000"/>
              </a:lnSpc>
              <a:spcBef>
                <a:spcPts val="300"/>
              </a:spcBef>
              <a:spcAft>
                <a:spcPts val="0"/>
              </a:spcAft>
              <a:buSzPts val="1900"/>
              <a:buNone/>
              <a:defRPr sz="19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500"/>
              <a:buNone/>
              <a:defRPr sz="1500" b="1"/>
            </a:lvl4pPr>
            <a:lvl5pPr marL="2286000" lvl="4" indent="-228600" algn="l" rtl="0">
              <a:lnSpc>
                <a:spcPct val="90000"/>
              </a:lnSpc>
              <a:spcBef>
                <a:spcPts val="400"/>
              </a:spcBef>
              <a:spcAft>
                <a:spcPts val="0"/>
              </a:spcAft>
              <a:buSzPts val="1500"/>
              <a:buNone/>
              <a:defRPr sz="1500" b="1"/>
            </a:lvl5pPr>
            <a:lvl6pPr marL="2743200" lvl="5" indent="-228600" algn="l" rtl="0">
              <a:lnSpc>
                <a:spcPct val="90000"/>
              </a:lnSpc>
              <a:spcBef>
                <a:spcPts val="400"/>
              </a:spcBef>
              <a:spcAft>
                <a:spcPts val="0"/>
              </a:spcAft>
              <a:buSzPts val="1500"/>
              <a:buNone/>
              <a:defRPr sz="1500" b="1"/>
            </a:lvl6pPr>
            <a:lvl7pPr marL="3200400" lvl="6" indent="-228600" algn="l" rtl="0">
              <a:lnSpc>
                <a:spcPct val="90000"/>
              </a:lnSpc>
              <a:spcBef>
                <a:spcPts val="400"/>
              </a:spcBef>
              <a:spcAft>
                <a:spcPts val="0"/>
              </a:spcAft>
              <a:buSzPts val="1500"/>
              <a:buNone/>
              <a:defRPr sz="1500" b="1"/>
            </a:lvl7pPr>
            <a:lvl8pPr marL="3657600" lvl="7" indent="-228600" algn="l" rtl="0">
              <a:lnSpc>
                <a:spcPct val="90000"/>
              </a:lnSpc>
              <a:spcBef>
                <a:spcPts val="400"/>
              </a:spcBef>
              <a:spcAft>
                <a:spcPts val="0"/>
              </a:spcAft>
              <a:buSzPts val="1500"/>
              <a:buNone/>
              <a:defRPr sz="1500" b="1"/>
            </a:lvl8pPr>
            <a:lvl9pPr marL="4114800" lvl="8" indent="-228600" algn="l" rtl="0">
              <a:lnSpc>
                <a:spcPct val="90000"/>
              </a:lnSpc>
              <a:spcBef>
                <a:spcPts val="400"/>
              </a:spcBef>
              <a:spcAft>
                <a:spcPts val="400"/>
              </a:spcAft>
              <a:buSzPts val="1500"/>
              <a:buNone/>
              <a:defRPr sz="1500" b="1"/>
            </a:lvl9pPr>
          </a:lstStyle>
          <a:p>
            <a:endParaRPr/>
          </a:p>
        </p:txBody>
      </p:sp>
      <p:sp>
        <p:nvSpPr>
          <p:cNvPr id="64" name="Google Shape;64;p7"/>
          <p:cNvSpPr txBox="1">
            <a:spLocks noGrp="1"/>
          </p:cNvSpPr>
          <p:nvPr>
            <p:ph type="body" idx="3"/>
          </p:nvPr>
        </p:nvSpPr>
        <p:spPr>
          <a:xfrm>
            <a:off x="584218" y="2096446"/>
            <a:ext cx="5397600" cy="43305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65" name="Google Shape;65;p7"/>
          <p:cNvSpPr txBox="1">
            <a:spLocks noGrp="1"/>
          </p:cNvSpPr>
          <p:nvPr>
            <p:ph type="body" idx="4"/>
          </p:nvPr>
        </p:nvSpPr>
        <p:spPr>
          <a:xfrm>
            <a:off x="6355830" y="1531279"/>
            <a:ext cx="5397600" cy="447600"/>
          </a:xfrm>
          <a:prstGeom prst="rect">
            <a:avLst/>
          </a:prstGeom>
          <a:noFill/>
          <a:ln>
            <a:noFill/>
          </a:ln>
        </p:spPr>
        <p:txBody>
          <a:bodyPr spcFirstLastPara="1" wrap="square" lIns="132575" tIns="44175" rIns="132575" bIns="44175" anchor="ctr" anchorCtr="0">
            <a:normAutofit/>
          </a:bodyPr>
          <a:lstStyle>
            <a:lvl1pPr marL="457200" lvl="0" indent="-228600" algn="l" rtl="0">
              <a:lnSpc>
                <a:spcPct val="90000"/>
              </a:lnSpc>
              <a:spcBef>
                <a:spcPts val="0"/>
              </a:spcBef>
              <a:spcAft>
                <a:spcPts val="0"/>
              </a:spcAft>
              <a:buSzPts val="1800"/>
              <a:buNone/>
              <a:defRPr sz="1800" b="0" cap="none">
                <a:solidFill>
                  <a:srgbClr val="4C3282"/>
                </a:solidFill>
                <a:latin typeface="Quattrocento Sans"/>
                <a:ea typeface="Quattrocento Sans"/>
                <a:cs typeface="Quattrocento Sans"/>
                <a:sym typeface="Quattrocento Sans"/>
              </a:defRPr>
            </a:lvl1pPr>
            <a:lvl2pPr marL="914400" lvl="1" indent="-228600" algn="l" rtl="0">
              <a:lnSpc>
                <a:spcPct val="90000"/>
              </a:lnSpc>
              <a:spcBef>
                <a:spcPts val="300"/>
              </a:spcBef>
              <a:spcAft>
                <a:spcPts val="0"/>
              </a:spcAft>
              <a:buSzPts val="1900"/>
              <a:buNone/>
              <a:defRPr sz="1900" b="1"/>
            </a:lvl2pPr>
            <a:lvl3pPr marL="1371600" lvl="2" indent="-228600" algn="l" rtl="0">
              <a:lnSpc>
                <a:spcPct val="90000"/>
              </a:lnSpc>
              <a:spcBef>
                <a:spcPts val="400"/>
              </a:spcBef>
              <a:spcAft>
                <a:spcPts val="0"/>
              </a:spcAft>
              <a:buSzPts val="1800"/>
              <a:buNone/>
              <a:defRPr sz="1800" b="1"/>
            </a:lvl3pPr>
            <a:lvl4pPr marL="1828800" lvl="3" indent="-228600" algn="l" rtl="0">
              <a:lnSpc>
                <a:spcPct val="90000"/>
              </a:lnSpc>
              <a:spcBef>
                <a:spcPts val="400"/>
              </a:spcBef>
              <a:spcAft>
                <a:spcPts val="0"/>
              </a:spcAft>
              <a:buSzPts val="1500"/>
              <a:buNone/>
              <a:defRPr sz="1500" b="1"/>
            </a:lvl4pPr>
            <a:lvl5pPr marL="2286000" lvl="4" indent="-228600" algn="l" rtl="0">
              <a:lnSpc>
                <a:spcPct val="90000"/>
              </a:lnSpc>
              <a:spcBef>
                <a:spcPts val="400"/>
              </a:spcBef>
              <a:spcAft>
                <a:spcPts val="0"/>
              </a:spcAft>
              <a:buSzPts val="1500"/>
              <a:buNone/>
              <a:defRPr sz="1500" b="1"/>
            </a:lvl5pPr>
            <a:lvl6pPr marL="2743200" lvl="5" indent="-228600" algn="l" rtl="0">
              <a:lnSpc>
                <a:spcPct val="90000"/>
              </a:lnSpc>
              <a:spcBef>
                <a:spcPts val="400"/>
              </a:spcBef>
              <a:spcAft>
                <a:spcPts val="0"/>
              </a:spcAft>
              <a:buSzPts val="1500"/>
              <a:buNone/>
              <a:defRPr sz="1500" b="1"/>
            </a:lvl6pPr>
            <a:lvl7pPr marL="3200400" lvl="6" indent="-228600" algn="l" rtl="0">
              <a:lnSpc>
                <a:spcPct val="90000"/>
              </a:lnSpc>
              <a:spcBef>
                <a:spcPts val="400"/>
              </a:spcBef>
              <a:spcAft>
                <a:spcPts val="0"/>
              </a:spcAft>
              <a:buSzPts val="1500"/>
              <a:buNone/>
              <a:defRPr sz="1500" b="1"/>
            </a:lvl7pPr>
            <a:lvl8pPr marL="3657600" lvl="7" indent="-228600" algn="l" rtl="0">
              <a:lnSpc>
                <a:spcPct val="90000"/>
              </a:lnSpc>
              <a:spcBef>
                <a:spcPts val="400"/>
              </a:spcBef>
              <a:spcAft>
                <a:spcPts val="0"/>
              </a:spcAft>
              <a:buSzPts val="1500"/>
              <a:buNone/>
              <a:defRPr sz="1500" b="1"/>
            </a:lvl8pPr>
            <a:lvl9pPr marL="4114800" lvl="8" indent="-228600" algn="l" rtl="0">
              <a:lnSpc>
                <a:spcPct val="90000"/>
              </a:lnSpc>
              <a:spcBef>
                <a:spcPts val="400"/>
              </a:spcBef>
              <a:spcAft>
                <a:spcPts val="400"/>
              </a:spcAft>
              <a:buSzPts val="1500"/>
              <a:buNone/>
              <a:defRPr sz="15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9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4"/>
        <p:cNvGrpSpPr/>
        <p:nvPr/>
      </p:nvGrpSpPr>
      <p:grpSpPr>
        <a:xfrm>
          <a:off x="0" y="0"/>
          <a:ext cx="0" cy="0"/>
          <a:chOff x="0" y="0"/>
          <a:chExt cx="0" cy="0"/>
        </a:xfrm>
      </p:grpSpPr>
      <p:sp>
        <p:nvSpPr>
          <p:cNvPr id="95" name="Google Shape;95;p11"/>
          <p:cNvSpPr/>
          <p:nvPr/>
        </p:nvSpPr>
        <p:spPr>
          <a:xfrm>
            <a:off x="0" y="0"/>
            <a:ext cx="12192000" cy="4572000"/>
          </a:xfrm>
          <a:prstGeom prst="rect">
            <a:avLst/>
          </a:prstGeom>
          <a:solidFill>
            <a:srgbClr val="1D9AA1"/>
          </a:solidFill>
          <a:ln>
            <a:noFill/>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1"/>
          <p:cNvSpPr/>
          <p:nvPr/>
        </p:nvSpPr>
        <p:spPr>
          <a:xfrm>
            <a:off x="-1" y="0"/>
            <a:ext cx="12192000" cy="4572001"/>
          </a:xfrm>
          <a:custGeom>
            <a:avLst/>
            <a:gdLst/>
            <a:ahLst/>
            <a:cxnLst/>
            <a:rect l="l" t="t" r="r" b="b"/>
            <a:pathLst>
              <a:path w="12192000" h="4572001" extrusionOk="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spcFirstLastPara="1" wrap="square" lIns="88375" tIns="88375" rIns="88375" bIns="88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1"/>
          <p:cNvSpPr txBox="1">
            <a:spLocks noGrp="1"/>
          </p:cNvSpPr>
          <p:nvPr>
            <p:ph type="title"/>
          </p:nvPr>
        </p:nvSpPr>
        <p:spPr>
          <a:xfrm>
            <a:off x="457200" y="4960137"/>
            <a:ext cx="7772400" cy="1463100"/>
          </a:xfrm>
          <a:prstGeom prst="rect">
            <a:avLst/>
          </a:prstGeom>
          <a:noFill/>
          <a:ln>
            <a:noFill/>
          </a:ln>
        </p:spPr>
        <p:txBody>
          <a:bodyPr spcFirstLastPara="1" wrap="square" lIns="88375" tIns="44175" rIns="88375" bIns="44175" anchor="ctr" anchorCtr="0">
            <a:normAutofit/>
          </a:bodyPr>
          <a:lstStyle>
            <a:lvl1pPr lvl="0" algn="r" rtl="0">
              <a:lnSpc>
                <a:spcPct val="80000"/>
              </a:lnSpc>
              <a:spcBef>
                <a:spcPts val="0"/>
              </a:spcBef>
              <a:spcAft>
                <a:spcPts val="0"/>
              </a:spcAft>
              <a:buClr>
                <a:srgbClr val="0C0C0C"/>
              </a:buClr>
              <a:buSzPts val="4900"/>
              <a:buFont typeface="Quattrocento Sans"/>
              <a:buNone/>
              <a:defRPr sz="49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11"/>
          <p:cNvSpPr txBox="1">
            <a:spLocks noGrp="1"/>
          </p:cNvSpPr>
          <p:nvPr>
            <p:ph type="body" idx="1"/>
          </p:nvPr>
        </p:nvSpPr>
        <p:spPr>
          <a:xfrm>
            <a:off x="8610600" y="4960137"/>
            <a:ext cx="3200400" cy="1463100"/>
          </a:xfrm>
          <a:prstGeom prst="rect">
            <a:avLst/>
          </a:prstGeom>
          <a:noFill/>
          <a:ln>
            <a:noFill/>
          </a:ln>
        </p:spPr>
        <p:txBody>
          <a:bodyPr spcFirstLastPara="1" wrap="square" lIns="88375" tIns="44175" rIns="88375" bIns="44175" anchor="ctr" anchorCtr="0">
            <a:normAutofit/>
          </a:bodyPr>
          <a:lstStyle>
            <a:lvl1pPr marL="457200" lvl="0" indent="-228600" algn="l" rtl="0">
              <a:lnSpc>
                <a:spcPct val="100000"/>
              </a:lnSpc>
              <a:spcBef>
                <a:spcPts val="0"/>
              </a:spcBef>
              <a:spcAft>
                <a:spcPts val="0"/>
              </a:spcAft>
              <a:buSzPts val="1800"/>
              <a:buNone/>
              <a:defRPr sz="1800">
                <a:solidFill>
                  <a:srgbClr val="0C0C0C"/>
                </a:solidFill>
              </a:defRPr>
            </a:lvl1pPr>
            <a:lvl2pPr marL="914400" lvl="1" indent="-228600" algn="l" rtl="0">
              <a:lnSpc>
                <a:spcPct val="90000"/>
              </a:lnSpc>
              <a:spcBef>
                <a:spcPts val="300"/>
              </a:spcBef>
              <a:spcAft>
                <a:spcPts val="0"/>
              </a:spcAft>
              <a:buSzPts val="1800"/>
              <a:buNone/>
              <a:defRPr sz="1800">
                <a:solidFill>
                  <a:srgbClr val="888888"/>
                </a:solidFill>
              </a:defRPr>
            </a:lvl2pPr>
            <a:lvl3pPr marL="1371600" lvl="2" indent="-228600" algn="l" rtl="0">
              <a:lnSpc>
                <a:spcPct val="90000"/>
              </a:lnSpc>
              <a:spcBef>
                <a:spcPts val="400"/>
              </a:spcBef>
              <a:spcAft>
                <a:spcPts val="0"/>
              </a:spcAft>
              <a:buSzPts val="1500"/>
              <a:buNone/>
              <a:defRPr sz="1500">
                <a:solidFill>
                  <a:srgbClr val="888888"/>
                </a:solidFill>
              </a:defRPr>
            </a:lvl3pPr>
            <a:lvl4pPr marL="1828800" lvl="3" indent="-228600" algn="l" rtl="0">
              <a:lnSpc>
                <a:spcPct val="90000"/>
              </a:lnSpc>
              <a:spcBef>
                <a:spcPts val="400"/>
              </a:spcBef>
              <a:spcAft>
                <a:spcPts val="0"/>
              </a:spcAft>
              <a:buSzPts val="1400"/>
              <a:buNone/>
              <a:defRPr sz="1400">
                <a:solidFill>
                  <a:srgbClr val="888888"/>
                </a:solidFill>
              </a:defRPr>
            </a:lvl4pPr>
            <a:lvl5pPr marL="2286000" lvl="4" indent="-228600" algn="l" rtl="0">
              <a:lnSpc>
                <a:spcPct val="90000"/>
              </a:lnSpc>
              <a:spcBef>
                <a:spcPts val="400"/>
              </a:spcBef>
              <a:spcAft>
                <a:spcPts val="0"/>
              </a:spcAft>
              <a:buSzPts val="1400"/>
              <a:buNone/>
              <a:defRPr sz="1400">
                <a:solidFill>
                  <a:srgbClr val="888888"/>
                </a:solidFill>
              </a:defRPr>
            </a:lvl5pPr>
            <a:lvl6pPr marL="2743200" lvl="5" indent="-228600" algn="l" rtl="0">
              <a:lnSpc>
                <a:spcPct val="90000"/>
              </a:lnSpc>
              <a:spcBef>
                <a:spcPts val="400"/>
              </a:spcBef>
              <a:spcAft>
                <a:spcPts val="0"/>
              </a:spcAft>
              <a:buSzPts val="1400"/>
              <a:buNone/>
              <a:defRPr sz="1400">
                <a:solidFill>
                  <a:srgbClr val="888888"/>
                </a:solidFill>
              </a:defRPr>
            </a:lvl6pPr>
            <a:lvl7pPr marL="3200400" lvl="6" indent="-228600" algn="l" rtl="0">
              <a:lnSpc>
                <a:spcPct val="90000"/>
              </a:lnSpc>
              <a:spcBef>
                <a:spcPts val="400"/>
              </a:spcBef>
              <a:spcAft>
                <a:spcPts val="0"/>
              </a:spcAft>
              <a:buSzPts val="1400"/>
              <a:buNone/>
              <a:defRPr sz="1400">
                <a:solidFill>
                  <a:srgbClr val="888888"/>
                </a:solidFill>
              </a:defRPr>
            </a:lvl7pPr>
            <a:lvl8pPr marL="3657600" lvl="7" indent="-228600" algn="l" rtl="0">
              <a:lnSpc>
                <a:spcPct val="90000"/>
              </a:lnSpc>
              <a:spcBef>
                <a:spcPts val="400"/>
              </a:spcBef>
              <a:spcAft>
                <a:spcPts val="0"/>
              </a:spcAft>
              <a:buSzPts val="1400"/>
              <a:buNone/>
              <a:defRPr sz="1400">
                <a:solidFill>
                  <a:srgbClr val="888888"/>
                </a:solidFill>
              </a:defRPr>
            </a:lvl8pPr>
            <a:lvl9pPr marL="4114800" lvl="8" indent="-228600" algn="l" rtl="0">
              <a:lnSpc>
                <a:spcPct val="90000"/>
              </a:lnSpc>
              <a:spcBef>
                <a:spcPts val="400"/>
              </a:spcBef>
              <a:spcAft>
                <a:spcPts val="400"/>
              </a:spcAft>
              <a:buSzPts val="1400"/>
              <a:buNone/>
              <a:defRPr sz="1400">
                <a:solidFill>
                  <a:srgbClr val="888888"/>
                </a:solidFill>
              </a:defRPr>
            </a:lvl9pPr>
          </a:lstStyle>
          <a:p>
            <a:endParaRPr/>
          </a:p>
        </p:txBody>
      </p:sp>
      <p:cxnSp>
        <p:nvCxnSpPr>
          <p:cNvPr id="99" name="Google Shape;99;p11"/>
          <p:cNvCxnSpPr/>
          <p:nvPr/>
        </p:nvCxnSpPr>
        <p:spPr>
          <a:xfrm rot="10800000">
            <a:off x="8386843" y="5264106"/>
            <a:ext cx="0" cy="914400"/>
          </a:xfrm>
          <a:prstGeom prst="straightConnector1">
            <a:avLst/>
          </a:prstGeom>
          <a:noFill/>
          <a:ln w="19050" cap="flat" cmpd="sng">
            <a:solidFill>
              <a:srgbClr val="4C3282"/>
            </a:solidFill>
            <a:prstDash val="solid"/>
            <a:round/>
            <a:headEnd type="none" w="sm" len="sm"/>
            <a:tailEnd type="none" w="sm" len="sm"/>
          </a:ln>
        </p:spPr>
      </p:cxnSp>
      <p:pic>
        <p:nvPicPr>
          <p:cNvPr id="100" name="Google Shape;100;p11" descr="UW building"/>
          <p:cNvPicPr preferRelativeResize="0"/>
          <p:nvPr/>
        </p:nvPicPr>
        <p:blipFill rotWithShape="1">
          <a:blip r:embed="rId2">
            <a:alphaModFix/>
          </a:blip>
          <a:srcRect t="38182" b="5568"/>
          <a:stretch/>
        </p:blipFill>
        <p:spPr>
          <a:xfrm>
            <a:off x="3" y="0"/>
            <a:ext cx="12191993" cy="457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1"/>
        <p:cNvGrpSpPr/>
        <p:nvPr/>
      </p:nvGrpSpPr>
      <p:grpSpPr>
        <a:xfrm>
          <a:off x="0" y="0"/>
          <a:ext cx="0" cy="0"/>
          <a:chOff x="0" y="0"/>
          <a:chExt cx="0" cy="0"/>
        </a:xfrm>
      </p:grpSpPr>
      <p:sp>
        <p:nvSpPr>
          <p:cNvPr id="102" name="Google Shape;102;p12"/>
          <p:cNvSpPr txBox="1">
            <a:spLocks noGrp="1"/>
          </p:cNvSpPr>
          <p:nvPr>
            <p:ph type="body" idx="1"/>
          </p:nvPr>
        </p:nvSpPr>
        <p:spPr>
          <a:xfrm>
            <a:off x="634620" y="1512985"/>
            <a:ext cx="5397600" cy="47964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3" name="Google Shape;103;p12"/>
          <p:cNvSpPr txBox="1">
            <a:spLocks noGrp="1"/>
          </p:cNvSpPr>
          <p:nvPr>
            <p:ph type="body" idx="2"/>
          </p:nvPr>
        </p:nvSpPr>
        <p:spPr>
          <a:xfrm>
            <a:off x="6364809" y="1512984"/>
            <a:ext cx="5397600" cy="4796400"/>
          </a:xfrm>
          <a:prstGeom prst="rect">
            <a:avLst/>
          </a:prstGeom>
          <a:noFill/>
          <a:ln>
            <a:noFill/>
          </a:ln>
        </p:spPr>
        <p:txBody>
          <a:bodyPr spcFirstLastPara="1" wrap="square" lIns="44175" tIns="44175" rIns="44175" bIns="44175" anchor="t" anchorCtr="0">
            <a:normAutofit/>
          </a:bodyPr>
          <a:lstStyle>
            <a:lvl1pPr marL="457200" lvl="0" indent="-342900" algn="l" rtl="0">
              <a:lnSpc>
                <a:spcPct val="90000"/>
              </a:lnSpc>
              <a:spcBef>
                <a:spcPts val="1200"/>
              </a:spcBef>
              <a:spcAft>
                <a:spcPts val="0"/>
              </a:spcAft>
              <a:buSzPts val="1800"/>
              <a:buChar char=" "/>
              <a:defRPr/>
            </a:lvl1pPr>
            <a:lvl2pPr marL="914400" lvl="1" indent="-342900" algn="l" rtl="0">
              <a:lnSpc>
                <a:spcPct val="90000"/>
              </a:lnSpc>
              <a:spcBef>
                <a:spcPts val="300"/>
              </a:spcBef>
              <a:spcAft>
                <a:spcPts val="0"/>
              </a:spcAft>
              <a:buSzPts val="1800"/>
              <a:buChar char="-"/>
              <a:defRPr/>
            </a:lvl2pPr>
            <a:lvl3pPr marL="1371600" lvl="2" indent="-342900" algn="l" rtl="0">
              <a:lnSpc>
                <a:spcPct val="90000"/>
              </a:lnSpc>
              <a:spcBef>
                <a:spcPts val="400"/>
              </a:spcBef>
              <a:spcAft>
                <a:spcPts val="0"/>
              </a:spcAft>
              <a:buSzPts val="1800"/>
              <a:buChar char="-"/>
              <a:defRPr/>
            </a:lvl3pPr>
            <a:lvl4pPr marL="1828800" lvl="3" indent="-342900" algn="l" rtl="0">
              <a:lnSpc>
                <a:spcPct val="90000"/>
              </a:lnSpc>
              <a:spcBef>
                <a:spcPts val="400"/>
              </a:spcBef>
              <a:spcAft>
                <a:spcPts val="0"/>
              </a:spcAft>
              <a:buSzPts val="1800"/>
              <a:buChar char="-"/>
              <a:defRPr/>
            </a:lvl4pPr>
            <a:lvl5pPr marL="2286000" lvl="4" indent="-342900" algn="l" rtl="0">
              <a:lnSpc>
                <a:spcPct val="90000"/>
              </a:lnSpc>
              <a:spcBef>
                <a:spcPts val="400"/>
              </a:spcBef>
              <a:spcAft>
                <a:spcPts val="0"/>
              </a:spcAft>
              <a:buSzPts val="1800"/>
              <a:buChar char="-"/>
              <a:defRPr/>
            </a:lvl5pPr>
            <a:lvl6pPr marL="2743200" lvl="5" indent="-342900" algn="l" rtl="0">
              <a:lnSpc>
                <a:spcPct val="90000"/>
              </a:lnSpc>
              <a:spcBef>
                <a:spcPts val="400"/>
              </a:spcBef>
              <a:spcAft>
                <a:spcPts val="0"/>
              </a:spcAft>
              <a:buSzPts val="1800"/>
              <a:buChar char="?"/>
              <a:defRPr/>
            </a:lvl6pPr>
            <a:lvl7pPr marL="3200400" lvl="6" indent="-342900" algn="l" rtl="0">
              <a:lnSpc>
                <a:spcPct val="90000"/>
              </a:lnSpc>
              <a:spcBef>
                <a:spcPts val="400"/>
              </a:spcBef>
              <a:spcAft>
                <a:spcPts val="0"/>
              </a:spcAft>
              <a:buSzPts val="1800"/>
              <a:buChar char="?"/>
              <a:defRPr/>
            </a:lvl7pPr>
            <a:lvl8pPr marL="3657600" lvl="7" indent="-342900" algn="l" rtl="0">
              <a:lnSpc>
                <a:spcPct val="90000"/>
              </a:lnSpc>
              <a:spcBef>
                <a:spcPts val="400"/>
              </a:spcBef>
              <a:spcAft>
                <a:spcPts val="0"/>
              </a:spcAft>
              <a:buSzPts val="1800"/>
              <a:buChar char="?"/>
              <a:defRPr/>
            </a:lvl8pPr>
            <a:lvl9pPr marL="4114800" lvl="8" indent="-342900" algn="l" rtl="0">
              <a:lnSpc>
                <a:spcPct val="90000"/>
              </a:lnSpc>
              <a:spcBef>
                <a:spcPts val="400"/>
              </a:spcBef>
              <a:spcAft>
                <a:spcPts val="400"/>
              </a:spcAft>
              <a:buSzPts val="1800"/>
              <a:buChar char="?"/>
              <a:defRPr/>
            </a:lvl9pPr>
          </a:lstStyle>
          <a:p>
            <a:endParaRPr/>
          </a:p>
        </p:txBody>
      </p:sp>
      <p:sp>
        <p:nvSpPr>
          <p:cNvPr id="104" name="Google Shape;104;p12"/>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lvl="0" algn="l" rtl="0">
              <a:lnSpc>
                <a:spcPct val="80000"/>
              </a:lnSpc>
              <a:spcBef>
                <a:spcPts val="0"/>
              </a:spcBef>
              <a:spcAft>
                <a:spcPts val="0"/>
              </a:spcAft>
              <a:buClr>
                <a:srgbClr val="0C0C0C"/>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75239" y="263276"/>
            <a:ext cx="11187000" cy="1014900"/>
          </a:xfrm>
          <a:prstGeom prst="rect">
            <a:avLst/>
          </a:prstGeom>
          <a:noFill/>
          <a:ln>
            <a:noFill/>
          </a:ln>
        </p:spPr>
        <p:txBody>
          <a:bodyPr spcFirstLastPara="1" wrap="square" lIns="88375" tIns="44175" rIns="88375" bIns="44175" anchor="ctr" anchorCtr="0">
            <a:normAutofit/>
          </a:bodyPr>
          <a:lstStyle>
            <a:lvl1pPr marR="0" lvl="0" algn="l" rtl="0">
              <a:lnSpc>
                <a:spcPct val="80000"/>
              </a:lnSpc>
              <a:spcBef>
                <a:spcPts val="0"/>
              </a:spcBef>
              <a:spcAft>
                <a:spcPts val="0"/>
              </a:spcAft>
              <a:buClr>
                <a:srgbClr val="0C0C0C"/>
              </a:buClr>
              <a:buSzPts val="4300"/>
              <a:buFont typeface="Quattrocento Sans"/>
              <a:buNone/>
              <a:defRPr sz="4300" b="0" i="0" u="none" strike="noStrike" cap="none">
                <a:solidFill>
                  <a:srgbClr val="0C0C0C"/>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
          <p:cNvSpPr txBox="1">
            <a:spLocks noGrp="1"/>
          </p:cNvSpPr>
          <p:nvPr>
            <p:ph type="body" idx="1"/>
          </p:nvPr>
        </p:nvSpPr>
        <p:spPr>
          <a:xfrm>
            <a:off x="575240" y="1463857"/>
            <a:ext cx="11187000" cy="4845600"/>
          </a:xfrm>
          <a:prstGeom prst="rect">
            <a:avLst/>
          </a:prstGeom>
          <a:noFill/>
          <a:ln>
            <a:noFill/>
          </a:ln>
        </p:spPr>
        <p:txBody>
          <a:bodyPr spcFirstLastPara="1" wrap="square" lIns="44175" tIns="44175" rIns="44175" bIns="44175" anchor="t" anchorCtr="0">
            <a:spAutoFit/>
          </a:bodyPr>
          <a:lstStyle>
            <a:lvl1pPr marL="457200" marR="0" lvl="0" indent="-393700" algn="l" rtl="0">
              <a:lnSpc>
                <a:spcPct val="90000"/>
              </a:lnSpc>
              <a:spcBef>
                <a:spcPts val="1200"/>
              </a:spcBef>
              <a:spcAft>
                <a:spcPts val="0"/>
              </a:spcAft>
              <a:buClr>
                <a:srgbClr val="4C3282"/>
              </a:buClr>
              <a:buSzPts val="2600"/>
              <a:buFont typeface="Twentieth Century"/>
              <a:buChar char=" "/>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4" name="Google Shape;14;p1"/>
          <p:cNvSpPr txBox="1"/>
          <p:nvPr/>
        </p:nvSpPr>
        <p:spPr>
          <a:xfrm>
            <a:off x="7913400" y="6495350"/>
            <a:ext cx="4278900" cy="363300"/>
          </a:xfrm>
          <a:prstGeom prst="rect">
            <a:avLst/>
          </a:prstGeom>
          <a:noFill/>
          <a:ln>
            <a:noFill/>
          </a:ln>
        </p:spPr>
        <p:txBody>
          <a:bodyPr spcFirstLastPara="1" wrap="square" lIns="88375" tIns="88375" rIns="88375" bIns="88375" anchor="ctr" anchorCtr="0">
            <a:spAutoFit/>
          </a:bodyPr>
          <a:lstStyle/>
          <a:p>
            <a:pPr marL="0" lvl="0" indent="0" algn="r" rtl="0">
              <a:spcBef>
                <a:spcPts val="0"/>
              </a:spcBef>
              <a:spcAft>
                <a:spcPts val="0"/>
              </a:spcAft>
              <a:buNone/>
            </a:pPr>
            <a:r>
              <a:rPr lang="en-US" sz="1200">
                <a:solidFill>
                  <a:srgbClr val="595959"/>
                </a:solidFill>
                <a:latin typeface="Quattrocento Sans"/>
                <a:ea typeface="Quattrocento Sans"/>
                <a:cs typeface="Quattrocento Sans"/>
                <a:sym typeface="Quattrocento Sans"/>
              </a:rPr>
              <a:t> </a:t>
            </a:r>
            <a:fld id="{00000000-1234-1234-1234-123412341234}" type="slidenum">
              <a:rPr lang="en-US" sz="1200">
                <a:solidFill>
                  <a:srgbClr val="595959"/>
                </a:solidFill>
                <a:latin typeface="Quattrocento Sans"/>
                <a:ea typeface="Quattrocento Sans"/>
                <a:cs typeface="Quattrocento Sans"/>
                <a:sym typeface="Quattrocento Sans"/>
              </a:rPr>
              <a:t>‹#›</a:t>
            </a:fld>
            <a:endParaRPr sz="1200">
              <a:solidFill>
                <a:srgbClr val="595959"/>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 id="2147483659" r:id="rId9"/>
    <p:sldLayoutId id="2147483660" r:id="rId10"/>
    <p:sldLayoutId id="2147483661" r:id="rId11"/>
    <p:sldLayoutId id="2147483662"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www.allthingsgraphed.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youtube.com/watch?v=7J3GadLzyd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youtube.com/watch?v=7J3GadLzydI&amp;list=PLnZHgAO8ocBv6XRqZkqQjrsIJijn82UUC&amp;index=7" TargetMode="External"/><Relationship Id="rId3" Type="http://schemas.openxmlformats.org/officeDocument/2006/relationships/hyperlink" Target="https://www.youtube.com/watch?v=HZ5YTanv5QE" TargetMode="External"/><Relationship Id="rId7" Type="http://schemas.openxmlformats.org/officeDocument/2006/relationships/hyperlink" Target="https://www.youtube.com/watch?v=5GcSvYDgiSo&amp;list=PLnZHgAO8ocBv6XRqZkqQjrsIJijn82UUC&amp;index=6"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youtube.com/watch?v=N6wicLpEmHY&amp;list=PLnZHgAO8ocBv6XRqZkqQjrsIJijn82UUC&amp;index=5" TargetMode="External"/><Relationship Id="rId5" Type="http://schemas.openxmlformats.org/officeDocument/2006/relationships/hyperlink" Target="https://www.youtube.com/watch?v=bIA8HEEUxZI" TargetMode="External"/><Relationship Id="rId4" Type="http://schemas.openxmlformats.org/officeDocument/2006/relationships/hyperlink" Target="https://www.youtube.com/watch?v=Urx87-NMm6c" TargetMode="External"/><Relationship Id="rId9" Type="http://schemas.openxmlformats.org/officeDocument/2006/relationships/hyperlink" Target="https://www.youtube.com/playlist?list=PLj8W7XIvO93oxLOZTi8JFghuRcKieIZ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1IJUv3ljqyU&amp;list=PLEcoVsAaONjd5n69K84sSmAuvTrTQT_Nl&amp;index=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1">
            <a:extLst>
              <a:ext uri="{FF2B5EF4-FFF2-40B4-BE49-F238E27FC236}">
                <a16:creationId xmlns:a16="http://schemas.microsoft.com/office/drawing/2014/main" id="{FF74C60C-7FBF-0198-02D6-369C8C9E2F98}"/>
              </a:ext>
            </a:extLst>
          </p:cNvPr>
          <p:cNvSpPr txBox="1">
            <a:spLocks/>
          </p:cNvSpPr>
          <p:nvPr/>
        </p:nvSpPr>
        <p:spPr>
          <a:xfrm>
            <a:off x="2259666" y="1054389"/>
            <a:ext cx="7952128" cy="262520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chemeClr val="accent1"/>
                </a:solidFill>
                <a:latin typeface="Helvetica"/>
                <a:ea typeface="+mj-ea"/>
                <a:cs typeface="Helvetica"/>
              </a:defRPr>
            </a:lvl1pPr>
          </a:lstStyle>
          <a:p>
            <a:pPr marL="0" marR="0" lvl="0" indent="0" algn="ctr" defTabSz="457200" rtl="0" eaLnBrk="1" fontAlgn="auto" latinLnBrk="0" hangingPunct="1">
              <a:lnSpc>
                <a:spcPct val="130000"/>
              </a:lnSpc>
              <a:spcBef>
                <a:spcPct val="0"/>
              </a:spcBef>
              <a:spcAft>
                <a:spcPts val="0"/>
              </a:spcAft>
              <a:buClrTx/>
              <a:buSzTx/>
              <a:buFontTx/>
              <a:buNone/>
              <a:tabLst/>
              <a:defRPr/>
            </a:pPr>
            <a: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Lecture</a:t>
            </a:r>
            <a:r>
              <a:rPr kumimoji="0" lang="zh-CN" altLang="en-US"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 </a:t>
            </a:r>
            <a: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t>12</a:t>
            </a:r>
            <a:br>
              <a:rPr kumimoji="0" lang="en-US" altLang="zh-CN" sz="3600" b="0" i="0" u="none" strike="noStrike" kern="1200" cap="none" spc="0" normalizeH="0" baseline="0" noProof="0" dirty="0">
                <a:ln>
                  <a:noFill/>
                </a:ln>
                <a:solidFill>
                  <a:srgbClr val="4F81BD"/>
                </a:solidFill>
                <a:effectLst/>
                <a:uLnTx/>
                <a:uFillTx/>
                <a:latin typeface="Helvetica"/>
                <a:ea typeface="宋体" panose="02010600030101010101" pitchFamily="2" charset="-122"/>
                <a:cs typeface="Helvetica"/>
              </a:rPr>
            </a:br>
            <a:r>
              <a:rPr kumimoji="0" lang="en-US" sz="3600" b="0" i="0" u="none" strike="noStrike" kern="1200" cap="none" spc="0" normalizeH="0" baseline="0" noProof="0" dirty="0">
                <a:ln>
                  <a:noFill/>
                </a:ln>
                <a:solidFill>
                  <a:srgbClr val="4F81BD"/>
                </a:solidFill>
                <a:effectLst/>
                <a:uLnTx/>
                <a:uFillTx/>
                <a:latin typeface="Helvetica"/>
                <a:ea typeface="+mj-ea"/>
                <a:cs typeface="Helvetica"/>
              </a:rPr>
              <a:t>Graphs</a:t>
            </a:r>
          </a:p>
        </p:txBody>
      </p:sp>
      <p:sp>
        <p:nvSpPr>
          <p:cNvPr id="5" name="Subtitle 2">
            <a:extLst>
              <a:ext uri="{FF2B5EF4-FFF2-40B4-BE49-F238E27FC236}">
                <a16:creationId xmlns:a16="http://schemas.microsoft.com/office/drawing/2014/main" id="{4B44BB71-7572-07AF-DC4B-83D5FDDAFEA6}"/>
              </a:ext>
            </a:extLst>
          </p:cNvPr>
          <p:cNvSpPr txBox="1">
            <a:spLocks/>
          </p:cNvSpPr>
          <p:nvPr/>
        </p:nvSpPr>
        <p:spPr>
          <a:xfrm>
            <a:off x="3034145" y="3793837"/>
            <a:ext cx="6400800" cy="1752600"/>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accent6"/>
              </a:buClr>
              <a:buFont typeface="Wingdings" charset="2"/>
              <a:buNone/>
              <a:defRPr sz="2400" kern="1200">
                <a:solidFill>
                  <a:schemeClr val="tx1"/>
                </a:solidFill>
                <a:latin typeface="Times New Roman"/>
                <a:ea typeface="+mn-ea"/>
                <a:cs typeface="Times New Roman"/>
              </a:defRPr>
            </a:lvl1pPr>
            <a:lvl2pPr marL="457200" indent="0" algn="ctr" defTabSz="457200" rtl="0" eaLnBrk="1" latinLnBrk="0" hangingPunct="1">
              <a:spcBef>
                <a:spcPct val="20000"/>
              </a:spcBef>
              <a:buClr>
                <a:schemeClr val="accent6"/>
              </a:buClr>
              <a:buFont typeface="Wingdings" charset="2"/>
              <a:buNone/>
              <a:defRPr sz="2000" kern="1200">
                <a:solidFill>
                  <a:schemeClr val="tx1">
                    <a:tint val="75000"/>
                  </a:schemeClr>
                </a:solidFill>
                <a:latin typeface="Times New Roman"/>
                <a:ea typeface="+mn-ea"/>
                <a:cs typeface="Times New Roman"/>
              </a:defRPr>
            </a:lvl2pPr>
            <a:lvl3pPr marL="914400" indent="0" algn="ctr" defTabSz="457200" rtl="0" eaLnBrk="1" latinLnBrk="0" hangingPunct="1">
              <a:spcBef>
                <a:spcPct val="20000"/>
              </a:spcBef>
              <a:buClr>
                <a:schemeClr val="accent6"/>
              </a:buClr>
              <a:buFont typeface="Wingdings" charset="2"/>
              <a:buNone/>
              <a:defRPr sz="1800" kern="1200">
                <a:solidFill>
                  <a:schemeClr val="tx1">
                    <a:tint val="75000"/>
                  </a:schemeClr>
                </a:solidFill>
                <a:latin typeface="Times New Roman"/>
                <a:ea typeface="+mn-ea"/>
                <a:cs typeface="Times New Roman"/>
              </a:defRPr>
            </a:lvl3pPr>
            <a:lvl4pPr marL="13716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4pPr>
            <a:lvl5pPr marL="1828800" indent="0" algn="ctr" defTabSz="457200" rtl="0" eaLnBrk="1" latinLnBrk="0" hangingPunct="1">
              <a:spcBef>
                <a:spcPct val="20000"/>
              </a:spcBef>
              <a:buClr>
                <a:schemeClr val="accent6"/>
              </a:buClr>
              <a:buFont typeface="Wingdings" charset="2"/>
              <a:buNone/>
              <a:defRPr sz="1600" kern="1200">
                <a:solidFill>
                  <a:schemeClr val="tx1">
                    <a:tint val="75000"/>
                  </a:schemeClr>
                </a:solidFill>
                <a:latin typeface="Times New Roman"/>
                <a:ea typeface="+mn-ea"/>
                <a:cs typeface="Times New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a:ln>
                  <a:noFill/>
                </a:ln>
                <a:solidFill>
                  <a:sysClr val="windowText" lastClr="000000"/>
                </a:solidFill>
                <a:effectLst/>
                <a:uLnTx/>
                <a:uFillTx/>
                <a:latin typeface="Times New Roman"/>
                <a:ea typeface="+mn-ea"/>
                <a:cs typeface="Times New Roman"/>
              </a:rPr>
              <a:t>Department</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of</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Computer</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Science</a:t>
            </a:r>
          </a:p>
          <a:p>
            <a:pPr marL="0" marR="0" lvl="0" indent="0" algn="ctr" defTabSz="457200" rtl="0" eaLnBrk="1" fontAlgn="auto" latinLnBrk="0" hangingPunct="1">
              <a:lnSpc>
                <a:spcPct val="100000"/>
              </a:lnSpc>
              <a:spcBef>
                <a:spcPct val="20000"/>
              </a:spcBef>
              <a:spcAft>
                <a:spcPts val="0"/>
              </a:spcAft>
              <a:buClr>
                <a:srgbClr val="F79646"/>
              </a:buClr>
              <a:buSzTx/>
              <a:buFont typeface="Wingdings" charset="2"/>
              <a:buNone/>
              <a:tabLst/>
              <a:defRPr/>
            </a:pPr>
            <a:r>
              <a:rPr kumimoji="0" lang="en-US" sz="2000" b="0" i="0" u="none" strike="noStrike" kern="1200" cap="none" spc="0" normalizeH="0" baseline="0" noProof="0">
                <a:ln>
                  <a:noFill/>
                </a:ln>
                <a:solidFill>
                  <a:sysClr val="windowText" lastClr="000000"/>
                </a:solidFill>
                <a:effectLst/>
                <a:uLnTx/>
                <a:uFillTx/>
                <a:latin typeface="Times New Roman"/>
                <a:ea typeface="+mn-ea"/>
                <a:cs typeface="Times New Roman"/>
              </a:rPr>
              <a:t>Hofstra</a:t>
            </a:r>
            <a:r>
              <a:rPr kumimoji="0" lang="zh-CN" altLang="en-US"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 </a:t>
            </a:r>
            <a:r>
              <a:rPr kumimoji="0" lang="en-US" altLang="zh-CN" sz="2000" b="0" i="0" u="none" strike="noStrike" kern="1200" cap="none" spc="0" normalizeH="0" baseline="0" noProof="0">
                <a:ln>
                  <a:noFill/>
                </a:ln>
                <a:solidFill>
                  <a:sysClr val="windowText" lastClr="000000"/>
                </a:solidFill>
                <a:effectLst/>
                <a:uLnTx/>
                <a:uFillTx/>
                <a:latin typeface="Times New Roman"/>
                <a:ea typeface="宋体" panose="02010600030101010101" pitchFamily="2" charset="-122"/>
                <a:cs typeface="Times New Roman"/>
              </a:rPr>
              <a:t>University</a:t>
            </a:r>
            <a:endParaRPr kumimoji="0" lang="en-US" sz="2000" b="0" i="0" u="none" strike="noStrike" kern="1200" cap="none" spc="0" normalizeH="0" baseline="0" noProof="0" dirty="0">
              <a:ln>
                <a:noFill/>
              </a:ln>
              <a:solidFill>
                <a:sysClr val="windowText" lastClr="000000"/>
              </a:solidFill>
              <a:effectLst/>
              <a:uLnTx/>
              <a:uFillTx/>
              <a:latin typeface="Times New Roman"/>
              <a:ea typeface="+mn-ea"/>
              <a:cs typeface="Times New Roman"/>
            </a:endParaRPr>
          </a:p>
        </p:txBody>
      </p:sp>
      <p:sp>
        <p:nvSpPr>
          <p:cNvPr id="2" name="TextBox 1">
            <a:extLst>
              <a:ext uri="{FF2B5EF4-FFF2-40B4-BE49-F238E27FC236}">
                <a16:creationId xmlns:a16="http://schemas.microsoft.com/office/drawing/2014/main" id="{260853BE-133A-977A-76F6-3EBD56979FEE}"/>
              </a:ext>
            </a:extLst>
          </p:cNvPr>
          <p:cNvSpPr txBox="1"/>
          <p:nvPr/>
        </p:nvSpPr>
        <p:spPr>
          <a:xfrm>
            <a:off x="4358711" y="6487758"/>
            <a:ext cx="4856394" cy="276999"/>
          </a:xfrm>
          <a:prstGeom prst="rect">
            <a:avLst/>
          </a:prstGeom>
          <a:solidFill>
            <a:srgbClr val="FFFFFF"/>
          </a:solidFill>
          <a:ln w="25400" cap="flat" cmpd="sng" algn="ctr">
            <a:solidFill>
              <a:srgbClr val="B7C6FE"/>
            </a:solidFill>
            <a:prstDash val="solid"/>
          </a:ln>
          <a:effectLst/>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Acknowledgement: Lecture slides based on </a:t>
            </a:r>
            <a:r>
              <a:rPr lang="en-US" altLang="zh-CN" sz="1200" b="1" kern="1200" dirty="0" err="1">
                <a:latin typeface="Gill Sans Light"/>
                <a:ea typeface="宋体" panose="02010600030101010101" pitchFamily="2" charset="-122"/>
                <a:cs typeface="+mn-cs"/>
              </a:rPr>
              <a:t>UofW</a:t>
            </a:r>
            <a:r>
              <a:rPr kumimoji="0" lang="en-US" altLang="zh-CN" sz="1200" b="1" i="0" u="none" strike="noStrike" kern="1200" cap="none" spc="0" normalizeH="0" baseline="0" noProof="0" dirty="0">
                <a:ln>
                  <a:noFill/>
                </a:ln>
                <a:solidFill>
                  <a:srgbClr val="000000"/>
                </a:solidFill>
                <a:effectLst/>
                <a:uLnTx/>
                <a:uFillTx/>
                <a:latin typeface="Gill Sans Light"/>
                <a:ea typeface="宋体" panose="02010600030101010101" pitchFamily="2" charset="-122"/>
                <a:cs typeface="+mn-cs"/>
              </a:rPr>
              <a:t> Course on Data Structures </a:t>
            </a:r>
            <a:endParaRPr kumimoji="0" lang="en-SE" sz="1200" b="1" i="0" u="none" strike="noStrike" kern="1200" cap="none" spc="0" normalizeH="0" baseline="0" noProof="0" dirty="0">
              <a:ln>
                <a:noFill/>
              </a:ln>
              <a:solidFill>
                <a:srgbClr val="000000"/>
              </a:solidFill>
              <a:effectLst/>
              <a:uLnTx/>
              <a:uFillTx/>
              <a:latin typeface="Gill Sans Ligh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Adjacency Matrix</a:t>
            </a:r>
            <a:endParaRPr/>
          </a:p>
        </p:txBody>
      </p:sp>
      <p:graphicFrame>
        <p:nvGraphicFramePr>
          <p:cNvPr id="433" name="Google Shape;433;p29"/>
          <p:cNvGraphicFramePr/>
          <p:nvPr>
            <p:extLst>
              <p:ext uri="{D42A27DB-BD31-4B8C-83A1-F6EECF244321}">
                <p14:modId xmlns:p14="http://schemas.microsoft.com/office/powerpoint/2010/main" val="202659754"/>
              </p:ext>
            </p:extLst>
          </p:nvPr>
        </p:nvGraphicFramePr>
        <p:xfrm>
          <a:off x="6477234" y="2102951"/>
          <a:ext cx="5460600" cy="3768480"/>
        </p:xfrm>
        <a:graphic>
          <a:graphicData uri="http://schemas.openxmlformats.org/drawingml/2006/table">
            <a:tbl>
              <a:tblPr firstRow="1" bandRow="1">
                <a:noFill/>
              </a:tblPr>
              <a:tblGrid>
                <a:gridCol w="682575">
                  <a:extLst>
                    <a:ext uri="{9D8B030D-6E8A-4147-A177-3AD203B41FA5}">
                      <a16:colId xmlns:a16="http://schemas.microsoft.com/office/drawing/2014/main" val="20000"/>
                    </a:ext>
                  </a:extLst>
                </a:gridCol>
                <a:gridCol w="682575">
                  <a:extLst>
                    <a:ext uri="{9D8B030D-6E8A-4147-A177-3AD203B41FA5}">
                      <a16:colId xmlns:a16="http://schemas.microsoft.com/office/drawing/2014/main" val="20001"/>
                    </a:ext>
                  </a:extLst>
                </a:gridCol>
                <a:gridCol w="682575">
                  <a:extLst>
                    <a:ext uri="{9D8B030D-6E8A-4147-A177-3AD203B41FA5}">
                      <a16:colId xmlns:a16="http://schemas.microsoft.com/office/drawing/2014/main" val="20002"/>
                    </a:ext>
                  </a:extLst>
                </a:gridCol>
                <a:gridCol w="682575">
                  <a:extLst>
                    <a:ext uri="{9D8B030D-6E8A-4147-A177-3AD203B41FA5}">
                      <a16:colId xmlns:a16="http://schemas.microsoft.com/office/drawing/2014/main" val="20003"/>
                    </a:ext>
                  </a:extLst>
                </a:gridCol>
                <a:gridCol w="682575">
                  <a:extLst>
                    <a:ext uri="{9D8B030D-6E8A-4147-A177-3AD203B41FA5}">
                      <a16:colId xmlns:a16="http://schemas.microsoft.com/office/drawing/2014/main" val="20004"/>
                    </a:ext>
                  </a:extLst>
                </a:gridCol>
                <a:gridCol w="682575">
                  <a:extLst>
                    <a:ext uri="{9D8B030D-6E8A-4147-A177-3AD203B41FA5}">
                      <a16:colId xmlns:a16="http://schemas.microsoft.com/office/drawing/2014/main" val="20005"/>
                    </a:ext>
                  </a:extLst>
                </a:gridCol>
                <a:gridCol w="682575">
                  <a:extLst>
                    <a:ext uri="{9D8B030D-6E8A-4147-A177-3AD203B41FA5}">
                      <a16:colId xmlns:a16="http://schemas.microsoft.com/office/drawing/2014/main" val="20006"/>
                    </a:ext>
                  </a:extLst>
                </a:gridCol>
                <a:gridCol w="682575">
                  <a:extLst>
                    <a:ext uri="{9D8B030D-6E8A-4147-A177-3AD203B41FA5}">
                      <a16:colId xmlns:a16="http://schemas.microsoft.com/office/drawing/2014/main" val="20007"/>
                    </a:ext>
                  </a:extLst>
                </a:gridCol>
              </a:tblGrid>
              <a:tr h="266875">
                <a:tc>
                  <a:txBody>
                    <a:bodyPr/>
                    <a:lstStyle/>
                    <a:p>
                      <a:pPr marL="0" marR="0" lvl="0" indent="0" algn="ctr" rtl="0">
                        <a:spcBef>
                          <a:spcPts val="0"/>
                        </a:spcBef>
                        <a:spcAft>
                          <a:spcPts val="0"/>
                        </a:spcAft>
                        <a:buNone/>
                      </a:pPr>
                      <a:endParaRPr sz="2400" dirty="0">
                        <a:latin typeface="Calibri"/>
                        <a:ea typeface="Calibri"/>
                        <a:cs typeface="Calibri"/>
                        <a:sym typeface="Calibri"/>
                      </a:endParaRPr>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1</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2</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3</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4</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5</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6</a:t>
                      </a:r>
                      <a:endParaRPr dirty="0"/>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b="1" dirty="0">
                          <a:solidFill>
                            <a:srgbClr val="FF0000"/>
                          </a:solidFill>
                          <a:latin typeface="Calibri"/>
                          <a:ea typeface="Calibri"/>
                          <a:cs typeface="Calibri"/>
                          <a:sym typeface="Calibri"/>
                        </a:rPr>
                        <a:t>1</a:t>
                      </a:r>
                      <a:endParaRPr dirty="0"/>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1</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b="1" dirty="0">
                          <a:solidFill>
                            <a:srgbClr val="FF0000"/>
                          </a:solidFill>
                          <a:latin typeface="Calibri"/>
                          <a:ea typeface="Calibri"/>
                          <a:cs typeface="Calibri"/>
                          <a:sym typeface="Calibri"/>
                        </a:rPr>
                        <a:t>1</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extLst>
                  <a:ext uri="{0D108BD9-81ED-4DB2-BD59-A6C34878D82A}">
                    <a16:rowId xmlns:a16="http://schemas.microsoft.com/office/drawing/2014/main" val="10002"/>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2</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b="1" dirty="0">
                          <a:solidFill>
                            <a:srgbClr val="FF0000"/>
                          </a:solidFill>
                          <a:latin typeface="Calibri"/>
                          <a:ea typeface="Calibri"/>
                          <a:cs typeface="Calibri"/>
                          <a:sym typeface="Calibri"/>
                        </a:rPr>
                        <a:t>1</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b="1" dirty="0">
                          <a:solidFill>
                            <a:srgbClr val="FF0000"/>
                          </a:solidFill>
                          <a:latin typeface="Calibri"/>
                          <a:ea typeface="Calibri"/>
                          <a:cs typeface="Calibri"/>
                          <a:sym typeface="Calibri"/>
                        </a:rPr>
                        <a:t>1</a:t>
                      </a:r>
                      <a:endParaRPr dirty="0"/>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extLst>
                  <a:ext uri="{0D108BD9-81ED-4DB2-BD59-A6C34878D82A}">
                    <a16:rowId xmlns:a16="http://schemas.microsoft.com/office/drawing/2014/main" val="10003"/>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3</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extLst>
                  <a:ext uri="{0D108BD9-81ED-4DB2-BD59-A6C34878D82A}">
                    <a16:rowId xmlns:a16="http://schemas.microsoft.com/office/drawing/2014/main" val="10004"/>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4</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b="1">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extLst>
                  <a:ext uri="{0D108BD9-81ED-4DB2-BD59-A6C34878D82A}">
                    <a16:rowId xmlns:a16="http://schemas.microsoft.com/office/drawing/2014/main" val="10005"/>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5</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a:solidFill>
                            <a:srgbClr val="FF0000"/>
                          </a:solidFill>
                          <a:latin typeface="Calibri"/>
                          <a:ea typeface="Calibri"/>
                          <a:cs typeface="Calibri"/>
                          <a:sym typeface="Calibri"/>
                        </a:rPr>
                        <a:t>1</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extLst>
                  <a:ext uri="{0D108BD9-81ED-4DB2-BD59-A6C34878D82A}">
                    <a16:rowId xmlns:a16="http://schemas.microsoft.com/office/drawing/2014/main" val="10006"/>
                  </a:ext>
                </a:extLst>
              </a:tr>
              <a:tr h="427000">
                <a:tc>
                  <a:txBody>
                    <a:bodyPr/>
                    <a:lstStyle/>
                    <a:p>
                      <a:pPr marL="0" marR="0" lvl="0" indent="0" algn="ctr" rtl="0">
                        <a:spcBef>
                          <a:spcPts val="0"/>
                        </a:spcBef>
                        <a:spcAft>
                          <a:spcPts val="0"/>
                        </a:spcAft>
                        <a:buNone/>
                      </a:pPr>
                      <a:r>
                        <a:rPr lang="en-US" sz="2400" dirty="0">
                          <a:latin typeface="Calibri"/>
                          <a:ea typeface="Calibri"/>
                          <a:cs typeface="Calibri"/>
                          <a:sym typeface="Calibri"/>
                        </a:rPr>
                        <a:t>6</a:t>
                      </a:r>
                      <a:endParaRPr dirty="0"/>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a:latin typeface="Calibri"/>
                          <a:ea typeface="Calibri"/>
                          <a:cs typeface="Calibri"/>
                          <a:sym typeface="Calibri"/>
                        </a:rPr>
                        <a:t>0</a:t>
                      </a:r>
                      <a:endParaRPr/>
                    </a:p>
                  </a:txBody>
                  <a:tcPr marL="105275" marR="105275" marT="52650" marB="52650"/>
                </a:tc>
                <a:tc>
                  <a:txBody>
                    <a:bodyPr/>
                    <a:lstStyle/>
                    <a:p>
                      <a:pPr marL="0" marR="0" lvl="0" indent="0" algn="ctr" rtl="0">
                        <a:spcBef>
                          <a:spcPts val="0"/>
                        </a:spcBef>
                        <a:spcAft>
                          <a:spcPts val="0"/>
                        </a:spcAft>
                        <a:buNone/>
                      </a:pPr>
                      <a:r>
                        <a:rPr lang="en-US" sz="2400" dirty="0">
                          <a:latin typeface="Calibri"/>
                          <a:ea typeface="Calibri"/>
                          <a:cs typeface="Calibri"/>
                          <a:sym typeface="Calibri"/>
                        </a:rPr>
                        <a:t>0</a:t>
                      </a:r>
                      <a:endParaRPr dirty="0"/>
                    </a:p>
                  </a:txBody>
                  <a:tcPr marL="105275" marR="105275" marT="52650" marB="52650"/>
                </a:tc>
                <a:extLst>
                  <a:ext uri="{0D108BD9-81ED-4DB2-BD59-A6C34878D82A}">
                    <a16:rowId xmlns:a16="http://schemas.microsoft.com/office/drawing/2014/main" val="10007"/>
                  </a:ext>
                </a:extLst>
              </a:tr>
            </a:tbl>
          </a:graphicData>
        </a:graphic>
      </p:graphicFrame>
      <p:grpSp>
        <p:nvGrpSpPr>
          <p:cNvPr id="434" name="Google Shape;434;p29"/>
          <p:cNvGrpSpPr/>
          <p:nvPr/>
        </p:nvGrpSpPr>
        <p:grpSpPr>
          <a:xfrm>
            <a:off x="7238082" y="143217"/>
            <a:ext cx="4197425" cy="1866768"/>
            <a:chOff x="4202258" y="3421009"/>
            <a:chExt cx="5122837" cy="2090659"/>
          </a:xfrm>
        </p:grpSpPr>
        <p:grpSp>
          <p:nvGrpSpPr>
            <p:cNvPr id="435" name="Google Shape;435;p29"/>
            <p:cNvGrpSpPr/>
            <p:nvPr/>
          </p:nvGrpSpPr>
          <p:grpSpPr>
            <a:xfrm>
              <a:off x="4202258" y="4542602"/>
              <a:ext cx="690113" cy="690113"/>
              <a:chOff x="9831042" y="3675297"/>
              <a:chExt cx="690113" cy="690113"/>
            </a:xfrm>
          </p:grpSpPr>
          <p:sp>
            <p:nvSpPr>
              <p:cNvPr id="436" name="Google Shape;436;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37" name="Google Shape;437;p29"/>
              <p:cNvSpPr txBox="1"/>
              <p:nvPr/>
            </p:nvSpPr>
            <p:spPr>
              <a:xfrm>
                <a:off x="9927534" y="3748446"/>
                <a:ext cx="415153" cy="5170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6</a:t>
                </a:r>
                <a:endParaRPr/>
              </a:p>
            </p:txBody>
          </p:sp>
        </p:grpSp>
        <p:grpSp>
          <p:nvGrpSpPr>
            <p:cNvPr id="438" name="Google Shape;438;p29"/>
            <p:cNvGrpSpPr/>
            <p:nvPr/>
          </p:nvGrpSpPr>
          <p:grpSpPr>
            <a:xfrm>
              <a:off x="5481419" y="4821554"/>
              <a:ext cx="2020949" cy="690114"/>
              <a:chOff x="9076131" y="1493488"/>
              <a:chExt cx="2020949" cy="690114"/>
            </a:xfrm>
          </p:grpSpPr>
          <p:grpSp>
            <p:nvGrpSpPr>
              <p:cNvPr id="439" name="Google Shape;439;p29"/>
              <p:cNvGrpSpPr/>
              <p:nvPr/>
            </p:nvGrpSpPr>
            <p:grpSpPr>
              <a:xfrm>
                <a:off x="9076131" y="1493489"/>
                <a:ext cx="690113" cy="690113"/>
                <a:chOff x="9831042" y="3675297"/>
                <a:chExt cx="690113" cy="690113"/>
              </a:xfrm>
            </p:grpSpPr>
            <p:sp>
              <p:nvSpPr>
                <p:cNvPr id="440" name="Google Shape;440;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41" name="Google Shape;441;p29"/>
                <p:cNvSpPr txBox="1"/>
                <p:nvPr/>
              </p:nvSpPr>
              <p:spPr>
                <a:xfrm>
                  <a:off x="9974345" y="3747411"/>
                  <a:ext cx="415153" cy="5170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2</a:t>
                  </a:r>
                  <a:endParaRPr/>
                </a:p>
              </p:txBody>
            </p:sp>
          </p:grpSp>
          <p:grpSp>
            <p:nvGrpSpPr>
              <p:cNvPr id="442" name="Google Shape;442;p29"/>
              <p:cNvGrpSpPr/>
              <p:nvPr/>
            </p:nvGrpSpPr>
            <p:grpSpPr>
              <a:xfrm>
                <a:off x="10406967" y="1493488"/>
                <a:ext cx="690113" cy="690113"/>
                <a:chOff x="9831042" y="3675297"/>
                <a:chExt cx="690113" cy="690113"/>
              </a:xfrm>
            </p:grpSpPr>
            <p:sp>
              <p:nvSpPr>
                <p:cNvPr id="443" name="Google Shape;443;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44" name="Google Shape;444;p29"/>
                <p:cNvSpPr txBox="1"/>
                <p:nvPr/>
              </p:nvSpPr>
              <p:spPr>
                <a:xfrm>
                  <a:off x="9963998" y="3773100"/>
                  <a:ext cx="415154" cy="5170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3</a:t>
                  </a:r>
                  <a:endParaRPr/>
                </a:p>
              </p:txBody>
            </p:sp>
          </p:grpSp>
          <p:cxnSp>
            <p:nvCxnSpPr>
              <p:cNvPr id="445" name="Google Shape;445;p29"/>
              <p:cNvCxnSpPr>
                <a:endCxn id="443" idx="2"/>
              </p:cNvCxnSpPr>
              <p:nvPr/>
            </p:nvCxnSpPr>
            <p:spPr>
              <a:xfrm>
                <a:off x="9766167" y="1838545"/>
                <a:ext cx="640800" cy="0"/>
              </a:xfrm>
              <a:prstGeom prst="straightConnector1">
                <a:avLst/>
              </a:prstGeom>
              <a:noFill/>
              <a:ln w="28575" cap="flat" cmpd="sng">
                <a:solidFill>
                  <a:srgbClr val="B6A479"/>
                </a:solidFill>
                <a:prstDash val="solid"/>
                <a:round/>
                <a:headEnd type="none" w="sm" len="sm"/>
                <a:tailEnd type="none" w="sm" len="sm"/>
              </a:ln>
            </p:spPr>
          </p:cxnSp>
        </p:grpSp>
        <p:grpSp>
          <p:nvGrpSpPr>
            <p:cNvPr id="446" name="Google Shape;446;p29"/>
            <p:cNvGrpSpPr/>
            <p:nvPr/>
          </p:nvGrpSpPr>
          <p:grpSpPr>
            <a:xfrm>
              <a:off x="7318349" y="3421009"/>
              <a:ext cx="690113" cy="690113"/>
              <a:chOff x="9831042" y="3675297"/>
              <a:chExt cx="690113" cy="690113"/>
            </a:xfrm>
          </p:grpSpPr>
          <p:sp>
            <p:nvSpPr>
              <p:cNvPr id="447" name="Google Shape;447;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48" name="Google Shape;448;p29"/>
              <p:cNvSpPr txBox="1"/>
              <p:nvPr/>
            </p:nvSpPr>
            <p:spPr>
              <a:xfrm>
                <a:off x="9981098" y="3722015"/>
                <a:ext cx="415153" cy="5170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4</a:t>
                </a:r>
                <a:endParaRPr/>
              </a:p>
            </p:txBody>
          </p:sp>
        </p:grpSp>
        <p:grpSp>
          <p:nvGrpSpPr>
            <p:cNvPr id="449" name="Google Shape;449;p29"/>
            <p:cNvGrpSpPr/>
            <p:nvPr/>
          </p:nvGrpSpPr>
          <p:grpSpPr>
            <a:xfrm>
              <a:off x="8634982" y="4038483"/>
              <a:ext cx="690113" cy="690113"/>
              <a:chOff x="9831042" y="3675297"/>
              <a:chExt cx="690113" cy="690113"/>
            </a:xfrm>
          </p:grpSpPr>
          <p:sp>
            <p:nvSpPr>
              <p:cNvPr id="450" name="Google Shape;450;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51" name="Google Shape;451;p29"/>
              <p:cNvSpPr txBox="1"/>
              <p:nvPr/>
            </p:nvSpPr>
            <p:spPr>
              <a:xfrm>
                <a:off x="9999484" y="3758562"/>
                <a:ext cx="312907" cy="5170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5</a:t>
                </a:r>
                <a:endParaRPr/>
              </a:p>
            </p:txBody>
          </p:sp>
        </p:grpSp>
        <p:cxnSp>
          <p:nvCxnSpPr>
            <p:cNvPr id="452" name="Google Shape;452;p29"/>
            <p:cNvCxnSpPr>
              <a:stCxn id="447" idx="5"/>
              <a:endCxn id="450" idx="2"/>
            </p:cNvCxnSpPr>
            <p:nvPr/>
          </p:nvCxnSpPr>
          <p:spPr>
            <a:xfrm>
              <a:off x="7907397" y="4010057"/>
              <a:ext cx="727500" cy="373500"/>
            </a:xfrm>
            <a:prstGeom prst="straightConnector1">
              <a:avLst/>
            </a:prstGeom>
            <a:noFill/>
            <a:ln w="28575" cap="flat" cmpd="sng">
              <a:solidFill>
                <a:srgbClr val="B6A479"/>
              </a:solidFill>
              <a:prstDash val="solid"/>
              <a:round/>
              <a:headEnd type="none" w="sm" len="sm"/>
              <a:tailEnd type="none" w="sm" len="sm"/>
            </a:ln>
          </p:spPr>
        </p:cxnSp>
        <p:grpSp>
          <p:nvGrpSpPr>
            <p:cNvPr id="453" name="Google Shape;453;p29"/>
            <p:cNvGrpSpPr/>
            <p:nvPr/>
          </p:nvGrpSpPr>
          <p:grpSpPr>
            <a:xfrm>
              <a:off x="4452719" y="3581400"/>
              <a:ext cx="2020949" cy="690114"/>
              <a:chOff x="9076131" y="1493488"/>
              <a:chExt cx="2020949" cy="690114"/>
            </a:xfrm>
          </p:grpSpPr>
          <p:grpSp>
            <p:nvGrpSpPr>
              <p:cNvPr id="454" name="Google Shape;454;p29"/>
              <p:cNvGrpSpPr/>
              <p:nvPr/>
            </p:nvGrpSpPr>
            <p:grpSpPr>
              <a:xfrm>
                <a:off x="9076131" y="1493489"/>
                <a:ext cx="690113" cy="690113"/>
                <a:chOff x="9831042" y="3675297"/>
                <a:chExt cx="690113" cy="690113"/>
              </a:xfrm>
            </p:grpSpPr>
            <p:sp>
              <p:nvSpPr>
                <p:cNvPr id="455" name="Google Shape;455;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56" name="Google Shape;456;p29"/>
                <p:cNvSpPr txBox="1"/>
                <p:nvPr/>
              </p:nvSpPr>
              <p:spPr>
                <a:xfrm>
                  <a:off x="9974327" y="3736461"/>
                  <a:ext cx="415153" cy="5170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0</a:t>
                  </a:r>
                  <a:endParaRPr/>
                </a:p>
              </p:txBody>
            </p:sp>
          </p:grpSp>
          <p:grpSp>
            <p:nvGrpSpPr>
              <p:cNvPr id="457" name="Google Shape;457;p29"/>
              <p:cNvGrpSpPr/>
              <p:nvPr/>
            </p:nvGrpSpPr>
            <p:grpSpPr>
              <a:xfrm>
                <a:off x="10406967" y="1493488"/>
                <a:ext cx="690113" cy="690113"/>
                <a:chOff x="9831042" y="3675297"/>
                <a:chExt cx="690113" cy="690113"/>
              </a:xfrm>
            </p:grpSpPr>
            <p:sp>
              <p:nvSpPr>
                <p:cNvPr id="458" name="Google Shape;458;p29"/>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Quattrocento Sans"/>
                    <a:ea typeface="Quattrocento Sans"/>
                    <a:cs typeface="Quattrocento Sans"/>
                    <a:sym typeface="Quattrocento Sans"/>
                  </a:endParaRPr>
                </a:p>
              </p:txBody>
            </p:sp>
            <p:sp>
              <p:nvSpPr>
                <p:cNvPr id="459" name="Google Shape;459;p29"/>
                <p:cNvSpPr txBox="1"/>
                <p:nvPr/>
              </p:nvSpPr>
              <p:spPr>
                <a:xfrm>
                  <a:off x="9982570" y="3733816"/>
                  <a:ext cx="415153" cy="5170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a:t>
                  </a:r>
                  <a:endParaRPr/>
                </a:p>
              </p:txBody>
            </p:sp>
          </p:grpSp>
          <p:cxnSp>
            <p:nvCxnSpPr>
              <p:cNvPr id="460" name="Google Shape;460;p29"/>
              <p:cNvCxnSpPr>
                <a:endCxn id="458" idx="2"/>
              </p:cNvCxnSpPr>
              <p:nvPr/>
            </p:nvCxnSpPr>
            <p:spPr>
              <a:xfrm>
                <a:off x="9766167" y="1838545"/>
                <a:ext cx="640800" cy="0"/>
              </a:xfrm>
              <a:prstGeom prst="straightConnector1">
                <a:avLst/>
              </a:prstGeom>
              <a:noFill/>
              <a:ln w="28575" cap="flat" cmpd="sng">
                <a:solidFill>
                  <a:srgbClr val="B6A479"/>
                </a:solidFill>
                <a:prstDash val="solid"/>
                <a:round/>
                <a:headEnd type="none" w="sm" len="sm"/>
                <a:tailEnd type="none" w="sm" len="sm"/>
              </a:ln>
            </p:spPr>
          </p:cxnSp>
        </p:grpSp>
        <p:cxnSp>
          <p:nvCxnSpPr>
            <p:cNvPr id="461" name="Google Shape;461;p29"/>
            <p:cNvCxnSpPr>
              <a:stCxn id="455" idx="5"/>
              <a:endCxn id="440" idx="1"/>
            </p:cNvCxnSpPr>
            <p:nvPr/>
          </p:nvCxnSpPr>
          <p:spPr>
            <a:xfrm>
              <a:off x="5041767" y="4170449"/>
              <a:ext cx="540600" cy="752100"/>
            </a:xfrm>
            <a:prstGeom prst="straightConnector1">
              <a:avLst/>
            </a:prstGeom>
            <a:noFill/>
            <a:ln w="28575" cap="flat" cmpd="sng">
              <a:solidFill>
                <a:srgbClr val="B6A479"/>
              </a:solidFill>
              <a:prstDash val="solid"/>
              <a:round/>
              <a:headEnd type="none" w="sm" len="sm"/>
              <a:tailEnd type="none" w="sm" len="sm"/>
            </a:ln>
          </p:spPr>
        </p:cxnSp>
        <p:cxnSp>
          <p:nvCxnSpPr>
            <p:cNvPr id="462" name="Google Shape;462;p29"/>
            <p:cNvCxnSpPr>
              <a:stCxn id="443" idx="7"/>
              <a:endCxn id="450" idx="3"/>
            </p:cNvCxnSpPr>
            <p:nvPr/>
          </p:nvCxnSpPr>
          <p:spPr>
            <a:xfrm rot="10800000" flipH="1">
              <a:off x="7401303" y="4627419"/>
              <a:ext cx="1334700" cy="295200"/>
            </a:xfrm>
            <a:prstGeom prst="straightConnector1">
              <a:avLst/>
            </a:prstGeom>
            <a:noFill/>
            <a:ln w="28575" cap="flat" cmpd="sng">
              <a:solidFill>
                <a:srgbClr val="B6A479"/>
              </a:solidFill>
              <a:prstDash val="solid"/>
              <a:round/>
              <a:headEnd type="none" w="sm" len="sm"/>
              <a:tailEnd type="none" w="sm" len="sm"/>
            </a:ln>
          </p:spPr>
        </p:cxnSp>
        <p:cxnSp>
          <p:nvCxnSpPr>
            <p:cNvPr id="463" name="Google Shape;463;p29"/>
            <p:cNvCxnSpPr>
              <a:stCxn id="458" idx="5"/>
              <a:endCxn id="443" idx="1"/>
            </p:cNvCxnSpPr>
            <p:nvPr/>
          </p:nvCxnSpPr>
          <p:spPr>
            <a:xfrm>
              <a:off x="6372603" y="4170448"/>
              <a:ext cx="540600" cy="752100"/>
            </a:xfrm>
            <a:prstGeom prst="straightConnector1">
              <a:avLst/>
            </a:prstGeom>
            <a:noFill/>
            <a:ln w="28575" cap="flat" cmpd="sng">
              <a:solidFill>
                <a:srgbClr val="B6A479"/>
              </a:solidFill>
              <a:prstDash val="solid"/>
              <a:round/>
              <a:headEnd type="none" w="sm" len="sm"/>
              <a:tailEnd type="none" w="sm" len="sm"/>
            </a:ln>
          </p:spPr>
        </p:cxnSp>
      </p:grpSp>
      <p:sp>
        <p:nvSpPr>
          <p:cNvPr id="464" name="Google Shape;464;p29"/>
          <p:cNvSpPr txBox="1"/>
          <p:nvPr/>
        </p:nvSpPr>
        <p:spPr>
          <a:xfrm>
            <a:off x="657225" y="1505782"/>
            <a:ext cx="59016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In an adjacency matrix a[u][v] is 1 if there is an edge (</a:t>
            </a:r>
            <a:r>
              <a:rPr lang="en-US" sz="2800" dirty="0" err="1">
                <a:solidFill>
                  <a:schemeClr val="dk1"/>
                </a:solidFill>
                <a:latin typeface="Quattrocento Sans"/>
                <a:ea typeface="Quattrocento Sans"/>
                <a:cs typeface="Quattrocento Sans"/>
                <a:sym typeface="Quattrocento Sans"/>
              </a:rPr>
              <a:t>u,v</a:t>
            </a:r>
            <a:r>
              <a:rPr lang="en-US" sz="2800" dirty="0">
                <a:solidFill>
                  <a:schemeClr val="dk1"/>
                </a:solidFill>
                <a:latin typeface="Quattrocento Sans"/>
                <a:ea typeface="Quattrocento Sans"/>
                <a:cs typeface="Quattrocento Sans"/>
                <a:sym typeface="Quattrocento Sans"/>
              </a:rPr>
              <a:t>), and 0 otherwise.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Worst-case Time Complexity </a:t>
            </a:r>
            <a:br>
              <a:rPr lang="en-US" sz="2800" dirty="0">
                <a:solidFill>
                  <a:schemeClr val="dk1"/>
                </a:solidFill>
                <a:latin typeface="Quattrocento Sans"/>
                <a:ea typeface="Quattrocento Sans"/>
                <a:cs typeface="Quattrocento Sans"/>
                <a:sym typeface="Quattrocento Sans"/>
              </a:rPr>
            </a:br>
            <a:r>
              <a:rPr lang="en-US" sz="2800" dirty="0">
                <a:solidFill>
                  <a:schemeClr val="dk1"/>
                </a:solidFill>
                <a:latin typeface="Quattrocento Sans"/>
                <a:ea typeface="Quattrocento Sans"/>
                <a:cs typeface="Quattrocento Sans"/>
                <a:sym typeface="Quattrocento Sans"/>
              </a:rPr>
              <a:t>(|V| = n, |E| = m):</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Add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Remove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Check edge exists from (</a:t>
            </a:r>
            <a:r>
              <a:rPr lang="en-US" sz="2800" i="0" u="none" strike="noStrike" cap="none" dirty="0" err="1">
                <a:solidFill>
                  <a:schemeClr val="dk1"/>
                </a:solidFill>
                <a:latin typeface="Quattrocento Sans"/>
                <a:ea typeface="Quattrocento Sans"/>
                <a:cs typeface="Quattrocento Sans"/>
                <a:sym typeface="Quattrocento Sans"/>
              </a:rPr>
              <a:t>u,v</a:t>
            </a:r>
            <a:r>
              <a:rPr lang="en-US" sz="2800" i="0" u="none" strike="noStrike" cap="none" dirty="0">
                <a:solidFill>
                  <a:schemeClr val="dk1"/>
                </a:solidFill>
                <a:latin typeface="Quattrocento Sans"/>
                <a:ea typeface="Quattrocento Sans"/>
                <a:cs typeface="Quattrocento Sans"/>
                <a:sym typeface="Quattrocento Sans"/>
              </a:rPr>
              <a:t>):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out-neighbors of u: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in-neighbors of u:</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Space Complexity:</a:t>
            </a: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More suitable for dense graphs</a:t>
            </a:r>
            <a:endParaRPr dirty="0">
              <a:latin typeface="Quattrocento Sans"/>
              <a:ea typeface="Quattrocento Sans"/>
              <a:cs typeface="Quattrocento Sans"/>
              <a:sym typeface="Quattrocento Sans"/>
            </a:endParaRPr>
          </a:p>
        </p:txBody>
      </p:sp>
      <p:sp>
        <p:nvSpPr>
          <p:cNvPr id="465" name="Google Shape;465;p29"/>
          <p:cNvSpPr txBox="1"/>
          <p:nvPr/>
        </p:nvSpPr>
        <p:spPr>
          <a:xfrm>
            <a:off x="2689318" y="3668520"/>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O(1)</a:t>
            </a:r>
            <a:endParaRPr sz="2200" dirty="0">
              <a:latin typeface="Quattrocento Sans"/>
              <a:ea typeface="Quattrocento Sans"/>
              <a:cs typeface="Quattrocento Sans"/>
              <a:sym typeface="Quattrocento Sans"/>
            </a:endParaRPr>
          </a:p>
        </p:txBody>
      </p:sp>
      <p:sp>
        <p:nvSpPr>
          <p:cNvPr id="466" name="Google Shape;466;p29"/>
          <p:cNvSpPr txBox="1"/>
          <p:nvPr/>
        </p:nvSpPr>
        <p:spPr>
          <a:xfrm>
            <a:off x="3368575" y="4085838"/>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O(1)</a:t>
            </a:r>
            <a:endParaRPr sz="2200" dirty="0">
              <a:latin typeface="Quattrocento Sans"/>
              <a:ea typeface="Quattrocento Sans"/>
              <a:cs typeface="Quattrocento Sans"/>
              <a:sym typeface="Quattrocento Sans"/>
            </a:endParaRPr>
          </a:p>
        </p:txBody>
      </p:sp>
      <p:sp>
        <p:nvSpPr>
          <p:cNvPr id="467" name="Google Shape;467;p29"/>
          <p:cNvSpPr txBox="1"/>
          <p:nvPr/>
        </p:nvSpPr>
        <p:spPr>
          <a:xfrm>
            <a:off x="5567550" y="4498363"/>
            <a:ext cx="945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O(1)</a:t>
            </a:r>
            <a:endParaRPr sz="2200" dirty="0">
              <a:latin typeface="Quattrocento Sans"/>
              <a:ea typeface="Quattrocento Sans"/>
              <a:cs typeface="Quattrocento Sans"/>
              <a:sym typeface="Quattrocento Sans"/>
            </a:endParaRPr>
          </a:p>
        </p:txBody>
      </p:sp>
      <p:sp>
        <p:nvSpPr>
          <p:cNvPr id="468" name="Google Shape;468;p29"/>
          <p:cNvSpPr txBox="1"/>
          <p:nvPr/>
        </p:nvSpPr>
        <p:spPr>
          <a:xfrm>
            <a:off x="4734873" y="4949325"/>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a:t>
            </a:r>
            <a:endParaRPr sz="2200" dirty="0">
              <a:latin typeface="Quattrocento Sans"/>
              <a:ea typeface="Quattrocento Sans"/>
              <a:cs typeface="Quattrocento Sans"/>
              <a:sym typeface="Quattrocento Sans"/>
            </a:endParaRPr>
          </a:p>
        </p:txBody>
      </p:sp>
      <p:sp>
        <p:nvSpPr>
          <p:cNvPr id="469" name="Google Shape;469;p29"/>
          <p:cNvSpPr txBox="1"/>
          <p:nvPr/>
        </p:nvSpPr>
        <p:spPr>
          <a:xfrm>
            <a:off x="4542698" y="5372325"/>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a:t>
            </a:r>
            <a:endParaRPr sz="2200" dirty="0">
              <a:latin typeface="Quattrocento Sans"/>
              <a:ea typeface="Quattrocento Sans"/>
              <a:cs typeface="Quattrocento Sans"/>
              <a:sym typeface="Quattrocento Sans"/>
            </a:endParaRPr>
          </a:p>
        </p:txBody>
      </p:sp>
      <p:sp>
        <p:nvSpPr>
          <p:cNvPr id="470" name="Google Shape;470;p29"/>
          <p:cNvSpPr txBox="1"/>
          <p:nvPr/>
        </p:nvSpPr>
        <p:spPr>
          <a:xfrm>
            <a:off x="3666275" y="5815882"/>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a:t>
            </a:r>
            <a:r>
              <a:rPr lang="en-US" sz="2200" baseline="30000" dirty="0">
                <a:latin typeface="Quattrocento Sans"/>
                <a:ea typeface="Quattrocento Sans"/>
                <a:cs typeface="Quattrocento Sans"/>
                <a:sym typeface="Quattrocento Sans"/>
              </a:rPr>
              <a:t>2</a:t>
            </a:r>
            <a:r>
              <a:rPr lang="en-US" sz="2200" dirty="0">
                <a:latin typeface="Quattrocento Sans"/>
                <a:ea typeface="Quattrocento Sans"/>
                <a:cs typeface="Quattrocento Sans"/>
                <a:sym typeface="Quattrocento Sans"/>
              </a:rPr>
              <a:t>)</a:t>
            </a:r>
            <a:endParaRPr sz="2200" dirty="0">
              <a:latin typeface="Quattrocento Sans"/>
              <a:ea typeface="Quattrocento Sans"/>
              <a:cs typeface="Quattrocento Sans"/>
              <a:sym typeface="Quattrocento Sans"/>
            </a:endParaRPr>
          </a:p>
        </p:txBody>
      </p:sp>
      <p:sp>
        <p:nvSpPr>
          <p:cNvPr id="2" name="Google Shape;692;p40">
            <a:extLst>
              <a:ext uri="{FF2B5EF4-FFF2-40B4-BE49-F238E27FC236}">
                <a16:creationId xmlns:a16="http://schemas.microsoft.com/office/drawing/2014/main" id="{1B6E1B87-D6C0-9619-468F-587B19280F31}"/>
              </a:ext>
            </a:extLst>
          </p:cNvPr>
          <p:cNvSpPr txBox="1">
            <a:spLocks/>
          </p:cNvSpPr>
          <p:nvPr/>
        </p:nvSpPr>
        <p:spPr>
          <a:xfrm>
            <a:off x="6840639" y="6007198"/>
            <a:ext cx="5166970" cy="762990"/>
          </a:xfrm>
          <a:prstGeom prst="rect">
            <a:avLst/>
          </a:prstGeom>
          <a:solidFill>
            <a:schemeClr val="bg1">
              <a:lumMod val="95000"/>
            </a:schemeClr>
          </a:solidFill>
          <a:ln/>
        </p:spPr>
        <p:style>
          <a:lnRef idx="1">
            <a:schemeClr val="dk1"/>
          </a:lnRef>
          <a:fillRef idx="2">
            <a:schemeClr val="dk1"/>
          </a:fillRef>
          <a:effectRef idx="1">
            <a:schemeClr val="dk1"/>
          </a:effectRef>
          <a:fontRef idx="minor">
            <a:schemeClr val="dk1"/>
          </a:fontRef>
        </p:style>
        <p:txBody>
          <a:bodyPr spcFirstLastPara="1" wrap="square" lIns="45700" tIns="45700" rIns="45700" bIns="45700" anchor="t" anchorCtr="0">
            <a:normAutofit fontScale="92500" lnSpcReduction="20000"/>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0" indent="0">
              <a:spcBef>
                <a:spcPts val="0"/>
              </a:spcBef>
              <a:buFont typeface="Twentieth Century"/>
              <a:buNone/>
            </a:pPr>
            <a:r>
              <a:rPr lang="en-GB" sz="2000" dirty="0"/>
              <a:t>For an undirected graph, adjacency matrix is symmetric w.r.t diagonal line. A node u’s out-</a:t>
            </a:r>
            <a:r>
              <a:rPr lang="en-GB" sz="2000" dirty="0" err="1"/>
              <a:t>neighbors</a:t>
            </a:r>
            <a:r>
              <a:rPr lang="en-GB" sz="2000" dirty="0"/>
              <a:t> are the same as its in-</a:t>
            </a:r>
            <a:r>
              <a:rPr lang="en-GB" sz="2000" dirty="0" err="1"/>
              <a:t>neighbors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6"/>
                                        </p:tgtEl>
                                        <p:attrNameLst>
                                          <p:attrName>style.visibility</p:attrName>
                                        </p:attrNameLst>
                                      </p:cBhvr>
                                      <p:to>
                                        <p:strVal val="visible"/>
                                      </p:to>
                                    </p:set>
                                    <p:animEffect transition="in" filter="fade">
                                      <p:cBhvr>
                                        <p:cTn id="12" dur="1000"/>
                                        <p:tgtEl>
                                          <p:spTgt spid="46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7"/>
                                        </p:tgtEl>
                                        <p:attrNameLst>
                                          <p:attrName>style.visibility</p:attrName>
                                        </p:attrNameLst>
                                      </p:cBhvr>
                                      <p:to>
                                        <p:strVal val="visible"/>
                                      </p:to>
                                    </p:set>
                                    <p:animEffect transition="in" filter="fade">
                                      <p:cBhvr>
                                        <p:cTn id="17" dur="1000"/>
                                        <p:tgtEl>
                                          <p:spTgt spid="46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8"/>
                                        </p:tgtEl>
                                        <p:attrNameLst>
                                          <p:attrName>style.visibility</p:attrName>
                                        </p:attrNameLst>
                                      </p:cBhvr>
                                      <p:to>
                                        <p:strVal val="visible"/>
                                      </p:to>
                                    </p:set>
                                    <p:animEffect transition="in" filter="fade">
                                      <p:cBhvr>
                                        <p:cTn id="22" dur="1000"/>
                                        <p:tgtEl>
                                          <p:spTgt spid="46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9"/>
                                        </p:tgtEl>
                                        <p:attrNameLst>
                                          <p:attrName>style.visibility</p:attrName>
                                        </p:attrNameLst>
                                      </p:cBhvr>
                                      <p:to>
                                        <p:strVal val="visible"/>
                                      </p:to>
                                    </p:set>
                                    <p:animEffect transition="in" filter="fade">
                                      <p:cBhvr>
                                        <p:cTn id="27" dur="1000"/>
                                        <p:tgtEl>
                                          <p:spTgt spid="46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70"/>
                                        </p:tgtEl>
                                        <p:attrNameLst>
                                          <p:attrName>style.visibility</p:attrName>
                                        </p:attrNameLst>
                                      </p:cBhvr>
                                      <p:to>
                                        <p:strVal val="visible"/>
                                      </p:to>
                                    </p:set>
                                    <p:animEffect transition="in" filter="fade">
                                      <p:cBhvr>
                                        <p:cTn id="32"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0"/>
          <p:cNvSpPr txBox="1"/>
          <p:nvPr/>
        </p:nvSpPr>
        <p:spPr>
          <a:xfrm>
            <a:off x="657225" y="1505782"/>
            <a:ext cx="5901600" cy="52629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In an adjacency matrix a[u][v] is 1 if there is an edge (</a:t>
            </a:r>
            <a:r>
              <a:rPr lang="en-US" sz="2800" dirty="0" err="1">
                <a:solidFill>
                  <a:schemeClr val="dk1"/>
                </a:solidFill>
                <a:latin typeface="Quattrocento Sans"/>
                <a:ea typeface="Quattrocento Sans"/>
                <a:cs typeface="Quattrocento Sans"/>
                <a:sym typeface="Quattrocento Sans"/>
              </a:rPr>
              <a:t>u,v</a:t>
            </a:r>
            <a:r>
              <a:rPr lang="en-US" sz="2800" dirty="0">
                <a:solidFill>
                  <a:schemeClr val="dk1"/>
                </a:solidFill>
                <a:latin typeface="Quattrocento Sans"/>
                <a:ea typeface="Quattrocento Sans"/>
                <a:cs typeface="Quattrocento Sans"/>
                <a:sym typeface="Quattrocento Sans"/>
              </a:rPr>
              <a:t>), and 0 otherwise.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Worst-case Time Complexity </a:t>
            </a:r>
            <a:br>
              <a:rPr lang="en-US" sz="2800" dirty="0">
                <a:solidFill>
                  <a:schemeClr val="dk1"/>
                </a:solidFill>
                <a:latin typeface="Quattrocento Sans"/>
                <a:ea typeface="Quattrocento Sans"/>
                <a:cs typeface="Quattrocento Sans"/>
                <a:sym typeface="Quattrocento Sans"/>
              </a:rPr>
            </a:br>
            <a:r>
              <a:rPr lang="en-US" sz="2800" dirty="0">
                <a:solidFill>
                  <a:schemeClr val="dk1"/>
                </a:solidFill>
                <a:latin typeface="Quattrocento Sans"/>
                <a:ea typeface="Quattrocento Sans"/>
                <a:cs typeface="Quattrocento Sans"/>
                <a:sym typeface="Quattrocento Sans"/>
              </a:rPr>
              <a:t>(|V| = n, |E| = m):</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Add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Remove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Check edge exists from (</a:t>
            </a:r>
            <a:r>
              <a:rPr lang="en-US" sz="2800" i="0" u="none" strike="noStrike" cap="none" dirty="0" err="1">
                <a:solidFill>
                  <a:schemeClr val="dk1"/>
                </a:solidFill>
                <a:latin typeface="Quattrocento Sans"/>
                <a:ea typeface="Quattrocento Sans"/>
                <a:cs typeface="Quattrocento Sans"/>
                <a:sym typeface="Quattrocento Sans"/>
              </a:rPr>
              <a:t>u,v</a:t>
            </a:r>
            <a:r>
              <a:rPr lang="en-US" sz="2800" i="0" u="none" strike="noStrike" cap="none" dirty="0">
                <a:solidFill>
                  <a:schemeClr val="dk1"/>
                </a:solidFill>
                <a:latin typeface="Quattrocento Sans"/>
                <a:ea typeface="Quattrocento Sans"/>
                <a:cs typeface="Quattrocento Sans"/>
                <a:sym typeface="Quattrocento Sans"/>
              </a:rPr>
              <a:t>):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a:t>
            </a:r>
            <a:r>
              <a:rPr lang="en-US" sz="2800" i="0" u="none" strike="noStrike" cap="none" dirty="0" err="1">
                <a:solidFill>
                  <a:schemeClr val="dk1"/>
                </a:solidFill>
                <a:latin typeface="Quattrocento Sans"/>
                <a:ea typeface="Quattrocento Sans"/>
                <a:cs typeface="Quattrocento Sans"/>
                <a:sym typeface="Quattrocento Sans"/>
              </a:rPr>
              <a:t>outneighbors</a:t>
            </a:r>
            <a:r>
              <a:rPr lang="en-US" sz="2800" i="0" u="none" strike="noStrike" cap="none" dirty="0">
                <a:solidFill>
                  <a:schemeClr val="dk1"/>
                </a:solidFill>
                <a:latin typeface="Quattrocento Sans"/>
                <a:ea typeface="Quattrocento Sans"/>
                <a:cs typeface="Quattrocento Sans"/>
                <a:sym typeface="Quattrocento Sans"/>
              </a:rPr>
              <a:t> of u: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a:t>
            </a:r>
            <a:r>
              <a:rPr lang="en-US" sz="2800" i="0" u="none" strike="noStrike" cap="none" dirty="0" err="1">
                <a:solidFill>
                  <a:schemeClr val="dk1"/>
                </a:solidFill>
                <a:latin typeface="Quattrocento Sans"/>
                <a:ea typeface="Quattrocento Sans"/>
                <a:cs typeface="Quattrocento Sans"/>
                <a:sym typeface="Quattrocento Sans"/>
              </a:rPr>
              <a:t>inneighbors</a:t>
            </a:r>
            <a:r>
              <a:rPr lang="en-US" sz="2800" i="0" u="none" strike="noStrike" cap="none" dirty="0">
                <a:solidFill>
                  <a:schemeClr val="dk1"/>
                </a:solidFill>
                <a:latin typeface="Quattrocento Sans"/>
                <a:ea typeface="Quattrocento Sans"/>
                <a:cs typeface="Quattrocento Sans"/>
                <a:sym typeface="Quattrocento Sans"/>
              </a:rPr>
              <a:t> of u:</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Space Complexity:</a:t>
            </a:r>
            <a:endParaRPr lang="en-US" dirty="0">
              <a:latin typeface="Quattrocento Sans"/>
              <a:ea typeface="Quattrocento Sans"/>
              <a:cs typeface="Quattrocento Sans"/>
              <a:sym typeface="Quattrocento Sans"/>
            </a:endParaRPr>
          </a:p>
          <a:p>
            <a:pPr lvl="0"/>
            <a:r>
              <a:rPr lang="en-US" sz="2800" dirty="0">
                <a:solidFill>
                  <a:schemeClr val="dk1"/>
                </a:solidFill>
                <a:latin typeface="Quattrocento Sans"/>
                <a:ea typeface="Quattrocento Sans"/>
                <a:cs typeface="Quattrocento Sans"/>
                <a:sym typeface="Quattrocento Sans"/>
              </a:rPr>
              <a:t>More suitable for sparse graphs</a:t>
            </a:r>
          </a:p>
        </p:txBody>
      </p:sp>
      <p:sp>
        <p:nvSpPr>
          <p:cNvPr id="476" name="Google Shape;476;p3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Adjacency List</a:t>
            </a:r>
            <a:endParaRPr/>
          </a:p>
        </p:txBody>
      </p:sp>
      <p:grpSp>
        <p:nvGrpSpPr>
          <p:cNvPr id="477" name="Google Shape;477;p30"/>
          <p:cNvGrpSpPr/>
          <p:nvPr/>
        </p:nvGrpSpPr>
        <p:grpSpPr>
          <a:xfrm>
            <a:off x="8186809" y="213215"/>
            <a:ext cx="3237549" cy="2551087"/>
            <a:chOff x="5773537" y="3944188"/>
            <a:chExt cx="3237549" cy="2551087"/>
          </a:xfrm>
        </p:grpSpPr>
        <p:grpSp>
          <p:nvGrpSpPr>
            <p:cNvPr id="478" name="Google Shape;478;p30"/>
            <p:cNvGrpSpPr/>
            <p:nvPr/>
          </p:nvGrpSpPr>
          <p:grpSpPr>
            <a:xfrm>
              <a:off x="5773537" y="4473911"/>
              <a:ext cx="690113" cy="690113"/>
              <a:chOff x="9831042" y="3675297"/>
              <a:chExt cx="690113" cy="690113"/>
            </a:xfrm>
          </p:grpSpPr>
          <p:sp>
            <p:nvSpPr>
              <p:cNvPr id="479" name="Google Shape;479;p30"/>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0" name="Google Shape;480;p30"/>
              <p:cNvSpPr txBox="1"/>
              <p:nvPr/>
            </p:nvSpPr>
            <p:spPr>
              <a:xfrm>
                <a:off x="10010027" y="3835687"/>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grpSp>
          <p:nvGrpSpPr>
            <p:cNvPr id="481" name="Google Shape;481;p30"/>
            <p:cNvGrpSpPr/>
            <p:nvPr/>
          </p:nvGrpSpPr>
          <p:grpSpPr>
            <a:xfrm>
              <a:off x="6982117" y="3944188"/>
              <a:ext cx="690113" cy="690113"/>
              <a:chOff x="9831042" y="3675297"/>
              <a:chExt cx="690113" cy="690113"/>
            </a:xfrm>
          </p:grpSpPr>
          <p:sp>
            <p:nvSpPr>
              <p:cNvPr id="482" name="Google Shape;482;p30"/>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3" name="Google Shape;483;p30"/>
              <p:cNvSpPr txBox="1"/>
              <p:nvPr/>
            </p:nvSpPr>
            <p:spPr>
              <a:xfrm>
                <a:off x="10010027" y="3835687"/>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grpSp>
        <p:grpSp>
          <p:nvGrpSpPr>
            <p:cNvPr id="484" name="Google Shape;484;p30"/>
            <p:cNvGrpSpPr/>
            <p:nvPr/>
          </p:nvGrpSpPr>
          <p:grpSpPr>
            <a:xfrm>
              <a:off x="8320973" y="5176815"/>
              <a:ext cx="690113" cy="690113"/>
              <a:chOff x="9831042" y="3675297"/>
              <a:chExt cx="690113" cy="690113"/>
            </a:xfrm>
          </p:grpSpPr>
          <p:sp>
            <p:nvSpPr>
              <p:cNvPr id="485" name="Google Shape;485;p30"/>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6" name="Google Shape;486;p30"/>
              <p:cNvSpPr txBox="1"/>
              <p:nvPr/>
            </p:nvSpPr>
            <p:spPr>
              <a:xfrm>
                <a:off x="10010027" y="3835687"/>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cxnSp>
          <p:nvCxnSpPr>
            <p:cNvPr id="487" name="Google Shape;487;p30"/>
            <p:cNvCxnSpPr>
              <a:stCxn id="479" idx="7"/>
              <a:endCxn id="482" idx="2"/>
            </p:cNvCxnSpPr>
            <p:nvPr/>
          </p:nvCxnSpPr>
          <p:spPr>
            <a:xfrm rot="10800000" flipH="1">
              <a:off x="6362585" y="4289376"/>
              <a:ext cx="619500" cy="285600"/>
            </a:xfrm>
            <a:prstGeom prst="straightConnector1">
              <a:avLst/>
            </a:prstGeom>
            <a:noFill/>
            <a:ln w="28575" cap="flat" cmpd="sng">
              <a:solidFill>
                <a:srgbClr val="B6A479"/>
              </a:solidFill>
              <a:prstDash val="solid"/>
              <a:round/>
              <a:headEnd type="none" w="sm" len="sm"/>
              <a:tailEnd type="triangle" w="med" len="med"/>
            </a:ln>
          </p:spPr>
        </p:cxnSp>
        <p:grpSp>
          <p:nvGrpSpPr>
            <p:cNvPr id="488" name="Google Shape;488;p30"/>
            <p:cNvGrpSpPr/>
            <p:nvPr/>
          </p:nvGrpSpPr>
          <p:grpSpPr>
            <a:xfrm>
              <a:off x="6316802" y="5805162"/>
              <a:ext cx="690113" cy="690113"/>
              <a:chOff x="9831042" y="3675297"/>
              <a:chExt cx="690113" cy="690113"/>
            </a:xfrm>
          </p:grpSpPr>
          <p:sp>
            <p:nvSpPr>
              <p:cNvPr id="489" name="Google Shape;489;p30"/>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0" name="Google Shape;490;p30"/>
              <p:cNvSpPr txBox="1"/>
              <p:nvPr/>
            </p:nvSpPr>
            <p:spPr>
              <a:xfrm>
                <a:off x="10010027" y="3835687"/>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cxnSp>
          <p:nvCxnSpPr>
            <p:cNvPr id="491" name="Google Shape;491;p30"/>
            <p:cNvCxnSpPr>
              <a:stCxn id="489" idx="1"/>
              <a:endCxn id="479" idx="4"/>
            </p:cNvCxnSpPr>
            <p:nvPr/>
          </p:nvCxnSpPr>
          <p:spPr>
            <a:xfrm rot="10800000">
              <a:off x="6118467" y="5164027"/>
              <a:ext cx="299400" cy="742200"/>
            </a:xfrm>
            <a:prstGeom prst="straightConnector1">
              <a:avLst/>
            </a:prstGeom>
            <a:noFill/>
            <a:ln w="28575" cap="flat" cmpd="sng">
              <a:solidFill>
                <a:srgbClr val="B6A479"/>
              </a:solidFill>
              <a:prstDash val="solid"/>
              <a:round/>
              <a:headEnd type="none" w="sm" len="sm"/>
              <a:tailEnd type="triangle" w="med" len="med"/>
            </a:ln>
          </p:spPr>
        </p:cxnSp>
        <p:cxnSp>
          <p:nvCxnSpPr>
            <p:cNvPr id="492" name="Google Shape;492;p30"/>
            <p:cNvCxnSpPr>
              <a:stCxn id="479" idx="6"/>
              <a:endCxn id="485" idx="2"/>
            </p:cNvCxnSpPr>
            <p:nvPr/>
          </p:nvCxnSpPr>
          <p:spPr>
            <a:xfrm>
              <a:off x="6463650" y="4818968"/>
              <a:ext cx="1857300" cy="702900"/>
            </a:xfrm>
            <a:prstGeom prst="straightConnector1">
              <a:avLst/>
            </a:prstGeom>
            <a:noFill/>
            <a:ln w="28575" cap="flat" cmpd="sng">
              <a:solidFill>
                <a:srgbClr val="B6A479"/>
              </a:solidFill>
              <a:prstDash val="solid"/>
              <a:round/>
              <a:headEnd type="none" w="sm" len="sm"/>
              <a:tailEnd type="triangle" w="med" len="med"/>
            </a:ln>
          </p:spPr>
        </p:cxnSp>
        <p:cxnSp>
          <p:nvCxnSpPr>
            <p:cNvPr id="493" name="Google Shape;493;p30"/>
            <p:cNvCxnSpPr>
              <a:stCxn id="485" idx="1"/>
              <a:endCxn id="482" idx="5"/>
            </p:cNvCxnSpPr>
            <p:nvPr/>
          </p:nvCxnSpPr>
          <p:spPr>
            <a:xfrm rot="10800000">
              <a:off x="7571238" y="4533280"/>
              <a:ext cx="850800" cy="744600"/>
            </a:xfrm>
            <a:prstGeom prst="straightConnector1">
              <a:avLst/>
            </a:prstGeom>
            <a:noFill/>
            <a:ln w="28575" cap="flat" cmpd="sng">
              <a:solidFill>
                <a:srgbClr val="B6A479"/>
              </a:solidFill>
              <a:prstDash val="solid"/>
              <a:round/>
              <a:headEnd type="none" w="sm" len="sm"/>
              <a:tailEnd type="triangle" w="med" len="med"/>
            </a:ln>
          </p:spPr>
        </p:cxnSp>
        <p:cxnSp>
          <p:nvCxnSpPr>
            <p:cNvPr id="494" name="Google Shape;494;p30"/>
            <p:cNvCxnSpPr>
              <a:stCxn id="485" idx="3"/>
              <a:endCxn id="489" idx="6"/>
            </p:cNvCxnSpPr>
            <p:nvPr/>
          </p:nvCxnSpPr>
          <p:spPr>
            <a:xfrm flipH="1">
              <a:off x="7006938" y="5765863"/>
              <a:ext cx="1415100" cy="384300"/>
            </a:xfrm>
            <a:prstGeom prst="straightConnector1">
              <a:avLst/>
            </a:prstGeom>
            <a:noFill/>
            <a:ln w="28575" cap="flat" cmpd="sng">
              <a:solidFill>
                <a:srgbClr val="B6A479"/>
              </a:solidFill>
              <a:prstDash val="solid"/>
              <a:round/>
              <a:headEnd type="none" w="sm" len="sm"/>
              <a:tailEnd type="triangle" w="med" len="med"/>
            </a:ln>
          </p:spPr>
        </p:cxnSp>
      </p:grpSp>
      <p:sp>
        <p:nvSpPr>
          <p:cNvPr id="495" name="Google Shape;495;p30"/>
          <p:cNvSpPr/>
          <p:nvPr/>
        </p:nvSpPr>
        <p:spPr>
          <a:xfrm>
            <a:off x="1679482" y="3371091"/>
            <a:ext cx="126509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496" name="Google Shape;496;p30"/>
          <p:cNvSpPr/>
          <p:nvPr/>
        </p:nvSpPr>
        <p:spPr>
          <a:xfrm>
            <a:off x="2646955" y="3651512"/>
            <a:ext cx="20345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497" name="Google Shape;497;p30"/>
          <p:cNvSpPr/>
          <p:nvPr/>
        </p:nvSpPr>
        <p:spPr>
          <a:xfrm>
            <a:off x="3167352" y="4282035"/>
            <a:ext cx="192360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498" name="Google Shape;498;p30"/>
          <p:cNvSpPr/>
          <p:nvPr/>
        </p:nvSpPr>
        <p:spPr>
          <a:xfrm>
            <a:off x="3068579" y="4599611"/>
            <a:ext cx="19338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499" name="Google Shape;499;p30"/>
          <p:cNvSpPr/>
          <p:nvPr/>
        </p:nvSpPr>
        <p:spPr>
          <a:xfrm>
            <a:off x="3618662" y="3970144"/>
            <a:ext cx="203453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500" name="Google Shape;500;p30"/>
          <p:cNvSpPr/>
          <p:nvPr/>
        </p:nvSpPr>
        <p:spPr>
          <a:xfrm>
            <a:off x="2516190" y="5177448"/>
            <a:ext cx="147207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501" name="Google Shape;501;p30"/>
          <p:cNvSpPr txBox="1"/>
          <p:nvPr/>
        </p:nvSpPr>
        <p:spPr>
          <a:xfrm>
            <a:off x="8866904" y="3029757"/>
            <a:ext cx="12722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rgbClr val="4C3282"/>
                </a:solidFill>
                <a:latin typeface="Calibri"/>
                <a:ea typeface="Calibri"/>
                <a:cs typeface="Calibri"/>
                <a:sym typeface="Calibri"/>
              </a:rPr>
              <a:t>Linked Lists</a:t>
            </a:r>
            <a:endParaRPr/>
          </a:p>
        </p:txBody>
      </p:sp>
      <p:graphicFrame>
        <p:nvGraphicFramePr>
          <p:cNvPr id="502" name="Google Shape;502;p30"/>
          <p:cNvGraphicFramePr/>
          <p:nvPr/>
        </p:nvGraphicFramePr>
        <p:xfrm>
          <a:off x="7235375" y="3458390"/>
          <a:ext cx="1188325" cy="2827700"/>
        </p:xfrm>
        <a:graphic>
          <a:graphicData uri="http://schemas.openxmlformats.org/drawingml/2006/table">
            <a:tbl>
              <a:tblPr firstRow="1" bandRow="1">
                <a:noFill/>
              </a:tblPr>
              <a:tblGrid>
                <a:gridCol w="369575">
                  <a:extLst>
                    <a:ext uri="{9D8B030D-6E8A-4147-A177-3AD203B41FA5}">
                      <a16:colId xmlns:a16="http://schemas.microsoft.com/office/drawing/2014/main" val="20000"/>
                    </a:ext>
                  </a:extLst>
                </a:gridCol>
                <a:gridCol w="61045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706925">
                <a:tc>
                  <a:txBody>
                    <a:bodyPr/>
                    <a:lstStyle/>
                    <a:p>
                      <a:pPr marL="0" marR="0" lvl="0" indent="0" algn="ctr" rtl="0">
                        <a:spcBef>
                          <a:spcPts val="0"/>
                        </a:spcBef>
                        <a:spcAft>
                          <a:spcPts val="0"/>
                        </a:spcAft>
                        <a:buNone/>
                      </a:pPr>
                      <a:r>
                        <a:rPr lang="en-US" sz="1800" b="0">
                          <a:solidFill>
                            <a:srgbClr val="B6A479"/>
                          </a:solidFill>
                        </a:rPr>
                        <a:t>0</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06925">
                <a:tc>
                  <a:txBody>
                    <a:bodyPr/>
                    <a:lstStyle/>
                    <a:p>
                      <a:pPr marL="0" marR="0" lvl="0" indent="0" algn="ctr" rtl="0">
                        <a:spcBef>
                          <a:spcPts val="0"/>
                        </a:spcBef>
                        <a:spcAft>
                          <a:spcPts val="0"/>
                        </a:spcAft>
                        <a:buNone/>
                      </a:pPr>
                      <a:r>
                        <a:rPr lang="en-US" sz="1800" b="0">
                          <a:solidFill>
                            <a:srgbClr val="B6A479"/>
                          </a:solidFill>
                        </a:rPr>
                        <a:t>1</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06925">
                <a:tc>
                  <a:txBody>
                    <a:bodyPr/>
                    <a:lstStyle/>
                    <a:p>
                      <a:pPr marL="0" marR="0" lvl="0" indent="0" algn="ctr" rtl="0">
                        <a:spcBef>
                          <a:spcPts val="0"/>
                        </a:spcBef>
                        <a:spcAft>
                          <a:spcPts val="0"/>
                        </a:spcAft>
                        <a:buNone/>
                      </a:pPr>
                      <a:r>
                        <a:rPr lang="en-US" sz="1800" b="0">
                          <a:solidFill>
                            <a:srgbClr val="B6A479"/>
                          </a:solidFill>
                        </a:rPr>
                        <a:t>2</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6925">
                <a:tc>
                  <a:txBody>
                    <a:bodyPr/>
                    <a:lstStyle/>
                    <a:p>
                      <a:pPr marL="0" marR="0" lvl="0" indent="0" algn="ctr" rtl="0">
                        <a:spcBef>
                          <a:spcPts val="0"/>
                        </a:spcBef>
                        <a:spcAft>
                          <a:spcPts val="0"/>
                        </a:spcAft>
                        <a:buNone/>
                      </a:pPr>
                      <a:r>
                        <a:rPr lang="en-US" sz="1800" b="0">
                          <a:solidFill>
                            <a:srgbClr val="B6A479"/>
                          </a:solidFill>
                        </a:rPr>
                        <a:t>3</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pSp>
        <p:nvGrpSpPr>
          <p:cNvPr id="503" name="Google Shape;503;p30"/>
          <p:cNvGrpSpPr/>
          <p:nvPr/>
        </p:nvGrpSpPr>
        <p:grpSpPr>
          <a:xfrm>
            <a:off x="6887457" y="3616417"/>
            <a:ext cx="417004" cy="417004"/>
            <a:chOff x="9831043" y="3675298"/>
            <a:chExt cx="417004" cy="417004"/>
          </a:xfrm>
        </p:grpSpPr>
        <p:sp>
          <p:nvSpPr>
            <p:cNvPr id="504" name="Google Shape;504;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5" name="Google Shape;505;p30"/>
            <p:cNvSpPr txBox="1"/>
            <p:nvPr/>
          </p:nvSpPr>
          <p:spPr>
            <a:xfrm>
              <a:off x="9873474" y="36991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grpSp>
        <p:nvGrpSpPr>
          <p:cNvPr id="506" name="Google Shape;506;p30"/>
          <p:cNvGrpSpPr/>
          <p:nvPr/>
        </p:nvGrpSpPr>
        <p:grpSpPr>
          <a:xfrm>
            <a:off x="6887457" y="4335681"/>
            <a:ext cx="417004" cy="417004"/>
            <a:chOff x="9831043" y="3675298"/>
            <a:chExt cx="417004" cy="417004"/>
          </a:xfrm>
        </p:grpSpPr>
        <p:sp>
          <p:nvSpPr>
            <p:cNvPr id="507" name="Google Shape;507;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8" name="Google Shape;508;p30"/>
            <p:cNvSpPr txBox="1"/>
            <p:nvPr/>
          </p:nvSpPr>
          <p:spPr>
            <a:xfrm>
              <a:off x="9873474" y="369913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grpSp>
      <p:grpSp>
        <p:nvGrpSpPr>
          <p:cNvPr id="509" name="Google Shape;509;p30"/>
          <p:cNvGrpSpPr/>
          <p:nvPr/>
        </p:nvGrpSpPr>
        <p:grpSpPr>
          <a:xfrm>
            <a:off x="6887457" y="5014625"/>
            <a:ext cx="417004" cy="417004"/>
            <a:chOff x="9831043" y="3675298"/>
            <a:chExt cx="417004" cy="417004"/>
          </a:xfrm>
        </p:grpSpPr>
        <p:sp>
          <p:nvSpPr>
            <p:cNvPr id="510" name="Google Shape;510;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1" name="Google Shape;511;p30"/>
            <p:cNvSpPr txBox="1"/>
            <p:nvPr/>
          </p:nvSpPr>
          <p:spPr>
            <a:xfrm>
              <a:off x="9873474" y="36991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grpSp>
        <p:nvGrpSpPr>
          <p:cNvPr id="512" name="Google Shape;512;p30"/>
          <p:cNvGrpSpPr/>
          <p:nvPr/>
        </p:nvGrpSpPr>
        <p:grpSpPr>
          <a:xfrm>
            <a:off x="6887457" y="5733889"/>
            <a:ext cx="417004" cy="417004"/>
            <a:chOff x="9831043" y="3675298"/>
            <a:chExt cx="417004" cy="417004"/>
          </a:xfrm>
        </p:grpSpPr>
        <p:sp>
          <p:nvSpPr>
            <p:cNvPr id="513" name="Google Shape;513;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4" name="Google Shape;514;p30"/>
            <p:cNvSpPr txBox="1"/>
            <p:nvPr/>
          </p:nvSpPr>
          <p:spPr>
            <a:xfrm>
              <a:off x="9873474" y="3699134"/>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cxnSp>
        <p:nvCxnSpPr>
          <p:cNvPr id="515" name="Google Shape;515;p30"/>
          <p:cNvCxnSpPr/>
          <p:nvPr/>
        </p:nvCxnSpPr>
        <p:spPr>
          <a:xfrm>
            <a:off x="8271800" y="3816880"/>
            <a:ext cx="726653" cy="0"/>
          </a:xfrm>
          <a:prstGeom prst="straightConnector1">
            <a:avLst/>
          </a:prstGeom>
          <a:noFill/>
          <a:ln w="28575" cap="flat" cmpd="sng">
            <a:solidFill>
              <a:srgbClr val="B6A479"/>
            </a:solidFill>
            <a:prstDash val="solid"/>
            <a:round/>
            <a:headEnd type="none" w="sm" len="sm"/>
            <a:tailEnd type="triangle" w="med" len="med"/>
          </a:ln>
        </p:spPr>
      </p:cxnSp>
      <p:cxnSp>
        <p:nvCxnSpPr>
          <p:cNvPr id="516" name="Google Shape;516;p30"/>
          <p:cNvCxnSpPr/>
          <p:nvPr/>
        </p:nvCxnSpPr>
        <p:spPr>
          <a:xfrm>
            <a:off x="8271799" y="5237027"/>
            <a:ext cx="726653" cy="0"/>
          </a:xfrm>
          <a:prstGeom prst="straightConnector1">
            <a:avLst/>
          </a:prstGeom>
          <a:noFill/>
          <a:ln w="28575" cap="flat" cmpd="sng">
            <a:solidFill>
              <a:srgbClr val="B6A479"/>
            </a:solidFill>
            <a:prstDash val="solid"/>
            <a:round/>
            <a:headEnd type="none" w="sm" len="sm"/>
            <a:tailEnd type="triangle" w="med" len="med"/>
          </a:ln>
        </p:spPr>
      </p:cxnSp>
      <p:cxnSp>
        <p:nvCxnSpPr>
          <p:cNvPr id="517" name="Google Shape;517;p30"/>
          <p:cNvCxnSpPr/>
          <p:nvPr/>
        </p:nvCxnSpPr>
        <p:spPr>
          <a:xfrm>
            <a:off x="8271798" y="5926845"/>
            <a:ext cx="726653" cy="0"/>
          </a:xfrm>
          <a:prstGeom prst="straightConnector1">
            <a:avLst/>
          </a:prstGeom>
          <a:noFill/>
          <a:ln w="28575" cap="flat" cmpd="sng">
            <a:solidFill>
              <a:srgbClr val="B6A479"/>
            </a:solidFill>
            <a:prstDash val="solid"/>
            <a:round/>
            <a:headEnd type="none" w="sm" len="sm"/>
            <a:tailEnd type="triangle" w="med" len="med"/>
          </a:ln>
        </p:spPr>
      </p:cxnSp>
      <p:grpSp>
        <p:nvGrpSpPr>
          <p:cNvPr id="518" name="Google Shape;518;p30"/>
          <p:cNvGrpSpPr/>
          <p:nvPr/>
        </p:nvGrpSpPr>
        <p:grpSpPr>
          <a:xfrm>
            <a:off x="9122164" y="5777779"/>
            <a:ext cx="417004" cy="417004"/>
            <a:chOff x="9831043" y="3675298"/>
            <a:chExt cx="417004" cy="417004"/>
          </a:xfrm>
        </p:grpSpPr>
        <p:sp>
          <p:nvSpPr>
            <p:cNvPr id="519" name="Google Shape;519;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0" name="Google Shape;520;p30"/>
            <p:cNvSpPr txBox="1"/>
            <p:nvPr/>
          </p:nvSpPr>
          <p:spPr>
            <a:xfrm>
              <a:off x="9873474" y="3699134"/>
              <a:ext cx="3241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grpSp>
      <p:grpSp>
        <p:nvGrpSpPr>
          <p:cNvPr id="521" name="Google Shape;521;p30"/>
          <p:cNvGrpSpPr/>
          <p:nvPr/>
        </p:nvGrpSpPr>
        <p:grpSpPr>
          <a:xfrm>
            <a:off x="9052693" y="3477095"/>
            <a:ext cx="2089822" cy="668441"/>
            <a:chOff x="1097280" y="6023567"/>
            <a:chExt cx="2089822" cy="668441"/>
          </a:xfrm>
        </p:grpSpPr>
        <p:grpSp>
          <p:nvGrpSpPr>
            <p:cNvPr id="522" name="Google Shape;522;p30"/>
            <p:cNvGrpSpPr/>
            <p:nvPr/>
          </p:nvGrpSpPr>
          <p:grpSpPr>
            <a:xfrm>
              <a:off x="1158475" y="6170477"/>
              <a:ext cx="417004" cy="417004"/>
              <a:chOff x="9831043" y="3675298"/>
              <a:chExt cx="417004" cy="417004"/>
            </a:xfrm>
          </p:grpSpPr>
          <p:sp>
            <p:nvSpPr>
              <p:cNvPr id="523" name="Google Shape;523;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4" name="Google Shape;524;p30"/>
              <p:cNvSpPr txBox="1"/>
              <p:nvPr/>
            </p:nvSpPr>
            <p:spPr>
              <a:xfrm>
                <a:off x="9912663" y="369913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grpSp>
        <p:grpSp>
          <p:nvGrpSpPr>
            <p:cNvPr id="525" name="Google Shape;525;p30"/>
            <p:cNvGrpSpPr/>
            <p:nvPr/>
          </p:nvGrpSpPr>
          <p:grpSpPr>
            <a:xfrm>
              <a:off x="2512237" y="6170846"/>
              <a:ext cx="417004" cy="417004"/>
              <a:chOff x="9831043" y="3675298"/>
              <a:chExt cx="417004" cy="417004"/>
            </a:xfrm>
          </p:grpSpPr>
          <p:sp>
            <p:nvSpPr>
              <p:cNvPr id="526" name="Google Shape;526;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7" name="Google Shape;527;p30"/>
              <p:cNvSpPr txBox="1"/>
              <p:nvPr/>
            </p:nvSpPr>
            <p:spPr>
              <a:xfrm>
                <a:off x="9873474" y="3699134"/>
                <a:ext cx="3080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grpSp>
        <p:grpSp>
          <p:nvGrpSpPr>
            <p:cNvPr id="528" name="Google Shape;528;p30"/>
            <p:cNvGrpSpPr/>
            <p:nvPr/>
          </p:nvGrpSpPr>
          <p:grpSpPr>
            <a:xfrm>
              <a:off x="1097280" y="6023567"/>
              <a:ext cx="724251" cy="668441"/>
              <a:chOff x="1097280" y="6019742"/>
              <a:chExt cx="724251" cy="668441"/>
            </a:xfrm>
          </p:grpSpPr>
          <p:sp>
            <p:nvSpPr>
              <p:cNvPr id="529" name="Google Shape;529;p30"/>
              <p:cNvSpPr/>
              <p:nvPr/>
            </p:nvSpPr>
            <p:spPr>
              <a:xfrm>
                <a:off x="1097280" y="6019742"/>
                <a:ext cx="724251" cy="668441"/>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30" name="Google Shape;530;p30"/>
              <p:cNvCxnSpPr/>
              <p:nvPr/>
            </p:nvCxnSpPr>
            <p:spPr>
              <a:xfrm>
                <a:off x="1619794" y="6019742"/>
                <a:ext cx="0" cy="668441"/>
              </a:xfrm>
              <a:prstGeom prst="straightConnector1">
                <a:avLst/>
              </a:prstGeom>
              <a:noFill/>
              <a:ln w="9525" cap="flat" cmpd="sng">
                <a:solidFill>
                  <a:schemeClr val="dk1"/>
                </a:solidFill>
                <a:prstDash val="solid"/>
                <a:round/>
                <a:headEnd type="none" w="sm" len="sm"/>
                <a:tailEnd type="none" w="sm" len="sm"/>
              </a:ln>
            </p:spPr>
          </p:cxnSp>
        </p:grpSp>
        <p:cxnSp>
          <p:nvCxnSpPr>
            <p:cNvPr id="531" name="Google Shape;531;p30"/>
            <p:cNvCxnSpPr/>
            <p:nvPr/>
          </p:nvCxnSpPr>
          <p:spPr>
            <a:xfrm>
              <a:off x="1743153" y="6357787"/>
              <a:ext cx="726653" cy="0"/>
            </a:xfrm>
            <a:prstGeom prst="straightConnector1">
              <a:avLst/>
            </a:prstGeom>
            <a:noFill/>
            <a:ln w="28575" cap="flat" cmpd="sng">
              <a:solidFill>
                <a:srgbClr val="B6A479"/>
              </a:solidFill>
              <a:prstDash val="solid"/>
              <a:round/>
              <a:headEnd type="none" w="sm" len="sm"/>
              <a:tailEnd type="triangle" w="med" len="med"/>
            </a:ln>
          </p:spPr>
        </p:cxnSp>
        <p:grpSp>
          <p:nvGrpSpPr>
            <p:cNvPr id="532" name="Google Shape;532;p30"/>
            <p:cNvGrpSpPr/>
            <p:nvPr/>
          </p:nvGrpSpPr>
          <p:grpSpPr>
            <a:xfrm>
              <a:off x="2462851" y="6023567"/>
              <a:ext cx="724251" cy="668441"/>
              <a:chOff x="1097280" y="6019742"/>
              <a:chExt cx="724251" cy="668441"/>
            </a:xfrm>
          </p:grpSpPr>
          <p:sp>
            <p:nvSpPr>
              <p:cNvPr id="533" name="Google Shape;533;p30"/>
              <p:cNvSpPr/>
              <p:nvPr/>
            </p:nvSpPr>
            <p:spPr>
              <a:xfrm>
                <a:off x="1097280" y="6019742"/>
                <a:ext cx="724251" cy="668441"/>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34" name="Google Shape;534;p30"/>
              <p:cNvCxnSpPr/>
              <p:nvPr/>
            </p:nvCxnSpPr>
            <p:spPr>
              <a:xfrm>
                <a:off x="1619794" y="6019742"/>
                <a:ext cx="0" cy="668441"/>
              </a:xfrm>
              <a:prstGeom prst="straightConnector1">
                <a:avLst/>
              </a:prstGeom>
              <a:noFill/>
              <a:ln w="9525" cap="flat" cmpd="sng">
                <a:solidFill>
                  <a:schemeClr val="dk1"/>
                </a:solidFill>
                <a:prstDash val="solid"/>
                <a:round/>
                <a:headEnd type="none" w="sm" len="sm"/>
                <a:tailEnd type="none" w="sm" len="sm"/>
              </a:ln>
            </p:spPr>
          </p:cxnSp>
        </p:grpSp>
        <p:cxnSp>
          <p:nvCxnSpPr>
            <p:cNvPr id="535" name="Google Shape;535;p30"/>
            <p:cNvCxnSpPr/>
            <p:nvPr/>
          </p:nvCxnSpPr>
          <p:spPr>
            <a:xfrm rot="10800000" flipH="1">
              <a:off x="2985365" y="6049019"/>
              <a:ext cx="191624" cy="632543"/>
            </a:xfrm>
            <a:prstGeom prst="straightConnector1">
              <a:avLst/>
            </a:prstGeom>
            <a:noFill/>
            <a:ln w="28575" cap="flat" cmpd="sng">
              <a:solidFill>
                <a:srgbClr val="B6A479"/>
              </a:solidFill>
              <a:prstDash val="solid"/>
              <a:round/>
              <a:headEnd type="none" w="sm" len="sm"/>
              <a:tailEnd type="none" w="sm" len="sm"/>
            </a:ln>
          </p:spPr>
        </p:cxnSp>
      </p:grpSp>
      <p:grpSp>
        <p:nvGrpSpPr>
          <p:cNvPr id="536" name="Google Shape;536;p30"/>
          <p:cNvGrpSpPr/>
          <p:nvPr/>
        </p:nvGrpSpPr>
        <p:grpSpPr>
          <a:xfrm>
            <a:off x="9060969" y="4869616"/>
            <a:ext cx="2089822" cy="668441"/>
            <a:chOff x="1097280" y="6023567"/>
            <a:chExt cx="2089822" cy="668441"/>
          </a:xfrm>
        </p:grpSpPr>
        <p:grpSp>
          <p:nvGrpSpPr>
            <p:cNvPr id="537" name="Google Shape;537;p30"/>
            <p:cNvGrpSpPr/>
            <p:nvPr/>
          </p:nvGrpSpPr>
          <p:grpSpPr>
            <a:xfrm>
              <a:off x="1158475" y="6170477"/>
              <a:ext cx="417004" cy="417004"/>
              <a:chOff x="9831043" y="3675298"/>
              <a:chExt cx="417004" cy="417004"/>
            </a:xfrm>
          </p:grpSpPr>
          <p:sp>
            <p:nvSpPr>
              <p:cNvPr id="538" name="Google Shape;538;p30"/>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39" name="Google Shape;539;p30"/>
              <p:cNvSpPr txBox="1"/>
              <p:nvPr/>
            </p:nvSpPr>
            <p:spPr>
              <a:xfrm>
                <a:off x="9912663" y="369913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grpSp>
        <p:sp>
          <p:nvSpPr>
            <p:cNvPr id="540" name="Google Shape;540;p30"/>
            <p:cNvSpPr/>
            <p:nvPr/>
          </p:nvSpPr>
          <p:spPr>
            <a:xfrm>
              <a:off x="2512237" y="6170846"/>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nvGrpSpPr>
            <p:cNvPr id="541" name="Google Shape;541;p30"/>
            <p:cNvGrpSpPr/>
            <p:nvPr/>
          </p:nvGrpSpPr>
          <p:grpSpPr>
            <a:xfrm>
              <a:off x="1097280" y="6023567"/>
              <a:ext cx="724251" cy="668441"/>
              <a:chOff x="1097280" y="6019742"/>
              <a:chExt cx="724251" cy="668441"/>
            </a:xfrm>
          </p:grpSpPr>
          <p:sp>
            <p:nvSpPr>
              <p:cNvPr id="542" name="Google Shape;542;p30"/>
              <p:cNvSpPr/>
              <p:nvPr/>
            </p:nvSpPr>
            <p:spPr>
              <a:xfrm>
                <a:off x="1097280" y="6019742"/>
                <a:ext cx="724251" cy="668441"/>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43" name="Google Shape;543;p30"/>
              <p:cNvCxnSpPr/>
              <p:nvPr/>
            </p:nvCxnSpPr>
            <p:spPr>
              <a:xfrm>
                <a:off x="1619794" y="6019742"/>
                <a:ext cx="0" cy="668441"/>
              </a:xfrm>
              <a:prstGeom prst="straightConnector1">
                <a:avLst/>
              </a:prstGeom>
              <a:noFill/>
              <a:ln w="9525" cap="flat" cmpd="sng">
                <a:solidFill>
                  <a:schemeClr val="dk1"/>
                </a:solidFill>
                <a:prstDash val="solid"/>
                <a:round/>
                <a:headEnd type="none" w="sm" len="sm"/>
                <a:tailEnd type="none" w="sm" len="sm"/>
              </a:ln>
            </p:spPr>
          </p:cxnSp>
        </p:grpSp>
        <p:cxnSp>
          <p:nvCxnSpPr>
            <p:cNvPr id="544" name="Google Shape;544;p30"/>
            <p:cNvCxnSpPr/>
            <p:nvPr/>
          </p:nvCxnSpPr>
          <p:spPr>
            <a:xfrm>
              <a:off x="1743153" y="6357787"/>
              <a:ext cx="726653" cy="0"/>
            </a:xfrm>
            <a:prstGeom prst="straightConnector1">
              <a:avLst/>
            </a:prstGeom>
            <a:noFill/>
            <a:ln w="28575" cap="flat" cmpd="sng">
              <a:solidFill>
                <a:srgbClr val="B6A479"/>
              </a:solidFill>
              <a:prstDash val="solid"/>
              <a:round/>
              <a:headEnd type="none" w="sm" len="sm"/>
              <a:tailEnd type="triangle" w="med" len="med"/>
            </a:ln>
          </p:spPr>
        </p:cxnSp>
        <p:grpSp>
          <p:nvGrpSpPr>
            <p:cNvPr id="545" name="Google Shape;545;p30"/>
            <p:cNvGrpSpPr/>
            <p:nvPr/>
          </p:nvGrpSpPr>
          <p:grpSpPr>
            <a:xfrm>
              <a:off x="2462851" y="6023567"/>
              <a:ext cx="724251" cy="668441"/>
              <a:chOff x="1097280" y="6019742"/>
              <a:chExt cx="724251" cy="668441"/>
            </a:xfrm>
          </p:grpSpPr>
          <p:sp>
            <p:nvSpPr>
              <p:cNvPr id="546" name="Google Shape;546;p30"/>
              <p:cNvSpPr/>
              <p:nvPr/>
            </p:nvSpPr>
            <p:spPr>
              <a:xfrm>
                <a:off x="1097280" y="6019742"/>
                <a:ext cx="724251" cy="668441"/>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47" name="Google Shape;547;p30"/>
              <p:cNvCxnSpPr/>
              <p:nvPr/>
            </p:nvCxnSpPr>
            <p:spPr>
              <a:xfrm>
                <a:off x="1619794" y="6019742"/>
                <a:ext cx="0" cy="668441"/>
              </a:xfrm>
              <a:prstGeom prst="straightConnector1">
                <a:avLst/>
              </a:prstGeom>
              <a:noFill/>
              <a:ln w="9525" cap="flat" cmpd="sng">
                <a:solidFill>
                  <a:schemeClr val="dk1"/>
                </a:solidFill>
                <a:prstDash val="solid"/>
                <a:round/>
                <a:headEnd type="none" w="sm" len="sm"/>
                <a:tailEnd type="none" w="sm" len="sm"/>
              </a:ln>
            </p:spPr>
          </p:cxnSp>
        </p:grpSp>
        <p:cxnSp>
          <p:nvCxnSpPr>
            <p:cNvPr id="548" name="Google Shape;548;p30"/>
            <p:cNvCxnSpPr/>
            <p:nvPr/>
          </p:nvCxnSpPr>
          <p:spPr>
            <a:xfrm rot="10800000" flipH="1">
              <a:off x="2985365" y="6049019"/>
              <a:ext cx="191624" cy="632543"/>
            </a:xfrm>
            <a:prstGeom prst="straightConnector1">
              <a:avLst/>
            </a:prstGeom>
            <a:noFill/>
            <a:ln w="28575" cap="flat" cmpd="sng">
              <a:solidFill>
                <a:srgbClr val="B6A479"/>
              </a:solidFill>
              <a:prstDash val="solid"/>
              <a:round/>
              <a:headEnd type="none" w="sm" len="sm"/>
              <a:tailEnd type="none" w="sm" len="sm"/>
            </a:ln>
          </p:spPr>
        </p:cxnSp>
      </p:grpSp>
      <p:sp>
        <p:nvSpPr>
          <p:cNvPr id="549" name="Google Shape;549;p30"/>
          <p:cNvSpPr txBox="1"/>
          <p:nvPr/>
        </p:nvSpPr>
        <p:spPr>
          <a:xfrm>
            <a:off x="10537216" y="5056184"/>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grpSp>
        <p:nvGrpSpPr>
          <p:cNvPr id="550" name="Google Shape;550;p30"/>
          <p:cNvGrpSpPr/>
          <p:nvPr/>
        </p:nvGrpSpPr>
        <p:grpSpPr>
          <a:xfrm>
            <a:off x="9060969" y="5641990"/>
            <a:ext cx="724251" cy="668441"/>
            <a:chOff x="1097280" y="6019742"/>
            <a:chExt cx="724251" cy="668441"/>
          </a:xfrm>
        </p:grpSpPr>
        <p:sp>
          <p:nvSpPr>
            <p:cNvPr id="551" name="Google Shape;551;p30"/>
            <p:cNvSpPr/>
            <p:nvPr/>
          </p:nvSpPr>
          <p:spPr>
            <a:xfrm>
              <a:off x="1097280" y="6019742"/>
              <a:ext cx="724251" cy="668441"/>
            </a:xfrm>
            <a:prstGeom prst="rect">
              <a:avLst/>
            </a:prstGeom>
            <a:noFill/>
            <a:ln w="158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52" name="Google Shape;552;p30"/>
            <p:cNvCxnSpPr/>
            <p:nvPr/>
          </p:nvCxnSpPr>
          <p:spPr>
            <a:xfrm>
              <a:off x="1619794" y="6019742"/>
              <a:ext cx="0" cy="668441"/>
            </a:xfrm>
            <a:prstGeom prst="straightConnector1">
              <a:avLst/>
            </a:prstGeom>
            <a:noFill/>
            <a:ln w="9525" cap="flat" cmpd="sng">
              <a:solidFill>
                <a:schemeClr val="dk1"/>
              </a:solidFill>
              <a:prstDash val="solid"/>
              <a:round/>
              <a:headEnd type="none" w="sm" len="sm"/>
              <a:tailEnd type="none" w="sm" len="sm"/>
            </a:ln>
          </p:spPr>
        </p:cxnSp>
      </p:grpSp>
      <p:cxnSp>
        <p:nvCxnSpPr>
          <p:cNvPr id="553" name="Google Shape;553;p30"/>
          <p:cNvCxnSpPr/>
          <p:nvPr/>
        </p:nvCxnSpPr>
        <p:spPr>
          <a:xfrm rot="10800000" flipH="1">
            <a:off x="8219622" y="4213955"/>
            <a:ext cx="191624" cy="632543"/>
          </a:xfrm>
          <a:prstGeom prst="straightConnector1">
            <a:avLst/>
          </a:prstGeom>
          <a:noFill/>
          <a:ln w="28575" cap="flat" cmpd="sng">
            <a:solidFill>
              <a:srgbClr val="B6A479"/>
            </a:solidFill>
            <a:prstDash val="solid"/>
            <a:round/>
            <a:headEnd type="none" w="sm" len="sm"/>
            <a:tailEnd type="none" w="sm" len="sm"/>
          </a:ln>
        </p:spPr>
      </p:cxnSp>
      <p:sp>
        <p:nvSpPr>
          <p:cNvPr id="554" name="Google Shape;554;p30"/>
          <p:cNvSpPr txBox="1"/>
          <p:nvPr/>
        </p:nvSpPr>
        <p:spPr>
          <a:xfrm>
            <a:off x="2915113" y="3660813"/>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O(1)</a:t>
            </a:r>
            <a:endParaRPr sz="2200" dirty="0">
              <a:latin typeface="Quattrocento Sans"/>
              <a:ea typeface="Quattrocento Sans"/>
              <a:cs typeface="Quattrocento Sans"/>
              <a:sym typeface="Quattrocento Sans"/>
            </a:endParaRPr>
          </a:p>
        </p:txBody>
      </p:sp>
      <p:sp>
        <p:nvSpPr>
          <p:cNvPr id="555" name="Google Shape;555;p30"/>
          <p:cNvSpPr txBox="1"/>
          <p:nvPr/>
        </p:nvSpPr>
        <p:spPr>
          <a:xfrm>
            <a:off x="3504175" y="4103925"/>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O(deg(u))</a:t>
            </a:r>
            <a:endParaRPr sz="2200" dirty="0">
              <a:latin typeface="Quattrocento Sans"/>
              <a:ea typeface="Quattrocento Sans"/>
              <a:cs typeface="Quattrocento Sans"/>
              <a:sym typeface="Quattrocento Sans"/>
            </a:endParaRPr>
          </a:p>
        </p:txBody>
      </p:sp>
      <p:sp>
        <p:nvSpPr>
          <p:cNvPr id="556" name="Google Shape;556;p30"/>
          <p:cNvSpPr txBox="1"/>
          <p:nvPr/>
        </p:nvSpPr>
        <p:spPr>
          <a:xfrm>
            <a:off x="5524188" y="4538100"/>
            <a:ext cx="163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O(deg (u))</a:t>
            </a:r>
            <a:endParaRPr sz="2200" dirty="0">
              <a:latin typeface="Quattrocento Sans"/>
              <a:ea typeface="Quattrocento Sans"/>
              <a:cs typeface="Quattrocento Sans"/>
              <a:sym typeface="Quattrocento Sans"/>
            </a:endParaRPr>
          </a:p>
        </p:txBody>
      </p:sp>
      <p:sp>
        <p:nvSpPr>
          <p:cNvPr id="557" name="Google Shape;557;p30"/>
          <p:cNvSpPr txBox="1"/>
          <p:nvPr/>
        </p:nvSpPr>
        <p:spPr>
          <a:xfrm>
            <a:off x="4633388" y="4957113"/>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O(deg(u))</a:t>
            </a:r>
            <a:endParaRPr sz="2200" dirty="0">
              <a:latin typeface="Quattrocento Sans"/>
              <a:ea typeface="Quattrocento Sans"/>
              <a:cs typeface="Quattrocento Sans"/>
              <a:sym typeface="Quattrocento Sans"/>
            </a:endParaRPr>
          </a:p>
        </p:txBody>
      </p:sp>
      <p:sp>
        <p:nvSpPr>
          <p:cNvPr id="558" name="Google Shape;558;p30"/>
          <p:cNvSpPr txBox="1"/>
          <p:nvPr/>
        </p:nvSpPr>
        <p:spPr>
          <a:xfrm>
            <a:off x="4370379" y="5365081"/>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 + m)</a:t>
            </a:r>
            <a:endParaRPr sz="2200" dirty="0">
              <a:latin typeface="Quattrocento Sans"/>
              <a:ea typeface="Quattrocento Sans"/>
              <a:cs typeface="Quattrocento Sans"/>
              <a:sym typeface="Quattrocento Sans"/>
            </a:endParaRPr>
          </a:p>
        </p:txBody>
      </p:sp>
      <p:sp>
        <p:nvSpPr>
          <p:cNvPr id="559" name="Google Shape;559;p30"/>
          <p:cNvSpPr txBox="1"/>
          <p:nvPr/>
        </p:nvSpPr>
        <p:spPr>
          <a:xfrm>
            <a:off x="3664213" y="5826792"/>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 + m)</a:t>
            </a:r>
            <a:endParaRPr sz="2200" dirty="0">
              <a:latin typeface="Quattrocento Sans"/>
              <a:ea typeface="Quattrocento Sans"/>
              <a:cs typeface="Quattrocento Sans"/>
              <a:sym typeface="Quattrocento Sans"/>
            </a:endParaRPr>
          </a:p>
        </p:txBody>
      </p:sp>
      <p:cxnSp>
        <p:nvCxnSpPr>
          <p:cNvPr id="560" name="Google Shape;560;p30"/>
          <p:cNvCxnSpPr/>
          <p:nvPr/>
        </p:nvCxnSpPr>
        <p:spPr>
          <a:xfrm rot="10800000" flipH="1">
            <a:off x="9539179" y="5660024"/>
            <a:ext cx="191700" cy="632400"/>
          </a:xfrm>
          <a:prstGeom prst="straightConnector1">
            <a:avLst/>
          </a:prstGeom>
          <a:noFill/>
          <a:ln w="28575" cap="flat" cmpd="sng">
            <a:solidFill>
              <a:srgbClr val="B6A479"/>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aphicFrame>
        <p:nvGraphicFramePr>
          <p:cNvPr id="565" name="Google Shape;565;p31"/>
          <p:cNvGraphicFramePr/>
          <p:nvPr/>
        </p:nvGraphicFramePr>
        <p:xfrm>
          <a:off x="8862155" y="5377758"/>
          <a:ext cx="2810750" cy="816700"/>
        </p:xfrm>
        <a:graphic>
          <a:graphicData uri="http://schemas.openxmlformats.org/drawingml/2006/table">
            <a:tbl>
              <a:tblPr firstRow="1" bandRow="1">
                <a:noFill/>
              </a:tblPr>
              <a:tblGrid>
                <a:gridCol w="562150">
                  <a:extLst>
                    <a:ext uri="{9D8B030D-6E8A-4147-A177-3AD203B41FA5}">
                      <a16:colId xmlns:a16="http://schemas.microsoft.com/office/drawing/2014/main" val="20000"/>
                    </a:ext>
                  </a:extLst>
                </a:gridCol>
                <a:gridCol w="562150">
                  <a:extLst>
                    <a:ext uri="{9D8B030D-6E8A-4147-A177-3AD203B41FA5}">
                      <a16:colId xmlns:a16="http://schemas.microsoft.com/office/drawing/2014/main" val="20001"/>
                    </a:ext>
                  </a:extLst>
                </a:gridCol>
                <a:gridCol w="562150">
                  <a:extLst>
                    <a:ext uri="{9D8B030D-6E8A-4147-A177-3AD203B41FA5}">
                      <a16:colId xmlns:a16="http://schemas.microsoft.com/office/drawing/2014/main" val="20002"/>
                    </a:ext>
                  </a:extLst>
                </a:gridCol>
                <a:gridCol w="562150">
                  <a:extLst>
                    <a:ext uri="{9D8B030D-6E8A-4147-A177-3AD203B41FA5}">
                      <a16:colId xmlns:a16="http://schemas.microsoft.com/office/drawing/2014/main" val="20003"/>
                    </a:ext>
                  </a:extLst>
                </a:gridCol>
                <a:gridCol w="562150">
                  <a:extLst>
                    <a:ext uri="{9D8B030D-6E8A-4147-A177-3AD203B41FA5}">
                      <a16:colId xmlns:a16="http://schemas.microsoft.com/office/drawing/2014/main" val="20004"/>
                    </a:ext>
                  </a:extLst>
                </a:gridCol>
              </a:tblGrid>
              <a:tr h="367625">
                <a:tc>
                  <a:txBody>
                    <a:bodyPr/>
                    <a:lstStyle/>
                    <a:p>
                      <a:pPr marL="0" marR="0" lvl="0" indent="0" algn="ctr" rtl="0">
                        <a:spcBef>
                          <a:spcPts val="0"/>
                        </a:spcBef>
                        <a:spcAft>
                          <a:spcPts val="0"/>
                        </a:spcAft>
                        <a:buNone/>
                      </a:pPr>
                      <a:r>
                        <a:rPr lang="en-US" sz="1800">
                          <a:solidFill>
                            <a:srgbClr val="B6A479"/>
                          </a:solidFill>
                        </a:rPr>
                        <a:t>0</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1</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2</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3</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4</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49075">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aphicFrame>
        <p:nvGraphicFramePr>
          <p:cNvPr id="566" name="Google Shape;566;p31"/>
          <p:cNvGraphicFramePr/>
          <p:nvPr/>
        </p:nvGraphicFramePr>
        <p:xfrm>
          <a:off x="8869697" y="4621731"/>
          <a:ext cx="2810750" cy="816700"/>
        </p:xfrm>
        <a:graphic>
          <a:graphicData uri="http://schemas.openxmlformats.org/drawingml/2006/table">
            <a:tbl>
              <a:tblPr firstRow="1" bandRow="1">
                <a:noFill/>
              </a:tblPr>
              <a:tblGrid>
                <a:gridCol w="562150">
                  <a:extLst>
                    <a:ext uri="{9D8B030D-6E8A-4147-A177-3AD203B41FA5}">
                      <a16:colId xmlns:a16="http://schemas.microsoft.com/office/drawing/2014/main" val="20000"/>
                    </a:ext>
                  </a:extLst>
                </a:gridCol>
                <a:gridCol w="562150">
                  <a:extLst>
                    <a:ext uri="{9D8B030D-6E8A-4147-A177-3AD203B41FA5}">
                      <a16:colId xmlns:a16="http://schemas.microsoft.com/office/drawing/2014/main" val="20001"/>
                    </a:ext>
                  </a:extLst>
                </a:gridCol>
                <a:gridCol w="562150">
                  <a:extLst>
                    <a:ext uri="{9D8B030D-6E8A-4147-A177-3AD203B41FA5}">
                      <a16:colId xmlns:a16="http://schemas.microsoft.com/office/drawing/2014/main" val="20002"/>
                    </a:ext>
                  </a:extLst>
                </a:gridCol>
                <a:gridCol w="562150">
                  <a:extLst>
                    <a:ext uri="{9D8B030D-6E8A-4147-A177-3AD203B41FA5}">
                      <a16:colId xmlns:a16="http://schemas.microsoft.com/office/drawing/2014/main" val="20003"/>
                    </a:ext>
                  </a:extLst>
                </a:gridCol>
                <a:gridCol w="562150">
                  <a:extLst>
                    <a:ext uri="{9D8B030D-6E8A-4147-A177-3AD203B41FA5}">
                      <a16:colId xmlns:a16="http://schemas.microsoft.com/office/drawing/2014/main" val="20004"/>
                    </a:ext>
                  </a:extLst>
                </a:gridCol>
              </a:tblGrid>
              <a:tr h="367625">
                <a:tc>
                  <a:txBody>
                    <a:bodyPr/>
                    <a:lstStyle/>
                    <a:p>
                      <a:pPr marL="0" marR="0" lvl="0" indent="0" algn="ctr" rtl="0">
                        <a:spcBef>
                          <a:spcPts val="0"/>
                        </a:spcBef>
                        <a:spcAft>
                          <a:spcPts val="0"/>
                        </a:spcAft>
                        <a:buNone/>
                      </a:pPr>
                      <a:r>
                        <a:rPr lang="en-US" sz="1800">
                          <a:solidFill>
                            <a:srgbClr val="B6A479"/>
                          </a:solidFill>
                        </a:rPr>
                        <a:t>0</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1</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2</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3</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4</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49075">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graphicFrame>
        <p:nvGraphicFramePr>
          <p:cNvPr id="567" name="Google Shape;567;p31"/>
          <p:cNvGraphicFramePr/>
          <p:nvPr/>
        </p:nvGraphicFramePr>
        <p:xfrm>
          <a:off x="8889247" y="3211789"/>
          <a:ext cx="2810750" cy="822325"/>
        </p:xfrm>
        <a:graphic>
          <a:graphicData uri="http://schemas.openxmlformats.org/drawingml/2006/table">
            <a:tbl>
              <a:tblPr firstRow="1" bandRow="1">
                <a:noFill/>
              </a:tblPr>
              <a:tblGrid>
                <a:gridCol w="562150">
                  <a:extLst>
                    <a:ext uri="{9D8B030D-6E8A-4147-A177-3AD203B41FA5}">
                      <a16:colId xmlns:a16="http://schemas.microsoft.com/office/drawing/2014/main" val="20000"/>
                    </a:ext>
                  </a:extLst>
                </a:gridCol>
                <a:gridCol w="562150">
                  <a:extLst>
                    <a:ext uri="{9D8B030D-6E8A-4147-A177-3AD203B41FA5}">
                      <a16:colId xmlns:a16="http://schemas.microsoft.com/office/drawing/2014/main" val="20001"/>
                    </a:ext>
                  </a:extLst>
                </a:gridCol>
                <a:gridCol w="562150">
                  <a:extLst>
                    <a:ext uri="{9D8B030D-6E8A-4147-A177-3AD203B41FA5}">
                      <a16:colId xmlns:a16="http://schemas.microsoft.com/office/drawing/2014/main" val="20002"/>
                    </a:ext>
                  </a:extLst>
                </a:gridCol>
                <a:gridCol w="562150">
                  <a:extLst>
                    <a:ext uri="{9D8B030D-6E8A-4147-A177-3AD203B41FA5}">
                      <a16:colId xmlns:a16="http://schemas.microsoft.com/office/drawing/2014/main" val="20003"/>
                    </a:ext>
                  </a:extLst>
                </a:gridCol>
                <a:gridCol w="562150">
                  <a:extLst>
                    <a:ext uri="{9D8B030D-6E8A-4147-A177-3AD203B41FA5}">
                      <a16:colId xmlns:a16="http://schemas.microsoft.com/office/drawing/2014/main" val="20004"/>
                    </a:ext>
                  </a:extLst>
                </a:gridCol>
              </a:tblGrid>
              <a:tr h="367625">
                <a:tc>
                  <a:txBody>
                    <a:bodyPr/>
                    <a:lstStyle/>
                    <a:p>
                      <a:pPr marL="0" marR="0" lvl="0" indent="0" algn="ctr" rtl="0">
                        <a:spcBef>
                          <a:spcPts val="0"/>
                        </a:spcBef>
                        <a:spcAft>
                          <a:spcPts val="0"/>
                        </a:spcAft>
                        <a:buNone/>
                      </a:pPr>
                      <a:r>
                        <a:rPr lang="en-US" sz="1800">
                          <a:solidFill>
                            <a:srgbClr val="B6A479"/>
                          </a:solidFill>
                        </a:rPr>
                        <a:t>0</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1</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2</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3</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a:solidFill>
                            <a:srgbClr val="B6A479"/>
                          </a:solidFill>
                        </a:rPr>
                        <a:t>4</a:t>
                      </a:r>
                      <a:endParaRPr/>
                    </a:p>
                  </a:txBody>
                  <a:tcPr marL="91450" marR="91450" marT="45725" marB="45725">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54700">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568" name="Google Shape;568;p31"/>
          <p:cNvSpPr txBox="1">
            <a:spLocks noGrp="1"/>
          </p:cNvSpPr>
          <p:nvPr>
            <p:ph type="title"/>
          </p:nvPr>
        </p:nvSpPr>
        <p:spPr>
          <a:xfrm>
            <a:off x="653897" y="-257"/>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Adjacency List</a:t>
            </a:r>
            <a:endParaRPr dirty="0"/>
          </a:p>
        </p:txBody>
      </p:sp>
      <p:grpSp>
        <p:nvGrpSpPr>
          <p:cNvPr id="569" name="Google Shape;569;p31"/>
          <p:cNvGrpSpPr/>
          <p:nvPr/>
        </p:nvGrpSpPr>
        <p:grpSpPr>
          <a:xfrm>
            <a:off x="8186809" y="213215"/>
            <a:ext cx="3237549" cy="2551087"/>
            <a:chOff x="5773537" y="3944188"/>
            <a:chExt cx="3237549" cy="2551087"/>
          </a:xfrm>
        </p:grpSpPr>
        <p:grpSp>
          <p:nvGrpSpPr>
            <p:cNvPr id="570" name="Google Shape;570;p31"/>
            <p:cNvGrpSpPr/>
            <p:nvPr/>
          </p:nvGrpSpPr>
          <p:grpSpPr>
            <a:xfrm>
              <a:off x="5773537" y="4473911"/>
              <a:ext cx="690113" cy="690113"/>
              <a:chOff x="9831042" y="3675297"/>
              <a:chExt cx="690113" cy="690113"/>
            </a:xfrm>
          </p:grpSpPr>
          <p:sp>
            <p:nvSpPr>
              <p:cNvPr id="571" name="Google Shape;571;p31"/>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2" name="Google Shape;572;p31"/>
              <p:cNvSpPr txBox="1"/>
              <p:nvPr/>
            </p:nvSpPr>
            <p:spPr>
              <a:xfrm>
                <a:off x="10010027" y="3835687"/>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grpSp>
          <p:nvGrpSpPr>
            <p:cNvPr id="573" name="Google Shape;573;p31"/>
            <p:cNvGrpSpPr/>
            <p:nvPr/>
          </p:nvGrpSpPr>
          <p:grpSpPr>
            <a:xfrm>
              <a:off x="6982117" y="3944188"/>
              <a:ext cx="690113" cy="690113"/>
              <a:chOff x="9831042" y="3675297"/>
              <a:chExt cx="690113" cy="690113"/>
            </a:xfrm>
          </p:grpSpPr>
          <p:sp>
            <p:nvSpPr>
              <p:cNvPr id="574" name="Google Shape;574;p31"/>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5" name="Google Shape;575;p31"/>
              <p:cNvSpPr txBox="1"/>
              <p:nvPr/>
            </p:nvSpPr>
            <p:spPr>
              <a:xfrm>
                <a:off x="10010027" y="3835687"/>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grpSp>
        <p:grpSp>
          <p:nvGrpSpPr>
            <p:cNvPr id="576" name="Google Shape;576;p31"/>
            <p:cNvGrpSpPr/>
            <p:nvPr/>
          </p:nvGrpSpPr>
          <p:grpSpPr>
            <a:xfrm>
              <a:off x="8320973" y="5176815"/>
              <a:ext cx="690113" cy="690113"/>
              <a:chOff x="9831042" y="3675297"/>
              <a:chExt cx="690113" cy="690113"/>
            </a:xfrm>
          </p:grpSpPr>
          <p:sp>
            <p:nvSpPr>
              <p:cNvPr id="577" name="Google Shape;577;p31"/>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8" name="Google Shape;578;p31"/>
              <p:cNvSpPr txBox="1"/>
              <p:nvPr/>
            </p:nvSpPr>
            <p:spPr>
              <a:xfrm>
                <a:off x="10010027" y="3835687"/>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cxnSp>
          <p:nvCxnSpPr>
            <p:cNvPr id="579" name="Google Shape;579;p31"/>
            <p:cNvCxnSpPr>
              <a:stCxn id="571" idx="7"/>
              <a:endCxn id="574" idx="2"/>
            </p:cNvCxnSpPr>
            <p:nvPr/>
          </p:nvCxnSpPr>
          <p:spPr>
            <a:xfrm rot="10800000" flipH="1">
              <a:off x="6362585" y="4289376"/>
              <a:ext cx="619500" cy="285600"/>
            </a:xfrm>
            <a:prstGeom prst="straightConnector1">
              <a:avLst/>
            </a:prstGeom>
            <a:noFill/>
            <a:ln w="28575" cap="flat" cmpd="sng">
              <a:solidFill>
                <a:srgbClr val="B6A479"/>
              </a:solidFill>
              <a:prstDash val="solid"/>
              <a:round/>
              <a:headEnd type="none" w="sm" len="sm"/>
              <a:tailEnd type="triangle" w="med" len="med"/>
            </a:ln>
          </p:spPr>
        </p:cxnSp>
        <p:grpSp>
          <p:nvGrpSpPr>
            <p:cNvPr id="580" name="Google Shape;580;p31"/>
            <p:cNvGrpSpPr/>
            <p:nvPr/>
          </p:nvGrpSpPr>
          <p:grpSpPr>
            <a:xfrm>
              <a:off x="6316802" y="5805162"/>
              <a:ext cx="690113" cy="690113"/>
              <a:chOff x="9831042" y="3675297"/>
              <a:chExt cx="690113" cy="690113"/>
            </a:xfrm>
          </p:grpSpPr>
          <p:sp>
            <p:nvSpPr>
              <p:cNvPr id="581" name="Google Shape;581;p31"/>
              <p:cNvSpPr/>
              <p:nvPr/>
            </p:nvSpPr>
            <p:spPr>
              <a:xfrm>
                <a:off x="9831042" y="3675297"/>
                <a:ext cx="690113" cy="690113"/>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82" name="Google Shape;582;p31"/>
              <p:cNvSpPr txBox="1"/>
              <p:nvPr/>
            </p:nvSpPr>
            <p:spPr>
              <a:xfrm>
                <a:off x="10010027" y="3835687"/>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cxnSp>
          <p:nvCxnSpPr>
            <p:cNvPr id="583" name="Google Shape;583;p31"/>
            <p:cNvCxnSpPr>
              <a:stCxn id="581" idx="1"/>
              <a:endCxn id="571" idx="4"/>
            </p:cNvCxnSpPr>
            <p:nvPr/>
          </p:nvCxnSpPr>
          <p:spPr>
            <a:xfrm rot="10800000">
              <a:off x="6118467" y="5164027"/>
              <a:ext cx="299400" cy="742200"/>
            </a:xfrm>
            <a:prstGeom prst="straightConnector1">
              <a:avLst/>
            </a:prstGeom>
            <a:noFill/>
            <a:ln w="28575" cap="flat" cmpd="sng">
              <a:solidFill>
                <a:srgbClr val="B6A479"/>
              </a:solidFill>
              <a:prstDash val="solid"/>
              <a:round/>
              <a:headEnd type="none" w="sm" len="sm"/>
              <a:tailEnd type="triangle" w="med" len="med"/>
            </a:ln>
          </p:spPr>
        </p:cxnSp>
        <p:cxnSp>
          <p:nvCxnSpPr>
            <p:cNvPr id="584" name="Google Shape;584;p31"/>
            <p:cNvCxnSpPr>
              <a:stCxn id="571" idx="6"/>
              <a:endCxn id="577" idx="2"/>
            </p:cNvCxnSpPr>
            <p:nvPr/>
          </p:nvCxnSpPr>
          <p:spPr>
            <a:xfrm>
              <a:off x="6463650" y="4818968"/>
              <a:ext cx="1857300" cy="702900"/>
            </a:xfrm>
            <a:prstGeom prst="straightConnector1">
              <a:avLst/>
            </a:prstGeom>
            <a:noFill/>
            <a:ln w="28575" cap="flat" cmpd="sng">
              <a:solidFill>
                <a:srgbClr val="B6A479"/>
              </a:solidFill>
              <a:prstDash val="solid"/>
              <a:round/>
              <a:headEnd type="none" w="sm" len="sm"/>
              <a:tailEnd type="triangle" w="med" len="med"/>
            </a:ln>
          </p:spPr>
        </p:cxnSp>
        <p:cxnSp>
          <p:nvCxnSpPr>
            <p:cNvPr id="585" name="Google Shape;585;p31"/>
            <p:cNvCxnSpPr>
              <a:stCxn id="577" idx="1"/>
              <a:endCxn id="574" idx="5"/>
            </p:cNvCxnSpPr>
            <p:nvPr/>
          </p:nvCxnSpPr>
          <p:spPr>
            <a:xfrm rot="10800000">
              <a:off x="7571238" y="4533280"/>
              <a:ext cx="850800" cy="744600"/>
            </a:xfrm>
            <a:prstGeom prst="straightConnector1">
              <a:avLst/>
            </a:prstGeom>
            <a:noFill/>
            <a:ln w="28575" cap="flat" cmpd="sng">
              <a:solidFill>
                <a:srgbClr val="B6A479"/>
              </a:solidFill>
              <a:prstDash val="solid"/>
              <a:round/>
              <a:headEnd type="none" w="sm" len="sm"/>
              <a:tailEnd type="triangle" w="med" len="med"/>
            </a:ln>
          </p:spPr>
        </p:cxnSp>
        <p:cxnSp>
          <p:nvCxnSpPr>
            <p:cNvPr id="586" name="Google Shape;586;p31"/>
            <p:cNvCxnSpPr>
              <a:stCxn id="577" idx="3"/>
              <a:endCxn id="581" idx="6"/>
            </p:cNvCxnSpPr>
            <p:nvPr/>
          </p:nvCxnSpPr>
          <p:spPr>
            <a:xfrm flipH="1">
              <a:off x="7006938" y="5765863"/>
              <a:ext cx="1415100" cy="384300"/>
            </a:xfrm>
            <a:prstGeom prst="straightConnector1">
              <a:avLst/>
            </a:prstGeom>
            <a:noFill/>
            <a:ln w="28575" cap="flat" cmpd="sng">
              <a:solidFill>
                <a:srgbClr val="B6A479"/>
              </a:solidFill>
              <a:prstDash val="solid"/>
              <a:round/>
              <a:headEnd type="none" w="sm" len="sm"/>
              <a:tailEnd type="triangle" w="med" len="med"/>
            </a:ln>
          </p:spPr>
        </p:cxnSp>
      </p:grpSp>
      <p:sp>
        <p:nvSpPr>
          <p:cNvPr id="587" name="Google Shape;587;p31"/>
          <p:cNvSpPr txBox="1"/>
          <p:nvPr/>
        </p:nvSpPr>
        <p:spPr>
          <a:xfrm>
            <a:off x="8769828" y="2889050"/>
            <a:ext cx="1638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rgbClr val="4C3282"/>
                </a:solidFill>
                <a:latin typeface="Calibri"/>
                <a:ea typeface="Calibri"/>
                <a:cs typeface="Calibri"/>
                <a:sym typeface="Calibri"/>
              </a:rPr>
              <a:t>Hash Tables</a:t>
            </a:r>
            <a:endParaRPr dirty="0"/>
          </a:p>
        </p:txBody>
      </p:sp>
      <p:graphicFrame>
        <p:nvGraphicFramePr>
          <p:cNvPr id="588" name="Google Shape;588;p31"/>
          <p:cNvGraphicFramePr/>
          <p:nvPr/>
        </p:nvGraphicFramePr>
        <p:xfrm>
          <a:off x="7063658" y="3438279"/>
          <a:ext cx="1188325" cy="2827700"/>
        </p:xfrm>
        <a:graphic>
          <a:graphicData uri="http://schemas.openxmlformats.org/drawingml/2006/table">
            <a:tbl>
              <a:tblPr firstRow="1" bandRow="1">
                <a:noFill/>
              </a:tblPr>
              <a:tblGrid>
                <a:gridCol w="369575">
                  <a:extLst>
                    <a:ext uri="{9D8B030D-6E8A-4147-A177-3AD203B41FA5}">
                      <a16:colId xmlns:a16="http://schemas.microsoft.com/office/drawing/2014/main" val="20000"/>
                    </a:ext>
                  </a:extLst>
                </a:gridCol>
                <a:gridCol w="61045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tblGrid>
              <a:tr h="706925">
                <a:tc>
                  <a:txBody>
                    <a:bodyPr/>
                    <a:lstStyle/>
                    <a:p>
                      <a:pPr marL="0" marR="0" lvl="0" indent="0" algn="ctr" rtl="0">
                        <a:spcBef>
                          <a:spcPts val="0"/>
                        </a:spcBef>
                        <a:spcAft>
                          <a:spcPts val="0"/>
                        </a:spcAft>
                        <a:buNone/>
                      </a:pPr>
                      <a:r>
                        <a:rPr lang="en-US" sz="1800" b="0">
                          <a:solidFill>
                            <a:srgbClr val="B6A479"/>
                          </a:solidFill>
                        </a:rPr>
                        <a:t>0</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706925">
                <a:tc>
                  <a:txBody>
                    <a:bodyPr/>
                    <a:lstStyle/>
                    <a:p>
                      <a:pPr marL="0" marR="0" lvl="0" indent="0" algn="ctr" rtl="0">
                        <a:spcBef>
                          <a:spcPts val="0"/>
                        </a:spcBef>
                        <a:spcAft>
                          <a:spcPts val="0"/>
                        </a:spcAft>
                        <a:buNone/>
                      </a:pPr>
                      <a:r>
                        <a:rPr lang="en-US" sz="1800" b="0">
                          <a:solidFill>
                            <a:srgbClr val="B6A479"/>
                          </a:solidFill>
                        </a:rPr>
                        <a:t>1</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06925">
                <a:tc>
                  <a:txBody>
                    <a:bodyPr/>
                    <a:lstStyle/>
                    <a:p>
                      <a:pPr marL="0" marR="0" lvl="0" indent="0" algn="ctr" rtl="0">
                        <a:spcBef>
                          <a:spcPts val="0"/>
                        </a:spcBef>
                        <a:spcAft>
                          <a:spcPts val="0"/>
                        </a:spcAft>
                        <a:buNone/>
                      </a:pPr>
                      <a:r>
                        <a:rPr lang="en-US" sz="1800" b="0">
                          <a:solidFill>
                            <a:srgbClr val="B6A479"/>
                          </a:solidFill>
                        </a:rPr>
                        <a:t>2</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6925">
                <a:tc>
                  <a:txBody>
                    <a:bodyPr/>
                    <a:lstStyle/>
                    <a:p>
                      <a:pPr marL="0" marR="0" lvl="0" indent="0" algn="ctr" rtl="0">
                        <a:spcBef>
                          <a:spcPts val="0"/>
                        </a:spcBef>
                        <a:spcAft>
                          <a:spcPts val="0"/>
                        </a:spcAft>
                        <a:buNone/>
                      </a:pPr>
                      <a:r>
                        <a:rPr lang="en-US" sz="1800" b="0">
                          <a:solidFill>
                            <a:srgbClr val="B6A479"/>
                          </a:solidFill>
                        </a:rPr>
                        <a:t>3</a:t>
                      </a:r>
                      <a:endParaRPr/>
                    </a:p>
                  </a:txBody>
                  <a:tcPr marL="91450" marR="91450" marT="45725" marB="45725" anchor="ctr">
                    <a:lnR w="12700" cap="flat" cmpd="sng">
                      <a:solidFill>
                        <a:schemeClr val="dk1"/>
                      </a:solidFill>
                      <a:prstDash val="solid"/>
                      <a:round/>
                      <a:headEnd type="none" w="sm" len="sm"/>
                      <a:tailEnd type="none" w="sm" len="sm"/>
                    </a:lnR>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endParaRPr sz="1800" b="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pSp>
        <p:nvGrpSpPr>
          <p:cNvPr id="589" name="Google Shape;589;p31"/>
          <p:cNvGrpSpPr/>
          <p:nvPr/>
        </p:nvGrpSpPr>
        <p:grpSpPr>
          <a:xfrm>
            <a:off x="6715740" y="3596306"/>
            <a:ext cx="417004" cy="417004"/>
            <a:chOff x="9831043" y="3675298"/>
            <a:chExt cx="417004" cy="417004"/>
          </a:xfrm>
        </p:grpSpPr>
        <p:sp>
          <p:nvSpPr>
            <p:cNvPr id="590" name="Google Shape;590;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1" name="Google Shape;591;p31"/>
            <p:cNvSpPr txBox="1"/>
            <p:nvPr/>
          </p:nvSpPr>
          <p:spPr>
            <a:xfrm>
              <a:off x="9873474" y="36991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grpSp>
        <p:nvGrpSpPr>
          <p:cNvPr id="592" name="Google Shape;592;p31"/>
          <p:cNvGrpSpPr/>
          <p:nvPr/>
        </p:nvGrpSpPr>
        <p:grpSpPr>
          <a:xfrm>
            <a:off x="6715740" y="4315570"/>
            <a:ext cx="417004" cy="417004"/>
            <a:chOff x="9831043" y="3675298"/>
            <a:chExt cx="417004" cy="417004"/>
          </a:xfrm>
        </p:grpSpPr>
        <p:sp>
          <p:nvSpPr>
            <p:cNvPr id="593" name="Google Shape;593;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4" name="Google Shape;594;p31"/>
            <p:cNvSpPr txBox="1"/>
            <p:nvPr/>
          </p:nvSpPr>
          <p:spPr>
            <a:xfrm>
              <a:off x="9873474" y="369913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grpSp>
      <p:grpSp>
        <p:nvGrpSpPr>
          <p:cNvPr id="595" name="Google Shape;595;p31"/>
          <p:cNvGrpSpPr/>
          <p:nvPr/>
        </p:nvGrpSpPr>
        <p:grpSpPr>
          <a:xfrm>
            <a:off x="6715740" y="4994514"/>
            <a:ext cx="417004" cy="417004"/>
            <a:chOff x="9831043" y="3675298"/>
            <a:chExt cx="417004" cy="417004"/>
          </a:xfrm>
        </p:grpSpPr>
        <p:sp>
          <p:nvSpPr>
            <p:cNvPr id="596" name="Google Shape;596;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7" name="Google Shape;597;p31"/>
            <p:cNvSpPr txBox="1"/>
            <p:nvPr/>
          </p:nvSpPr>
          <p:spPr>
            <a:xfrm>
              <a:off x="9873474" y="36991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grpSp>
        <p:nvGrpSpPr>
          <p:cNvPr id="598" name="Google Shape;598;p31"/>
          <p:cNvGrpSpPr/>
          <p:nvPr/>
        </p:nvGrpSpPr>
        <p:grpSpPr>
          <a:xfrm>
            <a:off x="6715740" y="5713778"/>
            <a:ext cx="417004" cy="417004"/>
            <a:chOff x="9831043" y="3675298"/>
            <a:chExt cx="417004" cy="417004"/>
          </a:xfrm>
        </p:grpSpPr>
        <p:sp>
          <p:nvSpPr>
            <p:cNvPr id="599" name="Google Shape;599;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00" name="Google Shape;600;p31"/>
            <p:cNvSpPr txBox="1"/>
            <p:nvPr/>
          </p:nvSpPr>
          <p:spPr>
            <a:xfrm>
              <a:off x="9873474" y="3699134"/>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cxnSp>
        <p:nvCxnSpPr>
          <p:cNvPr id="601" name="Google Shape;601;p31"/>
          <p:cNvCxnSpPr/>
          <p:nvPr/>
        </p:nvCxnSpPr>
        <p:spPr>
          <a:xfrm>
            <a:off x="8100083" y="3796769"/>
            <a:ext cx="726653" cy="0"/>
          </a:xfrm>
          <a:prstGeom prst="straightConnector1">
            <a:avLst/>
          </a:prstGeom>
          <a:noFill/>
          <a:ln w="28575" cap="flat" cmpd="sng">
            <a:solidFill>
              <a:srgbClr val="B6A479"/>
            </a:solidFill>
            <a:prstDash val="solid"/>
            <a:round/>
            <a:headEnd type="none" w="sm" len="sm"/>
            <a:tailEnd type="triangle" w="med" len="med"/>
          </a:ln>
        </p:spPr>
      </p:cxnSp>
      <p:cxnSp>
        <p:nvCxnSpPr>
          <p:cNvPr id="602" name="Google Shape;602;p31"/>
          <p:cNvCxnSpPr/>
          <p:nvPr/>
        </p:nvCxnSpPr>
        <p:spPr>
          <a:xfrm>
            <a:off x="8100082" y="5216916"/>
            <a:ext cx="726653" cy="0"/>
          </a:xfrm>
          <a:prstGeom prst="straightConnector1">
            <a:avLst/>
          </a:prstGeom>
          <a:noFill/>
          <a:ln w="28575" cap="flat" cmpd="sng">
            <a:solidFill>
              <a:srgbClr val="B6A479"/>
            </a:solidFill>
            <a:prstDash val="solid"/>
            <a:round/>
            <a:headEnd type="none" w="sm" len="sm"/>
            <a:tailEnd type="triangle" w="med" len="med"/>
          </a:ln>
        </p:spPr>
      </p:cxnSp>
      <p:cxnSp>
        <p:nvCxnSpPr>
          <p:cNvPr id="603" name="Google Shape;603;p31"/>
          <p:cNvCxnSpPr/>
          <p:nvPr/>
        </p:nvCxnSpPr>
        <p:spPr>
          <a:xfrm>
            <a:off x="8100081" y="5906734"/>
            <a:ext cx="726653" cy="0"/>
          </a:xfrm>
          <a:prstGeom prst="straightConnector1">
            <a:avLst/>
          </a:prstGeom>
          <a:noFill/>
          <a:ln w="28575" cap="flat" cmpd="sng">
            <a:solidFill>
              <a:srgbClr val="B6A479"/>
            </a:solidFill>
            <a:prstDash val="solid"/>
            <a:round/>
            <a:headEnd type="none" w="sm" len="sm"/>
            <a:tailEnd type="triangle" w="med" len="med"/>
          </a:ln>
        </p:spPr>
      </p:cxnSp>
      <p:grpSp>
        <p:nvGrpSpPr>
          <p:cNvPr id="604" name="Google Shape;604;p31"/>
          <p:cNvGrpSpPr/>
          <p:nvPr/>
        </p:nvGrpSpPr>
        <p:grpSpPr>
          <a:xfrm>
            <a:off x="10074780" y="3593656"/>
            <a:ext cx="417004" cy="417004"/>
            <a:chOff x="9831043" y="3675298"/>
            <a:chExt cx="417004" cy="417004"/>
          </a:xfrm>
        </p:grpSpPr>
        <p:sp>
          <p:nvSpPr>
            <p:cNvPr id="605" name="Google Shape;605;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06" name="Google Shape;606;p31"/>
            <p:cNvSpPr txBox="1"/>
            <p:nvPr/>
          </p:nvSpPr>
          <p:spPr>
            <a:xfrm>
              <a:off x="9873474" y="3699134"/>
              <a:ext cx="3273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grpSp>
        <p:nvGrpSpPr>
          <p:cNvPr id="607" name="Google Shape;607;p31"/>
          <p:cNvGrpSpPr/>
          <p:nvPr/>
        </p:nvGrpSpPr>
        <p:grpSpPr>
          <a:xfrm>
            <a:off x="10600563" y="5007678"/>
            <a:ext cx="417004" cy="417004"/>
            <a:chOff x="9831043" y="3675298"/>
            <a:chExt cx="417004" cy="417004"/>
          </a:xfrm>
        </p:grpSpPr>
        <p:sp>
          <p:nvSpPr>
            <p:cNvPr id="608" name="Google Shape;608;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09" name="Google Shape;609;p31"/>
            <p:cNvSpPr txBox="1"/>
            <p:nvPr/>
          </p:nvSpPr>
          <p:spPr>
            <a:xfrm>
              <a:off x="9873474" y="3699134"/>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grpSp>
        <p:nvGrpSpPr>
          <p:cNvPr id="610" name="Google Shape;610;p31"/>
          <p:cNvGrpSpPr/>
          <p:nvPr/>
        </p:nvGrpSpPr>
        <p:grpSpPr>
          <a:xfrm>
            <a:off x="8938890" y="5740252"/>
            <a:ext cx="417004" cy="417004"/>
            <a:chOff x="9831043" y="3675298"/>
            <a:chExt cx="417004" cy="417004"/>
          </a:xfrm>
        </p:grpSpPr>
        <p:sp>
          <p:nvSpPr>
            <p:cNvPr id="611" name="Google Shape;611;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12" name="Google Shape;612;p31"/>
            <p:cNvSpPr txBox="1"/>
            <p:nvPr/>
          </p:nvSpPr>
          <p:spPr>
            <a:xfrm>
              <a:off x="9873474" y="36991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cxnSp>
        <p:nvCxnSpPr>
          <p:cNvPr id="613" name="Google Shape;613;p31"/>
          <p:cNvCxnSpPr/>
          <p:nvPr/>
        </p:nvCxnSpPr>
        <p:spPr>
          <a:xfrm rot="10800000" flipH="1">
            <a:off x="8062866" y="4187829"/>
            <a:ext cx="191624" cy="632543"/>
          </a:xfrm>
          <a:prstGeom prst="straightConnector1">
            <a:avLst/>
          </a:prstGeom>
          <a:noFill/>
          <a:ln w="28575" cap="flat" cmpd="sng">
            <a:solidFill>
              <a:srgbClr val="B6A479"/>
            </a:solidFill>
            <a:prstDash val="solid"/>
            <a:round/>
            <a:headEnd type="none" w="sm" len="sm"/>
            <a:tailEnd type="none" w="sm" len="sm"/>
          </a:ln>
        </p:spPr>
      </p:cxnSp>
      <p:grpSp>
        <p:nvGrpSpPr>
          <p:cNvPr id="614" name="Google Shape;614;p31"/>
          <p:cNvGrpSpPr/>
          <p:nvPr/>
        </p:nvGrpSpPr>
        <p:grpSpPr>
          <a:xfrm>
            <a:off x="9511838" y="3593656"/>
            <a:ext cx="417004" cy="419294"/>
            <a:chOff x="9831043" y="3675298"/>
            <a:chExt cx="417004" cy="419294"/>
          </a:xfrm>
        </p:grpSpPr>
        <p:sp>
          <p:nvSpPr>
            <p:cNvPr id="615" name="Google Shape;615;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16" name="Google Shape;616;p31"/>
            <p:cNvSpPr txBox="1"/>
            <p:nvPr/>
          </p:nvSpPr>
          <p:spPr>
            <a:xfrm>
              <a:off x="9879808" y="3725260"/>
              <a:ext cx="309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grpSp>
      <p:grpSp>
        <p:nvGrpSpPr>
          <p:cNvPr id="617" name="Google Shape;617;p31"/>
          <p:cNvGrpSpPr/>
          <p:nvPr/>
        </p:nvGrpSpPr>
        <p:grpSpPr>
          <a:xfrm>
            <a:off x="9492549" y="5001978"/>
            <a:ext cx="417004" cy="419294"/>
            <a:chOff x="9831043" y="3675298"/>
            <a:chExt cx="417004" cy="419294"/>
          </a:xfrm>
        </p:grpSpPr>
        <p:sp>
          <p:nvSpPr>
            <p:cNvPr id="618" name="Google Shape;618;p31"/>
            <p:cNvSpPr/>
            <p:nvPr/>
          </p:nvSpPr>
          <p:spPr>
            <a:xfrm>
              <a:off x="9831043" y="3675298"/>
              <a:ext cx="417004" cy="417004"/>
            </a:xfrm>
            <a:prstGeom prst="ellipse">
              <a:avLst/>
            </a:prstGeom>
            <a:noFill/>
            <a:ln w="158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19" name="Google Shape;619;p31"/>
            <p:cNvSpPr txBox="1"/>
            <p:nvPr/>
          </p:nvSpPr>
          <p:spPr>
            <a:xfrm>
              <a:off x="9879808" y="3725260"/>
              <a:ext cx="3097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grpSp>
      <p:cxnSp>
        <p:nvCxnSpPr>
          <p:cNvPr id="620" name="Google Shape;620;p31"/>
          <p:cNvCxnSpPr/>
          <p:nvPr/>
        </p:nvCxnSpPr>
        <p:spPr>
          <a:xfrm rot="10800000" flipH="1">
            <a:off x="8909059" y="3570338"/>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1" name="Google Shape;621;p31"/>
          <p:cNvCxnSpPr/>
          <p:nvPr/>
        </p:nvCxnSpPr>
        <p:spPr>
          <a:xfrm rot="10800000" flipH="1">
            <a:off x="10594074" y="3586479"/>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2" name="Google Shape;622;p31"/>
          <p:cNvCxnSpPr/>
          <p:nvPr/>
        </p:nvCxnSpPr>
        <p:spPr>
          <a:xfrm rot="10800000" flipH="1">
            <a:off x="11171792" y="3586479"/>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3" name="Google Shape;623;p31"/>
          <p:cNvCxnSpPr/>
          <p:nvPr/>
        </p:nvCxnSpPr>
        <p:spPr>
          <a:xfrm rot="10800000" flipH="1">
            <a:off x="8899599" y="4986814"/>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4" name="Google Shape;624;p31"/>
          <p:cNvCxnSpPr/>
          <p:nvPr/>
        </p:nvCxnSpPr>
        <p:spPr>
          <a:xfrm rot="10800000" flipH="1">
            <a:off x="10029904" y="4986814"/>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5" name="Google Shape;625;p31"/>
          <p:cNvCxnSpPr/>
          <p:nvPr/>
        </p:nvCxnSpPr>
        <p:spPr>
          <a:xfrm rot="10800000" flipH="1">
            <a:off x="11160209" y="4986814"/>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6" name="Google Shape;626;p31"/>
          <p:cNvCxnSpPr/>
          <p:nvPr/>
        </p:nvCxnSpPr>
        <p:spPr>
          <a:xfrm rot="10800000" flipH="1">
            <a:off x="9432629" y="5754743"/>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7" name="Google Shape;627;p31"/>
          <p:cNvCxnSpPr/>
          <p:nvPr/>
        </p:nvCxnSpPr>
        <p:spPr>
          <a:xfrm rot="10800000" flipH="1">
            <a:off x="10015400" y="5754322"/>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8" name="Google Shape;628;p31"/>
          <p:cNvCxnSpPr/>
          <p:nvPr/>
        </p:nvCxnSpPr>
        <p:spPr>
          <a:xfrm rot="10800000" flipH="1">
            <a:off x="10571765" y="5767113"/>
            <a:ext cx="505132" cy="458156"/>
          </a:xfrm>
          <a:prstGeom prst="straightConnector1">
            <a:avLst/>
          </a:prstGeom>
          <a:noFill/>
          <a:ln w="28575" cap="flat" cmpd="sng">
            <a:solidFill>
              <a:srgbClr val="B6A479"/>
            </a:solidFill>
            <a:prstDash val="solid"/>
            <a:round/>
            <a:headEnd type="none" w="sm" len="sm"/>
            <a:tailEnd type="none" w="sm" len="sm"/>
          </a:ln>
        </p:spPr>
      </p:cxnSp>
      <p:cxnSp>
        <p:nvCxnSpPr>
          <p:cNvPr id="629" name="Google Shape;629;p31"/>
          <p:cNvCxnSpPr/>
          <p:nvPr/>
        </p:nvCxnSpPr>
        <p:spPr>
          <a:xfrm rot="10800000" flipH="1">
            <a:off x="11123228" y="5766623"/>
            <a:ext cx="505132" cy="458156"/>
          </a:xfrm>
          <a:prstGeom prst="straightConnector1">
            <a:avLst/>
          </a:prstGeom>
          <a:noFill/>
          <a:ln w="28575" cap="flat" cmpd="sng">
            <a:solidFill>
              <a:srgbClr val="B6A479"/>
            </a:solidFill>
            <a:prstDash val="solid"/>
            <a:round/>
            <a:headEnd type="none" w="sm" len="sm"/>
            <a:tailEnd type="none" w="sm" len="sm"/>
          </a:ln>
        </p:spPr>
      </p:cxnSp>
      <p:sp>
        <p:nvSpPr>
          <p:cNvPr id="630" name="Google Shape;630;p31"/>
          <p:cNvSpPr/>
          <p:nvPr/>
        </p:nvSpPr>
        <p:spPr>
          <a:xfrm>
            <a:off x="1592982" y="3437666"/>
            <a:ext cx="1265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1" name="Google Shape;631;p31"/>
          <p:cNvSpPr/>
          <p:nvPr/>
        </p:nvSpPr>
        <p:spPr>
          <a:xfrm>
            <a:off x="2560455" y="3718087"/>
            <a:ext cx="2034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2" name="Google Shape;632;p31"/>
          <p:cNvSpPr/>
          <p:nvPr/>
        </p:nvSpPr>
        <p:spPr>
          <a:xfrm>
            <a:off x="3080852" y="4348610"/>
            <a:ext cx="1923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3" name="Google Shape;633;p31"/>
          <p:cNvSpPr/>
          <p:nvPr/>
        </p:nvSpPr>
        <p:spPr>
          <a:xfrm>
            <a:off x="2982079" y="4666186"/>
            <a:ext cx="19338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4" name="Google Shape;634;p31"/>
          <p:cNvSpPr/>
          <p:nvPr/>
        </p:nvSpPr>
        <p:spPr>
          <a:xfrm>
            <a:off x="3532162" y="4036719"/>
            <a:ext cx="20346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5" name="Google Shape;635;p31"/>
          <p:cNvSpPr/>
          <p:nvPr/>
        </p:nvSpPr>
        <p:spPr>
          <a:xfrm>
            <a:off x="2429690" y="5244023"/>
            <a:ext cx="14721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Quattrocento Sans"/>
                <a:ea typeface="Quattrocento Sans"/>
                <a:cs typeface="Quattrocento Sans"/>
                <a:sym typeface="Quattrocento Sans"/>
              </a:rPr>
              <a:t> </a:t>
            </a:r>
            <a:endParaRPr/>
          </a:p>
        </p:txBody>
      </p:sp>
      <p:sp>
        <p:nvSpPr>
          <p:cNvPr id="636" name="Google Shape;636;p31"/>
          <p:cNvSpPr txBox="1"/>
          <p:nvPr/>
        </p:nvSpPr>
        <p:spPr>
          <a:xfrm>
            <a:off x="570725" y="736617"/>
            <a:ext cx="59016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In an adjacency matrix a[u][v] is 1 if there is an edge (</a:t>
            </a:r>
            <a:r>
              <a:rPr lang="en-US" sz="2800" dirty="0" err="1">
                <a:solidFill>
                  <a:schemeClr val="dk1"/>
                </a:solidFill>
                <a:latin typeface="Quattrocento Sans"/>
                <a:ea typeface="Quattrocento Sans"/>
                <a:cs typeface="Quattrocento Sans"/>
                <a:sym typeface="Quattrocento Sans"/>
              </a:rPr>
              <a:t>u,v</a:t>
            </a:r>
            <a:r>
              <a:rPr lang="en-US" sz="2800" dirty="0">
                <a:solidFill>
                  <a:schemeClr val="dk1"/>
                </a:solidFill>
                <a:latin typeface="Quattrocento Sans"/>
                <a:ea typeface="Quattrocento Sans"/>
                <a:cs typeface="Quattrocento Sans"/>
                <a:sym typeface="Quattrocento Sans"/>
              </a:rPr>
              <a:t>), and 0 otherwise.</a:t>
            </a:r>
            <a:endParaRPr dirty="0">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Worst-case Time Complexity (assuming a good hash function so all hash table operations are O(1)) </a:t>
            </a:r>
            <a:br>
              <a:rPr lang="en-US" sz="2800" dirty="0">
                <a:solidFill>
                  <a:schemeClr val="dk1"/>
                </a:solidFill>
                <a:latin typeface="Quattrocento Sans"/>
                <a:ea typeface="Quattrocento Sans"/>
                <a:cs typeface="Quattrocento Sans"/>
                <a:sym typeface="Quattrocento Sans"/>
              </a:rPr>
            </a:br>
            <a:r>
              <a:rPr lang="en-US" sz="2800" dirty="0">
                <a:solidFill>
                  <a:schemeClr val="dk1"/>
                </a:solidFill>
                <a:latin typeface="Quattrocento Sans"/>
                <a:ea typeface="Quattrocento Sans"/>
                <a:cs typeface="Quattrocento Sans"/>
                <a:sym typeface="Quattrocento Sans"/>
              </a:rPr>
              <a:t>(|V| = n, |E| = m):</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Add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Remove Edge: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Check edge exists from (</a:t>
            </a:r>
            <a:r>
              <a:rPr lang="en-US" sz="2800" i="0" u="none" strike="noStrike" cap="none" dirty="0" err="1">
                <a:solidFill>
                  <a:schemeClr val="dk1"/>
                </a:solidFill>
                <a:latin typeface="Quattrocento Sans"/>
                <a:ea typeface="Quattrocento Sans"/>
                <a:cs typeface="Quattrocento Sans"/>
                <a:sym typeface="Quattrocento Sans"/>
              </a:rPr>
              <a:t>u,v</a:t>
            </a:r>
            <a:r>
              <a:rPr lang="en-US" sz="2800" i="0" u="none" strike="noStrike" cap="none" dirty="0">
                <a:solidFill>
                  <a:schemeClr val="dk1"/>
                </a:solidFill>
                <a:latin typeface="Quattrocento Sans"/>
                <a:ea typeface="Quattrocento Sans"/>
                <a:cs typeface="Quattrocento Sans"/>
                <a:sym typeface="Quattrocento Sans"/>
              </a:rPr>
              <a:t>):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a:t>
            </a:r>
            <a:r>
              <a:rPr lang="en-US" sz="2800" i="0" u="none" strike="noStrike" cap="none" dirty="0" err="1">
                <a:solidFill>
                  <a:schemeClr val="dk1"/>
                </a:solidFill>
                <a:latin typeface="Quattrocento Sans"/>
                <a:ea typeface="Quattrocento Sans"/>
                <a:cs typeface="Quattrocento Sans"/>
                <a:sym typeface="Quattrocento Sans"/>
              </a:rPr>
              <a:t>outneighbors</a:t>
            </a:r>
            <a:r>
              <a:rPr lang="en-US" sz="2800" i="0" u="none" strike="noStrike" cap="none" dirty="0">
                <a:solidFill>
                  <a:schemeClr val="dk1"/>
                </a:solidFill>
                <a:latin typeface="Quattrocento Sans"/>
                <a:ea typeface="Quattrocento Sans"/>
                <a:cs typeface="Quattrocento Sans"/>
                <a:sym typeface="Quattrocento Sans"/>
              </a:rPr>
              <a:t> of u: </a:t>
            </a:r>
            <a:endParaRPr dirty="0">
              <a:latin typeface="Quattrocento Sans"/>
              <a:ea typeface="Quattrocento Sans"/>
              <a:cs typeface="Quattrocento Sans"/>
              <a:sym typeface="Quattrocento Sans"/>
            </a:endParaRPr>
          </a:p>
          <a:p>
            <a:pPr marL="457200" marR="0" lvl="1" indent="0" algn="l" rtl="0">
              <a:spcBef>
                <a:spcPts val="0"/>
              </a:spcBef>
              <a:spcAft>
                <a:spcPts val="0"/>
              </a:spcAft>
              <a:buNone/>
            </a:pPr>
            <a:r>
              <a:rPr lang="en-US" sz="2800" i="0" u="none" strike="noStrike" cap="none" dirty="0">
                <a:solidFill>
                  <a:schemeClr val="dk1"/>
                </a:solidFill>
                <a:latin typeface="Quattrocento Sans"/>
                <a:ea typeface="Quattrocento Sans"/>
                <a:cs typeface="Quattrocento Sans"/>
                <a:sym typeface="Quattrocento Sans"/>
              </a:rPr>
              <a:t>Get </a:t>
            </a:r>
            <a:r>
              <a:rPr lang="en-US" sz="2800" i="0" u="none" strike="noStrike" cap="none" dirty="0" err="1">
                <a:solidFill>
                  <a:schemeClr val="dk1"/>
                </a:solidFill>
                <a:latin typeface="Quattrocento Sans"/>
                <a:ea typeface="Quattrocento Sans"/>
                <a:cs typeface="Quattrocento Sans"/>
                <a:sym typeface="Quattrocento Sans"/>
              </a:rPr>
              <a:t>inneighbors</a:t>
            </a:r>
            <a:r>
              <a:rPr lang="en-US" sz="2800" i="0" u="none" strike="noStrike" cap="none" dirty="0">
                <a:solidFill>
                  <a:schemeClr val="dk1"/>
                </a:solidFill>
                <a:latin typeface="Quattrocento Sans"/>
                <a:ea typeface="Quattrocento Sans"/>
                <a:cs typeface="Quattrocento Sans"/>
                <a:sym typeface="Quattrocento Sans"/>
              </a:rPr>
              <a:t> of u:</a:t>
            </a:r>
            <a:endParaRPr sz="28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US" sz="2800" dirty="0">
                <a:solidFill>
                  <a:schemeClr val="dk1"/>
                </a:solidFill>
                <a:latin typeface="Quattrocento Sans"/>
                <a:ea typeface="Quattrocento Sans"/>
                <a:cs typeface="Quattrocento Sans"/>
                <a:sym typeface="Quattrocento Sans"/>
              </a:rPr>
              <a:t>Space Complexity:</a:t>
            </a:r>
            <a:endParaRPr dirty="0">
              <a:latin typeface="Quattrocento Sans"/>
              <a:ea typeface="Quattrocento Sans"/>
              <a:cs typeface="Quattrocento Sans"/>
              <a:sym typeface="Quattrocento Sans"/>
            </a:endParaRPr>
          </a:p>
        </p:txBody>
      </p:sp>
      <p:sp>
        <p:nvSpPr>
          <p:cNvPr id="637" name="Google Shape;637;p31"/>
          <p:cNvSpPr txBox="1"/>
          <p:nvPr/>
        </p:nvSpPr>
        <p:spPr>
          <a:xfrm>
            <a:off x="2772425" y="3727400"/>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O(1)</a:t>
            </a:r>
            <a:endParaRPr sz="2200" dirty="0">
              <a:latin typeface="Quattrocento Sans"/>
              <a:ea typeface="Quattrocento Sans"/>
              <a:cs typeface="Quattrocento Sans"/>
              <a:sym typeface="Quattrocento Sans"/>
            </a:endParaRPr>
          </a:p>
        </p:txBody>
      </p:sp>
      <p:sp>
        <p:nvSpPr>
          <p:cNvPr id="638" name="Google Shape;638;p31"/>
          <p:cNvSpPr txBox="1"/>
          <p:nvPr/>
        </p:nvSpPr>
        <p:spPr>
          <a:xfrm>
            <a:off x="3293550" y="4180750"/>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rgbClr val="FF0000"/>
                </a:solidFill>
                <a:latin typeface="Quattrocento Sans"/>
                <a:ea typeface="Quattrocento Sans"/>
                <a:cs typeface="Quattrocento Sans"/>
                <a:sym typeface="Quattrocento Sans"/>
              </a:rPr>
              <a:t>O(1)</a:t>
            </a:r>
            <a:endParaRPr sz="2200" dirty="0">
              <a:solidFill>
                <a:srgbClr val="FF0000"/>
              </a:solidFill>
              <a:latin typeface="Quattrocento Sans"/>
              <a:ea typeface="Quattrocento Sans"/>
              <a:cs typeface="Quattrocento Sans"/>
              <a:sym typeface="Quattrocento Sans"/>
            </a:endParaRPr>
          </a:p>
        </p:txBody>
      </p:sp>
      <p:sp>
        <p:nvSpPr>
          <p:cNvPr id="639" name="Google Shape;639;p31"/>
          <p:cNvSpPr txBox="1"/>
          <p:nvPr/>
        </p:nvSpPr>
        <p:spPr>
          <a:xfrm>
            <a:off x="5505825" y="4601938"/>
            <a:ext cx="16383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rgbClr val="FF0000"/>
                </a:solidFill>
                <a:latin typeface="Quattrocento Sans"/>
                <a:ea typeface="Quattrocento Sans"/>
                <a:cs typeface="Quattrocento Sans"/>
                <a:sym typeface="Quattrocento Sans"/>
              </a:rPr>
              <a:t>O(1)</a:t>
            </a:r>
            <a:endParaRPr sz="2200" dirty="0">
              <a:solidFill>
                <a:srgbClr val="FF0000"/>
              </a:solidFill>
              <a:latin typeface="Quattrocento Sans"/>
              <a:ea typeface="Quattrocento Sans"/>
              <a:cs typeface="Quattrocento Sans"/>
              <a:sym typeface="Quattrocento Sans"/>
            </a:endParaRPr>
          </a:p>
        </p:txBody>
      </p:sp>
      <p:sp>
        <p:nvSpPr>
          <p:cNvPr id="640" name="Google Shape;640;p31"/>
          <p:cNvSpPr txBox="1"/>
          <p:nvPr/>
        </p:nvSpPr>
        <p:spPr>
          <a:xfrm>
            <a:off x="4596525" y="5077488"/>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O(deg(u) )</a:t>
            </a:r>
            <a:endParaRPr sz="2200" dirty="0">
              <a:latin typeface="Quattrocento Sans"/>
              <a:ea typeface="Quattrocento Sans"/>
              <a:cs typeface="Quattrocento Sans"/>
              <a:sym typeface="Quattrocento Sans"/>
            </a:endParaRPr>
          </a:p>
        </p:txBody>
      </p:sp>
      <p:sp>
        <p:nvSpPr>
          <p:cNvPr id="641" name="Google Shape;641;p31"/>
          <p:cNvSpPr txBox="1"/>
          <p:nvPr/>
        </p:nvSpPr>
        <p:spPr>
          <a:xfrm>
            <a:off x="4282710" y="5478988"/>
            <a:ext cx="1062915"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rgbClr val="FF0000"/>
                </a:solidFill>
                <a:latin typeface="Quattrocento Sans"/>
                <a:ea typeface="Quattrocento Sans"/>
                <a:cs typeface="Quattrocento Sans"/>
                <a:sym typeface="Quattrocento Sans"/>
              </a:rPr>
              <a:t>O(n)</a:t>
            </a:r>
            <a:endParaRPr sz="2200" dirty="0">
              <a:solidFill>
                <a:srgbClr val="FF0000"/>
              </a:solidFill>
              <a:latin typeface="Quattrocento Sans"/>
              <a:ea typeface="Quattrocento Sans"/>
              <a:cs typeface="Quattrocento Sans"/>
              <a:sym typeface="Quattrocento Sans"/>
            </a:endParaRPr>
          </a:p>
        </p:txBody>
      </p:sp>
      <p:sp>
        <p:nvSpPr>
          <p:cNvPr id="642" name="Google Shape;642;p31"/>
          <p:cNvSpPr txBox="1"/>
          <p:nvPr/>
        </p:nvSpPr>
        <p:spPr>
          <a:xfrm>
            <a:off x="3591925" y="5929375"/>
            <a:ext cx="1498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latin typeface="Quattrocento Sans"/>
                <a:ea typeface="Quattrocento Sans"/>
                <a:cs typeface="Quattrocento Sans"/>
                <a:sym typeface="Quattrocento Sans"/>
              </a:rPr>
              <a:t>O(n + m)</a:t>
            </a:r>
            <a:endParaRPr sz="2200" dirty="0">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5CC6-D2D3-63F9-C2D2-EF193069A715}"/>
              </a:ext>
            </a:extLst>
          </p:cNvPr>
          <p:cNvSpPr>
            <a:spLocks noGrp="1"/>
          </p:cNvSpPr>
          <p:nvPr>
            <p:ph type="title"/>
          </p:nvPr>
        </p:nvSpPr>
        <p:spPr/>
        <p:txBody>
          <a:bodyPr>
            <a:normAutofit fontScale="90000"/>
          </a:bodyPr>
          <a:lstStyle/>
          <a:p>
            <a:r>
              <a:rPr lang="en-GB" dirty="0"/>
              <a:t>2-Hop </a:t>
            </a:r>
            <a:r>
              <a:rPr lang="en-GB" dirty="0" err="1"/>
              <a:t>Neighbors</a:t>
            </a:r>
            <a:r>
              <a:rPr lang="en-GB" dirty="0"/>
              <a:t> (through Matrix Multiplication)</a:t>
            </a:r>
            <a:endParaRPr lang="en-SE" dirty="0"/>
          </a:p>
        </p:txBody>
      </p:sp>
      <p:sp>
        <p:nvSpPr>
          <p:cNvPr id="3" name="Text Placeholder 2">
            <a:extLst>
              <a:ext uri="{FF2B5EF4-FFF2-40B4-BE49-F238E27FC236}">
                <a16:creationId xmlns:a16="http://schemas.microsoft.com/office/drawing/2014/main" id="{9A059EE4-5D49-FA2E-7557-072765DB00A9}"/>
              </a:ext>
            </a:extLst>
          </p:cNvPr>
          <p:cNvSpPr>
            <a:spLocks noGrp="1"/>
          </p:cNvSpPr>
          <p:nvPr>
            <p:ph type="body" idx="1"/>
          </p:nvPr>
        </p:nvSpPr>
        <p:spPr>
          <a:xfrm>
            <a:off x="575239" y="1303724"/>
            <a:ext cx="11186999" cy="1117187"/>
          </a:xfrm>
        </p:spPr>
        <p:txBody>
          <a:bodyPr/>
          <a:lstStyle/>
          <a:p>
            <a:r>
              <a:rPr lang="en-GB" dirty="0"/>
              <a:t>Matrix multiplication for finding two-hop </a:t>
            </a:r>
            <a:r>
              <a:rPr lang="en-GB" dirty="0" err="1"/>
              <a:t>neighbors</a:t>
            </a:r>
            <a:endParaRPr lang="en-GB" dirty="0"/>
          </a:p>
          <a:p>
            <a:endParaRPr lang="en-SE" dirty="0"/>
          </a:p>
        </p:txBody>
      </p:sp>
      <p:sp>
        <p:nvSpPr>
          <p:cNvPr id="4" name="Oval 3">
            <a:extLst>
              <a:ext uri="{FF2B5EF4-FFF2-40B4-BE49-F238E27FC236}">
                <a16:creationId xmlns:a16="http://schemas.microsoft.com/office/drawing/2014/main" id="{633D9F34-4049-241F-A59D-541EE08B8993}"/>
              </a:ext>
            </a:extLst>
          </p:cNvPr>
          <p:cNvSpPr/>
          <p:nvPr/>
        </p:nvSpPr>
        <p:spPr>
          <a:xfrm>
            <a:off x="1419602" y="2312269"/>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1</a:t>
            </a:r>
          </a:p>
        </p:txBody>
      </p:sp>
      <p:sp>
        <p:nvSpPr>
          <p:cNvPr id="5" name="Oval 4">
            <a:extLst>
              <a:ext uri="{FF2B5EF4-FFF2-40B4-BE49-F238E27FC236}">
                <a16:creationId xmlns:a16="http://schemas.microsoft.com/office/drawing/2014/main" id="{0436AADA-4C0D-4372-2350-1FF218015349}"/>
              </a:ext>
            </a:extLst>
          </p:cNvPr>
          <p:cNvSpPr/>
          <p:nvPr/>
        </p:nvSpPr>
        <p:spPr>
          <a:xfrm>
            <a:off x="521048" y="3198861"/>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6" name="Oval 5">
            <a:extLst>
              <a:ext uri="{FF2B5EF4-FFF2-40B4-BE49-F238E27FC236}">
                <a16:creationId xmlns:a16="http://schemas.microsoft.com/office/drawing/2014/main" id="{7BA66B91-DAA2-4360-3131-6C5167BB4783}"/>
              </a:ext>
            </a:extLst>
          </p:cNvPr>
          <p:cNvSpPr/>
          <p:nvPr/>
        </p:nvSpPr>
        <p:spPr>
          <a:xfrm>
            <a:off x="1419602" y="3198861"/>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7" name="Straight Arrow Connector 6">
            <a:extLst>
              <a:ext uri="{FF2B5EF4-FFF2-40B4-BE49-F238E27FC236}">
                <a16:creationId xmlns:a16="http://schemas.microsoft.com/office/drawing/2014/main" id="{7A690979-1EF6-444A-81FC-826766DFACCD}"/>
              </a:ext>
            </a:extLst>
          </p:cNvPr>
          <p:cNvCxnSpPr>
            <a:cxnSpLocks/>
            <a:stCxn id="9" idx="6"/>
            <a:endCxn id="4" idx="2"/>
          </p:cNvCxnSpPr>
          <p:nvPr/>
        </p:nvCxnSpPr>
        <p:spPr>
          <a:xfrm>
            <a:off x="839830" y="2471660"/>
            <a:ext cx="579772" cy="0"/>
          </a:xfrm>
          <a:prstGeom prst="straightConnector1">
            <a:avLst/>
          </a:prstGeom>
          <a:noFill/>
          <a:ln w="25400" cap="flat" cmpd="sng" algn="ctr">
            <a:solidFill>
              <a:srgbClr val="4F81BD"/>
            </a:solidFill>
            <a:prstDash val="solid"/>
            <a:headEnd type="none" w="med" len="med"/>
            <a:tailEnd type="triangle" w="med" len="med"/>
          </a:ln>
          <a:effectLst/>
        </p:spPr>
      </p:cxnSp>
      <p:cxnSp>
        <p:nvCxnSpPr>
          <p:cNvPr id="8" name="Straight Arrow Connector 7">
            <a:extLst>
              <a:ext uri="{FF2B5EF4-FFF2-40B4-BE49-F238E27FC236}">
                <a16:creationId xmlns:a16="http://schemas.microsoft.com/office/drawing/2014/main" id="{AF2493FD-00C7-440D-9768-2B9A2A1371BC}"/>
              </a:ext>
            </a:extLst>
          </p:cNvPr>
          <p:cNvCxnSpPr>
            <a:cxnSpLocks/>
            <a:stCxn id="4" idx="4"/>
            <a:endCxn id="6" idx="0"/>
          </p:cNvCxnSpPr>
          <p:nvPr/>
        </p:nvCxnSpPr>
        <p:spPr>
          <a:xfrm>
            <a:off x="1578993" y="2631051"/>
            <a:ext cx="0" cy="567810"/>
          </a:xfrm>
          <a:prstGeom prst="straightConnector1">
            <a:avLst/>
          </a:prstGeom>
          <a:noFill/>
          <a:ln w="25400" cap="flat" cmpd="sng" algn="ctr">
            <a:solidFill>
              <a:srgbClr val="4F81BD"/>
            </a:solidFill>
            <a:prstDash val="solid"/>
            <a:headEnd type="none" w="med" len="med"/>
            <a:tailEnd type="triangle" w="med" len="med"/>
          </a:ln>
          <a:effectLst/>
        </p:spPr>
      </p:cxnSp>
      <p:sp>
        <p:nvSpPr>
          <p:cNvPr id="9" name="Oval 8">
            <a:extLst>
              <a:ext uri="{FF2B5EF4-FFF2-40B4-BE49-F238E27FC236}">
                <a16:creationId xmlns:a16="http://schemas.microsoft.com/office/drawing/2014/main" id="{6A5E197C-22EC-09CC-C393-866C44BE0D95}"/>
              </a:ext>
            </a:extLst>
          </p:cNvPr>
          <p:cNvSpPr/>
          <p:nvPr/>
        </p:nvSpPr>
        <p:spPr>
          <a:xfrm>
            <a:off x="521048" y="2312269"/>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cxnSp>
        <p:nvCxnSpPr>
          <p:cNvPr id="10" name="Straight Arrow Connector 9">
            <a:extLst>
              <a:ext uri="{FF2B5EF4-FFF2-40B4-BE49-F238E27FC236}">
                <a16:creationId xmlns:a16="http://schemas.microsoft.com/office/drawing/2014/main" id="{39D3EB1C-ED4E-63ED-DAFE-44F77D8A8EB4}"/>
              </a:ext>
            </a:extLst>
          </p:cNvPr>
          <p:cNvCxnSpPr>
            <a:cxnSpLocks/>
            <a:stCxn id="5" idx="0"/>
            <a:endCxn id="9" idx="4"/>
          </p:cNvCxnSpPr>
          <p:nvPr/>
        </p:nvCxnSpPr>
        <p:spPr>
          <a:xfrm flipV="1">
            <a:off x="680439" y="2631051"/>
            <a:ext cx="0" cy="567810"/>
          </a:xfrm>
          <a:prstGeom prst="straightConnector1">
            <a:avLst/>
          </a:prstGeom>
          <a:noFill/>
          <a:ln w="25400" cap="flat" cmpd="sng" algn="ctr">
            <a:solidFill>
              <a:srgbClr val="4F81BD"/>
            </a:solidFill>
            <a:prstDash val="solid"/>
            <a:headEnd type="triangle" w="med" len="med"/>
            <a:tailEnd type="none" w="med" len="med"/>
          </a:ln>
          <a:effectLst/>
        </p:spPr>
      </p:cxnSp>
      <p:cxnSp>
        <p:nvCxnSpPr>
          <p:cNvPr id="11" name="Straight Arrow Connector 10">
            <a:extLst>
              <a:ext uri="{FF2B5EF4-FFF2-40B4-BE49-F238E27FC236}">
                <a16:creationId xmlns:a16="http://schemas.microsoft.com/office/drawing/2014/main" id="{44048CF9-7A7B-9461-7178-BD96B4C7BFFD}"/>
              </a:ext>
            </a:extLst>
          </p:cNvPr>
          <p:cNvCxnSpPr>
            <a:cxnSpLocks/>
            <a:stCxn id="5" idx="6"/>
            <a:endCxn id="6" idx="2"/>
          </p:cNvCxnSpPr>
          <p:nvPr/>
        </p:nvCxnSpPr>
        <p:spPr>
          <a:xfrm>
            <a:off x="839830" y="3358252"/>
            <a:ext cx="579772" cy="0"/>
          </a:xfrm>
          <a:prstGeom prst="straightConnector1">
            <a:avLst/>
          </a:prstGeom>
          <a:noFill/>
          <a:ln w="25400" cap="flat" cmpd="sng" algn="ctr">
            <a:solidFill>
              <a:srgbClr val="4F81BD"/>
            </a:solidFill>
            <a:prstDash val="solid"/>
            <a:headEnd type="none" w="med" len="med"/>
            <a:tailEnd type="triangle" w="med" len="med"/>
          </a:ln>
          <a:effectLst/>
        </p:spPr>
      </p:cxnSp>
      <p:cxnSp>
        <p:nvCxnSpPr>
          <p:cNvPr id="12" name="Straight Arrow Connector 11">
            <a:extLst>
              <a:ext uri="{FF2B5EF4-FFF2-40B4-BE49-F238E27FC236}">
                <a16:creationId xmlns:a16="http://schemas.microsoft.com/office/drawing/2014/main" id="{2DF06F14-F71C-A7E4-FF3B-BC8B687023BE}"/>
              </a:ext>
            </a:extLst>
          </p:cNvPr>
          <p:cNvCxnSpPr>
            <a:cxnSpLocks/>
            <a:stCxn id="5" idx="7"/>
            <a:endCxn id="4" idx="3"/>
          </p:cNvCxnSpPr>
          <p:nvPr/>
        </p:nvCxnSpPr>
        <p:spPr>
          <a:xfrm flipV="1">
            <a:off x="793145" y="2584366"/>
            <a:ext cx="673142" cy="661180"/>
          </a:xfrm>
          <a:prstGeom prst="straightConnector1">
            <a:avLst/>
          </a:prstGeom>
          <a:noFill/>
          <a:ln w="25400" cap="flat" cmpd="sng" algn="ctr">
            <a:solidFill>
              <a:srgbClr val="4F81BD"/>
            </a:solidFill>
            <a:prstDash val="solid"/>
            <a:headEnd type="none" w="med" len="med"/>
            <a:tailEnd type="triangle" w="med" len="med"/>
          </a:ln>
          <a:effectLst/>
        </p:spPr>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31F9E18-378F-9D69-1A03-2C37166CE103}"/>
                  </a:ext>
                </a:extLst>
              </p:cNvPr>
              <p:cNvSpPr txBox="1"/>
              <p:nvPr/>
            </p:nvSpPr>
            <p:spPr>
              <a:xfrm>
                <a:off x="2708234" y="5154787"/>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031F9E18-378F-9D69-1A03-2C37166CE103}"/>
                  </a:ext>
                </a:extLst>
              </p:cNvPr>
              <p:cNvSpPr txBox="1">
                <a:spLocks noRot="1" noChangeAspect="1" noMove="1" noResize="1" noEditPoints="1" noAdjustHandles="1" noChangeArrowheads="1" noChangeShapeType="1" noTextEdit="1"/>
              </p:cNvSpPr>
              <p:nvPr/>
            </p:nvSpPr>
            <p:spPr>
              <a:xfrm>
                <a:off x="2708234" y="5154787"/>
                <a:ext cx="1757495" cy="1034642"/>
              </a:xfrm>
              <a:prstGeom prst="rect">
                <a:avLst/>
              </a:prstGeom>
              <a:blipFill>
                <a:blip r:embed="rId3"/>
                <a:stretch>
                  <a:fillRect/>
                </a:stretch>
              </a:blipFill>
            </p:spPr>
            <p:txBody>
              <a:bodyPr/>
              <a:lstStyle/>
              <a:p>
                <a:r>
                  <a:rPr lang="en-SE">
                    <a:noFill/>
                  </a:rPr>
                  <a:t> </a:t>
                </a:r>
              </a:p>
            </p:txBody>
          </p:sp>
        </mc:Fallback>
      </mc:AlternateContent>
      <p:sp>
        <p:nvSpPr>
          <p:cNvPr id="33" name="TextBox 32">
            <a:extLst>
              <a:ext uri="{FF2B5EF4-FFF2-40B4-BE49-F238E27FC236}">
                <a16:creationId xmlns:a16="http://schemas.microsoft.com/office/drawing/2014/main" id="{20AC7B8D-7AE1-B6BD-AFD7-CBC533A88609}"/>
              </a:ext>
            </a:extLst>
          </p:cNvPr>
          <p:cNvSpPr txBox="1"/>
          <p:nvPr/>
        </p:nvSpPr>
        <p:spPr>
          <a:xfrm>
            <a:off x="4175123" y="4970579"/>
            <a:ext cx="300082" cy="369332"/>
          </a:xfrm>
          <a:prstGeom prst="rect">
            <a:avLst/>
          </a:prstGeom>
          <a:noFill/>
        </p:spPr>
        <p:txBody>
          <a:bodyPr wrap="none" rtlCol="0">
            <a:spAutoFit/>
          </a:bodyPr>
          <a:lstStyle/>
          <a:p>
            <a:pPr defTabSz="457200">
              <a:buClrTx/>
              <a:buFontTx/>
              <a:buNone/>
            </a:pPr>
            <a:r>
              <a:rPr lang="en-US" sz="1800" kern="1200" dirty="0">
                <a:solidFill>
                  <a:prstClr val="black"/>
                </a:solidFill>
                <a:latin typeface="Times New Roman" panose="02020603050405020304" pitchFamily="18" charset="0"/>
                <a:ea typeface="+mn-ea"/>
                <a:cs typeface="Times New Roman" panose="02020603050405020304" pitchFamily="18" charset="0"/>
              </a:rPr>
              <a:t>2</a:t>
            </a:r>
          </a:p>
        </p:txBody>
      </p:sp>
      <p:sp>
        <p:nvSpPr>
          <p:cNvPr id="34" name="TextBox 33">
            <a:extLst>
              <a:ext uri="{FF2B5EF4-FFF2-40B4-BE49-F238E27FC236}">
                <a16:creationId xmlns:a16="http://schemas.microsoft.com/office/drawing/2014/main" id="{3C973A24-1D6A-3094-F123-E15F5E399331}"/>
              </a:ext>
            </a:extLst>
          </p:cNvPr>
          <p:cNvSpPr txBox="1"/>
          <p:nvPr/>
        </p:nvSpPr>
        <p:spPr>
          <a:xfrm>
            <a:off x="4465729" y="5487442"/>
            <a:ext cx="314510" cy="369332"/>
          </a:xfrm>
          <a:prstGeom prst="rect">
            <a:avLst/>
          </a:prstGeom>
          <a:noFill/>
        </p:spPr>
        <p:txBody>
          <a:bodyPr wrap="none" rtlCol="0">
            <a:spAutoFit/>
          </a:bodyPr>
          <a:lstStyle/>
          <a:p>
            <a:pPr defTabSz="457200">
              <a:buClrTx/>
              <a:buFontTx/>
              <a:buNone/>
            </a:pPr>
            <a:r>
              <a:rPr lang="en-US" sz="1800" kern="1200" dirty="0">
                <a:solidFill>
                  <a:prstClr val="black"/>
                </a:solidFill>
                <a:latin typeface="Times New Roman" panose="02020603050405020304"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F264559-D82D-EAC8-9A84-C196F73D0830}"/>
                  </a:ext>
                </a:extLst>
              </p:cNvPr>
              <p:cNvSpPr txBox="1"/>
              <p:nvPr/>
            </p:nvSpPr>
            <p:spPr>
              <a:xfrm>
                <a:off x="4795539" y="5136266"/>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2F264559-D82D-EAC8-9A84-C196F73D0830}"/>
                  </a:ext>
                </a:extLst>
              </p:cNvPr>
              <p:cNvSpPr txBox="1">
                <a:spLocks noRot="1" noChangeAspect="1" noMove="1" noResize="1" noEditPoints="1" noAdjustHandles="1" noChangeArrowheads="1" noChangeShapeType="1" noTextEdit="1"/>
              </p:cNvSpPr>
              <p:nvPr/>
            </p:nvSpPr>
            <p:spPr>
              <a:xfrm>
                <a:off x="4795539" y="5136266"/>
                <a:ext cx="1757495" cy="1034642"/>
              </a:xfrm>
              <a:prstGeom prst="rect">
                <a:avLst/>
              </a:prstGeom>
              <a:blipFill>
                <a:blip r:embed="rId4"/>
                <a:stretch>
                  <a:fillRect/>
                </a:stretch>
              </a:blipFill>
            </p:spPr>
            <p:txBody>
              <a:bodyPr/>
              <a:lstStyle/>
              <a:p>
                <a:r>
                  <a:rPr lang="en-SE">
                    <a:noFill/>
                  </a:rPr>
                  <a:t> </a:t>
                </a:r>
              </a:p>
            </p:txBody>
          </p:sp>
        </mc:Fallback>
      </mc:AlternateContent>
      <p:sp>
        <p:nvSpPr>
          <p:cNvPr id="38" name="TextBox 37">
            <a:extLst>
              <a:ext uri="{FF2B5EF4-FFF2-40B4-BE49-F238E27FC236}">
                <a16:creationId xmlns:a16="http://schemas.microsoft.com/office/drawing/2014/main" id="{E5836454-C9A3-26AF-6BF4-58CB97DE2337}"/>
              </a:ext>
            </a:extLst>
          </p:cNvPr>
          <p:cNvSpPr txBox="1"/>
          <p:nvPr/>
        </p:nvSpPr>
        <p:spPr>
          <a:xfrm>
            <a:off x="8168507" y="5468921"/>
            <a:ext cx="314510" cy="369332"/>
          </a:xfrm>
          <a:prstGeom prst="rect">
            <a:avLst/>
          </a:prstGeom>
          <a:noFill/>
        </p:spPr>
        <p:txBody>
          <a:bodyPr wrap="none" rtlCol="0">
            <a:spAutoFit/>
          </a:bodyPr>
          <a:lstStyle/>
          <a:p>
            <a:pPr defTabSz="457200">
              <a:buClrTx/>
              <a:buFontTx/>
              <a:buNone/>
            </a:pPr>
            <a:r>
              <a:rPr lang="en-US" sz="1800" kern="1200" dirty="0">
                <a:solidFill>
                  <a:prstClr val="black"/>
                </a:solidFill>
                <a:latin typeface="Times New Roman" panose="02020603050405020304"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0B55373-918A-DC55-A9B2-D777BA17A840}"/>
                  </a:ext>
                </a:extLst>
              </p:cNvPr>
              <p:cNvSpPr txBox="1"/>
              <p:nvPr/>
            </p:nvSpPr>
            <p:spPr>
              <a:xfrm>
                <a:off x="6470719" y="5136266"/>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E0B55373-918A-DC55-A9B2-D777BA17A840}"/>
                  </a:ext>
                </a:extLst>
              </p:cNvPr>
              <p:cNvSpPr txBox="1">
                <a:spLocks noRot="1" noChangeAspect="1" noMove="1" noResize="1" noEditPoints="1" noAdjustHandles="1" noChangeArrowheads="1" noChangeShapeType="1" noTextEdit="1"/>
              </p:cNvSpPr>
              <p:nvPr/>
            </p:nvSpPr>
            <p:spPr>
              <a:xfrm>
                <a:off x="6470719" y="5136266"/>
                <a:ext cx="1757495" cy="1034642"/>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B063226-1327-B410-9AF0-F9FA881C30E9}"/>
                  </a:ext>
                </a:extLst>
              </p:cNvPr>
              <p:cNvSpPr txBox="1"/>
              <p:nvPr/>
            </p:nvSpPr>
            <p:spPr>
              <a:xfrm>
                <a:off x="8440550" y="5136266"/>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2</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0B063226-1327-B410-9AF0-F9FA881C30E9}"/>
                  </a:ext>
                </a:extLst>
              </p:cNvPr>
              <p:cNvSpPr txBox="1">
                <a:spLocks noRot="1" noChangeAspect="1" noMove="1" noResize="1" noEditPoints="1" noAdjustHandles="1" noChangeArrowheads="1" noChangeShapeType="1" noTextEdit="1"/>
              </p:cNvSpPr>
              <p:nvPr/>
            </p:nvSpPr>
            <p:spPr>
              <a:xfrm>
                <a:off x="8440550" y="5136266"/>
                <a:ext cx="1757495" cy="1034642"/>
              </a:xfrm>
              <a:prstGeom prst="rect">
                <a:avLst/>
              </a:prstGeom>
              <a:blipFill>
                <a:blip r:embed="rId6"/>
                <a:stretch>
                  <a:fillRect/>
                </a:stretch>
              </a:blipFill>
            </p:spPr>
            <p:txBody>
              <a:bodyPr/>
              <a:lstStyle/>
              <a:p>
                <a:r>
                  <a:rPr lang="en-SE">
                    <a:noFill/>
                  </a:rPr>
                  <a:t> </a:t>
                </a:r>
              </a:p>
            </p:txBody>
          </p:sp>
        </mc:Fallback>
      </mc:AlternateContent>
      <p:sp>
        <p:nvSpPr>
          <p:cNvPr id="85" name="TextBox 84">
            <a:extLst>
              <a:ext uri="{FF2B5EF4-FFF2-40B4-BE49-F238E27FC236}">
                <a16:creationId xmlns:a16="http://schemas.microsoft.com/office/drawing/2014/main" id="{16C4FF2F-B709-8733-DC11-39BB3C43CA41}"/>
              </a:ext>
            </a:extLst>
          </p:cNvPr>
          <p:cNvSpPr txBox="1"/>
          <p:nvPr/>
        </p:nvSpPr>
        <p:spPr>
          <a:xfrm>
            <a:off x="9439920" y="1640663"/>
            <a:ext cx="2605533" cy="830997"/>
          </a:xfrm>
          <a:prstGeom prst="rect">
            <a:avLst/>
          </a:prstGeom>
          <a:noFill/>
          <a:ln>
            <a:noFill/>
          </a:ln>
        </p:spPr>
        <p:txBody>
          <a:bodyPr wrap="square" rtlCol="0">
            <a:spAutoFit/>
          </a:bodyPr>
          <a:lstStyle/>
          <a:p>
            <a:pPr defTabSz="457200">
              <a:buClrTx/>
              <a:buFontTx/>
              <a:buNone/>
            </a:pPr>
            <a:r>
              <a:rPr lang="en-US" sz="1600" kern="1200" dirty="0">
                <a:solidFill>
                  <a:schemeClr val="tx1"/>
                </a:solidFill>
                <a:latin typeface="Arial" panose="020B0604020202020204" pitchFamily="34" charset="0"/>
                <a:ea typeface="+mn-ea"/>
                <a:cs typeface="Arial" panose="020B0604020202020204" pitchFamily="34" charset="0"/>
              </a:rPr>
              <a:t>Node 3 is a two</a:t>
            </a:r>
            <a:r>
              <a:rPr lang="en-GB" sz="1600" kern="1200" dirty="0">
                <a:solidFill>
                  <a:schemeClr val="tx1"/>
                </a:solidFill>
                <a:latin typeface="Arial" panose="020B0604020202020204" pitchFamily="34" charset="0"/>
                <a:ea typeface="+mn-ea"/>
                <a:cs typeface="Arial" panose="020B0604020202020204" pitchFamily="34" charset="0"/>
              </a:rPr>
              <a:t>-hop </a:t>
            </a:r>
            <a:r>
              <a:rPr lang="en-GB" sz="1600" kern="1200" dirty="0" err="1">
                <a:solidFill>
                  <a:schemeClr val="tx1"/>
                </a:solidFill>
                <a:latin typeface="Arial" panose="020B0604020202020204" pitchFamily="34" charset="0"/>
                <a:ea typeface="+mn-ea"/>
                <a:cs typeface="Arial" panose="020B0604020202020204" pitchFamily="34" charset="0"/>
              </a:rPr>
              <a:t>neighbor</a:t>
            </a:r>
            <a:r>
              <a:rPr lang="en-GB" sz="1600" kern="1200" dirty="0">
                <a:solidFill>
                  <a:schemeClr val="tx1"/>
                </a:solidFill>
                <a:latin typeface="Arial" panose="020B0604020202020204" pitchFamily="34" charset="0"/>
                <a:ea typeface="+mn-ea"/>
                <a:cs typeface="Arial" panose="020B0604020202020204" pitchFamily="34" charset="0"/>
              </a:rPr>
              <a:t> of node 0 along two different paths</a:t>
            </a:r>
            <a:endParaRPr lang="en-US" sz="1600" kern="1200" dirty="0">
              <a:solidFill>
                <a:schemeClr val="tx1"/>
              </a:solidFill>
              <a:latin typeface="Arial" panose="020B0604020202020204" pitchFamily="34" charset="0"/>
              <a:ea typeface="+mn-ea"/>
              <a:cs typeface="Arial" panose="020B0604020202020204" pitchFamily="34" charset="0"/>
            </a:endParaRPr>
          </a:p>
        </p:txBody>
      </p:sp>
      <p:cxnSp>
        <p:nvCxnSpPr>
          <p:cNvPr id="86" name="Straight Arrow Connector 85">
            <a:extLst>
              <a:ext uri="{FF2B5EF4-FFF2-40B4-BE49-F238E27FC236}">
                <a16:creationId xmlns:a16="http://schemas.microsoft.com/office/drawing/2014/main" id="{017BFBF0-AAB4-5019-96D5-35A8C5955770}"/>
              </a:ext>
            </a:extLst>
          </p:cNvPr>
          <p:cNvCxnSpPr>
            <a:cxnSpLocks/>
            <a:endCxn id="85" idx="1"/>
          </p:cNvCxnSpPr>
          <p:nvPr/>
        </p:nvCxnSpPr>
        <p:spPr>
          <a:xfrm flipV="1">
            <a:off x="9123650" y="2056162"/>
            <a:ext cx="316270" cy="463065"/>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sp>
        <p:nvSpPr>
          <p:cNvPr id="87" name="TextBox 86">
            <a:extLst>
              <a:ext uri="{FF2B5EF4-FFF2-40B4-BE49-F238E27FC236}">
                <a16:creationId xmlns:a16="http://schemas.microsoft.com/office/drawing/2014/main" id="{CB899525-779C-6966-AEC7-CD2251DEED08}"/>
              </a:ext>
            </a:extLst>
          </p:cNvPr>
          <p:cNvSpPr txBox="1"/>
          <p:nvPr/>
        </p:nvSpPr>
        <p:spPr>
          <a:xfrm>
            <a:off x="436844" y="3880411"/>
            <a:ext cx="2603079" cy="584775"/>
          </a:xfrm>
          <a:prstGeom prst="rect">
            <a:avLst/>
          </a:prstGeom>
          <a:noFill/>
          <a:ln>
            <a:noFill/>
          </a:ln>
        </p:spPr>
        <p:txBody>
          <a:bodyPr wrap="square" rtlCol="0">
            <a:spAutoFit/>
          </a:bodyPr>
          <a:lstStyle/>
          <a:p>
            <a:pPr defTabSz="457200">
              <a:buClrTx/>
              <a:buFontTx/>
              <a:buNone/>
            </a:pPr>
            <a:r>
              <a:rPr lang="en-GB" sz="1600" kern="1200" dirty="0">
                <a:solidFill>
                  <a:schemeClr val="tx1"/>
                </a:solidFill>
                <a:latin typeface="Arial" panose="020B0604020202020204" pitchFamily="34" charset="0"/>
                <a:ea typeface="+mn-ea"/>
                <a:cs typeface="Arial" panose="020B0604020202020204" pitchFamily="34" charset="0"/>
              </a:rPr>
              <a:t>A graph and its adjacency matrix representation</a:t>
            </a:r>
            <a:endParaRPr lang="en-US" sz="1600" kern="1200" dirty="0">
              <a:solidFill>
                <a:schemeClr val="tx1"/>
              </a:solidFill>
              <a:latin typeface="Arial" panose="020B0604020202020204" pitchFamily="34" charset="0"/>
              <a:ea typeface="+mn-ea"/>
              <a:cs typeface="Arial" panose="020B0604020202020204" pitchFamily="34" charset="0"/>
            </a:endParaRPr>
          </a:p>
        </p:txBody>
      </p:sp>
      <p:graphicFrame>
        <p:nvGraphicFramePr>
          <p:cNvPr id="89" name="Google Shape;433;p29">
            <a:extLst>
              <a:ext uri="{FF2B5EF4-FFF2-40B4-BE49-F238E27FC236}">
                <a16:creationId xmlns:a16="http://schemas.microsoft.com/office/drawing/2014/main" id="{93448F97-DDD1-BACE-547F-3FE53817A31B}"/>
              </a:ext>
            </a:extLst>
          </p:cNvPr>
          <p:cNvGraphicFramePr/>
          <p:nvPr>
            <p:extLst>
              <p:ext uri="{D42A27DB-BD31-4B8C-83A1-F6EECF244321}">
                <p14:modId xmlns:p14="http://schemas.microsoft.com/office/powerpoint/2010/main" val="4116916244"/>
              </p:ext>
            </p:extLst>
          </p:nvPr>
        </p:nvGraphicFramePr>
        <p:xfrm>
          <a:off x="3482931" y="1982311"/>
          <a:ext cx="1998705" cy="1898100"/>
        </p:xfrm>
        <a:graphic>
          <a:graphicData uri="http://schemas.openxmlformats.org/drawingml/2006/table">
            <a:tbl>
              <a:tblPr firstRow="1" bandRow="1">
                <a:noFill/>
              </a:tblPr>
              <a:tblGrid>
                <a:gridCol w="399741">
                  <a:extLst>
                    <a:ext uri="{9D8B030D-6E8A-4147-A177-3AD203B41FA5}">
                      <a16:colId xmlns:a16="http://schemas.microsoft.com/office/drawing/2014/main" val="20000"/>
                    </a:ext>
                  </a:extLst>
                </a:gridCol>
                <a:gridCol w="399741">
                  <a:extLst>
                    <a:ext uri="{9D8B030D-6E8A-4147-A177-3AD203B41FA5}">
                      <a16:colId xmlns:a16="http://schemas.microsoft.com/office/drawing/2014/main" val="20001"/>
                    </a:ext>
                  </a:extLst>
                </a:gridCol>
                <a:gridCol w="399741">
                  <a:extLst>
                    <a:ext uri="{9D8B030D-6E8A-4147-A177-3AD203B41FA5}">
                      <a16:colId xmlns:a16="http://schemas.microsoft.com/office/drawing/2014/main" val="20002"/>
                    </a:ext>
                  </a:extLst>
                </a:gridCol>
                <a:gridCol w="399741">
                  <a:extLst>
                    <a:ext uri="{9D8B030D-6E8A-4147-A177-3AD203B41FA5}">
                      <a16:colId xmlns:a16="http://schemas.microsoft.com/office/drawing/2014/main" val="20003"/>
                    </a:ext>
                  </a:extLst>
                </a:gridCol>
                <a:gridCol w="399741">
                  <a:extLst>
                    <a:ext uri="{9D8B030D-6E8A-4147-A177-3AD203B41FA5}">
                      <a16:colId xmlns:a16="http://schemas.microsoft.com/office/drawing/2014/main" val="20004"/>
                    </a:ext>
                  </a:extLst>
                </a:gridCol>
              </a:tblGrid>
              <a:tr h="362610">
                <a:tc>
                  <a:txBody>
                    <a:bodyPr/>
                    <a:lstStyle/>
                    <a:p>
                      <a:pPr marL="0" marR="0" lvl="0" indent="0" algn="ctr" rtl="0">
                        <a:spcBef>
                          <a:spcPts val="0"/>
                        </a:spcBef>
                        <a:spcAft>
                          <a:spcPts val="0"/>
                        </a:spcAft>
                        <a:buNone/>
                      </a:pPr>
                      <a:endParaRPr sz="1800" b="0" dirty="0">
                        <a:solidFill>
                          <a:schemeClr val="tx1"/>
                        </a:solidFill>
                        <a:latin typeface="Calibri"/>
                        <a:ea typeface="Calibri"/>
                        <a:cs typeface="Calibri"/>
                        <a:sym typeface="Calibri"/>
                      </a:endParaRPr>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noFill/>
                      <a:prstDash val="solid"/>
                      <a:round/>
                      <a:headEnd type="none" w="med" len="med"/>
                      <a:tailEnd type="none" w="med" len="me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2</a:t>
                      </a:r>
                      <a:endParaRPr sz="1100" b="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3</a:t>
                      </a:r>
                      <a:endParaRPr sz="1100" b="0" dirty="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5656">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1</a:t>
                      </a:r>
                      <a:endParaRPr sz="1100" b="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2610">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0</a:t>
                      </a:r>
                      <a:endParaRPr sz="1100" b="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1</a:t>
                      </a:r>
                      <a:endParaRPr sz="1100" b="0">
                        <a:solidFill>
                          <a:schemeClr val="tx1"/>
                        </a:solidFill>
                      </a:endParaRPr>
                    </a:p>
                  </a:txBody>
                  <a:tcPr marL="105275" marR="105275" marT="52650" marB="52650"/>
                </a:tc>
                <a:extLst>
                  <a:ext uri="{0D108BD9-81ED-4DB2-BD59-A6C34878D82A}">
                    <a16:rowId xmlns:a16="http://schemas.microsoft.com/office/drawing/2014/main" val="10002"/>
                  </a:ext>
                </a:extLst>
              </a:tr>
              <a:tr h="362610">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2</a:t>
                      </a:r>
                      <a:endParaRPr sz="1100" b="0" dirty="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0</a:t>
                      </a:r>
                      <a:endParaRPr sz="1100" b="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tc>
                <a:extLst>
                  <a:ext uri="{0D108BD9-81ED-4DB2-BD59-A6C34878D82A}">
                    <a16:rowId xmlns:a16="http://schemas.microsoft.com/office/drawing/2014/main" val="10003"/>
                  </a:ext>
                </a:extLst>
              </a:tr>
              <a:tr h="362610">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3</a:t>
                      </a:r>
                      <a:endParaRPr sz="1100" b="0" dirty="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extLst>
                  <a:ext uri="{0D108BD9-81ED-4DB2-BD59-A6C34878D82A}">
                    <a16:rowId xmlns:a16="http://schemas.microsoft.com/office/drawing/2014/main" val="10004"/>
                  </a:ext>
                </a:extLst>
              </a:tr>
            </a:tbl>
          </a:graphicData>
        </a:graphic>
      </p:graphicFrame>
      <p:graphicFrame>
        <p:nvGraphicFramePr>
          <p:cNvPr id="90" name="Google Shape;433;p29">
            <a:extLst>
              <a:ext uri="{FF2B5EF4-FFF2-40B4-BE49-F238E27FC236}">
                <a16:creationId xmlns:a16="http://schemas.microsoft.com/office/drawing/2014/main" id="{524B27D0-0545-E985-41FF-D66D1E7318A9}"/>
              </a:ext>
            </a:extLst>
          </p:cNvPr>
          <p:cNvGraphicFramePr/>
          <p:nvPr>
            <p:extLst>
              <p:ext uri="{D42A27DB-BD31-4B8C-83A1-F6EECF244321}">
                <p14:modId xmlns:p14="http://schemas.microsoft.com/office/powerpoint/2010/main" val="1852975773"/>
              </p:ext>
            </p:extLst>
          </p:nvPr>
        </p:nvGraphicFramePr>
        <p:xfrm>
          <a:off x="7059948" y="1982311"/>
          <a:ext cx="1922006" cy="1898100"/>
        </p:xfrm>
        <a:graphic>
          <a:graphicData uri="http://schemas.openxmlformats.org/drawingml/2006/table">
            <a:tbl>
              <a:tblPr firstRow="1" bandRow="1">
                <a:noFill/>
              </a:tblPr>
              <a:tblGrid>
                <a:gridCol w="399741">
                  <a:extLst>
                    <a:ext uri="{9D8B030D-6E8A-4147-A177-3AD203B41FA5}">
                      <a16:colId xmlns:a16="http://schemas.microsoft.com/office/drawing/2014/main" val="20000"/>
                    </a:ext>
                  </a:extLst>
                </a:gridCol>
                <a:gridCol w="399741">
                  <a:extLst>
                    <a:ext uri="{9D8B030D-6E8A-4147-A177-3AD203B41FA5}">
                      <a16:colId xmlns:a16="http://schemas.microsoft.com/office/drawing/2014/main" val="20001"/>
                    </a:ext>
                  </a:extLst>
                </a:gridCol>
                <a:gridCol w="399741">
                  <a:extLst>
                    <a:ext uri="{9D8B030D-6E8A-4147-A177-3AD203B41FA5}">
                      <a16:colId xmlns:a16="http://schemas.microsoft.com/office/drawing/2014/main" val="20002"/>
                    </a:ext>
                  </a:extLst>
                </a:gridCol>
                <a:gridCol w="399741">
                  <a:extLst>
                    <a:ext uri="{9D8B030D-6E8A-4147-A177-3AD203B41FA5}">
                      <a16:colId xmlns:a16="http://schemas.microsoft.com/office/drawing/2014/main" val="20003"/>
                    </a:ext>
                  </a:extLst>
                </a:gridCol>
                <a:gridCol w="323042">
                  <a:extLst>
                    <a:ext uri="{9D8B030D-6E8A-4147-A177-3AD203B41FA5}">
                      <a16:colId xmlns:a16="http://schemas.microsoft.com/office/drawing/2014/main" val="20004"/>
                    </a:ext>
                  </a:extLst>
                </a:gridCol>
              </a:tblGrid>
              <a:tr h="362610">
                <a:tc>
                  <a:txBody>
                    <a:bodyPr/>
                    <a:lstStyle/>
                    <a:p>
                      <a:pPr marL="0" marR="0" lvl="0" indent="0" algn="ctr" rtl="0">
                        <a:spcBef>
                          <a:spcPts val="0"/>
                        </a:spcBef>
                        <a:spcAft>
                          <a:spcPts val="0"/>
                        </a:spcAft>
                        <a:buNone/>
                      </a:pPr>
                      <a:endParaRPr sz="1800" b="0" dirty="0">
                        <a:solidFill>
                          <a:schemeClr val="tx1"/>
                        </a:solidFill>
                        <a:latin typeface="Calibri"/>
                        <a:ea typeface="Calibri"/>
                        <a:cs typeface="Calibri"/>
                        <a:sym typeface="Calibri"/>
                      </a:endParaRPr>
                    </a:p>
                  </a:txBody>
                  <a:tcPr marL="105275" marR="105275" marT="52650" marB="526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noFill/>
                      <a:prstDash val="solid"/>
                      <a:round/>
                      <a:headEnd type="none" w="med" len="med"/>
                      <a:tailEnd type="none" w="med" len="me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1</a:t>
                      </a:r>
                      <a:endParaRPr sz="1100" b="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2</a:t>
                      </a:r>
                      <a:endParaRPr sz="1100" b="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3</a:t>
                      </a:r>
                      <a:endParaRPr sz="1100" b="0" dirty="0">
                        <a:solidFill>
                          <a:schemeClr val="tx1"/>
                        </a:solidFill>
                      </a:endParaRPr>
                    </a:p>
                  </a:txBody>
                  <a:tcPr marL="105275" marR="105275" marT="52650" marB="52650">
                    <a:lnL w="12700" cmpd="sng">
                      <a:noFill/>
                      <a:prstDash val="solid"/>
                    </a:lnL>
                    <a:lnR w="12700" cmpd="sng">
                      <a:noFill/>
                      <a:prstDash val="soli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75656">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2</a:t>
                      </a:r>
                      <a:endParaRPr sz="1100" b="0" dirty="0">
                        <a:solidFill>
                          <a:schemeClr val="tx1"/>
                        </a:solidFill>
                      </a:endParaRPr>
                    </a:p>
                  </a:txBody>
                  <a:tcPr marL="105275" marR="105275" marT="52650" marB="5265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2610">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1</a:t>
                      </a:r>
                      <a:endParaRPr sz="1100" b="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0</a:t>
                      </a:r>
                      <a:endParaRPr sz="1100" b="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extLst>
                  <a:ext uri="{0D108BD9-81ED-4DB2-BD59-A6C34878D82A}">
                    <a16:rowId xmlns:a16="http://schemas.microsoft.com/office/drawing/2014/main" val="10002"/>
                  </a:ext>
                </a:extLst>
              </a:tr>
              <a:tr h="362610">
                <a:tc>
                  <a:txBody>
                    <a:bodyPr/>
                    <a:lstStyle/>
                    <a:p>
                      <a:pPr marL="0" marR="0" lvl="0" indent="0" algn="ctr" rtl="0">
                        <a:spcBef>
                          <a:spcPts val="0"/>
                        </a:spcBef>
                        <a:spcAft>
                          <a:spcPts val="0"/>
                        </a:spcAft>
                        <a:buNone/>
                      </a:pPr>
                      <a:r>
                        <a:rPr lang="en-US" sz="1800" b="0">
                          <a:solidFill>
                            <a:schemeClr val="tx1"/>
                          </a:solidFill>
                          <a:latin typeface="Calibri"/>
                          <a:ea typeface="Calibri"/>
                          <a:cs typeface="Calibri"/>
                          <a:sym typeface="Calibri"/>
                        </a:rPr>
                        <a:t>2</a:t>
                      </a:r>
                      <a:endParaRPr sz="1100" b="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1</a:t>
                      </a:r>
                      <a:endParaRPr sz="1100" b="0" dirty="0">
                        <a:solidFill>
                          <a:schemeClr val="tx1"/>
                        </a:solidFill>
                      </a:endParaRPr>
                    </a:p>
                  </a:txBody>
                  <a:tcPr marL="105275" marR="105275" marT="52650" marB="52650"/>
                </a:tc>
                <a:extLst>
                  <a:ext uri="{0D108BD9-81ED-4DB2-BD59-A6C34878D82A}">
                    <a16:rowId xmlns:a16="http://schemas.microsoft.com/office/drawing/2014/main" val="10003"/>
                  </a:ext>
                </a:extLst>
              </a:tr>
              <a:tr h="362610">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3</a:t>
                      </a:r>
                      <a:endParaRPr sz="1100" b="0" dirty="0">
                        <a:solidFill>
                          <a:schemeClr val="tx1"/>
                        </a:solidFill>
                      </a:endParaRPr>
                    </a:p>
                  </a:txBody>
                  <a:tcPr marL="105275" marR="105275" marT="52650" marB="52650">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lnL w="12700" cap="flat" cmpd="sng" algn="ctr">
                      <a:solidFill>
                        <a:schemeClr val="tx1"/>
                      </a:solidFill>
                      <a:prstDash val="solid"/>
                      <a:round/>
                      <a:headEnd type="none" w="med" len="med"/>
                      <a:tailEnd type="none" w="med" len="med"/>
                    </a:lnL>
                  </a:tcPr>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tc>
                  <a:txBody>
                    <a:bodyPr/>
                    <a:lstStyle/>
                    <a:p>
                      <a:pPr marL="0" marR="0" lvl="0" indent="0" algn="ctr" rtl="0">
                        <a:spcBef>
                          <a:spcPts val="0"/>
                        </a:spcBef>
                        <a:spcAft>
                          <a:spcPts val="0"/>
                        </a:spcAft>
                        <a:buNone/>
                      </a:pPr>
                      <a:r>
                        <a:rPr lang="en-US" sz="1800" b="0" dirty="0">
                          <a:solidFill>
                            <a:schemeClr val="tx1"/>
                          </a:solidFill>
                          <a:latin typeface="Calibri"/>
                          <a:ea typeface="Calibri"/>
                          <a:cs typeface="Calibri"/>
                          <a:sym typeface="Calibri"/>
                        </a:rPr>
                        <a:t>0</a:t>
                      </a:r>
                      <a:endParaRPr sz="1100" b="0" dirty="0">
                        <a:solidFill>
                          <a:schemeClr val="tx1"/>
                        </a:solidFill>
                      </a:endParaRPr>
                    </a:p>
                  </a:txBody>
                  <a:tcPr marL="105275" marR="105275" marT="52650" marB="52650"/>
                </a:tc>
                <a:extLst>
                  <a:ext uri="{0D108BD9-81ED-4DB2-BD59-A6C34878D82A}">
                    <a16:rowId xmlns:a16="http://schemas.microsoft.com/office/drawing/2014/main" val="10004"/>
                  </a:ext>
                </a:extLst>
              </a:tr>
            </a:tbl>
          </a:graphicData>
        </a:graphic>
      </p:graphicFrame>
      <p:cxnSp>
        <p:nvCxnSpPr>
          <p:cNvPr id="92" name="Straight Arrow Connector 91">
            <a:extLst>
              <a:ext uri="{FF2B5EF4-FFF2-40B4-BE49-F238E27FC236}">
                <a16:creationId xmlns:a16="http://schemas.microsoft.com/office/drawing/2014/main" id="{DEB077F1-3DF8-7A47-2692-BE64414FFA13}"/>
              </a:ext>
            </a:extLst>
          </p:cNvPr>
          <p:cNvCxnSpPr>
            <a:cxnSpLocks/>
          </p:cNvCxnSpPr>
          <p:nvPr/>
        </p:nvCxnSpPr>
        <p:spPr>
          <a:xfrm flipV="1">
            <a:off x="9112075" y="3320565"/>
            <a:ext cx="399050" cy="14136"/>
          </a:xfrm>
          <a:prstGeom prst="straightConnector1">
            <a:avLst/>
          </a:prstGeom>
          <a:noFill/>
          <a:ln w="25400" cap="flat" cmpd="sng" algn="ctr">
            <a:solidFill>
              <a:srgbClr val="4F81BD"/>
            </a:solidFill>
            <a:prstDash val="solid"/>
            <a:tailEnd type="triangle"/>
          </a:ln>
          <a:effectLst>
            <a:outerShdw blurRad="40000" dist="20000" dir="5400000" rotWithShape="0">
              <a:srgbClr val="000000">
                <a:alpha val="38000"/>
              </a:srgbClr>
            </a:outerShdw>
          </a:effectLst>
        </p:spPr>
      </p:cxnSp>
      <p:sp>
        <p:nvSpPr>
          <p:cNvPr id="94" name="TextBox 93">
            <a:extLst>
              <a:ext uri="{FF2B5EF4-FFF2-40B4-BE49-F238E27FC236}">
                <a16:creationId xmlns:a16="http://schemas.microsoft.com/office/drawing/2014/main" id="{1826823A-82BD-7519-A650-3C10C631C2D9}"/>
              </a:ext>
            </a:extLst>
          </p:cNvPr>
          <p:cNvSpPr txBox="1"/>
          <p:nvPr/>
        </p:nvSpPr>
        <p:spPr>
          <a:xfrm>
            <a:off x="9439920" y="2905066"/>
            <a:ext cx="2605533" cy="830997"/>
          </a:xfrm>
          <a:prstGeom prst="rect">
            <a:avLst/>
          </a:prstGeom>
          <a:noFill/>
          <a:ln>
            <a:noFill/>
          </a:ln>
        </p:spPr>
        <p:txBody>
          <a:bodyPr wrap="square" rtlCol="0">
            <a:spAutoFit/>
          </a:bodyPr>
          <a:lstStyle/>
          <a:p>
            <a:pPr defTabSz="457200">
              <a:buClrTx/>
              <a:buFontTx/>
              <a:buNone/>
            </a:pPr>
            <a:r>
              <a:rPr lang="en-US" sz="1600" kern="1200" dirty="0">
                <a:solidFill>
                  <a:schemeClr val="tx1"/>
                </a:solidFill>
                <a:latin typeface="Arial" panose="020B0604020202020204" pitchFamily="34" charset="0"/>
                <a:ea typeface="+mn-ea"/>
                <a:cs typeface="Arial" panose="020B0604020202020204" pitchFamily="34" charset="0"/>
              </a:rPr>
              <a:t>Node 3 is a two</a:t>
            </a:r>
            <a:r>
              <a:rPr lang="en-GB" sz="1600" kern="1200" dirty="0">
                <a:solidFill>
                  <a:schemeClr val="tx1"/>
                </a:solidFill>
                <a:latin typeface="Arial" panose="020B0604020202020204" pitchFamily="34" charset="0"/>
                <a:ea typeface="+mn-ea"/>
                <a:cs typeface="Arial" panose="020B0604020202020204" pitchFamily="34" charset="0"/>
              </a:rPr>
              <a:t>-hop </a:t>
            </a:r>
            <a:r>
              <a:rPr lang="en-GB" sz="1600" kern="1200" dirty="0" err="1">
                <a:solidFill>
                  <a:schemeClr val="tx1"/>
                </a:solidFill>
                <a:latin typeface="Arial" panose="020B0604020202020204" pitchFamily="34" charset="0"/>
                <a:ea typeface="+mn-ea"/>
                <a:cs typeface="Arial" panose="020B0604020202020204" pitchFamily="34" charset="0"/>
              </a:rPr>
              <a:t>neighbor</a:t>
            </a:r>
            <a:r>
              <a:rPr lang="en-GB" sz="1600" kern="1200" dirty="0">
                <a:solidFill>
                  <a:schemeClr val="tx1"/>
                </a:solidFill>
                <a:latin typeface="Arial" panose="020B0604020202020204" pitchFamily="34" charset="0"/>
                <a:ea typeface="+mn-ea"/>
                <a:cs typeface="Arial" panose="020B0604020202020204" pitchFamily="34" charset="0"/>
              </a:rPr>
              <a:t> of node 2 along </a:t>
            </a:r>
            <a:r>
              <a:rPr lang="en-GB" sz="1600" kern="1200">
                <a:solidFill>
                  <a:schemeClr val="tx1"/>
                </a:solidFill>
                <a:latin typeface="Arial" panose="020B0604020202020204" pitchFamily="34" charset="0"/>
                <a:ea typeface="+mn-ea"/>
                <a:cs typeface="Arial" panose="020B0604020202020204" pitchFamily="34" charset="0"/>
              </a:rPr>
              <a:t>1 path</a:t>
            </a: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95" name="TextBox 94">
            <a:extLst>
              <a:ext uri="{FF2B5EF4-FFF2-40B4-BE49-F238E27FC236}">
                <a16:creationId xmlns:a16="http://schemas.microsoft.com/office/drawing/2014/main" id="{E67B9AAA-6B5D-7453-AF54-429450DFA8E6}"/>
              </a:ext>
            </a:extLst>
          </p:cNvPr>
          <p:cNvSpPr txBox="1"/>
          <p:nvPr/>
        </p:nvSpPr>
        <p:spPr>
          <a:xfrm>
            <a:off x="3487057" y="3880411"/>
            <a:ext cx="2098261" cy="584775"/>
          </a:xfrm>
          <a:prstGeom prst="rect">
            <a:avLst/>
          </a:prstGeom>
          <a:noFill/>
          <a:ln>
            <a:noFill/>
          </a:ln>
        </p:spPr>
        <p:txBody>
          <a:bodyPr wrap="square" rtlCol="0">
            <a:spAutoFit/>
          </a:bodyPr>
          <a:lstStyle/>
          <a:p>
            <a:pPr defTabSz="457200">
              <a:buClrTx/>
              <a:buFontTx/>
              <a:buNone/>
            </a:pPr>
            <a:r>
              <a:rPr lang="en-GB" sz="1600" kern="1200" dirty="0">
                <a:solidFill>
                  <a:schemeClr val="tx1"/>
                </a:solidFill>
                <a:latin typeface="Arial" panose="020B0604020202020204" pitchFamily="34" charset="0"/>
                <a:ea typeface="+mn-ea"/>
                <a:cs typeface="Arial" panose="020B0604020202020204" pitchFamily="34" charset="0"/>
              </a:rPr>
              <a:t>The adjacency matrix representation</a:t>
            </a: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id="{DE3663A6-F57A-1558-BC03-88B051A2A47E}"/>
              </a:ext>
            </a:extLst>
          </p:cNvPr>
          <p:cNvSpPr txBox="1"/>
          <p:nvPr/>
        </p:nvSpPr>
        <p:spPr>
          <a:xfrm>
            <a:off x="6293856" y="3880411"/>
            <a:ext cx="3868716" cy="830997"/>
          </a:xfrm>
          <a:prstGeom prst="rect">
            <a:avLst/>
          </a:prstGeom>
          <a:noFill/>
          <a:ln>
            <a:noFill/>
          </a:ln>
        </p:spPr>
        <p:txBody>
          <a:bodyPr wrap="square" rtlCol="0">
            <a:spAutoFit/>
          </a:bodyPr>
          <a:lstStyle/>
          <a:p>
            <a:pPr defTabSz="457200">
              <a:buClrTx/>
              <a:buFontTx/>
              <a:buNone/>
            </a:pPr>
            <a:r>
              <a:rPr lang="en-GB" sz="1600" kern="1200" dirty="0">
                <a:solidFill>
                  <a:schemeClr val="tx1"/>
                </a:solidFill>
                <a:latin typeface="Arial" panose="020B0604020202020204" pitchFamily="34" charset="0"/>
                <a:ea typeface="+mn-ea"/>
                <a:cs typeface="Arial" panose="020B0604020202020204" pitchFamily="34" charset="0"/>
              </a:rPr>
              <a:t>The adjacency matrix representation for two-hop </a:t>
            </a:r>
            <a:r>
              <a:rPr lang="en-GB" sz="1600" kern="1200" dirty="0" err="1">
                <a:solidFill>
                  <a:schemeClr val="tx1"/>
                </a:solidFill>
                <a:latin typeface="Arial" panose="020B0604020202020204" pitchFamily="34" charset="0"/>
                <a:ea typeface="+mn-ea"/>
                <a:cs typeface="Arial" panose="020B0604020202020204" pitchFamily="34" charset="0"/>
              </a:rPr>
              <a:t>neighbors</a:t>
            </a:r>
            <a:r>
              <a:rPr lang="en-GB" sz="1600" kern="1200" dirty="0">
                <a:solidFill>
                  <a:schemeClr val="tx1"/>
                </a:solidFill>
                <a:latin typeface="Arial" panose="020B0604020202020204" pitchFamily="34" charset="0"/>
                <a:ea typeface="+mn-ea"/>
                <a:cs typeface="Arial" panose="020B0604020202020204" pitchFamily="34" charset="0"/>
              </a:rPr>
              <a:t>, obtained by matrix-matrix product of the adjacency matrix </a:t>
            </a:r>
            <a:endParaRPr lang="en-US" sz="16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425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6037-9D00-4673-1D76-6BD421374FAA}"/>
              </a:ext>
            </a:extLst>
          </p:cNvPr>
          <p:cNvSpPr>
            <a:spLocks noGrp="1"/>
          </p:cNvSpPr>
          <p:nvPr>
            <p:ph type="title"/>
          </p:nvPr>
        </p:nvSpPr>
        <p:spPr/>
        <p:txBody>
          <a:bodyPr>
            <a:normAutofit fontScale="90000"/>
          </a:bodyPr>
          <a:lstStyle/>
          <a:p>
            <a:r>
              <a:rPr lang="en-GB" dirty="0"/>
              <a:t>2-Hop </a:t>
            </a:r>
            <a:r>
              <a:rPr lang="en-GB" dirty="0" err="1"/>
              <a:t>Neighbors</a:t>
            </a:r>
            <a:r>
              <a:rPr lang="en-GB" dirty="0"/>
              <a:t> (through Matrix Multiplication)</a:t>
            </a:r>
            <a:endParaRPr lang="en-SE" dirty="0"/>
          </a:p>
        </p:txBody>
      </p:sp>
      <p:sp>
        <p:nvSpPr>
          <p:cNvPr id="3" name="Text Placeholder 2">
            <a:extLst>
              <a:ext uri="{FF2B5EF4-FFF2-40B4-BE49-F238E27FC236}">
                <a16:creationId xmlns:a16="http://schemas.microsoft.com/office/drawing/2014/main" id="{265E92AF-F3EF-80D0-A4CD-933143E2508F}"/>
              </a:ext>
            </a:extLst>
          </p:cNvPr>
          <p:cNvSpPr>
            <a:spLocks noGrp="1"/>
          </p:cNvSpPr>
          <p:nvPr>
            <p:ph type="body" idx="1"/>
          </p:nvPr>
        </p:nvSpPr>
        <p:spPr>
          <a:xfrm>
            <a:off x="746174" y="1568275"/>
            <a:ext cx="10597015" cy="4362690"/>
          </a:xfrm>
        </p:spPr>
        <p:txBody>
          <a:bodyPr/>
          <a:lstStyle/>
          <a:p>
            <a:r>
              <a:rPr lang="en-GB" dirty="0"/>
              <a:t>Consider the multiplication of the first row of the left matrix wit the last column of the right matrix:  </a:t>
            </a:r>
          </a:p>
          <a:p>
            <a:pPr lvl="1"/>
            <a:r>
              <a:rPr lang="en-GB" dirty="0"/>
              <a:t>0*0 + </a:t>
            </a:r>
            <a:r>
              <a:rPr lang="en-GB" dirty="0">
                <a:solidFill>
                  <a:srgbClr val="FF0000"/>
                </a:solidFill>
              </a:rPr>
              <a:t>1*1</a:t>
            </a:r>
            <a:r>
              <a:rPr lang="en-GB" dirty="0"/>
              <a:t> + </a:t>
            </a:r>
            <a:r>
              <a:rPr lang="en-GB" dirty="0">
                <a:solidFill>
                  <a:srgbClr val="140087"/>
                </a:solidFill>
              </a:rPr>
              <a:t>1*1</a:t>
            </a:r>
            <a:r>
              <a:rPr lang="en-GB" dirty="0"/>
              <a:t> + 0*0 = 2. </a:t>
            </a:r>
          </a:p>
          <a:p>
            <a:r>
              <a:rPr lang="en-GB" dirty="0"/>
              <a:t>This means that there are two 2-hop paths from 1 to 3:</a:t>
            </a:r>
          </a:p>
          <a:p>
            <a:pPr lvl="1"/>
            <a:r>
              <a:rPr lang="en-GB" sz="2000" dirty="0"/>
              <a:t>Path 0</a:t>
            </a:r>
            <a:r>
              <a:rPr lang="en-GB" sz="2000" dirty="0">
                <a:sym typeface="Wingdings" panose="05000000000000000000" pitchFamily="2" charset="2"/>
              </a:rPr>
              <a:t>1 3 consisting of two edges </a:t>
            </a:r>
            <a:r>
              <a:rPr lang="en-GB" sz="2000" dirty="0"/>
              <a:t>0</a:t>
            </a:r>
            <a:r>
              <a:rPr lang="en-GB" sz="2000" dirty="0">
                <a:sym typeface="Wingdings" panose="05000000000000000000" pitchFamily="2" charset="2"/>
              </a:rPr>
              <a:t>1 &amp; 1 3, corresponding to the first term of </a:t>
            </a:r>
            <a:r>
              <a:rPr lang="en-GB" sz="2000" dirty="0">
                <a:solidFill>
                  <a:srgbClr val="FF0000"/>
                </a:solidFill>
                <a:sym typeface="Wingdings" panose="05000000000000000000" pitchFamily="2" charset="2"/>
              </a:rPr>
              <a:t>1*1</a:t>
            </a:r>
            <a:endParaRPr lang="en-SE" sz="2000" dirty="0">
              <a:solidFill>
                <a:srgbClr val="FF0000"/>
              </a:solidFill>
            </a:endParaRPr>
          </a:p>
          <a:p>
            <a:pPr lvl="1"/>
            <a:r>
              <a:rPr lang="en-GB" sz="2000" dirty="0"/>
              <a:t>Path 0</a:t>
            </a:r>
            <a:r>
              <a:rPr lang="en-GB" sz="2000" dirty="0">
                <a:sym typeface="Wingdings" panose="05000000000000000000" pitchFamily="2" charset="2"/>
              </a:rPr>
              <a:t>2 3 consisting of two edges </a:t>
            </a:r>
            <a:r>
              <a:rPr lang="en-GB" sz="2000" dirty="0"/>
              <a:t>0</a:t>
            </a:r>
            <a:r>
              <a:rPr lang="en-GB" sz="2000" dirty="0">
                <a:sym typeface="Wingdings" panose="05000000000000000000" pitchFamily="2" charset="2"/>
              </a:rPr>
              <a:t>2 &amp;2 3, corresponding to the second term of </a:t>
            </a:r>
            <a:r>
              <a:rPr lang="en-GB" dirty="0">
                <a:solidFill>
                  <a:srgbClr val="140087"/>
                </a:solidFill>
                <a:sym typeface="Wingdings" panose="05000000000000000000" pitchFamily="2" charset="2"/>
              </a:rPr>
              <a:t>1*1</a:t>
            </a:r>
            <a:endParaRPr lang="en-SE" dirty="0">
              <a:solidFill>
                <a:srgbClr val="140087"/>
              </a:solidFill>
            </a:endParaRPr>
          </a:p>
          <a:p>
            <a:pPr lvl="1"/>
            <a:endParaRPr lang="en-GB" dirty="0"/>
          </a:p>
          <a:p>
            <a:endParaRPr lang="en-SE" dirty="0"/>
          </a:p>
          <a:p>
            <a:endParaRPr lang="en-SE" dirty="0"/>
          </a:p>
        </p:txBody>
      </p:sp>
      <p:sp>
        <p:nvSpPr>
          <p:cNvPr id="4" name="Oval 3">
            <a:extLst>
              <a:ext uri="{FF2B5EF4-FFF2-40B4-BE49-F238E27FC236}">
                <a16:creationId xmlns:a16="http://schemas.microsoft.com/office/drawing/2014/main" id="{07F8A240-4DE3-2A4A-8B95-E4DD698276F9}"/>
              </a:ext>
            </a:extLst>
          </p:cNvPr>
          <p:cNvSpPr/>
          <p:nvPr/>
        </p:nvSpPr>
        <p:spPr>
          <a:xfrm>
            <a:off x="10071190" y="4858203"/>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1</a:t>
            </a:r>
          </a:p>
        </p:txBody>
      </p:sp>
      <p:sp>
        <p:nvSpPr>
          <p:cNvPr id="5" name="Oval 4">
            <a:extLst>
              <a:ext uri="{FF2B5EF4-FFF2-40B4-BE49-F238E27FC236}">
                <a16:creationId xmlns:a16="http://schemas.microsoft.com/office/drawing/2014/main" id="{AED2A9C3-3E12-C5AF-06F8-63D33C7FF996}"/>
              </a:ext>
            </a:extLst>
          </p:cNvPr>
          <p:cNvSpPr/>
          <p:nvPr/>
        </p:nvSpPr>
        <p:spPr>
          <a:xfrm>
            <a:off x="9172636" y="5744795"/>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6" name="Oval 5">
            <a:extLst>
              <a:ext uri="{FF2B5EF4-FFF2-40B4-BE49-F238E27FC236}">
                <a16:creationId xmlns:a16="http://schemas.microsoft.com/office/drawing/2014/main" id="{A4D8AB1B-FF20-F75E-7452-3C4E325CB914}"/>
              </a:ext>
            </a:extLst>
          </p:cNvPr>
          <p:cNvSpPr/>
          <p:nvPr/>
        </p:nvSpPr>
        <p:spPr>
          <a:xfrm>
            <a:off x="10071190" y="5744795"/>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7" name="Straight Arrow Connector 6">
            <a:extLst>
              <a:ext uri="{FF2B5EF4-FFF2-40B4-BE49-F238E27FC236}">
                <a16:creationId xmlns:a16="http://schemas.microsoft.com/office/drawing/2014/main" id="{BB4BF109-0C2C-8572-2896-93990FAF06F3}"/>
              </a:ext>
            </a:extLst>
          </p:cNvPr>
          <p:cNvCxnSpPr>
            <a:cxnSpLocks/>
            <a:stCxn id="9" idx="6"/>
            <a:endCxn id="4" idx="2"/>
          </p:cNvCxnSpPr>
          <p:nvPr/>
        </p:nvCxnSpPr>
        <p:spPr>
          <a:xfrm>
            <a:off x="9491418" y="5017594"/>
            <a:ext cx="579772" cy="0"/>
          </a:xfrm>
          <a:prstGeom prst="straightConnector1">
            <a:avLst/>
          </a:prstGeom>
          <a:noFill/>
          <a:ln w="25400" cap="flat" cmpd="sng" algn="ctr">
            <a:solidFill>
              <a:srgbClr val="4F81BD"/>
            </a:solidFill>
            <a:prstDash val="solid"/>
            <a:headEnd type="none" w="med" len="med"/>
            <a:tailEnd type="triangle" w="med" len="med"/>
          </a:ln>
          <a:effectLst/>
        </p:spPr>
      </p:cxnSp>
      <p:cxnSp>
        <p:nvCxnSpPr>
          <p:cNvPr id="8" name="Straight Arrow Connector 7">
            <a:extLst>
              <a:ext uri="{FF2B5EF4-FFF2-40B4-BE49-F238E27FC236}">
                <a16:creationId xmlns:a16="http://schemas.microsoft.com/office/drawing/2014/main" id="{61C94F26-F0B1-D368-3AA6-8533297AD275}"/>
              </a:ext>
            </a:extLst>
          </p:cNvPr>
          <p:cNvCxnSpPr>
            <a:cxnSpLocks/>
            <a:stCxn id="4" idx="4"/>
            <a:endCxn id="6" idx="0"/>
          </p:cNvCxnSpPr>
          <p:nvPr/>
        </p:nvCxnSpPr>
        <p:spPr>
          <a:xfrm>
            <a:off x="10230581" y="5176985"/>
            <a:ext cx="0" cy="567810"/>
          </a:xfrm>
          <a:prstGeom prst="straightConnector1">
            <a:avLst/>
          </a:prstGeom>
          <a:noFill/>
          <a:ln w="25400" cap="flat" cmpd="sng" algn="ctr">
            <a:solidFill>
              <a:srgbClr val="4F81BD"/>
            </a:solidFill>
            <a:prstDash val="solid"/>
            <a:headEnd type="none" w="med" len="med"/>
            <a:tailEnd type="triangle" w="med" len="med"/>
          </a:ln>
          <a:effectLst/>
        </p:spPr>
      </p:cxnSp>
      <p:sp>
        <p:nvSpPr>
          <p:cNvPr id="9" name="Oval 8">
            <a:extLst>
              <a:ext uri="{FF2B5EF4-FFF2-40B4-BE49-F238E27FC236}">
                <a16:creationId xmlns:a16="http://schemas.microsoft.com/office/drawing/2014/main" id="{2DF47AB7-5CB7-B7BF-0E85-11FCB58A200E}"/>
              </a:ext>
            </a:extLst>
          </p:cNvPr>
          <p:cNvSpPr/>
          <p:nvPr/>
        </p:nvSpPr>
        <p:spPr>
          <a:xfrm>
            <a:off x="9172636" y="4858203"/>
            <a:ext cx="318782" cy="31878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headEnd type="none" w="med" len="med"/>
            <a:tailEnd type="none" w="med" len="me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0</a:t>
            </a:r>
          </a:p>
        </p:txBody>
      </p:sp>
      <p:cxnSp>
        <p:nvCxnSpPr>
          <p:cNvPr id="10" name="Straight Arrow Connector 9">
            <a:extLst>
              <a:ext uri="{FF2B5EF4-FFF2-40B4-BE49-F238E27FC236}">
                <a16:creationId xmlns:a16="http://schemas.microsoft.com/office/drawing/2014/main" id="{88BC9D0D-1E9B-F987-19EF-A93B1E2C8FCF}"/>
              </a:ext>
            </a:extLst>
          </p:cNvPr>
          <p:cNvCxnSpPr>
            <a:cxnSpLocks/>
            <a:stCxn id="5" idx="0"/>
            <a:endCxn id="9" idx="4"/>
          </p:cNvCxnSpPr>
          <p:nvPr/>
        </p:nvCxnSpPr>
        <p:spPr>
          <a:xfrm flipV="1">
            <a:off x="9332027" y="5176985"/>
            <a:ext cx="0" cy="567810"/>
          </a:xfrm>
          <a:prstGeom prst="straightConnector1">
            <a:avLst/>
          </a:prstGeom>
          <a:noFill/>
          <a:ln w="25400" cap="flat" cmpd="sng" algn="ctr">
            <a:solidFill>
              <a:srgbClr val="4F81BD"/>
            </a:solidFill>
            <a:prstDash val="solid"/>
            <a:headEnd type="triangle" w="med" len="med"/>
            <a:tailEnd type="none" w="med" len="med"/>
          </a:ln>
          <a:effectLst/>
        </p:spPr>
      </p:cxnSp>
      <p:cxnSp>
        <p:nvCxnSpPr>
          <p:cNvPr id="11" name="Straight Arrow Connector 10">
            <a:extLst>
              <a:ext uri="{FF2B5EF4-FFF2-40B4-BE49-F238E27FC236}">
                <a16:creationId xmlns:a16="http://schemas.microsoft.com/office/drawing/2014/main" id="{8168BC96-B0A0-7C3E-3A27-F58685490BF4}"/>
              </a:ext>
            </a:extLst>
          </p:cNvPr>
          <p:cNvCxnSpPr>
            <a:cxnSpLocks/>
            <a:stCxn id="5" idx="6"/>
            <a:endCxn id="6" idx="2"/>
          </p:cNvCxnSpPr>
          <p:nvPr/>
        </p:nvCxnSpPr>
        <p:spPr>
          <a:xfrm>
            <a:off x="9491418" y="5904186"/>
            <a:ext cx="579772" cy="0"/>
          </a:xfrm>
          <a:prstGeom prst="straightConnector1">
            <a:avLst/>
          </a:prstGeom>
          <a:noFill/>
          <a:ln w="25400" cap="flat" cmpd="sng" algn="ctr">
            <a:solidFill>
              <a:srgbClr val="4F81BD"/>
            </a:solidFill>
            <a:prstDash val="solid"/>
            <a:headEnd type="none" w="med" len="med"/>
            <a:tailEnd type="triangle" w="med" len="med"/>
          </a:ln>
          <a:effectLst/>
        </p:spPr>
      </p:cxnSp>
      <p:cxnSp>
        <p:nvCxnSpPr>
          <p:cNvPr id="12" name="Straight Arrow Connector 11">
            <a:extLst>
              <a:ext uri="{FF2B5EF4-FFF2-40B4-BE49-F238E27FC236}">
                <a16:creationId xmlns:a16="http://schemas.microsoft.com/office/drawing/2014/main" id="{355F1093-50D6-2639-A699-BB5240EFD50D}"/>
              </a:ext>
            </a:extLst>
          </p:cNvPr>
          <p:cNvCxnSpPr>
            <a:cxnSpLocks/>
            <a:stCxn id="5" idx="7"/>
            <a:endCxn id="4" idx="3"/>
          </p:cNvCxnSpPr>
          <p:nvPr/>
        </p:nvCxnSpPr>
        <p:spPr>
          <a:xfrm flipV="1">
            <a:off x="9444733" y="5130300"/>
            <a:ext cx="673142" cy="661180"/>
          </a:xfrm>
          <a:prstGeom prst="straightConnector1">
            <a:avLst/>
          </a:prstGeom>
          <a:noFill/>
          <a:ln w="25400" cap="flat" cmpd="sng" algn="ctr">
            <a:solidFill>
              <a:srgbClr val="4F81BD"/>
            </a:solidFill>
            <a:prstDash val="solid"/>
            <a:headEnd type="none" w="med" len="med"/>
            <a:tailEnd type="triangle" w="med" len="med"/>
          </a:ln>
          <a:effectLst/>
        </p:spPr>
      </p:cxnSp>
      <p:cxnSp>
        <p:nvCxnSpPr>
          <p:cNvPr id="13" name="Connector: Elbow 12">
            <a:extLst>
              <a:ext uri="{FF2B5EF4-FFF2-40B4-BE49-F238E27FC236}">
                <a16:creationId xmlns:a16="http://schemas.microsoft.com/office/drawing/2014/main" id="{6803FE20-755D-4516-DC70-B9C7DD1A88AD}"/>
              </a:ext>
            </a:extLst>
          </p:cNvPr>
          <p:cNvCxnSpPr/>
          <p:nvPr/>
        </p:nvCxnSpPr>
        <p:spPr>
          <a:xfrm rot="16200000" flipH="1">
            <a:off x="9294635" y="4860588"/>
            <a:ext cx="1208596" cy="1100385"/>
          </a:xfrm>
          <a:prstGeom prst="bentConnector3">
            <a:avLst>
              <a:gd name="adj1" fmla="val -439"/>
            </a:avLst>
          </a:prstGeom>
          <a:noFill/>
          <a:ln w="19050" cap="flat" cmpd="sng" algn="ctr">
            <a:solidFill>
              <a:srgbClr val="4F81BD"/>
            </a:solidFill>
            <a:prstDash val="dash"/>
            <a:round/>
            <a:headEnd type="none" w="med" len="med"/>
            <a:tailEnd type="arrow" w="med" len="med"/>
          </a:ln>
          <a:effectLst/>
        </p:spPr>
      </p:cxnSp>
      <p:cxnSp>
        <p:nvCxnSpPr>
          <p:cNvPr id="14" name="Connector: Elbow 13">
            <a:extLst>
              <a:ext uri="{FF2B5EF4-FFF2-40B4-BE49-F238E27FC236}">
                <a16:creationId xmlns:a16="http://schemas.microsoft.com/office/drawing/2014/main" id="{98097CCF-F9A3-FFEF-E7E7-10075DCF5B23}"/>
              </a:ext>
            </a:extLst>
          </p:cNvPr>
          <p:cNvCxnSpPr>
            <a:cxnSpLocks/>
          </p:cNvCxnSpPr>
          <p:nvPr/>
        </p:nvCxnSpPr>
        <p:spPr>
          <a:xfrm>
            <a:off x="9107722" y="4832591"/>
            <a:ext cx="1353702" cy="1287414"/>
          </a:xfrm>
          <a:prstGeom prst="bentConnector3">
            <a:avLst>
              <a:gd name="adj1" fmla="val -98"/>
            </a:avLst>
          </a:prstGeom>
          <a:noFill/>
          <a:ln w="19050" cap="flat" cmpd="sng" algn="ctr">
            <a:solidFill>
              <a:srgbClr val="4F81BD"/>
            </a:solidFill>
            <a:prstDash val="dash"/>
            <a:round/>
            <a:headEnd type="none" w="med" len="med"/>
            <a:tailEnd type="arrow" w="med" len="med"/>
          </a:ln>
          <a:effectLst/>
        </p:spPr>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2BD2D33-2CC5-37BA-E6AE-EC0CF07FAD7E}"/>
                  </a:ext>
                </a:extLst>
              </p:cNvPr>
              <p:cNvSpPr txBox="1"/>
              <p:nvPr/>
            </p:nvSpPr>
            <p:spPr>
              <a:xfrm>
                <a:off x="2894569" y="4989728"/>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C2BD2D33-2CC5-37BA-E6AE-EC0CF07FAD7E}"/>
                  </a:ext>
                </a:extLst>
              </p:cNvPr>
              <p:cNvSpPr txBox="1">
                <a:spLocks noRot="1" noChangeAspect="1" noMove="1" noResize="1" noEditPoints="1" noAdjustHandles="1" noChangeArrowheads="1" noChangeShapeType="1" noTextEdit="1"/>
              </p:cNvSpPr>
              <p:nvPr/>
            </p:nvSpPr>
            <p:spPr>
              <a:xfrm>
                <a:off x="2894569" y="4989728"/>
                <a:ext cx="1757495" cy="1034642"/>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9BDF618-FFC8-42D2-2021-7ED6E52A45FD}"/>
                  </a:ext>
                </a:extLst>
              </p:cNvPr>
              <p:cNvSpPr txBox="1"/>
              <p:nvPr/>
            </p:nvSpPr>
            <p:spPr>
              <a:xfrm>
                <a:off x="4569749" y="4989728"/>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A9BDF618-FFC8-42D2-2021-7ED6E52A45FD}"/>
                  </a:ext>
                </a:extLst>
              </p:cNvPr>
              <p:cNvSpPr txBox="1">
                <a:spLocks noRot="1" noChangeAspect="1" noMove="1" noResize="1" noEditPoints="1" noAdjustHandles="1" noChangeArrowheads="1" noChangeShapeType="1" noTextEdit="1"/>
              </p:cNvSpPr>
              <p:nvPr/>
            </p:nvSpPr>
            <p:spPr>
              <a:xfrm>
                <a:off x="4569749" y="4989728"/>
                <a:ext cx="1757495" cy="1034642"/>
              </a:xfrm>
              <a:prstGeom prst="rect">
                <a:avLst/>
              </a:prstGeom>
              <a:blipFill>
                <a:blip r:embed="rId3"/>
                <a:stretch>
                  <a:fillRect/>
                </a:stretch>
              </a:blipFill>
            </p:spPr>
            <p:txBody>
              <a:bodyPr/>
              <a:lstStyle/>
              <a:p>
                <a:r>
                  <a:rPr lang="en-SE">
                    <a:noFill/>
                  </a:rPr>
                  <a:t> </a:t>
                </a:r>
              </a:p>
            </p:txBody>
          </p:sp>
        </mc:Fallback>
      </mc:AlternateContent>
      <p:sp>
        <p:nvSpPr>
          <p:cNvPr id="17" name="Rectangle 16">
            <a:extLst>
              <a:ext uri="{FF2B5EF4-FFF2-40B4-BE49-F238E27FC236}">
                <a16:creationId xmlns:a16="http://schemas.microsoft.com/office/drawing/2014/main" id="{C1003927-A949-2A36-8A4D-F855B668FDA4}"/>
              </a:ext>
            </a:extLst>
          </p:cNvPr>
          <p:cNvSpPr/>
          <p:nvPr/>
        </p:nvSpPr>
        <p:spPr>
          <a:xfrm>
            <a:off x="3090114" y="4989728"/>
            <a:ext cx="1328603" cy="247112"/>
          </a:xfrm>
          <a:prstGeom prst="rect">
            <a:avLst/>
          </a:prstGeom>
          <a:noFill/>
          <a:ln w="28575" cap="flat" cmpd="sng" algn="ctr">
            <a:solidFill>
              <a:srgbClr val="F7964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2F19194-6408-32DF-7384-536C2D84B135}"/>
              </a:ext>
            </a:extLst>
          </p:cNvPr>
          <p:cNvSpPr/>
          <p:nvPr/>
        </p:nvSpPr>
        <p:spPr>
          <a:xfrm>
            <a:off x="5817880" y="4951373"/>
            <a:ext cx="283352" cy="1140639"/>
          </a:xfrm>
          <a:prstGeom prst="rect">
            <a:avLst/>
          </a:prstGeom>
          <a:noFill/>
          <a:ln w="28575" cap="flat" cmpd="sng" algn="ctr">
            <a:solidFill>
              <a:srgbClr val="F7964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8547CF34-050A-9219-6A4D-A637299C76C7}"/>
              </a:ext>
            </a:extLst>
          </p:cNvPr>
          <p:cNvSpPr txBox="1"/>
          <p:nvPr/>
        </p:nvSpPr>
        <p:spPr>
          <a:xfrm>
            <a:off x="6285931" y="5284028"/>
            <a:ext cx="314510" cy="369332"/>
          </a:xfrm>
          <a:prstGeom prst="rect">
            <a:avLst/>
          </a:prstGeom>
          <a:noFill/>
        </p:spPr>
        <p:txBody>
          <a:bodyPr wrap="none" rtlCol="0">
            <a:spAutoFit/>
          </a:bodyPr>
          <a:lstStyle/>
          <a:p>
            <a:pPr defTabSz="457200">
              <a:buClrTx/>
              <a:buFontTx/>
              <a:buNone/>
            </a:pPr>
            <a:r>
              <a:rPr lang="en-US" sz="1800" kern="1200" dirty="0">
                <a:solidFill>
                  <a:prstClr val="black"/>
                </a:solidFill>
                <a:latin typeface="Times New Roman" panose="02020603050405020304" pitchFamily="18" charset="0"/>
                <a:ea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4CE73F4-4441-6426-77C9-3062219DB498}"/>
                  </a:ext>
                </a:extLst>
              </p:cNvPr>
              <p:cNvSpPr txBox="1"/>
              <p:nvPr/>
            </p:nvSpPr>
            <p:spPr>
              <a:xfrm>
                <a:off x="6557974" y="4951373"/>
                <a:ext cx="1757495" cy="1034642"/>
              </a:xfrm>
              <a:prstGeom prst="rect">
                <a:avLst/>
              </a:prstGeom>
              <a:noFill/>
            </p:spPr>
            <p:txBody>
              <a:bodyPr wrap="square" lIns="0" tIns="0" rIns="0" bIns="0" rtlCol="0">
                <a:spAutoFit/>
              </a:bodyPr>
              <a:lstStyle/>
              <a:p>
                <a:pPr defTabSz="457200">
                  <a:buClrTx/>
                  <a:buFontTx/>
                  <a:buNone/>
                </a:pPr>
                <a14:m>
                  <m:oMathPara xmlns:m="http://schemas.openxmlformats.org/officeDocument/2006/math">
                    <m:oMathParaPr>
                      <m:jc m:val="centerGroup"/>
                    </m:oMathParaPr>
                    <m:oMath xmlns:m="http://schemas.openxmlformats.org/officeDocument/2006/math">
                      <m:d>
                        <m:dPr>
                          <m:ctrlPr>
                            <a:rPr lang="en-US" sz="1800" i="1" kern="1200" smtClean="0">
                              <a:solidFill>
                                <a:prstClr val="black"/>
                              </a:solidFill>
                              <a:latin typeface="Cambria Math" panose="02040503050406030204" pitchFamily="18" charset="0"/>
                              <a:ea typeface="+mn-ea"/>
                              <a:cs typeface="+mn-cs"/>
                            </a:rPr>
                          </m:ctrlPr>
                        </m:dPr>
                        <m:e>
                          <m:m>
                            <m:mPr>
                              <m:mcs>
                                <m:mc>
                                  <m:mcPr>
                                    <m:count m:val="4"/>
                                    <m:mcJc m:val="center"/>
                                  </m:mcPr>
                                </m:mc>
                              </m:mcs>
                              <m:ctrlPr>
                                <a:rPr lang="en-US" sz="1800" i="1" kern="1200" smtClean="0">
                                  <a:solidFill>
                                    <a:prstClr val="black"/>
                                  </a:solidFill>
                                  <a:latin typeface="Cambria Math" panose="02040503050406030204" pitchFamily="18" charset="0"/>
                                  <a:ea typeface="+mn-ea"/>
                                  <a:cs typeface="+mn-cs"/>
                                </a:rPr>
                              </m:ctrlPr>
                            </m:mP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2</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1</m:t>
                                </m:r>
                              </m:e>
                            </m:mr>
                            <m:mr>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e>
                                <m:r>
                                  <a:rPr lang="en-US" sz="1800" i="1" kern="1200" smtClean="0">
                                    <a:solidFill>
                                      <a:prstClr val="black"/>
                                    </a:solidFill>
                                    <a:latin typeface="Cambria Math" panose="02040503050406030204" pitchFamily="18" charset="0"/>
                                    <a:ea typeface="+mn-ea"/>
                                    <a:cs typeface="+mn-cs"/>
                                  </a:rPr>
                                  <m:t>0</m:t>
                                </m:r>
                              </m:e>
                            </m:mr>
                          </m:m>
                        </m:e>
                      </m:d>
                    </m:oMath>
                  </m:oMathPara>
                </a14:m>
                <a:endParaRPr lang="en-US" sz="1800" kern="1200" dirty="0">
                  <a:solidFill>
                    <a:prstClr val="black"/>
                  </a:solidFill>
                  <a:latin typeface="Times New Roman" panose="02020603050405020304" pitchFamily="18" charset="0"/>
                  <a:ea typeface="+mn-ea"/>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E4CE73F4-4441-6426-77C9-3062219DB498}"/>
                  </a:ext>
                </a:extLst>
              </p:cNvPr>
              <p:cNvSpPr txBox="1">
                <a:spLocks noRot="1" noChangeAspect="1" noMove="1" noResize="1" noEditPoints="1" noAdjustHandles="1" noChangeArrowheads="1" noChangeShapeType="1" noTextEdit="1"/>
              </p:cNvSpPr>
              <p:nvPr/>
            </p:nvSpPr>
            <p:spPr>
              <a:xfrm>
                <a:off x="6557974" y="4951373"/>
                <a:ext cx="1757495" cy="1034642"/>
              </a:xfrm>
              <a:prstGeom prst="rect">
                <a:avLst/>
              </a:prstGeom>
              <a:blipFill>
                <a:blip r:embed="rId4"/>
                <a:stretch>
                  <a:fillRect/>
                </a:stretch>
              </a:blipFill>
            </p:spPr>
            <p:txBody>
              <a:bodyPr/>
              <a:lstStyle/>
              <a:p>
                <a:r>
                  <a:rPr lang="en-SE">
                    <a:noFill/>
                  </a:rPr>
                  <a:t> </a:t>
                </a:r>
              </a:p>
            </p:txBody>
          </p:sp>
        </mc:Fallback>
      </mc:AlternateContent>
      <p:sp>
        <p:nvSpPr>
          <p:cNvPr id="21" name="Rectangle 20">
            <a:extLst>
              <a:ext uri="{FF2B5EF4-FFF2-40B4-BE49-F238E27FC236}">
                <a16:creationId xmlns:a16="http://schemas.microsoft.com/office/drawing/2014/main" id="{15AF7B58-58B4-5BE4-5C56-053557F62B1A}"/>
              </a:ext>
            </a:extLst>
          </p:cNvPr>
          <p:cNvSpPr/>
          <p:nvPr/>
        </p:nvSpPr>
        <p:spPr>
          <a:xfrm>
            <a:off x="7828741" y="4890012"/>
            <a:ext cx="285868" cy="358352"/>
          </a:xfrm>
          <a:prstGeom prst="rect">
            <a:avLst/>
          </a:prstGeom>
          <a:noFill/>
          <a:ln w="28575" cap="flat" cmpd="sng" algn="ctr">
            <a:solidFill>
              <a:srgbClr val="F79646"/>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43F47438-7F59-0D2D-7859-00016D105663}"/>
              </a:ext>
            </a:extLst>
          </p:cNvPr>
          <p:cNvSpPr txBox="1"/>
          <p:nvPr/>
        </p:nvSpPr>
        <p:spPr>
          <a:xfrm>
            <a:off x="9360616" y="4379481"/>
            <a:ext cx="1514517" cy="369332"/>
          </a:xfrm>
          <a:prstGeom prst="rect">
            <a:avLst/>
          </a:prstGeom>
          <a:noFill/>
        </p:spPr>
        <p:txBody>
          <a:bodyPr wrap="none" rtlCol="0">
            <a:spAutoFit/>
          </a:bodyPr>
          <a:lstStyle/>
          <a:p>
            <a:pPr defTabSz="457200">
              <a:buClrTx/>
              <a:buFontTx/>
              <a:buNone/>
            </a:pPr>
            <a:r>
              <a:rPr lang="en-GB" sz="1800" kern="1200" dirty="0">
                <a:solidFill>
                  <a:prstClr val="black"/>
                </a:solidFill>
                <a:latin typeface="Calibri"/>
                <a:ea typeface="+mn-ea"/>
                <a:cs typeface="+mn-cs"/>
              </a:rPr>
              <a:t>Path 0</a:t>
            </a:r>
            <a:r>
              <a:rPr lang="en-GB" sz="1800" kern="1200" dirty="0">
                <a:solidFill>
                  <a:prstClr val="black"/>
                </a:solidFill>
                <a:latin typeface="Calibri"/>
                <a:ea typeface="+mn-ea"/>
                <a:cs typeface="+mn-cs"/>
                <a:sym typeface="Wingdings" panose="05000000000000000000" pitchFamily="2" charset="2"/>
              </a:rPr>
              <a:t>1 3</a:t>
            </a:r>
            <a:endParaRPr lang="en-SE" sz="1800" kern="1200" dirty="0">
              <a:solidFill>
                <a:prstClr val="black"/>
              </a:solidFill>
              <a:latin typeface="Calibri"/>
              <a:ea typeface="+mn-ea"/>
              <a:cs typeface="+mn-cs"/>
            </a:endParaRPr>
          </a:p>
        </p:txBody>
      </p:sp>
      <p:sp>
        <p:nvSpPr>
          <p:cNvPr id="23" name="TextBox 22">
            <a:extLst>
              <a:ext uri="{FF2B5EF4-FFF2-40B4-BE49-F238E27FC236}">
                <a16:creationId xmlns:a16="http://schemas.microsoft.com/office/drawing/2014/main" id="{DDD06B0D-6D02-87FC-9EFC-6CE915CD2FAA}"/>
              </a:ext>
            </a:extLst>
          </p:cNvPr>
          <p:cNvSpPr txBox="1"/>
          <p:nvPr/>
        </p:nvSpPr>
        <p:spPr>
          <a:xfrm>
            <a:off x="8603358" y="6143242"/>
            <a:ext cx="1514517" cy="369332"/>
          </a:xfrm>
          <a:prstGeom prst="rect">
            <a:avLst/>
          </a:prstGeom>
          <a:noFill/>
        </p:spPr>
        <p:txBody>
          <a:bodyPr wrap="none" rtlCol="0">
            <a:spAutoFit/>
          </a:bodyPr>
          <a:lstStyle/>
          <a:p>
            <a:pPr defTabSz="457200">
              <a:buClrTx/>
              <a:buFontTx/>
              <a:buNone/>
            </a:pPr>
            <a:r>
              <a:rPr lang="en-GB" sz="1800" kern="1200" dirty="0">
                <a:solidFill>
                  <a:prstClr val="black"/>
                </a:solidFill>
                <a:latin typeface="Calibri"/>
                <a:ea typeface="+mn-ea"/>
                <a:cs typeface="+mn-cs"/>
              </a:rPr>
              <a:t>Path 0</a:t>
            </a:r>
            <a:r>
              <a:rPr lang="en-GB" sz="1800" kern="1200" dirty="0">
                <a:solidFill>
                  <a:prstClr val="black"/>
                </a:solidFill>
                <a:latin typeface="Calibri"/>
                <a:ea typeface="+mn-ea"/>
                <a:cs typeface="+mn-cs"/>
                <a:sym typeface="Wingdings" panose="05000000000000000000" pitchFamily="2" charset="2"/>
              </a:rPr>
              <a:t>2 3</a:t>
            </a:r>
            <a:endParaRPr lang="en-SE" sz="1800" kern="1200" dirty="0">
              <a:solidFill>
                <a:prstClr val="black"/>
              </a:solidFill>
              <a:latin typeface="Calibri"/>
              <a:ea typeface="+mn-ea"/>
              <a:cs typeface="+mn-cs"/>
            </a:endParaRPr>
          </a:p>
        </p:txBody>
      </p:sp>
    </p:spTree>
    <p:extLst>
      <p:ext uri="{BB962C8B-B14F-4D97-AF65-F5344CB8AC3E}">
        <p14:creationId xmlns:p14="http://schemas.microsoft.com/office/powerpoint/2010/main" val="20221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02894-8DBB-1F50-22E8-401C11C87361}"/>
              </a:ext>
            </a:extLst>
          </p:cNvPr>
          <p:cNvSpPr>
            <a:spLocks noGrp="1"/>
          </p:cNvSpPr>
          <p:nvPr>
            <p:ph type="title"/>
          </p:nvPr>
        </p:nvSpPr>
        <p:spPr/>
        <p:txBody>
          <a:bodyPr/>
          <a:lstStyle/>
          <a:p>
            <a:r>
              <a:rPr lang="en-GB" dirty="0"/>
              <a:t>BFS &amp; DFS for Trees</a:t>
            </a:r>
            <a:endParaRPr lang="en-SE" dirty="0"/>
          </a:p>
        </p:txBody>
      </p:sp>
      <p:sp>
        <p:nvSpPr>
          <p:cNvPr id="3" name="Text Placeholder 2">
            <a:extLst>
              <a:ext uri="{FF2B5EF4-FFF2-40B4-BE49-F238E27FC236}">
                <a16:creationId xmlns:a16="http://schemas.microsoft.com/office/drawing/2014/main" id="{C8753CC6-EEF4-8554-1B90-83C21350E46E}"/>
              </a:ext>
            </a:extLst>
          </p:cNvPr>
          <p:cNvSpPr>
            <a:spLocks noGrp="1"/>
          </p:cNvSpPr>
          <p:nvPr>
            <p:ph type="body" idx="1"/>
          </p:nvPr>
        </p:nvSpPr>
        <p:spPr/>
        <p:txBody>
          <a:bodyPr/>
          <a:lstStyle/>
          <a:p>
            <a:endParaRPr lang="en-SE"/>
          </a:p>
        </p:txBody>
      </p:sp>
      <p:pic>
        <p:nvPicPr>
          <p:cNvPr id="4" name="Picture 2">
            <a:extLst>
              <a:ext uri="{FF2B5EF4-FFF2-40B4-BE49-F238E27FC236}">
                <a16:creationId xmlns:a16="http://schemas.microsoft.com/office/drawing/2014/main" id="{3BAF9D42-92D1-DA04-59D1-590C2E867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44" y="1371150"/>
            <a:ext cx="10807395" cy="522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594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p:nvPr/>
        </p:nvSpPr>
        <p:spPr>
          <a:xfrm>
            <a:off x="4960150" y="3436050"/>
            <a:ext cx="7060800"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Quattrocento Sans"/>
                <a:ea typeface="Quattrocento Sans"/>
                <a:cs typeface="Quattrocento Sans"/>
                <a:sym typeface="Quattrocento Sans"/>
              </a:rPr>
              <a:t>This is our goal, but how do we translate into code?</a:t>
            </a:r>
            <a:endParaRPr dirty="0">
              <a:solidFill>
                <a:schemeClr val="dk1"/>
              </a:solidFill>
            </a:endParaRPr>
          </a:p>
          <a:p>
            <a:pPr marL="742950" lvl="1" indent="-285750" algn="l" rtl="0">
              <a:spcBef>
                <a:spcPts val="0"/>
              </a:spcBef>
              <a:spcAft>
                <a:spcPts val="0"/>
              </a:spcAft>
              <a:buClr>
                <a:schemeClr val="dk1"/>
              </a:buClr>
              <a:buSzPts val="2000"/>
              <a:buChar char="•"/>
            </a:pPr>
            <a:r>
              <a:rPr lang="en-US" sz="2000" dirty="0">
                <a:solidFill>
                  <a:schemeClr val="dk1"/>
                </a:solidFill>
                <a:latin typeface="Quattrocento Sans"/>
                <a:ea typeface="Quattrocento Sans"/>
                <a:cs typeface="Quattrocento Sans"/>
                <a:sym typeface="Quattrocento Sans"/>
              </a:rPr>
              <a:t>Use a data structure to ”queue up” children…</a:t>
            </a:r>
            <a:endParaRPr dirty="0"/>
          </a:p>
        </p:txBody>
      </p:sp>
      <p:sp>
        <p:nvSpPr>
          <p:cNvPr id="372" name="Google Shape;372;p29"/>
          <p:cNvSpPr/>
          <p:nvPr/>
        </p:nvSpPr>
        <p:spPr>
          <a:xfrm>
            <a:off x="600456" y="3592275"/>
            <a:ext cx="822960" cy="766365"/>
          </a:xfrm>
          <a:custGeom>
            <a:avLst/>
            <a:gdLst/>
            <a:ahLst/>
            <a:cxnLst/>
            <a:rect l="l" t="t" r="r" b="b"/>
            <a:pathLst>
              <a:path w="822960" h="766365" extrusionOk="0">
                <a:moveTo>
                  <a:pt x="448056" y="7413"/>
                </a:moveTo>
                <a:cubicBezTo>
                  <a:pt x="423672" y="8937"/>
                  <a:pt x="399400" y="14597"/>
                  <a:pt x="374904" y="16557"/>
                </a:cubicBezTo>
                <a:cubicBezTo>
                  <a:pt x="323164" y="20696"/>
                  <a:pt x="270926" y="18988"/>
                  <a:pt x="219456" y="25701"/>
                </a:cubicBezTo>
                <a:cubicBezTo>
                  <a:pt x="192382" y="29232"/>
                  <a:pt x="158845" y="43690"/>
                  <a:pt x="137160" y="62277"/>
                </a:cubicBezTo>
                <a:cubicBezTo>
                  <a:pt x="124069" y="73498"/>
                  <a:pt x="111938" y="85877"/>
                  <a:pt x="100584" y="98853"/>
                </a:cubicBezTo>
                <a:cubicBezTo>
                  <a:pt x="90548" y="110322"/>
                  <a:pt x="82296" y="123237"/>
                  <a:pt x="73152" y="135429"/>
                </a:cubicBezTo>
                <a:cubicBezTo>
                  <a:pt x="67056" y="153717"/>
                  <a:pt x="63485" y="173051"/>
                  <a:pt x="54864" y="190293"/>
                </a:cubicBezTo>
                <a:cubicBezTo>
                  <a:pt x="27955" y="244111"/>
                  <a:pt x="40887" y="213937"/>
                  <a:pt x="18288" y="281733"/>
                </a:cubicBezTo>
                <a:lnTo>
                  <a:pt x="9144" y="309165"/>
                </a:lnTo>
                <a:lnTo>
                  <a:pt x="0" y="336597"/>
                </a:lnTo>
                <a:cubicBezTo>
                  <a:pt x="6096" y="424989"/>
                  <a:pt x="10018" y="513558"/>
                  <a:pt x="18288" y="601773"/>
                </a:cubicBezTo>
                <a:cubicBezTo>
                  <a:pt x="19188" y="611370"/>
                  <a:pt x="22085" y="621185"/>
                  <a:pt x="27432" y="629205"/>
                </a:cubicBezTo>
                <a:cubicBezTo>
                  <a:pt x="46709" y="658121"/>
                  <a:pt x="61640" y="693621"/>
                  <a:pt x="91440" y="711501"/>
                </a:cubicBezTo>
                <a:cubicBezTo>
                  <a:pt x="106680" y="720645"/>
                  <a:pt x="121264" y="730985"/>
                  <a:pt x="137160" y="738933"/>
                </a:cubicBezTo>
                <a:cubicBezTo>
                  <a:pt x="161861" y="751284"/>
                  <a:pt x="194170" y="751602"/>
                  <a:pt x="219456" y="757221"/>
                </a:cubicBezTo>
                <a:cubicBezTo>
                  <a:pt x="228865" y="759312"/>
                  <a:pt x="237744" y="763317"/>
                  <a:pt x="246888" y="766365"/>
                </a:cubicBezTo>
                <a:cubicBezTo>
                  <a:pt x="329184" y="763317"/>
                  <a:pt x="411584" y="762358"/>
                  <a:pt x="493776" y="757221"/>
                </a:cubicBezTo>
                <a:cubicBezTo>
                  <a:pt x="529900" y="754963"/>
                  <a:pt x="545734" y="746643"/>
                  <a:pt x="576072" y="729789"/>
                </a:cubicBezTo>
                <a:cubicBezTo>
                  <a:pt x="591608" y="721158"/>
                  <a:pt x="605551" y="709575"/>
                  <a:pt x="621792" y="702357"/>
                </a:cubicBezTo>
                <a:cubicBezTo>
                  <a:pt x="633276" y="697253"/>
                  <a:pt x="646601" y="697626"/>
                  <a:pt x="658368" y="693213"/>
                </a:cubicBezTo>
                <a:cubicBezTo>
                  <a:pt x="839156" y="625417"/>
                  <a:pt x="586135" y="711195"/>
                  <a:pt x="722376" y="665781"/>
                </a:cubicBezTo>
                <a:cubicBezTo>
                  <a:pt x="754761" y="617203"/>
                  <a:pt x="729126" y="659737"/>
                  <a:pt x="758952" y="592629"/>
                </a:cubicBezTo>
                <a:cubicBezTo>
                  <a:pt x="764488" y="580173"/>
                  <a:pt x="771870" y="568582"/>
                  <a:pt x="777240" y="556053"/>
                </a:cubicBezTo>
                <a:cubicBezTo>
                  <a:pt x="781037" y="547194"/>
                  <a:pt x="783000" y="537646"/>
                  <a:pt x="786384" y="528621"/>
                </a:cubicBezTo>
                <a:cubicBezTo>
                  <a:pt x="792147" y="513252"/>
                  <a:pt x="799955" y="498623"/>
                  <a:pt x="804672" y="482901"/>
                </a:cubicBezTo>
                <a:cubicBezTo>
                  <a:pt x="814948" y="448649"/>
                  <a:pt x="819703" y="384196"/>
                  <a:pt x="822960" y="354885"/>
                </a:cubicBezTo>
                <a:cubicBezTo>
                  <a:pt x="819912" y="315261"/>
                  <a:pt x="818745" y="275447"/>
                  <a:pt x="813816" y="236013"/>
                </a:cubicBezTo>
                <a:cubicBezTo>
                  <a:pt x="812620" y="226449"/>
                  <a:pt x="807320" y="217849"/>
                  <a:pt x="804672" y="208581"/>
                </a:cubicBezTo>
                <a:cubicBezTo>
                  <a:pt x="801220" y="196497"/>
                  <a:pt x="801148" y="183245"/>
                  <a:pt x="795528" y="172005"/>
                </a:cubicBezTo>
                <a:cubicBezTo>
                  <a:pt x="788712" y="158374"/>
                  <a:pt x="776173" y="148352"/>
                  <a:pt x="768096" y="135429"/>
                </a:cubicBezTo>
                <a:cubicBezTo>
                  <a:pt x="760872" y="123870"/>
                  <a:pt x="759447" y="108492"/>
                  <a:pt x="749808" y="98853"/>
                </a:cubicBezTo>
                <a:cubicBezTo>
                  <a:pt x="732959" y="82004"/>
                  <a:pt x="673862" y="36962"/>
                  <a:pt x="640080" y="25701"/>
                </a:cubicBezTo>
                <a:cubicBezTo>
                  <a:pt x="614946" y="17323"/>
                  <a:pt x="539132" y="9654"/>
                  <a:pt x="521208" y="7413"/>
                </a:cubicBezTo>
                <a:cubicBezTo>
                  <a:pt x="473535" y="-8478"/>
                  <a:pt x="472440" y="5889"/>
                  <a:pt x="448056" y="7413"/>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3" name="Google Shape;373;p29"/>
          <p:cNvSpPr/>
          <p:nvPr/>
        </p:nvSpPr>
        <p:spPr>
          <a:xfrm>
            <a:off x="2804160" y="3681984"/>
            <a:ext cx="1847088" cy="923544"/>
          </a:xfrm>
          <a:custGeom>
            <a:avLst/>
            <a:gdLst/>
            <a:ahLst/>
            <a:cxnLst/>
            <a:rect l="l" t="t" r="r" b="b"/>
            <a:pathLst>
              <a:path w="1847088" h="923544" extrusionOk="0">
                <a:moveTo>
                  <a:pt x="393192" y="0"/>
                </a:moveTo>
                <a:cubicBezTo>
                  <a:pt x="371856" y="3048"/>
                  <a:pt x="350589" y="6626"/>
                  <a:pt x="329184" y="9144"/>
                </a:cubicBezTo>
                <a:cubicBezTo>
                  <a:pt x="298762" y="12723"/>
                  <a:pt x="267851" y="12643"/>
                  <a:pt x="237744" y="18288"/>
                </a:cubicBezTo>
                <a:cubicBezTo>
                  <a:pt x="194130" y="26466"/>
                  <a:pt x="155559" y="49806"/>
                  <a:pt x="118872" y="73152"/>
                </a:cubicBezTo>
                <a:cubicBezTo>
                  <a:pt x="106015" y="81334"/>
                  <a:pt x="93072" y="89808"/>
                  <a:pt x="82296" y="100584"/>
                </a:cubicBezTo>
                <a:cubicBezTo>
                  <a:pt x="71520" y="111360"/>
                  <a:pt x="64008" y="124968"/>
                  <a:pt x="54864" y="137160"/>
                </a:cubicBezTo>
                <a:cubicBezTo>
                  <a:pt x="32951" y="224811"/>
                  <a:pt x="61865" y="116157"/>
                  <a:pt x="27432" y="219456"/>
                </a:cubicBezTo>
                <a:cubicBezTo>
                  <a:pt x="7947" y="277910"/>
                  <a:pt x="9536" y="281112"/>
                  <a:pt x="0" y="338328"/>
                </a:cubicBezTo>
                <a:cubicBezTo>
                  <a:pt x="6096" y="417576"/>
                  <a:pt x="7783" y="497287"/>
                  <a:pt x="18288" y="576072"/>
                </a:cubicBezTo>
                <a:cubicBezTo>
                  <a:pt x="20090" y="589583"/>
                  <a:pt x="27944" y="602098"/>
                  <a:pt x="36576" y="612648"/>
                </a:cubicBezTo>
                <a:cubicBezTo>
                  <a:pt x="123483" y="718868"/>
                  <a:pt x="68625" y="643671"/>
                  <a:pt x="146304" y="704088"/>
                </a:cubicBezTo>
                <a:cubicBezTo>
                  <a:pt x="193279" y="740624"/>
                  <a:pt x="170330" y="744788"/>
                  <a:pt x="228600" y="768096"/>
                </a:cubicBezTo>
                <a:cubicBezTo>
                  <a:pt x="243030" y="773868"/>
                  <a:pt x="259242" y="773471"/>
                  <a:pt x="274320" y="777240"/>
                </a:cubicBezTo>
                <a:cubicBezTo>
                  <a:pt x="419434" y="813519"/>
                  <a:pt x="263568" y="781104"/>
                  <a:pt x="393192" y="804672"/>
                </a:cubicBezTo>
                <a:cubicBezTo>
                  <a:pt x="408483" y="807452"/>
                  <a:pt x="423477" y="812000"/>
                  <a:pt x="438912" y="813816"/>
                </a:cubicBezTo>
                <a:cubicBezTo>
                  <a:pt x="475363" y="818104"/>
                  <a:pt x="512064" y="819912"/>
                  <a:pt x="548640" y="822960"/>
                </a:cubicBezTo>
                <a:cubicBezTo>
                  <a:pt x="738176" y="860867"/>
                  <a:pt x="408845" y="795880"/>
                  <a:pt x="658368" y="841248"/>
                </a:cubicBezTo>
                <a:cubicBezTo>
                  <a:pt x="670733" y="843496"/>
                  <a:pt x="682446" y="849076"/>
                  <a:pt x="694944" y="850392"/>
                </a:cubicBezTo>
                <a:cubicBezTo>
                  <a:pt x="737859" y="854909"/>
                  <a:pt x="965119" y="866926"/>
                  <a:pt x="996696" y="868680"/>
                </a:cubicBezTo>
                <a:cubicBezTo>
                  <a:pt x="1032333" y="874620"/>
                  <a:pt x="1080270" y="883046"/>
                  <a:pt x="1115568" y="886968"/>
                </a:cubicBezTo>
                <a:cubicBezTo>
                  <a:pt x="1149028" y="890686"/>
                  <a:pt x="1182716" y="892178"/>
                  <a:pt x="1216152" y="896112"/>
                </a:cubicBezTo>
                <a:cubicBezTo>
                  <a:pt x="1266306" y="902012"/>
                  <a:pt x="1293025" y="910758"/>
                  <a:pt x="1344168" y="923544"/>
                </a:cubicBezTo>
                <a:cubicBezTo>
                  <a:pt x="1423416" y="917448"/>
                  <a:pt x="1503791" y="919904"/>
                  <a:pt x="1581912" y="905256"/>
                </a:cubicBezTo>
                <a:cubicBezTo>
                  <a:pt x="1603515" y="901205"/>
                  <a:pt x="1619052" y="881678"/>
                  <a:pt x="1636776" y="868680"/>
                </a:cubicBezTo>
                <a:cubicBezTo>
                  <a:pt x="1664801" y="848129"/>
                  <a:pt x="1697362" y="831809"/>
                  <a:pt x="1719072" y="804672"/>
                </a:cubicBezTo>
                <a:cubicBezTo>
                  <a:pt x="1786144" y="720832"/>
                  <a:pt x="1731375" y="798353"/>
                  <a:pt x="1773936" y="713232"/>
                </a:cubicBezTo>
                <a:cubicBezTo>
                  <a:pt x="1781884" y="697336"/>
                  <a:pt x="1792737" y="683048"/>
                  <a:pt x="1801368" y="667512"/>
                </a:cubicBezTo>
                <a:cubicBezTo>
                  <a:pt x="1817353" y="638739"/>
                  <a:pt x="1826206" y="616518"/>
                  <a:pt x="1837944" y="585216"/>
                </a:cubicBezTo>
                <a:cubicBezTo>
                  <a:pt x="1841328" y="576191"/>
                  <a:pt x="1844040" y="566928"/>
                  <a:pt x="1847088" y="557784"/>
                </a:cubicBezTo>
                <a:cubicBezTo>
                  <a:pt x="1844040" y="515112"/>
                  <a:pt x="1842201" y="472336"/>
                  <a:pt x="1837944" y="429768"/>
                </a:cubicBezTo>
                <a:cubicBezTo>
                  <a:pt x="1834489" y="395215"/>
                  <a:pt x="1832054" y="306298"/>
                  <a:pt x="1810512" y="256032"/>
                </a:cubicBezTo>
                <a:cubicBezTo>
                  <a:pt x="1805142" y="243503"/>
                  <a:pt x="1799448" y="231015"/>
                  <a:pt x="1792224" y="219456"/>
                </a:cubicBezTo>
                <a:cubicBezTo>
                  <a:pt x="1775153" y="192142"/>
                  <a:pt x="1752142" y="167572"/>
                  <a:pt x="1728216" y="146304"/>
                </a:cubicBezTo>
                <a:cubicBezTo>
                  <a:pt x="1713629" y="133338"/>
                  <a:pt x="1699630" y="119074"/>
                  <a:pt x="1682496" y="109728"/>
                </a:cubicBezTo>
                <a:cubicBezTo>
                  <a:pt x="1665573" y="100497"/>
                  <a:pt x="1645530" y="98599"/>
                  <a:pt x="1627632" y="91440"/>
                </a:cubicBezTo>
                <a:cubicBezTo>
                  <a:pt x="1612392" y="85344"/>
                  <a:pt x="1597484" y="78343"/>
                  <a:pt x="1581912" y="73152"/>
                </a:cubicBezTo>
                <a:cubicBezTo>
                  <a:pt x="1569990" y="69178"/>
                  <a:pt x="1557420" y="67460"/>
                  <a:pt x="1545336" y="64008"/>
                </a:cubicBezTo>
                <a:cubicBezTo>
                  <a:pt x="1474800" y="43855"/>
                  <a:pt x="1576490" y="66347"/>
                  <a:pt x="1463040" y="45720"/>
                </a:cubicBezTo>
                <a:cubicBezTo>
                  <a:pt x="1383225" y="31208"/>
                  <a:pt x="1420351" y="31564"/>
                  <a:pt x="1298448" y="27432"/>
                </a:cubicBezTo>
                <a:cubicBezTo>
                  <a:pt x="1158287" y="22681"/>
                  <a:pt x="1018038" y="21037"/>
                  <a:pt x="877824" y="18288"/>
                </a:cubicBezTo>
                <a:lnTo>
                  <a:pt x="39319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4" name="Google Shape;374;p29"/>
          <p:cNvSpPr/>
          <p:nvPr/>
        </p:nvSpPr>
        <p:spPr>
          <a:xfrm>
            <a:off x="1459992" y="4715256"/>
            <a:ext cx="2450592" cy="1572768"/>
          </a:xfrm>
          <a:custGeom>
            <a:avLst/>
            <a:gdLst/>
            <a:ahLst/>
            <a:cxnLst/>
            <a:rect l="l" t="t" r="r" b="b"/>
            <a:pathLst>
              <a:path w="2450592" h="1572768" extrusionOk="0">
                <a:moveTo>
                  <a:pt x="1783080" y="82296"/>
                </a:moveTo>
                <a:lnTo>
                  <a:pt x="1655064" y="210312"/>
                </a:lnTo>
                <a:lnTo>
                  <a:pt x="1627632" y="237744"/>
                </a:lnTo>
                <a:lnTo>
                  <a:pt x="1591056" y="274320"/>
                </a:lnTo>
                <a:cubicBezTo>
                  <a:pt x="1544078" y="391765"/>
                  <a:pt x="1605131" y="246170"/>
                  <a:pt x="1545336" y="365760"/>
                </a:cubicBezTo>
                <a:cubicBezTo>
                  <a:pt x="1469724" y="516984"/>
                  <a:pt x="1596337" y="289022"/>
                  <a:pt x="1499616" y="466344"/>
                </a:cubicBezTo>
                <a:cubicBezTo>
                  <a:pt x="1491105" y="481947"/>
                  <a:pt x="1479538" y="495884"/>
                  <a:pt x="1472184" y="512064"/>
                </a:cubicBezTo>
                <a:cubicBezTo>
                  <a:pt x="1464207" y="529613"/>
                  <a:pt x="1462517" y="549686"/>
                  <a:pt x="1453896" y="566928"/>
                </a:cubicBezTo>
                <a:cubicBezTo>
                  <a:pt x="1447080" y="580559"/>
                  <a:pt x="1434918" y="590824"/>
                  <a:pt x="1426464" y="603504"/>
                </a:cubicBezTo>
                <a:cubicBezTo>
                  <a:pt x="1416605" y="618292"/>
                  <a:pt x="1410410" y="635571"/>
                  <a:pt x="1399032" y="649224"/>
                </a:cubicBezTo>
                <a:cubicBezTo>
                  <a:pt x="1371948" y="681725"/>
                  <a:pt x="1343851" y="710800"/>
                  <a:pt x="1307592" y="731520"/>
                </a:cubicBezTo>
                <a:cubicBezTo>
                  <a:pt x="1295757" y="738283"/>
                  <a:pt x="1282851" y="743045"/>
                  <a:pt x="1271016" y="749808"/>
                </a:cubicBezTo>
                <a:cubicBezTo>
                  <a:pt x="1261474" y="755260"/>
                  <a:pt x="1253685" y="763767"/>
                  <a:pt x="1243584" y="768096"/>
                </a:cubicBezTo>
                <a:cubicBezTo>
                  <a:pt x="1232033" y="773046"/>
                  <a:pt x="1219045" y="773629"/>
                  <a:pt x="1207008" y="777240"/>
                </a:cubicBezTo>
                <a:cubicBezTo>
                  <a:pt x="1149557" y="794475"/>
                  <a:pt x="1156731" y="799010"/>
                  <a:pt x="1097280" y="804672"/>
                </a:cubicBezTo>
                <a:cubicBezTo>
                  <a:pt x="1024310" y="811622"/>
                  <a:pt x="839258" y="819859"/>
                  <a:pt x="777240" y="822960"/>
                </a:cubicBezTo>
                <a:cubicBezTo>
                  <a:pt x="752856" y="826008"/>
                  <a:pt x="728605" y="830432"/>
                  <a:pt x="704088" y="832104"/>
                </a:cubicBezTo>
                <a:cubicBezTo>
                  <a:pt x="594445" y="839580"/>
                  <a:pt x="484370" y="840662"/>
                  <a:pt x="374904" y="850392"/>
                </a:cubicBezTo>
                <a:cubicBezTo>
                  <a:pt x="346913" y="852880"/>
                  <a:pt x="319684" y="861159"/>
                  <a:pt x="292608" y="868680"/>
                </a:cubicBezTo>
                <a:cubicBezTo>
                  <a:pt x="216338" y="889866"/>
                  <a:pt x="218198" y="892169"/>
                  <a:pt x="155448" y="923544"/>
                </a:cubicBezTo>
                <a:cubicBezTo>
                  <a:pt x="128016" y="963168"/>
                  <a:pt x="94705" y="999311"/>
                  <a:pt x="73152" y="1042416"/>
                </a:cubicBezTo>
                <a:cubicBezTo>
                  <a:pt x="64008" y="1060704"/>
                  <a:pt x="55511" y="1079330"/>
                  <a:pt x="45720" y="1097280"/>
                </a:cubicBezTo>
                <a:cubicBezTo>
                  <a:pt x="37209" y="1112883"/>
                  <a:pt x="26236" y="1127104"/>
                  <a:pt x="18288" y="1143000"/>
                </a:cubicBezTo>
                <a:cubicBezTo>
                  <a:pt x="10947" y="1157681"/>
                  <a:pt x="6096" y="1173480"/>
                  <a:pt x="0" y="1188720"/>
                </a:cubicBezTo>
                <a:cubicBezTo>
                  <a:pt x="3048" y="1246632"/>
                  <a:pt x="-18" y="1305192"/>
                  <a:pt x="9144" y="1362456"/>
                </a:cubicBezTo>
                <a:cubicBezTo>
                  <a:pt x="12374" y="1382646"/>
                  <a:pt x="26882" y="1399317"/>
                  <a:pt x="36576" y="1417320"/>
                </a:cubicBezTo>
                <a:cubicBezTo>
                  <a:pt x="48226" y="1438956"/>
                  <a:pt x="57801" y="1462139"/>
                  <a:pt x="73152" y="1481328"/>
                </a:cubicBezTo>
                <a:cubicBezTo>
                  <a:pt x="82672" y="1493228"/>
                  <a:pt x="98157" y="1498842"/>
                  <a:pt x="109728" y="1508760"/>
                </a:cubicBezTo>
                <a:cubicBezTo>
                  <a:pt x="119546" y="1517176"/>
                  <a:pt x="126194" y="1529338"/>
                  <a:pt x="137160" y="1536192"/>
                </a:cubicBezTo>
                <a:cubicBezTo>
                  <a:pt x="151079" y="1544891"/>
                  <a:pt x="167308" y="1549289"/>
                  <a:pt x="182880" y="1554480"/>
                </a:cubicBezTo>
                <a:cubicBezTo>
                  <a:pt x="202250" y="1560937"/>
                  <a:pt x="247058" y="1569144"/>
                  <a:pt x="265176" y="1572768"/>
                </a:cubicBezTo>
                <a:cubicBezTo>
                  <a:pt x="413364" y="1566840"/>
                  <a:pt x="451928" y="1571730"/>
                  <a:pt x="566928" y="1554480"/>
                </a:cubicBezTo>
                <a:cubicBezTo>
                  <a:pt x="603598" y="1548979"/>
                  <a:pt x="641478" y="1547918"/>
                  <a:pt x="676656" y="1536192"/>
                </a:cubicBezTo>
                <a:cubicBezTo>
                  <a:pt x="713232" y="1524000"/>
                  <a:pt x="751900" y="1516858"/>
                  <a:pt x="786384" y="1499616"/>
                </a:cubicBezTo>
                <a:lnTo>
                  <a:pt x="877824" y="1453896"/>
                </a:lnTo>
                <a:cubicBezTo>
                  <a:pt x="890016" y="1447800"/>
                  <a:pt x="903058" y="1443169"/>
                  <a:pt x="914400" y="1435608"/>
                </a:cubicBezTo>
                <a:cubicBezTo>
                  <a:pt x="923544" y="1429512"/>
                  <a:pt x="931854" y="1421925"/>
                  <a:pt x="941832" y="1417320"/>
                </a:cubicBezTo>
                <a:cubicBezTo>
                  <a:pt x="1059985" y="1362788"/>
                  <a:pt x="999096" y="1401879"/>
                  <a:pt x="1088136" y="1353312"/>
                </a:cubicBezTo>
                <a:cubicBezTo>
                  <a:pt x="1103739" y="1344801"/>
                  <a:pt x="1119827" y="1336791"/>
                  <a:pt x="1133856" y="1325880"/>
                </a:cubicBezTo>
                <a:cubicBezTo>
                  <a:pt x="1147466" y="1315294"/>
                  <a:pt x="1155811" y="1298442"/>
                  <a:pt x="1170432" y="1289304"/>
                </a:cubicBezTo>
                <a:cubicBezTo>
                  <a:pt x="1205109" y="1267631"/>
                  <a:pt x="1246135" y="1257123"/>
                  <a:pt x="1280160" y="1234440"/>
                </a:cubicBezTo>
                <a:cubicBezTo>
                  <a:pt x="1298448" y="1222248"/>
                  <a:pt x="1315365" y="1207694"/>
                  <a:pt x="1335024" y="1197864"/>
                </a:cubicBezTo>
                <a:cubicBezTo>
                  <a:pt x="1346264" y="1192244"/>
                  <a:pt x="1359833" y="1193133"/>
                  <a:pt x="1371600" y="1188720"/>
                </a:cubicBezTo>
                <a:cubicBezTo>
                  <a:pt x="1384363" y="1183934"/>
                  <a:pt x="1395366" y="1175090"/>
                  <a:pt x="1408176" y="1170432"/>
                </a:cubicBezTo>
                <a:cubicBezTo>
                  <a:pt x="1439863" y="1158910"/>
                  <a:pt x="1514642" y="1142041"/>
                  <a:pt x="1545336" y="1133856"/>
                </a:cubicBezTo>
                <a:cubicBezTo>
                  <a:pt x="1587506" y="1122611"/>
                  <a:pt x="1623367" y="1111866"/>
                  <a:pt x="1664208" y="1097280"/>
                </a:cubicBezTo>
                <a:cubicBezTo>
                  <a:pt x="1688733" y="1088521"/>
                  <a:pt x="1712503" y="1077616"/>
                  <a:pt x="1737360" y="1069848"/>
                </a:cubicBezTo>
                <a:cubicBezTo>
                  <a:pt x="1761350" y="1062351"/>
                  <a:pt x="1786226" y="1058036"/>
                  <a:pt x="1810512" y="1051560"/>
                </a:cubicBezTo>
                <a:cubicBezTo>
                  <a:pt x="1831953" y="1045843"/>
                  <a:pt x="1853184" y="1039368"/>
                  <a:pt x="1874520" y="1033272"/>
                </a:cubicBezTo>
                <a:cubicBezTo>
                  <a:pt x="1889760" y="1024128"/>
                  <a:pt x="1903652" y="1012220"/>
                  <a:pt x="1920240" y="1005840"/>
                </a:cubicBezTo>
                <a:cubicBezTo>
                  <a:pt x="2129081" y="925516"/>
                  <a:pt x="1865772" y="1049546"/>
                  <a:pt x="2057400" y="960120"/>
                </a:cubicBezTo>
                <a:cubicBezTo>
                  <a:pt x="2082104" y="948591"/>
                  <a:pt x="2107004" y="937281"/>
                  <a:pt x="2130552" y="923544"/>
                </a:cubicBezTo>
                <a:cubicBezTo>
                  <a:pt x="2143716" y="915865"/>
                  <a:pt x="2154448" y="904566"/>
                  <a:pt x="2167128" y="896112"/>
                </a:cubicBezTo>
                <a:cubicBezTo>
                  <a:pt x="2181916" y="886253"/>
                  <a:pt x="2198060" y="878539"/>
                  <a:pt x="2212848" y="868680"/>
                </a:cubicBezTo>
                <a:cubicBezTo>
                  <a:pt x="2225528" y="860226"/>
                  <a:pt x="2236744" y="849702"/>
                  <a:pt x="2249424" y="841248"/>
                </a:cubicBezTo>
                <a:cubicBezTo>
                  <a:pt x="2264212" y="831389"/>
                  <a:pt x="2280356" y="823675"/>
                  <a:pt x="2295144" y="813816"/>
                </a:cubicBezTo>
                <a:cubicBezTo>
                  <a:pt x="2330335" y="790355"/>
                  <a:pt x="2330897" y="787207"/>
                  <a:pt x="2359152" y="758952"/>
                </a:cubicBezTo>
                <a:lnTo>
                  <a:pt x="2395728" y="667512"/>
                </a:lnTo>
                <a:cubicBezTo>
                  <a:pt x="2401824" y="652272"/>
                  <a:pt x="2410797" y="637887"/>
                  <a:pt x="2414016" y="621792"/>
                </a:cubicBezTo>
                <a:cubicBezTo>
                  <a:pt x="2426941" y="557169"/>
                  <a:pt x="2418245" y="590816"/>
                  <a:pt x="2441448" y="521208"/>
                </a:cubicBezTo>
                <a:cubicBezTo>
                  <a:pt x="2444496" y="499872"/>
                  <a:pt x="2450592" y="478753"/>
                  <a:pt x="2450592" y="457200"/>
                </a:cubicBezTo>
                <a:cubicBezTo>
                  <a:pt x="2450592" y="408337"/>
                  <a:pt x="2446563" y="359491"/>
                  <a:pt x="2441448" y="310896"/>
                </a:cubicBezTo>
                <a:cubicBezTo>
                  <a:pt x="2439793" y="295177"/>
                  <a:pt x="2419927" y="257232"/>
                  <a:pt x="2414016" y="246888"/>
                </a:cubicBezTo>
                <a:cubicBezTo>
                  <a:pt x="2408564" y="237346"/>
                  <a:pt x="2402116" y="228399"/>
                  <a:pt x="2395728" y="219456"/>
                </a:cubicBezTo>
                <a:cubicBezTo>
                  <a:pt x="2386870" y="207055"/>
                  <a:pt x="2378332" y="194349"/>
                  <a:pt x="2368296" y="182880"/>
                </a:cubicBezTo>
                <a:cubicBezTo>
                  <a:pt x="2344387" y="155555"/>
                  <a:pt x="2315225" y="130983"/>
                  <a:pt x="2286000" y="109728"/>
                </a:cubicBezTo>
                <a:cubicBezTo>
                  <a:pt x="2259761" y="90645"/>
                  <a:pt x="2226009" y="67443"/>
                  <a:pt x="2194560" y="54864"/>
                </a:cubicBezTo>
                <a:cubicBezTo>
                  <a:pt x="2140235" y="33134"/>
                  <a:pt x="2150274" y="40905"/>
                  <a:pt x="2103120" y="27432"/>
                </a:cubicBezTo>
                <a:cubicBezTo>
                  <a:pt x="2093852" y="24784"/>
                  <a:pt x="2084987" y="20824"/>
                  <a:pt x="2075688" y="18288"/>
                </a:cubicBezTo>
                <a:cubicBezTo>
                  <a:pt x="2051439" y="11675"/>
                  <a:pt x="2002536" y="0"/>
                  <a:pt x="2002536" y="0"/>
                </a:cubicBezTo>
                <a:cubicBezTo>
                  <a:pt x="1861156" y="11782"/>
                  <a:pt x="1933725" y="-5057"/>
                  <a:pt x="1847088" y="27432"/>
                </a:cubicBezTo>
                <a:cubicBezTo>
                  <a:pt x="1838063" y="30816"/>
                  <a:pt x="1828082" y="31895"/>
                  <a:pt x="1819656" y="36576"/>
                </a:cubicBezTo>
                <a:cubicBezTo>
                  <a:pt x="1800443" y="47250"/>
                  <a:pt x="1764792" y="73152"/>
                  <a:pt x="1783080" y="82296"/>
                </a:cubicBezTo>
                <a:close/>
              </a:path>
            </a:pathLst>
          </a:custGeom>
          <a:solidFill>
            <a:srgbClr val="7DC4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5" name="Google Shape;375;p29"/>
          <p:cNvSpPr/>
          <p:nvPr/>
        </p:nvSpPr>
        <p:spPr>
          <a:xfrm>
            <a:off x="1935480" y="2456580"/>
            <a:ext cx="1033271" cy="2880468"/>
          </a:xfrm>
          <a:custGeom>
            <a:avLst/>
            <a:gdLst/>
            <a:ahLst/>
            <a:cxnLst/>
            <a:rect l="l" t="t" r="r" b="b"/>
            <a:pathLst>
              <a:path w="1033271" h="2880468" extrusionOk="0">
                <a:moveTo>
                  <a:pt x="475488" y="27540"/>
                </a:moveTo>
                <a:cubicBezTo>
                  <a:pt x="437388" y="39732"/>
                  <a:pt x="376378" y="51580"/>
                  <a:pt x="347472" y="73260"/>
                </a:cubicBezTo>
                <a:cubicBezTo>
                  <a:pt x="216423" y="171546"/>
                  <a:pt x="410107" y="50309"/>
                  <a:pt x="265176" y="137268"/>
                </a:cubicBezTo>
                <a:cubicBezTo>
                  <a:pt x="252984" y="152508"/>
                  <a:pt x="241566" y="168401"/>
                  <a:pt x="228600" y="182988"/>
                </a:cubicBezTo>
                <a:cubicBezTo>
                  <a:pt x="217145" y="195875"/>
                  <a:pt x="202610" y="205954"/>
                  <a:pt x="192024" y="219564"/>
                </a:cubicBezTo>
                <a:cubicBezTo>
                  <a:pt x="162974" y="256914"/>
                  <a:pt x="161210" y="275431"/>
                  <a:pt x="146304" y="320148"/>
                </a:cubicBezTo>
                <a:cubicBezTo>
                  <a:pt x="159956" y="524924"/>
                  <a:pt x="131583" y="524769"/>
                  <a:pt x="182880" y="640188"/>
                </a:cubicBezTo>
                <a:cubicBezTo>
                  <a:pt x="188416" y="652644"/>
                  <a:pt x="193607" y="665422"/>
                  <a:pt x="201168" y="676764"/>
                </a:cubicBezTo>
                <a:cubicBezTo>
                  <a:pt x="247708" y="746573"/>
                  <a:pt x="219760" y="702926"/>
                  <a:pt x="265176" y="740772"/>
                </a:cubicBezTo>
                <a:cubicBezTo>
                  <a:pt x="275110" y="749051"/>
                  <a:pt x="281848" y="761031"/>
                  <a:pt x="292608" y="768204"/>
                </a:cubicBezTo>
                <a:cubicBezTo>
                  <a:pt x="309621" y="779546"/>
                  <a:pt x="329651" y="785612"/>
                  <a:pt x="347472" y="795636"/>
                </a:cubicBezTo>
                <a:cubicBezTo>
                  <a:pt x="378453" y="813063"/>
                  <a:pt x="410476" y="829173"/>
                  <a:pt x="438912" y="850500"/>
                </a:cubicBezTo>
                <a:cubicBezTo>
                  <a:pt x="451104" y="859644"/>
                  <a:pt x="462565" y="869855"/>
                  <a:pt x="475488" y="877932"/>
                </a:cubicBezTo>
                <a:cubicBezTo>
                  <a:pt x="487047" y="885156"/>
                  <a:pt x="500722" y="888659"/>
                  <a:pt x="512064" y="896220"/>
                </a:cubicBezTo>
                <a:cubicBezTo>
                  <a:pt x="528303" y="907046"/>
                  <a:pt x="543984" y="918996"/>
                  <a:pt x="557784" y="932796"/>
                </a:cubicBezTo>
                <a:cubicBezTo>
                  <a:pt x="565555" y="940567"/>
                  <a:pt x="570247" y="950909"/>
                  <a:pt x="576072" y="960228"/>
                </a:cubicBezTo>
                <a:cubicBezTo>
                  <a:pt x="585492" y="975299"/>
                  <a:pt x="594084" y="990877"/>
                  <a:pt x="603504" y="1005948"/>
                </a:cubicBezTo>
                <a:cubicBezTo>
                  <a:pt x="609329" y="1015267"/>
                  <a:pt x="616340" y="1023838"/>
                  <a:pt x="621792" y="1033380"/>
                </a:cubicBezTo>
                <a:cubicBezTo>
                  <a:pt x="628555" y="1045215"/>
                  <a:pt x="633460" y="1058040"/>
                  <a:pt x="640080" y="1069956"/>
                </a:cubicBezTo>
                <a:cubicBezTo>
                  <a:pt x="648711" y="1085492"/>
                  <a:pt x="658368" y="1100436"/>
                  <a:pt x="667512" y="1115676"/>
                </a:cubicBezTo>
                <a:cubicBezTo>
                  <a:pt x="692494" y="1215605"/>
                  <a:pt x="683024" y="1163847"/>
                  <a:pt x="694944" y="1271124"/>
                </a:cubicBezTo>
                <a:cubicBezTo>
                  <a:pt x="685920" y="1388440"/>
                  <a:pt x="704002" y="1463320"/>
                  <a:pt x="658368" y="1554588"/>
                </a:cubicBezTo>
                <a:cubicBezTo>
                  <a:pt x="651250" y="1568825"/>
                  <a:pt x="624737" y="1610815"/>
                  <a:pt x="612648" y="1627740"/>
                </a:cubicBezTo>
                <a:cubicBezTo>
                  <a:pt x="603790" y="1640141"/>
                  <a:pt x="593670" y="1651636"/>
                  <a:pt x="585216" y="1664316"/>
                </a:cubicBezTo>
                <a:cubicBezTo>
                  <a:pt x="575357" y="1679104"/>
                  <a:pt x="569592" y="1696752"/>
                  <a:pt x="557784" y="1710036"/>
                </a:cubicBezTo>
                <a:cubicBezTo>
                  <a:pt x="544818" y="1724623"/>
                  <a:pt x="526232" y="1733189"/>
                  <a:pt x="512064" y="1746612"/>
                </a:cubicBezTo>
                <a:cubicBezTo>
                  <a:pt x="468255" y="1788116"/>
                  <a:pt x="422411" y="1828044"/>
                  <a:pt x="384048" y="1874628"/>
                </a:cubicBezTo>
                <a:cubicBezTo>
                  <a:pt x="341376" y="1926444"/>
                  <a:pt x="303497" y="1982611"/>
                  <a:pt x="256032" y="2030076"/>
                </a:cubicBezTo>
                <a:cubicBezTo>
                  <a:pt x="237744" y="2048364"/>
                  <a:pt x="220805" y="2068108"/>
                  <a:pt x="201168" y="2084940"/>
                </a:cubicBezTo>
                <a:cubicBezTo>
                  <a:pt x="178026" y="2104776"/>
                  <a:pt x="150484" y="2119208"/>
                  <a:pt x="128016" y="2139804"/>
                </a:cubicBezTo>
                <a:cubicBezTo>
                  <a:pt x="112615" y="2153922"/>
                  <a:pt x="62956" y="2224204"/>
                  <a:pt x="54864" y="2240388"/>
                </a:cubicBezTo>
                <a:cubicBezTo>
                  <a:pt x="35784" y="2278547"/>
                  <a:pt x="34868" y="2309220"/>
                  <a:pt x="27432" y="2350116"/>
                </a:cubicBezTo>
                <a:cubicBezTo>
                  <a:pt x="24652" y="2365407"/>
                  <a:pt x="21068" y="2380545"/>
                  <a:pt x="18288" y="2395836"/>
                </a:cubicBezTo>
                <a:cubicBezTo>
                  <a:pt x="9830" y="2442356"/>
                  <a:pt x="6850" y="2466759"/>
                  <a:pt x="0" y="2514708"/>
                </a:cubicBezTo>
                <a:cubicBezTo>
                  <a:pt x="3048" y="2566524"/>
                  <a:pt x="-2359" y="2619541"/>
                  <a:pt x="9144" y="2670156"/>
                </a:cubicBezTo>
                <a:cubicBezTo>
                  <a:pt x="13469" y="2689187"/>
                  <a:pt x="31333" y="2702688"/>
                  <a:pt x="45720" y="2715876"/>
                </a:cubicBezTo>
                <a:cubicBezTo>
                  <a:pt x="103479" y="2768822"/>
                  <a:pt x="97262" y="2763537"/>
                  <a:pt x="146304" y="2779884"/>
                </a:cubicBezTo>
                <a:cubicBezTo>
                  <a:pt x="158496" y="2789028"/>
                  <a:pt x="169648" y="2799755"/>
                  <a:pt x="182880" y="2807316"/>
                </a:cubicBezTo>
                <a:cubicBezTo>
                  <a:pt x="191249" y="2812098"/>
                  <a:pt x="202138" y="2811352"/>
                  <a:pt x="210312" y="2816460"/>
                </a:cubicBezTo>
                <a:cubicBezTo>
                  <a:pt x="226862" y="2826804"/>
                  <a:pt x="239482" y="2842692"/>
                  <a:pt x="256032" y="2853036"/>
                </a:cubicBezTo>
                <a:cubicBezTo>
                  <a:pt x="264206" y="2858144"/>
                  <a:pt x="274196" y="2859532"/>
                  <a:pt x="283464" y="2862180"/>
                </a:cubicBezTo>
                <a:cubicBezTo>
                  <a:pt x="337009" y="2877478"/>
                  <a:pt x="338610" y="2873181"/>
                  <a:pt x="411480" y="2880468"/>
                </a:cubicBezTo>
                <a:cubicBezTo>
                  <a:pt x="438912" y="2877420"/>
                  <a:pt x="466999" y="2878018"/>
                  <a:pt x="493776" y="2871324"/>
                </a:cubicBezTo>
                <a:cubicBezTo>
                  <a:pt x="504438" y="2868659"/>
                  <a:pt x="511107" y="2857365"/>
                  <a:pt x="521208" y="2853036"/>
                </a:cubicBezTo>
                <a:cubicBezTo>
                  <a:pt x="532759" y="2848086"/>
                  <a:pt x="545592" y="2846940"/>
                  <a:pt x="557784" y="2843892"/>
                </a:cubicBezTo>
                <a:cubicBezTo>
                  <a:pt x="569976" y="2834748"/>
                  <a:pt x="581680" y="2824914"/>
                  <a:pt x="594360" y="2816460"/>
                </a:cubicBezTo>
                <a:cubicBezTo>
                  <a:pt x="609148" y="2806601"/>
                  <a:pt x="626051" y="2799939"/>
                  <a:pt x="640080" y="2789028"/>
                </a:cubicBezTo>
                <a:cubicBezTo>
                  <a:pt x="653690" y="2778442"/>
                  <a:pt x="664464" y="2764644"/>
                  <a:pt x="676656" y="2752452"/>
                </a:cubicBezTo>
                <a:cubicBezTo>
                  <a:pt x="679704" y="2743308"/>
                  <a:pt x="682003" y="2733879"/>
                  <a:pt x="685800" y="2725020"/>
                </a:cubicBezTo>
                <a:cubicBezTo>
                  <a:pt x="699722" y="2692536"/>
                  <a:pt x="704010" y="2688562"/>
                  <a:pt x="722376" y="2661012"/>
                </a:cubicBezTo>
                <a:cubicBezTo>
                  <a:pt x="754673" y="2499527"/>
                  <a:pt x="704695" y="2734985"/>
                  <a:pt x="749808" y="2569572"/>
                </a:cubicBezTo>
                <a:cubicBezTo>
                  <a:pt x="755893" y="2547261"/>
                  <a:pt x="766062" y="2457831"/>
                  <a:pt x="768096" y="2441556"/>
                </a:cubicBezTo>
                <a:cubicBezTo>
                  <a:pt x="759932" y="2074154"/>
                  <a:pt x="752184" y="2013196"/>
                  <a:pt x="768096" y="1655172"/>
                </a:cubicBezTo>
                <a:cubicBezTo>
                  <a:pt x="768654" y="1642617"/>
                  <a:pt x="774992" y="1630961"/>
                  <a:pt x="777240" y="1618596"/>
                </a:cubicBezTo>
                <a:cubicBezTo>
                  <a:pt x="819691" y="1385113"/>
                  <a:pt x="752216" y="1709549"/>
                  <a:pt x="804672" y="1499724"/>
                </a:cubicBezTo>
                <a:cubicBezTo>
                  <a:pt x="809169" y="1481737"/>
                  <a:pt x="808938" y="1462747"/>
                  <a:pt x="813816" y="1444860"/>
                </a:cubicBezTo>
                <a:cubicBezTo>
                  <a:pt x="818135" y="1429024"/>
                  <a:pt x="826913" y="1414712"/>
                  <a:pt x="832104" y="1399140"/>
                </a:cubicBezTo>
                <a:cubicBezTo>
                  <a:pt x="866926" y="1294674"/>
                  <a:pt x="794328" y="1466147"/>
                  <a:pt x="868680" y="1280268"/>
                </a:cubicBezTo>
                <a:cubicBezTo>
                  <a:pt x="876599" y="1260471"/>
                  <a:pt x="889969" y="1229642"/>
                  <a:pt x="896112" y="1207116"/>
                </a:cubicBezTo>
                <a:cubicBezTo>
                  <a:pt x="915482" y="1136092"/>
                  <a:pt x="917456" y="1118685"/>
                  <a:pt x="932688" y="1042524"/>
                </a:cubicBezTo>
                <a:cubicBezTo>
                  <a:pt x="935736" y="1027284"/>
                  <a:pt x="936060" y="1011234"/>
                  <a:pt x="941832" y="996804"/>
                </a:cubicBezTo>
                <a:cubicBezTo>
                  <a:pt x="973359" y="917988"/>
                  <a:pt x="949577" y="983414"/>
                  <a:pt x="969264" y="914508"/>
                </a:cubicBezTo>
                <a:cubicBezTo>
                  <a:pt x="982244" y="869077"/>
                  <a:pt x="978257" y="901776"/>
                  <a:pt x="987552" y="841356"/>
                </a:cubicBezTo>
                <a:cubicBezTo>
                  <a:pt x="991289" y="817068"/>
                  <a:pt x="992656" y="792443"/>
                  <a:pt x="996696" y="768204"/>
                </a:cubicBezTo>
                <a:cubicBezTo>
                  <a:pt x="998762" y="755808"/>
                  <a:pt x="1003114" y="743896"/>
                  <a:pt x="1005840" y="731628"/>
                </a:cubicBezTo>
                <a:cubicBezTo>
                  <a:pt x="1016537" y="683493"/>
                  <a:pt x="1016494" y="675335"/>
                  <a:pt x="1024128" y="621900"/>
                </a:cubicBezTo>
                <a:cubicBezTo>
                  <a:pt x="1033575" y="470742"/>
                  <a:pt x="1038789" y="496004"/>
                  <a:pt x="1024128" y="356724"/>
                </a:cubicBezTo>
                <a:cubicBezTo>
                  <a:pt x="1017252" y="291404"/>
                  <a:pt x="1018844" y="319942"/>
                  <a:pt x="1005840" y="274428"/>
                </a:cubicBezTo>
                <a:cubicBezTo>
                  <a:pt x="1002388" y="262344"/>
                  <a:pt x="1002931" y="248763"/>
                  <a:pt x="996696" y="237852"/>
                </a:cubicBezTo>
                <a:cubicBezTo>
                  <a:pt x="990280" y="226624"/>
                  <a:pt x="977680" y="220238"/>
                  <a:pt x="969264" y="210420"/>
                </a:cubicBezTo>
                <a:cubicBezTo>
                  <a:pt x="923896" y="157491"/>
                  <a:pt x="962691" y="187750"/>
                  <a:pt x="914400" y="155556"/>
                </a:cubicBezTo>
                <a:cubicBezTo>
                  <a:pt x="908304" y="146412"/>
                  <a:pt x="903883" y="135895"/>
                  <a:pt x="896112" y="128124"/>
                </a:cubicBezTo>
                <a:cubicBezTo>
                  <a:pt x="876009" y="108021"/>
                  <a:pt x="831161" y="76478"/>
                  <a:pt x="804672" y="64116"/>
                </a:cubicBezTo>
                <a:cubicBezTo>
                  <a:pt x="758903" y="42757"/>
                  <a:pt x="692245" y="16704"/>
                  <a:pt x="640080" y="9252"/>
                </a:cubicBezTo>
                <a:cubicBezTo>
                  <a:pt x="618744" y="6204"/>
                  <a:pt x="597577" y="1542"/>
                  <a:pt x="576072" y="108"/>
                </a:cubicBezTo>
                <a:cubicBezTo>
                  <a:pt x="551742" y="-1514"/>
                  <a:pt x="513588" y="15348"/>
                  <a:pt x="475488" y="27540"/>
                </a:cubicBez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6" name="Google Shape;376;p29"/>
          <p:cNvSpPr/>
          <p:nvPr/>
        </p:nvSpPr>
        <p:spPr>
          <a:xfrm>
            <a:off x="698994" y="3334383"/>
            <a:ext cx="1913142" cy="1947801"/>
          </a:xfrm>
          <a:custGeom>
            <a:avLst/>
            <a:gdLst/>
            <a:ahLst/>
            <a:cxnLst/>
            <a:rect l="l" t="t" r="r" b="b"/>
            <a:pathLst>
              <a:path w="1913142" h="1947801" extrusionOk="0">
                <a:moveTo>
                  <a:pt x="1593102" y="129"/>
                </a:moveTo>
                <a:cubicBezTo>
                  <a:pt x="1544334" y="1653"/>
                  <a:pt x="1464976" y="9289"/>
                  <a:pt x="1337070" y="27561"/>
                </a:cubicBezTo>
                <a:cubicBezTo>
                  <a:pt x="1295360" y="33520"/>
                  <a:pt x="1284546" y="37697"/>
                  <a:pt x="1245630" y="54993"/>
                </a:cubicBezTo>
                <a:cubicBezTo>
                  <a:pt x="1233174" y="60529"/>
                  <a:pt x="1220613" y="66057"/>
                  <a:pt x="1209054" y="73281"/>
                </a:cubicBezTo>
                <a:cubicBezTo>
                  <a:pt x="1129364" y="123088"/>
                  <a:pt x="1205682" y="76653"/>
                  <a:pt x="1154190" y="128145"/>
                </a:cubicBezTo>
                <a:cubicBezTo>
                  <a:pt x="1146419" y="135916"/>
                  <a:pt x="1135902" y="140337"/>
                  <a:pt x="1126758" y="146433"/>
                </a:cubicBezTo>
                <a:cubicBezTo>
                  <a:pt x="1122934" y="152806"/>
                  <a:pt x="1091090" y="207522"/>
                  <a:pt x="1081038" y="219585"/>
                </a:cubicBezTo>
                <a:cubicBezTo>
                  <a:pt x="1072759" y="229519"/>
                  <a:pt x="1062750" y="237873"/>
                  <a:pt x="1053606" y="247017"/>
                </a:cubicBezTo>
                <a:cubicBezTo>
                  <a:pt x="1038366" y="286641"/>
                  <a:pt x="1020085" y="325226"/>
                  <a:pt x="1007886" y="365889"/>
                </a:cubicBezTo>
                <a:cubicBezTo>
                  <a:pt x="998742" y="396369"/>
                  <a:pt x="988971" y="426668"/>
                  <a:pt x="980454" y="457329"/>
                </a:cubicBezTo>
                <a:cubicBezTo>
                  <a:pt x="973727" y="481546"/>
                  <a:pt x="970469" y="506758"/>
                  <a:pt x="962166" y="530481"/>
                </a:cubicBezTo>
                <a:cubicBezTo>
                  <a:pt x="949076" y="567880"/>
                  <a:pt x="934166" y="604768"/>
                  <a:pt x="916446" y="640209"/>
                </a:cubicBezTo>
                <a:cubicBezTo>
                  <a:pt x="910350" y="652401"/>
                  <a:pt x="903694" y="664329"/>
                  <a:pt x="898158" y="676785"/>
                </a:cubicBezTo>
                <a:cubicBezTo>
                  <a:pt x="891492" y="691784"/>
                  <a:pt x="888975" y="708848"/>
                  <a:pt x="879870" y="722505"/>
                </a:cubicBezTo>
                <a:cubicBezTo>
                  <a:pt x="870306" y="736851"/>
                  <a:pt x="854828" y="746265"/>
                  <a:pt x="843294" y="759081"/>
                </a:cubicBezTo>
                <a:cubicBezTo>
                  <a:pt x="723412" y="892283"/>
                  <a:pt x="866721" y="747141"/>
                  <a:pt x="751854" y="850521"/>
                </a:cubicBezTo>
                <a:cubicBezTo>
                  <a:pt x="735834" y="864939"/>
                  <a:pt x="724356" y="884732"/>
                  <a:pt x="706134" y="896241"/>
                </a:cubicBezTo>
                <a:cubicBezTo>
                  <a:pt x="569273" y="982680"/>
                  <a:pt x="613064" y="939405"/>
                  <a:pt x="495822" y="987681"/>
                </a:cubicBezTo>
                <a:cubicBezTo>
                  <a:pt x="432748" y="1013652"/>
                  <a:pt x="333067" y="1077605"/>
                  <a:pt x="285510" y="1106553"/>
                </a:cubicBezTo>
                <a:cubicBezTo>
                  <a:pt x="260948" y="1121504"/>
                  <a:pt x="232691" y="1131940"/>
                  <a:pt x="212358" y="1152273"/>
                </a:cubicBezTo>
                <a:cubicBezTo>
                  <a:pt x="177874" y="1186757"/>
                  <a:pt x="139799" y="1221521"/>
                  <a:pt x="111774" y="1262001"/>
                </a:cubicBezTo>
                <a:cubicBezTo>
                  <a:pt x="71233" y="1320561"/>
                  <a:pt x="74336" y="1332736"/>
                  <a:pt x="47766" y="1399161"/>
                </a:cubicBezTo>
                <a:cubicBezTo>
                  <a:pt x="6056" y="1503436"/>
                  <a:pt x="29254" y="1423030"/>
                  <a:pt x="2046" y="1545465"/>
                </a:cubicBezTo>
                <a:cubicBezTo>
                  <a:pt x="5094" y="1603377"/>
                  <a:pt x="-9172" y="1664901"/>
                  <a:pt x="11190" y="1719201"/>
                </a:cubicBezTo>
                <a:cubicBezTo>
                  <a:pt x="29415" y="1767802"/>
                  <a:pt x="75071" y="1801370"/>
                  <a:pt x="111774" y="1838073"/>
                </a:cubicBezTo>
                <a:cubicBezTo>
                  <a:pt x="123966" y="1850265"/>
                  <a:pt x="134004" y="1865085"/>
                  <a:pt x="148350" y="1874649"/>
                </a:cubicBezTo>
                <a:cubicBezTo>
                  <a:pt x="162007" y="1883754"/>
                  <a:pt x="179071" y="1886271"/>
                  <a:pt x="194070" y="1892937"/>
                </a:cubicBezTo>
                <a:cubicBezTo>
                  <a:pt x="241868" y="1914181"/>
                  <a:pt x="222155" y="1911443"/>
                  <a:pt x="276366" y="1929513"/>
                </a:cubicBezTo>
                <a:cubicBezTo>
                  <a:pt x="288288" y="1933487"/>
                  <a:pt x="300858" y="1935205"/>
                  <a:pt x="312942" y="1938657"/>
                </a:cubicBezTo>
                <a:cubicBezTo>
                  <a:pt x="322210" y="1941305"/>
                  <a:pt x="331230" y="1944753"/>
                  <a:pt x="340374" y="1947801"/>
                </a:cubicBezTo>
                <a:cubicBezTo>
                  <a:pt x="383046" y="1944753"/>
                  <a:pt x="426039" y="1944707"/>
                  <a:pt x="468390" y="1938657"/>
                </a:cubicBezTo>
                <a:cubicBezTo>
                  <a:pt x="529910" y="1929868"/>
                  <a:pt x="522131" y="1922157"/>
                  <a:pt x="568974" y="1902081"/>
                </a:cubicBezTo>
                <a:cubicBezTo>
                  <a:pt x="577833" y="1898284"/>
                  <a:pt x="587262" y="1895985"/>
                  <a:pt x="596406" y="1892937"/>
                </a:cubicBezTo>
                <a:cubicBezTo>
                  <a:pt x="605550" y="1877697"/>
                  <a:pt x="612927" y="1861246"/>
                  <a:pt x="623838" y="1847217"/>
                </a:cubicBezTo>
                <a:cubicBezTo>
                  <a:pt x="653869" y="1808606"/>
                  <a:pt x="661931" y="1813260"/>
                  <a:pt x="696990" y="1783209"/>
                </a:cubicBezTo>
                <a:cubicBezTo>
                  <a:pt x="706808" y="1774793"/>
                  <a:pt x="714488" y="1764056"/>
                  <a:pt x="724422" y="1755777"/>
                </a:cubicBezTo>
                <a:cubicBezTo>
                  <a:pt x="775651" y="1713087"/>
                  <a:pt x="729256" y="1768540"/>
                  <a:pt x="788430" y="1700913"/>
                </a:cubicBezTo>
                <a:cubicBezTo>
                  <a:pt x="886663" y="1588647"/>
                  <a:pt x="753035" y="1735914"/>
                  <a:pt x="834150" y="1627761"/>
                </a:cubicBezTo>
                <a:cubicBezTo>
                  <a:pt x="844495" y="1613967"/>
                  <a:pt x="859128" y="1603943"/>
                  <a:pt x="870726" y="1591185"/>
                </a:cubicBezTo>
                <a:cubicBezTo>
                  <a:pt x="889629" y="1570392"/>
                  <a:pt x="906264" y="1547577"/>
                  <a:pt x="925590" y="1527177"/>
                </a:cubicBezTo>
                <a:cubicBezTo>
                  <a:pt x="961164" y="1489626"/>
                  <a:pt x="1003561" y="1458279"/>
                  <a:pt x="1035318" y="1417449"/>
                </a:cubicBezTo>
                <a:cubicBezTo>
                  <a:pt x="1064503" y="1379925"/>
                  <a:pt x="1097281" y="1330761"/>
                  <a:pt x="1135902" y="1298577"/>
                </a:cubicBezTo>
                <a:cubicBezTo>
                  <a:pt x="1252306" y="1201574"/>
                  <a:pt x="1165988" y="1277748"/>
                  <a:pt x="1254774" y="1216281"/>
                </a:cubicBezTo>
                <a:cubicBezTo>
                  <a:pt x="1279834" y="1198931"/>
                  <a:pt x="1303542" y="1179705"/>
                  <a:pt x="1327926" y="1161417"/>
                </a:cubicBezTo>
                <a:lnTo>
                  <a:pt x="1364502" y="1133985"/>
                </a:lnTo>
                <a:cubicBezTo>
                  <a:pt x="1376694" y="1124841"/>
                  <a:pt x="1387447" y="1113369"/>
                  <a:pt x="1401078" y="1106553"/>
                </a:cubicBezTo>
                <a:cubicBezTo>
                  <a:pt x="1462984" y="1075600"/>
                  <a:pt x="1415737" y="1102417"/>
                  <a:pt x="1483374" y="1051689"/>
                </a:cubicBezTo>
                <a:cubicBezTo>
                  <a:pt x="1492166" y="1045095"/>
                  <a:pt x="1502592" y="1040702"/>
                  <a:pt x="1510806" y="1033401"/>
                </a:cubicBezTo>
                <a:cubicBezTo>
                  <a:pt x="1530136" y="1016218"/>
                  <a:pt x="1544979" y="994055"/>
                  <a:pt x="1565670" y="978537"/>
                </a:cubicBezTo>
                <a:cubicBezTo>
                  <a:pt x="1577862" y="969393"/>
                  <a:pt x="1590969" y="961357"/>
                  <a:pt x="1602246" y="951105"/>
                </a:cubicBezTo>
                <a:cubicBezTo>
                  <a:pt x="1624573" y="930808"/>
                  <a:pt x="1642692" y="905946"/>
                  <a:pt x="1666254" y="887097"/>
                </a:cubicBezTo>
                <a:lnTo>
                  <a:pt x="1711974" y="850521"/>
                </a:lnTo>
                <a:cubicBezTo>
                  <a:pt x="1755088" y="778665"/>
                  <a:pt x="1728742" y="819019"/>
                  <a:pt x="1794270" y="731649"/>
                </a:cubicBezTo>
                <a:cubicBezTo>
                  <a:pt x="1800483" y="723365"/>
                  <a:pt x="1833305" y="681012"/>
                  <a:pt x="1839990" y="667641"/>
                </a:cubicBezTo>
                <a:cubicBezTo>
                  <a:pt x="1847331" y="652960"/>
                  <a:pt x="1850937" y="636602"/>
                  <a:pt x="1858278" y="621921"/>
                </a:cubicBezTo>
                <a:cubicBezTo>
                  <a:pt x="1904194" y="530089"/>
                  <a:pt x="1846761" y="670130"/>
                  <a:pt x="1894854" y="557913"/>
                </a:cubicBezTo>
                <a:cubicBezTo>
                  <a:pt x="1905398" y="533310"/>
                  <a:pt x="1907775" y="511596"/>
                  <a:pt x="1913142" y="484761"/>
                </a:cubicBezTo>
                <a:cubicBezTo>
                  <a:pt x="1910387" y="440674"/>
                  <a:pt x="1909168" y="340850"/>
                  <a:pt x="1894854" y="283593"/>
                </a:cubicBezTo>
                <a:cubicBezTo>
                  <a:pt x="1884181" y="240901"/>
                  <a:pt x="1872822" y="223005"/>
                  <a:pt x="1858278" y="183009"/>
                </a:cubicBezTo>
                <a:cubicBezTo>
                  <a:pt x="1851358" y="163980"/>
                  <a:pt x="1842221" y="117812"/>
                  <a:pt x="1821702" y="100713"/>
                </a:cubicBezTo>
                <a:cubicBezTo>
                  <a:pt x="1811230" y="91987"/>
                  <a:pt x="1796961" y="89188"/>
                  <a:pt x="1785126" y="82425"/>
                </a:cubicBezTo>
                <a:cubicBezTo>
                  <a:pt x="1775584" y="76973"/>
                  <a:pt x="1767524" y="69052"/>
                  <a:pt x="1757694" y="64137"/>
                </a:cubicBezTo>
                <a:cubicBezTo>
                  <a:pt x="1749073" y="59826"/>
                  <a:pt x="1739121" y="58790"/>
                  <a:pt x="1730262" y="54993"/>
                </a:cubicBezTo>
                <a:cubicBezTo>
                  <a:pt x="1717733" y="49623"/>
                  <a:pt x="1706215" y="42075"/>
                  <a:pt x="1693686" y="36705"/>
                </a:cubicBezTo>
                <a:cubicBezTo>
                  <a:pt x="1671762" y="27309"/>
                  <a:pt x="1652879" y="25046"/>
                  <a:pt x="1629678" y="18417"/>
                </a:cubicBezTo>
                <a:cubicBezTo>
                  <a:pt x="1603313" y="10884"/>
                  <a:pt x="1641870" y="-1395"/>
                  <a:pt x="1593102" y="129"/>
                </a:cubicBezTo>
                <a:close/>
              </a:path>
            </a:pathLst>
          </a:custGeom>
          <a:solidFill>
            <a:srgbClr val="D3EB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77" name="Google Shape;377;p2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Breadth-First Search (BFS)</a:t>
            </a:r>
            <a:endParaRPr/>
          </a:p>
        </p:txBody>
      </p:sp>
      <p:sp>
        <p:nvSpPr>
          <p:cNvPr id="378" name="Google Shape;378;p29"/>
          <p:cNvSpPr txBox="1">
            <a:spLocks noGrp="1"/>
          </p:cNvSpPr>
          <p:nvPr>
            <p:ph type="body" idx="1"/>
          </p:nvPr>
        </p:nvSpPr>
        <p:spPr>
          <a:xfrm>
            <a:off x="838200" y="1124815"/>
            <a:ext cx="10515600" cy="147030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dirty="0"/>
              <a:t>BFS: </a:t>
            </a:r>
            <a:r>
              <a:rPr lang="en-GB" dirty="0"/>
              <a:t>Explore nodes “layer by layer”; like level-order traversal of a tree, now generalized to any graph; </a:t>
            </a:r>
            <a:r>
              <a:rPr lang="en-US" dirty="0"/>
              <a:t>visit 1-hop neighbors, then 2-hop neighbors, …, until all nodes have been visited</a:t>
            </a:r>
            <a:endParaRPr dirty="0"/>
          </a:p>
        </p:txBody>
      </p:sp>
      <p:sp>
        <p:nvSpPr>
          <p:cNvPr id="379" name="Google Shape;379;p29"/>
          <p:cNvSpPr/>
          <p:nvPr/>
        </p:nvSpPr>
        <p:spPr>
          <a:xfrm>
            <a:off x="820553" y="3791139"/>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1</a:t>
            </a:r>
            <a:endParaRPr sz="2133" b="0" i="0" u="none" strike="noStrike" cap="none">
              <a:solidFill>
                <a:srgbClr val="000000"/>
              </a:solidFill>
              <a:latin typeface="Calibri"/>
              <a:ea typeface="Calibri"/>
              <a:cs typeface="Calibri"/>
              <a:sym typeface="Calibri"/>
            </a:endParaRPr>
          </a:p>
        </p:txBody>
      </p:sp>
      <p:sp>
        <p:nvSpPr>
          <p:cNvPr id="380" name="Google Shape;380;p29"/>
          <p:cNvSpPr/>
          <p:nvPr/>
        </p:nvSpPr>
        <p:spPr>
          <a:xfrm>
            <a:off x="971832" y="4616445"/>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2</a:t>
            </a:r>
            <a:endParaRPr sz="2133" b="0" i="0" u="none" strike="noStrike" cap="none">
              <a:solidFill>
                <a:srgbClr val="000000"/>
              </a:solidFill>
              <a:latin typeface="Calibri"/>
              <a:ea typeface="Calibri"/>
              <a:cs typeface="Calibri"/>
              <a:sym typeface="Calibri"/>
            </a:endParaRPr>
          </a:p>
        </p:txBody>
      </p:sp>
      <p:sp>
        <p:nvSpPr>
          <p:cNvPr id="381" name="Google Shape;381;p29"/>
          <p:cNvSpPr/>
          <p:nvPr/>
        </p:nvSpPr>
        <p:spPr>
          <a:xfrm>
            <a:off x="2359678" y="2738930"/>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3</a:t>
            </a:r>
            <a:endParaRPr sz="2133" b="0" i="0" u="none" strike="noStrike" cap="none">
              <a:solidFill>
                <a:srgbClr val="000000"/>
              </a:solidFill>
              <a:latin typeface="Calibri"/>
              <a:ea typeface="Calibri"/>
              <a:cs typeface="Calibri"/>
              <a:sym typeface="Calibri"/>
            </a:endParaRPr>
          </a:p>
        </p:txBody>
      </p:sp>
      <p:sp>
        <p:nvSpPr>
          <p:cNvPr id="382" name="Google Shape;382;p29"/>
          <p:cNvSpPr/>
          <p:nvPr/>
        </p:nvSpPr>
        <p:spPr>
          <a:xfrm>
            <a:off x="2022079" y="3568426"/>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4</a:t>
            </a:r>
            <a:endParaRPr sz="2133" b="0" i="0" u="none" strike="noStrike" cap="none">
              <a:solidFill>
                <a:srgbClr val="000000"/>
              </a:solidFill>
              <a:latin typeface="Calibri"/>
              <a:ea typeface="Calibri"/>
              <a:cs typeface="Calibri"/>
              <a:sym typeface="Calibri"/>
            </a:endParaRPr>
          </a:p>
        </p:txBody>
      </p:sp>
      <p:sp>
        <p:nvSpPr>
          <p:cNvPr id="383" name="Google Shape;383;p29"/>
          <p:cNvSpPr/>
          <p:nvPr/>
        </p:nvSpPr>
        <p:spPr>
          <a:xfrm>
            <a:off x="2113347" y="4766458"/>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5</a:t>
            </a:r>
            <a:endParaRPr sz="2133" b="0" i="0" u="none" strike="noStrike" cap="none">
              <a:solidFill>
                <a:srgbClr val="000000"/>
              </a:solidFill>
              <a:latin typeface="Calibri"/>
              <a:ea typeface="Calibri"/>
              <a:cs typeface="Calibri"/>
              <a:sym typeface="Calibri"/>
            </a:endParaRPr>
          </a:p>
        </p:txBody>
      </p:sp>
      <p:sp>
        <p:nvSpPr>
          <p:cNvPr id="384" name="Google Shape;384;p29"/>
          <p:cNvSpPr/>
          <p:nvPr/>
        </p:nvSpPr>
        <p:spPr>
          <a:xfrm>
            <a:off x="3256268" y="5015197"/>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6</a:t>
            </a:r>
            <a:endParaRPr sz="2133" b="0" i="0" u="none" strike="noStrike" cap="none">
              <a:solidFill>
                <a:srgbClr val="000000"/>
              </a:solidFill>
              <a:latin typeface="Calibri"/>
              <a:ea typeface="Calibri"/>
              <a:cs typeface="Calibri"/>
              <a:sym typeface="Calibri"/>
            </a:endParaRPr>
          </a:p>
        </p:txBody>
      </p:sp>
      <p:sp>
        <p:nvSpPr>
          <p:cNvPr id="385" name="Google Shape;385;p29"/>
          <p:cNvSpPr/>
          <p:nvPr/>
        </p:nvSpPr>
        <p:spPr>
          <a:xfrm>
            <a:off x="3947534" y="3971276"/>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7</a:t>
            </a:r>
            <a:endParaRPr sz="2133" b="0" i="0" u="none" strike="noStrike" cap="none">
              <a:solidFill>
                <a:srgbClr val="000000"/>
              </a:solidFill>
              <a:latin typeface="Calibri"/>
              <a:ea typeface="Calibri"/>
              <a:cs typeface="Calibri"/>
              <a:sym typeface="Calibri"/>
            </a:endParaRPr>
          </a:p>
        </p:txBody>
      </p:sp>
      <p:sp>
        <p:nvSpPr>
          <p:cNvPr id="386" name="Google Shape;386;p29"/>
          <p:cNvSpPr/>
          <p:nvPr/>
        </p:nvSpPr>
        <p:spPr>
          <a:xfrm>
            <a:off x="1777213" y="5704323"/>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8</a:t>
            </a:r>
            <a:endParaRPr sz="2133" b="0" i="0" u="none" strike="noStrike" cap="none">
              <a:solidFill>
                <a:srgbClr val="000000"/>
              </a:solidFill>
              <a:latin typeface="Calibri"/>
              <a:ea typeface="Calibri"/>
              <a:cs typeface="Calibri"/>
              <a:sym typeface="Calibri"/>
            </a:endParaRPr>
          </a:p>
        </p:txBody>
      </p:sp>
      <p:cxnSp>
        <p:nvCxnSpPr>
          <p:cNvPr id="387" name="Google Shape;387;p29"/>
          <p:cNvCxnSpPr>
            <a:stCxn id="379" idx="2"/>
            <a:endCxn id="380" idx="0"/>
          </p:cNvCxnSpPr>
          <p:nvPr/>
        </p:nvCxnSpPr>
        <p:spPr>
          <a:xfrm>
            <a:off x="1032203" y="4128339"/>
            <a:ext cx="151200" cy="488100"/>
          </a:xfrm>
          <a:prstGeom prst="straightConnector1">
            <a:avLst/>
          </a:prstGeom>
          <a:noFill/>
          <a:ln w="19050" cap="flat" cmpd="sng">
            <a:solidFill>
              <a:schemeClr val="dk2"/>
            </a:solidFill>
            <a:prstDash val="solid"/>
            <a:round/>
            <a:headEnd type="none" w="sm" len="sm"/>
            <a:tailEnd type="none" w="sm" len="sm"/>
          </a:ln>
        </p:spPr>
      </p:cxnSp>
      <p:cxnSp>
        <p:nvCxnSpPr>
          <p:cNvPr id="388" name="Google Shape;388;p29"/>
          <p:cNvCxnSpPr>
            <a:stCxn id="379" idx="3"/>
            <a:endCxn id="382" idx="1"/>
          </p:cNvCxnSpPr>
          <p:nvPr/>
        </p:nvCxnSpPr>
        <p:spPr>
          <a:xfrm rot="10800000" flipH="1">
            <a:off x="1243853" y="3737139"/>
            <a:ext cx="778200" cy="222600"/>
          </a:xfrm>
          <a:prstGeom prst="straightConnector1">
            <a:avLst/>
          </a:prstGeom>
          <a:noFill/>
          <a:ln w="19050" cap="flat" cmpd="sng">
            <a:solidFill>
              <a:schemeClr val="dk2"/>
            </a:solidFill>
            <a:prstDash val="solid"/>
            <a:round/>
            <a:headEnd type="none" w="sm" len="sm"/>
            <a:tailEnd type="none" w="sm" len="sm"/>
          </a:ln>
        </p:spPr>
      </p:cxnSp>
      <p:cxnSp>
        <p:nvCxnSpPr>
          <p:cNvPr id="389" name="Google Shape;389;p29"/>
          <p:cNvCxnSpPr>
            <a:stCxn id="381" idx="2"/>
            <a:endCxn id="382" idx="0"/>
          </p:cNvCxnSpPr>
          <p:nvPr/>
        </p:nvCxnSpPr>
        <p:spPr>
          <a:xfrm flipH="1">
            <a:off x="2233828" y="3076130"/>
            <a:ext cx="337500" cy="492300"/>
          </a:xfrm>
          <a:prstGeom prst="straightConnector1">
            <a:avLst/>
          </a:prstGeom>
          <a:noFill/>
          <a:ln w="19050" cap="flat" cmpd="sng">
            <a:solidFill>
              <a:schemeClr val="dk2"/>
            </a:solidFill>
            <a:prstDash val="solid"/>
            <a:round/>
            <a:headEnd type="none" w="sm" len="sm"/>
            <a:tailEnd type="none" w="sm" len="sm"/>
          </a:ln>
        </p:spPr>
      </p:cxnSp>
      <p:cxnSp>
        <p:nvCxnSpPr>
          <p:cNvPr id="390" name="Google Shape;390;p29"/>
          <p:cNvCxnSpPr>
            <a:stCxn id="384" idx="0"/>
            <a:endCxn id="385" idx="2"/>
          </p:cNvCxnSpPr>
          <p:nvPr/>
        </p:nvCxnSpPr>
        <p:spPr>
          <a:xfrm rot="10800000" flipH="1">
            <a:off x="3467918" y="4308397"/>
            <a:ext cx="691200" cy="706800"/>
          </a:xfrm>
          <a:prstGeom prst="straightConnector1">
            <a:avLst/>
          </a:prstGeom>
          <a:noFill/>
          <a:ln w="19050" cap="flat" cmpd="sng">
            <a:solidFill>
              <a:schemeClr val="dk2"/>
            </a:solidFill>
            <a:prstDash val="solid"/>
            <a:round/>
            <a:headEnd type="none" w="sm" len="sm"/>
            <a:tailEnd type="none" w="sm" len="sm"/>
          </a:ln>
        </p:spPr>
      </p:cxnSp>
      <p:cxnSp>
        <p:nvCxnSpPr>
          <p:cNvPr id="391" name="Google Shape;391;p29"/>
          <p:cNvCxnSpPr>
            <a:stCxn id="384" idx="1"/>
            <a:endCxn id="383" idx="3"/>
          </p:cNvCxnSpPr>
          <p:nvPr/>
        </p:nvCxnSpPr>
        <p:spPr>
          <a:xfrm rot="10800000">
            <a:off x="2536568" y="4935097"/>
            <a:ext cx="719700" cy="248700"/>
          </a:xfrm>
          <a:prstGeom prst="straightConnector1">
            <a:avLst/>
          </a:prstGeom>
          <a:noFill/>
          <a:ln w="19050" cap="flat" cmpd="sng">
            <a:solidFill>
              <a:schemeClr val="dk2"/>
            </a:solidFill>
            <a:prstDash val="solid"/>
            <a:round/>
            <a:headEnd type="none" w="sm" len="sm"/>
            <a:tailEnd type="none" w="sm" len="sm"/>
          </a:ln>
        </p:spPr>
      </p:cxnSp>
      <p:cxnSp>
        <p:nvCxnSpPr>
          <p:cNvPr id="392" name="Google Shape;392;p29"/>
          <p:cNvCxnSpPr>
            <a:stCxn id="380" idx="3"/>
            <a:endCxn id="383" idx="1"/>
          </p:cNvCxnSpPr>
          <p:nvPr/>
        </p:nvCxnSpPr>
        <p:spPr>
          <a:xfrm>
            <a:off x="1395132" y="4785045"/>
            <a:ext cx="718200" cy="150000"/>
          </a:xfrm>
          <a:prstGeom prst="straightConnector1">
            <a:avLst/>
          </a:prstGeom>
          <a:noFill/>
          <a:ln w="19050" cap="flat" cmpd="sng">
            <a:solidFill>
              <a:schemeClr val="dk2"/>
            </a:solidFill>
            <a:prstDash val="solid"/>
            <a:round/>
            <a:headEnd type="none" w="sm" len="sm"/>
            <a:tailEnd type="none" w="sm" len="sm"/>
          </a:ln>
        </p:spPr>
      </p:cxnSp>
      <p:cxnSp>
        <p:nvCxnSpPr>
          <p:cNvPr id="393" name="Google Shape;393;p29"/>
          <p:cNvCxnSpPr>
            <a:stCxn id="383" idx="2"/>
            <a:endCxn id="386" idx="0"/>
          </p:cNvCxnSpPr>
          <p:nvPr/>
        </p:nvCxnSpPr>
        <p:spPr>
          <a:xfrm flipH="1">
            <a:off x="1988997" y="5103658"/>
            <a:ext cx="336000" cy="600600"/>
          </a:xfrm>
          <a:prstGeom prst="straightConnector1">
            <a:avLst/>
          </a:prstGeom>
          <a:noFill/>
          <a:ln w="19050" cap="flat" cmpd="sng">
            <a:solidFill>
              <a:schemeClr val="dk2"/>
            </a:solidFill>
            <a:prstDash val="solid"/>
            <a:round/>
            <a:headEnd type="none" w="sm" len="sm"/>
            <a:tailEnd type="none" w="sm" len="sm"/>
          </a:ln>
        </p:spPr>
      </p:cxnSp>
      <p:sp>
        <p:nvSpPr>
          <p:cNvPr id="394" name="Google Shape;394;p29"/>
          <p:cNvSpPr txBox="1"/>
          <p:nvPr/>
        </p:nvSpPr>
        <p:spPr>
          <a:xfrm>
            <a:off x="397353" y="3672389"/>
            <a:ext cx="423300" cy="4776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s</a:t>
            </a:r>
            <a:endParaRPr sz="2133" b="0" i="0" u="none" strike="noStrike" cap="none">
              <a:solidFill>
                <a:srgbClr val="000000"/>
              </a:solidFill>
              <a:latin typeface="Calibri"/>
              <a:ea typeface="Calibri"/>
              <a:cs typeface="Calibri"/>
              <a:sym typeface="Calibri"/>
            </a:endParaRPr>
          </a:p>
        </p:txBody>
      </p:sp>
      <p:sp>
        <p:nvSpPr>
          <p:cNvPr id="395" name="Google Shape;395;p29"/>
          <p:cNvSpPr txBox="1"/>
          <p:nvPr/>
        </p:nvSpPr>
        <p:spPr>
          <a:xfrm>
            <a:off x="465122" y="3275501"/>
            <a:ext cx="101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3"/>
                </a:solidFill>
                <a:latin typeface="Quattrocento Sans"/>
                <a:ea typeface="Quattrocento Sans"/>
                <a:cs typeface="Quattrocento Sans"/>
                <a:sym typeface="Quattrocento Sans"/>
              </a:rPr>
              <a:t>VISITED</a:t>
            </a:r>
            <a:endParaRPr>
              <a:solidFill>
                <a:srgbClr val="4C3283"/>
              </a:solidFill>
            </a:endParaRPr>
          </a:p>
        </p:txBody>
      </p:sp>
      <p:sp>
        <p:nvSpPr>
          <p:cNvPr id="396" name="Google Shape;396;p29"/>
          <p:cNvSpPr/>
          <p:nvPr/>
        </p:nvSpPr>
        <p:spPr>
          <a:xfrm>
            <a:off x="2998056" y="3898877"/>
            <a:ext cx="4233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9</a:t>
            </a:r>
            <a:endParaRPr sz="2133" b="0" i="0" u="none" strike="noStrike" cap="none">
              <a:solidFill>
                <a:srgbClr val="000000"/>
              </a:solidFill>
              <a:latin typeface="Calibri"/>
              <a:ea typeface="Calibri"/>
              <a:cs typeface="Calibri"/>
              <a:sym typeface="Calibri"/>
            </a:endParaRPr>
          </a:p>
        </p:txBody>
      </p:sp>
      <p:cxnSp>
        <p:nvCxnSpPr>
          <p:cNvPr id="397" name="Google Shape;397;p29"/>
          <p:cNvCxnSpPr>
            <a:stCxn id="384" idx="0"/>
            <a:endCxn id="396" idx="2"/>
          </p:cNvCxnSpPr>
          <p:nvPr/>
        </p:nvCxnSpPr>
        <p:spPr>
          <a:xfrm rot="10800000">
            <a:off x="3209618" y="4236097"/>
            <a:ext cx="258300" cy="779100"/>
          </a:xfrm>
          <a:prstGeom prst="straightConnector1">
            <a:avLst/>
          </a:prstGeom>
          <a:noFill/>
          <a:ln w="19050" cap="flat" cmpd="sng">
            <a:solidFill>
              <a:schemeClr val="dk2"/>
            </a:solidFill>
            <a:prstDash val="solid"/>
            <a:round/>
            <a:headEnd type="none" w="sm" len="sm"/>
            <a:tailEnd type="none" w="sm" len="sm"/>
          </a:ln>
        </p:spPr>
      </p:cxnSp>
      <p:sp>
        <p:nvSpPr>
          <p:cNvPr id="398" name="Google Shape;398;p29"/>
          <p:cNvSpPr/>
          <p:nvPr/>
        </p:nvSpPr>
        <p:spPr>
          <a:xfrm>
            <a:off x="770601" y="3736094"/>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99" name="Google Shape;399;p29"/>
          <p:cNvSpPr/>
          <p:nvPr/>
        </p:nvSpPr>
        <p:spPr>
          <a:xfrm>
            <a:off x="913093" y="456139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0" name="Google Shape;400;p29"/>
          <p:cNvSpPr/>
          <p:nvPr/>
        </p:nvSpPr>
        <p:spPr>
          <a:xfrm>
            <a:off x="1727279" y="5649273"/>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1" name="Google Shape;401;p29"/>
          <p:cNvSpPr/>
          <p:nvPr/>
        </p:nvSpPr>
        <p:spPr>
          <a:xfrm>
            <a:off x="2104660" y="4693583"/>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2" name="Google Shape;402;p29"/>
          <p:cNvSpPr/>
          <p:nvPr/>
        </p:nvSpPr>
        <p:spPr>
          <a:xfrm>
            <a:off x="3213706" y="496014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3" name="Google Shape;403;p29"/>
          <p:cNvSpPr/>
          <p:nvPr/>
        </p:nvSpPr>
        <p:spPr>
          <a:xfrm>
            <a:off x="2961391" y="384381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4" name="Google Shape;404;p29"/>
          <p:cNvSpPr/>
          <p:nvPr/>
        </p:nvSpPr>
        <p:spPr>
          <a:xfrm>
            <a:off x="3929145" y="3920101"/>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5" name="Google Shape;405;p29"/>
          <p:cNvSpPr/>
          <p:nvPr/>
        </p:nvSpPr>
        <p:spPr>
          <a:xfrm>
            <a:off x="1976679" y="3513368"/>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6" name="Google Shape;406;p29"/>
          <p:cNvSpPr/>
          <p:nvPr/>
        </p:nvSpPr>
        <p:spPr>
          <a:xfrm>
            <a:off x="2309715" y="2683880"/>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08" name="Google Shape;408;p29"/>
          <p:cNvSpPr txBox="1"/>
          <p:nvPr/>
        </p:nvSpPr>
        <p:spPr>
          <a:xfrm>
            <a:off x="6536200" y="4707058"/>
            <a:ext cx="3908700" cy="3966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1100"/>
              <a:buFont typeface="Noto Sans Symbols"/>
              <a:buNone/>
            </a:pP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n : </a:t>
            </a:r>
            <a:r>
              <a:rPr lang="en-US" sz="1600" b="0" dirty="0" err="1">
                <a:solidFill>
                  <a:schemeClr val="dk1"/>
                </a:solidFill>
                <a:latin typeface="Consolas"/>
                <a:ea typeface="Consolas"/>
                <a:cs typeface="Consolas"/>
                <a:sym typeface="Consolas"/>
              </a:rPr>
              <a:t>s.neighbors</a:t>
            </a:r>
            <a:r>
              <a:rPr lang="en-US" sz="1600" b="0" dirty="0">
                <a:solidFill>
                  <a:schemeClr val="dk1"/>
                </a:solidFill>
                <a:latin typeface="Consolas"/>
                <a:ea typeface="Consolas"/>
                <a:cs typeface="Consolas"/>
                <a:sym typeface="Consolas"/>
              </a:rPr>
              <a:t>) {</a:t>
            </a:r>
            <a:endParaRPr dirty="0"/>
          </a:p>
        </p:txBody>
      </p:sp>
      <p:sp>
        <p:nvSpPr>
          <p:cNvPr id="409" name="Google Shape;409;p29"/>
          <p:cNvSpPr txBox="1"/>
          <p:nvPr/>
        </p:nvSpPr>
        <p:spPr>
          <a:xfrm>
            <a:off x="319355" y="4048065"/>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0</a:t>
            </a:r>
            <a:endParaRPr/>
          </a:p>
        </p:txBody>
      </p:sp>
      <p:sp>
        <p:nvSpPr>
          <p:cNvPr id="410" name="Google Shape;410;p29"/>
          <p:cNvSpPr txBox="1"/>
          <p:nvPr/>
        </p:nvSpPr>
        <p:spPr>
          <a:xfrm>
            <a:off x="415323" y="4795338"/>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1</a:t>
            </a:r>
            <a:endParaRPr/>
          </a:p>
        </p:txBody>
      </p:sp>
      <p:sp>
        <p:nvSpPr>
          <p:cNvPr id="411" name="Google Shape;411;p29"/>
          <p:cNvSpPr txBox="1"/>
          <p:nvPr/>
        </p:nvSpPr>
        <p:spPr>
          <a:xfrm>
            <a:off x="2933552" y="2566416"/>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2</a:t>
            </a:r>
            <a:endParaRPr/>
          </a:p>
        </p:txBody>
      </p:sp>
      <p:sp>
        <p:nvSpPr>
          <p:cNvPr id="412" name="Google Shape;412;p29"/>
          <p:cNvSpPr txBox="1"/>
          <p:nvPr/>
        </p:nvSpPr>
        <p:spPr>
          <a:xfrm>
            <a:off x="1193269" y="5826801"/>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3</a:t>
            </a:r>
            <a:endParaRPr/>
          </a:p>
        </p:txBody>
      </p:sp>
      <p:sp>
        <p:nvSpPr>
          <p:cNvPr id="413" name="Google Shape;413;p29"/>
          <p:cNvSpPr txBox="1"/>
          <p:nvPr/>
        </p:nvSpPr>
        <p:spPr>
          <a:xfrm>
            <a:off x="4027572" y="4559176"/>
            <a:ext cx="311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4</a:t>
            </a:r>
            <a:endParaRPr/>
          </a:p>
        </p:txBody>
      </p:sp>
      <p:cxnSp>
        <p:nvCxnSpPr>
          <p:cNvPr id="414" name="Google Shape;414;p29"/>
          <p:cNvCxnSpPr>
            <a:stCxn id="382" idx="2"/>
            <a:endCxn id="383" idx="0"/>
          </p:cNvCxnSpPr>
          <p:nvPr/>
        </p:nvCxnSpPr>
        <p:spPr>
          <a:xfrm>
            <a:off x="2233729" y="3905626"/>
            <a:ext cx="91200" cy="86070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par>
                                <p:cTn id="8" presetID="10" presetClass="entr" presetSubtype="0" fill="hold" nodeType="withEffect">
                                  <p:stCondLst>
                                    <p:cond delay="0"/>
                                  </p:stCondLst>
                                  <p:childTnLst>
                                    <p:set>
                                      <p:cBhvr>
                                        <p:cTn id="9" dur="1" fill="hold">
                                          <p:stCondLst>
                                            <p:cond delay="0"/>
                                          </p:stCondLst>
                                        </p:cTn>
                                        <p:tgtEl>
                                          <p:spTgt spid="398"/>
                                        </p:tgtEl>
                                        <p:attrNameLst>
                                          <p:attrName>style.visibility</p:attrName>
                                        </p:attrNameLst>
                                      </p:cBhvr>
                                      <p:to>
                                        <p:strVal val="visible"/>
                                      </p:to>
                                    </p:set>
                                    <p:animEffect transition="in" filter="fade">
                                      <p:cBhvr>
                                        <p:cTn id="10" dur="500"/>
                                        <p:tgtEl>
                                          <p:spTgt spid="3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9"/>
                                        </p:tgtEl>
                                        <p:attrNameLst>
                                          <p:attrName>style.visibility</p:attrName>
                                        </p:attrNameLst>
                                      </p:cBhvr>
                                      <p:to>
                                        <p:strVal val="visible"/>
                                      </p:to>
                                    </p:set>
                                    <p:animEffect transition="in" filter="fade">
                                      <p:cBhvr>
                                        <p:cTn id="15" dur="500"/>
                                        <p:tgtEl>
                                          <p:spTgt spid="399"/>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05"/>
                                        </p:tgtEl>
                                        <p:attrNameLst>
                                          <p:attrName>style.visibility</p:attrName>
                                        </p:attrNameLst>
                                      </p:cBhvr>
                                      <p:to>
                                        <p:strVal val="visible"/>
                                      </p:to>
                                    </p:set>
                                    <p:animEffect transition="in" filter="fade">
                                      <p:cBhvr>
                                        <p:cTn id="19" dur="500"/>
                                        <p:tgtEl>
                                          <p:spTgt spid="40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1"/>
                                        </p:tgtEl>
                                        <p:attrNameLst>
                                          <p:attrName>style.visibility</p:attrName>
                                        </p:attrNameLst>
                                      </p:cBhvr>
                                      <p:to>
                                        <p:strVal val="visible"/>
                                      </p:to>
                                    </p:set>
                                    <p:animEffect transition="in" filter="fade">
                                      <p:cBhvr>
                                        <p:cTn id="24" dur="500"/>
                                        <p:tgtEl>
                                          <p:spTgt spid="401"/>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406"/>
                                        </p:tgtEl>
                                        <p:attrNameLst>
                                          <p:attrName>style.visibility</p:attrName>
                                        </p:attrNameLst>
                                      </p:cBhvr>
                                      <p:to>
                                        <p:strVal val="visible"/>
                                      </p:to>
                                    </p:set>
                                    <p:animEffect transition="in" filter="fade">
                                      <p:cBhvr>
                                        <p:cTn id="28" dur="500"/>
                                        <p:tgtEl>
                                          <p:spTgt spid="40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02"/>
                                        </p:tgtEl>
                                        <p:attrNameLst>
                                          <p:attrName>style.visibility</p:attrName>
                                        </p:attrNameLst>
                                      </p:cBhvr>
                                      <p:to>
                                        <p:strVal val="visible"/>
                                      </p:to>
                                    </p:set>
                                    <p:animEffect transition="in" filter="fade">
                                      <p:cBhvr>
                                        <p:cTn id="33" dur="500"/>
                                        <p:tgtEl>
                                          <p:spTgt spid="402"/>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400"/>
                                        </p:tgtEl>
                                        <p:attrNameLst>
                                          <p:attrName>style.visibility</p:attrName>
                                        </p:attrNameLst>
                                      </p:cBhvr>
                                      <p:to>
                                        <p:strVal val="visible"/>
                                      </p:to>
                                    </p:set>
                                    <p:animEffect transition="in" filter="fade">
                                      <p:cBhvr>
                                        <p:cTn id="37" dur="500"/>
                                        <p:tgtEl>
                                          <p:spTgt spid="4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3"/>
                                        </p:tgtEl>
                                        <p:attrNameLst>
                                          <p:attrName>style.visibility</p:attrName>
                                        </p:attrNameLst>
                                      </p:cBhvr>
                                      <p:to>
                                        <p:strVal val="visible"/>
                                      </p:to>
                                    </p:set>
                                    <p:animEffect transition="in" filter="fade">
                                      <p:cBhvr>
                                        <p:cTn id="42" dur="500"/>
                                        <p:tgtEl>
                                          <p:spTgt spid="403"/>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04"/>
                                        </p:tgtEl>
                                        <p:attrNameLst>
                                          <p:attrName>style.visibility</p:attrName>
                                        </p:attrNameLst>
                                      </p:cBhvr>
                                      <p:to>
                                        <p:strVal val="visible"/>
                                      </p:to>
                                    </p:set>
                                    <p:animEffect transition="in" filter="fade">
                                      <p:cBhvr>
                                        <p:cTn id="46" dur="500"/>
                                        <p:tgtEl>
                                          <p:spTgt spid="404"/>
                                        </p:tgtEl>
                                      </p:cBhvr>
                                    </p:animEffect>
                                  </p:childTnLst>
                                </p:cTn>
                              </p:par>
                              <p:par>
                                <p:cTn id="47" presetID="10" presetClass="entr" presetSubtype="0" fill="hold" nodeType="withEffect">
                                  <p:stCondLst>
                                    <p:cond delay="0"/>
                                  </p:stCondLst>
                                  <p:childTnLst>
                                    <p:set>
                                      <p:cBhvr>
                                        <p:cTn id="48" dur="1" fill="hold">
                                          <p:stCondLst>
                                            <p:cond delay="0"/>
                                          </p:stCondLst>
                                        </p:cTn>
                                        <p:tgtEl>
                                          <p:spTgt spid="372"/>
                                        </p:tgtEl>
                                        <p:attrNameLst>
                                          <p:attrName>style.visibility</p:attrName>
                                        </p:attrNameLst>
                                      </p:cBhvr>
                                      <p:to>
                                        <p:strVal val="visible"/>
                                      </p:to>
                                    </p:set>
                                    <p:animEffect transition="in" filter="fade">
                                      <p:cBhvr>
                                        <p:cTn id="49" dur="500"/>
                                        <p:tgtEl>
                                          <p:spTgt spid="372"/>
                                        </p:tgtEl>
                                      </p:cBhvr>
                                    </p:animEffect>
                                  </p:childTnLst>
                                </p:cTn>
                              </p:par>
                            </p:childTnLst>
                          </p:cTn>
                        </p:par>
                        <p:par>
                          <p:cTn id="50" fill="hold">
                            <p:stCondLst>
                              <p:cond delay="1000"/>
                            </p:stCondLst>
                            <p:childTnLst>
                              <p:par>
                                <p:cTn id="51" presetID="10" presetClass="entr" presetSubtype="0" fill="hold" nodeType="afterEffect">
                                  <p:stCondLst>
                                    <p:cond delay="0"/>
                                  </p:stCondLst>
                                  <p:childTnLst>
                                    <p:set>
                                      <p:cBhvr>
                                        <p:cTn id="52" dur="1" fill="hold">
                                          <p:stCondLst>
                                            <p:cond delay="0"/>
                                          </p:stCondLst>
                                        </p:cTn>
                                        <p:tgtEl>
                                          <p:spTgt spid="376"/>
                                        </p:tgtEl>
                                        <p:attrNameLst>
                                          <p:attrName>style.visibility</p:attrName>
                                        </p:attrNameLst>
                                      </p:cBhvr>
                                      <p:to>
                                        <p:strVal val="visible"/>
                                      </p:to>
                                    </p:set>
                                    <p:animEffect transition="in" filter="fade">
                                      <p:cBhvr>
                                        <p:cTn id="53" dur="500"/>
                                        <p:tgtEl>
                                          <p:spTgt spid="376"/>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375"/>
                                        </p:tgtEl>
                                        <p:attrNameLst>
                                          <p:attrName>style.visibility</p:attrName>
                                        </p:attrNameLst>
                                      </p:cBhvr>
                                      <p:to>
                                        <p:strVal val="visible"/>
                                      </p:to>
                                    </p:set>
                                    <p:animEffect transition="in" filter="fade">
                                      <p:cBhvr>
                                        <p:cTn id="57" dur="500"/>
                                        <p:tgtEl>
                                          <p:spTgt spid="375"/>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374"/>
                                        </p:tgtEl>
                                        <p:attrNameLst>
                                          <p:attrName>style.visibility</p:attrName>
                                        </p:attrNameLst>
                                      </p:cBhvr>
                                      <p:to>
                                        <p:strVal val="visible"/>
                                      </p:to>
                                    </p:set>
                                    <p:animEffect transition="in" filter="fade">
                                      <p:cBhvr>
                                        <p:cTn id="61" dur="500"/>
                                        <p:tgtEl>
                                          <p:spTgt spid="374"/>
                                        </p:tgtEl>
                                      </p:cBhvr>
                                    </p:animEffect>
                                  </p:childTnLst>
                                </p:cTn>
                              </p:par>
                            </p:childTnLst>
                          </p:cTn>
                        </p:par>
                        <p:par>
                          <p:cTn id="62" fill="hold">
                            <p:stCondLst>
                              <p:cond delay="2500"/>
                            </p:stCondLst>
                            <p:childTnLst>
                              <p:par>
                                <p:cTn id="63" presetID="10" presetClass="entr" presetSubtype="0" fill="hold" nodeType="afterEffect">
                                  <p:stCondLst>
                                    <p:cond delay="0"/>
                                  </p:stCondLst>
                                  <p:childTnLst>
                                    <p:set>
                                      <p:cBhvr>
                                        <p:cTn id="64" dur="1" fill="hold">
                                          <p:stCondLst>
                                            <p:cond delay="0"/>
                                          </p:stCondLst>
                                        </p:cTn>
                                        <p:tgtEl>
                                          <p:spTgt spid="373"/>
                                        </p:tgtEl>
                                        <p:attrNameLst>
                                          <p:attrName>style.visibility</p:attrName>
                                        </p:attrNameLst>
                                      </p:cBhvr>
                                      <p:to>
                                        <p:strVal val="visible"/>
                                      </p:to>
                                    </p:set>
                                    <p:animEffect transition="in" filter="fade">
                                      <p:cBhvr>
                                        <p:cTn id="65" dur="500"/>
                                        <p:tgtEl>
                                          <p:spTgt spid="373"/>
                                        </p:tgtEl>
                                      </p:cBhvr>
                                    </p:animEffect>
                                  </p:childTnLst>
                                </p:cTn>
                              </p:par>
                            </p:childTnLst>
                          </p:cTn>
                        </p:par>
                        <p:par>
                          <p:cTn id="66" fill="hold">
                            <p:stCondLst>
                              <p:cond delay="3000"/>
                            </p:stCondLst>
                            <p:childTnLst>
                              <p:par>
                                <p:cTn id="67" presetID="1" presetClass="entr" presetSubtype="0" fill="hold" nodeType="afterEffect">
                                  <p:stCondLst>
                                    <p:cond delay="0"/>
                                  </p:stCondLst>
                                  <p:childTnLst>
                                    <p:set>
                                      <p:cBhvr>
                                        <p:cTn id="68" dur="1" fill="hold">
                                          <p:stCondLst>
                                            <p:cond delay="0"/>
                                          </p:stCondLst>
                                        </p:cTn>
                                        <p:tgtEl>
                                          <p:spTgt spid="4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1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11"/>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71">
                                            <p:txEl>
                                              <p:pRg st="0" end="0"/>
                                            </p:txEl>
                                          </p:spTgt>
                                        </p:tgtEl>
                                        <p:attrNameLst>
                                          <p:attrName>style.visibility</p:attrName>
                                        </p:attrNameLst>
                                      </p:cBhvr>
                                      <p:to>
                                        <p:strVal val="visible"/>
                                      </p:to>
                                    </p:set>
                                    <p:animEffect transition="in" filter="fade">
                                      <p:cBhvr>
                                        <p:cTn id="81" dur="1000"/>
                                        <p:tgtEl>
                                          <p:spTgt spid="371">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71">
                                            <p:txEl>
                                              <p:pRg st="1" end="1"/>
                                            </p:txEl>
                                          </p:spTgt>
                                        </p:tgtEl>
                                        <p:attrNameLst>
                                          <p:attrName>style.visibility</p:attrName>
                                        </p:attrNameLst>
                                      </p:cBhvr>
                                      <p:to>
                                        <p:strVal val="visible"/>
                                      </p:to>
                                    </p:set>
                                    <p:animEffect transition="in" filter="fade">
                                      <p:cBhvr>
                                        <p:cTn id="86" dur="1000"/>
                                        <p:tgtEl>
                                          <p:spTgt spid="371">
                                            <p:txEl>
                                              <p:pRg st="1" end="1"/>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408"/>
                                        </p:tgtEl>
                                        <p:attrNameLst>
                                          <p:attrName>style.visibility</p:attrName>
                                        </p:attrNameLst>
                                      </p:cBhvr>
                                      <p:to>
                                        <p:strVal val="visible"/>
                                      </p:to>
                                    </p:set>
                                    <p:animEffect transition="in" filter="fade">
                                      <p:cBhvr>
                                        <p:cTn id="89" dur="1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BFS Implementation</a:t>
            </a:r>
            <a:endParaRPr/>
          </a:p>
        </p:txBody>
      </p:sp>
      <p:sp>
        <p:nvSpPr>
          <p:cNvPr id="422" name="Google Shape;422;p30"/>
          <p:cNvSpPr txBox="1"/>
          <p:nvPr/>
        </p:nvSpPr>
        <p:spPr>
          <a:xfrm>
            <a:off x="6474950" y="1219200"/>
            <a:ext cx="5472000" cy="5461800"/>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bfs</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start)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p:txBody>
      </p:sp>
      <p:sp>
        <p:nvSpPr>
          <p:cNvPr id="423" name="Google Shape;423;p30"/>
          <p:cNvSpPr/>
          <p:nvPr/>
        </p:nvSpPr>
        <p:spPr>
          <a:xfrm>
            <a:off x="3087678" y="1217676"/>
            <a:ext cx="3298329" cy="1003247"/>
          </a:xfrm>
          <a:prstGeom prst="wedgeRectCallout">
            <a:avLst>
              <a:gd name="adj1" fmla="val 61822"/>
              <a:gd name="adj2" fmla="val 1433"/>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bg1"/>
                </a:solidFill>
                <a:latin typeface="Quattrocento Sans"/>
                <a:ea typeface="Quattrocento Sans"/>
                <a:cs typeface="Quattrocento Sans"/>
                <a:sym typeface="Quattrocento Sans"/>
              </a:rPr>
              <a:t>A queue keeps track of “</a:t>
            </a:r>
            <a:r>
              <a:rPr lang="en-US" sz="1800" b="1" dirty="0">
                <a:solidFill>
                  <a:schemeClr val="bg1"/>
                </a:solidFill>
                <a:latin typeface="Quattrocento Sans"/>
                <a:ea typeface="Quattrocento Sans"/>
                <a:cs typeface="Quattrocento Sans"/>
                <a:sym typeface="Quattrocento Sans"/>
              </a:rPr>
              <a:t>outer edge</a:t>
            </a:r>
            <a:r>
              <a:rPr lang="en-US" sz="1800" dirty="0">
                <a:solidFill>
                  <a:schemeClr val="bg1"/>
                </a:solidFill>
                <a:latin typeface="Quattrocento Sans"/>
                <a:ea typeface="Quattrocento Sans"/>
                <a:cs typeface="Quattrocento Sans"/>
                <a:sym typeface="Quattrocento Sans"/>
              </a:rPr>
              <a:t>” of nodes still to explore</a:t>
            </a:r>
            <a:endParaRPr dirty="0">
              <a:solidFill>
                <a:schemeClr val="bg1"/>
              </a:solidFill>
            </a:endParaRPr>
          </a:p>
        </p:txBody>
      </p:sp>
      <p:sp>
        <p:nvSpPr>
          <p:cNvPr id="425" name="Google Shape;425;p30"/>
          <p:cNvSpPr/>
          <p:nvPr/>
        </p:nvSpPr>
        <p:spPr>
          <a:xfrm>
            <a:off x="3451120" y="2305161"/>
            <a:ext cx="2935450" cy="1003247"/>
          </a:xfrm>
          <a:prstGeom prst="wedgeRectCallout">
            <a:avLst>
              <a:gd name="adj1" fmla="val 62883"/>
              <a:gd name="adj2" fmla="val -19505"/>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Kick off the algorithm by adding start to perimeter</a:t>
            </a:r>
            <a:endParaRPr/>
          </a:p>
        </p:txBody>
      </p:sp>
      <p:grpSp>
        <p:nvGrpSpPr>
          <p:cNvPr id="426" name="Google Shape;426;p30"/>
          <p:cNvGrpSpPr/>
          <p:nvPr/>
        </p:nvGrpSpPr>
        <p:grpSpPr>
          <a:xfrm>
            <a:off x="1053160" y="3378293"/>
            <a:ext cx="3622374" cy="3302593"/>
            <a:chOff x="1053160" y="3378293"/>
            <a:chExt cx="3622374" cy="3302593"/>
          </a:xfrm>
        </p:grpSpPr>
        <p:sp>
          <p:nvSpPr>
            <p:cNvPr id="427" name="Google Shape;427;p30"/>
            <p:cNvSpPr/>
            <p:nvPr/>
          </p:nvSpPr>
          <p:spPr>
            <a:xfrm>
              <a:off x="1053160" y="3943284"/>
              <a:ext cx="1913142" cy="1947801"/>
            </a:xfrm>
            <a:custGeom>
              <a:avLst/>
              <a:gdLst/>
              <a:ahLst/>
              <a:cxnLst/>
              <a:rect l="l" t="t" r="r" b="b"/>
              <a:pathLst>
                <a:path w="1913142" h="1947801" extrusionOk="0">
                  <a:moveTo>
                    <a:pt x="1593102" y="129"/>
                  </a:moveTo>
                  <a:cubicBezTo>
                    <a:pt x="1544334" y="1653"/>
                    <a:pt x="1464976" y="9289"/>
                    <a:pt x="1337070" y="27561"/>
                  </a:cubicBezTo>
                  <a:cubicBezTo>
                    <a:pt x="1295360" y="33520"/>
                    <a:pt x="1284546" y="37697"/>
                    <a:pt x="1245630" y="54993"/>
                  </a:cubicBezTo>
                  <a:cubicBezTo>
                    <a:pt x="1233174" y="60529"/>
                    <a:pt x="1220613" y="66057"/>
                    <a:pt x="1209054" y="73281"/>
                  </a:cubicBezTo>
                  <a:cubicBezTo>
                    <a:pt x="1129364" y="123088"/>
                    <a:pt x="1205682" y="76653"/>
                    <a:pt x="1154190" y="128145"/>
                  </a:cubicBezTo>
                  <a:cubicBezTo>
                    <a:pt x="1146419" y="135916"/>
                    <a:pt x="1135902" y="140337"/>
                    <a:pt x="1126758" y="146433"/>
                  </a:cubicBezTo>
                  <a:cubicBezTo>
                    <a:pt x="1122934" y="152806"/>
                    <a:pt x="1091090" y="207522"/>
                    <a:pt x="1081038" y="219585"/>
                  </a:cubicBezTo>
                  <a:cubicBezTo>
                    <a:pt x="1072759" y="229519"/>
                    <a:pt x="1062750" y="237873"/>
                    <a:pt x="1053606" y="247017"/>
                  </a:cubicBezTo>
                  <a:cubicBezTo>
                    <a:pt x="1038366" y="286641"/>
                    <a:pt x="1020085" y="325226"/>
                    <a:pt x="1007886" y="365889"/>
                  </a:cubicBezTo>
                  <a:cubicBezTo>
                    <a:pt x="998742" y="396369"/>
                    <a:pt x="988971" y="426668"/>
                    <a:pt x="980454" y="457329"/>
                  </a:cubicBezTo>
                  <a:cubicBezTo>
                    <a:pt x="973727" y="481546"/>
                    <a:pt x="970469" y="506758"/>
                    <a:pt x="962166" y="530481"/>
                  </a:cubicBezTo>
                  <a:cubicBezTo>
                    <a:pt x="949076" y="567880"/>
                    <a:pt x="934166" y="604768"/>
                    <a:pt x="916446" y="640209"/>
                  </a:cubicBezTo>
                  <a:cubicBezTo>
                    <a:pt x="910350" y="652401"/>
                    <a:pt x="903694" y="664329"/>
                    <a:pt x="898158" y="676785"/>
                  </a:cubicBezTo>
                  <a:cubicBezTo>
                    <a:pt x="891492" y="691784"/>
                    <a:pt x="888975" y="708848"/>
                    <a:pt x="879870" y="722505"/>
                  </a:cubicBezTo>
                  <a:cubicBezTo>
                    <a:pt x="870306" y="736851"/>
                    <a:pt x="854828" y="746265"/>
                    <a:pt x="843294" y="759081"/>
                  </a:cubicBezTo>
                  <a:cubicBezTo>
                    <a:pt x="723412" y="892283"/>
                    <a:pt x="866721" y="747141"/>
                    <a:pt x="751854" y="850521"/>
                  </a:cubicBezTo>
                  <a:cubicBezTo>
                    <a:pt x="735834" y="864939"/>
                    <a:pt x="724356" y="884732"/>
                    <a:pt x="706134" y="896241"/>
                  </a:cubicBezTo>
                  <a:cubicBezTo>
                    <a:pt x="569273" y="982680"/>
                    <a:pt x="613064" y="939405"/>
                    <a:pt x="495822" y="987681"/>
                  </a:cubicBezTo>
                  <a:cubicBezTo>
                    <a:pt x="432748" y="1013652"/>
                    <a:pt x="333067" y="1077605"/>
                    <a:pt x="285510" y="1106553"/>
                  </a:cubicBezTo>
                  <a:cubicBezTo>
                    <a:pt x="260948" y="1121504"/>
                    <a:pt x="232691" y="1131940"/>
                    <a:pt x="212358" y="1152273"/>
                  </a:cubicBezTo>
                  <a:cubicBezTo>
                    <a:pt x="177874" y="1186757"/>
                    <a:pt x="139799" y="1221521"/>
                    <a:pt x="111774" y="1262001"/>
                  </a:cubicBezTo>
                  <a:cubicBezTo>
                    <a:pt x="71233" y="1320561"/>
                    <a:pt x="74336" y="1332736"/>
                    <a:pt x="47766" y="1399161"/>
                  </a:cubicBezTo>
                  <a:cubicBezTo>
                    <a:pt x="6056" y="1503436"/>
                    <a:pt x="29254" y="1423030"/>
                    <a:pt x="2046" y="1545465"/>
                  </a:cubicBezTo>
                  <a:cubicBezTo>
                    <a:pt x="5094" y="1603377"/>
                    <a:pt x="-9172" y="1664901"/>
                    <a:pt x="11190" y="1719201"/>
                  </a:cubicBezTo>
                  <a:cubicBezTo>
                    <a:pt x="29415" y="1767802"/>
                    <a:pt x="75071" y="1801370"/>
                    <a:pt x="111774" y="1838073"/>
                  </a:cubicBezTo>
                  <a:cubicBezTo>
                    <a:pt x="123966" y="1850265"/>
                    <a:pt x="134004" y="1865085"/>
                    <a:pt x="148350" y="1874649"/>
                  </a:cubicBezTo>
                  <a:cubicBezTo>
                    <a:pt x="162007" y="1883754"/>
                    <a:pt x="179071" y="1886271"/>
                    <a:pt x="194070" y="1892937"/>
                  </a:cubicBezTo>
                  <a:cubicBezTo>
                    <a:pt x="241868" y="1914181"/>
                    <a:pt x="222155" y="1911443"/>
                    <a:pt x="276366" y="1929513"/>
                  </a:cubicBezTo>
                  <a:cubicBezTo>
                    <a:pt x="288288" y="1933487"/>
                    <a:pt x="300858" y="1935205"/>
                    <a:pt x="312942" y="1938657"/>
                  </a:cubicBezTo>
                  <a:cubicBezTo>
                    <a:pt x="322210" y="1941305"/>
                    <a:pt x="331230" y="1944753"/>
                    <a:pt x="340374" y="1947801"/>
                  </a:cubicBezTo>
                  <a:cubicBezTo>
                    <a:pt x="383046" y="1944753"/>
                    <a:pt x="426039" y="1944707"/>
                    <a:pt x="468390" y="1938657"/>
                  </a:cubicBezTo>
                  <a:cubicBezTo>
                    <a:pt x="529910" y="1929868"/>
                    <a:pt x="522131" y="1922157"/>
                    <a:pt x="568974" y="1902081"/>
                  </a:cubicBezTo>
                  <a:cubicBezTo>
                    <a:pt x="577833" y="1898284"/>
                    <a:pt x="587262" y="1895985"/>
                    <a:pt x="596406" y="1892937"/>
                  </a:cubicBezTo>
                  <a:cubicBezTo>
                    <a:pt x="605550" y="1877697"/>
                    <a:pt x="612927" y="1861246"/>
                    <a:pt x="623838" y="1847217"/>
                  </a:cubicBezTo>
                  <a:cubicBezTo>
                    <a:pt x="653869" y="1808606"/>
                    <a:pt x="661931" y="1813260"/>
                    <a:pt x="696990" y="1783209"/>
                  </a:cubicBezTo>
                  <a:cubicBezTo>
                    <a:pt x="706808" y="1774793"/>
                    <a:pt x="714488" y="1764056"/>
                    <a:pt x="724422" y="1755777"/>
                  </a:cubicBezTo>
                  <a:cubicBezTo>
                    <a:pt x="775651" y="1713087"/>
                    <a:pt x="729256" y="1768540"/>
                    <a:pt x="788430" y="1700913"/>
                  </a:cubicBezTo>
                  <a:cubicBezTo>
                    <a:pt x="886663" y="1588647"/>
                    <a:pt x="753035" y="1735914"/>
                    <a:pt x="834150" y="1627761"/>
                  </a:cubicBezTo>
                  <a:cubicBezTo>
                    <a:pt x="844495" y="1613967"/>
                    <a:pt x="859128" y="1603943"/>
                    <a:pt x="870726" y="1591185"/>
                  </a:cubicBezTo>
                  <a:cubicBezTo>
                    <a:pt x="889629" y="1570392"/>
                    <a:pt x="906264" y="1547577"/>
                    <a:pt x="925590" y="1527177"/>
                  </a:cubicBezTo>
                  <a:cubicBezTo>
                    <a:pt x="961164" y="1489626"/>
                    <a:pt x="1003561" y="1458279"/>
                    <a:pt x="1035318" y="1417449"/>
                  </a:cubicBezTo>
                  <a:cubicBezTo>
                    <a:pt x="1064503" y="1379925"/>
                    <a:pt x="1097281" y="1330761"/>
                    <a:pt x="1135902" y="1298577"/>
                  </a:cubicBezTo>
                  <a:cubicBezTo>
                    <a:pt x="1252306" y="1201574"/>
                    <a:pt x="1165988" y="1277748"/>
                    <a:pt x="1254774" y="1216281"/>
                  </a:cubicBezTo>
                  <a:cubicBezTo>
                    <a:pt x="1279834" y="1198931"/>
                    <a:pt x="1303542" y="1179705"/>
                    <a:pt x="1327926" y="1161417"/>
                  </a:cubicBezTo>
                  <a:lnTo>
                    <a:pt x="1364502" y="1133985"/>
                  </a:lnTo>
                  <a:cubicBezTo>
                    <a:pt x="1376694" y="1124841"/>
                    <a:pt x="1387447" y="1113369"/>
                    <a:pt x="1401078" y="1106553"/>
                  </a:cubicBezTo>
                  <a:cubicBezTo>
                    <a:pt x="1462984" y="1075600"/>
                    <a:pt x="1415737" y="1102417"/>
                    <a:pt x="1483374" y="1051689"/>
                  </a:cubicBezTo>
                  <a:cubicBezTo>
                    <a:pt x="1492166" y="1045095"/>
                    <a:pt x="1502592" y="1040702"/>
                    <a:pt x="1510806" y="1033401"/>
                  </a:cubicBezTo>
                  <a:cubicBezTo>
                    <a:pt x="1530136" y="1016218"/>
                    <a:pt x="1544979" y="994055"/>
                    <a:pt x="1565670" y="978537"/>
                  </a:cubicBezTo>
                  <a:cubicBezTo>
                    <a:pt x="1577862" y="969393"/>
                    <a:pt x="1590969" y="961357"/>
                    <a:pt x="1602246" y="951105"/>
                  </a:cubicBezTo>
                  <a:cubicBezTo>
                    <a:pt x="1624573" y="930808"/>
                    <a:pt x="1642692" y="905946"/>
                    <a:pt x="1666254" y="887097"/>
                  </a:cubicBezTo>
                  <a:lnTo>
                    <a:pt x="1711974" y="850521"/>
                  </a:lnTo>
                  <a:cubicBezTo>
                    <a:pt x="1755088" y="778665"/>
                    <a:pt x="1728742" y="819019"/>
                    <a:pt x="1794270" y="731649"/>
                  </a:cubicBezTo>
                  <a:cubicBezTo>
                    <a:pt x="1800483" y="723365"/>
                    <a:pt x="1833305" y="681012"/>
                    <a:pt x="1839990" y="667641"/>
                  </a:cubicBezTo>
                  <a:cubicBezTo>
                    <a:pt x="1847331" y="652960"/>
                    <a:pt x="1850937" y="636602"/>
                    <a:pt x="1858278" y="621921"/>
                  </a:cubicBezTo>
                  <a:cubicBezTo>
                    <a:pt x="1904194" y="530089"/>
                    <a:pt x="1846761" y="670130"/>
                    <a:pt x="1894854" y="557913"/>
                  </a:cubicBezTo>
                  <a:cubicBezTo>
                    <a:pt x="1905398" y="533310"/>
                    <a:pt x="1907775" y="511596"/>
                    <a:pt x="1913142" y="484761"/>
                  </a:cubicBezTo>
                  <a:cubicBezTo>
                    <a:pt x="1910387" y="440674"/>
                    <a:pt x="1909168" y="340850"/>
                    <a:pt x="1894854" y="283593"/>
                  </a:cubicBezTo>
                  <a:cubicBezTo>
                    <a:pt x="1884181" y="240901"/>
                    <a:pt x="1872822" y="223005"/>
                    <a:pt x="1858278" y="183009"/>
                  </a:cubicBezTo>
                  <a:cubicBezTo>
                    <a:pt x="1851358" y="163980"/>
                    <a:pt x="1842221" y="117812"/>
                    <a:pt x="1821702" y="100713"/>
                  </a:cubicBezTo>
                  <a:cubicBezTo>
                    <a:pt x="1811230" y="91987"/>
                    <a:pt x="1796961" y="89188"/>
                    <a:pt x="1785126" y="82425"/>
                  </a:cubicBezTo>
                  <a:cubicBezTo>
                    <a:pt x="1775584" y="76973"/>
                    <a:pt x="1767524" y="69052"/>
                    <a:pt x="1757694" y="64137"/>
                  </a:cubicBezTo>
                  <a:cubicBezTo>
                    <a:pt x="1749073" y="59826"/>
                    <a:pt x="1739121" y="58790"/>
                    <a:pt x="1730262" y="54993"/>
                  </a:cubicBezTo>
                  <a:cubicBezTo>
                    <a:pt x="1717733" y="49623"/>
                    <a:pt x="1706215" y="42075"/>
                    <a:pt x="1693686" y="36705"/>
                  </a:cubicBezTo>
                  <a:cubicBezTo>
                    <a:pt x="1671762" y="27309"/>
                    <a:pt x="1652879" y="25046"/>
                    <a:pt x="1629678" y="18417"/>
                  </a:cubicBezTo>
                  <a:cubicBezTo>
                    <a:pt x="1603313" y="10884"/>
                    <a:pt x="1641870" y="-1395"/>
                    <a:pt x="1593102" y="129"/>
                  </a:cubicBezTo>
                  <a:close/>
                </a:path>
              </a:pathLst>
            </a:custGeom>
            <a:solidFill>
              <a:srgbClr val="D3EB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28" name="Google Shape;428;p30"/>
            <p:cNvSpPr/>
            <p:nvPr/>
          </p:nvSpPr>
          <p:spPr>
            <a:xfrm>
              <a:off x="1125353" y="4430502"/>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1</a:t>
              </a:r>
              <a:endParaRPr sz="2133" b="0" i="0" u="none" strike="noStrike" cap="none">
                <a:solidFill>
                  <a:srgbClr val="000000"/>
                </a:solidFill>
                <a:latin typeface="Calibri"/>
                <a:ea typeface="Calibri"/>
                <a:cs typeface="Calibri"/>
                <a:sym typeface="Calibri"/>
              </a:endParaRPr>
            </a:p>
          </p:txBody>
        </p:sp>
        <p:sp>
          <p:nvSpPr>
            <p:cNvPr id="429" name="Google Shape;429;p30"/>
            <p:cNvSpPr/>
            <p:nvPr/>
          </p:nvSpPr>
          <p:spPr>
            <a:xfrm>
              <a:off x="1276632" y="5255808"/>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2</a:t>
              </a:r>
              <a:endParaRPr sz="2133" b="0" i="0" u="none" strike="noStrike" cap="none">
                <a:solidFill>
                  <a:srgbClr val="000000"/>
                </a:solidFill>
                <a:latin typeface="Calibri"/>
                <a:ea typeface="Calibri"/>
                <a:cs typeface="Calibri"/>
                <a:sym typeface="Calibri"/>
              </a:endParaRPr>
            </a:p>
          </p:txBody>
        </p:sp>
        <p:sp>
          <p:nvSpPr>
            <p:cNvPr id="430" name="Google Shape;430;p30"/>
            <p:cNvSpPr/>
            <p:nvPr/>
          </p:nvSpPr>
          <p:spPr>
            <a:xfrm>
              <a:off x="2664478" y="3378293"/>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3</a:t>
              </a:r>
              <a:endParaRPr sz="2133" b="0" i="0" u="none" strike="noStrike" cap="none">
                <a:solidFill>
                  <a:srgbClr val="000000"/>
                </a:solidFill>
                <a:latin typeface="Calibri"/>
                <a:ea typeface="Calibri"/>
                <a:cs typeface="Calibri"/>
                <a:sym typeface="Calibri"/>
              </a:endParaRPr>
            </a:p>
          </p:txBody>
        </p:sp>
        <p:sp>
          <p:nvSpPr>
            <p:cNvPr id="431" name="Google Shape;431;p30"/>
            <p:cNvSpPr/>
            <p:nvPr/>
          </p:nvSpPr>
          <p:spPr>
            <a:xfrm>
              <a:off x="2326879" y="4207789"/>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4</a:t>
              </a:r>
              <a:endParaRPr sz="2133" b="0" i="0" u="none" strike="noStrike" cap="none">
                <a:solidFill>
                  <a:srgbClr val="000000"/>
                </a:solidFill>
                <a:latin typeface="Calibri"/>
                <a:ea typeface="Calibri"/>
                <a:cs typeface="Calibri"/>
                <a:sym typeface="Calibri"/>
              </a:endParaRPr>
            </a:p>
          </p:txBody>
        </p:sp>
        <p:sp>
          <p:nvSpPr>
            <p:cNvPr id="432" name="Google Shape;432;p30"/>
            <p:cNvSpPr/>
            <p:nvPr/>
          </p:nvSpPr>
          <p:spPr>
            <a:xfrm>
              <a:off x="2418147" y="5405821"/>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5</a:t>
              </a:r>
              <a:endParaRPr sz="2133" b="0" i="0" u="none" strike="noStrike" cap="none">
                <a:solidFill>
                  <a:srgbClr val="000000"/>
                </a:solidFill>
                <a:latin typeface="Calibri"/>
                <a:ea typeface="Calibri"/>
                <a:cs typeface="Calibri"/>
                <a:sym typeface="Calibri"/>
              </a:endParaRPr>
            </a:p>
          </p:txBody>
        </p:sp>
        <p:sp>
          <p:nvSpPr>
            <p:cNvPr id="433" name="Google Shape;433;p30"/>
            <p:cNvSpPr/>
            <p:nvPr/>
          </p:nvSpPr>
          <p:spPr>
            <a:xfrm>
              <a:off x="3561068" y="5654560"/>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6</a:t>
              </a:r>
              <a:endParaRPr sz="2133" b="0" i="0" u="none" strike="noStrike" cap="none">
                <a:solidFill>
                  <a:srgbClr val="000000"/>
                </a:solidFill>
                <a:latin typeface="Calibri"/>
                <a:ea typeface="Calibri"/>
                <a:cs typeface="Calibri"/>
                <a:sym typeface="Calibri"/>
              </a:endParaRPr>
            </a:p>
          </p:txBody>
        </p:sp>
        <p:sp>
          <p:nvSpPr>
            <p:cNvPr id="434" name="Google Shape;434;p30"/>
            <p:cNvSpPr/>
            <p:nvPr/>
          </p:nvSpPr>
          <p:spPr>
            <a:xfrm>
              <a:off x="4252334" y="4610639"/>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7</a:t>
              </a:r>
              <a:endParaRPr sz="2133" b="0" i="0" u="none" strike="noStrike" cap="none">
                <a:solidFill>
                  <a:srgbClr val="000000"/>
                </a:solidFill>
                <a:latin typeface="Calibri"/>
                <a:ea typeface="Calibri"/>
                <a:cs typeface="Calibri"/>
                <a:sym typeface="Calibri"/>
              </a:endParaRPr>
            </a:p>
          </p:txBody>
        </p:sp>
        <p:sp>
          <p:nvSpPr>
            <p:cNvPr id="435" name="Google Shape;435;p30"/>
            <p:cNvSpPr/>
            <p:nvPr/>
          </p:nvSpPr>
          <p:spPr>
            <a:xfrm>
              <a:off x="2082013" y="6343686"/>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8</a:t>
              </a:r>
              <a:endParaRPr sz="2133" b="0" i="0" u="none" strike="noStrike" cap="none">
                <a:solidFill>
                  <a:srgbClr val="000000"/>
                </a:solidFill>
                <a:latin typeface="Calibri"/>
                <a:ea typeface="Calibri"/>
                <a:cs typeface="Calibri"/>
                <a:sym typeface="Calibri"/>
              </a:endParaRPr>
            </a:p>
          </p:txBody>
        </p:sp>
        <p:cxnSp>
          <p:nvCxnSpPr>
            <p:cNvPr id="436" name="Google Shape;436;p30"/>
            <p:cNvCxnSpPr>
              <a:stCxn id="428" idx="2"/>
              <a:endCxn id="429" idx="0"/>
            </p:cNvCxnSpPr>
            <p:nvPr/>
          </p:nvCxnSpPr>
          <p:spPr>
            <a:xfrm>
              <a:off x="1336953" y="4767702"/>
              <a:ext cx="151200" cy="488100"/>
            </a:xfrm>
            <a:prstGeom prst="straightConnector1">
              <a:avLst/>
            </a:prstGeom>
            <a:noFill/>
            <a:ln w="19050" cap="flat" cmpd="sng">
              <a:solidFill>
                <a:schemeClr val="dk2"/>
              </a:solidFill>
              <a:prstDash val="solid"/>
              <a:round/>
              <a:headEnd type="none" w="sm" len="sm"/>
              <a:tailEnd type="none" w="sm" len="sm"/>
            </a:ln>
          </p:spPr>
        </p:cxnSp>
        <p:cxnSp>
          <p:nvCxnSpPr>
            <p:cNvPr id="437" name="Google Shape;437;p30"/>
            <p:cNvCxnSpPr>
              <a:stCxn id="428" idx="3"/>
              <a:endCxn id="431" idx="1"/>
            </p:cNvCxnSpPr>
            <p:nvPr/>
          </p:nvCxnSpPr>
          <p:spPr>
            <a:xfrm rot="10800000" flipH="1">
              <a:off x="1548553" y="4376502"/>
              <a:ext cx="778200" cy="222600"/>
            </a:xfrm>
            <a:prstGeom prst="straightConnector1">
              <a:avLst/>
            </a:prstGeom>
            <a:noFill/>
            <a:ln w="19050" cap="flat" cmpd="sng">
              <a:solidFill>
                <a:schemeClr val="dk2"/>
              </a:solidFill>
              <a:prstDash val="solid"/>
              <a:round/>
              <a:headEnd type="none" w="sm" len="sm"/>
              <a:tailEnd type="none" w="sm" len="sm"/>
            </a:ln>
          </p:spPr>
        </p:cxnSp>
        <p:cxnSp>
          <p:nvCxnSpPr>
            <p:cNvPr id="438" name="Google Shape;438;p30"/>
            <p:cNvCxnSpPr>
              <a:stCxn id="430" idx="2"/>
              <a:endCxn id="431" idx="0"/>
            </p:cNvCxnSpPr>
            <p:nvPr/>
          </p:nvCxnSpPr>
          <p:spPr>
            <a:xfrm flipH="1">
              <a:off x="2538578" y="3715493"/>
              <a:ext cx="337500" cy="492300"/>
            </a:xfrm>
            <a:prstGeom prst="straightConnector1">
              <a:avLst/>
            </a:prstGeom>
            <a:noFill/>
            <a:ln w="19050" cap="flat" cmpd="sng">
              <a:solidFill>
                <a:schemeClr val="dk2"/>
              </a:solidFill>
              <a:prstDash val="solid"/>
              <a:round/>
              <a:headEnd type="none" w="sm" len="sm"/>
              <a:tailEnd type="none" w="sm" len="sm"/>
            </a:ln>
          </p:spPr>
        </p:cxnSp>
        <p:cxnSp>
          <p:nvCxnSpPr>
            <p:cNvPr id="439" name="Google Shape;439;p30"/>
            <p:cNvCxnSpPr>
              <a:stCxn id="433" idx="0"/>
              <a:endCxn id="434" idx="2"/>
            </p:cNvCxnSpPr>
            <p:nvPr/>
          </p:nvCxnSpPr>
          <p:spPr>
            <a:xfrm rot="10800000" flipH="1">
              <a:off x="3772668" y="4947760"/>
              <a:ext cx="691200" cy="706800"/>
            </a:xfrm>
            <a:prstGeom prst="straightConnector1">
              <a:avLst/>
            </a:prstGeom>
            <a:noFill/>
            <a:ln w="19050" cap="flat" cmpd="sng">
              <a:solidFill>
                <a:schemeClr val="dk2"/>
              </a:solidFill>
              <a:prstDash val="solid"/>
              <a:round/>
              <a:headEnd type="none" w="sm" len="sm"/>
              <a:tailEnd type="none" w="sm" len="sm"/>
            </a:ln>
          </p:spPr>
        </p:cxnSp>
        <p:cxnSp>
          <p:nvCxnSpPr>
            <p:cNvPr id="440" name="Google Shape;440;p30"/>
            <p:cNvCxnSpPr>
              <a:stCxn id="433" idx="1"/>
              <a:endCxn id="432" idx="3"/>
            </p:cNvCxnSpPr>
            <p:nvPr/>
          </p:nvCxnSpPr>
          <p:spPr>
            <a:xfrm rot="10800000">
              <a:off x="2841368" y="5574460"/>
              <a:ext cx="719700" cy="248700"/>
            </a:xfrm>
            <a:prstGeom prst="straightConnector1">
              <a:avLst/>
            </a:prstGeom>
            <a:noFill/>
            <a:ln w="19050" cap="flat" cmpd="sng">
              <a:solidFill>
                <a:schemeClr val="dk2"/>
              </a:solidFill>
              <a:prstDash val="solid"/>
              <a:round/>
              <a:headEnd type="none" w="sm" len="sm"/>
              <a:tailEnd type="none" w="sm" len="sm"/>
            </a:ln>
          </p:spPr>
        </p:cxnSp>
        <p:cxnSp>
          <p:nvCxnSpPr>
            <p:cNvPr id="441" name="Google Shape;441;p30"/>
            <p:cNvCxnSpPr>
              <a:stCxn id="429" idx="3"/>
              <a:endCxn id="432" idx="1"/>
            </p:cNvCxnSpPr>
            <p:nvPr/>
          </p:nvCxnSpPr>
          <p:spPr>
            <a:xfrm>
              <a:off x="1699832" y="5424408"/>
              <a:ext cx="718200" cy="150000"/>
            </a:xfrm>
            <a:prstGeom prst="straightConnector1">
              <a:avLst/>
            </a:prstGeom>
            <a:noFill/>
            <a:ln w="19050" cap="flat" cmpd="sng">
              <a:solidFill>
                <a:schemeClr val="dk2"/>
              </a:solidFill>
              <a:prstDash val="solid"/>
              <a:round/>
              <a:headEnd type="none" w="sm" len="sm"/>
              <a:tailEnd type="none" w="sm" len="sm"/>
            </a:ln>
          </p:spPr>
        </p:cxnSp>
        <p:cxnSp>
          <p:nvCxnSpPr>
            <p:cNvPr id="442" name="Google Shape;442;p30"/>
            <p:cNvCxnSpPr>
              <a:stCxn id="432" idx="2"/>
              <a:endCxn id="435" idx="0"/>
            </p:cNvCxnSpPr>
            <p:nvPr/>
          </p:nvCxnSpPr>
          <p:spPr>
            <a:xfrm flipH="1">
              <a:off x="2293747" y="5743021"/>
              <a:ext cx="336000" cy="600600"/>
            </a:xfrm>
            <a:prstGeom prst="straightConnector1">
              <a:avLst/>
            </a:prstGeom>
            <a:noFill/>
            <a:ln w="19050" cap="flat" cmpd="sng">
              <a:solidFill>
                <a:schemeClr val="dk2"/>
              </a:solidFill>
              <a:prstDash val="solid"/>
              <a:round/>
              <a:headEnd type="none" w="sm" len="sm"/>
              <a:tailEnd type="none" w="sm" len="sm"/>
            </a:ln>
          </p:spPr>
        </p:cxnSp>
        <p:sp>
          <p:nvSpPr>
            <p:cNvPr id="443" name="Google Shape;443;p30"/>
            <p:cNvSpPr/>
            <p:nvPr/>
          </p:nvSpPr>
          <p:spPr>
            <a:xfrm>
              <a:off x="3302856" y="4538240"/>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9</a:t>
              </a:r>
              <a:endParaRPr sz="2133" b="0" i="0" u="none" strike="noStrike" cap="none">
                <a:solidFill>
                  <a:srgbClr val="000000"/>
                </a:solidFill>
                <a:latin typeface="Calibri"/>
                <a:ea typeface="Calibri"/>
                <a:cs typeface="Calibri"/>
                <a:sym typeface="Calibri"/>
              </a:endParaRPr>
            </a:p>
          </p:txBody>
        </p:sp>
        <p:cxnSp>
          <p:nvCxnSpPr>
            <p:cNvPr id="444" name="Google Shape;444;p30"/>
            <p:cNvCxnSpPr>
              <a:stCxn id="433" idx="0"/>
              <a:endCxn id="443" idx="2"/>
            </p:cNvCxnSpPr>
            <p:nvPr/>
          </p:nvCxnSpPr>
          <p:spPr>
            <a:xfrm rot="10800000">
              <a:off x="3514368" y="4875460"/>
              <a:ext cx="258300" cy="779100"/>
            </a:xfrm>
            <a:prstGeom prst="straightConnector1">
              <a:avLst/>
            </a:prstGeom>
            <a:noFill/>
            <a:ln w="19050" cap="flat" cmpd="sng">
              <a:solidFill>
                <a:schemeClr val="dk2"/>
              </a:solidFill>
              <a:prstDash val="solid"/>
              <a:round/>
              <a:headEnd type="none" w="sm" len="sm"/>
              <a:tailEnd type="none" w="sm" len="sm"/>
            </a:ln>
          </p:spPr>
        </p:cxnSp>
        <p:cxnSp>
          <p:nvCxnSpPr>
            <p:cNvPr id="445" name="Google Shape;445;p30"/>
            <p:cNvCxnSpPr/>
            <p:nvPr/>
          </p:nvCxnSpPr>
          <p:spPr>
            <a:xfrm>
              <a:off x="2538479" y="4544989"/>
              <a:ext cx="91268" cy="860832"/>
            </a:xfrm>
            <a:prstGeom prst="straightConnector1">
              <a:avLst/>
            </a:prstGeom>
            <a:noFill/>
            <a:ln w="19050" cap="flat" cmpd="sng">
              <a:solidFill>
                <a:schemeClr val="dk2"/>
              </a:solidFill>
              <a:prstDash val="solid"/>
              <a:round/>
              <a:headEnd type="none" w="sm" len="sm"/>
              <a:tailEnd type="none" w="sm" len="sm"/>
            </a:ln>
          </p:spPr>
        </p:cxnSp>
      </p:grpSp>
      <p:sp>
        <p:nvSpPr>
          <p:cNvPr id="446" name="Google Shape;446;p30"/>
          <p:cNvSpPr txBox="1"/>
          <p:nvPr/>
        </p:nvSpPr>
        <p:spPr>
          <a:xfrm>
            <a:off x="113786" y="4360302"/>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447" name="Google Shape;447;p30"/>
          <p:cNvSpPr/>
          <p:nvPr/>
        </p:nvSpPr>
        <p:spPr>
          <a:xfrm>
            <a:off x="3449267" y="3398602"/>
            <a:ext cx="2935450" cy="736820"/>
          </a:xfrm>
          <a:prstGeom prst="wedgeRectCallout">
            <a:avLst>
              <a:gd name="adj1" fmla="val 62883"/>
              <a:gd name="adj2" fmla="val -34494"/>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Grab one element at a time from the perimeter</a:t>
            </a:r>
            <a:endParaRPr/>
          </a:p>
        </p:txBody>
      </p:sp>
      <p:sp>
        <p:nvSpPr>
          <p:cNvPr id="448" name="Google Shape;448;p30"/>
          <p:cNvSpPr/>
          <p:nvPr/>
        </p:nvSpPr>
        <p:spPr>
          <a:xfrm>
            <a:off x="3916299" y="4221022"/>
            <a:ext cx="2468400" cy="736800"/>
          </a:xfrm>
          <a:prstGeom prst="wedgeRectCallout">
            <a:avLst>
              <a:gd name="adj1" fmla="val 76718"/>
              <a:gd name="adj2" fmla="val -68035"/>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Look at all that element’s unvisited children</a:t>
            </a:r>
            <a:endParaRPr dirty="0"/>
          </a:p>
        </p:txBody>
      </p:sp>
      <p:sp>
        <p:nvSpPr>
          <p:cNvPr id="449" name="Google Shape;449;p30"/>
          <p:cNvSpPr/>
          <p:nvPr/>
        </p:nvSpPr>
        <p:spPr>
          <a:xfrm>
            <a:off x="3916261" y="5043437"/>
            <a:ext cx="2468456" cy="736820"/>
          </a:xfrm>
          <a:prstGeom prst="wedgeRectCallout">
            <a:avLst>
              <a:gd name="adj1" fmla="val 85228"/>
              <a:gd name="adj2" fmla="val -81452"/>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Add new ones to perimeter!</a:t>
            </a:r>
            <a:endParaRPr/>
          </a:p>
        </p:txBody>
      </p:sp>
      <p:sp>
        <p:nvSpPr>
          <p:cNvPr id="450" name="Google Shape;450;p30"/>
          <p:cNvSpPr txBox="1"/>
          <p:nvPr/>
        </p:nvSpPr>
        <p:spPr>
          <a:xfrm>
            <a:off x="6824900" y="1503750"/>
            <a:ext cx="4772100" cy="480101"/>
          </a:xfrm>
          <a:prstGeom prst="rect">
            <a:avLst/>
          </a:prstGeom>
          <a:solidFill>
            <a:srgbClr val="F2F2F2"/>
          </a:solid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accent3"/>
                </a:solidFill>
                <a:latin typeface="Consolas"/>
                <a:ea typeface="Consolas"/>
                <a:cs typeface="Consolas"/>
                <a:sym typeface="Consolas"/>
              </a:rPr>
              <a:t>Queue</a:t>
            </a:r>
            <a:r>
              <a:rPr lang="en-US" sz="1600" dirty="0">
                <a:solidFill>
                  <a:schemeClr val="dk1"/>
                </a:solidFill>
                <a:latin typeface="Consolas"/>
                <a:ea typeface="Consolas"/>
                <a:cs typeface="Consolas"/>
                <a:sym typeface="Consolas"/>
              </a:rPr>
              <a:t>&lt;</a:t>
            </a:r>
            <a:r>
              <a:rPr lang="en-US" sz="1600" dirty="0">
                <a:solidFill>
                  <a:schemeClr val="accent3"/>
                </a:solidFill>
                <a:latin typeface="Consolas"/>
                <a:ea typeface="Consolas"/>
                <a:cs typeface="Consolas"/>
                <a:sym typeface="Consolas"/>
              </a:rPr>
              <a:t>Node</a:t>
            </a:r>
            <a:r>
              <a:rPr lang="en-US" sz="1600" dirty="0">
                <a:solidFill>
                  <a:schemeClr val="dk1"/>
                </a:solidFill>
                <a:latin typeface="Consolas"/>
                <a:ea typeface="Consolas"/>
                <a:cs typeface="Consolas"/>
                <a:sym typeface="Consolas"/>
              </a:rPr>
              <a:t>&gt; perimeter = </a:t>
            </a:r>
            <a:r>
              <a:rPr lang="en-US" sz="1600" dirty="0">
                <a:solidFill>
                  <a:schemeClr val="accent2"/>
                </a:solidFill>
                <a:latin typeface="Consolas"/>
                <a:ea typeface="Consolas"/>
                <a:cs typeface="Consolas"/>
                <a:sym typeface="Consolas"/>
              </a:rPr>
              <a:t>new</a:t>
            </a: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Queue</a:t>
            </a:r>
            <a:r>
              <a:rPr lang="en-US" sz="1600" dirty="0">
                <a:solidFill>
                  <a:schemeClr val="dk1"/>
                </a:solidFill>
                <a:latin typeface="Consolas"/>
                <a:ea typeface="Consolas"/>
                <a:cs typeface="Consolas"/>
                <a:sym typeface="Consolas"/>
              </a:rPr>
              <a:t>&lt;&gt;();</a:t>
            </a:r>
            <a:endParaRPr dirty="0">
              <a:solidFill>
                <a:schemeClr val="dk1"/>
              </a:solidFill>
            </a:endParaRPr>
          </a:p>
        </p:txBody>
      </p:sp>
      <p:sp>
        <p:nvSpPr>
          <p:cNvPr id="451" name="Google Shape;451;p30"/>
          <p:cNvSpPr txBox="1"/>
          <p:nvPr/>
        </p:nvSpPr>
        <p:spPr>
          <a:xfrm>
            <a:off x="6474950" y="1817100"/>
            <a:ext cx="5472000" cy="480101"/>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Set</a:t>
            </a:r>
            <a:r>
              <a:rPr lang="en-US" sz="1600" dirty="0">
                <a:solidFill>
                  <a:schemeClr val="dk1"/>
                </a:solidFill>
                <a:latin typeface="Consolas"/>
                <a:ea typeface="Consolas"/>
                <a:cs typeface="Consolas"/>
                <a:sym typeface="Consolas"/>
              </a:rPr>
              <a:t>&lt;</a:t>
            </a:r>
            <a:r>
              <a:rPr lang="en-US" sz="1600" dirty="0">
                <a:solidFill>
                  <a:schemeClr val="accent3"/>
                </a:solidFill>
                <a:latin typeface="Consolas"/>
                <a:ea typeface="Consolas"/>
                <a:cs typeface="Consolas"/>
                <a:sym typeface="Consolas"/>
              </a:rPr>
              <a:t>Node</a:t>
            </a:r>
            <a:r>
              <a:rPr lang="en-US" sz="1600" dirty="0">
                <a:solidFill>
                  <a:schemeClr val="dk1"/>
                </a:solidFill>
                <a:latin typeface="Consolas"/>
                <a:ea typeface="Consolas"/>
                <a:cs typeface="Consolas"/>
                <a:sym typeface="Consolas"/>
              </a:rPr>
              <a:t>&gt; visited = </a:t>
            </a:r>
            <a:r>
              <a:rPr lang="en-US" sz="1600" dirty="0">
                <a:solidFill>
                  <a:schemeClr val="accent2"/>
                </a:solidFill>
                <a:latin typeface="Consolas"/>
                <a:ea typeface="Consolas"/>
                <a:cs typeface="Consolas"/>
                <a:sym typeface="Consolas"/>
              </a:rPr>
              <a:t>new</a:t>
            </a: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Set</a:t>
            </a:r>
            <a:r>
              <a:rPr lang="en-US" sz="1600" dirty="0">
                <a:solidFill>
                  <a:schemeClr val="dk1"/>
                </a:solidFill>
                <a:latin typeface="Consolas"/>
                <a:ea typeface="Consolas"/>
                <a:cs typeface="Consolas"/>
                <a:sym typeface="Consolas"/>
              </a:rPr>
              <a:t>&lt;&gt;();  </a:t>
            </a:r>
            <a:endParaRPr dirty="0"/>
          </a:p>
        </p:txBody>
      </p:sp>
      <p:sp>
        <p:nvSpPr>
          <p:cNvPr id="452" name="Google Shape;452;p30"/>
          <p:cNvSpPr txBox="1"/>
          <p:nvPr/>
        </p:nvSpPr>
        <p:spPr>
          <a:xfrm>
            <a:off x="6474950" y="2112475"/>
            <a:ext cx="5472000" cy="10221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sz="1600">
              <a:solidFill>
                <a:schemeClr val="dk1"/>
              </a:solidFill>
              <a:latin typeface="Consolas"/>
              <a:ea typeface="Consolas"/>
              <a:cs typeface="Consolas"/>
              <a:sym typeface="Consolas"/>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perimeter.</a:t>
            </a:r>
            <a:r>
              <a:rPr lang="en-US" sz="1600" b="1">
                <a:solidFill>
                  <a:schemeClr val="dk1"/>
                </a:solidFill>
                <a:latin typeface="Consolas"/>
                <a:ea typeface="Consolas"/>
                <a:cs typeface="Consolas"/>
                <a:sym typeface="Consolas"/>
              </a:rPr>
              <a:t>add</a:t>
            </a:r>
            <a:r>
              <a:rPr lang="en-US" sz="1600">
                <a:solidFill>
                  <a:schemeClr val="dk1"/>
                </a:solidFill>
                <a:latin typeface="Consolas"/>
                <a:ea typeface="Consolas"/>
                <a:cs typeface="Consolas"/>
                <a:sym typeface="Consolas"/>
              </a:rPr>
              <a:t>(start);</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visited.</a:t>
            </a:r>
            <a:r>
              <a:rPr lang="en-US" sz="1600" b="1">
                <a:solidFill>
                  <a:schemeClr val="dk1"/>
                </a:solidFill>
                <a:latin typeface="Consolas"/>
                <a:ea typeface="Consolas"/>
                <a:cs typeface="Consolas"/>
                <a:sym typeface="Consolas"/>
              </a:rPr>
              <a:t>add</a:t>
            </a:r>
            <a:r>
              <a:rPr lang="en-US" sz="1600">
                <a:solidFill>
                  <a:schemeClr val="dk1"/>
                </a:solidFill>
                <a:latin typeface="Consolas"/>
                <a:ea typeface="Consolas"/>
                <a:cs typeface="Consolas"/>
                <a:sym typeface="Consolas"/>
              </a:rPr>
              <a:t>(start);</a:t>
            </a:r>
            <a:endParaRPr/>
          </a:p>
        </p:txBody>
      </p:sp>
      <p:sp>
        <p:nvSpPr>
          <p:cNvPr id="453" name="Google Shape;453;p30"/>
          <p:cNvSpPr txBox="1"/>
          <p:nvPr/>
        </p:nvSpPr>
        <p:spPr>
          <a:xfrm>
            <a:off x="6474950" y="2998975"/>
            <a:ext cx="5472000" cy="1071032"/>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sz="1600" dirty="0">
              <a:solidFill>
                <a:schemeClr val="dk1"/>
              </a:solidFill>
              <a:latin typeface="Consolas"/>
              <a:ea typeface="Consolas"/>
              <a:cs typeface="Consolas"/>
              <a:sym typeface="Consolas"/>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while</a:t>
            </a: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dirty="0">
                <a:solidFill>
                  <a:schemeClr val="dk1"/>
                </a:solidFill>
                <a:latin typeface="Consolas"/>
                <a:ea typeface="Consolas"/>
                <a:cs typeface="Consolas"/>
                <a:sym typeface="Consolas"/>
              </a:rPr>
              <a:t>()) {</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Node</a:t>
            </a:r>
            <a:r>
              <a:rPr lang="en-US" sz="1600" dirty="0">
                <a:solidFill>
                  <a:schemeClr val="dk1"/>
                </a:solidFill>
                <a:latin typeface="Consolas"/>
                <a:ea typeface="Consolas"/>
                <a:cs typeface="Consolas"/>
                <a:sym typeface="Consolas"/>
              </a:rPr>
              <a:t> from = </a:t>
            </a:r>
            <a:r>
              <a:rPr lang="en-US" sz="160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dirty="0">
                <a:solidFill>
                  <a:schemeClr val="dk1"/>
                </a:solidFill>
                <a:latin typeface="Consolas"/>
                <a:ea typeface="Consolas"/>
                <a:cs typeface="Consolas"/>
                <a:sym typeface="Consolas"/>
              </a:rPr>
              <a:t>();</a:t>
            </a:r>
            <a:endParaRPr dirty="0"/>
          </a:p>
        </p:txBody>
      </p:sp>
      <p:sp>
        <p:nvSpPr>
          <p:cNvPr id="454" name="Google Shape;454;p30"/>
          <p:cNvSpPr txBox="1"/>
          <p:nvPr/>
        </p:nvSpPr>
        <p:spPr>
          <a:xfrm>
            <a:off x="6824900" y="3885900"/>
            <a:ext cx="5472000" cy="775567"/>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for</a:t>
            </a: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Edge</a:t>
            </a:r>
            <a:r>
              <a:rPr lang="en-US" sz="1600"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edge</a:t>
            </a:r>
            <a:r>
              <a:rPr lang="en-US" sz="1600" dirty="0">
                <a:solidFill>
                  <a:schemeClr val="dk1"/>
                </a:solidFill>
                <a:latin typeface="Consolas"/>
                <a:ea typeface="Consolas"/>
                <a:cs typeface="Consolas"/>
                <a:sym typeface="Consolas"/>
              </a:rPr>
              <a:t> : </a:t>
            </a:r>
            <a:r>
              <a:rPr lang="en-US" sz="160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dirty="0">
                <a:solidFill>
                  <a:schemeClr val="dk1"/>
                </a:solidFill>
                <a:latin typeface="Consolas"/>
                <a:ea typeface="Consolas"/>
                <a:cs typeface="Consolas"/>
                <a:sym typeface="Consolas"/>
              </a:rPr>
              <a:t>(from)) {</a:t>
            </a:r>
            <a:endParaRPr dirty="0">
              <a:solidFill>
                <a:schemeClr val="dk1"/>
              </a:solidFill>
            </a:endParaRPr>
          </a:p>
          <a:p>
            <a:pPr marL="0" lvl="0" indent="0" algn="l" rtl="0">
              <a:lnSpc>
                <a:spcPct val="120000"/>
              </a:lnSpc>
              <a:spcBef>
                <a:spcPts val="0"/>
              </a:spcBef>
              <a:spcAft>
                <a:spcPts val="0"/>
              </a:spcAft>
              <a:buNone/>
            </a:pPr>
            <a:r>
              <a:rPr lang="en-US" sz="1600" dirty="0">
                <a:solidFill>
                  <a:schemeClr val="dk1"/>
                </a:solidFill>
                <a:latin typeface="Consolas"/>
                <a:ea typeface="Consolas"/>
                <a:cs typeface="Consolas"/>
                <a:sym typeface="Consolas"/>
              </a:rPr>
              <a:t>      </a:t>
            </a:r>
            <a:r>
              <a:rPr lang="en-US" sz="1600" dirty="0">
                <a:solidFill>
                  <a:schemeClr val="accent3"/>
                </a:solidFill>
                <a:latin typeface="Consolas"/>
                <a:ea typeface="Consolas"/>
                <a:cs typeface="Consolas"/>
                <a:sym typeface="Consolas"/>
              </a:rPr>
              <a:t>Node</a:t>
            </a:r>
            <a:r>
              <a:rPr lang="en-US" sz="160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dirty="0">
                <a:solidFill>
                  <a:schemeClr val="dk1"/>
                </a:solidFill>
                <a:latin typeface="Consolas"/>
                <a:ea typeface="Consolas"/>
                <a:cs typeface="Consolas"/>
                <a:sym typeface="Consolas"/>
              </a:rPr>
              <a:t>();</a:t>
            </a:r>
            <a:endParaRPr dirty="0"/>
          </a:p>
        </p:txBody>
      </p:sp>
      <p:sp>
        <p:nvSpPr>
          <p:cNvPr id="455" name="Google Shape;455;p30"/>
          <p:cNvSpPr txBox="1"/>
          <p:nvPr/>
        </p:nvSpPr>
        <p:spPr>
          <a:xfrm>
            <a:off x="6824900" y="4180475"/>
            <a:ext cx="5122200" cy="24627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0"/>
              </a:spcAft>
              <a:buNone/>
            </a:pP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a:t>
            </a:r>
            <a:r>
              <a:rPr lang="en-US" sz="1600">
                <a:solidFill>
                  <a:schemeClr val="accent2"/>
                </a:solidFill>
                <a:latin typeface="Consolas"/>
                <a:ea typeface="Consolas"/>
                <a:cs typeface="Consolas"/>
                <a:sym typeface="Consolas"/>
              </a:rPr>
              <a:t>if</a:t>
            </a:r>
            <a:r>
              <a:rPr lang="en-US" sz="1600">
                <a:solidFill>
                  <a:schemeClr val="dk1"/>
                </a:solidFill>
                <a:latin typeface="Consolas"/>
                <a:ea typeface="Consolas"/>
                <a:cs typeface="Consolas"/>
                <a:sym typeface="Consolas"/>
              </a:rPr>
              <a:t> (!visited.</a:t>
            </a:r>
            <a:r>
              <a:rPr lang="en-US" sz="1600" b="1">
                <a:solidFill>
                  <a:schemeClr val="dk1"/>
                </a:solidFill>
                <a:latin typeface="Consolas"/>
                <a:ea typeface="Consolas"/>
                <a:cs typeface="Consolas"/>
                <a:sym typeface="Consolas"/>
              </a:rPr>
              <a:t>contains</a:t>
            </a:r>
            <a:r>
              <a:rPr lang="en-US" sz="1600">
                <a:solidFill>
                  <a:schemeClr val="dk1"/>
                </a:solidFill>
                <a:latin typeface="Consolas"/>
                <a:ea typeface="Consolas"/>
                <a:cs typeface="Consolas"/>
                <a:sym typeface="Consolas"/>
              </a:rPr>
              <a:t>(to)) {</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perimeter.</a:t>
            </a:r>
            <a:r>
              <a:rPr lang="en-US" sz="1600" b="1">
                <a:solidFill>
                  <a:schemeClr val="dk1"/>
                </a:solidFill>
                <a:latin typeface="Consolas"/>
                <a:ea typeface="Consolas"/>
                <a:cs typeface="Consolas"/>
                <a:sym typeface="Consolas"/>
              </a:rPr>
              <a:t>add</a:t>
            </a:r>
            <a:r>
              <a:rPr lang="en-US" sz="1600">
                <a:solidFill>
                  <a:schemeClr val="dk1"/>
                </a:solidFill>
                <a:latin typeface="Consolas"/>
                <a:ea typeface="Consolas"/>
                <a:cs typeface="Consolas"/>
                <a:sym typeface="Consolas"/>
              </a:rPr>
              <a:t>(to);</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visited.</a:t>
            </a:r>
            <a:r>
              <a:rPr lang="en-US" sz="1600" b="1">
                <a:solidFill>
                  <a:schemeClr val="dk1"/>
                </a:solidFill>
                <a:latin typeface="Consolas"/>
                <a:ea typeface="Consolas"/>
                <a:cs typeface="Consolas"/>
                <a:sym typeface="Consolas"/>
              </a:rPr>
              <a:t>add</a:t>
            </a:r>
            <a:r>
              <a:rPr lang="en-US" sz="1600">
                <a:solidFill>
                  <a:schemeClr val="dk1"/>
                </a:solidFill>
                <a:latin typeface="Consolas"/>
                <a:ea typeface="Consolas"/>
                <a:cs typeface="Consolas"/>
                <a:sym typeface="Consolas"/>
              </a:rPr>
              <a:t>(to);</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  }</a:t>
            </a:r>
            <a:endParaRPr>
              <a:solidFill>
                <a:schemeClr val="dk1"/>
              </a:solidFill>
            </a:endParaRPr>
          </a:p>
          <a:p>
            <a:pPr marL="0" lvl="0" indent="0" algn="l" rtl="0">
              <a:lnSpc>
                <a:spcPct val="120000"/>
              </a:lnSpc>
              <a:spcBef>
                <a:spcPts val="0"/>
              </a:spcBef>
              <a:spcAft>
                <a:spcPts val="0"/>
              </a:spcAft>
              <a:buNone/>
            </a:pPr>
            <a:r>
              <a:rPr lang="en-US" sz="1600">
                <a:solidFill>
                  <a:schemeClr val="dk1"/>
                </a:solidFill>
                <a:latin typeface="Consolas"/>
                <a:ea typeface="Consolas"/>
                <a:cs typeface="Consolas"/>
                <a:sym typeface="Consolas"/>
              </a:rPr>
              <a:t>}</a:t>
            </a:r>
            <a:endParaRPr>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1000"/>
                                        <p:tgtEl>
                                          <p:spTgt spid="423"/>
                                        </p:tgtEl>
                                      </p:cBhvr>
                                    </p:animEffect>
                                  </p:childTnLst>
                                </p:cTn>
                              </p:par>
                              <p:par>
                                <p:cTn id="8" presetID="10" presetClass="entr" presetSubtype="0" fill="hold" nodeType="withEffect">
                                  <p:stCondLst>
                                    <p:cond delay="0"/>
                                  </p:stCondLst>
                                  <p:childTnLst>
                                    <p:set>
                                      <p:cBhvr>
                                        <p:cTn id="9" dur="1" fill="hold">
                                          <p:stCondLst>
                                            <p:cond delay="0"/>
                                          </p:stCondLst>
                                        </p:cTn>
                                        <p:tgtEl>
                                          <p:spTgt spid="450"/>
                                        </p:tgtEl>
                                        <p:attrNameLst>
                                          <p:attrName>style.visibility</p:attrName>
                                        </p:attrNameLst>
                                      </p:cBhvr>
                                      <p:to>
                                        <p:strVal val="visible"/>
                                      </p:to>
                                    </p:set>
                                    <p:animEffect transition="in" filter="fade">
                                      <p:cBhvr>
                                        <p:cTn id="10" dur="1000"/>
                                        <p:tgtEl>
                                          <p:spTgt spid="450"/>
                                        </p:tgtEl>
                                      </p:cBhvr>
                                    </p:animEffect>
                                  </p:childTnLst>
                                </p:cTn>
                              </p:par>
                              <p:par>
                                <p:cTn id="11" presetID="10" presetClass="entr" presetSubtype="0" fill="hold" nodeType="withEffect">
                                  <p:stCondLst>
                                    <p:cond delay="0"/>
                                  </p:stCondLst>
                                  <p:childTnLst>
                                    <p:set>
                                      <p:cBhvr>
                                        <p:cTn id="12" dur="1" fill="hold">
                                          <p:stCondLst>
                                            <p:cond delay="0"/>
                                          </p:stCondLst>
                                        </p:cTn>
                                        <p:tgtEl>
                                          <p:spTgt spid="426"/>
                                        </p:tgtEl>
                                        <p:attrNameLst>
                                          <p:attrName>style.visibility</p:attrName>
                                        </p:attrNameLst>
                                      </p:cBhvr>
                                      <p:to>
                                        <p:strVal val="visible"/>
                                      </p:to>
                                    </p:set>
                                    <p:animEffect transition="in" filter="fade">
                                      <p:cBhvr>
                                        <p:cTn id="13" dur="1000"/>
                                        <p:tgtEl>
                                          <p:spTgt spid="426"/>
                                        </p:tgtEl>
                                      </p:cBhvr>
                                    </p:animEffect>
                                  </p:childTnLst>
                                </p:cTn>
                              </p:par>
                              <p:par>
                                <p:cTn id="14" presetID="10" presetClass="entr" presetSubtype="0" fill="hold" nodeType="withEffect">
                                  <p:stCondLst>
                                    <p:cond delay="0"/>
                                  </p:stCondLst>
                                  <p:childTnLst>
                                    <p:set>
                                      <p:cBhvr>
                                        <p:cTn id="15" dur="1" fill="hold">
                                          <p:stCondLst>
                                            <p:cond delay="0"/>
                                          </p:stCondLst>
                                        </p:cTn>
                                        <p:tgtEl>
                                          <p:spTgt spid="446"/>
                                        </p:tgtEl>
                                        <p:attrNameLst>
                                          <p:attrName>style.visibility</p:attrName>
                                        </p:attrNameLst>
                                      </p:cBhvr>
                                      <p:to>
                                        <p:strVal val="visible"/>
                                      </p:to>
                                    </p:set>
                                    <p:animEffect transition="in" filter="fade">
                                      <p:cBhvr>
                                        <p:cTn id="16" dur="1000"/>
                                        <p:tgtEl>
                                          <p:spTgt spid="4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51"/>
                                        </p:tgtEl>
                                        <p:attrNameLst>
                                          <p:attrName>style.visibility</p:attrName>
                                        </p:attrNameLst>
                                      </p:cBhvr>
                                      <p:to>
                                        <p:strVal val="visible"/>
                                      </p:to>
                                    </p:set>
                                    <p:animEffect transition="in" filter="fade">
                                      <p:cBhvr>
                                        <p:cTn id="21" dur="1000"/>
                                        <p:tgtEl>
                                          <p:spTgt spid="45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25"/>
                                        </p:tgtEl>
                                        <p:attrNameLst>
                                          <p:attrName>style.visibility</p:attrName>
                                        </p:attrNameLst>
                                      </p:cBhvr>
                                      <p:to>
                                        <p:strVal val="visible"/>
                                      </p:to>
                                    </p:set>
                                    <p:animEffect transition="in" filter="fade">
                                      <p:cBhvr>
                                        <p:cTn id="26" dur="1000"/>
                                        <p:tgtEl>
                                          <p:spTgt spid="425"/>
                                        </p:tgtEl>
                                      </p:cBhvr>
                                    </p:animEffect>
                                  </p:childTnLst>
                                </p:cTn>
                              </p:par>
                              <p:par>
                                <p:cTn id="27" presetID="10" presetClass="entr" presetSubtype="0" fill="hold" nodeType="withEffect">
                                  <p:stCondLst>
                                    <p:cond delay="0"/>
                                  </p:stCondLst>
                                  <p:childTnLst>
                                    <p:set>
                                      <p:cBhvr>
                                        <p:cTn id="28" dur="1" fill="hold">
                                          <p:stCondLst>
                                            <p:cond delay="0"/>
                                          </p:stCondLst>
                                        </p:cTn>
                                        <p:tgtEl>
                                          <p:spTgt spid="452"/>
                                        </p:tgtEl>
                                        <p:attrNameLst>
                                          <p:attrName>style.visibility</p:attrName>
                                        </p:attrNameLst>
                                      </p:cBhvr>
                                      <p:to>
                                        <p:strVal val="visible"/>
                                      </p:to>
                                    </p:set>
                                    <p:animEffect transition="in" filter="fade">
                                      <p:cBhvr>
                                        <p:cTn id="29" dur="1000"/>
                                        <p:tgtEl>
                                          <p:spTgt spid="4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47"/>
                                        </p:tgtEl>
                                        <p:attrNameLst>
                                          <p:attrName>style.visibility</p:attrName>
                                        </p:attrNameLst>
                                      </p:cBhvr>
                                      <p:to>
                                        <p:strVal val="visible"/>
                                      </p:to>
                                    </p:set>
                                    <p:animEffect transition="in" filter="fade">
                                      <p:cBhvr>
                                        <p:cTn id="34" dur="1000"/>
                                        <p:tgtEl>
                                          <p:spTgt spid="447"/>
                                        </p:tgtEl>
                                      </p:cBhvr>
                                    </p:animEffect>
                                  </p:childTnLst>
                                </p:cTn>
                              </p:par>
                              <p:par>
                                <p:cTn id="35" presetID="10" presetClass="entr" presetSubtype="0" fill="hold" nodeType="withEffect">
                                  <p:stCondLst>
                                    <p:cond delay="0"/>
                                  </p:stCondLst>
                                  <p:childTnLst>
                                    <p:set>
                                      <p:cBhvr>
                                        <p:cTn id="36" dur="1" fill="hold">
                                          <p:stCondLst>
                                            <p:cond delay="0"/>
                                          </p:stCondLst>
                                        </p:cTn>
                                        <p:tgtEl>
                                          <p:spTgt spid="453"/>
                                        </p:tgtEl>
                                        <p:attrNameLst>
                                          <p:attrName>style.visibility</p:attrName>
                                        </p:attrNameLst>
                                      </p:cBhvr>
                                      <p:to>
                                        <p:strVal val="visible"/>
                                      </p:to>
                                    </p:set>
                                    <p:animEffect transition="in" filter="fade">
                                      <p:cBhvr>
                                        <p:cTn id="37" dur="1000"/>
                                        <p:tgtEl>
                                          <p:spTgt spid="4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fade">
                                      <p:cBhvr>
                                        <p:cTn id="42" dur="1000"/>
                                        <p:tgtEl>
                                          <p:spTgt spid="448"/>
                                        </p:tgtEl>
                                      </p:cBhvr>
                                    </p:animEffect>
                                  </p:childTnLst>
                                </p:cTn>
                              </p:par>
                              <p:par>
                                <p:cTn id="43" presetID="10" presetClass="entr" presetSubtype="0" fill="hold" nodeType="withEffect">
                                  <p:stCondLst>
                                    <p:cond delay="0"/>
                                  </p:stCondLst>
                                  <p:childTnLst>
                                    <p:set>
                                      <p:cBhvr>
                                        <p:cTn id="44" dur="1" fill="hold">
                                          <p:stCondLst>
                                            <p:cond delay="0"/>
                                          </p:stCondLst>
                                        </p:cTn>
                                        <p:tgtEl>
                                          <p:spTgt spid="454"/>
                                        </p:tgtEl>
                                        <p:attrNameLst>
                                          <p:attrName>style.visibility</p:attrName>
                                        </p:attrNameLst>
                                      </p:cBhvr>
                                      <p:to>
                                        <p:strVal val="visible"/>
                                      </p:to>
                                    </p:set>
                                    <p:animEffect transition="in" filter="fade">
                                      <p:cBhvr>
                                        <p:cTn id="45" dur="1500"/>
                                        <p:tgtEl>
                                          <p:spTgt spid="4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9"/>
                                        </p:tgtEl>
                                        <p:attrNameLst>
                                          <p:attrName>style.visibility</p:attrName>
                                        </p:attrNameLst>
                                      </p:cBhvr>
                                      <p:to>
                                        <p:strVal val="visible"/>
                                      </p:to>
                                    </p:set>
                                    <p:animEffect transition="in" filter="fade">
                                      <p:cBhvr>
                                        <p:cTn id="50" dur="1000"/>
                                        <p:tgtEl>
                                          <p:spTgt spid="449"/>
                                        </p:tgtEl>
                                      </p:cBhvr>
                                    </p:animEffect>
                                  </p:childTnLst>
                                </p:cTn>
                              </p:par>
                              <p:par>
                                <p:cTn id="51" presetID="10" presetClass="entr" presetSubtype="0" fill="hold" nodeType="withEffect">
                                  <p:stCondLst>
                                    <p:cond delay="0"/>
                                  </p:stCondLst>
                                  <p:childTnLst>
                                    <p:set>
                                      <p:cBhvr>
                                        <p:cTn id="52" dur="1" fill="hold">
                                          <p:stCondLst>
                                            <p:cond delay="0"/>
                                          </p:stCondLst>
                                        </p:cTn>
                                        <p:tgtEl>
                                          <p:spTgt spid="455"/>
                                        </p:tgtEl>
                                        <p:attrNameLst>
                                          <p:attrName>style.visibility</p:attrName>
                                        </p:attrNameLst>
                                      </p:cBhvr>
                                      <p:to>
                                        <p:strVal val="visible"/>
                                      </p:to>
                                    </p:set>
                                    <p:animEffect transition="in" filter="fade">
                                      <p:cBhvr>
                                        <p:cTn id="53" dur="10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1"/>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BFS Implementation: In Action</a:t>
            </a:r>
            <a:endParaRPr/>
          </a:p>
        </p:txBody>
      </p:sp>
      <p:sp>
        <p:nvSpPr>
          <p:cNvPr id="462" name="Google Shape;462;p31"/>
          <p:cNvSpPr txBox="1"/>
          <p:nvPr/>
        </p:nvSpPr>
        <p:spPr>
          <a:xfrm>
            <a:off x="689530" y="1343888"/>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463" name="Google Shape;463;p31"/>
          <p:cNvSpPr txBox="1"/>
          <p:nvPr/>
        </p:nvSpPr>
        <p:spPr>
          <a:xfrm>
            <a:off x="6474941" y="1219200"/>
            <a:ext cx="5471983" cy="5461686"/>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bfs</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start)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Queue</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perimeter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Queue</a:t>
            </a:r>
            <a:r>
              <a:rPr lang="en-US" sz="1600" b="0" dirty="0">
                <a:solidFill>
                  <a:schemeClr val="dk1"/>
                </a:solidFill>
                <a:latin typeface="Consolas"/>
                <a:ea typeface="Consolas"/>
                <a:cs typeface="Consolas"/>
                <a:sym typeface="Consolas"/>
              </a:rPr>
              <a:t>&lt;&gt;();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visited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&lt;&gt;();  </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(to))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a:t>
            </a:r>
            <a:endParaRPr dirty="0"/>
          </a:p>
        </p:txBody>
      </p:sp>
      <p:sp>
        <p:nvSpPr>
          <p:cNvPr id="464" name="Google Shape;464;p31"/>
          <p:cNvSpPr/>
          <p:nvPr/>
        </p:nvSpPr>
        <p:spPr>
          <a:xfrm>
            <a:off x="1125353" y="4095939"/>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1</a:t>
            </a:r>
            <a:endParaRPr sz="2133" b="0" i="0" u="none" strike="noStrike" cap="none">
              <a:solidFill>
                <a:srgbClr val="000000"/>
              </a:solidFill>
              <a:latin typeface="Calibri"/>
              <a:ea typeface="Calibri"/>
              <a:cs typeface="Calibri"/>
              <a:sym typeface="Calibri"/>
            </a:endParaRPr>
          </a:p>
        </p:txBody>
      </p:sp>
      <p:sp>
        <p:nvSpPr>
          <p:cNvPr id="465" name="Google Shape;465;p31"/>
          <p:cNvSpPr/>
          <p:nvPr/>
        </p:nvSpPr>
        <p:spPr>
          <a:xfrm>
            <a:off x="1276632" y="4921245"/>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2</a:t>
            </a:r>
            <a:endParaRPr sz="2133" b="0" i="0" u="none" strike="noStrike" cap="none">
              <a:solidFill>
                <a:srgbClr val="000000"/>
              </a:solidFill>
              <a:latin typeface="Calibri"/>
              <a:ea typeface="Calibri"/>
              <a:cs typeface="Calibri"/>
              <a:sym typeface="Calibri"/>
            </a:endParaRPr>
          </a:p>
        </p:txBody>
      </p:sp>
      <p:sp>
        <p:nvSpPr>
          <p:cNvPr id="466" name="Google Shape;466;p31"/>
          <p:cNvSpPr/>
          <p:nvPr/>
        </p:nvSpPr>
        <p:spPr>
          <a:xfrm>
            <a:off x="2664478" y="3043730"/>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3</a:t>
            </a:r>
            <a:endParaRPr sz="2133" b="0" i="0" u="none" strike="noStrike" cap="none">
              <a:solidFill>
                <a:srgbClr val="000000"/>
              </a:solidFill>
              <a:latin typeface="Calibri"/>
              <a:ea typeface="Calibri"/>
              <a:cs typeface="Calibri"/>
              <a:sym typeface="Calibri"/>
            </a:endParaRPr>
          </a:p>
        </p:txBody>
      </p:sp>
      <p:sp>
        <p:nvSpPr>
          <p:cNvPr id="467" name="Google Shape;467;p31"/>
          <p:cNvSpPr/>
          <p:nvPr/>
        </p:nvSpPr>
        <p:spPr>
          <a:xfrm>
            <a:off x="2326879" y="3873226"/>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4</a:t>
            </a:r>
            <a:endParaRPr sz="2133" b="0" i="0" u="none" strike="noStrike" cap="none">
              <a:solidFill>
                <a:srgbClr val="000000"/>
              </a:solidFill>
              <a:latin typeface="Calibri"/>
              <a:ea typeface="Calibri"/>
              <a:cs typeface="Calibri"/>
              <a:sym typeface="Calibri"/>
            </a:endParaRPr>
          </a:p>
        </p:txBody>
      </p:sp>
      <p:sp>
        <p:nvSpPr>
          <p:cNvPr id="468" name="Google Shape;468;p31"/>
          <p:cNvSpPr/>
          <p:nvPr/>
        </p:nvSpPr>
        <p:spPr>
          <a:xfrm>
            <a:off x="2418147" y="5071258"/>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5</a:t>
            </a:r>
            <a:endParaRPr sz="2133" b="0" i="0" u="none" strike="noStrike" cap="none">
              <a:solidFill>
                <a:srgbClr val="000000"/>
              </a:solidFill>
              <a:latin typeface="Calibri"/>
              <a:ea typeface="Calibri"/>
              <a:cs typeface="Calibri"/>
              <a:sym typeface="Calibri"/>
            </a:endParaRPr>
          </a:p>
        </p:txBody>
      </p:sp>
      <p:sp>
        <p:nvSpPr>
          <p:cNvPr id="469" name="Google Shape;469;p31"/>
          <p:cNvSpPr/>
          <p:nvPr/>
        </p:nvSpPr>
        <p:spPr>
          <a:xfrm>
            <a:off x="3561068" y="5319997"/>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6</a:t>
            </a:r>
            <a:endParaRPr sz="2133" b="0" i="0" u="none" strike="noStrike" cap="none">
              <a:solidFill>
                <a:srgbClr val="000000"/>
              </a:solidFill>
              <a:latin typeface="Calibri"/>
              <a:ea typeface="Calibri"/>
              <a:cs typeface="Calibri"/>
              <a:sym typeface="Calibri"/>
            </a:endParaRPr>
          </a:p>
        </p:txBody>
      </p:sp>
      <p:sp>
        <p:nvSpPr>
          <p:cNvPr id="470" name="Google Shape;470;p31"/>
          <p:cNvSpPr/>
          <p:nvPr/>
        </p:nvSpPr>
        <p:spPr>
          <a:xfrm>
            <a:off x="4252334" y="4276076"/>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7</a:t>
            </a:r>
            <a:endParaRPr sz="2133" b="0" i="0" u="none" strike="noStrike" cap="none">
              <a:solidFill>
                <a:srgbClr val="000000"/>
              </a:solidFill>
              <a:latin typeface="Calibri"/>
              <a:ea typeface="Calibri"/>
              <a:cs typeface="Calibri"/>
              <a:sym typeface="Calibri"/>
            </a:endParaRPr>
          </a:p>
        </p:txBody>
      </p:sp>
      <p:sp>
        <p:nvSpPr>
          <p:cNvPr id="471" name="Google Shape;471;p31"/>
          <p:cNvSpPr/>
          <p:nvPr/>
        </p:nvSpPr>
        <p:spPr>
          <a:xfrm>
            <a:off x="2082013" y="6009123"/>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8</a:t>
            </a:r>
            <a:endParaRPr sz="2133" b="0" i="0" u="none" strike="noStrike" cap="none">
              <a:solidFill>
                <a:srgbClr val="000000"/>
              </a:solidFill>
              <a:latin typeface="Calibri"/>
              <a:ea typeface="Calibri"/>
              <a:cs typeface="Calibri"/>
              <a:sym typeface="Calibri"/>
            </a:endParaRPr>
          </a:p>
        </p:txBody>
      </p:sp>
      <p:cxnSp>
        <p:nvCxnSpPr>
          <p:cNvPr id="472" name="Google Shape;472;p31"/>
          <p:cNvCxnSpPr>
            <a:stCxn id="464" idx="2"/>
            <a:endCxn id="465" idx="0"/>
          </p:cNvCxnSpPr>
          <p:nvPr/>
        </p:nvCxnSpPr>
        <p:spPr>
          <a:xfrm>
            <a:off x="1336953" y="4433139"/>
            <a:ext cx="151200" cy="488100"/>
          </a:xfrm>
          <a:prstGeom prst="straightConnector1">
            <a:avLst/>
          </a:prstGeom>
          <a:noFill/>
          <a:ln w="19050" cap="flat" cmpd="sng">
            <a:solidFill>
              <a:schemeClr val="dk2"/>
            </a:solidFill>
            <a:prstDash val="solid"/>
            <a:round/>
            <a:headEnd type="none" w="sm" len="sm"/>
            <a:tailEnd type="none" w="sm" len="sm"/>
          </a:ln>
        </p:spPr>
      </p:cxnSp>
      <p:cxnSp>
        <p:nvCxnSpPr>
          <p:cNvPr id="473" name="Google Shape;473;p31"/>
          <p:cNvCxnSpPr>
            <a:stCxn id="464" idx="3"/>
            <a:endCxn id="467" idx="1"/>
          </p:cNvCxnSpPr>
          <p:nvPr/>
        </p:nvCxnSpPr>
        <p:spPr>
          <a:xfrm rot="10800000" flipH="1">
            <a:off x="1548553" y="4041939"/>
            <a:ext cx="778200" cy="222600"/>
          </a:xfrm>
          <a:prstGeom prst="straightConnector1">
            <a:avLst/>
          </a:prstGeom>
          <a:noFill/>
          <a:ln w="19050" cap="flat" cmpd="sng">
            <a:solidFill>
              <a:schemeClr val="dk2"/>
            </a:solidFill>
            <a:prstDash val="solid"/>
            <a:round/>
            <a:headEnd type="none" w="sm" len="sm"/>
            <a:tailEnd type="none" w="sm" len="sm"/>
          </a:ln>
        </p:spPr>
      </p:cxnSp>
      <p:cxnSp>
        <p:nvCxnSpPr>
          <p:cNvPr id="474" name="Google Shape;474;p31"/>
          <p:cNvCxnSpPr>
            <a:stCxn id="466" idx="2"/>
            <a:endCxn id="467" idx="0"/>
          </p:cNvCxnSpPr>
          <p:nvPr/>
        </p:nvCxnSpPr>
        <p:spPr>
          <a:xfrm flipH="1">
            <a:off x="2538578" y="3380930"/>
            <a:ext cx="337500" cy="492300"/>
          </a:xfrm>
          <a:prstGeom prst="straightConnector1">
            <a:avLst/>
          </a:prstGeom>
          <a:noFill/>
          <a:ln w="19050" cap="flat" cmpd="sng">
            <a:solidFill>
              <a:schemeClr val="dk2"/>
            </a:solidFill>
            <a:prstDash val="solid"/>
            <a:round/>
            <a:headEnd type="none" w="sm" len="sm"/>
            <a:tailEnd type="none" w="sm" len="sm"/>
          </a:ln>
        </p:spPr>
      </p:cxnSp>
      <p:cxnSp>
        <p:nvCxnSpPr>
          <p:cNvPr id="475" name="Google Shape;475;p31"/>
          <p:cNvCxnSpPr>
            <a:stCxn id="469" idx="0"/>
            <a:endCxn id="470" idx="2"/>
          </p:cNvCxnSpPr>
          <p:nvPr/>
        </p:nvCxnSpPr>
        <p:spPr>
          <a:xfrm rot="10800000" flipH="1">
            <a:off x="3772668" y="4613197"/>
            <a:ext cx="691200" cy="706800"/>
          </a:xfrm>
          <a:prstGeom prst="straightConnector1">
            <a:avLst/>
          </a:prstGeom>
          <a:noFill/>
          <a:ln w="19050" cap="flat" cmpd="sng">
            <a:solidFill>
              <a:schemeClr val="dk2"/>
            </a:solidFill>
            <a:prstDash val="solid"/>
            <a:round/>
            <a:headEnd type="none" w="sm" len="sm"/>
            <a:tailEnd type="none" w="sm" len="sm"/>
          </a:ln>
        </p:spPr>
      </p:cxnSp>
      <p:cxnSp>
        <p:nvCxnSpPr>
          <p:cNvPr id="476" name="Google Shape;476;p31"/>
          <p:cNvCxnSpPr>
            <a:stCxn id="469" idx="1"/>
            <a:endCxn id="468" idx="3"/>
          </p:cNvCxnSpPr>
          <p:nvPr/>
        </p:nvCxnSpPr>
        <p:spPr>
          <a:xfrm rot="10800000">
            <a:off x="2841368" y="5239897"/>
            <a:ext cx="719700" cy="248700"/>
          </a:xfrm>
          <a:prstGeom prst="straightConnector1">
            <a:avLst/>
          </a:prstGeom>
          <a:noFill/>
          <a:ln w="19050" cap="flat" cmpd="sng">
            <a:solidFill>
              <a:schemeClr val="dk2"/>
            </a:solidFill>
            <a:prstDash val="solid"/>
            <a:round/>
            <a:headEnd type="none" w="sm" len="sm"/>
            <a:tailEnd type="none" w="sm" len="sm"/>
          </a:ln>
        </p:spPr>
      </p:cxnSp>
      <p:cxnSp>
        <p:nvCxnSpPr>
          <p:cNvPr id="477" name="Google Shape;477;p31"/>
          <p:cNvCxnSpPr>
            <a:stCxn id="465" idx="3"/>
            <a:endCxn id="468" idx="1"/>
          </p:cNvCxnSpPr>
          <p:nvPr/>
        </p:nvCxnSpPr>
        <p:spPr>
          <a:xfrm>
            <a:off x="1699832" y="5089845"/>
            <a:ext cx="718200" cy="150000"/>
          </a:xfrm>
          <a:prstGeom prst="straightConnector1">
            <a:avLst/>
          </a:prstGeom>
          <a:noFill/>
          <a:ln w="19050" cap="flat" cmpd="sng">
            <a:solidFill>
              <a:schemeClr val="dk2"/>
            </a:solidFill>
            <a:prstDash val="solid"/>
            <a:round/>
            <a:headEnd type="none" w="sm" len="sm"/>
            <a:tailEnd type="none" w="sm" len="sm"/>
          </a:ln>
        </p:spPr>
      </p:cxnSp>
      <p:cxnSp>
        <p:nvCxnSpPr>
          <p:cNvPr id="478" name="Google Shape;478;p31"/>
          <p:cNvCxnSpPr>
            <a:stCxn id="468" idx="2"/>
            <a:endCxn id="471" idx="0"/>
          </p:cNvCxnSpPr>
          <p:nvPr/>
        </p:nvCxnSpPr>
        <p:spPr>
          <a:xfrm flipH="1">
            <a:off x="2293747" y="5408458"/>
            <a:ext cx="336000" cy="600600"/>
          </a:xfrm>
          <a:prstGeom prst="straightConnector1">
            <a:avLst/>
          </a:prstGeom>
          <a:noFill/>
          <a:ln w="19050" cap="flat" cmpd="sng">
            <a:solidFill>
              <a:schemeClr val="dk2"/>
            </a:solidFill>
            <a:prstDash val="solid"/>
            <a:round/>
            <a:headEnd type="none" w="sm" len="sm"/>
            <a:tailEnd type="none" w="sm" len="sm"/>
          </a:ln>
        </p:spPr>
      </p:cxnSp>
      <p:sp>
        <p:nvSpPr>
          <p:cNvPr id="479" name="Google Shape;479;p31"/>
          <p:cNvSpPr txBox="1"/>
          <p:nvPr/>
        </p:nvSpPr>
        <p:spPr>
          <a:xfrm>
            <a:off x="85543" y="4010145"/>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480" name="Google Shape;480;p31"/>
          <p:cNvSpPr txBox="1"/>
          <p:nvPr/>
        </p:nvSpPr>
        <p:spPr>
          <a:xfrm>
            <a:off x="842036" y="3481104"/>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3"/>
                </a:solidFill>
                <a:latin typeface="Quattrocento Sans"/>
                <a:ea typeface="Quattrocento Sans"/>
                <a:cs typeface="Quattrocento Sans"/>
                <a:sym typeface="Quattrocento Sans"/>
              </a:rPr>
              <a:t>VISITED</a:t>
            </a:r>
            <a:endParaRPr>
              <a:solidFill>
                <a:srgbClr val="4C3283"/>
              </a:solidFill>
            </a:endParaRPr>
          </a:p>
        </p:txBody>
      </p:sp>
      <p:sp>
        <p:nvSpPr>
          <p:cNvPr id="481" name="Google Shape;481;p31"/>
          <p:cNvSpPr/>
          <p:nvPr/>
        </p:nvSpPr>
        <p:spPr>
          <a:xfrm>
            <a:off x="3302856" y="4203677"/>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9</a:t>
            </a:r>
            <a:endParaRPr sz="2133" b="0" i="0" u="none" strike="noStrike" cap="none">
              <a:solidFill>
                <a:srgbClr val="000000"/>
              </a:solidFill>
              <a:latin typeface="Calibri"/>
              <a:ea typeface="Calibri"/>
              <a:cs typeface="Calibri"/>
              <a:sym typeface="Calibri"/>
            </a:endParaRPr>
          </a:p>
        </p:txBody>
      </p:sp>
      <p:cxnSp>
        <p:nvCxnSpPr>
          <p:cNvPr id="482" name="Google Shape;482;p31"/>
          <p:cNvCxnSpPr>
            <a:stCxn id="469" idx="0"/>
            <a:endCxn id="481" idx="2"/>
          </p:cNvCxnSpPr>
          <p:nvPr/>
        </p:nvCxnSpPr>
        <p:spPr>
          <a:xfrm rot="10800000">
            <a:off x="3514368" y="4540897"/>
            <a:ext cx="258300" cy="779100"/>
          </a:xfrm>
          <a:prstGeom prst="straightConnector1">
            <a:avLst/>
          </a:prstGeom>
          <a:noFill/>
          <a:ln w="19050" cap="flat" cmpd="sng">
            <a:solidFill>
              <a:schemeClr val="dk2"/>
            </a:solidFill>
            <a:prstDash val="solid"/>
            <a:round/>
            <a:headEnd type="none" w="sm" len="sm"/>
            <a:tailEnd type="none" w="sm" len="sm"/>
          </a:ln>
        </p:spPr>
      </p:cxnSp>
      <p:sp>
        <p:nvSpPr>
          <p:cNvPr id="483" name="Google Shape;483;p31"/>
          <p:cNvSpPr/>
          <p:nvPr/>
        </p:nvSpPr>
        <p:spPr>
          <a:xfrm>
            <a:off x="1075351" y="404090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4" name="Google Shape;484;p31"/>
          <p:cNvSpPr/>
          <p:nvPr/>
        </p:nvSpPr>
        <p:spPr>
          <a:xfrm>
            <a:off x="1244568" y="486619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5" name="Google Shape;485;p31"/>
          <p:cNvSpPr/>
          <p:nvPr/>
        </p:nvSpPr>
        <p:spPr>
          <a:xfrm>
            <a:off x="2007229" y="5936248"/>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6" name="Google Shape;486;p31"/>
          <p:cNvSpPr/>
          <p:nvPr/>
        </p:nvSpPr>
        <p:spPr>
          <a:xfrm>
            <a:off x="2338110" y="4998383"/>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7" name="Google Shape;487;p31"/>
          <p:cNvSpPr/>
          <p:nvPr/>
        </p:nvSpPr>
        <p:spPr>
          <a:xfrm>
            <a:off x="3511081" y="526494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8" name="Google Shape;488;p31"/>
          <p:cNvSpPr/>
          <p:nvPr/>
        </p:nvSpPr>
        <p:spPr>
          <a:xfrm>
            <a:off x="3253216" y="414861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89" name="Google Shape;489;p31"/>
          <p:cNvSpPr/>
          <p:nvPr/>
        </p:nvSpPr>
        <p:spPr>
          <a:xfrm>
            <a:off x="4202320" y="4221026"/>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0" name="Google Shape;490;p31"/>
          <p:cNvSpPr/>
          <p:nvPr/>
        </p:nvSpPr>
        <p:spPr>
          <a:xfrm>
            <a:off x="2254116" y="3798844"/>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1" name="Google Shape;491;p31"/>
          <p:cNvSpPr/>
          <p:nvPr/>
        </p:nvSpPr>
        <p:spPr>
          <a:xfrm>
            <a:off x="2614465" y="2987742"/>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492" name="Google Shape;492;p31"/>
          <p:cNvCxnSpPr>
            <a:stCxn id="467" idx="2"/>
            <a:endCxn id="468" idx="0"/>
          </p:cNvCxnSpPr>
          <p:nvPr/>
        </p:nvCxnSpPr>
        <p:spPr>
          <a:xfrm>
            <a:off x="2538479" y="4210426"/>
            <a:ext cx="91200" cy="860700"/>
          </a:xfrm>
          <a:prstGeom prst="straightConnector1">
            <a:avLst/>
          </a:prstGeom>
          <a:noFill/>
          <a:ln w="19050" cap="flat" cmpd="sng">
            <a:solidFill>
              <a:schemeClr val="dk2"/>
            </a:solidFill>
            <a:prstDash val="solid"/>
            <a:round/>
            <a:headEnd type="none" w="sm" len="sm"/>
            <a:tailEnd type="none" w="sm" len="sm"/>
          </a:ln>
        </p:spPr>
      </p:cxnSp>
      <p:graphicFrame>
        <p:nvGraphicFramePr>
          <p:cNvPr id="493" name="Google Shape;493;p31"/>
          <p:cNvGraphicFramePr/>
          <p:nvPr/>
        </p:nvGraphicFramePr>
        <p:xfrm>
          <a:off x="730272" y="1742789"/>
          <a:ext cx="4643000" cy="568550"/>
        </p:xfrm>
        <a:graphic>
          <a:graphicData uri="http://schemas.openxmlformats.org/drawingml/2006/table">
            <a:tbl>
              <a:tblPr firstRow="1" bandRow="1">
                <a:noFill/>
                <a:tableStyleId>{C6F4A71E-2EC3-4D22-9284-7B01D5CB0B2A}</a:tableStyleId>
              </a:tblPr>
              <a:tblGrid>
                <a:gridCol w="4643000">
                  <a:extLst>
                    <a:ext uri="{9D8B030D-6E8A-4147-A177-3AD203B41FA5}">
                      <a16:colId xmlns:a16="http://schemas.microsoft.com/office/drawing/2014/main" val="20000"/>
                    </a:ext>
                  </a:extLst>
                </a:gridCol>
              </a:tblGrid>
              <a:tr h="568550">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494" name="Google Shape;494;p31"/>
          <p:cNvSpPr txBox="1"/>
          <p:nvPr/>
        </p:nvSpPr>
        <p:spPr>
          <a:xfrm>
            <a:off x="1382316" y="184298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1</a:t>
            </a:r>
            <a:endParaRPr/>
          </a:p>
        </p:txBody>
      </p:sp>
      <p:sp>
        <p:nvSpPr>
          <p:cNvPr id="495" name="Google Shape;495;p31"/>
          <p:cNvSpPr/>
          <p:nvPr/>
        </p:nvSpPr>
        <p:spPr>
          <a:xfrm>
            <a:off x="461913" y="1888452"/>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6" name="Google Shape;496;p31"/>
          <p:cNvSpPr/>
          <p:nvPr/>
        </p:nvSpPr>
        <p:spPr>
          <a:xfrm>
            <a:off x="5373277" y="1886297"/>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97" name="Google Shape;497;p31"/>
          <p:cNvSpPr txBox="1"/>
          <p:nvPr/>
        </p:nvSpPr>
        <p:spPr>
          <a:xfrm>
            <a:off x="1770709" y="184569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2</a:t>
            </a:r>
            <a:endParaRPr/>
          </a:p>
        </p:txBody>
      </p:sp>
      <p:sp>
        <p:nvSpPr>
          <p:cNvPr id="498" name="Google Shape;498;p31"/>
          <p:cNvSpPr txBox="1"/>
          <p:nvPr/>
        </p:nvSpPr>
        <p:spPr>
          <a:xfrm>
            <a:off x="2150257" y="1846459"/>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4</a:t>
            </a:r>
            <a:endParaRPr/>
          </a:p>
        </p:txBody>
      </p:sp>
      <p:sp>
        <p:nvSpPr>
          <p:cNvPr id="499" name="Google Shape;499;p31"/>
          <p:cNvSpPr txBox="1"/>
          <p:nvPr/>
        </p:nvSpPr>
        <p:spPr>
          <a:xfrm>
            <a:off x="2534704" y="184301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5</a:t>
            </a:r>
            <a:endParaRPr/>
          </a:p>
        </p:txBody>
      </p:sp>
      <p:sp>
        <p:nvSpPr>
          <p:cNvPr id="500" name="Google Shape;500;p31"/>
          <p:cNvSpPr txBox="1"/>
          <p:nvPr/>
        </p:nvSpPr>
        <p:spPr>
          <a:xfrm>
            <a:off x="2923097" y="1845727"/>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3</a:t>
            </a:r>
            <a:endParaRPr/>
          </a:p>
        </p:txBody>
      </p:sp>
      <p:sp>
        <p:nvSpPr>
          <p:cNvPr id="501" name="Google Shape;501;p31"/>
          <p:cNvSpPr txBox="1"/>
          <p:nvPr/>
        </p:nvSpPr>
        <p:spPr>
          <a:xfrm>
            <a:off x="3302645" y="184648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6</a:t>
            </a:r>
            <a:endParaRPr/>
          </a:p>
        </p:txBody>
      </p:sp>
      <p:sp>
        <p:nvSpPr>
          <p:cNvPr id="502" name="Google Shape;502;p31"/>
          <p:cNvSpPr txBox="1"/>
          <p:nvPr/>
        </p:nvSpPr>
        <p:spPr>
          <a:xfrm>
            <a:off x="3696197" y="184298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8</a:t>
            </a:r>
            <a:endParaRPr/>
          </a:p>
        </p:txBody>
      </p:sp>
      <p:sp>
        <p:nvSpPr>
          <p:cNvPr id="503" name="Google Shape;503;p31"/>
          <p:cNvSpPr txBox="1"/>
          <p:nvPr/>
        </p:nvSpPr>
        <p:spPr>
          <a:xfrm>
            <a:off x="4084590" y="184569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9</a:t>
            </a:r>
            <a:endParaRPr/>
          </a:p>
        </p:txBody>
      </p:sp>
      <p:sp>
        <p:nvSpPr>
          <p:cNvPr id="504" name="Google Shape;504;p31"/>
          <p:cNvSpPr txBox="1"/>
          <p:nvPr/>
        </p:nvSpPr>
        <p:spPr>
          <a:xfrm>
            <a:off x="4464138" y="1846459"/>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7</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3"/>
                                        </p:tgtEl>
                                        <p:attrNameLst>
                                          <p:attrName>style.visibility</p:attrName>
                                        </p:attrNameLst>
                                      </p:cBhvr>
                                      <p:to>
                                        <p:strVal val="visible"/>
                                      </p:to>
                                    </p:set>
                                    <p:animEffect transition="in" filter="fade">
                                      <p:cBhvr>
                                        <p:cTn id="7" dur="500"/>
                                        <p:tgtEl>
                                          <p:spTgt spid="483"/>
                                        </p:tgtEl>
                                      </p:cBhvr>
                                    </p:animEffect>
                                  </p:childTnLst>
                                </p:cTn>
                              </p:par>
                              <p:par>
                                <p:cTn id="8" presetID="10" presetClass="entr" presetSubtype="0" fill="hold" nodeType="withEffect">
                                  <p:stCondLst>
                                    <p:cond delay="0"/>
                                  </p:stCondLst>
                                  <p:childTnLst>
                                    <p:set>
                                      <p:cBhvr>
                                        <p:cTn id="9" dur="1" fill="hold">
                                          <p:stCondLst>
                                            <p:cond delay="0"/>
                                          </p:stCondLst>
                                        </p:cTn>
                                        <p:tgtEl>
                                          <p:spTgt spid="494"/>
                                        </p:tgtEl>
                                        <p:attrNameLst>
                                          <p:attrName>style.visibility</p:attrName>
                                        </p:attrNameLst>
                                      </p:cBhvr>
                                      <p:to>
                                        <p:strVal val="visible"/>
                                      </p:to>
                                    </p:set>
                                    <p:animEffect transition="in" filter="fade">
                                      <p:cBhvr>
                                        <p:cTn id="10" dur="500"/>
                                        <p:tgtEl>
                                          <p:spTgt spid="49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8" fill="hold" nodeType="clickEffect">
                                  <p:stCondLst>
                                    <p:cond delay="0"/>
                                  </p:stCondLst>
                                  <p:childTnLst>
                                    <p:anim calcmode="lin" valueType="num">
                                      <p:cBhvr additive="base">
                                        <p:cTn id="14" dur="500"/>
                                        <p:tgtEl>
                                          <p:spTgt spid="494"/>
                                        </p:tgtEl>
                                        <p:attrNameLst>
                                          <p:attrName>ppt_x</p:attrName>
                                        </p:attrNameLst>
                                      </p:cBhvr>
                                      <p:tavLst>
                                        <p:tav tm="0">
                                          <p:val>
                                            <p:strVal val="#ppt_x"/>
                                          </p:val>
                                        </p:tav>
                                        <p:tav tm="100000">
                                          <p:val>
                                            <p:strVal val="#ppt_x-1"/>
                                          </p:val>
                                        </p:tav>
                                      </p:tavLst>
                                    </p:anim>
                                    <p:set>
                                      <p:cBhvr>
                                        <p:cTn id="15" dur="1" fill="hold">
                                          <p:stCondLst>
                                            <p:cond delay="500"/>
                                          </p:stCondLst>
                                        </p:cTn>
                                        <p:tgtEl>
                                          <p:spTgt spid="494"/>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497"/>
                                        </p:tgtEl>
                                        <p:attrNameLst>
                                          <p:attrName>style.visibility</p:attrName>
                                        </p:attrNameLst>
                                      </p:cBhvr>
                                      <p:to>
                                        <p:strVal val="visible"/>
                                      </p:to>
                                    </p:set>
                                    <p:animEffect transition="in" filter="fade">
                                      <p:cBhvr>
                                        <p:cTn id="19" dur="500"/>
                                        <p:tgtEl>
                                          <p:spTgt spid="49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84"/>
                                        </p:tgtEl>
                                        <p:attrNameLst>
                                          <p:attrName>style.visibility</p:attrName>
                                        </p:attrNameLst>
                                      </p:cBhvr>
                                      <p:to>
                                        <p:strVal val="visible"/>
                                      </p:to>
                                    </p:set>
                                    <p:animEffect transition="in" filter="fade">
                                      <p:cBhvr>
                                        <p:cTn id="23" dur="500"/>
                                        <p:tgtEl>
                                          <p:spTgt spid="48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498"/>
                                        </p:tgtEl>
                                        <p:attrNameLst>
                                          <p:attrName>style.visibility</p:attrName>
                                        </p:attrNameLst>
                                      </p:cBhvr>
                                      <p:to>
                                        <p:strVal val="visible"/>
                                      </p:to>
                                    </p:set>
                                    <p:animEffect transition="in" filter="fade">
                                      <p:cBhvr>
                                        <p:cTn id="27" dur="500"/>
                                        <p:tgtEl>
                                          <p:spTgt spid="49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490"/>
                                        </p:tgtEl>
                                        <p:attrNameLst>
                                          <p:attrName>style.visibility</p:attrName>
                                        </p:attrNameLst>
                                      </p:cBhvr>
                                      <p:to>
                                        <p:strVal val="visible"/>
                                      </p:to>
                                    </p:set>
                                    <p:animEffect transition="in" filter="fade">
                                      <p:cBhvr>
                                        <p:cTn id="31" dur="500"/>
                                        <p:tgtEl>
                                          <p:spTgt spid="490"/>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8" fill="hold" nodeType="clickEffect">
                                  <p:stCondLst>
                                    <p:cond delay="0"/>
                                  </p:stCondLst>
                                  <p:childTnLst>
                                    <p:anim calcmode="lin" valueType="num">
                                      <p:cBhvr additive="base">
                                        <p:cTn id="35" dur="500"/>
                                        <p:tgtEl>
                                          <p:spTgt spid="497"/>
                                        </p:tgtEl>
                                        <p:attrNameLst>
                                          <p:attrName>ppt_x</p:attrName>
                                        </p:attrNameLst>
                                      </p:cBhvr>
                                      <p:tavLst>
                                        <p:tav tm="0">
                                          <p:val>
                                            <p:strVal val="#ppt_x"/>
                                          </p:val>
                                        </p:tav>
                                        <p:tav tm="100000">
                                          <p:val>
                                            <p:strVal val="#ppt_x-1"/>
                                          </p:val>
                                        </p:tav>
                                      </p:tavLst>
                                    </p:anim>
                                    <p:set>
                                      <p:cBhvr>
                                        <p:cTn id="36" dur="1" fill="hold">
                                          <p:stCondLst>
                                            <p:cond delay="500"/>
                                          </p:stCondLst>
                                        </p:cTn>
                                        <p:tgtEl>
                                          <p:spTgt spid="497"/>
                                        </p:tgtEl>
                                        <p:attrNameLst>
                                          <p:attrName>style.visibility</p:attrName>
                                        </p:attrNameLst>
                                      </p:cBhvr>
                                      <p:to>
                                        <p:strVal val="hidden"/>
                                      </p:to>
                                    </p:se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499"/>
                                        </p:tgtEl>
                                        <p:attrNameLst>
                                          <p:attrName>style.visibility</p:attrName>
                                        </p:attrNameLst>
                                      </p:cBhvr>
                                      <p:to>
                                        <p:strVal val="visible"/>
                                      </p:to>
                                    </p:set>
                                    <p:animEffect transition="in" filter="fade">
                                      <p:cBhvr>
                                        <p:cTn id="40" dur="500"/>
                                        <p:tgtEl>
                                          <p:spTgt spid="499"/>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486"/>
                                        </p:tgtEl>
                                        <p:attrNameLst>
                                          <p:attrName>style.visibility</p:attrName>
                                        </p:attrNameLst>
                                      </p:cBhvr>
                                      <p:to>
                                        <p:strVal val="visible"/>
                                      </p:to>
                                    </p:set>
                                    <p:animEffect transition="in" filter="fade">
                                      <p:cBhvr>
                                        <p:cTn id="44" dur="500"/>
                                        <p:tgtEl>
                                          <p:spTgt spid="48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nodeType="clickEffect">
                                  <p:stCondLst>
                                    <p:cond delay="0"/>
                                  </p:stCondLst>
                                  <p:childTnLst>
                                    <p:anim calcmode="lin" valueType="num">
                                      <p:cBhvr additive="base">
                                        <p:cTn id="48" dur="500"/>
                                        <p:tgtEl>
                                          <p:spTgt spid="498"/>
                                        </p:tgtEl>
                                        <p:attrNameLst>
                                          <p:attrName>ppt_x</p:attrName>
                                        </p:attrNameLst>
                                      </p:cBhvr>
                                      <p:tavLst>
                                        <p:tav tm="0">
                                          <p:val>
                                            <p:strVal val="#ppt_x"/>
                                          </p:val>
                                        </p:tav>
                                        <p:tav tm="100000">
                                          <p:val>
                                            <p:strVal val="#ppt_x-1"/>
                                          </p:val>
                                        </p:tav>
                                      </p:tavLst>
                                    </p:anim>
                                    <p:set>
                                      <p:cBhvr>
                                        <p:cTn id="49" dur="1" fill="hold">
                                          <p:stCondLst>
                                            <p:cond delay="500"/>
                                          </p:stCondLst>
                                        </p:cTn>
                                        <p:tgtEl>
                                          <p:spTgt spid="498"/>
                                        </p:tgtEl>
                                        <p:attrNameLst>
                                          <p:attrName>style.visibility</p:attrName>
                                        </p:attrNameLst>
                                      </p:cBhvr>
                                      <p:to>
                                        <p:strVal val="hidden"/>
                                      </p:to>
                                    </p:se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500"/>
                                        </p:tgtEl>
                                        <p:attrNameLst>
                                          <p:attrName>style.visibility</p:attrName>
                                        </p:attrNameLst>
                                      </p:cBhvr>
                                      <p:to>
                                        <p:strVal val="visible"/>
                                      </p:to>
                                    </p:set>
                                    <p:animEffect transition="in" filter="fade">
                                      <p:cBhvr>
                                        <p:cTn id="53" dur="500"/>
                                        <p:tgtEl>
                                          <p:spTgt spid="500"/>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491"/>
                                        </p:tgtEl>
                                        <p:attrNameLst>
                                          <p:attrName>style.visibility</p:attrName>
                                        </p:attrNameLst>
                                      </p:cBhvr>
                                      <p:to>
                                        <p:strVal val="visible"/>
                                      </p:to>
                                    </p:set>
                                    <p:animEffect transition="in" filter="fade">
                                      <p:cBhvr>
                                        <p:cTn id="57" dur="500"/>
                                        <p:tgtEl>
                                          <p:spTgt spid="49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xit" presetSubtype="8" fill="hold" nodeType="clickEffect">
                                  <p:stCondLst>
                                    <p:cond delay="0"/>
                                  </p:stCondLst>
                                  <p:childTnLst>
                                    <p:anim calcmode="lin" valueType="num">
                                      <p:cBhvr additive="base">
                                        <p:cTn id="61" dur="500"/>
                                        <p:tgtEl>
                                          <p:spTgt spid="499"/>
                                        </p:tgtEl>
                                        <p:attrNameLst>
                                          <p:attrName>ppt_x</p:attrName>
                                        </p:attrNameLst>
                                      </p:cBhvr>
                                      <p:tavLst>
                                        <p:tav tm="0">
                                          <p:val>
                                            <p:strVal val="#ppt_x"/>
                                          </p:val>
                                        </p:tav>
                                        <p:tav tm="100000">
                                          <p:val>
                                            <p:strVal val="#ppt_x-1"/>
                                          </p:val>
                                        </p:tav>
                                      </p:tavLst>
                                    </p:anim>
                                    <p:set>
                                      <p:cBhvr>
                                        <p:cTn id="62" dur="1" fill="hold">
                                          <p:stCondLst>
                                            <p:cond delay="500"/>
                                          </p:stCondLst>
                                        </p:cTn>
                                        <p:tgtEl>
                                          <p:spTgt spid="499"/>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501"/>
                                        </p:tgtEl>
                                        <p:attrNameLst>
                                          <p:attrName>style.visibility</p:attrName>
                                        </p:attrNameLst>
                                      </p:cBhvr>
                                      <p:to>
                                        <p:strVal val="visible"/>
                                      </p:to>
                                    </p:set>
                                    <p:animEffect transition="in" filter="fade">
                                      <p:cBhvr>
                                        <p:cTn id="66" dur="500"/>
                                        <p:tgtEl>
                                          <p:spTgt spid="501"/>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487"/>
                                        </p:tgtEl>
                                        <p:attrNameLst>
                                          <p:attrName>style.visibility</p:attrName>
                                        </p:attrNameLst>
                                      </p:cBhvr>
                                      <p:to>
                                        <p:strVal val="visible"/>
                                      </p:to>
                                    </p:set>
                                    <p:animEffect transition="in" filter="fade">
                                      <p:cBhvr>
                                        <p:cTn id="70" dur="500"/>
                                        <p:tgtEl>
                                          <p:spTgt spid="487"/>
                                        </p:tgtEl>
                                      </p:cBhvr>
                                    </p:animEffect>
                                  </p:childTnLst>
                                </p:cTn>
                              </p:par>
                            </p:childTnLst>
                          </p:cTn>
                        </p:par>
                        <p:par>
                          <p:cTn id="71" fill="hold">
                            <p:stCondLst>
                              <p:cond delay="1500"/>
                            </p:stCondLst>
                            <p:childTnLst>
                              <p:par>
                                <p:cTn id="72" presetID="10" presetClass="entr" presetSubtype="0" fill="hold" nodeType="afterEffect">
                                  <p:stCondLst>
                                    <p:cond delay="0"/>
                                  </p:stCondLst>
                                  <p:childTnLst>
                                    <p:set>
                                      <p:cBhvr>
                                        <p:cTn id="73" dur="1" fill="hold">
                                          <p:stCondLst>
                                            <p:cond delay="0"/>
                                          </p:stCondLst>
                                        </p:cTn>
                                        <p:tgtEl>
                                          <p:spTgt spid="502"/>
                                        </p:tgtEl>
                                        <p:attrNameLst>
                                          <p:attrName>style.visibility</p:attrName>
                                        </p:attrNameLst>
                                      </p:cBhvr>
                                      <p:to>
                                        <p:strVal val="visible"/>
                                      </p:to>
                                    </p:set>
                                    <p:animEffect transition="in" filter="fade">
                                      <p:cBhvr>
                                        <p:cTn id="74" dur="500"/>
                                        <p:tgtEl>
                                          <p:spTgt spid="502"/>
                                        </p:tgtEl>
                                      </p:cBhvr>
                                    </p:animEffect>
                                  </p:childTnLst>
                                </p:cTn>
                              </p:par>
                            </p:childTnLst>
                          </p:cTn>
                        </p:par>
                        <p:par>
                          <p:cTn id="75" fill="hold">
                            <p:stCondLst>
                              <p:cond delay="2000"/>
                            </p:stCondLst>
                            <p:childTnLst>
                              <p:par>
                                <p:cTn id="76" presetID="10" presetClass="entr" presetSubtype="0" fill="hold" nodeType="afterEffect">
                                  <p:stCondLst>
                                    <p:cond delay="0"/>
                                  </p:stCondLst>
                                  <p:childTnLst>
                                    <p:set>
                                      <p:cBhvr>
                                        <p:cTn id="77" dur="1" fill="hold">
                                          <p:stCondLst>
                                            <p:cond delay="0"/>
                                          </p:stCondLst>
                                        </p:cTn>
                                        <p:tgtEl>
                                          <p:spTgt spid="485"/>
                                        </p:tgtEl>
                                        <p:attrNameLst>
                                          <p:attrName>style.visibility</p:attrName>
                                        </p:attrNameLst>
                                      </p:cBhvr>
                                      <p:to>
                                        <p:strVal val="visible"/>
                                      </p:to>
                                    </p:set>
                                    <p:animEffect transition="in" filter="fade">
                                      <p:cBhvr>
                                        <p:cTn id="78" dur="500"/>
                                        <p:tgtEl>
                                          <p:spTgt spid="485"/>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xit" presetSubtype="8" fill="hold" nodeType="clickEffect">
                                  <p:stCondLst>
                                    <p:cond delay="0"/>
                                  </p:stCondLst>
                                  <p:childTnLst>
                                    <p:anim calcmode="lin" valueType="num">
                                      <p:cBhvr additive="base">
                                        <p:cTn id="82" dur="500"/>
                                        <p:tgtEl>
                                          <p:spTgt spid="500"/>
                                        </p:tgtEl>
                                        <p:attrNameLst>
                                          <p:attrName>ppt_x</p:attrName>
                                        </p:attrNameLst>
                                      </p:cBhvr>
                                      <p:tavLst>
                                        <p:tav tm="0">
                                          <p:val>
                                            <p:strVal val="#ppt_x"/>
                                          </p:val>
                                        </p:tav>
                                        <p:tav tm="100000">
                                          <p:val>
                                            <p:strVal val="#ppt_x-1"/>
                                          </p:val>
                                        </p:tav>
                                      </p:tavLst>
                                    </p:anim>
                                    <p:set>
                                      <p:cBhvr>
                                        <p:cTn id="83" dur="1" fill="hold">
                                          <p:stCondLst>
                                            <p:cond delay="500"/>
                                          </p:stCondLst>
                                        </p:cTn>
                                        <p:tgtEl>
                                          <p:spTgt spid="50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 presetClass="exit" presetSubtype="8" fill="hold" nodeType="clickEffect">
                                  <p:stCondLst>
                                    <p:cond delay="0"/>
                                  </p:stCondLst>
                                  <p:childTnLst>
                                    <p:anim calcmode="lin" valueType="num">
                                      <p:cBhvr additive="base">
                                        <p:cTn id="87" dur="500"/>
                                        <p:tgtEl>
                                          <p:spTgt spid="501"/>
                                        </p:tgtEl>
                                        <p:attrNameLst>
                                          <p:attrName>ppt_x</p:attrName>
                                        </p:attrNameLst>
                                      </p:cBhvr>
                                      <p:tavLst>
                                        <p:tav tm="0">
                                          <p:val>
                                            <p:strVal val="#ppt_x"/>
                                          </p:val>
                                        </p:tav>
                                        <p:tav tm="100000">
                                          <p:val>
                                            <p:strVal val="#ppt_x-1"/>
                                          </p:val>
                                        </p:tav>
                                      </p:tavLst>
                                    </p:anim>
                                    <p:set>
                                      <p:cBhvr>
                                        <p:cTn id="88" dur="1" fill="hold">
                                          <p:stCondLst>
                                            <p:cond delay="500"/>
                                          </p:stCondLst>
                                        </p:cTn>
                                        <p:tgtEl>
                                          <p:spTgt spid="501"/>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88"/>
                                        </p:tgtEl>
                                        <p:attrNameLst>
                                          <p:attrName>style.visibility</p:attrName>
                                        </p:attrNameLst>
                                      </p:cBhvr>
                                      <p:to>
                                        <p:strVal val="visible"/>
                                      </p:to>
                                    </p:set>
                                    <p:animEffect transition="in" filter="fade">
                                      <p:cBhvr>
                                        <p:cTn id="92" dur="500"/>
                                        <p:tgtEl>
                                          <p:spTgt spid="488"/>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503"/>
                                        </p:tgtEl>
                                        <p:attrNameLst>
                                          <p:attrName>style.visibility</p:attrName>
                                        </p:attrNameLst>
                                      </p:cBhvr>
                                      <p:to>
                                        <p:strVal val="visible"/>
                                      </p:to>
                                    </p:set>
                                    <p:animEffect transition="in" filter="fade">
                                      <p:cBhvr>
                                        <p:cTn id="96" dur="500"/>
                                        <p:tgtEl>
                                          <p:spTgt spid="503"/>
                                        </p:tgtEl>
                                      </p:cBhvr>
                                    </p:animEffect>
                                  </p:childTnLst>
                                </p:cTn>
                              </p:par>
                            </p:childTnLst>
                          </p:cTn>
                        </p:par>
                        <p:par>
                          <p:cTn id="97" fill="hold">
                            <p:stCondLst>
                              <p:cond delay="1500"/>
                            </p:stCondLst>
                            <p:childTnLst>
                              <p:par>
                                <p:cTn id="98" presetID="10" presetClass="entr" presetSubtype="0" fill="hold" nodeType="afterEffect">
                                  <p:stCondLst>
                                    <p:cond delay="0"/>
                                  </p:stCondLst>
                                  <p:childTnLst>
                                    <p:set>
                                      <p:cBhvr>
                                        <p:cTn id="99" dur="1" fill="hold">
                                          <p:stCondLst>
                                            <p:cond delay="0"/>
                                          </p:stCondLst>
                                        </p:cTn>
                                        <p:tgtEl>
                                          <p:spTgt spid="489"/>
                                        </p:tgtEl>
                                        <p:attrNameLst>
                                          <p:attrName>style.visibility</p:attrName>
                                        </p:attrNameLst>
                                      </p:cBhvr>
                                      <p:to>
                                        <p:strVal val="visible"/>
                                      </p:to>
                                    </p:set>
                                    <p:animEffect transition="in" filter="fade">
                                      <p:cBhvr>
                                        <p:cTn id="100" dur="500"/>
                                        <p:tgtEl>
                                          <p:spTgt spid="489"/>
                                        </p:tgtEl>
                                      </p:cBhvr>
                                    </p:animEffect>
                                  </p:childTnLst>
                                </p:cTn>
                              </p:par>
                            </p:childTnLst>
                          </p:cTn>
                        </p:par>
                        <p:par>
                          <p:cTn id="101" fill="hold">
                            <p:stCondLst>
                              <p:cond delay="2000"/>
                            </p:stCondLst>
                            <p:childTnLst>
                              <p:par>
                                <p:cTn id="102" presetID="10" presetClass="entr" presetSubtype="0" fill="hold" nodeType="afterEffect">
                                  <p:stCondLst>
                                    <p:cond delay="0"/>
                                  </p:stCondLst>
                                  <p:childTnLst>
                                    <p:set>
                                      <p:cBhvr>
                                        <p:cTn id="103" dur="1" fill="hold">
                                          <p:stCondLst>
                                            <p:cond delay="0"/>
                                          </p:stCondLst>
                                        </p:cTn>
                                        <p:tgtEl>
                                          <p:spTgt spid="504"/>
                                        </p:tgtEl>
                                        <p:attrNameLst>
                                          <p:attrName>style.visibility</p:attrName>
                                        </p:attrNameLst>
                                      </p:cBhvr>
                                      <p:to>
                                        <p:strVal val="visible"/>
                                      </p:to>
                                    </p:set>
                                    <p:animEffect transition="in" filter="fade">
                                      <p:cBhvr>
                                        <p:cTn id="104" dur="500"/>
                                        <p:tgtEl>
                                          <p:spTgt spid="504"/>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xit" presetSubtype="8" fill="hold" nodeType="clickEffect">
                                  <p:stCondLst>
                                    <p:cond delay="0"/>
                                  </p:stCondLst>
                                  <p:childTnLst>
                                    <p:anim calcmode="lin" valueType="num">
                                      <p:cBhvr additive="base">
                                        <p:cTn id="108" dur="500"/>
                                        <p:tgtEl>
                                          <p:spTgt spid="502"/>
                                        </p:tgtEl>
                                        <p:attrNameLst>
                                          <p:attrName>ppt_x</p:attrName>
                                        </p:attrNameLst>
                                      </p:cBhvr>
                                      <p:tavLst>
                                        <p:tav tm="0">
                                          <p:val>
                                            <p:strVal val="#ppt_x"/>
                                          </p:val>
                                        </p:tav>
                                        <p:tav tm="100000">
                                          <p:val>
                                            <p:strVal val="#ppt_x-1"/>
                                          </p:val>
                                        </p:tav>
                                      </p:tavLst>
                                    </p:anim>
                                    <p:set>
                                      <p:cBhvr>
                                        <p:cTn id="109" dur="1" fill="hold">
                                          <p:stCondLst>
                                            <p:cond delay="500"/>
                                          </p:stCondLst>
                                        </p:cTn>
                                        <p:tgtEl>
                                          <p:spTgt spid="502"/>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8" fill="hold" nodeType="clickEffect">
                                  <p:stCondLst>
                                    <p:cond delay="0"/>
                                  </p:stCondLst>
                                  <p:childTnLst>
                                    <p:anim calcmode="lin" valueType="num">
                                      <p:cBhvr additive="base">
                                        <p:cTn id="113" dur="500"/>
                                        <p:tgtEl>
                                          <p:spTgt spid="503"/>
                                        </p:tgtEl>
                                        <p:attrNameLst>
                                          <p:attrName>ppt_x</p:attrName>
                                        </p:attrNameLst>
                                      </p:cBhvr>
                                      <p:tavLst>
                                        <p:tav tm="0">
                                          <p:val>
                                            <p:strVal val="#ppt_x"/>
                                          </p:val>
                                        </p:tav>
                                        <p:tav tm="100000">
                                          <p:val>
                                            <p:strVal val="#ppt_x-1"/>
                                          </p:val>
                                        </p:tav>
                                      </p:tavLst>
                                    </p:anim>
                                    <p:set>
                                      <p:cBhvr>
                                        <p:cTn id="114" dur="1" fill="hold">
                                          <p:stCondLst>
                                            <p:cond delay="500"/>
                                          </p:stCondLst>
                                        </p:cTn>
                                        <p:tgtEl>
                                          <p:spTgt spid="50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xit" presetSubtype="8" fill="hold" nodeType="clickEffect">
                                  <p:stCondLst>
                                    <p:cond delay="0"/>
                                  </p:stCondLst>
                                  <p:childTnLst>
                                    <p:anim calcmode="lin" valueType="num">
                                      <p:cBhvr additive="base">
                                        <p:cTn id="118" dur="500"/>
                                        <p:tgtEl>
                                          <p:spTgt spid="504"/>
                                        </p:tgtEl>
                                        <p:attrNameLst>
                                          <p:attrName>ppt_x</p:attrName>
                                        </p:attrNameLst>
                                      </p:cBhvr>
                                      <p:tavLst>
                                        <p:tav tm="0">
                                          <p:val>
                                            <p:strVal val="#ppt_x"/>
                                          </p:val>
                                        </p:tav>
                                        <p:tav tm="100000">
                                          <p:val>
                                            <p:strVal val="#ppt_x-1"/>
                                          </p:val>
                                        </p:tav>
                                      </p:tavLst>
                                    </p:anim>
                                    <p:set>
                                      <p:cBhvr>
                                        <p:cTn id="119" dur="1" fill="hold">
                                          <p:stCondLst>
                                            <p:cond delay="500"/>
                                          </p:stCondLst>
                                        </p:cTn>
                                        <p:tgtEl>
                                          <p:spTgt spid="5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2"/>
          <p:cNvSpPr/>
          <p:nvPr/>
        </p:nvSpPr>
        <p:spPr>
          <a:xfrm>
            <a:off x="1762835" y="1870449"/>
            <a:ext cx="712904" cy="326016"/>
          </a:xfrm>
          <a:prstGeom prst="roundRect">
            <a:avLst>
              <a:gd name="adj" fmla="val 16667"/>
            </a:avLst>
          </a:prstGeom>
          <a:solidFill>
            <a:srgbClr val="D3EB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1" name="Google Shape;511;p32"/>
          <p:cNvSpPr/>
          <p:nvPr/>
        </p:nvSpPr>
        <p:spPr>
          <a:xfrm>
            <a:off x="2521099" y="1870449"/>
            <a:ext cx="712904" cy="326016"/>
          </a:xfrm>
          <a:prstGeom prst="roundRect">
            <a:avLst>
              <a:gd name="adj" fmla="val 16667"/>
            </a:avLst>
          </a:pr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2" name="Google Shape;512;p32"/>
          <p:cNvSpPr/>
          <p:nvPr/>
        </p:nvSpPr>
        <p:spPr>
          <a:xfrm>
            <a:off x="3271501" y="1867443"/>
            <a:ext cx="712904" cy="326016"/>
          </a:xfrm>
          <a:prstGeom prst="roundRect">
            <a:avLst>
              <a:gd name="adj" fmla="val 16667"/>
            </a:avLst>
          </a:prstGeom>
          <a:solidFill>
            <a:srgbClr val="7DC4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3" name="Google Shape;513;p32"/>
          <p:cNvSpPr/>
          <p:nvPr/>
        </p:nvSpPr>
        <p:spPr>
          <a:xfrm>
            <a:off x="4019876" y="1867443"/>
            <a:ext cx="712904" cy="326016"/>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4" name="Google Shape;514;p32"/>
          <p:cNvSpPr/>
          <p:nvPr/>
        </p:nvSpPr>
        <p:spPr>
          <a:xfrm>
            <a:off x="1363631" y="1871299"/>
            <a:ext cx="345900" cy="326016"/>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5" name="Google Shape;515;p32"/>
          <p:cNvSpPr/>
          <p:nvPr/>
        </p:nvSpPr>
        <p:spPr>
          <a:xfrm>
            <a:off x="905256" y="3897075"/>
            <a:ext cx="822960" cy="766365"/>
          </a:xfrm>
          <a:custGeom>
            <a:avLst/>
            <a:gdLst/>
            <a:ahLst/>
            <a:cxnLst/>
            <a:rect l="l" t="t" r="r" b="b"/>
            <a:pathLst>
              <a:path w="822960" h="766365" extrusionOk="0">
                <a:moveTo>
                  <a:pt x="448056" y="7413"/>
                </a:moveTo>
                <a:cubicBezTo>
                  <a:pt x="423672" y="8937"/>
                  <a:pt x="399400" y="14597"/>
                  <a:pt x="374904" y="16557"/>
                </a:cubicBezTo>
                <a:cubicBezTo>
                  <a:pt x="323164" y="20696"/>
                  <a:pt x="270926" y="18988"/>
                  <a:pt x="219456" y="25701"/>
                </a:cubicBezTo>
                <a:cubicBezTo>
                  <a:pt x="192382" y="29232"/>
                  <a:pt x="158845" y="43690"/>
                  <a:pt x="137160" y="62277"/>
                </a:cubicBezTo>
                <a:cubicBezTo>
                  <a:pt x="124069" y="73498"/>
                  <a:pt x="111938" y="85877"/>
                  <a:pt x="100584" y="98853"/>
                </a:cubicBezTo>
                <a:cubicBezTo>
                  <a:pt x="90548" y="110322"/>
                  <a:pt x="82296" y="123237"/>
                  <a:pt x="73152" y="135429"/>
                </a:cubicBezTo>
                <a:cubicBezTo>
                  <a:pt x="67056" y="153717"/>
                  <a:pt x="63485" y="173051"/>
                  <a:pt x="54864" y="190293"/>
                </a:cubicBezTo>
                <a:cubicBezTo>
                  <a:pt x="27955" y="244111"/>
                  <a:pt x="40887" y="213937"/>
                  <a:pt x="18288" y="281733"/>
                </a:cubicBezTo>
                <a:lnTo>
                  <a:pt x="9144" y="309165"/>
                </a:lnTo>
                <a:lnTo>
                  <a:pt x="0" y="336597"/>
                </a:lnTo>
                <a:cubicBezTo>
                  <a:pt x="6096" y="424989"/>
                  <a:pt x="10018" y="513558"/>
                  <a:pt x="18288" y="601773"/>
                </a:cubicBezTo>
                <a:cubicBezTo>
                  <a:pt x="19188" y="611370"/>
                  <a:pt x="22085" y="621185"/>
                  <a:pt x="27432" y="629205"/>
                </a:cubicBezTo>
                <a:cubicBezTo>
                  <a:pt x="46709" y="658121"/>
                  <a:pt x="61640" y="693621"/>
                  <a:pt x="91440" y="711501"/>
                </a:cubicBezTo>
                <a:cubicBezTo>
                  <a:pt x="106680" y="720645"/>
                  <a:pt x="121264" y="730985"/>
                  <a:pt x="137160" y="738933"/>
                </a:cubicBezTo>
                <a:cubicBezTo>
                  <a:pt x="161861" y="751284"/>
                  <a:pt x="194170" y="751602"/>
                  <a:pt x="219456" y="757221"/>
                </a:cubicBezTo>
                <a:cubicBezTo>
                  <a:pt x="228865" y="759312"/>
                  <a:pt x="237744" y="763317"/>
                  <a:pt x="246888" y="766365"/>
                </a:cubicBezTo>
                <a:cubicBezTo>
                  <a:pt x="329184" y="763317"/>
                  <a:pt x="411584" y="762358"/>
                  <a:pt x="493776" y="757221"/>
                </a:cubicBezTo>
                <a:cubicBezTo>
                  <a:pt x="529900" y="754963"/>
                  <a:pt x="545734" y="746643"/>
                  <a:pt x="576072" y="729789"/>
                </a:cubicBezTo>
                <a:cubicBezTo>
                  <a:pt x="591608" y="721158"/>
                  <a:pt x="605551" y="709575"/>
                  <a:pt x="621792" y="702357"/>
                </a:cubicBezTo>
                <a:cubicBezTo>
                  <a:pt x="633276" y="697253"/>
                  <a:pt x="646601" y="697626"/>
                  <a:pt x="658368" y="693213"/>
                </a:cubicBezTo>
                <a:cubicBezTo>
                  <a:pt x="839156" y="625417"/>
                  <a:pt x="586135" y="711195"/>
                  <a:pt x="722376" y="665781"/>
                </a:cubicBezTo>
                <a:cubicBezTo>
                  <a:pt x="754761" y="617203"/>
                  <a:pt x="729126" y="659737"/>
                  <a:pt x="758952" y="592629"/>
                </a:cubicBezTo>
                <a:cubicBezTo>
                  <a:pt x="764488" y="580173"/>
                  <a:pt x="771870" y="568582"/>
                  <a:pt x="777240" y="556053"/>
                </a:cubicBezTo>
                <a:cubicBezTo>
                  <a:pt x="781037" y="547194"/>
                  <a:pt x="783000" y="537646"/>
                  <a:pt x="786384" y="528621"/>
                </a:cubicBezTo>
                <a:cubicBezTo>
                  <a:pt x="792147" y="513252"/>
                  <a:pt x="799955" y="498623"/>
                  <a:pt x="804672" y="482901"/>
                </a:cubicBezTo>
                <a:cubicBezTo>
                  <a:pt x="814948" y="448649"/>
                  <a:pt x="819703" y="384196"/>
                  <a:pt x="822960" y="354885"/>
                </a:cubicBezTo>
                <a:cubicBezTo>
                  <a:pt x="819912" y="315261"/>
                  <a:pt x="818745" y="275447"/>
                  <a:pt x="813816" y="236013"/>
                </a:cubicBezTo>
                <a:cubicBezTo>
                  <a:pt x="812620" y="226449"/>
                  <a:pt x="807320" y="217849"/>
                  <a:pt x="804672" y="208581"/>
                </a:cubicBezTo>
                <a:cubicBezTo>
                  <a:pt x="801220" y="196497"/>
                  <a:pt x="801148" y="183245"/>
                  <a:pt x="795528" y="172005"/>
                </a:cubicBezTo>
                <a:cubicBezTo>
                  <a:pt x="788712" y="158374"/>
                  <a:pt x="776173" y="148352"/>
                  <a:pt x="768096" y="135429"/>
                </a:cubicBezTo>
                <a:cubicBezTo>
                  <a:pt x="760872" y="123870"/>
                  <a:pt x="759447" y="108492"/>
                  <a:pt x="749808" y="98853"/>
                </a:cubicBezTo>
                <a:cubicBezTo>
                  <a:pt x="732959" y="82004"/>
                  <a:pt x="673862" y="36962"/>
                  <a:pt x="640080" y="25701"/>
                </a:cubicBezTo>
                <a:cubicBezTo>
                  <a:pt x="614946" y="17323"/>
                  <a:pt x="539132" y="9654"/>
                  <a:pt x="521208" y="7413"/>
                </a:cubicBezTo>
                <a:cubicBezTo>
                  <a:pt x="473535" y="-8478"/>
                  <a:pt x="472440" y="5889"/>
                  <a:pt x="448056" y="7413"/>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6" name="Google Shape;516;p32"/>
          <p:cNvSpPr/>
          <p:nvPr/>
        </p:nvSpPr>
        <p:spPr>
          <a:xfrm>
            <a:off x="3108960" y="3986784"/>
            <a:ext cx="1847088" cy="923544"/>
          </a:xfrm>
          <a:custGeom>
            <a:avLst/>
            <a:gdLst/>
            <a:ahLst/>
            <a:cxnLst/>
            <a:rect l="l" t="t" r="r" b="b"/>
            <a:pathLst>
              <a:path w="1847088" h="923544" extrusionOk="0">
                <a:moveTo>
                  <a:pt x="393192" y="0"/>
                </a:moveTo>
                <a:cubicBezTo>
                  <a:pt x="371856" y="3048"/>
                  <a:pt x="350589" y="6626"/>
                  <a:pt x="329184" y="9144"/>
                </a:cubicBezTo>
                <a:cubicBezTo>
                  <a:pt x="298762" y="12723"/>
                  <a:pt x="267851" y="12643"/>
                  <a:pt x="237744" y="18288"/>
                </a:cubicBezTo>
                <a:cubicBezTo>
                  <a:pt x="194130" y="26466"/>
                  <a:pt x="155559" y="49806"/>
                  <a:pt x="118872" y="73152"/>
                </a:cubicBezTo>
                <a:cubicBezTo>
                  <a:pt x="106015" y="81334"/>
                  <a:pt x="93072" y="89808"/>
                  <a:pt x="82296" y="100584"/>
                </a:cubicBezTo>
                <a:cubicBezTo>
                  <a:pt x="71520" y="111360"/>
                  <a:pt x="64008" y="124968"/>
                  <a:pt x="54864" y="137160"/>
                </a:cubicBezTo>
                <a:cubicBezTo>
                  <a:pt x="32951" y="224811"/>
                  <a:pt x="61865" y="116157"/>
                  <a:pt x="27432" y="219456"/>
                </a:cubicBezTo>
                <a:cubicBezTo>
                  <a:pt x="7947" y="277910"/>
                  <a:pt x="9536" y="281112"/>
                  <a:pt x="0" y="338328"/>
                </a:cubicBezTo>
                <a:cubicBezTo>
                  <a:pt x="6096" y="417576"/>
                  <a:pt x="7783" y="497287"/>
                  <a:pt x="18288" y="576072"/>
                </a:cubicBezTo>
                <a:cubicBezTo>
                  <a:pt x="20090" y="589583"/>
                  <a:pt x="27944" y="602098"/>
                  <a:pt x="36576" y="612648"/>
                </a:cubicBezTo>
                <a:cubicBezTo>
                  <a:pt x="123483" y="718868"/>
                  <a:pt x="68625" y="643671"/>
                  <a:pt x="146304" y="704088"/>
                </a:cubicBezTo>
                <a:cubicBezTo>
                  <a:pt x="193279" y="740624"/>
                  <a:pt x="170330" y="744788"/>
                  <a:pt x="228600" y="768096"/>
                </a:cubicBezTo>
                <a:cubicBezTo>
                  <a:pt x="243030" y="773868"/>
                  <a:pt x="259242" y="773471"/>
                  <a:pt x="274320" y="777240"/>
                </a:cubicBezTo>
                <a:cubicBezTo>
                  <a:pt x="419434" y="813519"/>
                  <a:pt x="263568" y="781104"/>
                  <a:pt x="393192" y="804672"/>
                </a:cubicBezTo>
                <a:cubicBezTo>
                  <a:pt x="408483" y="807452"/>
                  <a:pt x="423477" y="812000"/>
                  <a:pt x="438912" y="813816"/>
                </a:cubicBezTo>
                <a:cubicBezTo>
                  <a:pt x="475363" y="818104"/>
                  <a:pt x="512064" y="819912"/>
                  <a:pt x="548640" y="822960"/>
                </a:cubicBezTo>
                <a:cubicBezTo>
                  <a:pt x="738176" y="860867"/>
                  <a:pt x="408845" y="795880"/>
                  <a:pt x="658368" y="841248"/>
                </a:cubicBezTo>
                <a:cubicBezTo>
                  <a:pt x="670733" y="843496"/>
                  <a:pt x="682446" y="849076"/>
                  <a:pt x="694944" y="850392"/>
                </a:cubicBezTo>
                <a:cubicBezTo>
                  <a:pt x="737859" y="854909"/>
                  <a:pt x="965119" y="866926"/>
                  <a:pt x="996696" y="868680"/>
                </a:cubicBezTo>
                <a:cubicBezTo>
                  <a:pt x="1032333" y="874620"/>
                  <a:pt x="1080270" y="883046"/>
                  <a:pt x="1115568" y="886968"/>
                </a:cubicBezTo>
                <a:cubicBezTo>
                  <a:pt x="1149028" y="890686"/>
                  <a:pt x="1182716" y="892178"/>
                  <a:pt x="1216152" y="896112"/>
                </a:cubicBezTo>
                <a:cubicBezTo>
                  <a:pt x="1266306" y="902012"/>
                  <a:pt x="1293025" y="910758"/>
                  <a:pt x="1344168" y="923544"/>
                </a:cubicBezTo>
                <a:cubicBezTo>
                  <a:pt x="1423416" y="917448"/>
                  <a:pt x="1503791" y="919904"/>
                  <a:pt x="1581912" y="905256"/>
                </a:cubicBezTo>
                <a:cubicBezTo>
                  <a:pt x="1603515" y="901205"/>
                  <a:pt x="1619052" y="881678"/>
                  <a:pt x="1636776" y="868680"/>
                </a:cubicBezTo>
                <a:cubicBezTo>
                  <a:pt x="1664801" y="848129"/>
                  <a:pt x="1697362" y="831809"/>
                  <a:pt x="1719072" y="804672"/>
                </a:cubicBezTo>
                <a:cubicBezTo>
                  <a:pt x="1786144" y="720832"/>
                  <a:pt x="1731375" y="798353"/>
                  <a:pt x="1773936" y="713232"/>
                </a:cubicBezTo>
                <a:cubicBezTo>
                  <a:pt x="1781884" y="697336"/>
                  <a:pt x="1792737" y="683048"/>
                  <a:pt x="1801368" y="667512"/>
                </a:cubicBezTo>
                <a:cubicBezTo>
                  <a:pt x="1817353" y="638739"/>
                  <a:pt x="1826206" y="616518"/>
                  <a:pt x="1837944" y="585216"/>
                </a:cubicBezTo>
                <a:cubicBezTo>
                  <a:pt x="1841328" y="576191"/>
                  <a:pt x="1844040" y="566928"/>
                  <a:pt x="1847088" y="557784"/>
                </a:cubicBezTo>
                <a:cubicBezTo>
                  <a:pt x="1844040" y="515112"/>
                  <a:pt x="1842201" y="472336"/>
                  <a:pt x="1837944" y="429768"/>
                </a:cubicBezTo>
                <a:cubicBezTo>
                  <a:pt x="1834489" y="395215"/>
                  <a:pt x="1832054" y="306298"/>
                  <a:pt x="1810512" y="256032"/>
                </a:cubicBezTo>
                <a:cubicBezTo>
                  <a:pt x="1805142" y="243503"/>
                  <a:pt x="1799448" y="231015"/>
                  <a:pt x="1792224" y="219456"/>
                </a:cubicBezTo>
                <a:cubicBezTo>
                  <a:pt x="1775153" y="192142"/>
                  <a:pt x="1752142" y="167572"/>
                  <a:pt x="1728216" y="146304"/>
                </a:cubicBezTo>
                <a:cubicBezTo>
                  <a:pt x="1713629" y="133338"/>
                  <a:pt x="1699630" y="119074"/>
                  <a:pt x="1682496" y="109728"/>
                </a:cubicBezTo>
                <a:cubicBezTo>
                  <a:pt x="1665573" y="100497"/>
                  <a:pt x="1645530" y="98599"/>
                  <a:pt x="1627632" y="91440"/>
                </a:cubicBezTo>
                <a:cubicBezTo>
                  <a:pt x="1612392" y="85344"/>
                  <a:pt x="1597484" y="78343"/>
                  <a:pt x="1581912" y="73152"/>
                </a:cubicBezTo>
                <a:cubicBezTo>
                  <a:pt x="1569990" y="69178"/>
                  <a:pt x="1557420" y="67460"/>
                  <a:pt x="1545336" y="64008"/>
                </a:cubicBezTo>
                <a:cubicBezTo>
                  <a:pt x="1474800" y="43855"/>
                  <a:pt x="1576490" y="66347"/>
                  <a:pt x="1463040" y="45720"/>
                </a:cubicBezTo>
                <a:cubicBezTo>
                  <a:pt x="1383225" y="31208"/>
                  <a:pt x="1420351" y="31564"/>
                  <a:pt x="1298448" y="27432"/>
                </a:cubicBezTo>
                <a:cubicBezTo>
                  <a:pt x="1158287" y="22681"/>
                  <a:pt x="1018038" y="21037"/>
                  <a:pt x="877824" y="18288"/>
                </a:cubicBezTo>
                <a:lnTo>
                  <a:pt x="39319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7" name="Google Shape;517;p32"/>
          <p:cNvSpPr/>
          <p:nvPr/>
        </p:nvSpPr>
        <p:spPr>
          <a:xfrm>
            <a:off x="1764792" y="5020056"/>
            <a:ext cx="2450592" cy="1572768"/>
          </a:xfrm>
          <a:custGeom>
            <a:avLst/>
            <a:gdLst/>
            <a:ahLst/>
            <a:cxnLst/>
            <a:rect l="l" t="t" r="r" b="b"/>
            <a:pathLst>
              <a:path w="2450592" h="1572768" extrusionOk="0">
                <a:moveTo>
                  <a:pt x="1783080" y="82296"/>
                </a:moveTo>
                <a:lnTo>
                  <a:pt x="1655064" y="210312"/>
                </a:lnTo>
                <a:lnTo>
                  <a:pt x="1627632" y="237744"/>
                </a:lnTo>
                <a:lnTo>
                  <a:pt x="1591056" y="274320"/>
                </a:lnTo>
                <a:cubicBezTo>
                  <a:pt x="1544078" y="391765"/>
                  <a:pt x="1605131" y="246170"/>
                  <a:pt x="1545336" y="365760"/>
                </a:cubicBezTo>
                <a:cubicBezTo>
                  <a:pt x="1469724" y="516984"/>
                  <a:pt x="1596337" y="289022"/>
                  <a:pt x="1499616" y="466344"/>
                </a:cubicBezTo>
                <a:cubicBezTo>
                  <a:pt x="1491105" y="481947"/>
                  <a:pt x="1479538" y="495884"/>
                  <a:pt x="1472184" y="512064"/>
                </a:cubicBezTo>
                <a:cubicBezTo>
                  <a:pt x="1464207" y="529613"/>
                  <a:pt x="1462517" y="549686"/>
                  <a:pt x="1453896" y="566928"/>
                </a:cubicBezTo>
                <a:cubicBezTo>
                  <a:pt x="1447080" y="580559"/>
                  <a:pt x="1434918" y="590824"/>
                  <a:pt x="1426464" y="603504"/>
                </a:cubicBezTo>
                <a:cubicBezTo>
                  <a:pt x="1416605" y="618292"/>
                  <a:pt x="1410410" y="635571"/>
                  <a:pt x="1399032" y="649224"/>
                </a:cubicBezTo>
                <a:cubicBezTo>
                  <a:pt x="1371948" y="681725"/>
                  <a:pt x="1343851" y="710800"/>
                  <a:pt x="1307592" y="731520"/>
                </a:cubicBezTo>
                <a:cubicBezTo>
                  <a:pt x="1295757" y="738283"/>
                  <a:pt x="1282851" y="743045"/>
                  <a:pt x="1271016" y="749808"/>
                </a:cubicBezTo>
                <a:cubicBezTo>
                  <a:pt x="1261474" y="755260"/>
                  <a:pt x="1253685" y="763767"/>
                  <a:pt x="1243584" y="768096"/>
                </a:cubicBezTo>
                <a:cubicBezTo>
                  <a:pt x="1232033" y="773046"/>
                  <a:pt x="1219045" y="773629"/>
                  <a:pt x="1207008" y="777240"/>
                </a:cubicBezTo>
                <a:cubicBezTo>
                  <a:pt x="1149557" y="794475"/>
                  <a:pt x="1156731" y="799010"/>
                  <a:pt x="1097280" y="804672"/>
                </a:cubicBezTo>
                <a:cubicBezTo>
                  <a:pt x="1024310" y="811622"/>
                  <a:pt x="839258" y="819859"/>
                  <a:pt x="777240" y="822960"/>
                </a:cubicBezTo>
                <a:cubicBezTo>
                  <a:pt x="752856" y="826008"/>
                  <a:pt x="728605" y="830432"/>
                  <a:pt x="704088" y="832104"/>
                </a:cubicBezTo>
                <a:cubicBezTo>
                  <a:pt x="594445" y="839580"/>
                  <a:pt x="484370" y="840662"/>
                  <a:pt x="374904" y="850392"/>
                </a:cubicBezTo>
                <a:cubicBezTo>
                  <a:pt x="346913" y="852880"/>
                  <a:pt x="319684" y="861159"/>
                  <a:pt x="292608" y="868680"/>
                </a:cubicBezTo>
                <a:cubicBezTo>
                  <a:pt x="216338" y="889866"/>
                  <a:pt x="218198" y="892169"/>
                  <a:pt x="155448" y="923544"/>
                </a:cubicBezTo>
                <a:cubicBezTo>
                  <a:pt x="128016" y="963168"/>
                  <a:pt x="94705" y="999311"/>
                  <a:pt x="73152" y="1042416"/>
                </a:cubicBezTo>
                <a:cubicBezTo>
                  <a:pt x="64008" y="1060704"/>
                  <a:pt x="55511" y="1079330"/>
                  <a:pt x="45720" y="1097280"/>
                </a:cubicBezTo>
                <a:cubicBezTo>
                  <a:pt x="37209" y="1112883"/>
                  <a:pt x="26236" y="1127104"/>
                  <a:pt x="18288" y="1143000"/>
                </a:cubicBezTo>
                <a:cubicBezTo>
                  <a:pt x="10947" y="1157681"/>
                  <a:pt x="6096" y="1173480"/>
                  <a:pt x="0" y="1188720"/>
                </a:cubicBezTo>
                <a:cubicBezTo>
                  <a:pt x="3048" y="1246632"/>
                  <a:pt x="-18" y="1305192"/>
                  <a:pt x="9144" y="1362456"/>
                </a:cubicBezTo>
                <a:cubicBezTo>
                  <a:pt x="12374" y="1382646"/>
                  <a:pt x="26882" y="1399317"/>
                  <a:pt x="36576" y="1417320"/>
                </a:cubicBezTo>
                <a:cubicBezTo>
                  <a:pt x="48226" y="1438956"/>
                  <a:pt x="57801" y="1462139"/>
                  <a:pt x="73152" y="1481328"/>
                </a:cubicBezTo>
                <a:cubicBezTo>
                  <a:pt x="82672" y="1493228"/>
                  <a:pt x="98157" y="1498842"/>
                  <a:pt x="109728" y="1508760"/>
                </a:cubicBezTo>
                <a:cubicBezTo>
                  <a:pt x="119546" y="1517176"/>
                  <a:pt x="126194" y="1529338"/>
                  <a:pt x="137160" y="1536192"/>
                </a:cubicBezTo>
                <a:cubicBezTo>
                  <a:pt x="151079" y="1544891"/>
                  <a:pt x="167308" y="1549289"/>
                  <a:pt x="182880" y="1554480"/>
                </a:cubicBezTo>
                <a:cubicBezTo>
                  <a:pt x="202250" y="1560937"/>
                  <a:pt x="247058" y="1569144"/>
                  <a:pt x="265176" y="1572768"/>
                </a:cubicBezTo>
                <a:cubicBezTo>
                  <a:pt x="413364" y="1566840"/>
                  <a:pt x="451928" y="1571730"/>
                  <a:pt x="566928" y="1554480"/>
                </a:cubicBezTo>
                <a:cubicBezTo>
                  <a:pt x="603598" y="1548979"/>
                  <a:pt x="641478" y="1547918"/>
                  <a:pt x="676656" y="1536192"/>
                </a:cubicBezTo>
                <a:cubicBezTo>
                  <a:pt x="713232" y="1524000"/>
                  <a:pt x="751900" y="1516858"/>
                  <a:pt x="786384" y="1499616"/>
                </a:cubicBezTo>
                <a:lnTo>
                  <a:pt x="877824" y="1453896"/>
                </a:lnTo>
                <a:cubicBezTo>
                  <a:pt x="890016" y="1447800"/>
                  <a:pt x="903058" y="1443169"/>
                  <a:pt x="914400" y="1435608"/>
                </a:cubicBezTo>
                <a:cubicBezTo>
                  <a:pt x="923544" y="1429512"/>
                  <a:pt x="931854" y="1421925"/>
                  <a:pt x="941832" y="1417320"/>
                </a:cubicBezTo>
                <a:cubicBezTo>
                  <a:pt x="1059985" y="1362788"/>
                  <a:pt x="999096" y="1401879"/>
                  <a:pt x="1088136" y="1353312"/>
                </a:cubicBezTo>
                <a:cubicBezTo>
                  <a:pt x="1103739" y="1344801"/>
                  <a:pt x="1119827" y="1336791"/>
                  <a:pt x="1133856" y="1325880"/>
                </a:cubicBezTo>
                <a:cubicBezTo>
                  <a:pt x="1147466" y="1315294"/>
                  <a:pt x="1155811" y="1298442"/>
                  <a:pt x="1170432" y="1289304"/>
                </a:cubicBezTo>
                <a:cubicBezTo>
                  <a:pt x="1205109" y="1267631"/>
                  <a:pt x="1246135" y="1257123"/>
                  <a:pt x="1280160" y="1234440"/>
                </a:cubicBezTo>
                <a:cubicBezTo>
                  <a:pt x="1298448" y="1222248"/>
                  <a:pt x="1315365" y="1207694"/>
                  <a:pt x="1335024" y="1197864"/>
                </a:cubicBezTo>
                <a:cubicBezTo>
                  <a:pt x="1346264" y="1192244"/>
                  <a:pt x="1359833" y="1193133"/>
                  <a:pt x="1371600" y="1188720"/>
                </a:cubicBezTo>
                <a:cubicBezTo>
                  <a:pt x="1384363" y="1183934"/>
                  <a:pt x="1395366" y="1175090"/>
                  <a:pt x="1408176" y="1170432"/>
                </a:cubicBezTo>
                <a:cubicBezTo>
                  <a:pt x="1439863" y="1158910"/>
                  <a:pt x="1514642" y="1142041"/>
                  <a:pt x="1545336" y="1133856"/>
                </a:cubicBezTo>
                <a:cubicBezTo>
                  <a:pt x="1587506" y="1122611"/>
                  <a:pt x="1623367" y="1111866"/>
                  <a:pt x="1664208" y="1097280"/>
                </a:cubicBezTo>
                <a:cubicBezTo>
                  <a:pt x="1688733" y="1088521"/>
                  <a:pt x="1712503" y="1077616"/>
                  <a:pt x="1737360" y="1069848"/>
                </a:cubicBezTo>
                <a:cubicBezTo>
                  <a:pt x="1761350" y="1062351"/>
                  <a:pt x="1786226" y="1058036"/>
                  <a:pt x="1810512" y="1051560"/>
                </a:cubicBezTo>
                <a:cubicBezTo>
                  <a:pt x="1831953" y="1045843"/>
                  <a:pt x="1853184" y="1039368"/>
                  <a:pt x="1874520" y="1033272"/>
                </a:cubicBezTo>
                <a:cubicBezTo>
                  <a:pt x="1889760" y="1024128"/>
                  <a:pt x="1903652" y="1012220"/>
                  <a:pt x="1920240" y="1005840"/>
                </a:cubicBezTo>
                <a:cubicBezTo>
                  <a:pt x="2129081" y="925516"/>
                  <a:pt x="1865772" y="1049546"/>
                  <a:pt x="2057400" y="960120"/>
                </a:cubicBezTo>
                <a:cubicBezTo>
                  <a:pt x="2082104" y="948591"/>
                  <a:pt x="2107004" y="937281"/>
                  <a:pt x="2130552" y="923544"/>
                </a:cubicBezTo>
                <a:cubicBezTo>
                  <a:pt x="2143716" y="915865"/>
                  <a:pt x="2154448" y="904566"/>
                  <a:pt x="2167128" y="896112"/>
                </a:cubicBezTo>
                <a:cubicBezTo>
                  <a:pt x="2181916" y="886253"/>
                  <a:pt x="2198060" y="878539"/>
                  <a:pt x="2212848" y="868680"/>
                </a:cubicBezTo>
                <a:cubicBezTo>
                  <a:pt x="2225528" y="860226"/>
                  <a:pt x="2236744" y="849702"/>
                  <a:pt x="2249424" y="841248"/>
                </a:cubicBezTo>
                <a:cubicBezTo>
                  <a:pt x="2264212" y="831389"/>
                  <a:pt x="2280356" y="823675"/>
                  <a:pt x="2295144" y="813816"/>
                </a:cubicBezTo>
                <a:cubicBezTo>
                  <a:pt x="2330335" y="790355"/>
                  <a:pt x="2330897" y="787207"/>
                  <a:pt x="2359152" y="758952"/>
                </a:cubicBezTo>
                <a:lnTo>
                  <a:pt x="2395728" y="667512"/>
                </a:lnTo>
                <a:cubicBezTo>
                  <a:pt x="2401824" y="652272"/>
                  <a:pt x="2410797" y="637887"/>
                  <a:pt x="2414016" y="621792"/>
                </a:cubicBezTo>
                <a:cubicBezTo>
                  <a:pt x="2426941" y="557169"/>
                  <a:pt x="2418245" y="590816"/>
                  <a:pt x="2441448" y="521208"/>
                </a:cubicBezTo>
                <a:cubicBezTo>
                  <a:pt x="2444496" y="499872"/>
                  <a:pt x="2450592" y="478753"/>
                  <a:pt x="2450592" y="457200"/>
                </a:cubicBezTo>
                <a:cubicBezTo>
                  <a:pt x="2450592" y="408337"/>
                  <a:pt x="2446563" y="359491"/>
                  <a:pt x="2441448" y="310896"/>
                </a:cubicBezTo>
                <a:cubicBezTo>
                  <a:pt x="2439793" y="295177"/>
                  <a:pt x="2419927" y="257232"/>
                  <a:pt x="2414016" y="246888"/>
                </a:cubicBezTo>
                <a:cubicBezTo>
                  <a:pt x="2408564" y="237346"/>
                  <a:pt x="2402116" y="228399"/>
                  <a:pt x="2395728" y="219456"/>
                </a:cubicBezTo>
                <a:cubicBezTo>
                  <a:pt x="2386870" y="207055"/>
                  <a:pt x="2378332" y="194349"/>
                  <a:pt x="2368296" y="182880"/>
                </a:cubicBezTo>
                <a:cubicBezTo>
                  <a:pt x="2344387" y="155555"/>
                  <a:pt x="2315225" y="130983"/>
                  <a:pt x="2286000" y="109728"/>
                </a:cubicBezTo>
                <a:cubicBezTo>
                  <a:pt x="2259761" y="90645"/>
                  <a:pt x="2226009" y="67443"/>
                  <a:pt x="2194560" y="54864"/>
                </a:cubicBezTo>
                <a:cubicBezTo>
                  <a:pt x="2140235" y="33134"/>
                  <a:pt x="2150274" y="40905"/>
                  <a:pt x="2103120" y="27432"/>
                </a:cubicBezTo>
                <a:cubicBezTo>
                  <a:pt x="2093852" y="24784"/>
                  <a:pt x="2084987" y="20824"/>
                  <a:pt x="2075688" y="18288"/>
                </a:cubicBezTo>
                <a:cubicBezTo>
                  <a:pt x="2051439" y="11675"/>
                  <a:pt x="2002536" y="0"/>
                  <a:pt x="2002536" y="0"/>
                </a:cubicBezTo>
                <a:cubicBezTo>
                  <a:pt x="1861156" y="11782"/>
                  <a:pt x="1933725" y="-5057"/>
                  <a:pt x="1847088" y="27432"/>
                </a:cubicBezTo>
                <a:cubicBezTo>
                  <a:pt x="1838063" y="30816"/>
                  <a:pt x="1828082" y="31895"/>
                  <a:pt x="1819656" y="36576"/>
                </a:cubicBezTo>
                <a:cubicBezTo>
                  <a:pt x="1800443" y="47250"/>
                  <a:pt x="1764792" y="73152"/>
                  <a:pt x="1783080" y="82296"/>
                </a:cubicBezTo>
                <a:close/>
              </a:path>
            </a:pathLst>
          </a:custGeom>
          <a:solidFill>
            <a:srgbClr val="7DC49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8" name="Google Shape;518;p32"/>
          <p:cNvSpPr/>
          <p:nvPr/>
        </p:nvSpPr>
        <p:spPr>
          <a:xfrm>
            <a:off x="2240280" y="2761380"/>
            <a:ext cx="1033271" cy="2880468"/>
          </a:xfrm>
          <a:custGeom>
            <a:avLst/>
            <a:gdLst/>
            <a:ahLst/>
            <a:cxnLst/>
            <a:rect l="l" t="t" r="r" b="b"/>
            <a:pathLst>
              <a:path w="1033271" h="2880468" extrusionOk="0">
                <a:moveTo>
                  <a:pt x="475488" y="27540"/>
                </a:moveTo>
                <a:cubicBezTo>
                  <a:pt x="437388" y="39732"/>
                  <a:pt x="376378" y="51580"/>
                  <a:pt x="347472" y="73260"/>
                </a:cubicBezTo>
                <a:cubicBezTo>
                  <a:pt x="216423" y="171546"/>
                  <a:pt x="410107" y="50309"/>
                  <a:pt x="265176" y="137268"/>
                </a:cubicBezTo>
                <a:cubicBezTo>
                  <a:pt x="252984" y="152508"/>
                  <a:pt x="241566" y="168401"/>
                  <a:pt x="228600" y="182988"/>
                </a:cubicBezTo>
                <a:cubicBezTo>
                  <a:pt x="217145" y="195875"/>
                  <a:pt x="202610" y="205954"/>
                  <a:pt x="192024" y="219564"/>
                </a:cubicBezTo>
                <a:cubicBezTo>
                  <a:pt x="162974" y="256914"/>
                  <a:pt x="161210" y="275431"/>
                  <a:pt x="146304" y="320148"/>
                </a:cubicBezTo>
                <a:cubicBezTo>
                  <a:pt x="159956" y="524924"/>
                  <a:pt x="131583" y="524769"/>
                  <a:pt x="182880" y="640188"/>
                </a:cubicBezTo>
                <a:cubicBezTo>
                  <a:pt x="188416" y="652644"/>
                  <a:pt x="193607" y="665422"/>
                  <a:pt x="201168" y="676764"/>
                </a:cubicBezTo>
                <a:cubicBezTo>
                  <a:pt x="247708" y="746573"/>
                  <a:pt x="219760" y="702926"/>
                  <a:pt x="265176" y="740772"/>
                </a:cubicBezTo>
                <a:cubicBezTo>
                  <a:pt x="275110" y="749051"/>
                  <a:pt x="281848" y="761031"/>
                  <a:pt x="292608" y="768204"/>
                </a:cubicBezTo>
                <a:cubicBezTo>
                  <a:pt x="309621" y="779546"/>
                  <a:pt x="329651" y="785612"/>
                  <a:pt x="347472" y="795636"/>
                </a:cubicBezTo>
                <a:cubicBezTo>
                  <a:pt x="378453" y="813063"/>
                  <a:pt x="410476" y="829173"/>
                  <a:pt x="438912" y="850500"/>
                </a:cubicBezTo>
                <a:cubicBezTo>
                  <a:pt x="451104" y="859644"/>
                  <a:pt x="462565" y="869855"/>
                  <a:pt x="475488" y="877932"/>
                </a:cubicBezTo>
                <a:cubicBezTo>
                  <a:pt x="487047" y="885156"/>
                  <a:pt x="500722" y="888659"/>
                  <a:pt x="512064" y="896220"/>
                </a:cubicBezTo>
                <a:cubicBezTo>
                  <a:pt x="528303" y="907046"/>
                  <a:pt x="543984" y="918996"/>
                  <a:pt x="557784" y="932796"/>
                </a:cubicBezTo>
                <a:cubicBezTo>
                  <a:pt x="565555" y="940567"/>
                  <a:pt x="570247" y="950909"/>
                  <a:pt x="576072" y="960228"/>
                </a:cubicBezTo>
                <a:cubicBezTo>
                  <a:pt x="585492" y="975299"/>
                  <a:pt x="594084" y="990877"/>
                  <a:pt x="603504" y="1005948"/>
                </a:cubicBezTo>
                <a:cubicBezTo>
                  <a:pt x="609329" y="1015267"/>
                  <a:pt x="616340" y="1023838"/>
                  <a:pt x="621792" y="1033380"/>
                </a:cubicBezTo>
                <a:cubicBezTo>
                  <a:pt x="628555" y="1045215"/>
                  <a:pt x="633460" y="1058040"/>
                  <a:pt x="640080" y="1069956"/>
                </a:cubicBezTo>
                <a:cubicBezTo>
                  <a:pt x="648711" y="1085492"/>
                  <a:pt x="658368" y="1100436"/>
                  <a:pt x="667512" y="1115676"/>
                </a:cubicBezTo>
                <a:cubicBezTo>
                  <a:pt x="692494" y="1215605"/>
                  <a:pt x="683024" y="1163847"/>
                  <a:pt x="694944" y="1271124"/>
                </a:cubicBezTo>
                <a:cubicBezTo>
                  <a:pt x="685920" y="1388440"/>
                  <a:pt x="704002" y="1463320"/>
                  <a:pt x="658368" y="1554588"/>
                </a:cubicBezTo>
                <a:cubicBezTo>
                  <a:pt x="651250" y="1568825"/>
                  <a:pt x="624737" y="1610815"/>
                  <a:pt x="612648" y="1627740"/>
                </a:cubicBezTo>
                <a:cubicBezTo>
                  <a:pt x="603790" y="1640141"/>
                  <a:pt x="593670" y="1651636"/>
                  <a:pt x="585216" y="1664316"/>
                </a:cubicBezTo>
                <a:cubicBezTo>
                  <a:pt x="575357" y="1679104"/>
                  <a:pt x="569592" y="1696752"/>
                  <a:pt x="557784" y="1710036"/>
                </a:cubicBezTo>
                <a:cubicBezTo>
                  <a:pt x="544818" y="1724623"/>
                  <a:pt x="526232" y="1733189"/>
                  <a:pt x="512064" y="1746612"/>
                </a:cubicBezTo>
                <a:cubicBezTo>
                  <a:pt x="468255" y="1788116"/>
                  <a:pt x="422411" y="1828044"/>
                  <a:pt x="384048" y="1874628"/>
                </a:cubicBezTo>
                <a:cubicBezTo>
                  <a:pt x="341376" y="1926444"/>
                  <a:pt x="303497" y="1982611"/>
                  <a:pt x="256032" y="2030076"/>
                </a:cubicBezTo>
                <a:cubicBezTo>
                  <a:pt x="237744" y="2048364"/>
                  <a:pt x="220805" y="2068108"/>
                  <a:pt x="201168" y="2084940"/>
                </a:cubicBezTo>
                <a:cubicBezTo>
                  <a:pt x="178026" y="2104776"/>
                  <a:pt x="150484" y="2119208"/>
                  <a:pt x="128016" y="2139804"/>
                </a:cubicBezTo>
                <a:cubicBezTo>
                  <a:pt x="112615" y="2153922"/>
                  <a:pt x="62956" y="2224204"/>
                  <a:pt x="54864" y="2240388"/>
                </a:cubicBezTo>
                <a:cubicBezTo>
                  <a:pt x="35784" y="2278547"/>
                  <a:pt x="34868" y="2309220"/>
                  <a:pt x="27432" y="2350116"/>
                </a:cubicBezTo>
                <a:cubicBezTo>
                  <a:pt x="24652" y="2365407"/>
                  <a:pt x="21068" y="2380545"/>
                  <a:pt x="18288" y="2395836"/>
                </a:cubicBezTo>
                <a:cubicBezTo>
                  <a:pt x="9830" y="2442356"/>
                  <a:pt x="6850" y="2466759"/>
                  <a:pt x="0" y="2514708"/>
                </a:cubicBezTo>
                <a:cubicBezTo>
                  <a:pt x="3048" y="2566524"/>
                  <a:pt x="-2359" y="2619541"/>
                  <a:pt x="9144" y="2670156"/>
                </a:cubicBezTo>
                <a:cubicBezTo>
                  <a:pt x="13469" y="2689187"/>
                  <a:pt x="31333" y="2702688"/>
                  <a:pt x="45720" y="2715876"/>
                </a:cubicBezTo>
                <a:cubicBezTo>
                  <a:pt x="103479" y="2768822"/>
                  <a:pt x="97262" y="2763537"/>
                  <a:pt x="146304" y="2779884"/>
                </a:cubicBezTo>
                <a:cubicBezTo>
                  <a:pt x="158496" y="2789028"/>
                  <a:pt x="169648" y="2799755"/>
                  <a:pt x="182880" y="2807316"/>
                </a:cubicBezTo>
                <a:cubicBezTo>
                  <a:pt x="191249" y="2812098"/>
                  <a:pt x="202138" y="2811352"/>
                  <a:pt x="210312" y="2816460"/>
                </a:cubicBezTo>
                <a:cubicBezTo>
                  <a:pt x="226862" y="2826804"/>
                  <a:pt x="239482" y="2842692"/>
                  <a:pt x="256032" y="2853036"/>
                </a:cubicBezTo>
                <a:cubicBezTo>
                  <a:pt x="264206" y="2858144"/>
                  <a:pt x="274196" y="2859532"/>
                  <a:pt x="283464" y="2862180"/>
                </a:cubicBezTo>
                <a:cubicBezTo>
                  <a:pt x="337009" y="2877478"/>
                  <a:pt x="338610" y="2873181"/>
                  <a:pt x="411480" y="2880468"/>
                </a:cubicBezTo>
                <a:cubicBezTo>
                  <a:pt x="438912" y="2877420"/>
                  <a:pt x="466999" y="2878018"/>
                  <a:pt x="493776" y="2871324"/>
                </a:cubicBezTo>
                <a:cubicBezTo>
                  <a:pt x="504438" y="2868659"/>
                  <a:pt x="511107" y="2857365"/>
                  <a:pt x="521208" y="2853036"/>
                </a:cubicBezTo>
                <a:cubicBezTo>
                  <a:pt x="532759" y="2848086"/>
                  <a:pt x="545592" y="2846940"/>
                  <a:pt x="557784" y="2843892"/>
                </a:cubicBezTo>
                <a:cubicBezTo>
                  <a:pt x="569976" y="2834748"/>
                  <a:pt x="581680" y="2824914"/>
                  <a:pt x="594360" y="2816460"/>
                </a:cubicBezTo>
                <a:cubicBezTo>
                  <a:pt x="609148" y="2806601"/>
                  <a:pt x="626051" y="2799939"/>
                  <a:pt x="640080" y="2789028"/>
                </a:cubicBezTo>
                <a:cubicBezTo>
                  <a:pt x="653690" y="2778442"/>
                  <a:pt x="664464" y="2764644"/>
                  <a:pt x="676656" y="2752452"/>
                </a:cubicBezTo>
                <a:cubicBezTo>
                  <a:pt x="679704" y="2743308"/>
                  <a:pt x="682003" y="2733879"/>
                  <a:pt x="685800" y="2725020"/>
                </a:cubicBezTo>
                <a:cubicBezTo>
                  <a:pt x="699722" y="2692536"/>
                  <a:pt x="704010" y="2688562"/>
                  <a:pt x="722376" y="2661012"/>
                </a:cubicBezTo>
                <a:cubicBezTo>
                  <a:pt x="754673" y="2499527"/>
                  <a:pt x="704695" y="2734985"/>
                  <a:pt x="749808" y="2569572"/>
                </a:cubicBezTo>
                <a:cubicBezTo>
                  <a:pt x="755893" y="2547261"/>
                  <a:pt x="766062" y="2457831"/>
                  <a:pt x="768096" y="2441556"/>
                </a:cubicBezTo>
                <a:cubicBezTo>
                  <a:pt x="759932" y="2074154"/>
                  <a:pt x="752184" y="2013196"/>
                  <a:pt x="768096" y="1655172"/>
                </a:cubicBezTo>
                <a:cubicBezTo>
                  <a:pt x="768654" y="1642617"/>
                  <a:pt x="774992" y="1630961"/>
                  <a:pt x="777240" y="1618596"/>
                </a:cubicBezTo>
                <a:cubicBezTo>
                  <a:pt x="819691" y="1385113"/>
                  <a:pt x="752216" y="1709549"/>
                  <a:pt x="804672" y="1499724"/>
                </a:cubicBezTo>
                <a:cubicBezTo>
                  <a:pt x="809169" y="1481737"/>
                  <a:pt x="808938" y="1462747"/>
                  <a:pt x="813816" y="1444860"/>
                </a:cubicBezTo>
                <a:cubicBezTo>
                  <a:pt x="818135" y="1429024"/>
                  <a:pt x="826913" y="1414712"/>
                  <a:pt x="832104" y="1399140"/>
                </a:cubicBezTo>
                <a:cubicBezTo>
                  <a:pt x="866926" y="1294674"/>
                  <a:pt x="794328" y="1466147"/>
                  <a:pt x="868680" y="1280268"/>
                </a:cubicBezTo>
                <a:cubicBezTo>
                  <a:pt x="876599" y="1260471"/>
                  <a:pt x="889969" y="1229642"/>
                  <a:pt x="896112" y="1207116"/>
                </a:cubicBezTo>
                <a:cubicBezTo>
                  <a:pt x="915482" y="1136092"/>
                  <a:pt x="917456" y="1118685"/>
                  <a:pt x="932688" y="1042524"/>
                </a:cubicBezTo>
                <a:cubicBezTo>
                  <a:pt x="935736" y="1027284"/>
                  <a:pt x="936060" y="1011234"/>
                  <a:pt x="941832" y="996804"/>
                </a:cubicBezTo>
                <a:cubicBezTo>
                  <a:pt x="973359" y="917988"/>
                  <a:pt x="949577" y="983414"/>
                  <a:pt x="969264" y="914508"/>
                </a:cubicBezTo>
                <a:cubicBezTo>
                  <a:pt x="982244" y="869077"/>
                  <a:pt x="978257" y="901776"/>
                  <a:pt x="987552" y="841356"/>
                </a:cubicBezTo>
                <a:cubicBezTo>
                  <a:pt x="991289" y="817068"/>
                  <a:pt x="992656" y="792443"/>
                  <a:pt x="996696" y="768204"/>
                </a:cubicBezTo>
                <a:cubicBezTo>
                  <a:pt x="998762" y="755808"/>
                  <a:pt x="1003114" y="743896"/>
                  <a:pt x="1005840" y="731628"/>
                </a:cubicBezTo>
                <a:cubicBezTo>
                  <a:pt x="1016537" y="683493"/>
                  <a:pt x="1016494" y="675335"/>
                  <a:pt x="1024128" y="621900"/>
                </a:cubicBezTo>
                <a:cubicBezTo>
                  <a:pt x="1033575" y="470742"/>
                  <a:pt x="1038789" y="496004"/>
                  <a:pt x="1024128" y="356724"/>
                </a:cubicBezTo>
                <a:cubicBezTo>
                  <a:pt x="1017252" y="291404"/>
                  <a:pt x="1018844" y="319942"/>
                  <a:pt x="1005840" y="274428"/>
                </a:cubicBezTo>
                <a:cubicBezTo>
                  <a:pt x="1002388" y="262344"/>
                  <a:pt x="1002931" y="248763"/>
                  <a:pt x="996696" y="237852"/>
                </a:cubicBezTo>
                <a:cubicBezTo>
                  <a:pt x="990280" y="226624"/>
                  <a:pt x="977680" y="220238"/>
                  <a:pt x="969264" y="210420"/>
                </a:cubicBezTo>
                <a:cubicBezTo>
                  <a:pt x="923896" y="157491"/>
                  <a:pt x="962691" y="187750"/>
                  <a:pt x="914400" y="155556"/>
                </a:cubicBezTo>
                <a:cubicBezTo>
                  <a:pt x="908304" y="146412"/>
                  <a:pt x="903883" y="135895"/>
                  <a:pt x="896112" y="128124"/>
                </a:cubicBezTo>
                <a:cubicBezTo>
                  <a:pt x="876009" y="108021"/>
                  <a:pt x="831161" y="76478"/>
                  <a:pt x="804672" y="64116"/>
                </a:cubicBezTo>
                <a:cubicBezTo>
                  <a:pt x="758903" y="42757"/>
                  <a:pt x="692245" y="16704"/>
                  <a:pt x="640080" y="9252"/>
                </a:cubicBezTo>
                <a:cubicBezTo>
                  <a:pt x="618744" y="6204"/>
                  <a:pt x="597577" y="1542"/>
                  <a:pt x="576072" y="108"/>
                </a:cubicBezTo>
                <a:cubicBezTo>
                  <a:pt x="551742" y="-1514"/>
                  <a:pt x="513588" y="15348"/>
                  <a:pt x="475488" y="27540"/>
                </a:cubicBezTo>
                <a:close/>
              </a:path>
            </a:pathLst>
          </a:custGeom>
          <a:solidFill>
            <a:srgbClr val="A7D8B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19" name="Google Shape;519;p32"/>
          <p:cNvSpPr/>
          <p:nvPr/>
        </p:nvSpPr>
        <p:spPr>
          <a:xfrm>
            <a:off x="1003794" y="3639183"/>
            <a:ext cx="1913142" cy="1947801"/>
          </a:xfrm>
          <a:custGeom>
            <a:avLst/>
            <a:gdLst/>
            <a:ahLst/>
            <a:cxnLst/>
            <a:rect l="l" t="t" r="r" b="b"/>
            <a:pathLst>
              <a:path w="1913142" h="1947801" extrusionOk="0">
                <a:moveTo>
                  <a:pt x="1593102" y="129"/>
                </a:moveTo>
                <a:cubicBezTo>
                  <a:pt x="1544334" y="1653"/>
                  <a:pt x="1464976" y="9289"/>
                  <a:pt x="1337070" y="27561"/>
                </a:cubicBezTo>
                <a:cubicBezTo>
                  <a:pt x="1295360" y="33520"/>
                  <a:pt x="1284546" y="37697"/>
                  <a:pt x="1245630" y="54993"/>
                </a:cubicBezTo>
                <a:cubicBezTo>
                  <a:pt x="1233174" y="60529"/>
                  <a:pt x="1220613" y="66057"/>
                  <a:pt x="1209054" y="73281"/>
                </a:cubicBezTo>
                <a:cubicBezTo>
                  <a:pt x="1129364" y="123088"/>
                  <a:pt x="1205682" y="76653"/>
                  <a:pt x="1154190" y="128145"/>
                </a:cubicBezTo>
                <a:cubicBezTo>
                  <a:pt x="1146419" y="135916"/>
                  <a:pt x="1135902" y="140337"/>
                  <a:pt x="1126758" y="146433"/>
                </a:cubicBezTo>
                <a:cubicBezTo>
                  <a:pt x="1122934" y="152806"/>
                  <a:pt x="1091090" y="207522"/>
                  <a:pt x="1081038" y="219585"/>
                </a:cubicBezTo>
                <a:cubicBezTo>
                  <a:pt x="1072759" y="229519"/>
                  <a:pt x="1062750" y="237873"/>
                  <a:pt x="1053606" y="247017"/>
                </a:cubicBezTo>
                <a:cubicBezTo>
                  <a:pt x="1038366" y="286641"/>
                  <a:pt x="1020085" y="325226"/>
                  <a:pt x="1007886" y="365889"/>
                </a:cubicBezTo>
                <a:cubicBezTo>
                  <a:pt x="998742" y="396369"/>
                  <a:pt x="988971" y="426668"/>
                  <a:pt x="980454" y="457329"/>
                </a:cubicBezTo>
                <a:cubicBezTo>
                  <a:pt x="973727" y="481546"/>
                  <a:pt x="970469" y="506758"/>
                  <a:pt x="962166" y="530481"/>
                </a:cubicBezTo>
                <a:cubicBezTo>
                  <a:pt x="949076" y="567880"/>
                  <a:pt x="934166" y="604768"/>
                  <a:pt x="916446" y="640209"/>
                </a:cubicBezTo>
                <a:cubicBezTo>
                  <a:pt x="910350" y="652401"/>
                  <a:pt x="903694" y="664329"/>
                  <a:pt x="898158" y="676785"/>
                </a:cubicBezTo>
                <a:cubicBezTo>
                  <a:pt x="891492" y="691784"/>
                  <a:pt x="888975" y="708848"/>
                  <a:pt x="879870" y="722505"/>
                </a:cubicBezTo>
                <a:cubicBezTo>
                  <a:pt x="870306" y="736851"/>
                  <a:pt x="854828" y="746265"/>
                  <a:pt x="843294" y="759081"/>
                </a:cubicBezTo>
                <a:cubicBezTo>
                  <a:pt x="723412" y="892283"/>
                  <a:pt x="866721" y="747141"/>
                  <a:pt x="751854" y="850521"/>
                </a:cubicBezTo>
                <a:cubicBezTo>
                  <a:pt x="735834" y="864939"/>
                  <a:pt x="724356" y="884732"/>
                  <a:pt x="706134" y="896241"/>
                </a:cubicBezTo>
                <a:cubicBezTo>
                  <a:pt x="569273" y="982680"/>
                  <a:pt x="613064" y="939405"/>
                  <a:pt x="495822" y="987681"/>
                </a:cubicBezTo>
                <a:cubicBezTo>
                  <a:pt x="432748" y="1013652"/>
                  <a:pt x="333067" y="1077605"/>
                  <a:pt x="285510" y="1106553"/>
                </a:cubicBezTo>
                <a:cubicBezTo>
                  <a:pt x="260948" y="1121504"/>
                  <a:pt x="232691" y="1131940"/>
                  <a:pt x="212358" y="1152273"/>
                </a:cubicBezTo>
                <a:cubicBezTo>
                  <a:pt x="177874" y="1186757"/>
                  <a:pt x="139799" y="1221521"/>
                  <a:pt x="111774" y="1262001"/>
                </a:cubicBezTo>
                <a:cubicBezTo>
                  <a:pt x="71233" y="1320561"/>
                  <a:pt x="74336" y="1332736"/>
                  <a:pt x="47766" y="1399161"/>
                </a:cubicBezTo>
                <a:cubicBezTo>
                  <a:pt x="6056" y="1503436"/>
                  <a:pt x="29254" y="1423030"/>
                  <a:pt x="2046" y="1545465"/>
                </a:cubicBezTo>
                <a:cubicBezTo>
                  <a:pt x="5094" y="1603377"/>
                  <a:pt x="-9172" y="1664901"/>
                  <a:pt x="11190" y="1719201"/>
                </a:cubicBezTo>
                <a:cubicBezTo>
                  <a:pt x="29415" y="1767802"/>
                  <a:pt x="75071" y="1801370"/>
                  <a:pt x="111774" y="1838073"/>
                </a:cubicBezTo>
                <a:cubicBezTo>
                  <a:pt x="123966" y="1850265"/>
                  <a:pt x="134004" y="1865085"/>
                  <a:pt x="148350" y="1874649"/>
                </a:cubicBezTo>
                <a:cubicBezTo>
                  <a:pt x="162007" y="1883754"/>
                  <a:pt x="179071" y="1886271"/>
                  <a:pt x="194070" y="1892937"/>
                </a:cubicBezTo>
                <a:cubicBezTo>
                  <a:pt x="241868" y="1914181"/>
                  <a:pt x="222155" y="1911443"/>
                  <a:pt x="276366" y="1929513"/>
                </a:cubicBezTo>
                <a:cubicBezTo>
                  <a:pt x="288288" y="1933487"/>
                  <a:pt x="300858" y="1935205"/>
                  <a:pt x="312942" y="1938657"/>
                </a:cubicBezTo>
                <a:cubicBezTo>
                  <a:pt x="322210" y="1941305"/>
                  <a:pt x="331230" y="1944753"/>
                  <a:pt x="340374" y="1947801"/>
                </a:cubicBezTo>
                <a:cubicBezTo>
                  <a:pt x="383046" y="1944753"/>
                  <a:pt x="426039" y="1944707"/>
                  <a:pt x="468390" y="1938657"/>
                </a:cubicBezTo>
                <a:cubicBezTo>
                  <a:pt x="529910" y="1929868"/>
                  <a:pt x="522131" y="1922157"/>
                  <a:pt x="568974" y="1902081"/>
                </a:cubicBezTo>
                <a:cubicBezTo>
                  <a:pt x="577833" y="1898284"/>
                  <a:pt x="587262" y="1895985"/>
                  <a:pt x="596406" y="1892937"/>
                </a:cubicBezTo>
                <a:cubicBezTo>
                  <a:pt x="605550" y="1877697"/>
                  <a:pt x="612927" y="1861246"/>
                  <a:pt x="623838" y="1847217"/>
                </a:cubicBezTo>
                <a:cubicBezTo>
                  <a:pt x="653869" y="1808606"/>
                  <a:pt x="661931" y="1813260"/>
                  <a:pt x="696990" y="1783209"/>
                </a:cubicBezTo>
                <a:cubicBezTo>
                  <a:pt x="706808" y="1774793"/>
                  <a:pt x="714488" y="1764056"/>
                  <a:pt x="724422" y="1755777"/>
                </a:cubicBezTo>
                <a:cubicBezTo>
                  <a:pt x="775651" y="1713087"/>
                  <a:pt x="729256" y="1768540"/>
                  <a:pt x="788430" y="1700913"/>
                </a:cubicBezTo>
                <a:cubicBezTo>
                  <a:pt x="886663" y="1588647"/>
                  <a:pt x="753035" y="1735914"/>
                  <a:pt x="834150" y="1627761"/>
                </a:cubicBezTo>
                <a:cubicBezTo>
                  <a:pt x="844495" y="1613967"/>
                  <a:pt x="859128" y="1603943"/>
                  <a:pt x="870726" y="1591185"/>
                </a:cubicBezTo>
                <a:cubicBezTo>
                  <a:pt x="889629" y="1570392"/>
                  <a:pt x="906264" y="1547577"/>
                  <a:pt x="925590" y="1527177"/>
                </a:cubicBezTo>
                <a:cubicBezTo>
                  <a:pt x="961164" y="1489626"/>
                  <a:pt x="1003561" y="1458279"/>
                  <a:pt x="1035318" y="1417449"/>
                </a:cubicBezTo>
                <a:cubicBezTo>
                  <a:pt x="1064503" y="1379925"/>
                  <a:pt x="1097281" y="1330761"/>
                  <a:pt x="1135902" y="1298577"/>
                </a:cubicBezTo>
                <a:cubicBezTo>
                  <a:pt x="1252306" y="1201574"/>
                  <a:pt x="1165988" y="1277748"/>
                  <a:pt x="1254774" y="1216281"/>
                </a:cubicBezTo>
                <a:cubicBezTo>
                  <a:pt x="1279834" y="1198931"/>
                  <a:pt x="1303542" y="1179705"/>
                  <a:pt x="1327926" y="1161417"/>
                </a:cubicBezTo>
                <a:lnTo>
                  <a:pt x="1364502" y="1133985"/>
                </a:lnTo>
                <a:cubicBezTo>
                  <a:pt x="1376694" y="1124841"/>
                  <a:pt x="1387447" y="1113369"/>
                  <a:pt x="1401078" y="1106553"/>
                </a:cubicBezTo>
                <a:cubicBezTo>
                  <a:pt x="1462984" y="1075600"/>
                  <a:pt x="1415737" y="1102417"/>
                  <a:pt x="1483374" y="1051689"/>
                </a:cubicBezTo>
                <a:cubicBezTo>
                  <a:pt x="1492166" y="1045095"/>
                  <a:pt x="1502592" y="1040702"/>
                  <a:pt x="1510806" y="1033401"/>
                </a:cubicBezTo>
                <a:cubicBezTo>
                  <a:pt x="1530136" y="1016218"/>
                  <a:pt x="1544979" y="994055"/>
                  <a:pt x="1565670" y="978537"/>
                </a:cubicBezTo>
                <a:cubicBezTo>
                  <a:pt x="1577862" y="969393"/>
                  <a:pt x="1590969" y="961357"/>
                  <a:pt x="1602246" y="951105"/>
                </a:cubicBezTo>
                <a:cubicBezTo>
                  <a:pt x="1624573" y="930808"/>
                  <a:pt x="1642692" y="905946"/>
                  <a:pt x="1666254" y="887097"/>
                </a:cubicBezTo>
                <a:lnTo>
                  <a:pt x="1711974" y="850521"/>
                </a:lnTo>
                <a:cubicBezTo>
                  <a:pt x="1755088" y="778665"/>
                  <a:pt x="1728742" y="819019"/>
                  <a:pt x="1794270" y="731649"/>
                </a:cubicBezTo>
                <a:cubicBezTo>
                  <a:pt x="1800483" y="723365"/>
                  <a:pt x="1833305" y="681012"/>
                  <a:pt x="1839990" y="667641"/>
                </a:cubicBezTo>
                <a:cubicBezTo>
                  <a:pt x="1847331" y="652960"/>
                  <a:pt x="1850937" y="636602"/>
                  <a:pt x="1858278" y="621921"/>
                </a:cubicBezTo>
                <a:cubicBezTo>
                  <a:pt x="1904194" y="530089"/>
                  <a:pt x="1846761" y="670130"/>
                  <a:pt x="1894854" y="557913"/>
                </a:cubicBezTo>
                <a:cubicBezTo>
                  <a:pt x="1905398" y="533310"/>
                  <a:pt x="1907775" y="511596"/>
                  <a:pt x="1913142" y="484761"/>
                </a:cubicBezTo>
                <a:cubicBezTo>
                  <a:pt x="1910387" y="440674"/>
                  <a:pt x="1909168" y="340850"/>
                  <a:pt x="1894854" y="283593"/>
                </a:cubicBezTo>
                <a:cubicBezTo>
                  <a:pt x="1884181" y="240901"/>
                  <a:pt x="1872822" y="223005"/>
                  <a:pt x="1858278" y="183009"/>
                </a:cubicBezTo>
                <a:cubicBezTo>
                  <a:pt x="1851358" y="163980"/>
                  <a:pt x="1842221" y="117812"/>
                  <a:pt x="1821702" y="100713"/>
                </a:cubicBezTo>
                <a:cubicBezTo>
                  <a:pt x="1811230" y="91987"/>
                  <a:pt x="1796961" y="89188"/>
                  <a:pt x="1785126" y="82425"/>
                </a:cubicBezTo>
                <a:cubicBezTo>
                  <a:pt x="1775584" y="76973"/>
                  <a:pt x="1767524" y="69052"/>
                  <a:pt x="1757694" y="64137"/>
                </a:cubicBezTo>
                <a:cubicBezTo>
                  <a:pt x="1749073" y="59826"/>
                  <a:pt x="1739121" y="58790"/>
                  <a:pt x="1730262" y="54993"/>
                </a:cubicBezTo>
                <a:cubicBezTo>
                  <a:pt x="1717733" y="49623"/>
                  <a:pt x="1706215" y="42075"/>
                  <a:pt x="1693686" y="36705"/>
                </a:cubicBezTo>
                <a:cubicBezTo>
                  <a:pt x="1671762" y="27309"/>
                  <a:pt x="1652879" y="25046"/>
                  <a:pt x="1629678" y="18417"/>
                </a:cubicBezTo>
                <a:cubicBezTo>
                  <a:pt x="1603313" y="10884"/>
                  <a:pt x="1641870" y="-1395"/>
                  <a:pt x="1593102" y="129"/>
                </a:cubicBezTo>
                <a:close/>
              </a:path>
            </a:pathLst>
          </a:custGeom>
          <a:solidFill>
            <a:srgbClr val="D3EBD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0" name="Google Shape;520;p32"/>
          <p:cNvSpPr txBox="1"/>
          <p:nvPr/>
        </p:nvSpPr>
        <p:spPr>
          <a:xfrm>
            <a:off x="624155" y="4352865"/>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0</a:t>
            </a:r>
            <a:endParaRPr/>
          </a:p>
        </p:txBody>
      </p:sp>
      <p:sp>
        <p:nvSpPr>
          <p:cNvPr id="521" name="Google Shape;521;p32"/>
          <p:cNvSpPr txBox="1"/>
          <p:nvPr/>
        </p:nvSpPr>
        <p:spPr>
          <a:xfrm>
            <a:off x="720123" y="5100138"/>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1</a:t>
            </a:r>
            <a:endParaRPr/>
          </a:p>
        </p:txBody>
      </p:sp>
      <p:sp>
        <p:nvSpPr>
          <p:cNvPr id="522" name="Google Shape;522;p32"/>
          <p:cNvSpPr txBox="1"/>
          <p:nvPr/>
        </p:nvSpPr>
        <p:spPr>
          <a:xfrm>
            <a:off x="3238352" y="287121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2</a:t>
            </a:r>
            <a:endParaRPr/>
          </a:p>
        </p:txBody>
      </p:sp>
      <p:sp>
        <p:nvSpPr>
          <p:cNvPr id="523" name="Google Shape;523;p32"/>
          <p:cNvSpPr txBox="1"/>
          <p:nvPr/>
        </p:nvSpPr>
        <p:spPr>
          <a:xfrm>
            <a:off x="1498069" y="6131601"/>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3</a:t>
            </a:r>
            <a:endParaRPr/>
          </a:p>
        </p:txBody>
      </p:sp>
      <p:sp>
        <p:nvSpPr>
          <p:cNvPr id="524" name="Google Shape;524;p32"/>
          <p:cNvSpPr txBox="1"/>
          <p:nvPr/>
        </p:nvSpPr>
        <p:spPr>
          <a:xfrm>
            <a:off x="4332372" y="486397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Consolas"/>
                <a:ea typeface="Consolas"/>
                <a:cs typeface="Consolas"/>
                <a:sym typeface="Consolas"/>
              </a:rPr>
              <a:t>4</a:t>
            </a:r>
            <a:endParaRPr/>
          </a:p>
        </p:txBody>
      </p:sp>
      <p:sp>
        <p:nvSpPr>
          <p:cNvPr id="525" name="Google Shape;525;p3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BFS Intuition: Why Does it Work?</a:t>
            </a:r>
            <a:endParaRPr dirty="0"/>
          </a:p>
        </p:txBody>
      </p:sp>
      <p:sp>
        <p:nvSpPr>
          <p:cNvPr id="526" name="Google Shape;526;p32"/>
          <p:cNvSpPr txBox="1"/>
          <p:nvPr/>
        </p:nvSpPr>
        <p:spPr>
          <a:xfrm>
            <a:off x="689530" y="1343888"/>
            <a:ext cx="1396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5"/>
                </a:solidFill>
                <a:latin typeface="Quattrocento Sans"/>
                <a:ea typeface="Quattrocento Sans"/>
                <a:cs typeface="Quattrocento Sans"/>
                <a:sym typeface="Quattrocento Sans"/>
              </a:rPr>
              <a:t>PERIMETER</a:t>
            </a:r>
            <a:endParaRPr/>
          </a:p>
        </p:txBody>
      </p:sp>
      <p:sp>
        <p:nvSpPr>
          <p:cNvPr id="527" name="Google Shape;527;p32"/>
          <p:cNvSpPr txBox="1"/>
          <p:nvPr/>
        </p:nvSpPr>
        <p:spPr>
          <a:xfrm>
            <a:off x="6474941" y="1219200"/>
            <a:ext cx="5471983" cy="5461686"/>
          </a:xfrm>
          <a:prstGeom prst="rect">
            <a:avLst/>
          </a:prstGeom>
          <a:solidFill>
            <a:srgbClr val="F2F2F2"/>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bfs</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start)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Queue</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perimeter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Queue</a:t>
            </a:r>
            <a:r>
              <a:rPr lang="en-US" sz="1600" b="0" dirty="0">
                <a:solidFill>
                  <a:schemeClr val="dk1"/>
                </a:solidFill>
                <a:latin typeface="Consolas"/>
                <a:ea typeface="Consolas"/>
                <a:cs typeface="Consolas"/>
                <a:sym typeface="Consolas"/>
              </a:rPr>
              <a:t>&lt;&gt;();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visited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&lt;&gt;();  </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(to))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a:t>
            </a:r>
            <a:endParaRPr dirty="0"/>
          </a:p>
        </p:txBody>
      </p:sp>
      <p:sp>
        <p:nvSpPr>
          <p:cNvPr id="528" name="Google Shape;528;p32"/>
          <p:cNvSpPr/>
          <p:nvPr/>
        </p:nvSpPr>
        <p:spPr>
          <a:xfrm>
            <a:off x="1125353" y="4095939"/>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1</a:t>
            </a:r>
            <a:endParaRPr sz="2133" b="0" i="0" u="none" strike="noStrike" cap="none">
              <a:solidFill>
                <a:srgbClr val="000000"/>
              </a:solidFill>
              <a:latin typeface="Calibri"/>
              <a:ea typeface="Calibri"/>
              <a:cs typeface="Calibri"/>
              <a:sym typeface="Calibri"/>
            </a:endParaRPr>
          </a:p>
        </p:txBody>
      </p:sp>
      <p:sp>
        <p:nvSpPr>
          <p:cNvPr id="529" name="Google Shape;529;p32"/>
          <p:cNvSpPr/>
          <p:nvPr/>
        </p:nvSpPr>
        <p:spPr>
          <a:xfrm>
            <a:off x="1276632" y="4921245"/>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2</a:t>
            </a:r>
            <a:endParaRPr sz="2133" b="0" i="0" u="none" strike="noStrike" cap="none">
              <a:solidFill>
                <a:srgbClr val="000000"/>
              </a:solidFill>
              <a:latin typeface="Calibri"/>
              <a:ea typeface="Calibri"/>
              <a:cs typeface="Calibri"/>
              <a:sym typeface="Calibri"/>
            </a:endParaRPr>
          </a:p>
        </p:txBody>
      </p:sp>
      <p:sp>
        <p:nvSpPr>
          <p:cNvPr id="530" name="Google Shape;530;p32"/>
          <p:cNvSpPr/>
          <p:nvPr/>
        </p:nvSpPr>
        <p:spPr>
          <a:xfrm>
            <a:off x="2664478" y="3043730"/>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3</a:t>
            </a:r>
            <a:endParaRPr sz="2133" b="0" i="0" u="none" strike="noStrike" cap="none">
              <a:solidFill>
                <a:srgbClr val="000000"/>
              </a:solidFill>
              <a:latin typeface="Calibri"/>
              <a:ea typeface="Calibri"/>
              <a:cs typeface="Calibri"/>
              <a:sym typeface="Calibri"/>
            </a:endParaRPr>
          </a:p>
        </p:txBody>
      </p:sp>
      <p:sp>
        <p:nvSpPr>
          <p:cNvPr id="531" name="Google Shape;531;p32"/>
          <p:cNvSpPr/>
          <p:nvPr/>
        </p:nvSpPr>
        <p:spPr>
          <a:xfrm>
            <a:off x="2326879" y="3873226"/>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4</a:t>
            </a:r>
            <a:endParaRPr sz="2133" b="0" i="0" u="none" strike="noStrike" cap="none">
              <a:solidFill>
                <a:srgbClr val="000000"/>
              </a:solidFill>
              <a:latin typeface="Calibri"/>
              <a:ea typeface="Calibri"/>
              <a:cs typeface="Calibri"/>
              <a:sym typeface="Calibri"/>
            </a:endParaRPr>
          </a:p>
        </p:txBody>
      </p:sp>
      <p:sp>
        <p:nvSpPr>
          <p:cNvPr id="532" name="Google Shape;532;p32"/>
          <p:cNvSpPr/>
          <p:nvPr/>
        </p:nvSpPr>
        <p:spPr>
          <a:xfrm>
            <a:off x="2418147" y="5071258"/>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5</a:t>
            </a:r>
            <a:endParaRPr sz="2133" b="0" i="0" u="none" strike="noStrike" cap="none">
              <a:solidFill>
                <a:srgbClr val="000000"/>
              </a:solidFill>
              <a:latin typeface="Calibri"/>
              <a:ea typeface="Calibri"/>
              <a:cs typeface="Calibri"/>
              <a:sym typeface="Calibri"/>
            </a:endParaRPr>
          </a:p>
        </p:txBody>
      </p:sp>
      <p:sp>
        <p:nvSpPr>
          <p:cNvPr id="533" name="Google Shape;533;p32"/>
          <p:cNvSpPr/>
          <p:nvPr/>
        </p:nvSpPr>
        <p:spPr>
          <a:xfrm>
            <a:off x="3561068" y="5319997"/>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6</a:t>
            </a:r>
            <a:endParaRPr sz="2133" b="0" i="0" u="none" strike="noStrike" cap="none">
              <a:solidFill>
                <a:srgbClr val="000000"/>
              </a:solidFill>
              <a:latin typeface="Calibri"/>
              <a:ea typeface="Calibri"/>
              <a:cs typeface="Calibri"/>
              <a:sym typeface="Calibri"/>
            </a:endParaRPr>
          </a:p>
        </p:txBody>
      </p:sp>
      <p:sp>
        <p:nvSpPr>
          <p:cNvPr id="534" name="Google Shape;534;p32"/>
          <p:cNvSpPr/>
          <p:nvPr/>
        </p:nvSpPr>
        <p:spPr>
          <a:xfrm>
            <a:off x="4252334" y="4276076"/>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7</a:t>
            </a:r>
            <a:endParaRPr sz="2133" b="0" i="0" u="none" strike="noStrike" cap="none">
              <a:solidFill>
                <a:srgbClr val="000000"/>
              </a:solidFill>
              <a:latin typeface="Calibri"/>
              <a:ea typeface="Calibri"/>
              <a:cs typeface="Calibri"/>
              <a:sym typeface="Calibri"/>
            </a:endParaRPr>
          </a:p>
        </p:txBody>
      </p:sp>
      <p:sp>
        <p:nvSpPr>
          <p:cNvPr id="535" name="Google Shape;535;p32"/>
          <p:cNvSpPr/>
          <p:nvPr/>
        </p:nvSpPr>
        <p:spPr>
          <a:xfrm>
            <a:off x="2082013" y="6009123"/>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8</a:t>
            </a:r>
            <a:endParaRPr sz="2133" b="0" i="0" u="none" strike="noStrike" cap="none">
              <a:solidFill>
                <a:srgbClr val="000000"/>
              </a:solidFill>
              <a:latin typeface="Calibri"/>
              <a:ea typeface="Calibri"/>
              <a:cs typeface="Calibri"/>
              <a:sym typeface="Calibri"/>
            </a:endParaRPr>
          </a:p>
        </p:txBody>
      </p:sp>
      <p:cxnSp>
        <p:nvCxnSpPr>
          <p:cNvPr id="536" name="Google Shape;536;p32"/>
          <p:cNvCxnSpPr>
            <a:stCxn id="528" idx="2"/>
            <a:endCxn id="529" idx="0"/>
          </p:cNvCxnSpPr>
          <p:nvPr/>
        </p:nvCxnSpPr>
        <p:spPr>
          <a:xfrm>
            <a:off x="1336953" y="4433139"/>
            <a:ext cx="151200" cy="488100"/>
          </a:xfrm>
          <a:prstGeom prst="straightConnector1">
            <a:avLst/>
          </a:prstGeom>
          <a:noFill/>
          <a:ln w="19050" cap="flat" cmpd="sng">
            <a:solidFill>
              <a:schemeClr val="dk2"/>
            </a:solidFill>
            <a:prstDash val="solid"/>
            <a:round/>
            <a:headEnd type="none" w="sm" len="sm"/>
            <a:tailEnd type="none" w="sm" len="sm"/>
          </a:ln>
        </p:spPr>
      </p:cxnSp>
      <p:cxnSp>
        <p:nvCxnSpPr>
          <p:cNvPr id="537" name="Google Shape;537;p32"/>
          <p:cNvCxnSpPr>
            <a:stCxn id="528" idx="3"/>
            <a:endCxn id="531" idx="1"/>
          </p:cNvCxnSpPr>
          <p:nvPr/>
        </p:nvCxnSpPr>
        <p:spPr>
          <a:xfrm rot="10800000" flipH="1">
            <a:off x="1548553" y="4041939"/>
            <a:ext cx="778200" cy="222600"/>
          </a:xfrm>
          <a:prstGeom prst="straightConnector1">
            <a:avLst/>
          </a:prstGeom>
          <a:noFill/>
          <a:ln w="19050" cap="flat" cmpd="sng">
            <a:solidFill>
              <a:schemeClr val="dk2"/>
            </a:solidFill>
            <a:prstDash val="solid"/>
            <a:round/>
            <a:headEnd type="none" w="sm" len="sm"/>
            <a:tailEnd type="none" w="sm" len="sm"/>
          </a:ln>
        </p:spPr>
      </p:cxnSp>
      <p:cxnSp>
        <p:nvCxnSpPr>
          <p:cNvPr id="538" name="Google Shape;538;p32"/>
          <p:cNvCxnSpPr>
            <a:stCxn id="530" idx="2"/>
            <a:endCxn id="531" idx="0"/>
          </p:cNvCxnSpPr>
          <p:nvPr/>
        </p:nvCxnSpPr>
        <p:spPr>
          <a:xfrm flipH="1">
            <a:off x="2538578" y="3380930"/>
            <a:ext cx="337500" cy="492300"/>
          </a:xfrm>
          <a:prstGeom prst="straightConnector1">
            <a:avLst/>
          </a:prstGeom>
          <a:noFill/>
          <a:ln w="19050" cap="flat" cmpd="sng">
            <a:solidFill>
              <a:schemeClr val="dk2"/>
            </a:solidFill>
            <a:prstDash val="solid"/>
            <a:round/>
            <a:headEnd type="none" w="sm" len="sm"/>
            <a:tailEnd type="none" w="sm" len="sm"/>
          </a:ln>
        </p:spPr>
      </p:cxnSp>
      <p:cxnSp>
        <p:nvCxnSpPr>
          <p:cNvPr id="539" name="Google Shape;539;p32"/>
          <p:cNvCxnSpPr>
            <a:stCxn id="533" idx="0"/>
            <a:endCxn id="534" idx="2"/>
          </p:cNvCxnSpPr>
          <p:nvPr/>
        </p:nvCxnSpPr>
        <p:spPr>
          <a:xfrm rot="10800000" flipH="1">
            <a:off x="3772668" y="4613197"/>
            <a:ext cx="691200" cy="706800"/>
          </a:xfrm>
          <a:prstGeom prst="straightConnector1">
            <a:avLst/>
          </a:prstGeom>
          <a:noFill/>
          <a:ln w="19050" cap="flat" cmpd="sng">
            <a:solidFill>
              <a:schemeClr val="dk2"/>
            </a:solidFill>
            <a:prstDash val="solid"/>
            <a:round/>
            <a:headEnd type="none" w="sm" len="sm"/>
            <a:tailEnd type="none" w="sm" len="sm"/>
          </a:ln>
        </p:spPr>
      </p:cxnSp>
      <p:cxnSp>
        <p:nvCxnSpPr>
          <p:cNvPr id="540" name="Google Shape;540;p32"/>
          <p:cNvCxnSpPr>
            <a:stCxn id="533" idx="1"/>
            <a:endCxn id="532" idx="3"/>
          </p:cNvCxnSpPr>
          <p:nvPr/>
        </p:nvCxnSpPr>
        <p:spPr>
          <a:xfrm rot="10800000">
            <a:off x="2841368" y="5239897"/>
            <a:ext cx="719700" cy="248700"/>
          </a:xfrm>
          <a:prstGeom prst="straightConnector1">
            <a:avLst/>
          </a:prstGeom>
          <a:noFill/>
          <a:ln w="19050" cap="flat" cmpd="sng">
            <a:solidFill>
              <a:schemeClr val="dk2"/>
            </a:solidFill>
            <a:prstDash val="solid"/>
            <a:round/>
            <a:headEnd type="none" w="sm" len="sm"/>
            <a:tailEnd type="none" w="sm" len="sm"/>
          </a:ln>
        </p:spPr>
      </p:cxnSp>
      <p:cxnSp>
        <p:nvCxnSpPr>
          <p:cNvPr id="541" name="Google Shape;541;p32"/>
          <p:cNvCxnSpPr>
            <a:stCxn id="529" idx="3"/>
            <a:endCxn id="532" idx="1"/>
          </p:cNvCxnSpPr>
          <p:nvPr/>
        </p:nvCxnSpPr>
        <p:spPr>
          <a:xfrm>
            <a:off x="1699832" y="5089845"/>
            <a:ext cx="718200" cy="150000"/>
          </a:xfrm>
          <a:prstGeom prst="straightConnector1">
            <a:avLst/>
          </a:prstGeom>
          <a:noFill/>
          <a:ln w="19050" cap="flat" cmpd="sng">
            <a:solidFill>
              <a:schemeClr val="dk2"/>
            </a:solidFill>
            <a:prstDash val="solid"/>
            <a:round/>
            <a:headEnd type="none" w="sm" len="sm"/>
            <a:tailEnd type="none" w="sm" len="sm"/>
          </a:ln>
        </p:spPr>
      </p:cxnSp>
      <p:cxnSp>
        <p:nvCxnSpPr>
          <p:cNvPr id="542" name="Google Shape;542;p32"/>
          <p:cNvCxnSpPr>
            <a:stCxn id="532" idx="2"/>
            <a:endCxn id="535" idx="0"/>
          </p:cNvCxnSpPr>
          <p:nvPr/>
        </p:nvCxnSpPr>
        <p:spPr>
          <a:xfrm flipH="1">
            <a:off x="2293747" y="5408458"/>
            <a:ext cx="336000" cy="600600"/>
          </a:xfrm>
          <a:prstGeom prst="straightConnector1">
            <a:avLst/>
          </a:prstGeom>
          <a:noFill/>
          <a:ln w="19050" cap="flat" cmpd="sng">
            <a:solidFill>
              <a:schemeClr val="dk2"/>
            </a:solidFill>
            <a:prstDash val="solid"/>
            <a:round/>
            <a:headEnd type="none" w="sm" len="sm"/>
            <a:tailEnd type="none" w="sm" len="sm"/>
          </a:ln>
        </p:spPr>
      </p:cxnSp>
      <p:sp>
        <p:nvSpPr>
          <p:cNvPr id="543" name="Google Shape;543;p32"/>
          <p:cNvSpPr txBox="1"/>
          <p:nvPr/>
        </p:nvSpPr>
        <p:spPr>
          <a:xfrm>
            <a:off x="85543" y="4010145"/>
            <a:ext cx="964955" cy="4776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None/>
            </a:pPr>
            <a:r>
              <a:rPr lang="en-US" sz="1600" b="0" i="0" u="none" strike="noStrike" cap="none">
                <a:solidFill>
                  <a:srgbClr val="000000"/>
                </a:solidFill>
                <a:latin typeface="Consolas"/>
                <a:ea typeface="Consolas"/>
                <a:cs typeface="Consolas"/>
                <a:sym typeface="Consolas"/>
              </a:rPr>
              <a:t>start</a:t>
            </a:r>
            <a:endParaRPr sz="1600" b="0" i="0" u="none" strike="noStrike" cap="none">
              <a:solidFill>
                <a:srgbClr val="000000"/>
              </a:solidFill>
              <a:latin typeface="Consolas"/>
              <a:ea typeface="Consolas"/>
              <a:cs typeface="Consolas"/>
              <a:sym typeface="Consolas"/>
            </a:endParaRPr>
          </a:p>
        </p:txBody>
      </p:sp>
      <p:sp>
        <p:nvSpPr>
          <p:cNvPr id="544" name="Google Shape;544;p32"/>
          <p:cNvSpPr txBox="1"/>
          <p:nvPr/>
        </p:nvSpPr>
        <p:spPr>
          <a:xfrm>
            <a:off x="842036" y="3481104"/>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3"/>
                </a:solidFill>
                <a:latin typeface="Quattrocento Sans"/>
                <a:ea typeface="Quattrocento Sans"/>
                <a:cs typeface="Quattrocento Sans"/>
                <a:sym typeface="Quattrocento Sans"/>
              </a:rPr>
              <a:t>VISITED</a:t>
            </a:r>
            <a:endParaRPr>
              <a:solidFill>
                <a:srgbClr val="4C3283"/>
              </a:solidFill>
            </a:endParaRPr>
          </a:p>
        </p:txBody>
      </p:sp>
      <p:sp>
        <p:nvSpPr>
          <p:cNvPr id="545" name="Google Shape;545;p32"/>
          <p:cNvSpPr/>
          <p:nvPr/>
        </p:nvSpPr>
        <p:spPr>
          <a:xfrm>
            <a:off x="3302856" y="4203677"/>
            <a:ext cx="423200" cy="337200"/>
          </a:xfrm>
          <a:prstGeom prst="rect">
            <a:avLst/>
          </a:prstGeom>
          <a:solidFill>
            <a:srgbClr val="E6DAFF"/>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9</a:t>
            </a:r>
            <a:endParaRPr sz="2133" b="0" i="0" u="none" strike="noStrike" cap="none">
              <a:solidFill>
                <a:srgbClr val="000000"/>
              </a:solidFill>
              <a:latin typeface="Calibri"/>
              <a:ea typeface="Calibri"/>
              <a:cs typeface="Calibri"/>
              <a:sym typeface="Calibri"/>
            </a:endParaRPr>
          </a:p>
        </p:txBody>
      </p:sp>
      <p:cxnSp>
        <p:nvCxnSpPr>
          <p:cNvPr id="546" name="Google Shape;546;p32"/>
          <p:cNvCxnSpPr>
            <a:stCxn id="533" idx="0"/>
            <a:endCxn id="545" idx="2"/>
          </p:cNvCxnSpPr>
          <p:nvPr/>
        </p:nvCxnSpPr>
        <p:spPr>
          <a:xfrm rot="10800000">
            <a:off x="3514368" y="4540897"/>
            <a:ext cx="258300" cy="779100"/>
          </a:xfrm>
          <a:prstGeom prst="straightConnector1">
            <a:avLst/>
          </a:prstGeom>
          <a:noFill/>
          <a:ln w="19050" cap="flat" cmpd="sng">
            <a:solidFill>
              <a:schemeClr val="dk2"/>
            </a:solidFill>
            <a:prstDash val="solid"/>
            <a:round/>
            <a:headEnd type="none" w="sm" len="sm"/>
            <a:tailEnd type="none" w="sm" len="sm"/>
          </a:ln>
        </p:spPr>
      </p:cxnSp>
      <p:sp>
        <p:nvSpPr>
          <p:cNvPr id="547" name="Google Shape;547;p32"/>
          <p:cNvSpPr/>
          <p:nvPr/>
        </p:nvSpPr>
        <p:spPr>
          <a:xfrm>
            <a:off x="1050851" y="402255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48" name="Google Shape;548;p32"/>
          <p:cNvSpPr/>
          <p:nvPr/>
        </p:nvSpPr>
        <p:spPr>
          <a:xfrm>
            <a:off x="1205343" y="4848370"/>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49" name="Google Shape;549;p32"/>
          <p:cNvSpPr/>
          <p:nvPr/>
        </p:nvSpPr>
        <p:spPr>
          <a:xfrm>
            <a:off x="2032029" y="5975973"/>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0" name="Google Shape;550;p32"/>
          <p:cNvSpPr/>
          <p:nvPr/>
        </p:nvSpPr>
        <p:spPr>
          <a:xfrm>
            <a:off x="2359873" y="5041808"/>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1" name="Google Shape;551;p32"/>
          <p:cNvSpPr/>
          <p:nvPr/>
        </p:nvSpPr>
        <p:spPr>
          <a:xfrm>
            <a:off x="3491593" y="526494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2" name="Google Shape;552;p32"/>
          <p:cNvSpPr/>
          <p:nvPr/>
        </p:nvSpPr>
        <p:spPr>
          <a:xfrm>
            <a:off x="3228154" y="414861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3" name="Google Shape;553;p32"/>
          <p:cNvSpPr/>
          <p:nvPr/>
        </p:nvSpPr>
        <p:spPr>
          <a:xfrm>
            <a:off x="4200695" y="4224901"/>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4" name="Google Shape;554;p32"/>
          <p:cNvSpPr/>
          <p:nvPr/>
        </p:nvSpPr>
        <p:spPr>
          <a:xfrm>
            <a:off x="2255591" y="3798844"/>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55" name="Google Shape;555;p32"/>
          <p:cNvSpPr/>
          <p:nvPr/>
        </p:nvSpPr>
        <p:spPr>
          <a:xfrm>
            <a:off x="2593190" y="2970855"/>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cxnSp>
        <p:nvCxnSpPr>
          <p:cNvPr id="556" name="Google Shape;556;p32"/>
          <p:cNvCxnSpPr>
            <a:stCxn id="531" idx="2"/>
            <a:endCxn id="532" idx="0"/>
          </p:cNvCxnSpPr>
          <p:nvPr/>
        </p:nvCxnSpPr>
        <p:spPr>
          <a:xfrm>
            <a:off x="2538479" y="4210426"/>
            <a:ext cx="91200" cy="860700"/>
          </a:xfrm>
          <a:prstGeom prst="straightConnector1">
            <a:avLst/>
          </a:prstGeom>
          <a:noFill/>
          <a:ln w="19050" cap="flat" cmpd="sng">
            <a:solidFill>
              <a:schemeClr val="dk2"/>
            </a:solidFill>
            <a:prstDash val="solid"/>
            <a:round/>
            <a:headEnd type="none" w="sm" len="sm"/>
            <a:tailEnd type="none" w="sm" len="sm"/>
          </a:ln>
        </p:spPr>
      </p:cxnSp>
      <p:graphicFrame>
        <p:nvGraphicFramePr>
          <p:cNvPr id="557" name="Google Shape;557;p32"/>
          <p:cNvGraphicFramePr/>
          <p:nvPr/>
        </p:nvGraphicFramePr>
        <p:xfrm>
          <a:off x="730272" y="1742789"/>
          <a:ext cx="4643000" cy="568550"/>
        </p:xfrm>
        <a:graphic>
          <a:graphicData uri="http://schemas.openxmlformats.org/drawingml/2006/table">
            <a:tbl>
              <a:tblPr firstRow="1" bandRow="1">
                <a:noFill/>
                <a:tableStyleId>{C6F4A71E-2EC3-4D22-9284-7B01D5CB0B2A}</a:tableStyleId>
              </a:tblPr>
              <a:tblGrid>
                <a:gridCol w="4643000">
                  <a:extLst>
                    <a:ext uri="{9D8B030D-6E8A-4147-A177-3AD203B41FA5}">
                      <a16:colId xmlns:a16="http://schemas.microsoft.com/office/drawing/2014/main" val="20000"/>
                    </a:ext>
                  </a:extLst>
                </a:gridCol>
              </a:tblGrid>
              <a:tr h="568550">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38100" cap="flat" cmpd="sng">
                      <a:solidFill>
                        <a:schemeClr val="accent5"/>
                      </a:solidFill>
                      <a:prstDash val="solid"/>
                      <a:round/>
                      <a:headEnd type="none" w="sm" len="sm"/>
                      <a:tailEnd type="none" w="sm" len="sm"/>
                    </a:lnT>
                    <a:lnB w="38100" cap="flat" cmpd="sng">
                      <a:solidFill>
                        <a:schemeClr val="accent5"/>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558" name="Google Shape;558;p32"/>
          <p:cNvSpPr txBox="1"/>
          <p:nvPr/>
        </p:nvSpPr>
        <p:spPr>
          <a:xfrm>
            <a:off x="1382316" y="1842981"/>
            <a:ext cx="311304" cy="369332"/>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1</a:t>
            </a:r>
            <a:endParaRPr/>
          </a:p>
        </p:txBody>
      </p:sp>
      <p:sp>
        <p:nvSpPr>
          <p:cNvPr id="559" name="Google Shape;559;p32"/>
          <p:cNvSpPr/>
          <p:nvPr/>
        </p:nvSpPr>
        <p:spPr>
          <a:xfrm>
            <a:off x="461913" y="1888452"/>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60" name="Google Shape;560;p32"/>
          <p:cNvSpPr/>
          <p:nvPr/>
        </p:nvSpPr>
        <p:spPr>
          <a:xfrm>
            <a:off x="5373277" y="1886297"/>
            <a:ext cx="268359" cy="277219"/>
          </a:xfrm>
          <a:prstGeom prst="leftArrow">
            <a:avLst>
              <a:gd name="adj1" fmla="val 50000"/>
              <a:gd name="adj2"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61" name="Google Shape;561;p32"/>
          <p:cNvSpPr txBox="1"/>
          <p:nvPr/>
        </p:nvSpPr>
        <p:spPr>
          <a:xfrm>
            <a:off x="1770709" y="1845698"/>
            <a:ext cx="311304" cy="369332"/>
          </a:xfrm>
          <a:prstGeom prst="rect">
            <a:avLst/>
          </a:prstGeom>
          <a:solidFill>
            <a:srgbClr val="D3EB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2</a:t>
            </a:r>
            <a:endParaRPr/>
          </a:p>
        </p:txBody>
      </p:sp>
      <p:sp>
        <p:nvSpPr>
          <p:cNvPr id="562" name="Google Shape;562;p32"/>
          <p:cNvSpPr txBox="1"/>
          <p:nvPr/>
        </p:nvSpPr>
        <p:spPr>
          <a:xfrm>
            <a:off x="2150257" y="1846459"/>
            <a:ext cx="311304" cy="369332"/>
          </a:xfrm>
          <a:prstGeom prst="rect">
            <a:avLst/>
          </a:prstGeom>
          <a:solidFill>
            <a:srgbClr val="D3EB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4</a:t>
            </a:r>
            <a:endParaRPr/>
          </a:p>
        </p:txBody>
      </p:sp>
      <p:sp>
        <p:nvSpPr>
          <p:cNvPr id="563" name="Google Shape;563;p32"/>
          <p:cNvSpPr txBox="1"/>
          <p:nvPr/>
        </p:nvSpPr>
        <p:spPr>
          <a:xfrm>
            <a:off x="2534704" y="1843010"/>
            <a:ext cx="311304" cy="369332"/>
          </a:xfrm>
          <a:prstGeom prst="rect">
            <a:avLst/>
          </a:prstGeom>
          <a:solidFill>
            <a:srgbClr val="A7D8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5</a:t>
            </a:r>
            <a:endParaRPr/>
          </a:p>
        </p:txBody>
      </p:sp>
      <p:sp>
        <p:nvSpPr>
          <p:cNvPr id="564" name="Google Shape;564;p32"/>
          <p:cNvSpPr txBox="1"/>
          <p:nvPr/>
        </p:nvSpPr>
        <p:spPr>
          <a:xfrm>
            <a:off x="2923097" y="1845727"/>
            <a:ext cx="311304" cy="369332"/>
          </a:xfrm>
          <a:prstGeom prst="rect">
            <a:avLst/>
          </a:prstGeom>
          <a:solidFill>
            <a:srgbClr val="A7D8B6"/>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3</a:t>
            </a:r>
            <a:endParaRPr/>
          </a:p>
        </p:txBody>
      </p:sp>
      <p:sp>
        <p:nvSpPr>
          <p:cNvPr id="565" name="Google Shape;565;p32"/>
          <p:cNvSpPr txBox="1"/>
          <p:nvPr/>
        </p:nvSpPr>
        <p:spPr>
          <a:xfrm>
            <a:off x="3302645" y="1846488"/>
            <a:ext cx="311304" cy="369332"/>
          </a:xfrm>
          <a:prstGeom prst="rect">
            <a:avLst/>
          </a:prstGeom>
          <a:solidFill>
            <a:srgbClr val="7DC49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6</a:t>
            </a:r>
            <a:endParaRPr/>
          </a:p>
        </p:txBody>
      </p:sp>
      <p:sp>
        <p:nvSpPr>
          <p:cNvPr id="566" name="Google Shape;566;p32"/>
          <p:cNvSpPr txBox="1"/>
          <p:nvPr/>
        </p:nvSpPr>
        <p:spPr>
          <a:xfrm>
            <a:off x="3696197" y="1842981"/>
            <a:ext cx="311304" cy="369332"/>
          </a:xfrm>
          <a:prstGeom prst="rect">
            <a:avLst/>
          </a:prstGeom>
          <a:solidFill>
            <a:srgbClr val="7DC49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8</a:t>
            </a:r>
            <a:endParaRPr/>
          </a:p>
        </p:txBody>
      </p:sp>
      <p:sp>
        <p:nvSpPr>
          <p:cNvPr id="567" name="Google Shape;567;p32"/>
          <p:cNvSpPr txBox="1"/>
          <p:nvPr/>
        </p:nvSpPr>
        <p:spPr>
          <a:xfrm>
            <a:off x="4084590" y="1845698"/>
            <a:ext cx="311304" cy="369332"/>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9</a:t>
            </a:r>
            <a:endParaRPr/>
          </a:p>
        </p:txBody>
      </p:sp>
      <p:sp>
        <p:nvSpPr>
          <p:cNvPr id="568" name="Google Shape;568;p32"/>
          <p:cNvSpPr txBox="1"/>
          <p:nvPr/>
        </p:nvSpPr>
        <p:spPr>
          <a:xfrm>
            <a:off x="4464138" y="1846459"/>
            <a:ext cx="311304" cy="369332"/>
          </a:xfrm>
          <a:prstGeom prst="rect">
            <a:avLst/>
          </a:prstGeom>
          <a:solidFill>
            <a:schemeClr val="accent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olas"/>
                <a:ea typeface="Consolas"/>
                <a:cs typeface="Consolas"/>
                <a:sym typeface="Consolas"/>
              </a:rPr>
              <a:t>7</a:t>
            </a:r>
            <a:endParaRPr/>
          </a:p>
        </p:txBody>
      </p:sp>
      <p:sp>
        <p:nvSpPr>
          <p:cNvPr id="569" name="Google Shape;569;p32"/>
          <p:cNvSpPr/>
          <p:nvPr/>
        </p:nvSpPr>
        <p:spPr>
          <a:xfrm>
            <a:off x="6369868" y="5712247"/>
            <a:ext cx="5683828" cy="977181"/>
          </a:xfrm>
          <a:prstGeom prst="rect">
            <a:avLst/>
          </a:prstGeom>
          <a:solidFill>
            <a:srgbClr val="A48DD3"/>
          </a:solidFill>
          <a:ln w="15875" cap="flat" cmpd="sng">
            <a:solidFill>
              <a:srgbClr val="147EA6"/>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70" name="Google Shape;570;p32"/>
          <p:cNvSpPr txBox="1"/>
          <p:nvPr/>
        </p:nvSpPr>
        <p:spPr>
          <a:xfrm>
            <a:off x="6638227" y="5766139"/>
            <a:ext cx="5153662" cy="92328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Quattrocento Sans"/>
                <a:ea typeface="Quattrocento Sans"/>
                <a:cs typeface="Quattrocento Sans"/>
                <a:sym typeface="Quattrocento Sans"/>
              </a:rPr>
              <a:t>Using FIFO queue </a:t>
            </a:r>
            <a:r>
              <a:rPr lang="en-GB" sz="1800" dirty="0">
                <a:solidFill>
                  <a:schemeClr val="lt1"/>
                </a:solidFill>
                <a:latin typeface="Quattrocento Sans"/>
                <a:ea typeface="Quattrocento Sans"/>
                <a:cs typeface="Quattrocento Sans"/>
                <a:sym typeface="Quattrocento Sans"/>
              </a:rPr>
              <a:t>means we </a:t>
            </a:r>
            <a:r>
              <a:rPr lang="en-US" sz="1800" dirty="0">
                <a:solidFill>
                  <a:schemeClr val="lt1"/>
                </a:solidFill>
                <a:latin typeface="Quattrocento Sans"/>
                <a:ea typeface="Quattrocento Sans"/>
                <a:cs typeface="Quattrocento Sans"/>
                <a:sym typeface="Quattrocento Sans"/>
              </a:rPr>
              <a:t>explore an entire layer before moving on to the next layer</a:t>
            </a:r>
            <a:endParaRPr dirty="0"/>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Quattrocento Sans"/>
                <a:ea typeface="Quattrocento Sans"/>
                <a:cs typeface="Quattrocento Sans"/>
                <a:sym typeface="Quattrocento Sans"/>
              </a:rPr>
              <a:t>Keep going until </a:t>
            </a:r>
            <a:r>
              <a:rPr lang="en-US" sz="1800" dirty="0">
                <a:solidFill>
                  <a:schemeClr val="lt1"/>
                </a:solidFill>
                <a:latin typeface="Consolas"/>
                <a:ea typeface="Consolas"/>
                <a:cs typeface="Consolas"/>
                <a:sym typeface="Consolas"/>
              </a:rPr>
              <a:t>perimeter</a:t>
            </a:r>
            <a:r>
              <a:rPr lang="en-US" sz="1800" dirty="0">
                <a:solidFill>
                  <a:schemeClr val="lt1"/>
                </a:solidFill>
                <a:latin typeface="Quattrocento Sans"/>
                <a:ea typeface="Quattrocento Sans"/>
                <a:cs typeface="Quattrocento Sans"/>
                <a:sym typeface="Quattrocento Sans"/>
              </a:rPr>
              <a:t> is empty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5"/>
                                        </p:tgtEl>
                                        <p:attrNameLst>
                                          <p:attrName>style.visibility</p:attrName>
                                        </p:attrNameLst>
                                      </p:cBhvr>
                                      <p:to>
                                        <p:strVal val="visible"/>
                                      </p:to>
                                    </p:set>
                                    <p:animEffect transition="in" filter="fade">
                                      <p:cBhvr>
                                        <p:cTn id="7" dur="500"/>
                                        <p:tgtEl>
                                          <p:spTgt spid="5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9"/>
                                        </p:tgtEl>
                                        <p:attrNameLst>
                                          <p:attrName>style.visibility</p:attrName>
                                        </p:attrNameLst>
                                      </p:cBhvr>
                                      <p:to>
                                        <p:strVal val="visible"/>
                                      </p:to>
                                    </p:set>
                                    <p:animEffect transition="in" filter="fade">
                                      <p:cBhvr>
                                        <p:cTn id="11" dur="500"/>
                                        <p:tgtEl>
                                          <p:spTgt spid="5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18"/>
                                        </p:tgtEl>
                                        <p:attrNameLst>
                                          <p:attrName>style.visibility</p:attrName>
                                        </p:attrNameLst>
                                      </p:cBhvr>
                                      <p:to>
                                        <p:strVal val="visible"/>
                                      </p:to>
                                    </p:set>
                                    <p:animEffect transition="in" filter="fade">
                                      <p:cBhvr>
                                        <p:cTn id="15" dur="500"/>
                                        <p:tgtEl>
                                          <p:spTgt spid="5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17"/>
                                        </p:tgtEl>
                                        <p:attrNameLst>
                                          <p:attrName>style.visibility</p:attrName>
                                        </p:attrNameLst>
                                      </p:cBhvr>
                                      <p:to>
                                        <p:strVal val="visible"/>
                                      </p:to>
                                    </p:set>
                                    <p:animEffect transition="in" filter="fade">
                                      <p:cBhvr>
                                        <p:cTn id="19" dur="500"/>
                                        <p:tgtEl>
                                          <p:spTgt spid="5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16"/>
                                        </p:tgtEl>
                                        <p:attrNameLst>
                                          <p:attrName>style.visibility</p:attrName>
                                        </p:attrNameLst>
                                      </p:cBhvr>
                                      <p:to>
                                        <p:strVal val="visible"/>
                                      </p:to>
                                    </p:set>
                                    <p:animEffect transition="in" filter="fade">
                                      <p:cBhvr>
                                        <p:cTn id="23" dur="500"/>
                                        <p:tgtEl>
                                          <p:spTgt spid="516"/>
                                        </p:tgtEl>
                                      </p:cBhvr>
                                    </p:animEffec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5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p:nvPr/>
        </p:nvSpPr>
        <p:spPr>
          <a:xfrm>
            <a:off x="4224584" y="-2436820"/>
            <a:ext cx="10724950" cy="10724950"/>
          </a:xfrm>
          <a:prstGeom prst="ellipse">
            <a:avLst/>
          </a:prstGeom>
          <a:solidFill>
            <a:srgbClr val="73B5E4">
              <a:alpha val="7727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8" name="Google Shape;148;p20"/>
          <p:cNvSpPr/>
          <p:nvPr/>
        </p:nvSpPr>
        <p:spPr>
          <a:xfrm>
            <a:off x="522710" y="1271860"/>
            <a:ext cx="3592205" cy="3592205"/>
          </a:xfrm>
          <a:prstGeom prst="ellipse">
            <a:avLst/>
          </a:prstGeom>
          <a:solidFill>
            <a:srgbClr val="7CE1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49" name="Google Shape;149;p2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Inter-data Relationships</a:t>
            </a:r>
            <a:endParaRPr/>
          </a:p>
        </p:txBody>
      </p:sp>
      <p:sp>
        <p:nvSpPr>
          <p:cNvPr id="150" name="Google Shape;150;p20"/>
          <p:cNvSpPr txBox="1">
            <a:spLocks noGrp="1"/>
          </p:cNvSpPr>
          <p:nvPr>
            <p:ph type="body" idx="1"/>
          </p:nvPr>
        </p:nvSpPr>
        <p:spPr>
          <a:xfrm>
            <a:off x="763491" y="2259309"/>
            <a:ext cx="3110640" cy="2034337"/>
          </a:xfrm>
          <a:prstGeom prst="rect">
            <a:avLst/>
          </a:prstGeom>
          <a:noFill/>
          <a:ln>
            <a:noFill/>
          </a:ln>
        </p:spPr>
        <p:txBody>
          <a:bodyPr spcFirstLastPara="1" wrap="square" lIns="45700" tIns="45700" rIns="45700" bIns="45700" anchor="t" anchorCtr="0">
            <a:normAutofit/>
          </a:bodyPr>
          <a:lstStyle/>
          <a:p>
            <a:pPr marL="457200" lvl="0" indent="-355600" algn="l" rtl="0">
              <a:lnSpc>
                <a:spcPct val="90000"/>
              </a:lnSpc>
              <a:spcBef>
                <a:spcPts val="0"/>
              </a:spcBef>
              <a:spcAft>
                <a:spcPts val="0"/>
              </a:spcAft>
              <a:buSzPts val="2000"/>
              <a:buChar char="●"/>
            </a:pPr>
            <a:r>
              <a:rPr lang="en-US" sz="2000"/>
              <a:t>Elements only store pure data, no connection info</a:t>
            </a:r>
            <a:endParaRPr/>
          </a:p>
          <a:p>
            <a:pPr marL="457200" lvl="0" indent="-355600" algn="l" rtl="0">
              <a:lnSpc>
                <a:spcPct val="90000"/>
              </a:lnSpc>
              <a:spcBef>
                <a:spcPts val="0"/>
              </a:spcBef>
              <a:spcAft>
                <a:spcPts val="0"/>
              </a:spcAft>
              <a:buSzPts val="2000"/>
              <a:buChar char="●"/>
            </a:pPr>
            <a:r>
              <a:rPr lang="en-US" sz="2000"/>
              <a:t>Only relationship between data is order</a:t>
            </a:r>
            <a:endParaRPr/>
          </a:p>
        </p:txBody>
      </p:sp>
      <p:graphicFrame>
        <p:nvGraphicFramePr>
          <p:cNvPr id="151" name="Google Shape;151;p20"/>
          <p:cNvGraphicFramePr/>
          <p:nvPr/>
        </p:nvGraphicFramePr>
        <p:xfrm>
          <a:off x="653968" y="5324303"/>
          <a:ext cx="3324675" cy="989900"/>
        </p:xfrm>
        <a:graphic>
          <a:graphicData uri="http://schemas.openxmlformats.org/drawingml/2006/table">
            <a:tbl>
              <a:tblPr firstRow="1" bandRow="1">
                <a:noFill/>
              </a:tblPr>
              <a:tblGrid>
                <a:gridCol w="1108225">
                  <a:extLst>
                    <a:ext uri="{9D8B030D-6E8A-4147-A177-3AD203B41FA5}">
                      <a16:colId xmlns:a16="http://schemas.microsoft.com/office/drawing/2014/main" val="20000"/>
                    </a:ext>
                  </a:extLst>
                </a:gridCol>
                <a:gridCol w="1108225">
                  <a:extLst>
                    <a:ext uri="{9D8B030D-6E8A-4147-A177-3AD203B41FA5}">
                      <a16:colId xmlns:a16="http://schemas.microsoft.com/office/drawing/2014/main" val="20001"/>
                    </a:ext>
                  </a:extLst>
                </a:gridCol>
                <a:gridCol w="1108225">
                  <a:extLst>
                    <a:ext uri="{9D8B030D-6E8A-4147-A177-3AD203B41FA5}">
                      <a16:colId xmlns:a16="http://schemas.microsoft.com/office/drawing/2014/main" val="20002"/>
                    </a:ext>
                  </a:extLst>
                </a:gridCol>
              </a:tblGrid>
              <a:tr h="494950">
                <a:tc>
                  <a:txBody>
                    <a:bodyPr/>
                    <a:lstStyle/>
                    <a:p>
                      <a:pPr marL="0" marR="0" lvl="0" indent="0" algn="ctr" rtl="0">
                        <a:spcBef>
                          <a:spcPts val="0"/>
                        </a:spcBef>
                        <a:spcAft>
                          <a:spcPts val="0"/>
                        </a:spcAft>
                        <a:buNone/>
                      </a:pPr>
                      <a:r>
                        <a:rPr lang="en-US" sz="1800" b="0" u="none" strike="noStrike" cap="none">
                          <a:solidFill>
                            <a:srgbClr val="7F7F7F"/>
                          </a:solidFill>
                          <a:latin typeface="Consolas"/>
                          <a:ea typeface="Consolas"/>
                          <a:cs typeface="Consolas"/>
                          <a:sym typeface="Consolas"/>
                        </a:rPr>
                        <a:t>0</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7F7F7F"/>
                          </a:solidFill>
                          <a:latin typeface="Consolas"/>
                          <a:ea typeface="Consolas"/>
                          <a:cs typeface="Consolas"/>
                          <a:sym typeface="Consolas"/>
                        </a:rPr>
                        <a:t>1</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0" u="none" strike="noStrike" cap="none">
                          <a:solidFill>
                            <a:srgbClr val="7F7F7F"/>
                          </a:solidFill>
                          <a:latin typeface="Consolas"/>
                          <a:ea typeface="Consolas"/>
                          <a:cs typeface="Consolas"/>
                          <a:sym typeface="Consolas"/>
                        </a:rPr>
                        <a:t>2</a:t>
                      </a:r>
                      <a:endParaRPr/>
                    </a:p>
                  </a:txBody>
                  <a:tcPr marL="91450" marR="91450" marT="45725" marB="45725" anchor="ctr">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94950">
                <a:tc>
                  <a:txBody>
                    <a:bodyPr/>
                    <a:lstStyle/>
                    <a:p>
                      <a:pPr marL="0" marR="0" lvl="0" indent="0" algn="ctr" rtl="0">
                        <a:spcBef>
                          <a:spcPts val="0"/>
                        </a:spcBef>
                        <a:spcAft>
                          <a:spcPts val="0"/>
                        </a:spcAft>
                        <a:buNone/>
                      </a:pPr>
                      <a:r>
                        <a:rPr lang="en-US" sz="1800" b="1" u="none" strike="noStrike" cap="none">
                          <a:solidFill>
                            <a:srgbClr val="4C3282"/>
                          </a:solidFill>
                          <a:latin typeface="Consolas"/>
                          <a:ea typeface="Consolas"/>
                          <a:cs typeface="Consolas"/>
                          <a:sym typeface="Consolas"/>
                        </a:rPr>
                        <a:t>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1" u="none" strike="noStrike" cap="none">
                          <a:solidFill>
                            <a:srgbClr val="4C3282"/>
                          </a:solidFill>
                          <a:latin typeface="Consolas"/>
                          <a:ea typeface="Consolas"/>
                          <a:cs typeface="Consolas"/>
                          <a:sym typeface="Consolas"/>
                        </a:rPr>
                        <a:t>B</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800" b="1" u="none" strike="noStrike" cap="none">
                          <a:solidFill>
                            <a:srgbClr val="4C3282"/>
                          </a:solidFill>
                          <a:latin typeface="Consolas"/>
                          <a:ea typeface="Consolas"/>
                          <a:cs typeface="Consolas"/>
                          <a:sym typeface="Consolas"/>
                        </a:rPr>
                        <a:t>C</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52" name="Google Shape;152;p20"/>
          <p:cNvSpPr/>
          <p:nvPr/>
        </p:nvSpPr>
        <p:spPr>
          <a:xfrm>
            <a:off x="4405066" y="1253449"/>
            <a:ext cx="3592205" cy="3592205"/>
          </a:xfrm>
          <a:prstGeom prst="ellipse">
            <a:avLst/>
          </a:prstGeom>
          <a:solidFill>
            <a:srgbClr val="CFE6F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3" name="Google Shape;153;p20"/>
          <p:cNvSpPr txBox="1"/>
          <p:nvPr/>
        </p:nvSpPr>
        <p:spPr>
          <a:xfrm>
            <a:off x="1887779" y="1579375"/>
            <a:ext cx="1140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Quattrocento Sans"/>
                <a:ea typeface="Quattrocento Sans"/>
                <a:cs typeface="Quattrocento Sans"/>
                <a:sym typeface="Quattrocento Sans"/>
              </a:rPr>
              <a:t>Arrays</a:t>
            </a:r>
            <a:endParaRPr>
              <a:solidFill>
                <a:schemeClr val="dk1"/>
              </a:solidFill>
              <a:latin typeface="Quattrocento Sans"/>
              <a:ea typeface="Quattrocento Sans"/>
              <a:cs typeface="Quattrocento Sans"/>
              <a:sym typeface="Quattrocento Sans"/>
            </a:endParaRPr>
          </a:p>
        </p:txBody>
      </p:sp>
      <p:sp>
        <p:nvSpPr>
          <p:cNvPr id="154" name="Google Shape;154;p20"/>
          <p:cNvSpPr txBox="1"/>
          <p:nvPr/>
        </p:nvSpPr>
        <p:spPr>
          <a:xfrm>
            <a:off x="4645848" y="2264411"/>
            <a:ext cx="3110640" cy="2034337"/>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90000"/>
              </a:lnSpc>
              <a:spcBef>
                <a:spcPts val="0"/>
              </a:spcBef>
              <a:spcAft>
                <a:spcPts val="0"/>
              </a:spcAft>
              <a:buClr>
                <a:srgbClr val="4C3283"/>
              </a:buClr>
              <a:buSzPts val="2000"/>
              <a:buFont typeface="Quattrocento Sans"/>
              <a:buChar char="●"/>
            </a:pPr>
            <a:r>
              <a:rPr lang="en-US" sz="2000">
                <a:solidFill>
                  <a:schemeClr val="dk1"/>
                </a:solidFill>
                <a:latin typeface="Quattrocento Sans"/>
                <a:ea typeface="Quattrocento Sans"/>
                <a:cs typeface="Quattrocento Sans"/>
                <a:sym typeface="Quattrocento Sans"/>
              </a:rPr>
              <a:t>Elements store data and connection info</a:t>
            </a:r>
            <a:endParaRPr/>
          </a:p>
          <a:p>
            <a:pPr marL="457200" marR="0" lvl="0" indent="-355600" algn="l" rtl="0">
              <a:lnSpc>
                <a:spcPct val="90000"/>
              </a:lnSpc>
              <a:spcBef>
                <a:spcPts val="0"/>
              </a:spcBef>
              <a:spcAft>
                <a:spcPts val="0"/>
              </a:spcAft>
              <a:buClr>
                <a:srgbClr val="4C3283"/>
              </a:buClr>
              <a:buSzPts val="2000"/>
              <a:buFont typeface="Quattrocento Sans"/>
              <a:buChar char="●"/>
            </a:pPr>
            <a:r>
              <a:rPr lang="en-US" sz="2000">
                <a:solidFill>
                  <a:schemeClr val="dk1"/>
                </a:solidFill>
                <a:latin typeface="Quattrocento Sans"/>
                <a:ea typeface="Quattrocento Sans"/>
                <a:cs typeface="Quattrocento Sans"/>
                <a:sym typeface="Quattrocento Sans"/>
              </a:rPr>
              <a:t>Directional relationships between nodes; limited connections</a:t>
            </a:r>
            <a:endParaRPr/>
          </a:p>
        </p:txBody>
      </p:sp>
      <p:sp>
        <p:nvSpPr>
          <p:cNvPr id="155" name="Google Shape;155;p20"/>
          <p:cNvSpPr txBox="1"/>
          <p:nvPr/>
        </p:nvSpPr>
        <p:spPr>
          <a:xfrm>
            <a:off x="5826697" y="1579375"/>
            <a:ext cx="11400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Quattrocento Sans"/>
                <a:ea typeface="Quattrocento Sans"/>
                <a:cs typeface="Quattrocento Sans"/>
                <a:sym typeface="Quattrocento Sans"/>
              </a:rPr>
              <a:t>Trees</a:t>
            </a:r>
            <a:endParaRPr>
              <a:solidFill>
                <a:schemeClr val="dk1"/>
              </a:solidFill>
              <a:latin typeface="Quattrocento Sans"/>
              <a:ea typeface="Quattrocento Sans"/>
              <a:cs typeface="Quattrocento Sans"/>
              <a:sym typeface="Quattrocento Sans"/>
            </a:endParaRPr>
          </a:p>
        </p:txBody>
      </p:sp>
      <p:sp>
        <p:nvSpPr>
          <p:cNvPr id="156" name="Google Shape;156;p20"/>
          <p:cNvSpPr txBox="1"/>
          <p:nvPr/>
        </p:nvSpPr>
        <p:spPr>
          <a:xfrm>
            <a:off x="8725494" y="2259308"/>
            <a:ext cx="3110640" cy="2034337"/>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90000"/>
              </a:lnSpc>
              <a:spcBef>
                <a:spcPts val="0"/>
              </a:spcBef>
              <a:spcAft>
                <a:spcPts val="0"/>
              </a:spcAft>
              <a:buClr>
                <a:srgbClr val="4C3283"/>
              </a:buClr>
              <a:buSzPts val="2000"/>
              <a:buFont typeface="Quattrocento Sans"/>
              <a:buChar char="●"/>
            </a:pPr>
            <a:r>
              <a:rPr lang="en-US" sz="2000">
                <a:solidFill>
                  <a:schemeClr val="dk1"/>
                </a:solidFill>
                <a:latin typeface="Quattrocento Sans"/>
                <a:ea typeface="Quattrocento Sans"/>
                <a:cs typeface="Quattrocento Sans"/>
                <a:sym typeface="Quattrocento Sans"/>
              </a:rPr>
              <a:t>Elements AND connections can store data</a:t>
            </a:r>
            <a:endParaRPr/>
          </a:p>
          <a:p>
            <a:pPr marL="457200" marR="0" lvl="0" indent="-355600" algn="l" rtl="0">
              <a:lnSpc>
                <a:spcPct val="90000"/>
              </a:lnSpc>
              <a:spcBef>
                <a:spcPts val="0"/>
              </a:spcBef>
              <a:spcAft>
                <a:spcPts val="0"/>
              </a:spcAft>
              <a:buClr>
                <a:srgbClr val="4C3283"/>
              </a:buClr>
              <a:buSzPts val="2000"/>
              <a:buFont typeface="Quattrocento Sans"/>
              <a:buChar char="●"/>
            </a:pPr>
            <a:r>
              <a:rPr lang="en-US" sz="2000">
                <a:solidFill>
                  <a:schemeClr val="dk1"/>
                </a:solidFill>
                <a:latin typeface="Quattrocento Sans"/>
                <a:ea typeface="Quattrocento Sans"/>
                <a:cs typeface="Quattrocento Sans"/>
                <a:sym typeface="Quattrocento Sans"/>
              </a:rPr>
              <a:t>Relationships dictate structure; huge freedom with connections</a:t>
            </a:r>
            <a:endParaRPr/>
          </a:p>
        </p:txBody>
      </p:sp>
      <p:grpSp>
        <p:nvGrpSpPr>
          <p:cNvPr id="157" name="Google Shape;157;p20"/>
          <p:cNvGrpSpPr/>
          <p:nvPr/>
        </p:nvGrpSpPr>
        <p:grpSpPr>
          <a:xfrm>
            <a:off x="5223037" y="5105153"/>
            <a:ext cx="1744278" cy="1363140"/>
            <a:chOff x="5223037" y="5105153"/>
            <a:chExt cx="1744278" cy="1363140"/>
          </a:xfrm>
        </p:grpSpPr>
        <p:grpSp>
          <p:nvGrpSpPr>
            <p:cNvPr id="158" name="Google Shape;158;p20"/>
            <p:cNvGrpSpPr/>
            <p:nvPr/>
          </p:nvGrpSpPr>
          <p:grpSpPr>
            <a:xfrm>
              <a:off x="5867400" y="5105153"/>
              <a:ext cx="457200" cy="457200"/>
              <a:chOff x="1408670" y="3991232"/>
              <a:chExt cx="457200" cy="457200"/>
            </a:xfrm>
          </p:grpSpPr>
          <p:sp>
            <p:nvSpPr>
              <p:cNvPr id="159" name="Google Shape;159;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Consolas"/>
                  <a:ea typeface="Consolas"/>
                  <a:cs typeface="Consolas"/>
                  <a:sym typeface="Consolas"/>
                </a:endParaRPr>
              </a:p>
            </p:txBody>
          </p:sp>
          <p:sp>
            <p:nvSpPr>
              <p:cNvPr id="160" name="Google Shape;160;p20"/>
              <p:cNvSpPr txBox="1"/>
              <p:nvPr/>
            </p:nvSpPr>
            <p:spPr>
              <a:xfrm>
                <a:off x="1481618" y="403516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B</a:t>
                </a:r>
                <a:endParaRPr/>
              </a:p>
            </p:txBody>
          </p:sp>
        </p:grpSp>
        <p:cxnSp>
          <p:nvCxnSpPr>
            <p:cNvPr id="161" name="Google Shape;161;p20"/>
            <p:cNvCxnSpPr>
              <a:stCxn id="159" idx="3"/>
              <a:endCxn id="162" idx="0"/>
            </p:cNvCxnSpPr>
            <p:nvPr/>
          </p:nvCxnSpPr>
          <p:spPr>
            <a:xfrm flipH="1">
              <a:off x="5451655" y="5495398"/>
              <a:ext cx="482700" cy="515700"/>
            </a:xfrm>
            <a:prstGeom prst="straightConnector1">
              <a:avLst/>
            </a:prstGeom>
            <a:noFill/>
            <a:ln w="28575" cap="flat" cmpd="sng">
              <a:solidFill>
                <a:schemeClr val="accent1"/>
              </a:solidFill>
              <a:prstDash val="solid"/>
              <a:round/>
              <a:headEnd type="none" w="sm" len="sm"/>
              <a:tailEnd type="triangle" w="med" len="med"/>
            </a:ln>
          </p:spPr>
        </p:cxnSp>
        <p:grpSp>
          <p:nvGrpSpPr>
            <p:cNvPr id="163" name="Google Shape;163;p20"/>
            <p:cNvGrpSpPr/>
            <p:nvPr/>
          </p:nvGrpSpPr>
          <p:grpSpPr>
            <a:xfrm>
              <a:off x="5223037" y="6011093"/>
              <a:ext cx="457200" cy="457200"/>
              <a:chOff x="1408670" y="3991232"/>
              <a:chExt cx="457200" cy="457200"/>
            </a:xfrm>
          </p:grpSpPr>
          <p:sp>
            <p:nvSpPr>
              <p:cNvPr id="162" name="Google Shape;162;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4" name="Google Shape;164;p20"/>
              <p:cNvSpPr txBox="1"/>
              <p:nvPr/>
            </p:nvSpPr>
            <p:spPr>
              <a:xfrm>
                <a:off x="1487611" y="403183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A</a:t>
                </a:r>
                <a:endParaRPr/>
              </a:p>
            </p:txBody>
          </p:sp>
        </p:grpSp>
        <p:grpSp>
          <p:nvGrpSpPr>
            <p:cNvPr id="165" name="Google Shape;165;p20"/>
            <p:cNvGrpSpPr/>
            <p:nvPr/>
          </p:nvGrpSpPr>
          <p:grpSpPr>
            <a:xfrm>
              <a:off x="6510115" y="6007757"/>
              <a:ext cx="457200" cy="457200"/>
              <a:chOff x="1408670" y="3991232"/>
              <a:chExt cx="457200" cy="457200"/>
            </a:xfrm>
          </p:grpSpPr>
          <p:sp>
            <p:nvSpPr>
              <p:cNvPr id="166" name="Google Shape;166;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67" name="Google Shape;167;p20"/>
              <p:cNvSpPr txBox="1"/>
              <p:nvPr/>
            </p:nvSpPr>
            <p:spPr>
              <a:xfrm>
                <a:off x="1481618" y="403516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C</a:t>
                </a:r>
                <a:endParaRPr/>
              </a:p>
            </p:txBody>
          </p:sp>
        </p:grpSp>
        <p:cxnSp>
          <p:nvCxnSpPr>
            <p:cNvPr id="168" name="Google Shape;168;p20"/>
            <p:cNvCxnSpPr>
              <a:stCxn id="159" idx="5"/>
              <a:endCxn id="166" idx="0"/>
            </p:cNvCxnSpPr>
            <p:nvPr/>
          </p:nvCxnSpPr>
          <p:spPr>
            <a:xfrm>
              <a:off x="6257645" y="5495398"/>
              <a:ext cx="481200" cy="512400"/>
            </a:xfrm>
            <a:prstGeom prst="straightConnector1">
              <a:avLst/>
            </a:prstGeom>
            <a:noFill/>
            <a:ln w="28575" cap="flat" cmpd="sng">
              <a:solidFill>
                <a:schemeClr val="accent1"/>
              </a:solidFill>
              <a:prstDash val="solid"/>
              <a:round/>
              <a:headEnd type="none" w="sm" len="sm"/>
              <a:tailEnd type="triangle" w="med" len="med"/>
            </a:ln>
          </p:spPr>
        </p:cxnSp>
      </p:grpSp>
      <p:grpSp>
        <p:nvGrpSpPr>
          <p:cNvPr id="169" name="Google Shape;169;p20"/>
          <p:cNvGrpSpPr/>
          <p:nvPr/>
        </p:nvGrpSpPr>
        <p:grpSpPr>
          <a:xfrm>
            <a:off x="9110479" y="4840799"/>
            <a:ext cx="1724660" cy="1667180"/>
            <a:chOff x="9110479" y="4840799"/>
            <a:chExt cx="1724660" cy="1667180"/>
          </a:xfrm>
        </p:grpSpPr>
        <p:grpSp>
          <p:nvGrpSpPr>
            <p:cNvPr id="170" name="Google Shape;170;p20"/>
            <p:cNvGrpSpPr/>
            <p:nvPr/>
          </p:nvGrpSpPr>
          <p:grpSpPr>
            <a:xfrm>
              <a:off x="9110479" y="5333753"/>
              <a:ext cx="457200" cy="457200"/>
              <a:chOff x="1408670" y="3991232"/>
              <a:chExt cx="457200" cy="457200"/>
            </a:xfrm>
          </p:grpSpPr>
          <p:sp>
            <p:nvSpPr>
              <p:cNvPr id="171" name="Google Shape;171;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dk1"/>
                  </a:solidFill>
                  <a:latin typeface="Consolas"/>
                  <a:ea typeface="Consolas"/>
                  <a:cs typeface="Consolas"/>
                  <a:sym typeface="Consolas"/>
                </a:endParaRPr>
              </a:p>
            </p:txBody>
          </p:sp>
          <p:sp>
            <p:nvSpPr>
              <p:cNvPr id="172" name="Google Shape;172;p20"/>
              <p:cNvSpPr txBox="1"/>
              <p:nvPr/>
            </p:nvSpPr>
            <p:spPr>
              <a:xfrm>
                <a:off x="1481618" y="403516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B</a:t>
                </a:r>
                <a:endParaRPr/>
              </a:p>
            </p:txBody>
          </p:sp>
        </p:grpSp>
        <p:cxnSp>
          <p:nvCxnSpPr>
            <p:cNvPr id="173" name="Google Shape;173;p20"/>
            <p:cNvCxnSpPr>
              <a:stCxn id="171" idx="5"/>
              <a:endCxn id="174" idx="0"/>
            </p:cNvCxnSpPr>
            <p:nvPr/>
          </p:nvCxnSpPr>
          <p:spPr>
            <a:xfrm>
              <a:off x="9500724" y="5723998"/>
              <a:ext cx="506400" cy="326700"/>
            </a:xfrm>
            <a:prstGeom prst="straightConnector1">
              <a:avLst/>
            </a:prstGeom>
            <a:noFill/>
            <a:ln w="28575" cap="flat" cmpd="sng">
              <a:solidFill>
                <a:schemeClr val="accent1"/>
              </a:solidFill>
              <a:prstDash val="solid"/>
              <a:round/>
              <a:headEnd type="none" w="sm" len="sm"/>
              <a:tailEnd type="triangle" w="med" len="med"/>
            </a:ln>
          </p:spPr>
        </p:cxnSp>
        <p:grpSp>
          <p:nvGrpSpPr>
            <p:cNvPr id="175" name="Google Shape;175;p20"/>
            <p:cNvGrpSpPr/>
            <p:nvPr/>
          </p:nvGrpSpPr>
          <p:grpSpPr>
            <a:xfrm>
              <a:off x="9778553" y="6050779"/>
              <a:ext cx="457200" cy="457200"/>
              <a:chOff x="1408670" y="3991232"/>
              <a:chExt cx="457200" cy="457200"/>
            </a:xfrm>
          </p:grpSpPr>
          <p:sp>
            <p:nvSpPr>
              <p:cNvPr id="174" name="Google Shape;174;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6" name="Google Shape;176;p20"/>
              <p:cNvSpPr txBox="1"/>
              <p:nvPr/>
            </p:nvSpPr>
            <p:spPr>
              <a:xfrm>
                <a:off x="1487611" y="4031830"/>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A</a:t>
                </a:r>
                <a:endParaRPr/>
              </a:p>
            </p:txBody>
          </p:sp>
        </p:grpSp>
        <p:grpSp>
          <p:nvGrpSpPr>
            <p:cNvPr id="177" name="Google Shape;177;p20"/>
            <p:cNvGrpSpPr/>
            <p:nvPr/>
          </p:nvGrpSpPr>
          <p:grpSpPr>
            <a:xfrm>
              <a:off x="10377939" y="4840799"/>
              <a:ext cx="457200" cy="457200"/>
              <a:chOff x="1408670" y="3991232"/>
              <a:chExt cx="457200" cy="457200"/>
            </a:xfrm>
          </p:grpSpPr>
          <p:sp>
            <p:nvSpPr>
              <p:cNvPr id="178" name="Google Shape;178;p20"/>
              <p:cNvSpPr/>
              <p:nvPr/>
            </p:nvSpPr>
            <p:spPr>
              <a:xfrm>
                <a:off x="1408670" y="3991232"/>
                <a:ext cx="457200" cy="457200"/>
              </a:xfrm>
              <a:prstGeom prst="ellipse">
                <a:avLst/>
              </a:prstGeom>
              <a:solidFill>
                <a:srgbClr val="D0EEF9"/>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79" name="Google Shape;179;p20"/>
              <p:cNvSpPr txBox="1"/>
              <p:nvPr/>
            </p:nvSpPr>
            <p:spPr>
              <a:xfrm>
                <a:off x="1481618" y="4035166"/>
                <a:ext cx="311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onsolas"/>
                    <a:ea typeface="Consolas"/>
                    <a:cs typeface="Consolas"/>
                    <a:sym typeface="Consolas"/>
                  </a:rPr>
                  <a:t>C</a:t>
                </a:r>
                <a:endParaRPr/>
              </a:p>
            </p:txBody>
          </p:sp>
        </p:grpSp>
        <p:cxnSp>
          <p:nvCxnSpPr>
            <p:cNvPr id="180" name="Google Shape;180;p20"/>
            <p:cNvCxnSpPr>
              <a:stCxn id="171" idx="7"/>
              <a:endCxn id="178" idx="2"/>
            </p:cNvCxnSpPr>
            <p:nvPr/>
          </p:nvCxnSpPr>
          <p:spPr>
            <a:xfrm rot="10800000" flipH="1">
              <a:off x="9500724" y="5069508"/>
              <a:ext cx="877200" cy="331200"/>
            </a:xfrm>
            <a:prstGeom prst="straightConnector1">
              <a:avLst/>
            </a:prstGeom>
            <a:noFill/>
            <a:ln w="28575" cap="flat" cmpd="sng">
              <a:solidFill>
                <a:schemeClr val="accent1"/>
              </a:solidFill>
              <a:prstDash val="solid"/>
              <a:round/>
              <a:headEnd type="none" w="sm" len="sm"/>
              <a:tailEnd type="triangle" w="med" len="med"/>
            </a:ln>
          </p:spPr>
        </p:cxnSp>
        <p:cxnSp>
          <p:nvCxnSpPr>
            <p:cNvPr id="181" name="Google Shape;181;p20"/>
            <p:cNvCxnSpPr>
              <a:stCxn id="174" idx="7"/>
              <a:endCxn id="178" idx="4"/>
            </p:cNvCxnSpPr>
            <p:nvPr/>
          </p:nvCxnSpPr>
          <p:spPr>
            <a:xfrm rot="10800000" flipH="1">
              <a:off x="10168798" y="5298134"/>
              <a:ext cx="437700" cy="819600"/>
            </a:xfrm>
            <a:prstGeom prst="straightConnector1">
              <a:avLst/>
            </a:prstGeom>
            <a:noFill/>
            <a:ln w="28575" cap="flat" cmpd="sng">
              <a:solidFill>
                <a:schemeClr val="accent1"/>
              </a:solidFill>
              <a:prstDash val="solid"/>
              <a:round/>
              <a:headEnd type="none" w="sm" len="sm"/>
              <a:tailEnd type="triangle" w="med" len="med"/>
            </a:ln>
          </p:spPr>
        </p:cxnSp>
      </p:grpSp>
      <p:sp>
        <p:nvSpPr>
          <p:cNvPr id="182" name="Google Shape;182;p20"/>
          <p:cNvSpPr txBox="1"/>
          <p:nvPr/>
        </p:nvSpPr>
        <p:spPr>
          <a:xfrm>
            <a:off x="9537950" y="1531400"/>
            <a:ext cx="1464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Quattrocento Sans"/>
                <a:ea typeface="Quattrocento Sans"/>
                <a:cs typeface="Quattrocento Sans"/>
                <a:sym typeface="Quattrocento Sans"/>
              </a:rPr>
              <a:t>Graphs</a:t>
            </a:r>
            <a:endParaRPr sz="2000" b="1">
              <a:solidFill>
                <a:schemeClr val="dk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fade">
                                      <p:cBhvr>
                                        <p:cTn id="29" dur="3000"/>
                                        <p:tgtEl>
                                          <p:spTgt spid="1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2"/>
                                        </p:tgtEl>
                                        <p:attrNameLst>
                                          <p:attrName>style.visibility</p:attrName>
                                        </p:attrNameLst>
                                      </p:cBhvr>
                                      <p:to>
                                        <p:strVal val="visible"/>
                                      </p:to>
                                    </p:set>
                                    <p:animEffect transition="in" filter="fade">
                                      <p:cBhvr>
                                        <p:cTn id="34" dur="1"/>
                                        <p:tgtEl>
                                          <p:spTgt spid="182"/>
                                        </p:tgtEl>
                                      </p:cBhvr>
                                    </p:animEffect>
                                  </p:childTnLst>
                                </p:cTn>
                              </p:par>
                              <p:par>
                                <p:cTn id="35" presetID="1" presetClass="entr" presetSubtype="0" fill="hold"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090A-6EBE-E749-0E54-1AAA846B7896}"/>
              </a:ext>
            </a:extLst>
          </p:cNvPr>
          <p:cNvSpPr>
            <a:spLocks noGrp="1"/>
          </p:cNvSpPr>
          <p:nvPr>
            <p:ph type="title"/>
          </p:nvPr>
        </p:nvSpPr>
        <p:spPr/>
        <p:txBody>
          <a:bodyPr>
            <a:normAutofit fontScale="90000"/>
          </a:bodyPr>
          <a:lstStyle/>
          <a:p>
            <a:r>
              <a:rPr lang="en-GB" dirty="0"/>
              <a:t>BFS Application: Multiple-Source Shortest Paths Problem</a:t>
            </a:r>
            <a:endParaRPr lang="en-SE" dirty="0"/>
          </a:p>
        </p:txBody>
      </p:sp>
      <p:sp>
        <p:nvSpPr>
          <p:cNvPr id="3" name="Text Placeholder 2">
            <a:extLst>
              <a:ext uri="{FF2B5EF4-FFF2-40B4-BE49-F238E27FC236}">
                <a16:creationId xmlns:a16="http://schemas.microsoft.com/office/drawing/2014/main" id="{BB823062-A789-1924-8085-5F9DC07E41CC}"/>
              </a:ext>
            </a:extLst>
          </p:cNvPr>
          <p:cNvSpPr>
            <a:spLocks noGrp="1"/>
          </p:cNvSpPr>
          <p:nvPr>
            <p:ph type="body" idx="1"/>
          </p:nvPr>
        </p:nvSpPr>
        <p:spPr>
          <a:xfrm>
            <a:off x="746175" y="1334799"/>
            <a:ext cx="6805624" cy="4902838"/>
          </a:xfrm>
        </p:spPr>
        <p:txBody>
          <a:bodyPr/>
          <a:lstStyle/>
          <a:p>
            <a:r>
              <a:rPr lang="en-GB" dirty="0"/>
              <a:t>Given a digraph and a set of source nodes, find shortest path from any node in the set to every other node, assuming all edges have weight 1.</a:t>
            </a:r>
          </a:p>
          <a:p>
            <a:pPr lvl="1"/>
            <a:r>
              <a:rPr lang="en-GB" dirty="0"/>
              <a:t>e.g., S = { 1, 7, 10 }.</a:t>
            </a:r>
          </a:p>
          <a:p>
            <a:pPr lvl="1"/>
            <a:r>
              <a:rPr lang="en-GB" dirty="0"/>
              <a:t>Shortest path to 4 is 7 → 6 → 4.</a:t>
            </a:r>
          </a:p>
          <a:p>
            <a:pPr lvl="1"/>
            <a:r>
              <a:rPr lang="en-GB" dirty="0"/>
              <a:t>Shortest path to 5 is 7 → 6 → 0 → 5.</a:t>
            </a:r>
          </a:p>
          <a:p>
            <a:pPr lvl="1"/>
            <a:r>
              <a:rPr lang="en-GB" dirty="0"/>
              <a:t>Shortest path to 12 is 10 → 12.</a:t>
            </a:r>
          </a:p>
          <a:p>
            <a:r>
              <a:rPr lang="en-GB" dirty="0"/>
              <a:t>Can be done with BFS, and initialize by enqueuing all source nodes</a:t>
            </a:r>
          </a:p>
          <a:p>
            <a:endParaRPr lang="en-GB" dirty="0"/>
          </a:p>
          <a:p>
            <a:endParaRPr lang="en-SE" dirty="0"/>
          </a:p>
        </p:txBody>
      </p:sp>
      <p:sp>
        <p:nvSpPr>
          <p:cNvPr id="6" name="object 5">
            <a:extLst>
              <a:ext uri="{FF2B5EF4-FFF2-40B4-BE49-F238E27FC236}">
                <a16:creationId xmlns:a16="http://schemas.microsoft.com/office/drawing/2014/main" id="{42B39406-37EC-20CD-F4CC-5F7614FA0EE3}"/>
              </a:ext>
            </a:extLst>
          </p:cNvPr>
          <p:cNvSpPr/>
          <p:nvPr/>
        </p:nvSpPr>
        <p:spPr>
          <a:xfrm>
            <a:off x="8685710" y="1278176"/>
            <a:ext cx="2760116" cy="2004828"/>
          </a:xfrm>
          <a:prstGeom prst="rect">
            <a:avLst/>
          </a:prstGeom>
          <a:blipFill>
            <a:blip r:embed="rId2" cstate="print"/>
            <a:stretch>
              <a:fillRect/>
            </a:stretch>
          </a:blipFill>
        </p:spPr>
        <p:txBody>
          <a:bodyPr wrap="square" lIns="0" tIns="0" rIns="0" bIns="0" rtlCol="0"/>
          <a:lstStyle/>
          <a:p>
            <a:pPr defTabSz="457200">
              <a:buClrTx/>
              <a:buFontTx/>
              <a:buNone/>
            </a:pPr>
            <a:endParaRPr sz="1588" kern="1200">
              <a:solidFill>
                <a:prstClr val="black"/>
              </a:solidFill>
              <a:latin typeface="Calibri"/>
              <a:ea typeface="+mn-ea"/>
              <a:cs typeface="+mn-cs"/>
            </a:endParaRPr>
          </a:p>
        </p:txBody>
      </p:sp>
      <p:sp>
        <p:nvSpPr>
          <p:cNvPr id="9" name="object 30">
            <a:extLst>
              <a:ext uri="{FF2B5EF4-FFF2-40B4-BE49-F238E27FC236}">
                <a16:creationId xmlns:a16="http://schemas.microsoft.com/office/drawing/2014/main" id="{1B547C63-C8F2-89BF-81F1-D1FCAE4C0139}"/>
              </a:ext>
            </a:extLst>
          </p:cNvPr>
          <p:cNvSpPr/>
          <p:nvPr/>
        </p:nvSpPr>
        <p:spPr>
          <a:xfrm>
            <a:off x="9570151" y="3559507"/>
            <a:ext cx="1151930" cy="2502368"/>
          </a:xfrm>
          <a:prstGeom prst="rect">
            <a:avLst/>
          </a:prstGeom>
          <a:blipFill>
            <a:blip r:embed="rId3" cstate="print"/>
            <a:stretch>
              <a:fillRect/>
            </a:stretch>
          </a:blip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0" name="object 31">
            <a:extLst>
              <a:ext uri="{FF2B5EF4-FFF2-40B4-BE49-F238E27FC236}">
                <a16:creationId xmlns:a16="http://schemas.microsoft.com/office/drawing/2014/main" id="{6D315600-218A-C4CF-7DF5-3454F7869F1F}"/>
              </a:ext>
            </a:extLst>
          </p:cNvPr>
          <p:cNvSpPr/>
          <p:nvPr/>
        </p:nvSpPr>
        <p:spPr>
          <a:xfrm>
            <a:off x="9621637" y="3630926"/>
            <a:ext cx="973336" cy="2303768"/>
          </a:xfrm>
          <a:custGeom>
            <a:avLst/>
            <a:gdLst/>
            <a:ahLst/>
            <a:cxnLst/>
            <a:rect l="l" t="t" r="r" b="b"/>
            <a:pathLst>
              <a:path w="1384300" h="2946400">
                <a:moveTo>
                  <a:pt x="692040" y="0"/>
                </a:moveTo>
                <a:lnTo>
                  <a:pt x="629589" y="5972"/>
                </a:lnTo>
                <a:lnTo>
                  <a:pt x="567549" y="23888"/>
                </a:lnTo>
                <a:lnTo>
                  <a:pt x="506330" y="53749"/>
                </a:lnTo>
                <a:lnTo>
                  <a:pt x="446341" y="95555"/>
                </a:lnTo>
                <a:lnTo>
                  <a:pt x="416936" y="120937"/>
                </a:lnTo>
                <a:lnTo>
                  <a:pt x="387993" y="149305"/>
                </a:lnTo>
                <a:lnTo>
                  <a:pt x="359562" y="180659"/>
                </a:lnTo>
                <a:lnTo>
                  <a:pt x="331696" y="214999"/>
                </a:lnTo>
                <a:lnTo>
                  <a:pt x="304445" y="252325"/>
                </a:lnTo>
                <a:lnTo>
                  <a:pt x="277861" y="292638"/>
                </a:lnTo>
                <a:lnTo>
                  <a:pt x="251994" y="335936"/>
                </a:lnTo>
                <a:lnTo>
                  <a:pt x="226897" y="382221"/>
                </a:lnTo>
                <a:lnTo>
                  <a:pt x="202620" y="431492"/>
                </a:lnTo>
                <a:lnTo>
                  <a:pt x="184200" y="472201"/>
                </a:lnTo>
                <a:lnTo>
                  <a:pt x="166657" y="514017"/>
                </a:lnTo>
                <a:lnTo>
                  <a:pt x="149991" y="556885"/>
                </a:lnTo>
                <a:lnTo>
                  <a:pt x="134203" y="600751"/>
                </a:lnTo>
                <a:lnTo>
                  <a:pt x="119291" y="645561"/>
                </a:lnTo>
                <a:lnTo>
                  <a:pt x="105257" y="691261"/>
                </a:lnTo>
                <a:lnTo>
                  <a:pt x="92100" y="737797"/>
                </a:lnTo>
                <a:lnTo>
                  <a:pt x="79820" y="785116"/>
                </a:lnTo>
                <a:lnTo>
                  <a:pt x="68417" y="833163"/>
                </a:lnTo>
                <a:lnTo>
                  <a:pt x="57891" y="881884"/>
                </a:lnTo>
                <a:lnTo>
                  <a:pt x="48242" y="931226"/>
                </a:lnTo>
                <a:lnTo>
                  <a:pt x="39471" y="981135"/>
                </a:lnTo>
                <a:lnTo>
                  <a:pt x="31577" y="1031555"/>
                </a:lnTo>
                <a:lnTo>
                  <a:pt x="24560" y="1082435"/>
                </a:lnTo>
                <a:lnTo>
                  <a:pt x="18420" y="1133719"/>
                </a:lnTo>
                <a:lnTo>
                  <a:pt x="13157" y="1185353"/>
                </a:lnTo>
                <a:lnTo>
                  <a:pt x="8771" y="1237285"/>
                </a:lnTo>
                <a:lnTo>
                  <a:pt x="5262" y="1289459"/>
                </a:lnTo>
                <a:lnTo>
                  <a:pt x="2631" y="1341822"/>
                </a:lnTo>
                <a:lnTo>
                  <a:pt x="877" y="1394320"/>
                </a:lnTo>
                <a:lnTo>
                  <a:pt x="0" y="1446898"/>
                </a:lnTo>
                <a:lnTo>
                  <a:pt x="0" y="1499504"/>
                </a:lnTo>
                <a:lnTo>
                  <a:pt x="877" y="1552083"/>
                </a:lnTo>
                <a:lnTo>
                  <a:pt x="2631" y="1604580"/>
                </a:lnTo>
                <a:lnTo>
                  <a:pt x="5262" y="1656943"/>
                </a:lnTo>
                <a:lnTo>
                  <a:pt x="8771" y="1709117"/>
                </a:lnTo>
                <a:lnTo>
                  <a:pt x="13157" y="1761048"/>
                </a:lnTo>
                <a:lnTo>
                  <a:pt x="18420" y="1812683"/>
                </a:lnTo>
                <a:lnTo>
                  <a:pt x="24560" y="1863966"/>
                </a:lnTo>
                <a:lnTo>
                  <a:pt x="31577" y="1914845"/>
                </a:lnTo>
                <a:lnTo>
                  <a:pt x="39471" y="1965266"/>
                </a:lnTo>
                <a:lnTo>
                  <a:pt x="48242" y="2015174"/>
                </a:lnTo>
                <a:lnTo>
                  <a:pt x="57891" y="2064515"/>
                </a:lnTo>
                <a:lnTo>
                  <a:pt x="68417" y="2113236"/>
                </a:lnTo>
                <a:lnTo>
                  <a:pt x="79820" y="2161282"/>
                </a:lnTo>
                <a:lnTo>
                  <a:pt x="92100" y="2208601"/>
                </a:lnTo>
                <a:lnTo>
                  <a:pt x="105257" y="2255136"/>
                </a:lnTo>
                <a:lnTo>
                  <a:pt x="119291" y="2300836"/>
                </a:lnTo>
                <a:lnTo>
                  <a:pt x="134203" y="2345645"/>
                </a:lnTo>
                <a:lnTo>
                  <a:pt x="149991" y="2389510"/>
                </a:lnTo>
                <a:lnTo>
                  <a:pt x="166657" y="2432377"/>
                </a:lnTo>
                <a:lnTo>
                  <a:pt x="184200" y="2474192"/>
                </a:lnTo>
                <a:lnTo>
                  <a:pt x="202620" y="2514901"/>
                </a:lnTo>
                <a:lnTo>
                  <a:pt x="226897" y="2564172"/>
                </a:lnTo>
                <a:lnTo>
                  <a:pt x="251994" y="2610457"/>
                </a:lnTo>
                <a:lnTo>
                  <a:pt x="277861" y="2653756"/>
                </a:lnTo>
                <a:lnTo>
                  <a:pt x="304445" y="2694068"/>
                </a:lnTo>
                <a:lnTo>
                  <a:pt x="331696" y="2731395"/>
                </a:lnTo>
                <a:lnTo>
                  <a:pt x="359562" y="2765735"/>
                </a:lnTo>
                <a:lnTo>
                  <a:pt x="387993" y="2797089"/>
                </a:lnTo>
                <a:lnTo>
                  <a:pt x="416936" y="2825457"/>
                </a:lnTo>
                <a:lnTo>
                  <a:pt x="446341" y="2850839"/>
                </a:lnTo>
                <a:lnTo>
                  <a:pt x="506330" y="2892645"/>
                </a:lnTo>
                <a:lnTo>
                  <a:pt x="567549" y="2922506"/>
                </a:lnTo>
                <a:lnTo>
                  <a:pt x="629589" y="2940423"/>
                </a:lnTo>
                <a:lnTo>
                  <a:pt x="692040" y="2946395"/>
                </a:lnTo>
                <a:lnTo>
                  <a:pt x="723291" y="2944902"/>
                </a:lnTo>
                <a:lnTo>
                  <a:pt x="785587" y="2932958"/>
                </a:lnTo>
                <a:lnTo>
                  <a:pt x="847268" y="2909069"/>
                </a:lnTo>
                <a:lnTo>
                  <a:pt x="907924" y="2873235"/>
                </a:lnTo>
                <a:lnTo>
                  <a:pt x="967144" y="2825457"/>
                </a:lnTo>
                <a:lnTo>
                  <a:pt x="996087" y="2797089"/>
                </a:lnTo>
                <a:lnTo>
                  <a:pt x="1024517" y="2765735"/>
                </a:lnTo>
                <a:lnTo>
                  <a:pt x="1052384" y="2731395"/>
                </a:lnTo>
                <a:lnTo>
                  <a:pt x="1079635" y="2694068"/>
                </a:lnTo>
                <a:lnTo>
                  <a:pt x="1106219" y="2653756"/>
                </a:lnTo>
                <a:lnTo>
                  <a:pt x="1132086" y="2610457"/>
                </a:lnTo>
                <a:lnTo>
                  <a:pt x="1157183" y="2564172"/>
                </a:lnTo>
                <a:lnTo>
                  <a:pt x="1181460" y="2514901"/>
                </a:lnTo>
                <a:lnTo>
                  <a:pt x="1199880" y="2474192"/>
                </a:lnTo>
                <a:lnTo>
                  <a:pt x="1217423" y="2432377"/>
                </a:lnTo>
                <a:lnTo>
                  <a:pt x="1234088" y="2389510"/>
                </a:lnTo>
                <a:lnTo>
                  <a:pt x="1249877" y="2345645"/>
                </a:lnTo>
                <a:lnTo>
                  <a:pt x="1264789" y="2300836"/>
                </a:lnTo>
                <a:lnTo>
                  <a:pt x="1278823" y="2255136"/>
                </a:lnTo>
                <a:lnTo>
                  <a:pt x="1291980" y="2208601"/>
                </a:lnTo>
                <a:lnTo>
                  <a:pt x="1304260" y="2161282"/>
                </a:lnTo>
                <a:lnTo>
                  <a:pt x="1315663" y="2113236"/>
                </a:lnTo>
                <a:lnTo>
                  <a:pt x="1326189" y="2064515"/>
                </a:lnTo>
                <a:lnTo>
                  <a:pt x="1335837" y="2015174"/>
                </a:lnTo>
                <a:lnTo>
                  <a:pt x="1344609" y="1965266"/>
                </a:lnTo>
                <a:lnTo>
                  <a:pt x="1352503" y="1914845"/>
                </a:lnTo>
                <a:lnTo>
                  <a:pt x="1359520" y="1863966"/>
                </a:lnTo>
                <a:lnTo>
                  <a:pt x="1365660" y="1812683"/>
                </a:lnTo>
                <a:lnTo>
                  <a:pt x="1370923" y="1761048"/>
                </a:lnTo>
                <a:lnTo>
                  <a:pt x="1375309" y="1709117"/>
                </a:lnTo>
                <a:lnTo>
                  <a:pt x="1378817" y="1656943"/>
                </a:lnTo>
                <a:lnTo>
                  <a:pt x="1381449" y="1604580"/>
                </a:lnTo>
                <a:lnTo>
                  <a:pt x="1383203" y="1552083"/>
                </a:lnTo>
                <a:lnTo>
                  <a:pt x="1384080" y="1499504"/>
                </a:lnTo>
                <a:lnTo>
                  <a:pt x="1384080" y="1446898"/>
                </a:lnTo>
                <a:lnTo>
                  <a:pt x="1383203" y="1394320"/>
                </a:lnTo>
                <a:lnTo>
                  <a:pt x="1381449" y="1341822"/>
                </a:lnTo>
                <a:lnTo>
                  <a:pt x="1378817" y="1289459"/>
                </a:lnTo>
                <a:lnTo>
                  <a:pt x="1375309" y="1237285"/>
                </a:lnTo>
                <a:lnTo>
                  <a:pt x="1370923" y="1185353"/>
                </a:lnTo>
                <a:lnTo>
                  <a:pt x="1365660" y="1133719"/>
                </a:lnTo>
                <a:lnTo>
                  <a:pt x="1359520" y="1082435"/>
                </a:lnTo>
                <a:lnTo>
                  <a:pt x="1352503" y="1031555"/>
                </a:lnTo>
                <a:lnTo>
                  <a:pt x="1344609" y="981135"/>
                </a:lnTo>
                <a:lnTo>
                  <a:pt x="1335837" y="931226"/>
                </a:lnTo>
                <a:lnTo>
                  <a:pt x="1326189" y="881884"/>
                </a:lnTo>
                <a:lnTo>
                  <a:pt x="1315663" y="833163"/>
                </a:lnTo>
                <a:lnTo>
                  <a:pt x="1304260" y="785116"/>
                </a:lnTo>
                <a:lnTo>
                  <a:pt x="1291980" y="737797"/>
                </a:lnTo>
                <a:lnTo>
                  <a:pt x="1278823" y="691261"/>
                </a:lnTo>
                <a:lnTo>
                  <a:pt x="1264789" y="645561"/>
                </a:lnTo>
                <a:lnTo>
                  <a:pt x="1249877" y="600751"/>
                </a:lnTo>
                <a:lnTo>
                  <a:pt x="1234088" y="556885"/>
                </a:lnTo>
                <a:lnTo>
                  <a:pt x="1217423" y="514017"/>
                </a:lnTo>
                <a:lnTo>
                  <a:pt x="1199880" y="472201"/>
                </a:lnTo>
                <a:lnTo>
                  <a:pt x="1181460" y="431492"/>
                </a:lnTo>
                <a:lnTo>
                  <a:pt x="1157183" y="382221"/>
                </a:lnTo>
                <a:lnTo>
                  <a:pt x="1132086" y="335936"/>
                </a:lnTo>
                <a:lnTo>
                  <a:pt x="1106219" y="292638"/>
                </a:lnTo>
                <a:lnTo>
                  <a:pt x="1079635" y="252325"/>
                </a:lnTo>
                <a:lnTo>
                  <a:pt x="1052384" y="214999"/>
                </a:lnTo>
                <a:lnTo>
                  <a:pt x="1024517" y="180659"/>
                </a:lnTo>
                <a:lnTo>
                  <a:pt x="996087" y="149305"/>
                </a:lnTo>
                <a:lnTo>
                  <a:pt x="967144" y="120937"/>
                </a:lnTo>
                <a:lnTo>
                  <a:pt x="937739" y="95555"/>
                </a:lnTo>
                <a:lnTo>
                  <a:pt x="877750" y="53749"/>
                </a:lnTo>
                <a:lnTo>
                  <a:pt x="816530" y="23888"/>
                </a:lnTo>
                <a:lnTo>
                  <a:pt x="754490" y="5972"/>
                </a:lnTo>
                <a:lnTo>
                  <a:pt x="692040" y="0"/>
                </a:lnTo>
                <a:close/>
              </a:path>
            </a:pathLst>
          </a:custGeom>
          <a:solidFill>
            <a:srgbClr val="0C4681">
              <a:alpha val="25000"/>
            </a:srgbClr>
          </a:solid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2" name="object 43">
            <a:extLst>
              <a:ext uri="{FF2B5EF4-FFF2-40B4-BE49-F238E27FC236}">
                <a16:creationId xmlns:a16="http://schemas.microsoft.com/office/drawing/2014/main" id="{C76BA172-44BF-5ADC-92F0-7B9F8DA656D6}"/>
              </a:ext>
            </a:extLst>
          </p:cNvPr>
          <p:cNvSpPr txBox="1"/>
          <p:nvPr/>
        </p:nvSpPr>
        <p:spPr>
          <a:xfrm>
            <a:off x="8532210" y="5926552"/>
            <a:ext cx="1045170" cy="668172"/>
          </a:xfrm>
          <a:prstGeom prst="rect">
            <a:avLst/>
          </a:prstGeom>
        </p:spPr>
        <p:txBody>
          <a:bodyPr vert="horz" wrap="square" lIns="0" tIns="8930" rIns="0" bIns="0" rtlCol="0">
            <a:spAutoFit/>
          </a:bodyPr>
          <a:lstStyle/>
          <a:p>
            <a:pPr marL="8929" defTabSz="457200">
              <a:spcBef>
                <a:spcPts val="70"/>
              </a:spcBef>
              <a:buClrTx/>
              <a:buFontTx/>
              <a:buNone/>
            </a:pPr>
            <a:r>
              <a:rPr b="1" dirty="0">
                <a:solidFill>
                  <a:srgbClr val="C0504D"/>
                </a:solidFill>
                <a:latin typeface="Arial" panose="020B0604020202020204" pitchFamily="34" charset="0"/>
                <a:ea typeface="+mn-ea"/>
                <a:cs typeface="Arial" panose="020B0604020202020204" pitchFamily="34" charset="0"/>
              </a:rPr>
              <a:t>dist = 1</a:t>
            </a:r>
            <a:endParaRPr lang="en-US" b="1" dirty="0">
              <a:solidFill>
                <a:srgbClr val="C0504D"/>
              </a:solidFill>
              <a:latin typeface="Arial" panose="020B0604020202020204" pitchFamily="34" charset="0"/>
              <a:ea typeface="+mn-ea"/>
              <a:cs typeface="Arial" panose="020B0604020202020204" pitchFamily="34" charset="0"/>
            </a:endParaRPr>
          </a:p>
          <a:p>
            <a:pPr marL="8929" defTabSz="457200">
              <a:spcBef>
                <a:spcPts val="70"/>
              </a:spcBef>
              <a:buClrTx/>
              <a:buFontTx/>
              <a:buNone/>
            </a:pPr>
            <a:r>
              <a:rPr lang="en-GB" b="1" dirty="0">
                <a:solidFill>
                  <a:srgbClr val="C0504D"/>
                </a:solidFill>
                <a:latin typeface="Arial" panose="020B0604020202020204" pitchFamily="34" charset="0"/>
                <a:ea typeface="+mn-ea"/>
                <a:cs typeface="Arial" panose="020B0604020202020204" pitchFamily="34" charset="0"/>
              </a:rPr>
              <a:t>(1-hop </a:t>
            </a:r>
            <a:r>
              <a:rPr lang="en-GB" b="1" dirty="0" err="1">
                <a:solidFill>
                  <a:srgbClr val="C0504D"/>
                </a:solidFill>
                <a:latin typeface="Arial" panose="020B0604020202020204" pitchFamily="34" charset="0"/>
                <a:ea typeface="+mn-ea"/>
                <a:cs typeface="Arial" panose="020B0604020202020204" pitchFamily="34" charset="0"/>
              </a:rPr>
              <a:t>neighbors</a:t>
            </a:r>
            <a:r>
              <a:rPr lang="en-GB" b="1" dirty="0">
                <a:solidFill>
                  <a:srgbClr val="C0504D"/>
                </a:solidFill>
                <a:latin typeface="Arial" panose="020B0604020202020204" pitchFamily="34" charset="0"/>
                <a:ea typeface="+mn-ea"/>
                <a:cs typeface="Arial" panose="020B0604020202020204" pitchFamily="34" charset="0"/>
              </a:rPr>
              <a:t>)</a:t>
            </a:r>
            <a:endParaRPr b="1" dirty="0">
              <a:solidFill>
                <a:srgbClr val="C0504D"/>
              </a:solidFill>
              <a:latin typeface="Arial" panose="020B0604020202020204" pitchFamily="34" charset="0"/>
              <a:ea typeface="+mn-ea"/>
              <a:cs typeface="Arial" panose="020B0604020202020204" pitchFamily="34" charset="0"/>
            </a:endParaRPr>
          </a:p>
        </p:txBody>
      </p:sp>
      <p:sp>
        <p:nvSpPr>
          <p:cNvPr id="13" name="object 44">
            <a:extLst>
              <a:ext uri="{FF2B5EF4-FFF2-40B4-BE49-F238E27FC236}">
                <a16:creationId xmlns:a16="http://schemas.microsoft.com/office/drawing/2014/main" id="{FB2C99FB-5D96-1152-2036-B891C1877038}"/>
              </a:ext>
            </a:extLst>
          </p:cNvPr>
          <p:cNvSpPr/>
          <p:nvPr/>
        </p:nvSpPr>
        <p:spPr>
          <a:xfrm>
            <a:off x="8401460" y="3947607"/>
            <a:ext cx="922846" cy="1876603"/>
          </a:xfrm>
          <a:prstGeom prst="rect">
            <a:avLst/>
          </a:prstGeom>
          <a:blipFill>
            <a:blip r:embed="rId4" cstate="print"/>
            <a:stretch>
              <a:fillRect/>
            </a:stretch>
          </a:blip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4" name="object 45">
            <a:extLst>
              <a:ext uri="{FF2B5EF4-FFF2-40B4-BE49-F238E27FC236}">
                <a16:creationId xmlns:a16="http://schemas.microsoft.com/office/drawing/2014/main" id="{6366E895-B780-E858-ED7F-980F3D8E8284}"/>
              </a:ext>
            </a:extLst>
          </p:cNvPr>
          <p:cNvSpPr/>
          <p:nvPr/>
        </p:nvSpPr>
        <p:spPr>
          <a:xfrm>
            <a:off x="8452869" y="3970418"/>
            <a:ext cx="779769" cy="1741109"/>
          </a:xfrm>
          <a:custGeom>
            <a:avLst/>
            <a:gdLst/>
            <a:ahLst/>
            <a:cxnLst/>
            <a:rect l="l" t="t" r="r" b="b"/>
            <a:pathLst>
              <a:path w="1384300" h="3263900">
                <a:moveTo>
                  <a:pt x="692150" y="0"/>
                </a:moveTo>
                <a:lnTo>
                  <a:pt x="633162" y="5901"/>
                </a:lnTo>
                <a:lnTo>
                  <a:pt x="574519" y="23604"/>
                </a:lnTo>
                <a:lnTo>
                  <a:pt x="516568" y="53110"/>
                </a:lnTo>
                <a:lnTo>
                  <a:pt x="459654" y="94418"/>
                </a:lnTo>
                <a:lnTo>
                  <a:pt x="404122" y="147528"/>
                </a:lnTo>
                <a:lnTo>
                  <a:pt x="376982" y="178509"/>
                </a:lnTo>
                <a:lnTo>
                  <a:pt x="350318" y="212441"/>
                </a:lnTo>
                <a:lnTo>
                  <a:pt x="324172" y="249323"/>
                </a:lnTo>
                <a:lnTo>
                  <a:pt x="298587" y="289156"/>
                </a:lnTo>
                <a:lnTo>
                  <a:pt x="273608" y="331939"/>
                </a:lnTo>
                <a:lnTo>
                  <a:pt x="249276" y="377673"/>
                </a:lnTo>
                <a:lnTo>
                  <a:pt x="225636" y="426358"/>
                </a:lnTo>
                <a:lnTo>
                  <a:pt x="202730" y="477993"/>
                </a:lnTo>
                <a:lnTo>
                  <a:pt x="186187" y="518333"/>
                </a:lnTo>
                <a:lnTo>
                  <a:pt x="170349" y="559662"/>
                </a:lnTo>
                <a:lnTo>
                  <a:pt x="155215" y="601936"/>
                </a:lnTo>
                <a:lnTo>
                  <a:pt x="140784" y="645112"/>
                </a:lnTo>
                <a:lnTo>
                  <a:pt x="127058" y="689147"/>
                </a:lnTo>
                <a:lnTo>
                  <a:pt x="114035" y="733999"/>
                </a:lnTo>
                <a:lnTo>
                  <a:pt x="101717" y="779625"/>
                </a:lnTo>
                <a:lnTo>
                  <a:pt x="90102" y="825981"/>
                </a:lnTo>
                <a:lnTo>
                  <a:pt x="79191" y="873024"/>
                </a:lnTo>
                <a:lnTo>
                  <a:pt x="68984" y="920712"/>
                </a:lnTo>
                <a:lnTo>
                  <a:pt x="59481" y="969001"/>
                </a:lnTo>
                <a:lnTo>
                  <a:pt x="50682" y="1017849"/>
                </a:lnTo>
                <a:lnTo>
                  <a:pt x="42587" y="1067212"/>
                </a:lnTo>
                <a:lnTo>
                  <a:pt x="35196" y="1117049"/>
                </a:lnTo>
                <a:lnTo>
                  <a:pt x="28508" y="1167315"/>
                </a:lnTo>
                <a:lnTo>
                  <a:pt x="22525" y="1217967"/>
                </a:lnTo>
                <a:lnTo>
                  <a:pt x="17246" y="1268963"/>
                </a:lnTo>
                <a:lnTo>
                  <a:pt x="12670" y="1320260"/>
                </a:lnTo>
                <a:lnTo>
                  <a:pt x="8799" y="1371815"/>
                </a:lnTo>
                <a:lnTo>
                  <a:pt x="5631" y="1423585"/>
                </a:lnTo>
                <a:lnTo>
                  <a:pt x="3167" y="1475527"/>
                </a:lnTo>
                <a:lnTo>
                  <a:pt x="1407" y="1527597"/>
                </a:lnTo>
                <a:lnTo>
                  <a:pt x="351" y="1579753"/>
                </a:lnTo>
                <a:lnTo>
                  <a:pt x="0" y="1631953"/>
                </a:lnTo>
                <a:lnTo>
                  <a:pt x="351" y="1684152"/>
                </a:lnTo>
                <a:lnTo>
                  <a:pt x="1407" y="1736309"/>
                </a:lnTo>
                <a:lnTo>
                  <a:pt x="3167" y="1788379"/>
                </a:lnTo>
                <a:lnTo>
                  <a:pt x="5631" y="1840321"/>
                </a:lnTo>
                <a:lnTo>
                  <a:pt x="8799" y="1892090"/>
                </a:lnTo>
                <a:lnTo>
                  <a:pt x="12670" y="1943645"/>
                </a:lnTo>
                <a:lnTo>
                  <a:pt x="17246" y="1994942"/>
                </a:lnTo>
                <a:lnTo>
                  <a:pt x="22525" y="2045939"/>
                </a:lnTo>
                <a:lnTo>
                  <a:pt x="28508" y="2096591"/>
                </a:lnTo>
                <a:lnTo>
                  <a:pt x="35196" y="2146857"/>
                </a:lnTo>
                <a:lnTo>
                  <a:pt x="42587" y="2196693"/>
                </a:lnTo>
                <a:lnTo>
                  <a:pt x="50682" y="2246057"/>
                </a:lnTo>
                <a:lnTo>
                  <a:pt x="59481" y="2294905"/>
                </a:lnTo>
                <a:lnTo>
                  <a:pt x="68984" y="2343194"/>
                </a:lnTo>
                <a:lnTo>
                  <a:pt x="79191" y="2390882"/>
                </a:lnTo>
                <a:lnTo>
                  <a:pt x="90102" y="2437926"/>
                </a:lnTo>
                <a:lnTo>
                  <a:pt x="101717" y="2484281"/>
                </a:lnTo>
                <a:lnTo>
                  <a:pt x="114035" y="2529907"/>
                </a:lnTo>
                <a:lnTo>
                  <a:pt x="127058" y="2574759"/>
                </a:lnTo>
                <a:lnTo>
                  <a:pt x="140784" y="2618795"/>
                </a:lnTo>
                <a:lnTo>
                  <a:pt x="155215" y="2661971"/>
                </a:lnTo>
                <a:lnTo>
                  <a:pt x="170349" y="2704245"/>
                </a:lnTo>
                <a:lnTo>
                  <a:pt x="186187" y="2745574"/>
                </a:lnTo>
                <a:lnTo>
                  <a:pt x="202730" y="2785914"/>
                </a:lnTo>
                <a:lnTo>
                  <a:pt x="225636" y="2837549"/>
                </a:lnTo>
                <a:lnTo>
                  <a:pt x="249276" y="2886233"/>
                </a:lnTo>
                <a:lnTo>
                  <a:pt x="273608" y="2931966"/>
                </a:lnTo>
                <a:lnTo>
                  <a:pt x="298587" y="2974749"/>
                </a:lnTo>
                <a:lnTo>
                  <a:pt x="324172" y="3014581"/>
                </a:lnTo>
                <a:lnTo>
                  <a:pt x="350318" y="3051463"/>
                </a:lnTo>
                <a:lnTo>
                  <a:pt x="376982" y="3085394"/>
                </a:lnTo>
                <a:lnTo>
                  <a:pt x="404122" y="3116375"/>
                </a:lnTo>
                <a:lnTo>
                  <a:pt x="431694" y="3144405"/>
                </a:lnTo>
                <a:lnTo>
                  <a:pt x="487960" y="3191614"/>
                </a:lnTo>
                <a:lnTo>
                  <a:pt x="545436" y="3227021"/>
                </a:lnTo>
                <a:lnTo>
                  <a:pt x="603776" y="3250625"/>
                </a:lnTo>
                <a:lnTo>
                  <a:pt x="662634" y="3262427"/>
                </a:lnTo>
                <a:lnTo>
                  <a:pt x="692150" y="3263902"/>
                </a:lnTo>
                <a:lnTo>
                  <a:pt x="721665" y="3262427"/>
                </a:lnTo>
                <a:lnTo>
                  <a:pt x="780523" y="3250625"/>
                </a:lnTo>
                <a:lnTo>
                  <a:pt x="838863" y="3227021"/>
                </a:lnTo>
                <a:lnTo>
                  <a:pt x="896339" y="3191614"/>
                </a:lnTo>
                <a:lnTo>
                  <a:pt x="952605" y="3144405"/>
                </a:lnTo>
                <a:lnTo>
                  <a:pt x="980177" y="3116375"/>
                </a:lnTo>
                <a:lnTo>
                  <a:pt x="1007317" y="3085394"/>
                </a:lnTo>
                <a:lnTo>
                  <a:pt x="1033981" y="3051463"/>
                </a:lnTo>
                <a:lnTo>
                  <a:pt x="1060127" y="3014581"/>
                </a:lnTo>
                <a:lnTo>
                  <a:pt x="1085712" y="2974749"/>
                </a:lnTo>
                <a:lnTo>
                  <a:pt x="1110691" y="2931966"/>
                </a:lnTo>
                <a:lnTo>
                  <a:pt x="1135023" y="2886233"/>
                </a:lnTo>
                <a:lnTo>
                  <a:pt x="1158663" y="2837549"/>
                </a:lnTo>
                <a:lnTo>
                  <a:pt x="1181569" y="2785914"/>
                </a:lnTo>
                <a:lnTo>
                  <a:pt x="1198112" y="2745574"/>
                </a:lnTo>
                <a:lnTo>
                  <a:pt x="1213950" y="2704245"/>
                </a:lnTo>
                <a:lnTo>
                  <a:pt x="1229084" y="2661971"/>
                </a:lnTo>
                <a:lnTo>
                  <a:pt x="1243515" y="2618795"/>
                </a:lnTo>
                <a:lnTo>
                  <a:pt x="1257241" y="2574759"/>
                </a:lnTo>
                <a:lnTo>
                  <a:pt x="1270264" y="2529907"/>
                </a:lnTo>
                <a:lnTo>
                  <a:pt x="1282582" y="2484281"/>
                </a:lnTo>
                <a:lnTo>
                  <a:pt x="1294197" y="2437926"/>
                </a:lnTo>
                <a:lnTo>
                  <a:pt x="1305108" y="2390882"/>
                </a:lnTo>
                <a:lnTo>
                  <a:pt x="1315315" y="2343194"/>
                </a:lnTo>
                <a:lnTo>
                  <a:pt x="1324818" y="2294905"/>
                </a:lnTo>
                <a:lnTo>
                  <a:pt x="1333617" y="2246057"/>
                </a:lnTo>
                <a:lnTo>
                  <a:pt x="1341712" y="2196693"/>
                </a:lnTo>
                <a:lnTo>
                  <a:pt x="1349103" y="2146857"/>
                </a:lnTo>
                <a:lnTo>
                  <a:pt x="1355791" y="2096591"/>
                </a:lnTo>
                <a:lnTo>
                  <a:pt x="1361774" y="2045939"/>
                </a:lnTo>
                <a:lnTo>
                  <a:pt x="1367053" y="1994942"/>
                </a:lnTo>
                <a:lnTo>
                  <a:pt x="1371629" y="1943645"/>
                </a:lnTo>
                <a:lnTo>
                  <a:pt x="1375500" y="1892090"/>
                </a:lnTo>
                <a:lnTo>
                  <a:pt x="1378668" y="1840321"/>
                </a:lnTo>
                <a:lnTo>
                  <a:pt x="1381132" y="1788379"/>
                </a:lnTo>
                <a:lnTo>
                  <a:pt x="1382892" y="1736309"/>
                </a:lnTo>
                <a:lnTo>
                  <a:pt x="1383948" y="1684152"/>
                </a:lnTo>
                <a:lnTo>
                  <a:pt x="1384300" y="1631953"/>
                </a:lnTo>
                <a:lnTo>
                  <a:pt x="1383948" y="1579753"/>
                </a:lnTo>
                <a:lnTo>
                  <a:pt x="1382892" y="1527597"/>
                </a:lnTo>
                <a:lnTo>
                  <a:pt x="1381132" y="1475527"/>
                </a:lnTo>
                <a:lnTo>
                  <a:pt x="1378668" y="1423585"/>
                </a:lnTo>
                <a:lnTo>
                  <a:pt x="1375500" y="1371815"/>
                </a:lnTo>
                <a:lnTo>
                  <a:pt x="1371629" y="1320260"/>
                </a:lnTo>
                <a:lnTo>
                  <a:pt x="1367053" y="1268963"/>
                </a:lnTo>
                <a:lnTo>
                  <a:pt x="1361774" y="1217967"/>
                </a:lnTo>
                <a:lnTo>
                  <a:pt x="1355791" y="1167315"/>
                </a:lnTo>
                <a:lnTo>
                  <a:pt x="1349103" y="1117049"/>
                </a:lnTo>
                <a:lnTo>
                  <a:pt x="1341712" y="1067212"/>
                </a:lnTo>
                <a:lnTo>
                  <a:pt x="1333617" y="1017849"/>
                </a:lnTo>
                <a:lnTo>
                  <a:pt x="1324818" y="969001"/>
                </a:lnTo>
                <a:lnTo>
                  <a:pt x="1315315" y="920712"/>
                </a:lnTo>
                <a:lnTo>
                  <a:pt x="1305108" y="873024"/>
                </a:lnTo>
                <a:lnTo>
                  <a:pt x="1294197" y="825981"/>
                </a:lnTo>
                <a:lnTo>
                  <a:pt x="1282582" y="779625"/>
                </a:lnTo>
                <a:lnTo>
                  <a:pt x="1270264" y="733999"/>
                </a:lnTo>
                <a:lnTo>
                  <a:pt x="1257241" y="689147"/>
                </a:lnTo>
                <a:lnTo>
                  <a:pt x="1243515" y="645112"/>
                </a:lnTo>
                <a:lnTo>
                  <a:pt x="1229084" y="601936"/>
                </a:lnTo>
                <a:lnTo>
                  <a:pt x="1213950" y="559662"/>
                </a:lnTo>
                <a:lnTo>
                  <a:pt x="1198112" y="518333"/>
                </a:lnTo>
                <a:lnTo>
                  <a:pt x="1181569" y="477993"/>
                </a:lnTo>
                <a:lnTo>
                  <a:pt x="1158663" y="426358"/>
                </a:lnTo>
                <a:lnTo>
                  <a:pt x="1135023" y="377673"/>
                </a:lnTo>
                <a:lnTo>
                  <a:pt x="1110691" y="331939"/>
                </a:lnTo>
                <a:lnTo>
                  <a:pt x="1085712" y="289156"/>
                </a:lnTo>
                <a:lnTo>
                  <a:pt x="1060127" y="249323"/>
                </a:lnTo>
                <a:lnTo>
                  <a:pt x="1033981" y="212441"/>
                </a:lnTo>
                <a:lnTo>
                  <a:pt x="1007317" y="178509"/>
                </a:lnTo>
                <a:lnTo>
                  <a:pt x="980177" y="147528"/>
                </a:lnTo>
                <a:lnTo>
                  <a:pt x="952605" y="119498"/>
                </a:lnTo>
                <a:lnTo>
                  <a:pt x="896339" y="72289"/>
                </a:lnTo>
                <a:lnTo>
                  <a:pt x="838863" y="36882"/>
                </a:lnTo>
                <a:lnTo>
                  <a:pt x="780523" y="13277"/>
                </a:lnTo>
                <a:lnTo>
                  <a:pt x="721665" y="1475"/>
                </a:lnTo>
                <a:lnTo>
                  <a:pt x="692150" y="0"/>
                </a:lnTo>
                <a:close/>
              </a:path>
            </a:pathLst>
          </a:custGeom>
          <a:solidFill>
            <a:srgbClr val="007919">
              <a:alpha val="25000"/>
            </a:srgbClr>
          </a:solid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5" name="object 57">
            <a:extLst>
              <a:ext uri="{FF2B5EF4-FFF2-40B4-BE49-F238E27FC236}">
                <a16:creationId xmlns:a16="http://schemas.microsoft.com/office/drawing/2014/main" id="{67531E60-2A8C-9D82-9ABD-D1C87398987B}"/>
              </a:ext>
            </a:extLst>
          </p:cNvPr>
          <p:cNvSpPr/>
          <p:nvPr/>
        </p:nvSpPr>
        <p:spPr>
          <a:xfrm>
            <a:off x="7287692" y="3862088"/>
            <a:ext cx="892968" cy="2069339"/>
          </a:xfrm>
          <a:prstGeom prst="rect">
            <a:avLst/>
          </a:prstGeom>
          <a:blipFill>
            <a:blip r:embed="rId5" cstate="print"/>
            <a:stretch>
              <a:fillRect/>
            </a:stretch>
          </a:blip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6" name="object 58">
            <a:extLst>
              <a:ext uri="{FF2B5EF4-FFF2-40B4-BE49-F238E27FC236}">
                <a16:creationId xmlns:a16="http://schemas.microsoft.com/office/drawing/2014/main" id="{9053DFD6-461D-5D84-A793-FB7E0A847E5F}"/>
              </a:ext>
            </a:extLst>
          </p:cNvPr>
          <p:cNvSpPr/>
          <p:nvPr/>
        </p:nvSpPr>
        <p:spPr>
          <a:xfrm>
            <a:off x="7339300" y="3970418"/>
            <a:ext cx="714375" cy="1769434"/>
          </a:xfrm>
          <a:custGeom>
            <a:avLst/>
            <a:gdLst/>
            <a:ahLst/>
            <a:cxnLst/>
            <a:rect l="l" t="t" r="r" b="b"/>
            <a:pathLst>
              <a:path w="1016000" h="1498600">
                <a:moveTo>
                  <a:pt x="507715" y="0"/>
                </a:moveTo>
                <a:lnTo>
                  <a:pt x="468744" y="2194"/>
                </a:lnTo>
                <a:lnTo>
                  <a:pt x="429958" y="8778"/>
                </a:lnTo>
                <a:lnTo>
                  <a:pt x="391541" y="19751"/>
                </a:lnTo>
                <a:lnTo>
                  <a:pt x="353679" y="35114"/>
                </a:lnTo>
                <a:lnTo>
                  <a:pt x="316557" y="54866"/>
                </a:lnTo>
                <a:lnTo>
                  <a:pt x="280359" y="79007"/>
                </a:lnTo>
                <a:lnTo>
                  <a:pt x="245270" y="107538"/>
                </a:lnTo>
                <a:lnTo>
                  <a:pt x="211475" y="140457"/>
                </a:lnTo>
                <a:lnTo>
                  <a:pt x="179160" y="177767"/>
                </a:lnTo>
                <a:lnTo>
                  <a:pt x="148508" y="219465"/>
                </a:lnTo>
                <a:lnTo>
                  <a:pt x="123757" y="258634"/>
                </a:lnTo>
                <a:lnTo>
                  <a:pt x="101255" y="299686"/>
                </a:lnTo>
                <a:lnTo>
                  <a:pt x="81004" y="342441"/>
                </a:lnTo>
                <a:lnTo>
                  <a:pt x="63003" y="386720"/>
                </a:lnTo>
                <a:lnTo>
                  <a:pt x="47252" y="432344"/>
                </a:lnTo>
                <a:lnTo>
                  <a:pt x="33751" y="479134"/>
                </a:lnTo>
                <a:lnTo>
                  <a:pt x="22501" y="526909"/>
                </a:lnTo>
                <a:lnTo>
                  <a:pt x="13500" y="575492"/>
                </a:lnTo>
                <a:lnTo>
                  <a:pt x="6750" y="624702"/>
                </a:lnTo>
                <a:lnTo>
                  <a:pt x="2250" y="674360"/>
                </a:lnTo>
                <a:lnTo>
                  <a:pt x="0" y="724288"/>
                </a:lnTo>
                <a:lnTo>
                  <a:pt x="0" y="774305"/>
                </a:lnTo>
                <a:lnTo>
                  <a:pt x="2250" y="824232"/>
                </a:lnTo>
                <a:lnTo>
                  <a:pt x="6750" y="873891"/>
                </a:lnTo>
                <a:lnTo>
                  <a:pt x="13500" y="923101"/>
                </a:lnTo>
                <a:lnTo>
                  <a:pt x="22501" y="971683"/>
                </a:lnTo>
                <a:lnTo>
                  <a:pt x="33751" y="1019459"/>
                </a:lnTo>
                <a:lnTo>
                  <a:pt x="47252" y="1066248"/>
                </a:lnTo>
                <a:lnTo>
                  <a:pt x="63003" y="1111872"/>
                </a:lnTo>
                <a:lnTo>
                  <a:pt x="81004" y="1156152"/>
                </a:lnTo>
                <a:lnTo>
                  <a:pt x="101255" y="1198907"/>
                </a:lnTo>
                <a:lnTo>
                  <a:pt x="123757" y="1239959"/>
                </a:lnTo>
                <a:lnTo>
                  <a:pt x="148508" y="1279128"/>
                </a:lnTo>
                <a:lnTo>
                  <a:pt x="179160" y="1320826"/>
                </a:lnTo>
                <a:lnTo>
                  <a:pt x="211475" y="1358135"/>
                </a:lnTo>
                <a:lnTo>
                  <a:pt x="245270" y="1391055"/>
                </a:lnTo>
                <a:lnTo>
                  <a:pt x="280359" y="1419586"/>
                </a:lnTo>
                <a:lnTo>
                  <a:pt x="316557" y="1443727"/>
                </a:lnTo>
                <a:lnTo>
                  <a:pt x="353679" y="1463479"/>
                </a:lnTo>
                <a:lnTo>
                  <a:pt x="391541" y="1478841"/>
                </a:lnTo>
                <a:lnTo>
                  <a:pt x="429958" y="1489815"/>
                </a:lnTo>
                <a:lnTo>
                  <a:pt x="468744" y="1496398"/>
                </a:lnTo>
                <a:lnTo>
                  <a:pt x="507715" y="1498593"/>
                </a:lnTo>
                <a:lnTo>
                  <a:pt x="546686" y="1496398"/>
                </a:lnTo>
                <a:lnTo>
                  <a:pt x="585473" y="1489815"/>
                </a:lnTo>
                <a:lnTo>
                  <a:pt x="623889" y="1478841"/>
                </a:lnTo>
                <a:lnTo>
                  <a:pt x="661751" y="1463479"/>
                </a:lnTo>
                <a:lnTo>
                  <a:pt x="698873" y="1443727"/>
                </a:lnTo>
                <a:lnTo>
                  <a:pt x="735071" y="1419586"/>
                </a:lnTo>
                <a:lnTo>
                  <a:pt x="770160" y="1391055"/>
                </a:lnTo>
                <a:lnTo>
                  <a:pt x="803955" y="1358135"/>
                </a:lnTo>
                <a:lnTo>
                  <a:pt x="836270" y="1320826"/>
                </a:lnTo>
                <a:lnTo>
                  <a:pt x="866922" y="1279128"/>
                </a:lnTo>
                <a:lnTo>
                  <a:pt x="891673" y="1239959"/>
                </a:lnTo>
                <a:lnTo>
                  <a:pt x="914175" y="1198907"/>
                </a:lnTo>
                <a:lnTo>
                  <a:pt x="934426" y="1156152"/>
                </a:lnTo>
                <a:lnTo>
                  <a:pt x="952427" y="1111872"/>
                </a:lnTo>
                <a:lnTo>
                  <a:pt x="968178" y="1066248"/>
                </a:lnTo>
                <a:lnTo>
                  <a:pt x="981679" y="1019459"/>
                </a:lnTo>
                <a:lnTo>
                  <a:pt x="992929" y="971683"/>
                </a:lnTo>
                <a:lnTo>
                  <a:pt x="1001930" y="923101"/>
                </a:lnTo>
                <a:lnTo>
                  <a:pt x="1008680" y="873891"/>
                </a:lnTo>
                <a:lnTo>
                  <a:pt x="1013180" y="824232"/>
                </a:lnTo>
                <a:lnTo>
                  <a:pt x="1015431" y="774305"/>
                </a:lnTo>
                <a:lnTo>
                  <a:pt x="1015431" y="724288"/>
                </a:lnTo>
                <a:lnTo>
                  <a:pt x="1013180" y="674360"/>
                </a:lnTo>
                <a:lnTo>
                  <a:pt x="1008680" y="624702"/>
                </a:lnTo>
                <a:lnTo>
                  <a:pt x="1001930" y="575492"/>
                </a:lnTo>
                <a:lnTo>
                  <a:pt x="992929" y="526909"/>
                </a:lnTo>
                <a:lnTo>
                  <a:pt x="981679" y="479134"/>
                </a:lnTo>
                <a:lnTo>
                  <a:pt x="968178" y="432344"/>
                </a:lnTo>
                <a:lnTo>
                  <a:pt x="952427" y="386720"/>
                </a:lnTo>
                <a:lnTo>
                  <a:pt x="934426" y="342441"/>
                </a:lnTo>
                <a:lnTo>
                  <a:pt x="914175" y="299686"/>
                </a:lnTo>
                <a:lnTo>
                  <a:pt x="891673" y="258634"/>
                </a:lnTo>
                <a:lnTo>
                  <a:pt x="866922" y="219465"/>
                </a:lnTo>
                <a:lnTo>
                  <a:pt x="836270" y="177767"/>
                </a:lnTo>
                <a:lnTo>
                  <a:pt x="803955" y="140457"/>
                </a:lnTo>
                <a:lnTo>
                  <a:pt x="770160" y="107538"/>
                </a:lnTo>
                <a:lnTo>
                  <a:pt x="735071" y="79007"/>
                </a:lnTo>
                <a:lnTo>
                  <a:pt x="698873" y="54866"/>
                </a:lnTo>
                <a:lnTo>
                  <a:pt x="661751" y="35114"/>
                </a:lnTo>
                <a:lnTo>
                  <a:pt x="623889" y="19751"/>
                </a:lnTo>
                <a:lnTo>
                  <a:pt x="585473" y="8778"/>
                </a:lnTo>
                <a:lnTo>
                  <a:pt x="546686" y="2194"/>
                </a:lnTo>
                <a:lnTo>
                  <a:pt x="507715" y="0"/>
                </a:lnTo>
                <a:close/>
              </a:path>
            </a:pathLst>
          </a:custGeom>
          <a:solidFill>
            <a:srgbClr val="8D3124">
              <a:alpha val="25000"/>
            </a:srgbClr>
          </a:solid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17" name="object 62">
            <a:extLst>
              <a:ext uri="{FF2B5EF4-FFF2-40B4-BE49-F238E27FC236}">
                <a16:creationId xmlns:a16="http://schemas.microsoft.com/office/drawing/2014/main" id="{7E542B81-8AA8-31C1-6DE7-A08FE1CA4907}"/>
              </a:ext>
            </a:extLst>
          </p:cNvPr>
          <p:cNvSpPr txBox="1"/>
          <p:nvPr/>
        </p:nvSpPr>
        <p:spPr>
          <a:xfrm>
            <a:off x="7416895" y="6061875"/>
            <a:ext cx="651723" cy="224461"/>
          </a:xfrm>
          <a:prstGeom prst="rect">
            <a:avLst/>
          </a:prstGeom>
        </p:spPr>
        <p:txBody>
          <a:bodyPr vert="horz" wrap="square" lIns="0" tIns="8930" rIns="0" bIns="0" rtlCol="0">
            <a:spAutoFit/>
          </a:bodyPr>
          <a:lstStyle/>
          <a:p>
            <a:pPr marL="8929" defTabSz="457200">
              <a:spcBef>
                <a:spcPts val="70"/>
              </a:spcBef>
              <a:buClrTx/>
              <a:buFontTx/>
              <a:buNone/>
            </a:pPr>
            <a:r>
              <a:rPr b="1" dirty="0">
                <a:solidFill>
                  <a:srgbClr val="C0504D"/>
                </a:solidFill>
                <a:latin typeface="Arial" panose="020B0604020202020204" pitchFamily="34" charset="0"/>
                <a:ea typeface="+mn-ea"/>
                <a:cs typeface="Arial" panose="020B0604020202020204" pitchFamily="34" charset="0"/>
              </a:rPr>
              <a:t>dist = 0</a:t>
            </a:r>
          </a:p>
        </p:txBody>
      </p:sp>
      <p:sp>
        <p:nvSpPr>
          <p:cNvPr id="18" name="Oval 17">
            <a:extLst>
              <a:ext uri="{FF2B5EF4-FFF2-40B4-BE49-F238E27FC236}">
                <a16:creationId xmlns:a16="http://schemas.microsoft.com/office/drawing/2014/main" id="{1DEC4EE6-75F2-7CC5-2381-7F9608C0B0D7}"/>
              </a:ext>
            </a:extLst>
          </p:cNvPr>
          <p:cNvSpPr/>
          <p:nvPr/>
        </p:nvSpPr>
        <p:spPr>
          <a:xfrm>
            <a:off x="7559576" y="4221263"/>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a:t>
            </a:r>
          </a:p>
        </p:txBody>
      </p:sp>
      <p:sp>
        <p:nvSpPr>
          <p:cNvPr id="19" name="Oval 18">
            <a:extLst>
              <a:ext uri="{FF2B5EF4-FFF2-40B4-BE49-F238E27FC236}">
                <a16:creationId xmlns:a16="http://schemas.microsoft.com/office/drawing/2014/main" id="{A4EF6726-4687-7091-09E0-7751D28CFE94}"/>
              </a:ext>
            </a:extLst>
          </p:cNvPr>
          <p:cNvSpPr/>
          <p:nvPr/>
        </p:nvSpPr>
        <p:spPr>
          <a:xfrm>
            <a:off x="7559576" y="4706937"/>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7</a:t>
            </a:r>
          </a:p>
        </p:txBody>
      </p:sp>
      <p:sp>
        <p:nvSpPr>
          <p:cNvPr id="20" name="Oval 19">
            <a:extLst>
              <a:ext uri="{FF2B5EF4-FFF2-40B4-BE49-F238E27FC236}">
                <a16:creationId xmlns:a16="http://schemas.microsoft.com/office/drawing/2014/main" id="{0ABD6AEE-9554-F6E8-A92F-AF3D994248D8}"/>
              </a:ext>
            </a:extLst>
          </p:cNvPr>
          <p:cNvSpPr/>
          <p:nvPr/>
        </p:nvSpPr>
        <p:spPr>
          <a:xfrm>
            <a:off x="7567354" y="5183391"/>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62CB7A88-2EAE-3EDF-CA17-15E05E92581A}"/>
              </a:ext>
            </a:extLst>
          </p:cNvPr>
          <p:cNvSpPr txBox="1"/>
          <p:nvPr/>
        </p:nvSpPr>
        <p:spPr>
          <a:xfrm>
            <a:off x="7515010" y="5153870"/>
            <a:ext cx="418704" cy="369332"/>
          </a:xfrm>
          <a:prstGeom prst="rect">
            <a:avLst/>
          </a:prstGeom>
          <a:noFill/>
        </p:spPr>
        <p:txBody>
          <a:bodyPr wrap="none" rtlCol="0">
            <a:spAutoFit/>
          </a:bodyPr>
          <a:lstStyle/>
          <a:p>
            <a:pPr defTabSz="457200">
              <a:buClrTx/>
              <a:buFontTx/>
              <a:buNone/>
            </a:pPr>
            <a:r>
              <a:rPr lang="en-US" sz="1800" kern="1200" dirty="0">
                <a:solidFill>
                  <a:prstClr val="black"/>
                </a:solidFill>
                <a:latin typeface="Calibri"/>
                <a:ea typeface="+mn-ea"/>
                <a:cs typeface="+mn-cs"/>
              </a:rPr>
              <a:t>10</a:t>
            </a:r>
          </a:p>
        </p:txBody>
      </p:sp>
      <p:sp>
        <p:nvSpPr>
          <p:cNvPr id="22" name="Oval 21">
            <a:extLst>
              <a:ext uri="{FF2B5EF4-FFF2-40B4-BE49-F238E27FC236}">
                <a16:creationId xmlns:a16="http://schemas.microsoft.com/office/drawing/2014/main" id="{EDEBC52B-36AE-34C5-CC14-488276156590}"/>
              </a:ext>
            </a:extLst>
          </p:cNvPr>
          <p:cNvSpPr/>
          <p:nvPr/>
        </p:nvSpPr>
        <p:spPr>
          <a:xfrm>
            <a:off x="8693541" y="4207126"/>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a:t>
            </a:r>
          </a:p>
        </p:txBody>
      </p:sp>
      <p:sp>
        <p:nvSpPr>
          <p:cNvPr id="23" name="Oval 22">
            <a:extLst>
              <a:ext uri="{FF2B5EF4-FFF2-40B4-BE49-F238E27FC236}">
                <a16:creationId xmlns:a16="http://schemas.microsoft.com/office/drawing/2014/main" id="{CB1767D5-2B9F-5C25-4F1F-1E566535E964}"/>
              </a:ext>
            </a:extLst>
          </p:cNvPr>
          <p:cNvSpPr/>
          <p:nvPr/>
        </p:nvSpPr>
        <p:spPr>
          <a:xfrm>
            <a:off x="8693541" y="4692800"/>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9</a:t>
            </a:r>
          </a:p>
        </p:txBody>
      </p:sp>
      <p:sp>
        <p:nvSpPr>
          <p:cNvPr id="24" name="Oval 23">
            <a:extLst>
              <a:ext uri="{FF2B5EF4-FFF2-40B4-BE49-F238E27FC236}">
                <a16:creationId xmlns:a16="http://schemas.microsoft.com/office/drawing/2014/main" id="{F3E5F1B7-D87B-F0BF-9BE7-147E0D8D28F7}"/>
              </a:ext>
            </a:extLst>
          </p:cNvPr>
          <p:cNvSpPr/>
          <p:nvPr/>
        </p:nvSpPr>
        <p:spPr>
          <a:xfrm>
            <a:off x="8701319" y="5169254"/>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a:extLst>
              <a:ext uri="{FF2B5EF4-FFF2-40B4-BE49-F238E27FC236}">
                <a16:creationId xmlns:a16="http://schemas.microsoft.com/office/drawing/2014/main" id="{3F383A99-8607-6200-8228-6E436104C886}"/>
              </a:ext>
            </a:extLst>
          </p:cNvPr>
          <p:cNvSpPr txBox="1"/>
          <p:nvPr/>
        </p:nvSpPr>
        <p:spPr>
          <a:xfrm>
            <a:off x="8647781" y="5134539"/>
            <a:ext cx="418704" cy="369332"/>
          </a:xfrm>
          <a:prstGeom prst="rect">
            <a:avLst/>
          </a:prstGeom>
          <a:noFill/>
        </p:spPr>
        <p:txBody>
          <a:bodyPr wrap="none" rtlCol="0">
            <a:spAutoFit/>
          </a:bodyPr>
          <a:lstStyle/>
          <a:p>
            <a:pPr defTabSz="457200">
              <a:buClrTx/>
              <a:buFontTx/>
              <a:buNone/>
            </a:pPr>
            <a:r>
              <a:rPr lang="en-US" sz="1800" kern="1200" dirty="0">
                <a:solidFill>
                  <a:prstClr val="black"/>
                </a:solidFill>
                <a:latin typeface="Calibri"/>
                <a:ea typeface="+mn-ea"/>
                <a:cs typeface="+mn-cs"/>
              </a:rPr>
              <a:t>12</a:t>
            </a:r>
          </a:p>
        </p:txBody>
      </p:sp>
      <p:cxnSp>
        <p:nvCxnSpPr>
          <p:cNvPr id="26" name="Straight Arrow Connector 25">
            <a:extLst>
              <a:ext uri="{FF2B5EF4-FFF2-40B4-BE49-F238E27FC236}">
                <a16:creationId xmlns:a16="http://schemas.microsoft.com/office/drawing/2014/main" id="{497E5F14-A4E4-E6EB-78B8-8FA1DA271435}"/>
              </a:ext>
            </a:extLst>
          </p:cNvPr>
          <p:cNvCxnSpPr>
            <a:stCxn id="19" idx="7"/>
            <a:endCxn id="22" idx="2"/>
          </p:cNvCxnSpPr>
          <p:nvPr/>
        </p:nvCxnSpPr>
        <p:spPr>
          <a:xfrm flipV="1">
            <a:off x="7824425" y="4362271"/>
            <a:ext cx="869116" cy="390107"/>
          </a:xfrm>
          <a:prstGeom prst="straightConnector1">
            <a:avLst/>
          </a:prstGeom>
          <a:noFill/>
          <a:ln w="25400" cap="flat" cmpd="sng" algn="ctr">
            <a:solidFill>
              <a:sysClr val="windowText" lastClr="000000"/>
            </a:solidFill>
            <a:prstDash val="solid"/>
            <a:tailEnd type="triangle"/>
          </a:ln>
          <a:effectLst/>
        </p:spPr>
      </p:cxnSp>
      <p:cxnSp>
        <p:nvCxnSpPr>
          <p:cNvPr id="27" name="Straight Arrow Connector 26">
            <a:extLst>
              <a:ext uri="{FF2B5EF4-FFF2-40B4-BE49-F238E27FC236}">
                <a16:creationId xmlns:a16="http://schemas.microsoft.com/office/drawing/2014/main" id="{1ECDF509-C65B-683D-858E-A4C57EC0A179}"/>
              </a:ext>
            </a:extLst>
          </p:cNvPr>
          <p:cNvCxnSpPr>
            <a:cxnSpLocks/>
            <a:stCxn id="19" idx="6"/>
            <a:endCxn id="23" idx="2"/>
          </p:cNvCxnSpPr>
          <p:nvPr/>
        </p:nvCxnSpPr>
        <p:spPr>
          <a:xfrm flipV="1">
            <a:off x="7869866" y="4847945"/>
            <a:ext cx="823675" cy="14137"/>
          </a:xfrm>
          <a:prstGeom prst="straightConnector1">
            <a:avLst/>
          </a:prstGeom>
          <a:noFill/>
          <a:ln w="25400" cap="flat" cmpd="sng" algn="ctr">
            <a:solidFill>
              <a:sysClr val="windowText" lastClr="000000"/>
            </a:solidFill>
            <a:prstDash val="solid"/>
            <a:tailEnd type="triangle"/>
          </a:ln>
          <a:effectLst/>
        </p:spPr>
      </p:cxnSp>
      <p:cxnSp>
        <p:nvCxnSpPr>
          <p:cNvPr id="28" name="Straight Arrow Connector 27">
            <a:extLst>
              <a:ext uri="{FF2B5EF4-FFF2-40B4-BE49-F238E27FC236}">
                <a16:creationId xmlns:a16="http://schemas.microsoft.com/office/drawing/2014/main" id="{180D5DB9-DD3D-0C71-F0DC-7713BEB60726}"/>
              </a:ext>
            </a:extLst>
          </p:cNvPr>
          <p:cNvCxnSpPr>
            <a:cxnSpLocks/>
            <a:stCxn id="20" idx="6"/>
            <a:endCxn id="24" idx="2"/>
          </p:cNvCxnSpPr>
          <p:nvPr/>
        </p:nvCxnSpPr>
        <p:spPr>
          <a:xfrm flipV="1">
            <a:off x="7877644" y="5324399"/>
            <a:ext cx="823675" cy="14137"/>
          </a:xfrm>
          <a:prstGeom prst="straightConnector1">
            <a:avLst/>
          </a:prstGeom>
          <a:noFill/>
          <a:ln w="25400" cap="flat" cmpd="sng" algn="ctr">
            <a:solidFill>
              <a:sysClr val="windowText" lastClr="000000"/>
            </a:solidFill>
            <a:prstDash val="solid"/>
            <a:tailEnd type="triangle"/>
          </a:ln>
          <a:effectLst/>
        </p:spPr>
      </p:cxnSp>
      <p:sp>
        <p:nvSpPr>
          <p:cNvPr id="29" name="object 30">
            <a:extLst>
              <a:ext uri="{FF2B5EF4-FFF2-40B4-BE49-F238E27FC236}">
                <a16:creationId xmlns:a16="http://schemas.microsoft.com/office/drawing/2014/main" id="{2B25FB33-550A-6BCE-212F-475CA64FD2CB}"/>
              </a:ext>
            </a:extLst>
          </p:cNvPr>
          <p:cNvSpPr/>
          <p:nvPr/>
        </p:nvSpPr>
        <p:spPr>
          <a:xfrm>
            <a:off x="10891013" y="3950683"/>
            <a:ext cx="890373" cy="1789169"/>
          </a:xfrm>
          <a:prstGeom prst="rect">
            <a:avLst/>
          </a:prstGeom>
          <a:blipFill>
            <a:blip r:embed="rId3" cstate="print"/>
            <a:stretch>
              <a:fillRect/>
            </a:stretch>
          </a:blip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30" name="object 31">
            <a:extLst>
              <a:ext uri="{FF2B5EF4-FFF2-40B4-BE49-F238E27FC236}">
                <a16:creationId xmlns:a16="http://schemas.microsoft.com/office/drawing/2014/main" id="{79AD0C31-8F45-E1AF-2974-47C1C45EB76D}"/>
              </a:ext>
            </a:extLst>
          </p:cNvPr>
          <p:cNvSpPr/>
          <p:nvPr/>
        </p:nvSpPr>
        <p:spPr>
          <a:xfrm>
            <a:off x="10942499" y="3970418"/>
            <a:ext cx="752331" cy="1647172"/>
          </a:xfrm>
          <a:custGeom>
            <a:avLst/>
            <a:gdLst/>
            <a:ahLst/>
            <a:cxnLst/>
            <a:rect l="l" t="t" r="r" b="b"/>
            <a:pathLst>
              <a:path w="1384300" h="2946400">
                <a:moveTo>
                  <a:pt x="692040" y="0"/>
                </a:moveTo>
                <a:lnTo>
                  <a:pt x="629589" y="5972"/>
                </a:lnTo>
                <a:lnTo>
                  <a:pt x="567549" y="23888"/>
                </a:lnTo>
                <a:lnTo>
                  <a:pt x="506330" y="53749"/>
                </a:lnTo>
                <a:lnTo>
                  <a:pt x="446341" y="95555"/>
                </a:lnTo>
                <a:lnTo>
                  <a:pt x="416936" y="120937"/>
                </a:lnTo>
                <a:lnTo>
                  <a:pt x="387993" y="149305"/>
                </a:lnTo>
                <a:lnTo>
                  <a:pt x="359562" y="180659"/>
                </a:lnTo>
                <a:lnTo>
                  <a:pt x="331696" y="214999"/>
                </a:lnTo>
                <a:lnTo>
                  <a:pt x="304445" y="252325"/>
                </a:lnTo>
                <a:lnTo>
                  <a:pt x="277861" y="292638"/>
                </a:lnTo>
                <a:lnTo>
                  <a:pt x="251994" y="335936"/>
                </a:lnTo>
                <a:lnTo>
                  <a:pt x="226897" y="382221"/>
                </a:lnTo>
                <a:lnTo>
                  <a:pt x="202620" y="431492"/>
                </a:lnTo>
                <a:lnTo>
                  <a:pt x="184200" y="472201"/>
                </a:lnTo>
                <a:lnTo>
                  <a:pt x="166657" y="514017"/>
                </a:lnTo>
                <a:lnTo>
                  <a:pt x="149991" y="556885"/>
                </a:lnTo>
                <a:lnTo>
                  <a:pt x="134203" y="600751"/>
                </a:lnTo>
                <a:lnTo>
                  <a:pt x="119291" y="645561"/>
                </a:lnTo>
                <a:lnTo>
                  <a:pt x="105257" y="691261"/>
                </a:lnTo>
                <a:lnTo>
                  <a:pt x="92100" y="737797"/>
                </a:lnTo>
                <a:lnTo>
                  <a:pt x="79820" y="785116"/>
                </a:lnTo>
                <a:lnTo>
                  <a:pt x="68417" y="833163"/>
                </a:lnTo>
                <a:lnTo>
                  <a:pt x="57891" y="881884"/>
                </a:lnTo>
                <a:lnTo>
                  <a:pt x="48242" y="931226"/>
                </a:lnTo>
                <a:lnTo>
                  <a:pt x="39471" y="981135"/>
                </a:lnTo>
                <a:lnTo>
                  <a:pt x="31577" y="1031555"/>
                </a:lnTo>
                <a:lnTo>
                  <a:pt x="24560" y="1082435"/>
                </a:lnTo>
                <a:lnTo>
                  <a:pt x="18420" y="1133719"/>
                </a:lnTo>
                <a:lnTo>
                  <a:pt x="13157" y="1185353"/>
                </a:lnTo>
                <a:lnTo>
                  <a:pt x="8771" y="1237285"/>
                </a:lnTo>
                <a:lnTo>
                  <a:pt x="5262" y="1289459"/>
                </a:lnTo>
                <a:lnTo>
                  <a:pt x="2631" y="1341822"/>
                </a:lnTo>
                <a:lnTo>
                  <a:pt x="877" y="1394320"/>
                </a:lnTo>
                <a:lnTo>
                  <a:pt x="0" y="1446898"/>
                </a:lnTo>
                <a:lnTo>
                  <a:pt x="0" y="1499504"/>
                </a:lnTo>
                <a:lnTo>
                  <a:pt x="877" y="1552083"/>
                </a:lnTo>
                <a:lnTo>
                  <a:pt x="2631" y="1604580"/>
                </a:lnTo>
                <a:lnTo>
                  <a:pt x="5262" y="1656943"/>
                </a:lnTo>
                <a:lnTo>
                  <a:pt x="8771" y="1709117"/>
                </a:lnTo>
                <a:lnTo>
                  <a:pt x="13157" y="1761048"/>
                </a:lnTo>
                <a:lnTo>
                  <a:pt x="18420" y="1812683"/>
                </a:lnTo>
                <a:lnTo>
                  <a:pt x="24560" y="1863966"/>
                </a:lnTo>
                <a:lnTo>
                  <a:pt x="31577" y="1914845"/>
                </a:lnTo>
                <a:lnTo>
                  <a:pt x="39471" y="1965266"/>
                </a:lnTo>
                <a:lnTo>
                  <a:pt x="48242" y="2015174"/>
                </a:lnTo>
                <a:lnTo>
                  <a:pt x="57891" y="2064515"/>
                </a:lnTo>
                <a:lnTo>
                  <a:pt x="68417" y="2113236"/>
                </a:lnTo>
                <a:lnTo>
                  <a:pt x="79820" y="2161282"/>
                </a:lnTo>
                <a:lnTo>
                  <a:pt x="92100" y="2208601"/>
                </a:lnTo>
                <a:lnTo>
                  <a:pt x="105257" y="2255136"/>
                </a:lnTo>
                <a:lnTo>
                  <a:pt x="119291" y="2300836"/>
                </a:lnTo>
                <a:lnTo>
                  <a:pt x="134203" y="2345645"/>
                </a:lnTo>
                <a:lnTo>
                  <a:pt x="149991" y="2389510"/>
                </a:lnTo>
                <a:lnTo>
                  <a:pt x="166657" y="2432377"/>
                </a:lnTo>
                <a:lnTo>
                  <a:pt x="184200" y="2474192"/>
                </a:lnTo>
                <a:lnTo>
                  <a:pt x="202620" y="2514901"/>
                </a:lnTo>
                <a:lnTo>
                  <a:pt x="226897" y="2564172"/>
                </a:lnTo>
                <a:lnTo>
                  <a:pt x="251994" y="2610457"/>
                </a:lnTo>
                <a:lnTo>
                  <a:pt x="277861" y="2653756"/>
                </a:lnTo>
                <a:lnTo>
                  <a:pt x="304445" y="2694068"/>
                </a:lnTo>
                <a:lnTo>
                  <a:pt x="331696" y="2731395"/>
                </a:lnTo>
                <a:lnTo>
                  <a:pt x="359562" y="2765735"/>
                </a:lnTo>
                <a:lnTo>
                  <a:pt x="387993" y="2797089"/>
                </a:lnTo>
                <a:lnTo>
                  <a:pt x="416936" y="2825457"/>
                </a:lnTo>
                <a:lnTo>
                  <a:pt x="446341" y="2850839"/>
                </a:lnTo>
                <a:lnTo>
                  <a:pt x="506330" y="2892645"/>
                </a:lnTo>
                <a:lnTo>
                  <a:pt x="567549" y="2922506"/>
                </a:lnTo>
                <a:lnTo>
                  <a:pt x="629589" y="2940423"/>
                </a:lnTo>
                <a:lnTo>
                  <a:pt x="692040" y="2946395"/>
                </a:lnTo>
                <a:lnTo>
                  <a:pt x="723291" y="2944902"/>
                </a:lnTo>
                <a:lnTo>
                  <a:pt x="785587" y="2932958"/>
                </a:lnTo>
                <a:lnTo>
                  <a:pt x="847268" y="2909069"/>
                </a:lnTo>
                <a:lnTo>
                  <a:pt x="907924" y="2873235"/>
                </a:lnTo>
                <a:lnTo>
                  <a:pt x="967144" y="2825457"/>
                </a:lnTo>
                <a:lnTo>
                  <a:pt x="996087" y="2797089"/>
                </a:lnTo>
                <a:lnTo>
                  <a:pt x="1024517" y="2765735"/>
                </a:lnTo>
                <a:lnTo>
                  <a:pt x="1052384" y="2731395"/>
                </a:lnTo>
                <a:lnTo>
                  <a:pt x="1079635" y="2694068"/>
                </a:lnTo>
                <a:lnTo>
                  <a:pt x="1106219" y="2653756"/>
                </a:lnTo>
                <a:lnTo>
                  <a:pt x="1132086" y="2610457"/>
                </a:lnTo>
                <a:lnTo>
                  <a:pt x="1157183" y="2564172"/>
                </a:lnTo>
                <a:lnTo>
                  <a:pt x="1181460" y="2514901"/>
                </a:lnTo>
                <a:lnTo>
                  <a:pt x="1199880" y="2474192"/>
                </a:lnTo>
                <a:lnTo>
                  <a:pt x="1217423" y="2432377"/>
                </a:lnTo>
                <a:lnTo>
                  <a:pt x="1234088" y="2389510"/>
                </a:lnTo>
                <a:lnTo>
                  <a:pt x="1249877" y="2345645"/>
                </a:lnTo>
                <a:lnTo>
                  <a:pt x="1264789" y="2300836"/>
                </a:lnTo>
                <a:lnTo>
                  <a:pt x="1278823" y="2255136"/>
                </a:lnTo>
                <a:lnTo>
                  <a:pt x="1291980" y="2208601"/>
                </a:lnTo>
                <a:lnTo>
                  <a:pt x="1304260" y="2161282"/>
                </a:lnTo>
                <a:lnTo>
                  <a:pt x="1315663" y="2113236"/>
                </a:lnTo>
                <a:lnTo>
                  <a:pt x="1326189" y="2064515"/>
                </a:lnTo>
                <a:lnTo>
                  <a:pt x="1335837" y="2015174"/>
                </a:lnTo>
                <a:lnTo>
                  <a:pt x="1344609" y="1965266"/>
                </a:lnTo>
                <a:lnTo>
                  <a:pt x="1352503" y="1914845"/>
                </a:lnTo>
                <a:lnTo>
                  <a:pt x="1359520" y="1863966"/>
                </a:lnTo>
                <a:lnTo>
                  <a:pt x="1365660" y="1812683"/>
                </a:lnTo>
                <a:lnTo>
                  <a:pt x="1370923" y="1761048"/>
                </a:lnTo>
                <a:lnTo>
                  <a:pt x="1375309" y="1709117"/>
                </a:lnTo>
                <a:lnTo>
                  <a:pt x="1378817" y="1656943"/>
                </a:lnTo>
                <a:lnTo>
                  <a:pt x="1381449" y="1604580"/>
                </a:lnTo>
                <a:lnTo>
                  <a:pt x="1383203" y="1552083"/>
                </a:lnTo>
                <a:lnTo>
                  <a:pt x="1384080" y="1499504"/>
                </a:lnTo>
                <a:lnTo>
                  <a:pt x="1384080" y="1446898"/>
                </a:lnTo>
                <a:lnTo>
                  <a:pt x="1383203" y="1394320"/>
                </a:lnTo>
                <a:lnTo>
                  <a:pt x="1381449" y="1341822"/>
                </a:lnTo>
                <a:lnTo>
                  <a:pt x="1378817" y="1289459"/>
                </a:lnTo>
                <a:lnTo>
                  <a:pt x="1375309" y="1237285"/>
                </a:lnTo>
                <a:lnTo>
                  <a:pt x="1370923" y="1185353"/>
                </a:lnTo>
                <a:lnTo>
                  <a:pt x="1365660" y="1133719"/>
                </a:lnTo>
                <a:lnTo>
                  <a:pt x="1359520" y="1082435"/>
                </a:lnTo>
                <a:lnTo>
                  <a:pt x="1352503" y="1031555"/>
                </a:lnTo>
                <a:lnTo>
                  <a:pt x="1344609" y="981135"/>
                </a:lnTo>
                <a:lnTo>
                  <a:pt x="1335837" y="931226"/>
                </a:lnTo>
                <a:lnTo>
                  <a:pt x="1326189" y="881884"/>
                </a:lnTo>
                <a:lnTo>
                  <a:pt x="1315663" y="833163"/>
                </a:lnTo>
                <a:lnTo>
                  <a:pt x="1304260" y="785116"/>
                </a:lnTo>
                <a:lnTo>
                  <a:pt x="1291980" y="737797"/>
                </a:lnTo>
                <a:lnTo>
                  <a:pt x="1278823" y="691261"/>
                </a:lnTo>
                <a:lnTo>
                  <a:pt x="1264789" y="645561"/>
                </a:lnTo>
                <a:lnTo>
                  <a:pt x="1249877" y="600751"/>
                </a:lnTo>
                <a:lnTo>
                  <a:pt x="1234088" y="556885"/>
                </a:lnTo>
                <a:lnTo>
                  <a:pt x="1217423" y="514017"/>
                </a:lnTo>
                <a:lnTo>
                  <a:pt x="1199880" y="472201"/>
                </a:lnTo>
                <a:lnTo>
                  <a:pt x="1181460" y="431492"/>
                </a:lnTo>
                <a:lnTo>
                  <a:pt x="1157183" y="382221"/>
                </a:lnTo>
                <a:lnTo>
                  <a:pt x="1132086" y="335936"/>
                </a:lnTo>
                <a:lnTo>
                  <a:pt x="1106219" y="292638"/>
                </a:lnTo>
                <a:lnTo>
                  <a:pt x="1079635" y="252325"/>
                </a:lnTo>
                <a:lnTo>
                  <a:pt x="1052384" y="214999"/>
                </a:lnTo>
                <a:lnTo>
                  <a:pt x="1024517" y="180659"/>
                </a:lnTo>
                <a:lnTo>
                  <a:pt x="996087" y="149305"/>
                </a:lnTo>
                <a:lnTo>
                  <a:pt x="967144" y="120937"/>
                </a:lnTo>
                <a:lnTo>
                  <a:pt x="937739" y="95555"/>
                </a:lnTo>
                <a:lnTo>
                  <a:pt x="877750" y="53749"/>
                </a:lnTo>
                <a:lnTo>
                  <a:pt x="816530" y="23888"/>
                </a:lnTo>
                <a:lnTo>
                  <a:pt x="754490" y="5972"/>
                </a:lnTo>
                <a:lnTo>
                  <a:pt x="692040" y="0"/>
                </a:lnTo>
                <a:close/>
              </a:path>
            </a:pathLst>
          </a:custGeom>
          <a:solidFill>
            <a:srgbClr val="FFFF00">
              <a:alpha val="25000"/>
            </a:srgbClr>
          </a:solidFill>
        </p:spPr>
        <p:txBody>
          <a:bodyPr wrap="square" lIns="0" tIns="0" rIns="0" bIns="0" rtlCol="0"/>
          <a:lstStyle/>
          <a:p>
            <a:pPr defTabSz="457200">
              <a:buClrTx/>
              <a:buFontTx/>
              <a:buNone/>
            </a:pPr>
            <a:endParaRPr sz="1266" kern="1200">
              <a:solidFill>
                <a:prstClr val="black"/>
              </a:solidFill>
              <a:latin typeface="Arial" panose="020B0604020202020204" pitchFamily="34" charset="0"/>
              <a:ea typeface="+mn-ea"/>
              <a:cs typeface="Arial" panose="020B0604020202020204" pitchFamily="34" charset="0"/>
            </a:endParaRPr>
          </a:p>
        </p:txBody>
      </p:sp>
      <p:sp>
        <p:nvSpPr>
          <p:cNvPr id="32" name="Oval 31">
            <a:extLst>
              <a:ext uri="{FF2B5EF4-FFF2-40B4-BE49-F238E27FC236}">
                <a16:creationId xmlns:a16="http://schemas.microsoft.com/office/drawing/2014/main" id="{442B9895-CCBC-942A-BB9D-92A31D4FB923}"/>
              </a:ext>
            </a:extLst>
          </p:cNvPr>
          <p:cNvSpPr/>
          <p:nvPr/>
        </p:nvSpPr>
        <p:spPr>
          <a:xfrm>
            <a:off x="9975807" y="3899182"/>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0</a:t>
            </a:r>
          </a:p>
        </p:txBody>
      </p:sp>
      <p:sp>
        <p:nvSpPr>
          <p:cNvPr id="33" name="Oval 32">
            <a:extLst>
              <a:ext uri="{FF2B5EF4-FFF2-40B4-BE49-F238E27FC236}">
                <a16:creationId xmlns:a16="http://schemas.microsoft.com/office/drawing/2014/main" id="{81D7EA9A-B0FA-138A-2B23-BC8E146DABBE}"/>
              </a:ext>
            </a:extLst>
          </p:cNvPr>
          <p:cNvSpPr/>
          <p:nvPr/>
        </p:nvSpPr>
        <p:spPr>
          <a:xfrm>
            <a:off x="9975807" y="4384856"/>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a:t>
            </a:r>
          </a:p>
        </p:txBody>
      </p:sp>
      <p:sp>
        <p:nvSpPr>
          <p:cNvPr id="34" name="Oval 33">
            <a:extLst>
              <a:ext uri="{FF2B5EF4-FFF2-40B4-BE49-F238E27FC236}">
                <a16:creationId xmlns:a16="http://schemas.microsoft.com/office/drawing/2014/main" id="{910C85F1-0164-8A12-0F7B-A06401BC3F1A}"/>
              </a:ext>
            </a:extLst>
          </p:cNvPr>
          <p:cNvSpPr/>
          <p:nvPr/>
        </p:nvSpPr>
        <p:spPr>
          <a:xfrm>
            <a:off x="9975807" y="4861310"/>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4</a:t>
            </a:r>
          </a:p>
        </p:txBody>
      </p:sp>
      <p:sp>
        <p:nvSpPr>
          <p:cNvPr id="35" name="Oval 34">
            <a:extLst>
              <a:ext uri="{FF2B5EF4-FFF2-40B4-BE49-F238E27FC236}">
                <a16:creationId xmlns:a16="http://schemas.microsoft.com/office/drawing/2014/main" id="{C4B5CC9B-8A63-2323-5EC6-E62A87C20558}"/>
              </a:ext>
            </a:extLst>
          </p:cNvPr>
          <p:cNvSpPr/>
          <p:nvPr/>
        </p:nvSpPr>
        <p:spPr>
          <a:xfrm>
            <a:off x="9975807" y="5309884"/>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36" name="Straight Arrow Connector 35">
            <a:extLst>
              <a:ext uri="{FF2B5EF4-FFF2-40B4-BE49-F238E27FC236}">
                <a16:creationId xmlns:a16="http://schemas.microsoft.com/office/drawing/2014/main" id="{C5DF4652-C60A-6069-7515-C3E66B3FE2E9}"/>
              </a:ext>
            </a:extLst>
          </p:cNvPr>
          <p:cNvCxnSpPr>
            <a:cxnSpLocks/>
            <a:stCxn id="22" idx="6"/>
            <a:endCxn id="32" idx="2"/>
          </p:cNvCxnSpPr>
          <p:nvPr/>
        </p:nvCxnSpPr>
        <p:spPr>
          <a:xfrm flipV="1">
            <a:off x="9003831" y="4054327"/>
            <a:ext cx="971976" cy="307944"/>
          </a:xfrm>
          <a:prstGeom prst="straightConnector1">
            <a:avLst/>
          </a:prstGeom>
          <a:noFill/>
          <a:ln w="25400" cap="flat" cmpd="sng" algn="ctr">
            <a:solidFill>
              <a:sysClr val="windowText" lastClr="000000"/>
            </a:solidFill>
            <a:prstDash val="solid"/>
            <a:tailEnd type="triangle"/>
          </a:ln>
          <a:effectLst/>
        </p:spPr>
      </p:cxnSp>
      <p:cxnSp>
        <p:nvCxnSpPr>
          <p:cNvPr id="37" name="Straight Arrow Connector 36">
            <a:extLst>
              <a:ext uri="{FF2B5EF4-FFF2-40B4-BE49-F238E27FC236}">
                <a16:creationId xmlns:a16="http://schemas.microsoft.com/office/drawing/2014/main" id="{0F4E2282-28BB-20EE-0862-1C683828E675}"/>
              </a:ext>
            </a:extLst>
          </p:cNvPr>
          <p:cNvCxnSpPr>
            <a:cxnSpLocks/>
            <a:stCxn id="22" idx="6"/>
            <a:endCxn id="33" idx="2"/>
          </p:cNvCxnSpPr>
          <p:nvPr/>
        </p:nvCxnSpPr>
        <p:spPr>
          <a:xfrm>
            <a:off x="9003831" y="4362271"/>
            <a:ext cx="971976" cy="177730"/>
          </a:xfrm>
          <a:prstGeom prst="straightConnector1">
            <a:avLst/>
          </a:prstGeom>
          <a:noFill/>
          <a:ln w="25400" cap="flat" cmpd="sng" algn="ctr">
            <a:solidFill>
              <a:sysClr val="windowText" lastClr="000000"/>
            </a:solidFill>
            <a:prstDash val="solid"/>
            <a:tailEnd type="triangle"/>
          </a:ln>
          <a:effectLst/>
        </p:spPr>
      </p:cxnSp>
      <p:cxnSp>
        <p:nvCxnSpPr>
          <p:cNvPr id="38" name="Straight Arrow Connector 37">
            <a:extLst>
              <a:ext uri="{FF2B5EF4-FFF2-40B4-BE49-F238E27FC236}">
                <a16:creationId xmlns:a16="http://schemas.microsoft.com/office/drawing/2014/main" id="{9140A5A5-26A3-8A21-496D-CBC391E8893C}"/>
              </a:ext>
            </a:extLst>
          </p:cNvPr>
          <p:cNvCxnSpPr>
            <a:cxnSpLocks/>
            <a:stCxn id="22" idx="6"/>
            <a:endCxn id="34" idx="2"/>
          </p:cNvCxnSpPr>
          <p:nvPr/>
        </p:nvCxnSpPr>
        <p:spPr>
          <a:xfrm>
            <a:off x="9003831" y="4362271"/>
            <a:ext cx="971976" cy="654184"/>
          </a:xfrm>
          <a:prstGeom prst="straightConnector1">
            <a:avLst/>
          </a:prstGeom>
          <a:noFill/>
          <a:ln w="25400" cap="flat" cmpd="sng" algn="ctr">
            <a:solidFill>
              <a:sysClr val="windowText" lastClr="000000"/>
            </a:solidFill>
            <a:prstDash val="solid"/>
            <a:tailEnd type="triangle"/>
          </a:ln>
          <a:effectLst/>
        </p:spPr>
      </p:cxnSp>
      <p:cxnSp>
        <p:nvCxnSpPr>
          <p:cNvPr id="39" name="Straight Arrow Connector 38">
            <a:extLst>
              <a:ext uri="{FF2B5EF4-FFF2-40B4-BE49-F238E27FC236}">
                <a16:creationId xmlns:a16="http://schemas.microsoft.com/office/drawing/2014/main" id="{5A933669-88F0-48C6-3F63-01679261BA59}"/>
              </a:ext>
            </a:extLst>
          </p:cNvPr>
          <p:cNvCxnSpPr>
            <a:cxnSpLocks/>
            <a:stCxn id="23" idx="6"/>
            <a:endCxn id="35" idx="2"/>
          </p:cNvCxnSpPr>
          <p:nvPr/>
        </p:nvCxnSpPr>
        <p:spPr>
          <a:xfrm>
            <a:off x="9003831" y="4847945"/>
            <a:ext cx="971976" cy="617084"/>
          </a:xfrm>
          <a:prstGeom prst="straightConnector1">
            <a:avLst/>
          </a:prstGeom>
          <a:noFill/>
          <a:ln w="25400" cap="flat" cmpd="sng" algn="ctr">
            <a:solidFill>
              <a:sysClr val="windowText" lastClr="000000"/>
            </a:solidFill>
            <a:prstDash val="solid"/>
            <a:tailEnd type="triangle"/>
          </a:ln>
          <a:effectLst/>
        </p:spPr>
      </p:cxnSp>
      <p:sp>
        <p:nvSpPr>
          <p:cNvPr id="40" name="TextBox 39">
            <a:extLst>
              <a:ext uri="{FF2B5EF4-FFF2-40B4-BE49-F238E27FC236}">
                <a16:creationId xmlns:a16="http://schemas.microsoft.com/office/drawing/2014/main" id="{4A5C5ED6-95AF-3C65-3B07-3A3DC4273172}"/>
              </a:ext>
            </a:extLst>
          </p:cNvPr>
          <p:cNvSpPr txBox="1"/>
          <p:nvPr/>
        </p:nvSpPr>
        <p:spPr>
          <a:xfrm>
            <a:off x="9929989" y="5275801"/>
            <a:ext cx="418704" cy="369332"/>
          </a:xfrm>
          <a:prstGeom prst="rect">
            <a:avLst/>
          </a:prstGeom>
          <a:noFill/>
        </p:spPr>
        <p:txBody>
          <a:bodyPr wrap="none" rtlCol="0">
            <a:spAutoFit/>
          </a:bodyPr>
          <a:lstStyle/>
          <a:p>
            <a:pPr defTabSz="457200">
              <a:buClrTx/>
              <a:buFontTx/>
              <a:buNone/>
            </a:pPr>
            <a:r>
              <a:rPr lang="en-US" sz="1800" kern="1200" dirty="0">
                <a:solidFill>
                  <a:prstClr val="black"/>
                </a:solidFill>
                <a:latin typeface="Calibri"/>
                <a:ea typeface="+mn-ea"/>
                <a:cs typeface="+mn-cs"/>
              </a:rPr>
              <a:t>11</a:t>
            </a:r>
          </a:p>
        </p:txBody>
      </p:sp>
      <p:sp>
        <p:nvSpPr>
          <p:cNvPr id="41" name="Oval 40">
            <a:extLst>
              <a:ext uri="{FF2B5EF4-FFF2-40B4-BE49-F238E27FC236}">
                <a16:creationId xmlns:a16="http://schemas.microsoft.com/office/drawing/2014/main" id="{41906BD7-9428-089C-F29C-AC9C8BB417C6}"/>
              </a:ext>
            </a:extLst>
          </p:cNvPr>
          <p:cNvSpPr/>
          <p:nvPr/>
        </p:nvSpPr>
        <p:spPr>
          <a:xfrm>
            <a:off x="11188926" y="4151560"/>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5</a:t>
            </a:r>
          </a:p>
        </p:txBody>
      </p:sp>
      <p:sp>
        <p:nvSpPr>
          <p:cNvPr id="42" name="Oval 41">
            <a:extLst>
              <a:ext uri="{FF2B5EF4-FFF2-40B4-BE49-F238E27FC236}">
                <a16:creationId xmlns:a16="http://schemas.microsoft.com/office/drawing/2014/main" id="{39E21DE4-DA8B-BBBF-2162-BA97879B225F}"/>
              </a:ext>
            </a:extLst>
          </p:cNvPr>
          <p:cNvSpPr/>
          <p:nvPr/>
        </p:nvSpPr>
        <p:spPr>
          <a:xfrm>
            <a:off x="11188926" y="4632624"/>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a:t>
            </a:r>
          </a:p>
        </p:txBody>
      </p:sp>
      <p:sp>
        <p:nvSpPr>
          <p:cNvPr id="43" name="Oval 42">
            <a:extLst>
              <a:ext uri="{FF2B5EF4-FFF2-40B4-BE49-F238E27FC236}">
                <a16:creationId xmlns:a16="http://schemas.microsoft.com/office/drawing/2014/main" id="{81EDC104-F4F6-4FC0-9448-0B1890AB1221}"/>
              </a:ext>
            </a:extLst>
          </p:cNvPr>
          <p:cNvSpPr/>
          <p:nvPr/>
        </p:nvSpPr>
        <p:spPr>
          <a:xfrm>
            <a:off x="11196704" y="5113688"/>
            <a:ext cx="310290" cy="310290"/>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a:t>
            </a:r>
          </a:p>
        </p:txBody>
      </p:sp>
      <p:cxnSp>
        <p:nvCxnSpPr>
          <p:cNvPr id="44" name="Straight Arrow Connector 43">
            <a:extLst>
              <a:ext uri="{FF2B5EF4-FFF2-40B4-BE49-F238E27FC236}">
                <a16:creationId xmlns:a16="http://schemas.microsoft.com/office/drawing/2014/main" id="{5EF1AF63-B6D0-C1B1-B9B9-E92E724EC850}"/>
              </a:ext>
            </a:extLst>
          </p:cNvPr>
          <p:cNvCxnSpPr>
            <a:cxnSpLocks/>
            <a:stCxn id="32" idx="6"/>
            <a:endCxn id="41" idx="2"/>
          </p:cNvCxnSpPr>
          <p:nvPr/>
        </p:nvCxnSpPr>
        <p:spPr>
          <a:xfrm>
            <a:off x="10286097" y="4054327"/>
            <a:ext cx="902829" cy="252378"/>
          </a:xfrm>
          <a:prstGeom prst="straightConnector1">
            <a:avLst/>
          </a:prstGeom>
          <a:noFill/>
          <a:ln w="25400" cap="flat" cmpd="sng" algn="ctr">
            <a:solidFill>
              <a:sysClr val="windowText" lastClr="000000"/>
            </a:solidFill>
            <a:prstDash val="solid"/>
            <a:tailEnd type="triangle"/>
          </a:ln>
          <a:effectLst/>
        </p:spPr>
      </p:cxnSp>
      <p:cxnSp>
        <p:nvCxnSpPr>
          <p:cNvPr id="45" name="Straight Arrow Connector 44">
            <a:extLst>
              <a:ext uri="{FF2B5EF4-FFF2-40B4-BE49-F238E27FC236}">
                <a16:creationId xmlns:a16="http://schemas.microsoft.com/office/drawing/2014/main" id="{A50CF567-6F6C-7033-4ED7-422AB73ED02B}"/>
              </a:ext>
            </a:extLst>
          </p:cNvPr>
          <p:cNvCxnSpPr>
            <a:cxnSpLocks/>
            <a:stCxn id="34" idx="6"/>
            <a:endCxn id="42" idx="2"/>
          </p:cNvCxnSpPr>
          <p:nvPr/>
        </p:nvCxnSpPr>
        <p:spPr>
          <a:xfrm flipV="1">
            <a:off x="10286097" y="4787769"/>
            <a:ext cx="902829" cy="228686"/>
          </a:xfrm>
          <a:prstGeom prst="straightConnector1">
            <a:avLst/>
          </a:prstGeom>
          <a:noFill/>
          <a:ln w="25400" cap="flat" cmpd="sng" algn="ctr">
            <a:solidFill>
              <a:sysClr val="windowText" lastClr="000000"/>
            </a:solidFill>
            <a:prstDash val="solid"/>
            <a:tailEnd type="triangle"/>
          </a:ln>
          <a:effectLst/>
        </p:spPr>
      </p:cxnSp>
      <p:cxnSp>
        <p:nvCxnSpPr>
          <p:cNvPr id="46" name="Straight Arrow Connector 45">
            <a:extLst>
              <a:ext uri="{FF2B5EF4-FFF2-40B4-BE49-F238E27FC236}">
                <a16:creationId xmlns:a16="http://schemas.microsoft.com/office/drawing/2014/main" id="{0EF3CE0E-AA81-6595-F21D-461C31D2D505}"/>
              </a:ext>
            </a:extLst>
          </p:cNvPr>
          <p:cNvCxnSpPr>
            <a:cxnSpLocks/>
            <a:stCxn id="34" idx="6"/>
            <a:endCxn id="43" idx="2"/>
          </p:cNvCxnSpPr>
          <p:nvPr/>
        </p:nvCxnSpPr>
        <p:spPr>
          <a:xfrm>
            <a:off x="10286097" y="5016455"/>
            <a:ext cx="910607" cy="252378"/>
          </a:xfrm>
          <a:prstGeom prst="straightConnector1">
            <a:avLst/>
          </a:prstGeom>
          <a:noFill/>
          <a:ln w="25400" cap="flat" cmpd="sng" algn="ctr">
            <a:solidFill>
              <a:sysClr val="windowText" lastClr="000000"/>
            </a:solidFill>
            <a:prstDash val="solid"/>
            <a:tailEnd type="triangle"/>
          </a:ln>
          <a:effectLst/>
        </p:spPr>
      </p:cxnSp>
      <p:sp>
        <p:nvSpPr>
          <p:cNvPr id="4" name="object 43">
            <a:extLst>
              <a:ext uri="{FF2B5EF4-FFF2-40B4-BE49-F238E27FC236}">
                <a16:creationId xmlns:a16="http://schemas.microsoft.com/office/drawing/2014/main" id="{39381DF0-1AC6-8A16-11C3-715E80B6DF71}"/>
              </a:ext>
            </a:extLst>
          </p:cNvPr>
          <p:cNvSpPr txBox="1"/>
          <p:nvPr/>
        </p:nvSpPr>
        <p:spPr>
          <a:xfrm>
            <a:off x="9761377" y="5926552"/>
            <a:ext cx="1045170" cy="668172"/>
          </a:xfrm>
          <a:prstGeom prst="rect">
            <a:avLst/>
          </a:prstGeom>
        </p:spPr>
        <p:txBody>
          <a:bodyPr vert="horz" wrap="square" lIns="0" tIns="8930" rIns="0" bIns="0" rtlCol="0">
            <a:spAutoFit/>
          </a:bodyPr>
          <a:lstStyle/>
          <a:p>
            <a:pPr marL="8929" defTabSz="457200">
              <a:spcBef>
                <a:spcPts val="70"/>
              </a:spcBef>
              <a:buClrTx/>
              <a:buFontTx/>
              <a:buNone/>
            </a:pPr>
            <a:r>
              <a:rPr b="1" dirty="0">
                <a:solidFill>
                  <a:srgbClr val="C0504D"/>
                </a:solidFill>
                <a:latin typeface="Arial" panose="020B0604020202020204" pitchFamily="34" charset="0"/>
                <a:ea typeface="+mn-ea"/>
                <a:cs typeface="Arial" panose="020B0604020202020204" pitchFamily="34" charset="0"/>
              </a:rPr>
              <a:t>dist = </a:t>
            </a:r>
            <a:r>
              <a:rPr lang="en-GB" b="1" dirty="0">
                <a:solidFill>
                  <a:srgbClr val="C0504D"/>
                </a:solidFill>
                <a:latin typeface="Arial" panose="020B0604020202020204" pitchFamily="34" charset="0"/>
                <a:ea typeface="+mn-ea"/>
                <a:cs typeface="Arial" panose="020B0604020202020204" pitchFamily="34" charset="0"/>
              </a:rPr>
              <a:t>2</a:t>
            </a:r>
            <a:endParaRPr lang="en-US" b="1" dirty="0">
              <a:solidFill>
                <a:srgbClr val="C0504D"/>
              </a:solidFill>
              <a:latin typeface="Arial" panose="020B0604020202020204" pitchFamily="34" charset="0"/>
              <a:ea typeface="+mn-ea"/>
              <a:cs typeface="Arial" panose="020B0604020202020204" pitchFamily="34" charset="0"/>
            </a:endParaRPr>
          </a:p>
          <a:p>
            <a:pPr marL="8929" defTabSz="457200">
              <a:spcBef>
                <a:spcPts val="70"/>
              </a:spcBef>
              <a:buClrTx/>
              <a:buFontTx/>
              <a:buNone/>
            </a:pPr>
            <a:r>
              <a:rPr lang="en-GB" b="1" dirty="0">
                <a:solidFill>
                  <a:srgbClr val="C0504D"/>
                </a:solidFill>
                <a:latin typeface="Arial" panose="020B0604020202020204" pitchFamily="34" charset="0"/>
                <a:ea typeface="+mn-ea"/>
                <a:cs typeface="Arial" panose="020B0604020202020204" pitchFamily="34" charset="0"/>
              </a:rPr>
              <a:t>(2-hop </a:t>
            </a:r>
            <a:r>
              <a:rPr lang="en-GB" b="1" dirty="0" err="1">
                <a:solidFill>
                  <a:srgbClr val="C0504D"/>
                </a:solidFill>
                <a:latin typeface="Arial" panose="020B0604020202020204" pitchFamily="34" charset="0"/>
                <a:ea typeface="+mn-ea"/>
                <a:cs typeface="Arial" panose="020B0604020202020204" pitchFamily="34" charset="0"/>
              </a:rPr>
              <a:t>neighbors</a:t>
            </a:r>
            <a:r>
              <a:rPr lang="en-GB" b="1" dirty="0">
                <a:solidFill>
                  <a:srgbClr val="C0504D"/>
                </a:solidFill>
                <a:latin typeface="Arial" panose="020B0604020202020204" pitchFamily="34" charset="0"/>
                <a:ea typeface="+mn-ea"/>
                <a:cs typeface="Arial" panose="020B0604020202020204" pitchFamily="34" charset="0"/>
              </a:rPr>
              <a:t>)</a:t>
            </a:r>
            <a:endParaRPr b="1" dirty="0">
              <a:solidFill>
                <a:srgbClr val="C0504D"/>
              </a:solidFill>
              <a:latin typeface="Arial" panose="020B0604020202020204" pitchFamily="34" charset="0"/>
              <a:ea typeface="+mn-ea"/>
              <a:cs typeface="Arial" panose="020B0604020202020204" pitchFamily="34" charset="0"/>
            </a:endParaRPr>
          </a:p>
        </p:txBody>
      </p:sp>
      <p:sp>
        <p:nvSpPr>
          <p:cNvPr id="5" name="object 43">
            <a:extLst>
              <a:ext uri="{FF2B5EF4-FFF2-40B4-BE49-F238E27FC236}">
                <a16:creationId xmlns:a16="http://schemas.microsoft.com/office/drawing/2014/main" id="{E1FD7066-F284-51CE-F861-654C533DC084}"/>
              </a:ext>
            </a:extLst>
          </p:cNvPr>
          <p:cNvSpPr txBox="1"/>
          <p:nvPr/>
        </p:nvSpPr>
        <p:spPr>
          <a:xfrm>
            <a:off x="10990544" y="5926552"/>
            <a:ext cx="1045170" cy="668172"/>
          </a:xfrm>
          <a:prstGeom prst="rect">
            <a:avLst/>
          </a:prstGeom>
        </p:spPr>
        <p:txBody>
          <a:bodyPr vert="horz" wrap="square" lIns="0" tIns="8930" rIns="0" bIns="0" rtlCol="0">
            <a:spAutoFit/>
          </a:bodyPr>
          <a:lstStyle/>
          <a:p>
            <a:pPr marL="8929" defTabSz="457200">
              <a:spcBef>
                <a:spcPts val="70"/>
              </a:spcBef>
              <a:buClrTx/>
              <a:buFontTx/>
              <a:buNone/>
            </a:pPr>
            <a:r>
              <a:rPr b="1" dirty="0">
                <a:solidFill>
                  <a:srgbClr val="C0504D"/>
                </a:solidFill>
                <a:latin typeface="Arial" panose="020B0604020202020204" pitchFamily="34" charset="0"/>
                <a:ea typeface="+mn-ea"/>
                <a:cs typeface="Arial" panose="020B0604020202020204" pitchFamily="34" charset="0"/>
              </a:rPr>
              <a:t>dist = </a:t>
            </a:r>
            <a:r>
              <a:rPr lang="en-GB" b="1" dirty="0">
                <a:solidFill>
                  <a:srgbClr val="C0504D"/>
                </a:solidFill>
                <a:latin typeface="Arial" panose="020B0604020202020204" pitchFamily="34" charset="0"/>
                <a:ea typeface="+mn-ea"/>
                <a:cs typeface="Arial" panose="020B0604020202020204" pitchFamily="34" charset="0"/>
              </a:rPr>
              <a:t>3</a:t>
            </a:r>
            <a:endParaRPr lang="en-US" b="1" dirty="0">
              <a:solidFill>
                <a:srgbClr val="C0504D"/>
              </a:solidFill>
              <a:latin typeface="Arial" panose="020B0604020202020204" pitchFamily="34" charset="0"/>
              <a:ea typeface="+mn-ea"/>
              <a:cs typeface="Arial" panose="020B0604020202020204" pitchFamily="34" charset="0"/>
            </a:endParaRPr>
          </a:p>
          <a:p>
            <a:pPr marL="8929" defTabSz="457200">
              <a:spcBef>
                <a:spcPts val="70"/>
              </a:spcBef>
              <a:buClrTx/>
              <a:buFontTx/>
              <a:buNone/>
            </a:pPr>
            <a:r>
              <a:rPr lang="en-GB" b="1" dirty="0">
                <a:solidFill>
                  <a:srgbClr val="C0504D"/>
                </a:solidFill>
                <a:latin typeface="Arial" panose="020B0604020202020204" pitchFamily="34" charset="0"/>
                <a:ea typeface="+mn-ea"/>
                <a:cs typeface="Arial" panose="020B0604020202020204" pitchFamily="34" charset="0"/>
              </a:rPr>
              <a:t>(3-hop </a:t>
            </a:r>
            <a:r>
              <a:rPr lang="en-GB" b="1" dirty="0" err="1">
                <a:solidFill>
                  <a:srgbClr val="C0504D"/>
                </a:solidFill>
                <a:latin typeface="Arial" panose="020B0604020202020204" pitchFamily="34" charset="0"/>
                <a:ea typeface="+mn-ea"/>
                <a:cs typeface="Arial" panose="020B0604020202020204" pitchFamily="34" charset="0"/>
              </a:rPr>
              <a:t>neighbors</a:t>
            </a:r>
            <a:r>
              <a:rPr lang="en-GB" b="1" dirty="0">
                <a:solidFill>
                  <a:srgbClr val="C0504D"/>
                </a:solidFill>
                <a:latin typeface="Arial" panose="020B0604020202020204" pitchFamily="34" charset="0"/>
                <a:ea typeface="+mn-ea"/>
                <a:cs typeface="Arial" panose="020B0604020202020204" pitchFamily="34" charset="0"/>
              </a:rPr>
              <a:t>)</a:t>
            </a:r>
            <a:endParaRPr b="1" dirty="0">
              <a:solidFill>
                <a:srgbClr val="C0504D"/>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126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ssolve">
                                      <p:cBhvr>
                                        <p:cTn id="45" dur="500"/>
                                        <p:tgtEl>
                                          <p:spTgt spid="2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ssolve">
                                      <p:cBhvr>
                                        <p:cTn id="48" dur="500"/>
                                        <p:tgtEl>
                                          <p:spTgt spid="22"/>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dissolve">
                                      <p:cBhvr>
                                        <p:cTn id="51" dur="500"/>
                                        <p:tgtEl>
                                          <p:spTgt spid="23"/>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dissolve">
                                      <p:cBhvr>
                                        <p:cTn id="54" dur="500"/>
                                        <p:tgtEl>
                                          <p:spTgt spid="2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par>
                                <p:cTn id="58" presetID="9"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dissolve">
                                      <p:cBhvr>
                                        <p:cTn id="60" dur="500"/>
                                        <p:tgtEl>
                                          <p:spTgt spid="26"/>
                                        </p:tgtEl>
                                      </p:cBhvr>
                                    </p:animEffect>
                                  </p:childTnLst>
                                </p:cTn>
                              </p:par>
                              <p:par>
                                <p:cTn id="61" presetID="9"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par>
                                <p:cTn id="64" presetID="9" presetClass="entr" presetSubtype="0"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dissolve">
                                      <p:cBhvr>
                                        <p:cTn id="66" dur="500"/>
                                        <p:tgtEl>
                                          <p:spTgt spid="28"/>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dissolve">
                                      <p:cBhvr>
                                        <p:cTn id="69" dur="500"/>
                                        <p:tgtEl>
                                          <p:spTgt spid="29"/>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dissolve">
                                      <p:cBhvr>
                                        <p:cTn id="72" dur="500"/>
                                        <p:tgtEl>
                                          <p:spTgt spid="30"/>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dissolve">
                                      <p:cBhvr>
                                        <p:cTn id="75" dur="500"/>
                                        <p:tgtEl>
                                          <p:spTgt spid="32"/>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dissolve">
                                      <p:cBhvr>
                                        <p:cTn id="78" dur="500"/>
                                        <p:tgtEl>
                                          <p:spTgt spid="33"/>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dissolve">
                                      <p:cBhvr>
                                        <p:cTn id="81" dur="500"/>
                                        <p:tgtEl>
                                          <p:spTgt spid="34"/>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dissolve">
                                      <p:cBhvr>
                                        <p:cTn id="84" dur="500"/>
                                        <p:tgtEl>
                                          <p:spTgt spid="35"/>
                                        </p:tgtEl>
                                      </p:cBhvr>
                                    </p:animEffect>
                                  </p:childTnLst>
                                </p:cTn>
                              </p:par>
                              <p:par>
                                <p:cTn id="85" presetID="9"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dissolve">
                                      <p:cBhvr>
                                        <p:cTn id="87" dur="500"/>
                                        <p:tgtEl>
                                          <p:spTgt spid="36"/>
                                        </p:tgtEl>
                                      </p:cBhvr>
                                    </p:animEffect>
                                  </p:childTnLst>
                                </p:cTn>
                              </p:par>
                              <p:par>
                                <p:cTn id="88" presetID="9" presetClass="entr" presetSubtype="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dissolve">
                                      <p:cBhvr>
                                        <p:cTn id="90" dur="500"/>
                                        <p:tgtEl>
                                          <p:spTgt spid="37"/>
                                        </p:tgtEl>
                                      </p:cBhvr>
                                    </p:animEffect>
                                  </p:childTnLst>
                                </p:cTn>
                              </p:par>
                              <p:par>
                                <p:cTn id="91" presetID="9"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dissolve">
                                      <p:cBhvr>
                                        <p:cTn id="93" dur="500"/>
                                        <p:tgtEl>
                                          <p:spTgt spid="38"/>
                                        </p:tgtEl>
                                      </p:cBhvr>
                                    </p:animEffect>
                                  </p:childTnLst>
                                </p:cTn>
                              </p:par>
                              <p:par>
                                <p:cTn id="94" presetID="9" presetClass="entr" presetSubtype="0" fill="hold"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dissolve">
                                      <p:cBhvr>
                                        <p:cTn id="96" dur="500"/>
                                        <p:tgtEl>
                                          <p:spTgt spid="39"/>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dissolve">
                                      <p:cBhvr>
                                        <p:cTn id="99" dur="500"/>
                                        <p:tgtEl>
                                          <p:spTgt spid="40"/>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dissolve">
                                      <p:cBhvr>
                                        <p:cTn id="102" dur="500"/>
                                        <p:tgtEl>
                                          <p:spTgt spid="41"/>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dissolve">
                                      <p:cBhvr>
                                        <p:cTn id="105" dur="500"/>
                                        <p:tgtEl>
                                          <p:spTgt spid="42"/>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dissolve">
                                      <p:cBhvr>
                                        <p:cTn id="108" dur="500"/>
                                        <p:tgtEl>
                                          <p:spTgt spid="43"/>
                                        </p:tgtEl>
                                      </p:cBhvr>
                                    </p:animEffect>
                                  </p:childTnLst>
                                </p:cTn>
                              </p:par>
                              <p:par>
                                <p:cTn id="109" presetID="9" presetClass="entr" presetSubtype="0" fill="hold"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dissolve">
                                      <p:cBhvr>
                                        <p:cTn id="111" dur="500"/>
                                        <p:tgtEl>
                                          <p:spTgt spid="44"/>
                                        </p:tgtEl>
                                      </p:cBhvr>
                                    </p:animEffect>
                                  </p:childTnLst>
                                </p:cTn>
                              </p:par>
                              <p:par>
                                <p:cTn id="112" presetID="9" presetClass="entr" presetSubtype="0" fill="hold"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transition="in" filter="dissolve">
                                      <p:cBhvr>
                                        <p:cTn id="114" dur="500"/>
                                        <p:tgtEl>
                                          <p:spTgt spid="45"/>
                                        </p:tgtEl>
                                      </p:cBhvr>
                                    </p:animEffect>
                                  </p:childTnLst>
                                </p:cTn>
                              </p:par>
                              <p:par>
                                <p:cTn id="115" presetID="9" presetClass="entr" presetSubtype="0" fill="hold"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dissolve">
                                      <p:cBhvr>
                                        <p:cTn id="117" dur="500"/>
                                        <p:tgtEl>
                                          <p:spTgt spid="46"/>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mph" presetSubtype="2" fill="hold" nodeType="clickEffect">
                                  <p:stCondLst>
                                    <p:cond delay="0"/>
                                  </p:stCondLst>
                                  <p:childTnLst>
                                    <p:animClr clrSpc="rgb" dir="cw">
                                      <p:cBhvr>
                                        <p:cTn id="121" dur="2000" fill="hold"/>
                                        <p:tgtEl>
                                          <p:spTgt spid="41"/>
                                        </p:tgtEl>
                                        <p:attrNameLst>
                                          <p:attrName>fillcolor</p:attrName>
                                        </p:attrNameLst>
                                      </p:cBhvr>
                                      <p:to>
                                        <a:srgbClr val="3EC055"/>
                                      </p:to>
                                    </p:animClr>
                                    <p:set>
                                      <p:cBhvr>
                                        <p:cTn id="122" dur="2000" fill="hold"/>
                                        <p:tgtEl>
                                          <p:spTgt spid="41"/>
                                        </p:tgtEl>
                                        <p:attrNameLst>
                                          <p:attrName>fill.type</p:attrName>
                                        </p:attrNameLst>
                                      </p:cBhvr>
                                      <p:to>
                                        <p:strVal val="solid"/>
                                      </p:to>
                                    </p:set>
                                    <p:set>
                                      <p:cBhvr>
                                        <p:cTn id="123" dur="2000" fill="hold"/>
                                        <p:tgtEl>
                                          <p:spTgt spid="41"/>
                                        </p:tgtEl>
                                        <p:attrNameLst>
                                          <p:attrName>fill.on</p:attrName>
                                        </p:attrNameLst>
                                      </p:cBhvr>
                                      <p:to>
                                        <p:strVal val="true"/>
                                      </p:to>
                                    </p:set>
                                  </p:childTnLst>
                                </p:cTn>
                              </p:par>
                            </p:childTnLst>
                          </p:cTn>
                        </p:par>
                      </p:childTnLst>
                    </p:cTn>
                  </p:par>
                  <p:par>
                    <p:cTn id="124" fill="hold">
                      <p:stCondLst>
                        <p:cond delay="indefinite"/>
                      </p:stCondLst>
                      <p:childTnLst>
                        <p:par>
                          <p:cTn id="125" fill="hold">
                            <p:stCondLst>
                              <p:cond delay="0"/>
                            </p:stCondLst>
                            <p:childTnLst>
                              <p:par>
                                <p:cTn id="126" presetID="1" presetClass="emph" presetSubtype="2" fill="hold" nodeType="clickEffect">
                                  <p:stCondLst>
                                    <p:cond delay="0"/>
                                  </p:stCondLst>
                                  <p:childTnLst>
                                    <p:animClr clrSpc="rgb" dir="cw">
                                      <p:cBhvr>
                                        <p:cTn id="127" dur="2000" fill="hold"/>
                                        <p:tgtEl>
                                          <p:spTgt spid="32"/>
                                        </p:tgtEl>
                                        <p:attrNameLst>
                                          <p:attrName>fillcolor</p:attrName>
                                        </p:attrNameLst>
                                      </p:cBhvr>
                                      <p:to>
                                        <a:schemeClr val="accent2"/>
                                      </p:to>
                                    </p:animClr>
                                    <p:set>
                                      <p:cBhvr>
                                        <p:cTn id="128" dur="2000" fill="hold"/>
                                        <p:tgtEl>
                                          <p:spTgt spid="32"/>
                                        </p:tgtEl>
                                        <p:attrNameLst>
                                          <p:attrName>fill.type</p:attrName>
                                        </p:attrNameLst>
                                      </p:cBhvr>
                                      <p:to>
                                        <p:strVal val="solid"/>
                                      </p:to>
                                    </p:set>
                                    <p:set>
                                      <p:cBhvr>
                                        <p:cTn id="129" dur="2000" fill="hold"/>
                                        <p:tgtEl>
                                          <p:spTgt spid="32"/>
                                        </p:tgtEl>
                                        <p:attrNameLst>
                                          <p:attrName>fill.on</p:attrName>
                                        </p:attrNameLst>
                                      </p:cBhvr>
                                      <p:to>
                                        <p:strVal val="true"/>
                                      </p:to>
                                    </p:set>
                                  </p:childTnLst>
                                </p:cTn>
                              </p:par>
                              <p:par>
                                <p:cTn id="130" presetID="1" presetClass="emph" presetSubtype="2" fill="hold" nodeType="withEffect">
                                  <p:stCondLst>
                                    <p:cond delay="0"/>
                                  </p:stCondLst>
                                  <p:childTnLst>
                                    <p:animClr clrSpc="rgb" dir="cw">
                                      <p:cBhvr>
                                        <p:cTn id="131" dur="2000" fill="hold"/>
                                        <p:tgtEl>
                                          <p:spTgt spid="22"/>
                                        </p:tgtEl>
                                        <p:attrNameLst>
                                          <p:attrName>fillcolor</p:attrName>
                                        </p:attrNameLst>
                                      </p:cBhvr>
                                      <p:to>
                                        <a:schemeClr val="accent2"/>
                                      </p:to>
                                    </p:animClr>
                                    <p:set>
                                      <p:cBhvr>
                                        <p:cTn id="132" dur="2000" fill="hold"/>
                                        <p:tgtEl>
                                          <p:spTgt spid="22"/>
                                        </p:tgtEl>
                                        <p:attrNameLst>
                                          <p:attrName>fill.type</p:attrName>
                                        </p:attrNameLst>
                                      </p:cBhvr>
                                      <p:to>
                                        <p:strVal val="solid"/>
                                      </p:to>
                                    </p:set>
                                    <p:set>
                                      <p:cBhvr>
                                        <p:cTn id="133" dur="2000" fill="hold"/>
                                        <p:tgtEl>
                                          <p:spTgt spid="22"/>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9"/>
                                        </p:tgtEl>
                                        <p:attrNameLst>
                                          <p:attrName>fillcolor</p:attrName>
                                        </p:attrNameLst>
                                      </p:cBhvr>
                                      <p:to>
                                        <a:schemeClr val="accent2"/>
                                      </p:to>
                                    </p:animClr>
                                    <p:set>
                                      <p:cBhvr>
                                        <p:cTn id="136" dur="2000" fill="hold"/>
                                        <p:tgtEl>
                                          <p:spTgt spid="19"/>
                                        </p:tgtEl>
                                        <p:attrNameLst>
                                          <p:attrName>fill.type</p:attrName>
                                        </p:attrNameLst>
                                      </p:cBhvr>
                                      <p:to>
                                        <p:strVal val="solid"/>
                                      </p:to>
                                    </p:set>
                                    <p:set>
                                      <p:cBhvr>
                                        <p:cTn id="137" dur="2000" fill="hold"/>
                                        <p:tgtEl>
                                          <p:spTgt spid="19"/>
                                        </p:tgtEl>
                                        <p:attrNameLst>
                                          <p:attrName>fill.on</p:attrName>
                                        </p:attrNameLst>
                                      </p:cBhvr>
                                      <p:to>
                                        <p:strVal val="true"/>
                                      </p:to>
                                    </p:set>
                                  </p:childTnLst>
                                </p:cTn>
                              </p:par>
                              <p:par>
                                <p:cTn id="138" presetID="7" presetClass="emph" presetSubtype="2" fill="hold" nodeType="withEffect">
                                  <p:stCondLst>
                                    <p:cond delay="0"/>
                                  </p:stCondLst>
                                  <p:childTnLst>
                                    <p:animClr clrSpc="rgb" dir="cw">
                                      <p:cBhvr>
                                        <p:cTn id="139" dur="2000" fill="hold"/>
                                        <p:tgtEl>
                                          <p:spTgt spid="26"/>
                                        </p:tgtEl>
                                        <p:attrNameLst>
                                          <p:attrName>stroke.color</p:attrName>
                                        </p:attrNameLst>
                                      </p:cBhvr>
                                      <p:to>
                                        <a:schemeClr val="accent2"/>
                                      </p:to>
                                    </p:animClr>
                                    <p:set>
                                      <p:cBhvr>
                                        <p:cTn id="140" dur="2000" fill="hold"/>
                                        <p:tgtEl>
                                          <p:spTgt spid="26"/>
                                        </p:tgtEl>
                                        <p:attrNameLst>
                                          <p:attrName>stroke.on</p:attrName>
                                        </p:attrNameLst>
                                      </p:cBhvr>
                                      <p:to>
                                        <p:strVal val="true"/>
                                      </p:to>
                                    </p:set>
                                  </p:childTnLst>
                                </p:cTn>
                              </p:par>
                              <p:par>
                                <p:cTn id="141" presetID="7" presetClass="emph" presetSubtype="2" fill="hold" nodeType="withEffect">
                                  <p:stCondLst>
                                    <p:cond delay="0"/>
                                  </p:stCondLst>
                                  <p:childTnLst>
                                    <p:animClr clrSpc="rgb" dir="cw">
                                      <p:cBhvr>
                                        <p:cTn id="142" dur="2000" fill="hold"/>
                                        <p:tgtEl>
                                          <p:spTgt spid="36"/>
                                        </p:tgtEl>
                                        <p:attrNameLst>
                                          <p:attrName>stroke.color</p:attrName>
                                        </p:attrNameLst>
                                      </p:cBhvr>
                                      <p:to>
                                        <a:schemeClr val="accent2"/>
                                      </p:to>
                                    </p:animClr>
                                    <p:set>
                                      <p:cBhvr>
                                        <p:cTn id="143" dur="2000" fill="hold"/>
                                        <p:tgtEl>
                                          <p:spTgt spid="36"/>
                                        </p:tgtEl>
                                        <p:attrNameLst>
                                          <p:attrName>stroke.on</p:attrName>
                                        </p:attrNameLst>
                                      </p:cBhvr>
                                      <p:to>
                                        <p:strVal val="true"/>
                                      </p:to>
                                    </p:set>
                                  </p:childTnLst>
                                </p:cTn>
                              </p:par>
                              <p:par>
                                <p:cTn id="144" presetID="7" presetClass="emph" presetSubtype="2" fill="hold" nodeType="withEffect">
                                  <p:stCondLst>
                                    <p:cond delay="0"/>
                                  </p:stCondLst>
                                  <p:childTnLst>
                                    <p:animClr clrSpc="rgb" dir="cw">
                                      <p:cBhvr>
                                        <p:cTn id="145" dur="2000" fill="hold"/>
                                        <p:tgtEl>
                                          <p:spTgt spid="44"/>
                                        </p:tgtEl>
                                        <p:attrNameLst>
                                          <p:attrName>stroke.color</p:attrName>
                                        </p:attrNameLst>
                                      </p:cBhvr>
                                      <p:to>
                                        <a:schemeClr val="accent2"/>
                                      </p:to>
                                    </p:animClr>
                                    <p:set>
                                      <p:cBhvr>
                                        <p:cTn id="146" dur="2000" fill="hold"/>
                                        <p:tgtEl>
                                          <p:spTgt spid="44"/>
                                        </p:tgtEl>
                                        <p:attrNameLst>
                                          <p:attrName>stroke.on</p:attrName>
                                        </p:attrNameLst>
                                      </p:cBhvr>
                                      <p:to>
                                        <p:strVal val="true"/>
                                      </p:to>
                                    </p:set>
                                  </p:childTnLst>
                                </p:cTn>
                              </p:par>
                              <p:par>
                                <p:cTn id="147" presetID="9" presetClass="entr" presetSubtype="0" fill="hold" grpId="0" nodeType="withEffect">
                                  <p:stCondLst>
                                    <p:cond delay="0"/>
                                  </p:stCondLst>
                                  <p:childTnLst>
                                    <p:set>
                                      <p:cBhvr>
                                        <p:cTn id="148" dur="1" fill="hold">
                                          <p:stCondLst>
                                            <p:cond delay="0"/>
                                          </p:stCondLst>
                                        </p:cTn>
                                        <p:tgtEl>
                                          <p:spTgt spid="4"/>
                                        </p:tgtEl>
                                        <p:attrNameLst>
                                          <p:attrName>style.visibility</p:attrName>
                                        </p:attrNameLst>
                                      </p:cBhvr>
                                      <p:to>
                                        <p:strVal val="visible"/>
                                      </p:to>
                                    </p:set>
                                    <p:animEffect transition="in" filter="dissolve">
                                      <p:cBhvr>
                                        <p:cTn id="149" dur="500"/>
                                        <p:tgtEl>
                                          <p:spTgt spid="4"/>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5"/>
                                        </p:tgtEl>
                                        <p:attrNameLst>
                                          <p:attrName>style.visibility</p:attrName>
                                        </p:attrNameLst>
                                      </p:cBhvr>
                                      <p:to>
                                        <p:strVal val="visible"/>
                                      </p:to>
                                    </p:set>
                                    <p:animEffect transition="in" filter="dissolve">
                                      <p:cBhvr>
                                        <p:cTn id="1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9" grpId="0" animBg="1"/>
      <p:bldP spid="30" grpId="0" animBg="1"/>
      <p:bldP spid="32" grpId="0" animBg="1"/>
      <p:bldP spid="33" grpId="0" animBg="1"/>
      <p:bldP spid="34" grpId="0" animBg="1"/>
      <p:bldP spid="35" grpId="0" animBg="1"/>
      <p:bldP spid="40" grpId="0"/>
      <p:bldP spid="41" grpId="0" animBg="1"/>
      <p:bldP spid="42" grpId="0" animBg="1"/>
      <p:bldP spid="43"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7"/>
          <p:cNvSpPr/>
          <p:nvPr/>
        </p:nvSpPr>
        <p:spPr>
          <a:xfrm>
            <a:off x="8643375" y="4721904"/>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7" name="Google Shape;297;p27"/>
          <p:cNvSpPr/>
          <p:nvPr/>
        </p:nvSpPr>
        <p:spPr>
          <a:xfrm>
            <a:off x="9048601" y="3690555"/>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8" name="Google Shape;298;p27"/>
          <p:cNvSpPr/>
          <p:nvPr/>
        </p:nvSpPr>
        <p:spPr>
          <a:xfrm>
            <a:off x="8370066" y="4050765"/>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99" name="Google Shape;299;p27"/>
          <p:cNvSpPr/>
          <p:nvPr/>
        </p:nvSpPr>
        <p:spPr>
          <a:xfrm>
            <a:off x="7754819" y="4526616"/>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0" name="Google Shape;300;p27"/>
          <p:cNvSpPr/>
          <p:nvPr/>
        </p:nvSpPr>
        <p:spPr>
          <a:xfrm>
            <a:off x="7093815" y="5022750"/>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1" name="Google Shape;301;p27"/>
          <p:cNvSpPr/>
          <p:nvPr/>
        </p:nvSpPr>
        <p:spPr>
          <a:xfrm>
            <a:off x="6620577" y="4376603"/>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2" name="Google Shape;302;p27"/>
          <p:cNvSpPr/>
          <p:nvPr/>
        </p:nvSpPr>
        <p:spPr>
          <a:xfrm>
            <a:off x="6456692" y="3551297"/>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3" name="Google Shape;303;p27"/>
          <p:cNvSpPr/>
          <p:nvPr/>
        </p:nvSpPr>
        <p:spPr>
          <a:xfrm>
            <a:off x="7265444" y="3577991"/>
            <a:ext cx="523276" cy="447426"/>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4" name="Google Shape;304;p27"/>
          <p:cNvSpPr/>
          <p:nvPr/>
        </p:nvSpPr>
        <p:spPr>
          <a:xfrm>
            <a:off x="7519036" y="2970137"/>
            <a:ext cx="523200" cy="447300"/>
          </a:xfrm>
          <a:prstGeom prst="rect">
            <a:avLst/>
          </a:prstGeom>
          <a:noFill/>
          <a:ln w="38100" cap="flat" cmpd="sng">
            <a:solidFill>
              <a:srgbClr val="4C328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305" name="Google Shape;305;p27"/>
          <p:cNvSpPr txBox="1"/>
          <p:nvPr/>
        </p:nvSpPr>
        <p:spPr>
          <a:xfrm>
            <a:off x="547879" y="2364604"/>
            <a:ext cx="4190335" cy="4011752"/>
          </a:xfrm>
          <a:prstGeom prst="rect">
            <a:avLst/>
          </a:prstGeom>
          <a:solidFill>
            <a:srgbClr val="FAFAFA"/>
          </a:solidFill>
          <a:ln w="9525" cap="flat" cmpd="sng">
            <a:solidFill>
              <a:srgbClr val="7F7F7F"/>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spcBef>
                <a:spcPts val="0"/>
              </a:spcBef>
              <a:spcAft>
                <a:spcPts val="0"/>
              </a:spcAft>
              <a:buClr>
                <a:schemeClr val="dk1"/>
              </a:buClr>
              <a:buSzPts val="1100"/>
              <a:buFont typeface="Noto Sans Symbols"/>
              <a:buNone/>
            </a:pPr>
            <a:r>
              <a:rPr lang="en-US" sz="1400" b="0" dirty="0">
                <a:solidFill>
                  <a:srgbClr val="2699A9"/>
                </a:solidFill>
                <a:latin typeface="Consolas"/>
                <a:ea typeface="Consolas"/>
                <a:cs typeface="Consolas"/>
                <a:sym typeface="Consolas"/>
              </a:rPr>
              <a:t>Set</a:t>
            </a:r>
            <a:r>
              <a:rPr lang="en-US" sz="1400" b="0" dirty="0">
                <a:solidFill>
                  <a:srgbClr val="000000"/>
                </a:solidFill>
                <a:latin typeface="Consolas"/>
                <a:ea typeface="Consolas"/>
                <a:cs typeface="Consolas"/>
                <a:sym typeface="Consolas"/>
              </a:rPr>
              <a:t>&lt;</a:t>
            </a:r>
            <a:r>
              <a:rPr lang="en-US" sz="1400" b="0" dirty="0">
                <a:solidFill>
                  <a:srgbClr val="2699A9"/>
                </a:solidFill>
                <a:latin typeface="Consolas"/>
                <a:ea typeface="Consolas"/>
                <a:cs typeface="Consolas"/>
                <a:sym typeface="Consolas"/>
              </a:rPr>
              <a:t>Node</a:t>
            </a:r>
            <a:r>
              <a:rPr lang="en-US" sz="1400" b="0" dirty="0">
                <a:solidFill>
                  <a:srgbClr val="000000"/>
                </a:solidFill>
                <a:latin typeface="Consolas"/>
                <a:ea typeface="Consolas"/>
                <a:cs typeface="Consolas"/>
                <a:sym typeface="Consolas"/>
              </a:rPr>
              <a:t>&gt; visited; </a:t>
            </a:r>
            <a:r>
              <a:rPr lang="en-US" sz="1400" b="0" dirty="0">
                <a:solidFill>
                  <a:srgbClr val="A5A5A5"/>
                </a:solidFill>
                <a:latin typeface="Consolas"/>
                <a:ea typeface="Consolas"/>
                <a:cs typeface="Consolas"/>
                <a:sym typeface="Consolas"/>
              </a:rPr>
              <a:t>// assume global</a:t>
            </a:r>
            <a:endParaRPr sz="1400" b="1" dirty="0">
              <a:solidFill>
                <a:schemeClr val="dk1"/>
              </a:solidFill>
              <a:latin typeface="Consolas"/>
              <a:ea typeface="Consolas"/>
              <a:cs typeface="Consolas"/>
              <a:sym typeface="Consolas"/>
            </a:endParaRPr>
          </a:p>
          <a:p>
            <a:pPr marL="0" marR="0" lvl="0" indent="0" algn="l" rtl="0">
              <a:spcBef>
                <a:spcPts val="0"/>
              </a:spcBef>
              <a:spcAft>
                <a:spcPts val="0"/>
              </a:spcAft>
              <a:buClr>
                <a:schemeClr val="dk1"/>
              </a:buClr>
              <a:buSzPts val="1100"/>
              <a:buFont typeface="Noto Sans Symbols"/>
              <a:buNone/>
            </a:pPr>
            <a:r>
              <a:rPr lang="en-US" sz="1600" b="1" dirty="0">
                <a:solidFill>
                  <a:schemeClr val="dk1"/>
                </a:solidFill>
                <a:latin typeface="Consolas"/>
                <a:ea typeface="Consolas"/>
                <a:cs typeface="Consolas"/>
                <a:sym typeface="Consolas"/>
              </a:rPr>
              <a:t>connected</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 {</a:t>
            </a:r>
            <a:endParaRPr sz="1600" b="0" dirty="0">
              <a:solidFill>
                <a:srgbClr val="A5A5A5"/>
              </a:solidFill>
              <a:latin typeface="Consolas"/>
              <a:ea typeface="Consolas"/>
              <a:cs typeface="Consolas"/>
              <a:sym typeface="Consolas"/>
            </a:endParaRPr>
          </a:p>
          <a:p>
            <a:pPr marL="0" marR="0" lvl="0" indent="0" algn="l" rtl="0">
              <a:spcBef>
                <a:spcPts val="0"/>
              </a:spcBef>
              <a:spcAft>
                <a:spcPts val="0"/>
              </a:spcAft>
              <a:buClr>
                <a:schemeClr val="dk1"/>
              </a:buClr>
              <a:buSzPts val="1100"/>
              <a:buFont typeface="Noto Sans Symbols"/>
              <a:buNone/>
            </a:pPr>
            <a:r>
              <a:rPr lang="en-US" sz="1600" b="0" dirty="0">
                <a:solidFill>
                  <a:srgbClr val="C00000"/>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(s == 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return</a:t>
            </a:r>
            <a:r>
              <a:rPr lang="en-US" sz="1600" b="0" dirty="0">
                <a:solidFill>
                  <a:schemeClr val="dk1"/>
                </a:solidFill>
                <a:latin typeface="Consolas"/>
                <a:ea typeface="Consolas"/>
                <a:cs typeface="Consolas"/>
                <a:sym typeface="Consolas"/>
              </a:rPr>
              <a:t> true;</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 </a:t>
            </a:r>
            <a:r>
              <a:rPr lang="en-US" sz="1600" b="0" dirty="0">
                <a:solidFill>
                  <a:schemeClr val="accent2"/>
                </a:solidFill>
                <a:latin typeface="Consolas"/>
                <a:ea typeface="Consolas"/>
                <a:cs typeface="Consolas"/>
                <a:sym typeface="Consolas"/>
              </a:rPr>
              <a:t>else</a:t>
            </a: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n : </a:t>
            </a:r>
            <a:r>
              <a:rPr lang="en-US" sz="1600" b="0" dirty="0" err="1">
                <a:solidFill>
                  <a:schemeClr val="dk1"/>
                </a:solidFill>
                <a:latin typeface="Consolas"/>
                <a:ea typeface="Consolas"/>
                <a:cs typeface="Consolas"/>
                <a:sym typeface="Consolas"/>
              </a:rPr>
              <a:t>s.neighbors</a:t>
            </a: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rgbClr val="C00000"/>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(n))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1" dirty="0">
                <a:solidFill>
                  <a:schemeClr val="dk1"/>
                </a:solidFill>
                <a:latin typeface="Consolas"/>
                <a:ea typeface="Consolas"/>
                <a:cs typeface="Consolas"/>
                <a:sym typeface="Consolas"/>
              </a:rPr>
              <a:t>connected</a:t>
            </a:r>
            <a:r>
              <a:rPr lang="en-US" sz="1600" b="0" dirty="0">
                <a:solidFill>
                  <a:schemeClr val="dk1"/>
                </a:solidFill>
                <a:latin typeface="Consolas"/>
                <a:ea typeface="Consolas"/>
                <a:cs typeface="Consolas"/>
                <a:sym typeface="Consolas"/>
              </a:rPr>
              <a:t>(n, 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return</a:t>
            </a:r>
            <a:r>
              <a:rPr lang="en-US" sz="1600" b="0" dirty="0">
                <a:solidFill>
                  <a:schemeClr val="dk1"/>
                </a:solidFill>
                <a:latin typeface="Consolas"/>
                <a:ea typeface="Consolas"/>
                <a:cs typeface="Consolas"/>
                <a:sym typeface="Consolas"/>
              </a:rPr>
              <a:t> </a:t>
            </a:r>
            <a:r>
              <a:rPr lang="en-US" sz="1600" b="0" dirty="0">
                <a:solidFill>
                  <a:schemeClr val="accent5"/>
                </a:solidFill>
                <a:latin typeface="Consolas"/>
                <a:ea typeface="Consolas"/>
                <a:cs typeface="Consolas"/>
                <a:sym typeface="Consolas"/>
              </a:rPr>
              <a:t>true</a:t>
            </a:r>
            <a:r>
              <a:rPr lang="en-US" sz="1600" b="0" dirty="0">
                <a:solidFill>
                  <a:schemeClr val="dk1"/>
                </a:solidFill>
                <a:latin typeface="Consolas"/>
                <a:ea typeface="Consolas"/>
                <a:cs typeface="Consolas"/>
                <a:sym typeface="Consolas"/>
              </a:rPr>
              <a:t>;</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return</a:t>
            </a:r>
            <a:r>
              <a:rPr lang="en-US" sz="1600" b="0" dirty="0">
                <a:solidFill>
                  <a:schemeClr val="dk1"/>
                </a:solidFill>
                <a:latin typeface="Consolas"/>
                <a:ea typeface="Consolas"/>
                <a:cs typeface="Consolas"/>
                <a:sym typeface="Consolas"/>
              </a:rPr>
              <a:t> </a:t>
            </a:r>
            <a:r>
              <a:rPr lang="en-US" sz="1600" b="0" dirty="0">
                <a:solidFill>
                  <a:schemeClr val="accent5"/>
                </a:solidFill>
                <a:latin typeface="Consolas"/>
                <a:ea typeface="Consolas"/>
                <a:cs typeface="Consolas"/>
                <a:sym typeface="Consolas"/>
              </a:rPr>
              <a:t>false</a:t>
            </a:r>
            <a:r>
              <a:rPr lang="en-US" sz="1600" b="0" dirty="0">
                <a:solidFill>
                  <a:schemeClr val="dk1"/>
                </a:solidFill>
                <a:latin typeface="Consolas"/>
                <a:ea typeface="Consolas"/>
                <a:cs typeface="Consolas"/>
                <a:sym typeface="Consolas"/>
              </a:rPr>
              <a:t>;</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spcBef>
                <a:spcPts val="0"/>
              </a:spcBef>
              <a:spcAft>
                <a:spcPts val="0"/>
              </a:spcAft>
              <a:buClr>
                <a:schemeClr val="dk1"/>
              </a:buClr>
              <a:buSzPts val="1100"/>
              <a:buFont typeface="Noto Sans Symbols"/>
              <a:buNone/>
            </a:pPr>
            <a:r>
              <a:rPr lang="en-US" sz="1600" b="0" dirty="0">
                <a:solidFill>
                  <a:schemeClr val="dk1"/>
                </a:solidFill>
                <a:latin typeface="Consolas"/>
                <a:ea typeface="Consolas"/>
                <a:cs typeface="Consolas"/>
                <a:sym typeface="Consolas"/>
              </a:rPr>
              <a:t>}</a:t>
            </a:r>
            <a:endParaRPr dirty="0"/>
          </a:p>
        </p:txBody>
      </p:sp>
      <p:sp>
        <p:nvSpPr>
          <p:cNvPr id="306" name="Google Shape;306;p27"/>
          <p:cNvSpPr txBox="1"/>
          <p:nvPr/>
        </p:nvSpPr>
        <p:spPr>
          <a:xfrm>
            <a:off x="838200" y="296305"/>
            <a:ext cx="10515600" cy="762635"/>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l" rtl="0">
              <a:lnSpc>
                <a:spcPct val="90000"/>
              </a:lnSpc>
              <a:spcBef>
                <a:spcPts val="0"/>
              </a:spcBef>
              <a:spcAft>
                <a:spcPts val="0"/>
              </a:spcAft>
              <a:buClr>
                <a:schemeClr val="dk1"/>
              </a:buClr>
              <a:buSzPts val="4400"/>
              <a:buFont typeface="Calibri"/>
              <a:buNone/>
            </a:pPr>
            <a:r>
              <a:rPr lang="en-US" sz="4400" i="0" dirty="0">
                <a:solidFill>
                  <a:schemeClr val="dk1"/>
                </a:solidFill>
                <a:latin typeface="Quattrocento Sans"/>
                <a:ea typeface="Quattrocento Sans"/>
                <a:cs typeface="Quattrocento Sans"/>
                <a:sym typeface="Quattrocento Sans"/>
              </a:rPr>
              <a:t>Depth-First Search (DFS) (Recursive Algorithm)</a:t>
            </a:r>
            <a:endParaRPr dirty="0">
              <a:latin typeface="Quattrocento Sans"/>
              <a:ea typeface="Quattrocento Sans"/>
              <a:cs typeface="Quattrocento Sans"/>
              <a:sym typeface="Quattrocento Sans"/>
            </a:endParaRPr>
          </a:p>
        </p:txBody>
      </p:sp>
      <p:sp>
        <p:nvSpPr>
          <p:cNvPr id="307" name="Google Shape;307;p27"/>
          <p:cNvSpPr txBox="1"/>
          <p:nvPr/>
        </p:nvSpPr>
        <p:spPr>
          <a:xfrm>
            <a:off x="838200" y="1244279"/>
            <a:ext cx="10515600" cy="92005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dirty="0"/>
          </a:p>
        </p:txBody>
      </p:sp>
      <p:sp>
        <p:nvSpPr>
          <p:cNvPr id="308" name="Google Shape;308;p27"/>
          <p:cNvSpPr txBox="1"/>
          <p:nvPr/>
        </p:nvSpPr>
        <p:spPr>
          <a:xfrm>
            <a:off x="245087" y="1150133"/>
            <a:ext cx="11283298" cy="146400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400"/>
              <a:buFont typeface="Arial"/>
              <a:buChar char="•"/>
            </a:pPr>
            <a:r>
              <a:rPr lang="en-US" sz="2200" dirty="0">
                <a:solidFill>
                  <a:schemeClr val="dk1"/>
                </a:solidFill>
                <a:latin typeface="Quattrocento Sans"/>
                <a:ea typeface="Quattrocento Sans"/>
                <a:cs typeface="Quattrocento Sans"/>
                <a:sym typeface="Quattrocento Sans"/>
              </a:rPr>
              <a:t>DFS explores one branch “all the way down” before coming back to try other branches</a:t>
            </a:r>
          </a:p>
          <a:p>
            <a:pPr marL="228600" marR="0" lvl="0" indent="-228600" algn="l" rtl="0">
              <a:lnSpc>
                <a:spcPct val="90000"/>
              </a:lnSpc>
              <a:spcBef>
                <a:spcPts val="0"/>
              </a:spcBef>
              <a:spcAft>
                <a:spcPts val="0"/>
              </a:spcAft>
              <a:buClr>
                <a:schemeClr val="dk1"/>
              </a:buClr>
              <a:buSzPts val="2400"/>
              <a:buFont typeface="Arial"/>
              <a:buChar char="•"/>
            </a:pPr>
            <a:r>
              <a:rPr lang="en-US" sz="2200" b="0" i="0" u="none" strike="noStrike" cap="none" dirty="0">
                <a:solidFill>
                  <a:schemeClr val="dk1"/>
                </a:solidFill>
                <a:latin typeface="Quattrocento Sans"/>
                <a:ea typeface="Quattrocento Sans"/>
                <a:cs typeface="Quattrocento Sans"/>
                <a:sym typeface="Quattrocento Sans"/>
              </a:rPr>
              <a:t>Depending on the order of visiting branc</a:t>
            </a:r>
            <a:r>
              <a:rPr lang="en-US" sz="2200" dirty="0">
                <a:solidFill>
                  <a:schemeClr val="dk1"/>
                </a:solidFill>
                <a:latin typeface="Quattrocento Sans"/>
                <a:ea typeface="Quattrocento Sans"/>
                <a:cs typeface="Quattrocento Sans"/>
                <a:sym typeface="Quattrocento Sans"/>
              </a:rPr>
              <a:t>hes, many possible orderings: e.g., {1, 2, 5, 6, 9, 7, 8, 4, 3}, {1, 4, 3, 2, 5, 8, 6, 7, 9}, etc.</a:t>
            </a:r>
            <a:endParaRPr sz="2200" dirty="0">
              <a:solidFill>
                <a:schemeClr val="dk1"/>
              </a:solidFill>
              <a:latin typeface="Quattrocento Sans"/>
              <a:ea typeface="Quattrocento Sans"/>
              <a:cs typeface="Quattrocento Sans"/>
            </a:endParaRPr>
          </a:p>
        </p:txBody>
      </p:sp>
      <p:grpSp>
        <p:nvGrpSpPr>
          <p:cNvPr id="309" name="Google Shape;309;p27"/>
          <p:cNvGrpSpPr/>
          <p:nvPr/>
        </p:nvGrpSpPr>
        <p:grpSpPr>
          <a:xfrm>
            <a:off x="6096000" y="3029633"/>
            <a:ext cx="3425617" cy="2385282"/>
            <a:chOff x="4102516" y="2597342"/>
            <a:chExt cx="2569277" cy="1789006"/>
          </a:xfrm>
        </p:grpSpPr>
        <p:sp>
          <p:nvSpPr>
            <p:cNvPr id="310" name="Google Shape;310;p27"/>
            <p:cNvSpPr/>
            <p:nvPr/>
          </p:nvSpPr>
          <p:spPr>
            <a:xfrm>
              <a:off x="4419916" y="3029859"/>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1</a:t>
              </a:r>
              <a:endParaRPr sz="2133" b="0" i="0" u="none" strike="noStrike" cap="none">
                <a:solidFill>
                  <a:srgbClr val="000000"/>
                </a:solidFill>
                <a:latin typeface="Calibri"/>
                <a:ea typeface="Calibri"/>
                <a:cs typeface="Calibri"/>
                <a:sym typeface="Calibri"/>
              </a:endParaRPr>
            </a:p>
          </p:txBody>
        </p:sp>
        <p:sp>
          <p:nvSpPr>
            <p:cNvPr id="311" name="Google Shape;311;p27"/>
            <p:cNvSpPr/>
            <p:nvPr/>
          </p:nvSpPr>
          <p:spPr>
            <a:xfrm>
              <a:off x="4533375" y="3648838"/>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2</a:t>
              </a:r>
              <a:endParaRPr sz="2133" b="0" i="0" u="none" strike="noStrike" cap="none">
                <a:solidFill>
                  <a:srgbClr val="000000"/>
                </a:solidFill>
                <a:latin typeface="Calibri"/>
                <a:ea typeface="Calibri"/>
                <a:cs typeface="Calibri"/>
                <a:sym typeface="Calibri"/>
              </a:endParaRPr>
            </a:p>
          </p:txBody>
        </p:sp>
        <p:sp>
          <p:nvSpPr>
            <p:cNvPr id="312" name="Google Shape;312;p27"/>
            <p:cNvSpPr/>
            <p:nvPr/>
          </p:nvSpPr>
          <p:spPr>
            <a:xfrm>
              <a:off x="5207219" y="2597342"/>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3</a:t>
              </a:r>
              <a:endParaRPr sz="2133" b="0" i="0" u="none" strike="noStrike" cap="none">
                <a:solidFill>
                  <a:srgbClr val="000000"/>
                </a:solidFill>
                <a:latin typeface="Calibri"/>
                <a:ea typeface="Calibri"/>
                <a:cs typeface="Calibri"/>
                <a:sym typeface="Calibri"/>
              </a:endParaRPr>
            </a:p>
          </p:txBody>
        </p:sp>
        <p:sp>
          <p:nvSpPr>
            <p:cNvPr id="313" name="Google Shape;313;p27"/>
            <p:cNvSpPr/>
            <p:nvPr/>
          </p:nvSpPr>
          <p:spPr>
            <a:xfrm>
              <a:off x="5017025" y="3051009"/>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4</a:t>
              </a:r>
              <a:endParaRPr sz="2133" b="0" i="0" u="none" strike="noStrike" cap="none">
                <a:solidFill>
                  <a:srgbClr val="000000"/>
                </a:solidFill>
                <a:latin typeface="Calibri"/>
                <a:ea typeface="Calibri"/>
                <a:cs typeface="Calibri"/>
                <a:sym typeface="Calibri"/>
              </a:endParaRPr>
            </a:p>
          </p:txBody>
        </p:sp>
        <p:sp>
          <p:nvSpPr>
            <p:cNvPr id="314" name="Google Shape;314;p27"/>
            <p:cNvSpPr/>
            <p:nvPr/>
          </p:nvSpPr>
          <p:spPr>
            <a:xfrm>
              <a:off x="5389511" y="3761348"/>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5</a:t>
              </a:r>
              <a:endParaRPr sz="2133" b="0" i="0" u="none" strike="noStrike" cap="none">
                <a:solidFill>
                  <a:srgbClr val="000000"/>
                </a:solidFill>
                <a:latin typeface="Calibri"/>
                <a:ea typeface="Calibri"/>
                <a:cs typeface="Calibri"/>
                <a:sym typeface="Calibri"/>
              </a:endParaRPr>
            </a:p>
          </p:txBody>
        </p:sp>
        <p:sp>
          <p:nvSpPr>
            <p:cNvPr id="315" name="Google Shape;315;p27"/>
            <p:cNvSpPr/>
            <p:nvPr/>
          </p:nvSpPr>
          <p:spPr>
            <a:xfrm>
              <a:off x="6047903" y="3907814"/>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6</a:t>
              </a:r>
              <a:endParaRPr sz="2133" b="0" i="0" u="none" strike="noStrike" cap="none">
                <a:solidFill>
                  <a:srgbClr val="000000"/>
                </a:solidFill>
                <a:latin typeface="Calibri"/>
                <a:ea typeface="Calibri"/>
                <a:cs typeface="Calibri"/>
                <a:sym typeface="Calibri"/>
              </a:endParaRPr>
            </a:p>
          </p:txBody>
        </p:sp>
        <p:sp>
          <p:nvSpPr>
            <p:cNvPr id="316" name="Google Shape;316;p27"/>
            <p:cNvSpPr/>
            <p:nvPr/>
          </p:nvSpPr>
          <p:spPr>
            <a:xfrm>
              <a:off x="6354393" y="3134302"/>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7</a:t>
              </a:r>
              <a:endParaRPr sz="2133" b="0" i="0" u="none" strike="noStrike" cap="none">
                <a:solidFill>
                  <a:srgbClr val="000000"/>
                </a:solidFill>
                <a:latin typeface="Calibri"/>
                <a:ea typeface="Calibri"/>
                <a:cs typeface="Calibri"/>
                <a:sym typeface="Calibri"/>
              </a:endParaRPr>
            </a:p>
          </p:txBody>
        </p:sp>
        <p:sp>
          <p:nvSpPr>
            <p:cNvPr id="317" name="Google Shape;317;p27"/>
            <p:cNvSpPr/>
            <p:nvPr/>
          </p:nvSpPr>
          <p:spPr>
            <a:xfrm>
              <a:off x="4889819" y="4133448"/>
              <a:ext cx="317400" cy="2529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8</a:t>
              </a:r>
              <a:endParaRPr sz="2133" b="0" i="0" u="none" strike="noStrike" cap="none">
                <a:solidFill>
                  <a:srgbClr val="000000"/>
                </a:solidFill>
                <a:latin typeface="Calibri"/>
                <a:ea typeface="Calibri"/>
                <a:cs typeface="Calibri"/>
                <a:sym typeface="Calibri"/>
              </a:endParaRPr>
            </a:p>
          </p:txBody>
        </p:sp>
        <p:cxnSp>
          <p:nvCxnSpPr>
            <p:cNvPr id="318" name="Google Shape;318;p27"/>
            <p:cNvCxnSpPr>
              <a:stCxn id="310" idx="2"/>
              <a:endCxn id="311" idx="0"/>
            </p:cNvCxnSpPr>
            <p:nvPr/>
          </p:nvCxnSpPr>
          <p:spPr>
            <a:xfrm>
              <a:off x="4578616" y="3282759"/>
              <a:ext cx="113400" cy="366000"/>
            </a:xfrm>
            <a:prstGeom prst="straightConnector1">
              <a:avLst/>
            </a:prstGeom>
            <a:noFill/>
            <a:ln w="19050" cap="flat" cmpd="sng">
              <a:solidFill>
                <a:schemeClr val="dk2"/>
              </a:solidFill>
              <a:prstDash val="solid"/>
              <a:round/>
              <a:headEnd type="none" w="sm" len="sm"/>
              <a:tailEnd type="none" w="sm" len="sm"/>
            </a:ln>
          </p:spPr>
        </p:cxnSp>
        <p:cxnSp>
          <p:nvCxnSpPr>
            <p:cNvPr id="319" name="Google Shape;319;p27"/>
            <p:cNvCxnSpPr>
              <a:stCxn id="310" idx="3"/>
              <a:endCxn id="313" idx="1"/>
            </p:cNvCxnSpPr>
            <p:nvPr/>
          </p:nvCxnSpPr>
          <p:spPr>
            <a:xfrm>
              <a:off x="4737316" y="3156309"/>
              <a:ext cx="279600" cy="21000"/>
            </a:xfrm>
            <a:prstGeom prst="straightConnector1">
              <a:avLst/>
            </a:prstGeom>
            <a:noFill/>
            <a:ln w="19050" cap="flat" cmpd="sng">
              <a:solidFill>
                <a:schemeClr val="dk2"/>
              </a:solidFill>
              <a:prstDash val="solid"/>
              <a:round/>
              <a:headEnd type="none" w="sm" len="sm"/>
              <a:tailEnd type="none" w="sm" len="sm"/>
            </a:ln>
          </p:spPr>
        </p:cxnSp>
        <p:cxnSp>
          <p:nvCxnSpPr>
            <p:cNvPr id="320" name="Google Shape;320;p27"/>
            <p:cNvCxnSpPr>
              <a:stCxn id="312" idx="2"/>
              <a:endCxn id="313" idx="0"/>
            </p:cNvCxnSpPr>
            <p:nvPr/>
          </p:nvCxnSpPr>
          <p:spPr>
            <a:xfrm flipH="1">
              <a:off x="5175719" y="2850242"/>
              <a:ext cx="190200" cy="200700"/>
            </a:xfrm>
            <a:prstGeom prst="straightConnector1">
              <a:avLst/>
            </a:prstGeom>
            <a:noFill/>
            <a:ln w="19050" cap="flat" cmpd="sng">
              <a:solidFill>
                <a:schemeClr val="dk2"/>
              </a:solidFill>
              <a:prstDash val="solid"/>
              <a:round/>
              <a:headEnd type="none" w="sm" len="sm"/>
              <a:tailEnd type="none" w="sm" len="sm"/>
            </a:ln>
          </p:spPr>
        </p:cxnSp>
        <p:cxnSp>
          <p:nvCxnSpPr>
            <p:cNvPr id="321" name="Google Shape;321;p27"/>
            <p:cNvCxnSpPr>
              <a:stCxn id="315" idx="0"/>
              <a:endCxn id="316" idx="2"/>
            </p:cNvCxnSpPr>
            <p:nvPr/>
          </p:nvCxnSpPr>
          <p:spPr>
            <a:xfrm rot="10800000" flipH="1">
              <a:off x="6206603" y="3387314"/>
              <a:ext cx="306600" cy="520500"/>
            </a:xfrm>
            <a:prstGeom prst="straightConnector1">
              <a:avLst/>
            </a:prstGeom>
            <a:noFill/>
            <a:ln w="19050" cap="flat" cmpd="sng">
              <a:solidFill>
                <a:schemeClr val="dk2"/>
              </a:solidFill>
              <a:prstDash val="solid"/>
              <a:round/>
              <a:headEnd type="none" w="sm" len="sm"/>
              <a:tailEnd type="none" w="sm" len="sm"/>
            </a:ln>
          </p:spPr>
        </p:cxnSp>
        <p:cxnSp>
          <p:nvCxnSpPr>
            <p:cNvPr id="322" name="Google Shape;322;p27"/>
            <p:cNvCxnSpPr>
              <a:stCxn id="315" idx="1"/>
              <a:endCxn id="314" idx="3"/>
            </p:cNvCxnSpPr>
            <p:nvPr/>
          </p:nvCxnSpPr>
          <p:spPr>
            <a:xfrm rot="10800000">
              <a:off x="5706803" y="3887864"/>
              <a:ext cx="341100" cy="146400"/>
            </a:xfrm>
            <a:prstGeom prst="straightConnector1">
              <a:avLst/>
            </a:prstGeom>
            <a:noFill/>
            <a:ln w="19050" cap="flat" cmpd="sng">
              <a:solidFill>
                <a:schemeClr val="dk2"/>
              </a:solidFill>
              <a:prstDash val="solid"/>
              <a:round/>
              <a:headEnd type="none" w="sm" len="sm"/>
              <a:tailEnd type="none" w="sm" len="sm"/>
            </a:ln>
          </p:spPr>
        </p:cxnSp>
        <p:cxnSp>
          <p:nvCxnSpPr>
            <p:cNvPr id="323" name="Google Shape;323;p27"/>
            <p:cNvCxnSpPr>
              <a:stCxn id="311" idx="3"/>
              <a:endCxn id="314" idx="1"/>
            </p:cNvCxnSpPr>
            <p:nvPr/>
          </p:nvCxnSpPr>
          <p:spPr>
            <a:xfrm>
              <a:off x="4850775" y="3775288"/>
              <a:ext cx="538800" cy="112500"/>
            </a:xfrm>
            <a:prstGeom prst="straightConnector1">
              <a:avLst/>
            </a:prstGeom>
            <a:noFill/>
            <a:ln w="19050" cap="flat" cmpd="sng">
              <a:solidFill>
                <a:schemeClr val="dk2"/>
              </a:solidFill>
              <a:prstDash val="solid"/>
              <a:round/>
              <a:headEnd type="none" w="sm" len="sm"/>
              <a:tailEnd type="none" w="sm" len="sm"/>
            </a:ln>
          </p:spPr>
        </p:cxnSp>
        <p:cxnSp>
          <p:nvCxnSpPr>
            <p:cNvPr id="324" name="Google Shape;324;p27"/>
            <p:cNvCxnSpPr>
              <a:stCxn id="314" idx="2"/>
              <a:endCxn id="317" idx="0"/>
            </p:cNvCxnSpPr>
            <p:nvPr/>
          </p:nvCxnSpPr>
          <p:spPr>
            <a:xfrm flipH="1">
              <a:off x="5048411" y="4014248"/>
              <a:ext cx="499800" cy="119100"/>
            </a:xfrm>
            <a:prstGeom prst="straightConnector1">
              <a:avLst/>
            </a:prstGeom>
            <a:noFill/>
            <a:ln w="19050" cap="flat" cmpd="sng">
              <a:solidFill>
                <a:schemeClr val="dk2"/>
              </a:solidFill>
              <a:prstDash val="solid"/>
              <a:round/>
              <a:headEnd type="none" w="sm" len="sm"/>
              <a:tailEnd type="none" w="sm" len="sm"/>
            </a:ln>
          </p:spPr>
        </p:cxnSp>
        <p:sp>
          <p:nvSpPr>
            <p:cNvPr id="325" name="Google Shape;325;p27"/>
            <p:cNvSpPr txBox="1"/>
            <p:nvPr/>
          </p:nvSpPr>
          <p:spPr>
            <a:xfrm>
              <a:off x="4102516" y="2940796"/>
              <a:ext cx="317400" cy="3582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s</a:t>
              </a:r>
              <a:endParaRPr sz="2133" b="0" i="0" u="none" strike="noStrike" cap="none">
                <a:solidFill>
                  <a:srgbClr val="000000"/>
                </a:solidFill>
                <a:latin typeface="Calibri"/>
                <a:ea typeface="Calibri"/>
                <a:cs typeface="Calibri"/>
                <a:sym typeface="Calibri"/>
              </a:endParaRPr>
            </a:p>
          </p:txBody>
        </p:sp>
      </p:grpSp>
      <p:sp>
        <p:nvSpPr>
          <p:cNvPr id="326" name="Google Shape;326;p27"/>
          <p:cNvSpPr txBox="1"/>
          <p:nvPr/>
        </p:nvSpPr>
        <p:spPr>
          <a:xfrm>
            <a:off x="6163906" y="3090772"/>
            <a:ext cx="10134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4C3283"/>
                </a:solidFill>
                <a:latin typeface="Quattrocento Sans"/>
                <a:ea typeface="Quattrocento Sans"/>
                <a:cs typeface="Quattrocento Sans"/>
                <a:sym typeface="Quattrocento Sans"/>
              </a:rPr>
              <a:t>VISITED</a:t>
            </a:r>
            <a:endParaRPr>
              <a:solidFill>
                <a:srgbClr val="4C3283"/>
              </a:solidFill>
            </a:endParaRPr>
          </a:p>
        </p:txBody>
      </p:sp>
      <p:sp>
        <p:nvSpPr>
          <p:cNvPr id="327" name="Google Shape;327;p27"/>
          <p:cNvSpPr/>
          <p:nvPr/>
        </p:nvSpPr>
        <p:spPr>
          <a:xfrm>
            <a:off x="8423531" y="4103315"/>
            <a:ext cx="423200" cy="337200"/>
          </a:xfrm>
          <a:prstGeom prst="rect">
            <a:avLst/>
          </a:prstGeom>
          <a:solidFill>
            <a:srgbClr val="A48DD3">
              <a:alpha val="42270"/>
            </a:srgbClr>
          </a:solid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en-US" sz="2133" b="0" i="0" u="none" strike="noStrike" cap="none">
                <a:solidFill>
                  <a:srgbClr val="000000"/>
                </a:solidFill>
                <a:latin typeface="Calibri"/>
                <a:ea typeface="Calibri"/>
                <a:cs typeface="Calibri"/>
                <a:sym typeface="Calibri"/>
              </a:rPr>
              <a:t>9</a:t>
            </a:r>
            <a:endParaRPr sz="2133" b="0" i="0" u="none" strike="noStrike" cap="none">
              <a:solidFill>
                <a:srgbClr val="000000"/>
              </a:solidFill>
              <a:latin typeface="Calibri"/>
              <a:ea typeface="Calibri"/>
              <a:cs typeface="Calibri"/>
              <a:sym typeface="Calibri"/>
            </a:endParaRPr>
          </a:p>
        </p:txBody>
      </p:sp>
      <p:cxnSp>
        <p:nvCxnSpPr>
          <p:cNvPr id="328" name="Google Shape;328;p27"/>
          <p:cNvCxnSpPr>
            <a:stCxn id="315" idx="0"/>
            <a:endCxn id="327" idx="2"/>
          </p:cNvCxnSpPr>
          <p:nvPr/>
        </p:nvCxnSpPr>
        <p:spPr>
          <a:xfrm rot="10800000">
            <a:off x="8635279" y="4440586"/>
            <a:ext cx="266100" cy="336300"/>
          </a:xfrm>
          <a:prstGeom prst="straightConnector1">
            <a:avLst/>
          </a:prstGeom>
          <a:noFill/>
          <a:ln w="19050" cap="flat" cmpd="sng">
            <a:solidFill>
              <a:schemeClr val="dk2"/>
            </a:solidFill>
            <a:prstDash val="solid"/>
            <a:round/>
            <a:headEnd type="none" w="sm" len="sm"/>
            <a:tailEnd type="none" w="sm" len="sm"/>
          </a:ln>
        </p:spPr>
      </p:cxnSp>
      <p:sp>
        <p:nvSpPr>
          <p:cNvPr id="329" name="Google Shape;329;p27"/>
          <p:cNvSpPr/>
          <p:nvPr/>
        </p:nvSpPr>
        <p:spPr>
          <a:xfrm>
            <a:off x="1056202" y="3632885"/>
            <a:ext cx="1732005" cy="231183"/>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par>
                                <p:cTn id="8" presetID="10" presetClass="entr" presetSubtype="0" fill="hold" nodeType="withEffect">
                                  <p:stCondLst>
                                    <p:cond delay="0"/>
                                  </p:stCondLst>
                                  <p:childTnLst>
                                    <p:set>
                                      <p:cBhvr>
                                        <p:cTn id="9" dur="1" fill="hold">
                                          <p:stCondLst>
                                            <p:cond delay="0"/>
                                          </p:stCondLst>
                                        </p:cTn>
                                        <p:tgtEl>
                                          <p:spTgt spid="329"/>
                                        </p:tgtEl>
                                        <p:attrNameLst>
                                          <p:attrName>style.visibility</p:attrName>
                                        </p:attrNameLst>
                                      </p:cBhvr>
                                      <p:to>
                                        <p:strVal val="visible"/>
                                      </p:to>
                                    </p:set>
                                    <p:animEffect transition="in" filter="fade">
                                      <p:cBhvr>
                                        <p:cTn id="10" dur="500"/>
                                        <p:tgtEl>
                                          <p:spTgt spid="329"/>
                                        </p:tgtEl>
                                      </p:cBhvr>
                                    </p:animEffect>
                                  </p:childTnLst>
                                </p:cTn>
                              </p:par>
                              <p:par>
                                <p:cTn id="11" presetID="10" presetClass="entr" presetSubtype="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fade">
                                      <p:cBhvr>
                                        <p:cTn id="13" dur="500"/>
                                        <p:tgtEl>
                                          <p:spTgt spid="3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01"/>
                                        </p:tgtEl>
                                        <p:attrNameLst>
                                          <p:attrName>style.visibility</p:attrName>
                                        </p:attrNameLst>
                                      </p:cBhvr>
                                      <p:to>
                                        <p:strVal val="visible"/>
                                      </p:to>
                                    </p:set>
                                    <p:animEffect transition="in" filter="fade">
                                      <p:cBhvr>
                                        <p:cTn id="18" dur="500"/>
                                        <p:tgtEl>
                                          <p:spTgt spid="30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9"/>
                                        </p:tgtEl>
                                        <p:attrNameLst>
                                          <p:attrName>style.visibility</p:attrName>
                                        </p:attrNameLst>
                                      </p:cBhvr>
                                      <p:to>
                                        <p:strVal val="visible"/>
                                      </p:to>
                                    </p:set>
                                    <p:animEffect transition="in" filter="fade">
                                      <p:cBhvr>
                                        <p:cTn id="23" dur="500"/>
                                        <p:tgtEl>
                                          <p:spTgt spid="29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500"/>
                                        <p:tgtEl>
                                          <p:spTgt spid="29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8"/>
                                        </p:tgtEl>
                                        <p:attrNameLst>
                                          <p:attrName>style.visibility</p:attrName>
                                        </p:attrNameLst>
                                      </p:cBhvr>
                                      <p:to>
                                        <p:strVal val="visible"/>
                                      </p:to>
                                    </p:set>
                                    <p:animEffect transition="in" filter="fade">
                                      <p:cBhvr>
                                        <p:cTn id="33" dur="500"/>
                                        <p:tgtEl>
                                          <p:spTgt spid="29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fade">
                                      <p:cBhvr>
                                        <p:cTn id="38" dur="500"/>
                                        <p:tgtEl>
                                          <p:spTgt spid="29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0"/>
                                        </p:tgtEl>
                                        <p:attrNameLst>
                                          <p:attrName>style.visibility</p:attrName>
                                        </p:attrNameLst>
                                      </p:cBhvr>
                                      <p:to>
                                        <p:strVal val="visible"/>
                                      </p:to>
                                    </p:set>
                                    <p:animEffect transition="in" filter="fade">
                                      <p:cBhvr>
                                        <p:cTn id="43" dur="500"/>
                                        <p:tgtEl>
                                          <p:spTgt spid="30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3"/>
                                        </p:tgtEl>
                                        <p:attrNameLst>
                                          <p:attrName>style.visibility</p:attrName>
                                        </p:attrNameLst>
                                      </p:cBhvr>
                                      <p:to>
                                        <p:strVal val="visible"/>
                                      </p:to>
                                    </p:set>
                                    <p:animEffect transition="in" filter="fade">
                                      <p:cBhvr>
                                        <p:cTn id="48" dur="500"/>
                                        <p:tgtEl>
                                          <p:spTgt spid="30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4"/>
                                        </p:tgtEl>
                                        <p:attrNameLst>
                                          <p:attrName>style.visibility</p:attrName>
                                        </p:attrNameLst>
                                      </p:cBhvr>
                                      <p:to>
                                        <p:strVal val="visible"/>
                                      </p:to>
                                    </p:set>
                                    <p:animEffect transition="in" filter="fade">
                                      <p:cBhvr>
                                        <p:cTn id="53"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DFS w/ Stack vs. BFS w/ Queue</a:t>
            </a:r>
            <a:endParaRPr dirty="0"/>
          </a:p>
        </p:txBody>
      </p:sp>
      <p:sp>
        <p:nvSpPr>
          <p:cNvPr id="577" name="Google Shape;577;p33"/>
          <p:cNvSpPr txBox="1"/>
          <p:nvPr/>
        </p:nvSpPr>
        <p:spPr>
          <a:xfrm>
            <a:off x="6474941" y="1219200"/>
            <a:ext cx="5471983" cy="5461686"/>
          </a:xfrm>
          <a:prstGeom prst="rect">
            <a:avLst/>
          </a:prstGeom>
          <a:solidFill>
            <a:srgbClr val="FAFAFA"/>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bfs</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start)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1" dirty="0">
                <a:solidFill>
                  <a:schemeClr val="accent3"/>
                </a:solidFill>
                <a:highlight>
                  <a:srgbClr val="E6DAFF"/>
                </a:highlight>
                <a:latin typeface="Consolas"/>
                <a:ea typeface="Consolas"/>
                <a:cs typeface="Consolas"/>
                <a:sym typeface="Consolas"/>
              </a:rPr>
              <a:t>Queue</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a:t>
            </a:r>
            <a:r>
              <a:rPr lang="en-US" sz="1600" b="0" dirty="0">
                <a:solidFill>
                  <a:schemeClr val="dk1"/>
                </a:solidFill>
                <a:highlight>
                  <a:srgbClr val="E6DAFF"/>
                </a:highlight>
                <a:latin typeface="Consolas"/>
                <a:ea typeface="Consolas"/>
                <a:cs typeface="Consolas"/>
                <a:sym typeface="Consolas"/>
              </a:rPr>
              <a:t>&gt; perimeter = </a:t>
            </a:r>
            <a:r>
              <a:rPr lang="en-US" sz="1600" b="0" dirty="0">
                <a:solidFill>
                  <a:schemeClr val="accent2"/>
                </a:solidFill>
                <a:highlight>
                  <a:srgbClr val="E6DAFF"/>
                </a:highlight>
                <a:latin typeface="Consolas"/>
                <a:ea typeface="Consolas"/>
                <a:cs typeface="Consolas"/>
                <a:sym typeface="Consolas"/>
              </a:rPr>
              <a:t>new</a:t>
            </a:r>
            <a:r>
              <a:rPr lang="en-US" sz="1600" b="0" dirty="0">
                <a:solidFill>
                  <a:schemeClr val="dk1"/>
                </a:solidFill>
                <a:highlight>
                  <a:srgbClr val="E6DAFF"/>
                </a:highlight>
                <a:latin typeface="Consolas"/>
                <a:ea typeface="Consolas"/>
                <a:cs typeface="Consolas"/>
                <a:sym typeface="Consolas"/>
              </a:rPr>
              <a:t> </a:t>
            </a:r>
            <a:r>
              <a:rPr lang="en-US" sz="1600" b="1" dirty="0">
                <a:solidFill>
                  <a:schemeClr val="accent3"/>
                </a:solidFill>
                <a:highlight>
                  <a:srgbClr val="E6DAFF"/>
                </a:highlight>
                <a:latin typeface="Consolas"/>
                <a:ea typeface="Consolas"/>
                <a:cs typeface="Consolas"/>
                <a:sym typeface="Consolas"/>
              </a:rPr>
              <a:t>Queue</a:t>
            </a:r>
            <a:r>
              <a:rPr lang="en-US" sz="1600" b="0" dirty="0">
                <a:solidFill>
                  <a:schemeClr val="dk1"/>
                </a:solidFill>
                <a:highlight>
                  <a:srgbClr val="E6DAFF"/>
                </a:highlight>
                <a:latin typeface="Consolas"/>
                <a:ea typeface="Consolas"/>
                <a:cs typeface="Consolas"/>
                <a:sym typeface="Consolas"/>
              </a:rPr>
              <a:t>&lt;&gt;();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visited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&lt;&gt;();  </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 </a:t>
            </a:r>
            <a:r>
              <a:rPr lang="en-US" sz="1600" b="0" dirty="0" err="1">
                <a:solidFill>
                  <a:schemeClr val="dk1"/>
                </a:solidFill>
                <a:latin typeface="Consolas"/>
                <a:ea typeface="Consolas"/>
                <a:cs typeface="Consolas"/>
                <a:sym typeface="Consolas"/>
              </a:rPr>
              <a:t>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r>
              <a:rPr lang="en-US" sz="1600" b="0" dirty="0">
                <a:solidFill>
                  <a:schemeClr val="dk1"/>
                </a:solidFill>
                <a:latin typeface="Consolas"/>
                <a:ea typeface="Consolas"/>
                <a:cs typeface="Consolas"/>
                <a:sym typeface="Consolas"/>
              </a:rPr>
              <a:t>();</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if</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contains</a:t>
            </a:r>
            <a:r>
              <a:rPr lang="en-US" sz="1600" b="0" dirty="0">
                <a:solidFill>
                  <a:schemeClr val="dk1"/>
                </a:solidFill>
                <a:latin typeface="Consolas"/>
                <a:ea typeface="Consolas"/>
                <a:cs typeface="Consolas"/>
                <a:sym typeface="Consolas"/>
              </a:rPr>
              <a:t>(to))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visited.</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(to);</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a:t>
            </a:r>
            <a:endParaRPr dirty="0"/>
          </a:p>
        </p:txBody>
      </p:sp>
      <p:sp>
        <p:nvSpPr>
          <p:cNvPr id="580" name="Google Shape;580;p33"/>
          <p:cNvSpPr txBox="1"/>
          <p:nvPr/>
        </p:nvSpPr>
        <p:spPr>
          <a:xfrm>
            <a:off x="624025" y="1219200"/>
            <a:ext cx="5582100" cy="5461800"/>
          </a:xfrm>
          <a:prstGeom prst="rect">
            <a:avLst/>
          </a:prstGeom>
          <a:solidFill>
            <a:srgbClr val="FAFAFA"/>
          </a:solidFill>
          <a:ln w="9525" cap="flat" cmpd="sng">
            <a:solidFill>
              <a:schemeClr val="dk1"/>
            </a:solidFill>
            <a:prstDash val="solid"/>
            <a:miter lim="800000"/>
            <a:headEnd type="none" w="sm" len="sm"/>
            <a:tailEnd type="none" w="sm" len="sm"/>
          </a:ln>
        </p:spPr>
        <p:txBody>
          <a:bodyPr spcFirstLastPara="1" wrap="square" lIns="121900" tIns="60950" rIns="121900" bIns="60950" anchor="t" anchorCtr="0">
            <a:noAutofit/>
          </a:bodyPr>
          <a:lstStyle/>
          <a:p>
            <a:pPr marL="0" marR="0" lvl="0" indent="0" algn="l" rtl="0">
              <a:lnSpc>
                <a:spcPct val="120000"/>
              </a:lnSpc>
              <a:spcBef>
                <a:spcPts val="0"/>
              </a:spcBef>
              <a:spcAft>
                <a:spcPts val="0"/>
              </a:spcAft>
              <a:buClr>
                <a:srgbClr val="4B2A85"/>
              </a:buClr>
              <a:buSzPts val="960"/>
              <a:buFont typeface="Noto Sans Symbols"/>
              <a:buNone/>
            </a:pPr>
            <a:r>
              <a:rPr lang="en-US" sz="1600" b="1" dirty="0" err="1">
                <a:solidFill>
                  <a:schemeClr val="dk1"/>
                </a:solidFill>
                <a:latin typeface="Consolas"/>
                <a:ea typeface="Consolas"/>
                <a:cs typeface="Consolas"/>
                <a:sym typeface="Consolas"/>
              </a:rPr>
              <a:t>dfs</a:t>
            </a:r>
            <a:r>
              <a:rPr lang="en-US" sz="1600" b="0" dirty="0">
                <a:solidFill>
                  <a:schemeClr val="dk1"/>
                </a:solidFill>
                <a:latin typeface="Consolas"/>
                <a:ea typeface="Consolas"/>
                <a:cs typeface="Consolas"/>
                <a:sym typeface="Consolas"/>
              </a:rPr>
              <a:t>(</a:t>
            </a:r>
            <a:r>
              <a:rPr lang="en-US" sz="1600" b="0" dirty="0">
                <a:solidFill>
                  <a:schemeClr val="accent3"/>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graph</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start)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1" dirty="0">
                <a:solidFill>
                  <a:schemeClr val="accent3"/>
                </a:solidFill>
                <a:highlight>
                  <a:srgbClr val="E6DAFF"/>
                </a:highlight>
                <a:latin typeface="Consolas"/>
                <a:ea typeface="Consolas"/>
                <a:cs typeface="Consolas"/>
                <a:sym typeface="Consolas"/>
              </a:rPr>
              <a:t>Stack</a:t>
            </a:r>
            <a:r>
              <a:rPr lang="en-US" sz="1600" b="0" dirty="0">
                <a:solidFill>
                  <a:schemeClr val="dk1"/>
                </a:solidFill>
                <a:highlight>
                  <a:srgbClr val="E6DAFF"/>
                </a:highlight>
                <a:latin typeface="Consolas"/>
                <a:ea typeface="Consolas"/>
                <a:cs typeface="Consolas"/>
                <a:sym typeface="Consolas"/>
              </a:rPr>
              <a:t>&lt;</a:t>
            </a:r>
            <a:r>
              <a:rPr lang="en-US" sz="1600" b="0" dirty="0">
                <a:solidFill>
                  <a:schemeClr val="accent3"/>
                </a:solidFill>
                <a:highlight>
                  <a:srgbClr val="E6DAFF"/>
                </a:highlight>
                <a:latin typeface="Consolas"/>
                <a:ea typeface="Consolas"/>
                <a:cs typeface="Consolas"/>
                <a:sym typeface="Consolas"/>
              </a:rPr>
              <a:t>Node</a:t>
            </a:r>
            <a:r>
              <a:rPr lang="en-US" sz="1600" b="0" dirty="0">
                <a:solidFill>
                  <a:schemeClr val="dk1"/>
                </a:solidFill>
                <a:highlight>
                  <a:srgbClr val="E6DAFF"/>
                </a:highlight>
                <a:latin typeface="Consolas"/>
                <a:ea typeface="Consolas"/>
                <a:cs typeface="Consolas"/>
                <a:sym typeface="Consolas"/>
              </a:rPr>
              <a:t>&gt; perimeter = </a:t>
            </a:r>
            <a:r>
              <a:rPr lang="en-US" sz="1600" b="0" dirty="0">
                <a:solidFill>
                  <a:schemeClr val="accent2"/>
                </a:solidFill>
                <a:highlight>
                  <a:srgbClr val="E6DAFF"/>
                </a:highlight>
                <a:latin typeface="Consolas"/>
                <a:ea typeface="Consolas"/>
                <a:cs typeface="Consolas"/>
                <a:sym typeface="Consolas"/>
              </a:rPr>
              <a:t>new</a:t>
            </a:r>
            <a:r>
              <a:rPr lang="en-US" sz="1600" b="0" dirty="0">
                <a:solidFill>
                  <a:schemeClr val="dk1"/>
                </a:solidFill>
                <a:highlight>
                  <a:srgbClr val="E6DAFF"/>
                </a:highlight>
                <a:latin typeface="Consolas"/>
                <a:ea typeface="Consolas"/>
                <a:cs typeface="Consolas"/>
                <a:sym typeface="Consolas"/>
              </a:rPr>
              <a:t> </a:t>
            </a:r>
            <a:r>
              <a:rPr lang="en-US" sz="1600" b="1" dirty="0">
                <a:solidFill>
                  <a:schemeClr val="accent3"/>
                </a:solidFill>
                <a:highlight>
                  <a:srgbClr val="E6DAFF"/>
                </a:highlight>
                <a:latin typeface="Consolas"/>
                <a:ea typeface="Consolas"/>
                <a:cs typeface="Consolas"/>
                <a:sym typeface="Consolas"/>
              </a:rPr>
              <a:t>Stack</a:t>
            </a:r>
            <a:r>
              <a:rPr lang="en-US" sz="1600" b="0" dirty="0">
                <a:solidFill>
                  <a:schemeClr val="dk1"/>
                </a:solidFill>
                <a:highlight>
                  <a:srgbClr val="E6DAFF"/>
                </a:highlight>
                <a:latin typeface="Consolas"/>
                <a:ea typeface="Consolas"/>
                <a:cs typeface="Consolas"/>
                <a:sym typeface="Consolas"/>
              </a:rPr>
              <a:t>&lt;&gt;();</a:t>
            </a:r>
            <a:endParaRPr dirty="0">
              <a:highlight>
                <a:srgbClr val="E6DAFF"/>
              </a:highlight>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&gt; visited = </a:t>
            </a:r>
            <a:r>
              <a:rPr lang="en-US" sz="1600" b="0" dirty="0">
                <a:solidFill>
                  <a:schemeClr val="accent2"/>
                </a:solidFill>
                <a:latin typeface="Consolas"/>
                <a:ea typeface="Consolas"/>
                <a:cs typeface="Consolas"/>
                <a:sym typeface="Consolas"/>
              </a:rPr>
              <a:t>new</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Set</a:t>
            </a:r>
            <a:r>
              <a:rPr lang="en-US" sz="1600" b="0" dirty="0">
                <a:solidFill>
                  <a:schemeClr val="dk1"/>
                </a:solidFill>
                <a:latin typeface="Consolas"/>
                <a:ea typeface="Consolas"/>
                <a:cs typeface="Consolas"/>
                <a:sym typeface="Consolas"/>
              </a:rPr>
              <a:t>&lt;&gt;();  </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0" dirty="0">
                <a:solidFill>
                  <a:schemeClr val="dk1"/>
                </a:solidFill>
                <a:latin typeface="Consolas"/>
                <a:ea typeface="Consolas"/>
                <a:cs typeface="Consolas"/>
                <a:sym typeface="Consolas"/>
              </a:rPr>
              <a:t>(start);</a:t>
            </a:r>
            <a:endParaRPr dirty="0"/>
          </a:p>
          <a:p>
            <a:pPr marL="0" marR="0" lvl="0" indent="0" algn="l" rtl="0">
              <a:lnSpc>
                <a:spcPct val="120000"/>
              </a:lnSpc>
              <a:spcBef>
                <a:spcPts val="0"/>
              </a:spcBef>
              <a:spcAft>
                <a:spcPts val="0"/>
              </a:spcAft>
              <a:buClr>
                <a:srgbClr val="4B2A85"/>
              </a:buClr>
              <a:buSzPts val="960"/>
              <a:buFont typeface="Noto Sans Symbols"/>
              <a:buNone/>
            </a:pP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while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isEmpty</a:t>
            </a:r>
            <a:r>
              <a:rPr lang="en-US" sz="1600" b="0" dirty="0">
                <a:solidFill>
                  <a:schemeClr val="dk1"/>
                </a:solidFill>
                <a:latin typeface="Consolas"/>
                <a:ea typeface="Consolas"/>
                <a:cs typeface="Consolas"/>
                <a:sym typeface="Consolas"/>
              </a:rPr>
              <a:t>())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from = </a:t>
            </a:r>
            <a:r>
              <a:rPr lang="en-US" sz="1600" b="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remove</a:t>
            </a:r>
            <a:r>
              <a:rPr lang="en-US" sz="1600" b="0" dirty="0">
                <a:solidFill>
                  <a:schemeClr val="dk1"/>
                </a:solidFill>
                <a:latin typeface="Consolas"/>
                <a:ea typeface="Consolas"/>
                <a:cs typeface="Consolas"/>
                <a:sym typeface="Consolas"/>
              </a:rPr>
              <a:t>();</a:t>
            </a:r>
            <a:endParaRPr sz="1600" b="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dirty="0">
                <a:solidFill>
                  <a:schemeClr val="dk1"/>
                </a:solidFill>
                <a:latin typeface="Consolas"/>
                <a:ea typeface="Consolas"/>
                <a:cs typeface="Consolas"/>
                <a:sym typeface="Consolas"/>
              </a:rPr>
              <a:t>	</a:t>
            </a:r>
            <a:r>
              <a:rPr lang="en-US" sz="1600" dirty="0">
                <a:solidFill>
                  <a:schemeClr val="accent2"/>
                </a:solidFill>
                <a:latin typeface="Consolas"/>
                <a:ea typeface="Consolas"/>
                <a:cs typeface="Consolas"/>
                <a:sym typeface="Consolas"/>
              </a:rPr>
              <a:t>if (!</a:t>
            </a:r>
            <a:r>
              <a:rPr lang="en-US" sz="1600" dirty="0" err="1">
                <a:solidFill>
                  <a:schemeClr val="accent2"/>
                </a:solidFill>
                <a:latin typeface="Consolas"/>
                <a:ea typeface="Consolas"/>
                <a:cs typeface="Consolas"/>
                <a:sym typeface="Consolas"/>
              </a:rPr>
              <a:t>visted.contains</a:t>
            </a:r>
            <a:r>
              <a:rPr lang="en-US" sz="1600" dirty="0">
                <a:solidFill>
                  <a:schemeClr val="accent2"/>
                </a:solidFill>
                <a:latin typeface="Consolas"/>
                <a:ea typeface="Consolas"/>
                <a:cs typeface="Consolas"/>
                <a:sym typeface="Consolas"/>
              </a:rPr>
              <a:t>(from)) {</a:t>
            </a:r>
            <a:endParaRPr sz="1600"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dirty="0">
                <a:solidFill>
                  <a:schemeClr val="dk1"/>
                </a:solidFill>
                <a:latin typeface="Consolas"/>
                <a:ea typeface="Consolas"/>
                <a:cs typeface="Consolas"/>
                <a:sym typeface="Consolas"/>
              </a:rPr>
              <a:t>  </a:t>
            </a:r>
            <a:r>
              <a:rPr lang="en-US" sz="1600" b="0" dirty="0">
                <a:solidFill>
                  <a:schemeClr val="accent2"/>
                </a:solidFill>
                <a:latin typeface="Consolas"/>
                <a:ea typeface="Consolas"/>
                <a:cs typeface="Consolas"/>
                <a:sym typeface="Consolas"/>
              </a:rPr>
              <a:t>for</a:t>
            </a:r>
            <a:r>
              <a:rPr lang="en-US" sz="1600" b="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Edge</a:t>
            </a:r>
            <a:r>
              <a:rPr lang="en-US" sz="1600" b="0" dirty="0">
                <a:solidFill>
                  <a:schemeClr val="dk1"/>
                </a:solidFill>
                <a:latin typeface="Consolas"/>
                <a:ea typeface="Consolas"/>
                <a:cs typeface="Consolas"/>
                <a:sym typeface="Consolas"/>
              </a:rPr>
              <a:t> </a:t>
            </a:r>
            <a:r>
              <a:rPr lang="en-US" sz="1600" b="0" dirty="0" err="1">
                <a:solidFill>
                  <a:schemeClr val="dk1"/>
                </a:solidFill>
                <a:latin typeface="Consolas"/>
                <a:ea typeface="Consolas"/>
                <a:cs typeface="Consolas"/>
                <a:sym typeface="Consolas"/>
              </a:rPr>
              <a:t>edge:graph.</a:t>
            </a:r>
            <a:r>
              <a:rPr lang="en-US" sz="1600" b="1" dirty="0" err="1">
                <a:solidFill>
                  <a:schemeClr val="dk1"/>
                </a:solidFill>
                <a:latin typeface="Consolas"/>
                <a:ea typeface="Consolas"/>
                <a:cs typeface="Consolas"/>
                <a:sym typeface="Consolas"/>
              </a:rPr>
              <a:t>edgesFrom</a:t>
            </a:r>
            <a:r>
              <a:rPr lang="en-US" sz="1600" b="0" dirty="0">
                <a:solidFill>
                  <a:schemeClr val="dk1"/>
                </a:solidFill>
                <a:latin typeface="Consolas"/>
                <a:ea typeface="Consolas"/>
                <a:cs typeface="Consolas"/>
                <a:sym typeface="Consolas"/>
              </a:rPr>
              <a:t>(from)) {</a:t>
            </a:r>
            <a:endParaRPr dirty="0"/>
          </a:p>
          <a:p>
            <a:pPr marL="0" marR="0" lvl="0" indent="0" algn="l" rtl="0">
              <a:lnSpc>
                <a:spcPct val="120000"/>
              </a:lnSpc>
              <a:spcBef>
                <a:spcPts val="0"/>
              </a:spcBef>
              <a:spcAft>
                <a:spcPts val="0"/>
              </a:spcAft>
              <a:buClr>
                <a:srgbClr val="4B2A85"/>
              </a:buClr>
              <a:buSzPts val="960"/>
              <a:buFont typeface="Noto Sans Symbols"/>
              <a:buNone/>
            </a:pPr>
            <a:r>
              <a:rPr lang="en-US" sz="1600" b="0" dirty="0">
                <a:solidFill>
                  <a:schemeClr val="dk1"/>
                </a:solidFill>
                <a:latin typeface="Consolas"/>
                <a:ea typeface="Consolas"/>
                <a:cs typeface="Consolas"/>
                <a:sym typeface="Consolas"/>
              </a:rPr>
              <a:t>      </a:t>
            </a:r>
            <a:r>
              <a:rPr lang="en-US" sz="1600" dirty="0">
                <a:solidFill>
                  <a:schemeClr val="dk1"/>
                </a:solidFill>
                <a:latin typeface="Consolas"/>
                <a:ea typeface="Consolas"/>
                <a:cs typeface="Consolas"/>
                <a:sym typeface="Consolas"/>
              </a:rPr>
              <a:t>  </a:t>
            </a:r>
            <a:r>
              <a:rPr lang="en-US" sz="1600" b="0" dirty="0">
                <a:solidFill>
                  <a:schemeClr val="accent3"/>
                </a:solidFill>
                <a:latin typeface="Consolas"/>
                <a:ea typeface="Consolas"/>
                <a:cs typeface="Consolas"/>
                <a:sym typeface="Consolas"/>
              </a:rPr>
              <a:t>Node</a:t>
            </a:r>
            <a:r>
              <a:rPr lang="en-US" sz="1600" b="0" dirty="0">
                <a:solidFill>
                  <a:schemeClr val="dk1"/>
                </a:solidFill>
                <a:latin typeface="Consolas"/>
                <a:ea typeface="Consolas"/>
                <a:cs typeface="Consolas"/>
                <a:sym typeface="Consolas"/>
              </a:rPr>
              <a:t> to = edge.</a:t>
            </a:r>
            <a:r>
              <a:rPr lang="en-US" sz="1600" b="1" dirty="0">
                <a:solidFill>
                  <a:schemeClr val="dk1"/>
                </a:solidFill>
                <a:latin typeface="Consolas"/>
                <a:ea typeface="Consolas"/>
                <a:cs typeface="Consolas"/>
                <a:sym typeface="Consolas"/>
              </a:rPr>
              <a:t>to();</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		</a:t>
            </a:r>
            <a:r>
              <a:rPr lang="en-US" sz="1600" dirty="0" err="1">
                <a:solidFill>
                  <a:schemeClr val="dk1"/>
                </a:solidFill>
                <a:latin typeface="Consolas"/>
                <a:ea typeface="Consolas"/>
                <a:cs typeface="Consolas"/>
                <a:sym typeface="Consolas"/>
              </a:rPr>
              <a:t>perimeter</a:t>
            </a:r>
            <a:r>
              <a:rPr lang="en-US" sz="1600" b="1" dirty="0" err="1">
                <a:solidFill>
                  <a:schemeClr val="dk1"/>
                </a:solidFill>
                <a:latin typeface="Consolas"/>
                <a:ea typeface="Consolas"/>
                <a:cs typeface="Consolas"/>
                <a:sym typeface="Consolas"/>
              </a:rPr>
              <a:t>.add</a:t>
            </a:r>
            <a:r>
              <a:rPr lang="en-US" sz="1600" b="1" dirty="0">
                <a:solidFill>
                  <a:schemeClr val="dk1"/>
                </a:solidFill>
                <a:latin typeface="Consolas"/>
                <a:ea typeface="Consolas"/>
                <a:cs typeface="Consolas"/>
                <a:sym typeface="Consolas"/>
              </a:rPr>
              <a:t>(to)</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      }</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      </a:t>
            </a:r>
            <a:r>
              <a:rPr lang="en-US" sz="1600" b="1" dirty="0" err="1">
                <a:solidFill>
                  <a:schemeClr val="dk1"/>
                </a:solidFill>
                <a:latin typeface="Consolas"/>
                <a:ea typeface="Consolas"/>
                <a:cs typeface="Consolas"/>
                <a:sym typeface="Consolas"/>
              </a:rPr>
              <a:t>visited.add</a:t>
            </a:r>
            <a:r>
              <a:rPr lang="en-US" sz="1600" b="1" dirty="0">
                <a:solidFill>
                  <a:schemeClr val="dk1"/>
                </a:solidFill>
                <a:latin typeface="Consolas"/>
                <a:ea typeface="Consolas"/>
                <a:cs typeface="Consolas"/>
                <a:sym typeface="Consolas"/>
              </a:rPr>
              <a:t>(from);</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    }</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  }</a:t>
            </a:r>
            <a:endParaRPr sz="1600" b="1" dirty="0">
              <a:solidFill>
                <a:schemeClr val="dk1"/>
              </a:solidFill>
              <a:latin typeface="Consolas"/>
              <a:ea typeface="Consolas"/>
              <a:cs typeface="Consolas"/>
              <a:sym typeface="Consolas"/>
            </a:endParaRPr>
          </a:p>
          <a:p>
            <a:pPr marL="0" marR="0" lvl="0" indent="0" algn="l" rtl="0">
              <a:lnSpc>
                <a:spcPct val="120000"/>
              </a:lnSpc>
              <a:spcBef>
                <a:spcPts val="0"/>
              </a:spcBef>
              <a:spcAft>
                <a:spcPts val="0"/>
              </a:spcAft>
              <a:buClr>
                <a:srgbClr val="4B2A85"/>
              </a:buClr>
              <a:buSzPts val="960"/>
              <a:buFont typeface="Noto Sans Symbols"/>
              <a:buNone/>
            </a:pPr>
            <a:r>
              <a:rPr lang="en-US" sz="1600" b="1" dirty="0">
                <a:solidFill>
                  <a:schemeClr val="dk1"/>
                </a:solidFill>
                <a:latin typeface="Consolas"/>
                <a:ea typeface="Consolas"/>
                <a:cs typeface="Consolas"/>
                <a:sym typeface="Consolas"/>
              </a:rPr>
              <a:t>}</a:t>
            </a:r>
            <a:endParaRPr sz="1600" b="1" dirty="0">
              <a:solidFill>
                <a:schemeClr val="dk1"/>
              </a:solidFill>
              <a:latin typeface="Consolas"/>
              <a:ea typeface="Consolas"/>
              <a:cs typeface="Consolas"/>
              <a:sym typeface="Consola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3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Recap: Graph Traversals</a:t>
            </a:r>
            <a:endParaRPr/>
          </a:p>
        </p:txBody>
      </p:sp>
      <p:sp>
        <p:nvSpPr>
          <p:cNvPr id="591" name="Google Shape;591;p34"/>
          <p:cNvSpPr/>
          <p:nvPr/>
        </p:nvSpPr>
        <p:spPr>
          <a:xfrm>
            <a:off x="6348844" y="1700085"/>
            <a:ext cx="5091547" cy="2577580"/>
          </a:xfrm>
          <a:prstGeom prst="rect">
            <a:avLst/>
          </a:prstGeom>
          <a:solidFill>
            <a:srgbClr val="B6A4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dirty="0">
                <a:solidFill>
                  <a:schemeClr val="lt1"/>
                </a:solidFill>
                <a:latin typeface="Quattrocento Sans"/>
                <a:ea typeface="Quattrocento Sans"/>
                <a:cs typeface="Quattrocento Sans"/>
                <a:sym typeface="Quattrocento Sans"/>
              </a:rPr>
              <a:t>BFS</a:t>
            </a:r>
            <a:endParaRPr dirty="0"/>
          </a:p>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(Iterative)</a:t>
            </a:r>
            <a:endParaRPr dirty="0"/>
          </a:p>
          <a:p>
            <a:pPr marL="0" marR="0" lvl="0" indent="0" algn="ctr" rtl="0">
              <a:spcBef>
                <a:spcPts val="0"/>
              </a:spcBef>
              <a:spcAft>
                <a:spcPts val="0"/>
              </a:spcAft>
              <a:buNone/>
            </a:pPr>
            <a:endParaRPr sz="1800" dirty="0">
              <a:solidFill>
                <a:schemeClr val="lt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Quattrocento Sans"/>
                <a:ea typeface="Quattrocento Sans"/>
                <a:cs typeface="Quattrocento Sans"/>
                <a:sym typeface="Quattrocento Sans"/>
              </a:rPr>
              <a:t>Explore layer-by-layer: examine every node at a certain distance from start, then examine nodes that are one level farther </a:t>
            </a:r>
            <a:endParaRPr dirty="0"/>
          </a:p>
          <a:p>
            <a:pPr marL="285750" marR="0" lvl="0" indent="-285750" algn="l" rtl="0">
              <a:spcBef>
                <a:spcPts val="0"/>
              </a:spcBef>
              <a:spcAft>
                <a:spcPts val="0"/>
              </a:spcAft>
              <a:buClr>
                <a:schemeClr val="lt1"/>
              </a:buClr>
              <a:buSzPts val="1800"/>
              <a:buFont typeface="Arial"/>
              <a:buChar char="•"/>
            </a:pPr>
            <a:r>
              <a:rPr lang="en-US" sz="1800" dirty="0">
                <a:solidFill>
                  <a:schemeClr val="lt1"/>
                </a:solidFill>
                <a:latin typeface="Quattrocento Sans"/>
                <a:ea typeface="Quattrocento Sans"/>
                <a:cs typeface="Quattrocento Sans"/>
                <a:sym typeface="Quattrocento Sans"/>
              </a:rPr>
              <a:t>Uses a </a:t>
            </a:r>
            <a:r>
              <a:rPr lang="en-US" sz="1800" b="1" u="sng" dirty="0">
                <a:solidFill>
                  <a:schemeClr val="lt1"/>
                </a:solidFill>
                <a:latin typeface="Quattrocento Sans"/>
                <a:ea typeface="Quattrocento Sans"/>
                <a:cs typeface="Quattrocento Sans"/>
                <a:sym typeface="Quattrocento Sans"/>
              </a:rPr>
              <a:t>queue</a:t>
            </a:r>
            <a:r>
              <a:rPr lang="en-US" sz="1800" dirty="0">
                <a:solidFill>
                  <a:schemeClr val="lt1"/>
                </a:solidFill>
                <a:latin typeface="Quattrocento Sans"/>
                <a:ea typeface="Quattrocento Sans"/>
                <a:cs typeface="Quattrocento Sans"/>
                <a:sym typeface="Quattrocento Sans"/>
              </a:rPr>
              <a:t>!</a:t>
            </a:r>
            <a:endParaRPr dirty="0"/>
          </a:p>
          <a:p>
            <a:pPr marL="0" marR="0" lvl="0" indent="0" algn="ctr" rtl="0">
              <a:spcBef>
                <a:spcPts val="0"/>
              </a:spcBef>
              <a:spcAft>
                <a:spcPts val="0"/>
              </a:spcAft>
              <a:buNone/>
            </a:pPr>
            <a:endParaRPr sz="1800" dirty="0">
              <a:solidFill>
                <a:schemeClr val="lt1"/>
              </a:solidFill>
              <a:latin typeface="Quattrocento Sans"/>
              <a:ea typeface="Quattrocento Sans"/>
              <a:cs typeface="Quattrocento Sans"/>
              <a:sym typeface="Quattrocento Sans"/>
            </a:endParaRPr>
          </a:p>
        </p:txBody>
      </p:sp>
      <p:sp>
        <p:nvSpPr>
          <p:cNvPr id="592" name="Google Shape;592;p34"/>
          <p:cNvSpPr/>
          <p:nvPr/>
        </p:nvSpPr>
        <p:spPr>
          <a:xfrm>
            <a:off x="751608" y="1700085"/>
            <a:ext cx="5344391" cy="2577580"/>
          </a:xfrm>
          <a:prstGeom prst="rect">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1">
                <a:solidFill>
                  <a:schemeClr val="lt1"/>
                </a:solidFill>
                <a:latin typeface="Quattrocento Sans"/>
                <a:ea typeface="Quattrocento Sans"/>
                <a:cs typeface="Quattrocento Sans"/>
                <a:sym typeface="Quattrocento Sans"/>
              </a:rPr>
              <a:t>DFS</a:t>
            </a:r>
            <a:endParaRPr>
              <a:solidFill>
                <a:schemeClr val="lt1"/>
              </a:solidFill>
            </a:endParaRPr>
          </a:p>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(Iterative)</a:t>
            </a:r>
            <a:endParaRPr>
              <a:solidFill>
                <a:schemeClr val="lt1"/>
              </a:solidFill>
            </a:endParaRPr>
          </a:p>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Quattrocento Sans"/>
                <a:ea typeface="Quattrocento Sans"/>
                <a:cs typeface="Quattrocento Sans"/>
                <a:sym typeface="Quattrocento Sans"/>
              </a:rPr>
              <a:t>Follow a “choice” all the way to the end, then come back to revisit other choices</a:t>
            </a:r>
            <a:endParaRPr>
              <a:solidFill>
                <a:schemeClr val="lt1"/>
              </a:solidFill>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Quattrocento Sans"/>
                <a:ea typeface="Quattrocento Sans"/>
                <a:cs typeface="Quattrocento Sans"/>
                <a:sym typeface="Quattrocento Sans"/>
              </a:rPr>
              <a:t>Uses a </a:t>
            </a:r>
            <a:r>
              <a:rPr lang="en-US" sz="1800" b="1" u="sng">
                <a:solidFill>
                  <a:schemeClr val="lt1"/>
                </a:solidFill>
                <a:latin typeface="Quattrocento Sans"/>
                <a:ea typeface="Quattrocento Sans"/>
                <a:cs typeface="Quattrocento Sans"/>
                <a:sym typeface="Quattrocento Sans"/>
              </a:rPr>
              <a:t>stack</a:t>
            </a:r>
            <a:r>
              <a:rPr lang="en-US" sz="1800">
                <a:solidFill>
                  <a:schemeClr val="lt1"/>
                </a:solidFill>
                <a:latin typeface="Quattrocento Sans"/>
                <a:ea typeface="Quattrocento Sans"/>
                <a:cs typeface="Quattrocento Sans"/>
                <a:sym typeface="Quattrocento Sans"/>
              </a:rPr>
              <a:t>!</a:t>
            </a:r>
            <a:endParaRPr>
              <a:solidFill>
                <a:schemeClr val="lt1"/>
              </a:solidFill>
            </a:endParaRPr>
          </a:p>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93" name="Google Shape;593;p34"/>
          <p:cNvSpPr/>
          <p:nvPr/>
        </p:nvSpPr>
        <p:spPr>
          <a:xfrm>
            <a:off x="4066311" y="3612011"/>
            <a:ext cx="1776846" cy="1018309"/>
          </a:xfrm>
          <a:prstGeom prst="roundRect">
            <a:avLst>
              <a:gd name="adj" fmla="val 16667"/>
            </a:avLst>
          </a:prstGeom>
          <a:solidFill>
            <a:srgbClr val="4C32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1">
                <a:solidFill>
                  <a:schemeClr val="lt1"/>
                </a:solidFill>
                <a:latin typeface="Quattrocento Sans"/>
                <a:ea typeface="Quattrocento Sans"/>
                <a:cs typeface="Quattrocento Sans"/>
                <a:sym typeface="Quattrocento Sans"/>
              </a:rPr>
              <a:t>DFS</a:t>
            </a:r>
            <a:endParaRPr sz="4800" b="1" i="1">
              <a:solidFill>
                <a:schemeClr val="lt1"/>
              </a:solidFill>
              <a:latin typeface="Quattrocento Sans"/>
              <a:ea typeface="Quattrocento Sans"/>
              <a:cs typeface="Quattrocento Sans"/>
              <a:sym typeface="Quattrocento Sans"/>
            </a:endParaRPr>
          </a:p>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(Recursive)</a:t>
            </a:r>
            <a:endParaRPr/>
          </a:p>
        </p:txBody>
      </p:sp>
      <p:grpSp>
        <p:nvGrpSpPr>
          <p:cNvPr id="594" name="Google Shape;594;p34"/>
          <p:cNvGrpSpPr/>
          <p:nvPr/>
        </p:nvGrpSpPr>
        <p:grpSpPr>
          <a:xfrm>
            <a:off x="5843025" y="4272554"/>
            <a:ext cx="5778300" cy="307800"/>
            <a:chOff x="5843025" y="6396325"/>
            <a:chExt cx="5778300" cy="307800"/>
          </a:xfrm>
        </p:grpSpPr>
        <p:sp>
          <p:nvSpPr>
            <p:cNvPr id="595" name="Google Shape;595;p34"/>
            <p:cNvSpPr txBox="1"/>
            <p:nvPr/>
          </p:nvSpPr>
          <p:spPr>
            <a:xfrm>
              <a:off x="6167925" y="6396325"/>
              <a:ext cx="5453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Quattrocento Sans"/>
                  <a:ea typeface="Quattrocento Sans"/>
                  <a:cs typeface="Quattrocento Sans"/>
                  <a:sym typeface="Quattrocento Sans"/>
                </a:rPr>
                <a:t>On huge graphs, might overflow the call stack</a:t>
              </a:r>
              <a:endParaRPr dirty="0"/>
            </a:p>
          </p:txBody>
        </p:sp>
        <p:cxnSp>
          <p:nvCxnSpPr>
            <p:cNvPr id="596" name="Google Shape;596;p34"/>
            <p:cNvCxnSpPr>
              <a:stCxn id="595" idx="1"/>
            </p:cNvCxnSpPr>
            <p:nvPr/>
          </p:nvCxnSpPr>
          <p:spPr>
            <a:xfrm rot="10800000">
              <a:off x="5843025" y="6550225"/>
              <a:ext cx="324900" cy="0"/>
            </a:xfrm>
            <a:prstGeom prst="straightConnector1">
              <a:avLst/>
            </a:prstGeom>
            <a:noFill/>
            <a:ln w="28575" cap="flat" cmpd="sng">
              <a:solidFill>
                <a:srgbClr val="4C3283"/>
              </a:solidFill>
              <a:prstDash val="solid"/>
              <a:round/>
              <a:headEnd type="none" w="sm" len="sm"/>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25" name="Rectangle 24">
            <a:extLst>
              <a:ext uri="{FF2B5EF4-FFF2-40B4-BE49-F238E27FC236}">
                <a16:creationId xmlns:a16="http://schemas.microsoft.com/office/drawing/2014/main" id="{80C26244-8177-B021-E21B-C9B9204460E7}"/>
              </a:ext>
            </a:extLst>
          </p:cNvPr>
          <p:cNvSpPr/>
          <p:nvPr/>
        </p:nvSpPr>
        <p:spPr>
          <a:xfrm>
            <a:off x="8086782" y="1122744"/>
            <a:ext cx="3675457" cy="49789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SE"/>
          </a:p>
        </p:txBody>
      </p:sp>
      <p:sp>
        <p:nvSpPr>
          <p:cNvPr id="620" name="Google Shape;620;p3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Topological Sort</a:t>
            </a:r>
            <a:endParaRPr dirty="0"/>
          </a:p>
        </p:txBody>
      </p:sp>
      <p:sp>
        <p:nvSpPr>
          <p:cNvPr id="621" name="Google Shape;621;p37"/>
          <p:cNvSpPr txBox="1">
            <a:spLocks noGrp="1"/>
          </p:cNvSpPr>
          <p:nvPr>
            <p:ph type="body" idx="1"/>
          </p:nvPr>
        </p:nvSpPr>
        <p:spPr>
          <a:xfrm>
            <a:off x="838200" y="1429384"/>
            <a:ext cx="6772500" cy="49722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1600"/>
              </a:spcBef>
              <a:spcAft>
                <a:spcPts val="0"/>
              </a:spcAft>
              <a:buNone/>
            </a:pPr>
            <a:r>
              <a:rPr lang="en-GB" dirty="0"/>
              <a:t>A Directed Acyclic Graph (DAG) : A directed graph (digraph) without any cycles</a:t>
            </a:r>
          </a:p>
          <a:p>
            <a:pPr marL="0" lvl="0" indent="0" algn="l" rtl="0">
              <a:lnSpc>
                <a:spcPct val="90000"/>
              </a:lnSpc>
              <a:spcBef>
                <a:spcPts val="1600"/>
              </a:spcBef>
              <a:spcAft>
                <a:spcPts val="0"/>
              </a:spcAft>
              <a:buNone/>
            </a:pPr>
            <a:r>
              <a:rPr lang="en-US" dirty="0"/>
              <a:t>A DAG encodes a “dependency graph”</a:t>
            </a:r>
            <a:endParaRPr dirty="0"/>
          </a:p>
          <a:p>
            <a:pPr marL="265176" lvl="1" indent="-137159" algn="l" rtl="0">
              <a:lnSpc>
                <a:spcPct val="90000"/>
              </a:lnSpc>
              <a:spcBef>
                <a:spcPts val="400"/>
              </a:spcBef>
              <a:spcAft>
                <a:spcPts val="0"/>
              </a:spcAft>
              <a:buSzPts val="1800"/>
              <a:buChar char="○"/>
            </a:pPr>
            <a:r>
              <a:rPr lang="en-US" dirty="0"/>
              <a:t>An edge (u, v) means u must precede v</a:t>
            </a:r>
            <a:endParaRPr dirty="0"/>
          </a:p>
          <a:p>
            <a:pPr marL="265176" lvl="1" indent="-137159" algn="l" rtl="0">
              <a:lnSpc>
                <a:spcPct val="90000"/>
              </a:lnSpc>
              <a:spcBef>
                <a:spcPts val="600"/>
              </a:spcBef>
              <a:spcAft>
                <a:spcPts val="0"/>
              </a:spcAft>
              <a:buSzPts val="1800"/>
              <a:buChar char="○"/>
            </a:pPr>
            <a:r>
              <a:rPr lang="en-US" dirty="0"/>
              <a:t>A topological sort </a:t>
            </a:r>
            <a:r>
              <a:rPr lang="en-US" altLang="zh-CN" dirty="0"/>
              <a:t>or </a:t>
            </a:r>
            <a:r>
              <a:rPr lang="en-US" dirty="0"/>
              <a:t>topological ordering of a DAG gives a total node ordering that </a:t>
            </a:r>
            <a:r>
              <a:rPr lang="en-US" b="1" dirty="0"/>
              <a:t>respects dependencies</a:t>
            </a:r>
            <a:br>
              <a:rPr lang="en-US" b="1" dirty="0"/>
            </a:br>
            <a:endParaRPr lang="en-GB" dirty="0"/>
          </a:p>
          <a:p>
            <a:pPr marL="0" lvl="0" indent="0" algn="l" rtl="0">
              <a:lnSpc>
                <a:spcPct val="90000"/>
              </a:lnSpc>
              <a:spcBef>
                <a:spcPts val="1600"/>
              </a:spcBef>
              <a:spcAft>
                <a:spcPts val="0"/>
              </a:spcAft>
              <a:buNone/>
            </a:pPr>
            <a:r>
              <a:rPr lang="en-GB" dirty="0"/>
              <a:t>Applications:</a:t>
            </a:r>
          </a:p>
          <a:p>
            <a:pPr marL="265176" lvl="1" indent="-137159" algn="l" rtl="0">
              <a:lnSpc>
                <a:spcPct val="90000"/>
              </a:lnSpc>
              <a:spcBef>
                <a:spcPts val="600"/>
              </a:spcBef>
              <a:spcAft>
                <a:spcPts val="0"/>
              </a:spcAft>
              <a:buSzPts val="1800"/>
              <a:buChar char="○"/>
            </a:pPr>
            <a:r>
              <a:rPr lang="en-US" dirty="0"/>
              <a:t>Compiling multiple Java files</a:t>
            </a:r>
            <a:endParaRPr dirty="0"/>
          </a:p>
          <a:p>
            <a:pPr marL="265176" lvl="1" indent="-137159" algn="l" rtl="0">
              <a:lnSpc>
                <a:spcPct val="90000"/>
              </a:lnSpc>
              <a:spcBef>
                <a:spcPts val="600"/>
              </a:spcBef>
              <a:spcAft>
                <a:spcPts val="0"/>
              </a:spcAft>
              <a:buSzPts val="1800"/>
              <a:buChar char="○"/>
            </a:pPr>
            <a:r>
              <a:rPr lang="en-US" dirty="0"/>
              <a:t>Multi-job Workflows</a:t>
            </a:r>
            <a:endParaRPr dirty="0"/>
          </a:p>
        </p:txBody>
      </p:sp>
      <p:grpSp>
        <p:nvGrpSpPr>
          <p:cNvPr id="622" name="Google Shape;622;p37"/>
          <p:cNvGrpSpPr/>
          <p:nvPr/>
        </p:nvGrpSpPr>
        <p:grpSpPr>
          <a:xfrm>
            <a:off x="9337243" y="1731231"/>
            <a:ext cx="1666253" cy="1323836"/>
            <a:chOff x="9337243" y="2135533"/>
            <a:chExt cx="1666253" cy="1323836"/>
          </a:xfrm>
        </p:grpSpPr>
        <p:sp>
          <p:nvSpPr>
            <p:cNvPr id="623" name="Google Shape;623;p37"/>
            <p:cNvSpPr/>
            <p:nvPr/>
          </p:nvSpPr>
          <p:spPr>
            <a:xfrm>
              <a:off x="9337243" y="2135533"/>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a:t>
              </a:r>
              <a:endParaRPr/>
            </a:p>
          </p:txBody>
        </p:sp>
        <p:cxnSp>
          <p:nvCxnSpPr>
            <p:cNvPr id="624" name="Google Shape;624;p37"/>
            <p:cNvCxnSpPr>
              <a:stCxn id="623" idx="3"/>
              <a:endCxn id="625" idx="1"/>
            </p:cNvCxnSpPr>
            <p:nvPr/>
          </p:nvCxnSpPr>
          <p:spPr>
            <a:xfrm>
              <a:off x="9761443" y="2293333"/>
              <a:ext cx="817800" cy="504000"/>
            </a:xfrm>
            <a:prstGeom prst="straightConnector1">
              <a:avLst/>
            </a:prstGeom>
            <a:noFill/>
            <a:ln w="28575" cap="flat" cmpd="sng">
              <a:solidFill>
                <a:srgbClr val="A48DD3"/>
              </a:solidFill>
              <a:prstDash val="solid"/>
              <a:round/>
              <a:headEnd type="none" w="sm" len="sm"/>
              <a:tailEnd type="triangle" w="lg" len="lg"/>
            </a:ln>
          </p:spPr>
        </p:cxnSp>
        <p:sp>
          <p:nvSpPr>
            <p:cNvPr id="626" name="Google Shape;626;p37"/>
            <p:cNvSpPr/>
            <p:nvPr/>
          </p:nvSpPr>
          <p:spPr>
            <a:xfrm>
              <a:off x="9549380" y="3143769"/>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a:t>
              </a:r>
              <a:endParaRPr/>
            </a:p>
          </p:txBody>
        </p:sp>
        <p:cxnSp>
          <p:nvCxnSpPr>
            <p:cNvPr id="627" name="Google Shape;627;p37"/>
            <p:cNvCxnSpPr>
              <a:stCxn id="626" idx="3"/>
              <a:endCxn id="625" idx="1"/>
            </p:cNvCxnSpPr>
            <p:nvPr/>
          </p:nvCxnSpPr>
          <p:spPr>
            <a:xfrm rot="10800000" flipH="1">
              <a:off x="9973580" y="2797569"/>
              <a:ext cx="605700" cy="504000"/>
            </a:xfrm>
            <a:prstGeom prst="straightConnector1">
              <a:avLst/>
            </a:prstGeom>
            <a:noFill/>
            <a:ln w="28575" cap="flat" cmpd="sng">
              <a:solidFill>
                <a:srgbClr val="A48DD3"/>
              </a:solidFill>
              <a:prstDash val="solid"/>
              <a:round/>
              <a:headEnd type="none" w="sm" len="sm"/>
              <a:tailEnd type="triangle" w="lg" len="lg"/>
            </a:ln>
          </p:spPr>
        </p:cxnSp>
        <p:sp>
          <p:nvSpPr>
            <p:cNvPr id="625" name="Google Shape;625;p37"/>
            <p:cNvSpPr/>
            <p:nvPr/>
          </p:nvSpPr>
          <p:spPr>
            <a:xfrm>
              <a:off x="10579296" y="2639651"/>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t>
              </a:r>
              <a:endParaRPr/>
            </a:p>
          </p:txBody>
        </p:sp>
        <p:cxnSp>
          <p:nvCxnSpPr>
            <p:cNvPr id="628" name="Google Shape;628;p37"/>
            <p:cNvCxnSpPr>
              <a:stCxn id="623" idx="2"/>
              <a:endCxn id="626" idx="0"/>
            </p:cNvCxnSpPr>
            <p:nvPr/>
          </p:nvCxnSpPr>
          <p:spPr>
            <a:xfrm>
              <a:off x="9549343" y="2451133"/>
              <a:ext cx="212100" cy="692700"/>
            </a:xfrm>
            <a:prstGeom prst="straightConnector1">
              <a:avLst/>
            </a:prstGeom>
            <a:noFill/>
            <a:ln w="28575" cap="flat" cmpd="sng">
              <a:solidFill>
                <a:srgbClr val="A48DD3"/>
              </a:solidFill>
              <a:prstDash val="solid"/>
              <a:round/>
              <a:headEnd type="none" w="sm" len="sm"/>
              <a:tailEnd type="triangle" w="lg" len="lg"/>
            </a:ln>
          </p:spPr>
        </p:cxnSp>
      </p:grpSp>
      <p:grpSp>
        <p:nvGrpSpPr>
          <p:cNvPr id="629" name="Google Shape;629;p37"/>
          <p:cNvGrpSpPr/>
          <p:nvPr/>
        </p:nvGrpSpPr>
        <p:grpSpPr>
          <a:xfrm>
            <a:off x="8204637" y="1517506"/>
            <a:ext cx="3382238" cy="1672501"/>
            <a:chOff x="8204637" y="1921808"/>
            <a:chExt cx="3382238" cy="1672501"/>
          </a:xfrm>
        </p:grpSpPr>
        <p:sp>
          <p:nvSpPr>
            <p:cNvPr id="630" name="Google Shape;630;p37"/>
            <p:cNvSpPr/>
            <p:nvPr/>
          </p:nvSpPr>
          <p:spPr>
            <a:xfrm>
              <a:off x="10070679" y="1921808"/>
              <a:ext cx="1310400" cy="340500"/>
            </a:xfrm>
            <a:prstGeom prst="wedgeRoundRectCallout">
              <a:avLst>
                <a:gd name="adj1" fmla="val -45299"/>
                <a:gd name="adj2" fmla="val 97384"/>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A before C</a:t>
              </a:r>
              <a:endParaRPr/>
            </a:p>
          </p:txBody>
        </p:sp>
        <p:sp>
          <p:nvSpPr>
            <p:cNvPr id="631" name="Google Shape;631;p37"/>
            <p:cNvSpPr/>
            <p:nvPr/>
          </p:nvSpPr>
          <p:spPr>
            <a:xfrm>
              <a:off x="10276475" y="3253809"/>
              <a:ext cx="1310400" cy="340500"/>
            </a:xfrm>
            <a:prstGeom prst="wedgeRoundRectCallout">
              <a:avLst>
                <a:gd name="adj1" fmla="val -48017"/>
                <a:gd name="adj2" fmla="val -80523"/>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B before C</a:t>
              </a:r>
              <a:endParaRPr/>
            </a:p>
          </p:txBody>
        </p:sp>
        <p:sp>
          <p:nvSpPr>
            <p:cNvPr id="632" name="Google Shape;632;p37"/>
            <p:cNvSpPr/>
            <p:nvPr/>
          </p:nvSpPr>
          <p:spPr>
            <a:xfrm>
              <a:off x="8204637" y="2766469"/>
              <a:ext cx="1310400" cy="340500"/>
            </a:xfrm>
            <a:prstGeom prst="wedgeRoundRectCallout">
              <a:avLst>
                <a:gd name="adj1" fmla="val 48035"/>
                <a:gd name="adj2" fmla="val -90987"/>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A before B</a:t>
              </a:r>
              <a:endParaRPr/>
            </a:p>
          </p:txBody>
        </p:sp>
      </p:grpSp>
      <p:grpSp>
        <p:nvGrpSpPr>
          <p:cNvPr id="633" name="Google Shape;633;p37"/>
          <p:cNvGrpSpPr/>
          <p:nvPr/>
        </p:nvGrpSpPr>
        <p:grpSpPr>
          <a:xfrm>
            <a:off x="9251755" y="4066278"/>
            <a:ext cx="1988504" cy="328105"/>
            <a:chOff x="9090876" y="4678533"/>
            <a:chExt cx="1988504" cy="328105"/>
          </a:xfrm>
        </p:grpSpPr>
        <p:sp>
          <p:nvSpPr>
            <p:cNvPr id="634" name="Google Shape;634;p37"/>
            <p:cNvSpPr/>
            <p:nvPr/>
          </p:nvSpPr>
          <p:spPr>
            <a:xfrm>
              <a:off x="9090876" y="4691038"/>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a:t>
              </a:r>
              <a:endParaRPr/>
            </a:p>
          </p:txBody>
        </p:sp>
        <p:sp>
          <p:nvSpPr>
            <p:cNvPr id="635" name="Google Shape;635;p37"/>
            <p:cNvSpPr/>
            <p:nvPr/>
          </p:nvSpPr>
          <p:spPr>
            <a:xfrm>
              <a:off x="9873028" y="4691038"/>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a:t>
              </a:r>
              <a:endParaRPr/>
            </a:p>
          </p:txBody>
        </p:sp>
        <p:sp>
          <p:nvSpPr>
            <p:cNvPr id="636" name="Google Shape;636;p37"/>
            <p:cNvSpPr/>
            <p:nvPr/>
          </p:nvSpPr>
          <p:spPr>
            <a:xfrm>
              <a:off x="10655180" y="4678533"/>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t>
              </a:r>
              <a:endParaRPr/>
            </a:p>
          </p:txBody>
        </p:sp>
      </p:grpSp>
      <p:sp>
        <p:nvSpPr>
          <p:cNvPr id="637" name="Google Shape;637;p37"/>
          <p:cNvSpPr txBox="1"/>
          <p:nvPr/>
        </p:nvSpPr>
        <p:spPr>
          <a:xfrm>
            <a:off x="8601740" y="3591443"/>
            <a:ext cx="1988633"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Topological Sort:</a:t>
            </a:r>
            <a:endParaRPr dirty="0"/>
          </a:p>
        </p:txBody>
      </p:sp>
      <p:sp>
        <p:nvSpPr>
          <p:cNvPr id="638" name="Google Shape;638;p37"/>
          <p:cNvSpPr txBox="1"/>
          <p:nvPr/>
        </p:nvSpPr>
        <p:spPr>
          <a:xfrm>
            <a:off x="8589461" y="4816361"/>
            <a:ext cx="3333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With original edges for reference:</a:t>
            </a:r>
            <a:endParaRPr dirty="0"/>
          </a:p>
        </p:txBody>
      </p:sp>
      <p:sp>
        <p:nvSpPr>
          <p:cNvPr id="640" name="Google Shape;640;p37"/>
          <p:cNvSpPr/>
          <p:nvPr/>
        </p:nvSpPr>
        <p:spPr>
          <a:xfrm>
            <a:off x="9251755" y="5607803"/>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a:t>
            </a:r>
            <a:endParaRPr/>
          </a:p>
        </p:txBody>
      </p:sp>
      <p:sp>
        <p:nvSpPr>
          <p:cNvPr id="641" name="Google Shape;641;p37"/>
          <p:cNvSpPr/>
          <p:nvPr/>
        </p:nvSpPr>
        <p:spPr>
          <a:xfrm>
            <a:off x="10033907" y="5607803"/>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a:t>
            </a:r>
            <a:endParaRPr/>
          </a:p>
        </p:txBody>
      </p:sp>
      <p:sp>
        <p:nvSpPr>
          <p:cNvPr id="642" name="Google Shape;642;p37"/>
          <p:cNvSpPr/>
          <p:nvPr/>
        </p:nvSpPr>
        <p:spPr>
          <a:xfrm>
            <a:off x="10816059" y="5607803"/>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t>
            </a:r>
            <a:endParaRPr/>
          </a:p>
        </p:txBody>
      </p:sp>
      <p:cxnSp>
        <p:nvCxnSpPr>
          <p:cNvPr id="643" name="Google Shape;643;p37"/>
          <p:cNvCxnSpPr>
            <a:stCxn id="640" idx="3"/>
            <a:endCxn id="641" idx="1"/>
          </p:cNvCxnSpPr>
          <p:nvPr/>
        </p:nvCxnSpPr>
        <p:spPr>
          <a:xfrm>
            <a:off x="9675955" y="5765603"/>
            <a:ext cx="357900" cy="0"/>
          </a:xfrm>
          <a:prstGeom prst="straightConnector1">
            <a:avLst/>
          </a:prstGeom>
          <a:noFill/>
          <a:ln w="28575" cap="flat" cmpd="sng">
            <a:solidFill>
              <a:srgbClr val="A48DD3"/>
            </a:solidFill>
            <a:prstDash val="solid"/>
            <a:round/>
            <a:headEnd type="none" w="sm" len="sm"/>
            <a:tailEnd type="triangle" w="lg" len="lg"/>
          </a:ln>
        </p:spPr>
      </p:cxnSp>
      <p:cxnSp>
        <p:nvCxnSpPr>
          <p:cNvPr id="644" name="Google Shape;644;p37"/>
          <p:cNvCxnSpPr>
            <a:stCxn id="641" idx="3"/>
            <a:endCxn id="642" idx="1"/>
          </p:cNvCxnSpPr>
          <p:nvPr/>
        </p:nvCxnSpPr>
        <p:spPr>
          <a:xfrm>
            <a:off x="10458107" y="5765603"/>
            <a:ext cx="357900" cy="0"/>
          </a:xfrm>
          <a:prstGeom prst="straightConnector1">
            <a:avLst/>
          </a:prstGeom>
          <a:noFill/>
          <a:ln w="28575" cap="flat" cmpd="sng">
            <a:solidFill>
              <a:srgbClr val="A48DD3"/>
            </a:solidFill>
            <a:prstDash val="solid"/>
            <a:round/>
            <a:headEnd type="none" w="sm" len="sm"/>
            <a:tailEnd type="triangle" w="lg" len="lg"/>
          </a:ln>
        </p:spPr>
      </p:cxnSp>
      <p:cxnSp>
        <p:nvCxnSpPr>
          <p:cNvPr id="645" name="Google Shape;645;p37"/>
          <p:cNvCxnSpPr>
            <a:stCxn id="640" idx="0"/>
            <a:endCxn id="642" idx="0"/>
          </p:cNvCxnSpPr>
          <p:nvPr/>
        </p:nvCxnSpPr>
        <p:spPr>
          <a:xfrm rot="16200000" flipH="1">
            <a:off x="10245655" y="4826003"/>
            <a:ext cx="600" cy="1564200"/>
          </a:xfrm>
          <a:prstGeom prst="curvedConnector3">
            <a:avLst>
              <a:gd name="adj1" fmla="val -40330167"/>
            </a:avLst>
          </a:prstGeom>
          <a:noFill/>
          <a:ln w="28575" cap="flat" cmpd="sng">
            <a:solidFill>
              <a:srgbClr val="A48DD3"/>
            </a:solidFill>
            <a:prstDash val="solid"/>
            <a:round/>
            <a:headEnd type="none" w="sm" len="sm"/>
            <a:tailEnd type="triangle" w="lg" len="lg"/>
          </a:ln>
        </p:spPr>
      </p:cxnSp>
      <p:sp>
        <p:nvSpPr>
          <p:cNvPr id="646" name="Google Shape;646;p37"/>
          <p:cNvSpPr txBox="1"/>
          <p:nvPr/>
        </p:nvSpPr>
        <p:spPr>
          <a:xfrm>
            <a:off x="8204623" y="1219200"/>
            <a:ext cx="155682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Given a DAG</a:t>
            </a:r>
            <a:endParaRPr dirty="0"/>
          </a:p>
        </p:txBody>
      </p:sp>
      <p:grpSp>
        <p:nvGrpSpPr>
          <p:cNvPr id="26" name="Group 25">
            <a:extLst>
              <a:ext uri="{FF2B5EF4-FFF2-40B4-BE49-F238E27FC236}">
                <a16:creationId xmlns:a16="http://schemas.microsoft.com/office/drawing/2014/main" id="{44862F1D-5D41-D008-0CD0-1C407BA15885}"/>
              </a:ext>
            </a:extLst>
          </p:cNvPr>
          <p:cNvGrpSpPr/>
          <p:nvPr/>
        </p:nvGrpSpPr>
        <p:grpSpPr>
          <a:xfrm>
            <a:off x="4318016" y="4429165"/>
            <a:ext cx="4224759" cy="2099943"/>
            <a:chOff x="4318016" y="4429165"/>
            <a:chExt cx="4224759" cy="2099943"/>
          </a:xfrm>
        </p:grpSpPr>
        <p:sp>
          <p:nvSpPr>
            <p:cNvPr id="12" name="Google Shape;623;p37">
              <a:extLst>
                <a:ext uri="{FF2B5EF4-FFF2-40B4-BE49-F238E27FC236}">
                  <a16:creationId xmlns:a16="http://schemas.microsoft.com/office/drawing/2014/main" id="{E644F7E5-0824-8E4B-E4C2-E722741CD05D}"/>
                </a:ext>
              </a:extLst>
            </p:cNvPr>
            <p:cNvSpPr/>
            <p:nvPr/>
          </p:nvSpPr>
          <p:spPr>
            <a:xfrm>
              <a:off x="5534255" y="4642890"/>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a:t>
              </a:r>
              <a:endParaRPr/>
            </a:p>
          </p:txBody>
        </p:sp>
        <p:cxnSp>
          <p:nvCxnSpPr>
            <p:cNvPr id="13" name="Google Shape;624;p37">
              <a:extLst>
                <a:ext uri="{FF2B5EF4-FFF2-40B4-BE49-F238E27FC236}">
                  <a16:creationId xmlns:a16="http://schemas.microsoft.com/office/drawing/2014/main" id="{76B39C9A-D7AB-4E0C-2736-7FF66AF02D25}"/>
                </a:ext>
              </a:extLst>
            </p:cNvPr>
            <p:cNvCxnSpPr>
              <a:cxnSpLocks/>
              <a:endCxn id="12" idx="3"/>
            </p:cNvCxnSpPr>
            <p:nvPr/>
          </p:nvCxnSpPr>
          <p:spPr>
            <a:xfrm flipH="1" flipV="1">
              <a:off x="5958455" y="4800690"/>
              <a:ext cx="854151" cy="543898"/>
            </a:xfrm>
            <a:prstGeom prst="straightConnector1">
              <a:avLst/>
            </a:prstGeom>
            <a:noFill/>
            <a:ln w="28575" cap="flat" cmpd="sng">
              <a:solidFill>
                <a:srgbClr val="A48DD3"/>
              </a:solidFill>
              <a:prstDash val="solid"/>
              <a:round/>
              <a:headEnd type="none" w="sm" len="sm"/>
              <a:tailEnd type="triangle" w="lg" len="lg"/>
            </a:ln>
          </p:spPr>
        </p:cxnSp>
        <p:sp>
          <p:nvSpPr>
            <p:cNvPr id="14" name="Google Shape;626;p37">
              <a:extLst>
                <a:ext uri="{FF2B5EF4-FFF2-40B4-BE49-F238E27FC236}">
                  <a16:creationId xmlns:a16="http://schemas.microsoft.com/office/drawing/2014/main" id="{5B3B3DBC-1C7B-2833-1D54-2F897AABA0B2}"/>
                </a:ext>
              </a:extLst>
            </p:cNvPr>
            <p:cNvSpPr/>
            <p:nvPr/>
          </p:nvSpPr>
          <p:spPr>
            <a:xfrm>
              <a:off x="5746392" y="5651126"/>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a:t>
              </a:r>
              <a:endParaRPr/>
            </a:p>
          </p:txBody>
        </p:sp>
        <p:cxnSp>
          <p:nvCxnSpPr>
            <p:cNvPr id="15" name="Google Shape;627;p37">
              <a:extLst>
                <a:ext uri="{FF2B5EF4-FFF2-40B4-BE49-F238E27FC236}">
                  <a16:creationId xmlns:a16="http://schemas.microsoft.com/office/drawing/2014/main" id="{8CCB7F42-1D28-65D9-77EC-4F5EC6CC5633}"/>
                </a:ext>
              </a:extLst>
            </p:cNvPr>
            <p:cNvCxnSpPr>
              <a:stCxn id="14" idx="3"/>
              <a:endCxn id="16" idx="1"/>
            </p:cNvCxnSpPr>
            <p:nvPr/>
          </p:nvCxnSpPr>
          <p:spPr>
            <a:xfrm rot="10800000" flipH="1">
              <a:off x="6170592" y="5304926"/>
              <a:ext cx="605700" cy="504000"/>
            </a:xfrm>
            <a:prstGeom prst="straightConnector1">
              <a:avLst/>
            </a:prstGeom>
            <a:noFill/>
            <a:ln w="28575" cap="flat" cmpd="sng">
              <a:solidFill>
                <a:srgbClr val="A48DD3"/>
              </a:solidFill>
              <a:prstDash val="solid"/>
              <a:round/>
              <a:headEnd type="none" w="sm" len="sm"/>
              <a:tailEnd type="triangle" w="lg" len="lg"/>
            </a:ln>
          </p:spPr>
        </p:cxnSp>
        <p:sp>
          <p:nvSpPr>
            <p:cNvPr id="16" name="Google Shape;625;p37">
              <a:extLst>
                <a:ext uri="{FF2B5EF4-FFF2-40B4-BE49-F238E27FC236}">
                  <a16:creationId xmlns:a16="http://schemas.microsoft.com/office/drawing/2014/main" id="{F401AAAE-981C-A761-B35A-C595418F07F4}"/>
                </a:ext>
              </a:extLst>
            </p:cNvPr>
            <p:cNvSpPr/>
            <p:nvPr/>
          </p:nvSpPr>
          <p:spPr>
            <a:xfrm>
              <a:off x="6776308" y="5147008"/>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t>
              </a:r>
              <a:endParaRPr/>
            </a:p>
          </p:txBody>
        </p:sp>
        <p:cxnSp>
          <p:nvCxnSpPr>
            <p:cNvPr id="17" name="Google Shape;628;p37">
              <a:extLst>
                <a:ext uri="{FF2B5EF4-FFF2-40B4-BE49-F238E27FC236}">
                  <a16:creationId xmlns:a16="http://schemas.microsoft.com/office/drawing/2014/main" id="{2275B930-34B7-A612-57CC-C127162F8939}"/>
                </a:ext>
              </a:extLst>
            </p:cNvPr>
            <p:cNvCxnSpPr>
              <a:stCxn id="12" idx="2"/>
              <a:endCxn id="14" idx="0"/>
            </p:cNvCxnSpPr>
            <p:nvPr/>
          </p:nvCxnSpPr>
          <p:spPr>
            <a:xfrm>
              <a:off x="5746355" y="4958490"/>
              <a:ext cx="212100" cy="692700"/>
            </a:xfrm>
            <a:prstGeom prst="straightConnector1">
              <a:avLst/>
            </a:prstGeom>
            <a:noFill/>
            <a:ln w="28575" cap="flat" cmpd="sng">
              <a:solidFill>
                <a:srgbClr val="A48DD3"/>
              </a:solidFill>
              <a:prstDash val="solid"/>
              <a:round/>
              <a:headEnd type="none" w="sm" len="sm"/>
              <a:tailEnd type="triangle" w="lg" len="lg"/>
            </a:ln>
          </p:spPr>
        </p:cxnSp>
        <p:grpSp>
          <p:nvGrpSpPr>
            <p:cNvPr id="18" name="Google Shape;629;p37">
              <a:extLst>
                <a:ext uri="{FF2B5EF4-FFF2-40B4-BE49-F238E27FC236}">
                  <a16:creationId xmlns:a16="http://schemas.microsoft.com/office/drawing/2014/main" id="{CA9D6E79-31F7-F8E9-E5DB-FFF8C23E98ED}"/>
                </a:ext>
              </a:extLst>
            </p:cNvPr>
            <p:cNvGrpSpPr/>
            <p:nvPr/>
          </p:nvGrpSpPr>
          <p:grpSpPr>
            <a:xfrm>
              <a:off x="4401649" y="4429165"/>
              <a:ext cx="3382238" cy="1672501"/>
              <a:chOff x="8204637" y="1921808"/>
              <a:chExt cx="3382238" cy="1672501"/>
            </a:xfrm>
          </p:grpSpPr>
          <p:sp>
            <p:nvSpPr>
              <p:cNvPr id="19" name="Google Shape;630;p37">
                <a:extLst>
                  <a:ext uri="{FF2B5EF4-FFF2-40B4-BE49-F238E27FC236}">
                    <a16:creationId xmlns:a16="http://schemas.microsoft.com/office/drawing/2014/main" id="{2304E96F-6A5B-C4B7-B525-8F2EA7CC3759}"/>
                  </a:ext>
                </a:extLst>
              </p:cNvPr>
              <p:cNvSpPr/>
              <p:nvPr/>
            </p:nvSpPr>
            <p:spPr>
              <a:xfrm>
                <a:off x="10070679" y="1921808"/>
                <a:ext cx="1310400" cy="340500"/>
              </a:xfrm>
              <a:prstGeom prst="wedgeRoundRectCallout">
                <a:avLst>
                  <a:gd name="adj1" fmla="val -45299"/>
                  <a:gd name="adj2" fmla="val 97384"/>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Quattrocento Sans"/>
                    <a:ea typeface="Quattrocento Sans"/>
                    <a:cs typeface="Quattrocento Sans"/>
                    <a:sym typeface="Quattrocento Sans"/>
                  </a:rPr>
                  <a:t>C before A</a:t>
                </a:r>
                <a:endParaRPr dirty="0"/>
              </a:p>
            </p:txBody>
          </p:sp>
          <p:sp>
            <p:nvSpPr>
              <p:cNvPr id="20" name="Google Shape;631;p37">
                <a:extLst>
                  <a:ext uri="{FF2B5EF4-FFF2-40B4-BE49-F238E27FC236}">
                    <a16:creationId xmlns:a16="http://schemas.microsoft.com/office/drawing/2014/main" id="{95F6F88C-0077-7140-F5E8-2213AEAB4AC9}"/>
                  </a:ext>
                </a:extLst>
              </p:cNvPr>
              <p:cNvSpPr/>
              <p:nvPr/>
            </p:nvSpPr>
            <p:spPr>
              <a:xfrm>
                <a:off x="10276475" y="3253809"/>
                <a:ext cx="1310400" cy="340500"/>
              </a:xfrm>
              <a:prstGeom prst="wedgeRoundRectCallout">
                <a:avLst>
                  <a:gd name="adj1" fmla="val -48017"/>
                  <a:gd name="adj2" fmla="val -80523"/>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B before C</a:t>
                </a:r>
                <a:endParaRPr/>
              </a:p>
            </p:txBody>
          </p:sp>
          <p:sp>
            <p:nvSpPr>
              <p:cNvPr id="21" name="Google Shape;632;p37">
                <a:extLst>
                  <a:ext uri="{FF2B5EF4-FFF2-40B4-BE49-F238E27FC236}">
                    <a16:creationId xmlns:a16="http://schemas.microsoft.com/office/drawing/2014/main" id="{64165787-D79A-DA51-5FE7-F5154A3A7910}"/>
                  </a:ext>
                </a:extLst>
              </p:cNvPr>
              <p:cNvSpPr/>
              <p:nvPr/>
            </p:nvSpPr>
            <p:spPr>
              <a:xfrm>
                <a:off x="8204637" y="2766469"/>
                <a:ext cx="1310400" cy="340500"/>
              </a:xfrm>
              <a:prstGeom prst="wedgeRoundRectCallout">
                <a:avLst>
                  <a:gd name="adj1" fmla="val 48035"/>
                  <a:gd name="adj2" fmla="val -90987"/>
                  <a:gd name="adj3" fmla="val 16667"/>
                </a:avLst>
              </a:prstGeom>
              <a:solidFill>
                <a:srgbClr val="A48DD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Quattrocento Sans"/>
                    <a:ea typeface="Quattrocento Sans"/>
                    <a:cs typeface="Quattrocento Sans"/>
                    <a:sym typeface="Quattrocento Sans"/>
                  </a:rPr>
                  <a:t>A before B</a:t>
                </a:r>
                <a:endParaRPr/>
              </a:p>
            </p:txBody>
          </p:sp>
        </p:grpSp>
        <p:sp>
          <p:nvSpPr>
            <p:cNvPr id="24" name="Google Shape;646;p37">
              <a:extLst>
                <a:ext uri="{FF2B5EF4-FFF2-40B4-BE49-F238E27FC236}">
                  <a16:creationId xmlns:a16="http://schemas.microsoft.com/office/drawing/2014/main" id="{777BCAFB-675C-65F2-DFC7-A9BD0A29B8D3}"/>
                </a:ext>
              </a:extLst>
            </p:cNvPr>
            <p:cNvSpPr txBox="1"/>
            <p:nvPr/>
          </p:nvSpPr>
          <p:spPr>
            <a:xfrm>
              <a:off x="4318016" y="6159817"/>
              <a:ext cx="422475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Quattrocento Sans"/>
                  <a:ea typeface="Quattrocento Sans"/>
                  <a:cs typeface="Quattrocento Sans"/>
                  <a:sym typeface="Quattrocento Sans"/>
                </a:rPr>
                <a:t>Not a DAG. No possible topological sort</a:t>
              </a:r>
              <a:endParaRPr dirty="0"/>
            </a:p>
          </p:txBody>
        </p:sp>
      </p:grpSp>
    </p:spTree>
    <p:extLst>
      <p:ext uri="{BB962C8B-B14F-4D97-AF65-F5344CB8AC3E}">
        <p14:creationId xmlns:p14="http://schemas.microsoft.com/office/powerpoint/2010/main" val="283136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AB0A-9BE1-82D4-7F37-D80895ABCAFA}"/>
              </a:ext>
            </a:extLst>
          </p:cNvPr>
          <p:cNvSpPr>
            <a:spLocks noGrp="1"/>
          </p:cNvSpPr>
          <p:nvPr>
            <p:ph type="title"/>
          </p:nvPr>
        </p:nvSpPr>
        <p:spPr/>
        <p:txBody>
          <a:bodyPr/>
          <a:lstStyle/>
          <a:p>
            <a:r>
              <a:rPr lang="en-GB" dirty="0"/>
              <a:t>Cycles and Undirected Edges </a:t>
            </a:r>
            <a:endParaRPr lang="en-SE" dirty="0"/>
          </a:p>
        </p:txBody>
      </p:sp>
      <p:sp>
        <p:nvSpPr>
          <p:cNvPr id="3" name="Text Placeholder 2">
            <a:extLst>
              <a:ext uri="{FF2B5EF4-FFF2-40B4-BE49-F238E27FC236}">
                <a16:creationId xmlns:a16="http://schemas.microsoft.com/office/drawing/2014/main" id="{EEE7DBC7-BA34-9A1D-8782-68F711DEB579}"/>
              </a:ext>
            </a:extLst>
          </p:cNvPr>
          <p:cNvSpPr>
            <a:spLocks noGrp="1"/>
          </p:cNvSpPr>
          <p:nvPr>
            <p:ph type="body" idx="1"/>
          </p:nvPr>
        </p:nvSpPr>
        <p:spPr>
          <a:xfrm>
            <a:off x="424945" y="1568275"/>
            <a:ext cx="8750763" cy="4822816"/>
          </a:xfrm>
        </p:spPr>
        <p:txBody>
          <a:bodyPr/>
          <a:lstStyle/>
          <a:p>
            <a:r>
              <a:rPr lang="en-GB" dirty="0"/>
              <a:t>Why is topological sort not possible for digraphs containing cycles?</a:t>
            </a:r>
          </a:p>
          <a:p>
            <a:pPr lvl="1"/>
            <a:r>
              <a:rPr lang="en-GB" dirty="0"/>
              <a:t>Imagine a graph with 3 nodes and edges = {1 to 2 , 2 to 3, 3 to 1} forming a cycle. Now if we try to topologically sort this graph starting from any node, it will always create a contradiction to our definition. All the nodes in a cycle are indirectly dependent on each other hence topological </a:t>
            </a:r>
            <a:r>
              <a:rPr lang="en-GB" dirty="0" err="1"/>
              <a:t>sortfails</a:t>
            </a:r>
            <a:endParaRPr lang="en-GB" dirty="0"/>
          </a:p>
          <a:p>
            <a:r>
              <a:rPr lang="en-GB" dirty="0"/>
              <a:t>Why is topological sort not possible for graphs with undirected edges?</a:t>
            </a:r>
          </a:p>
          <a:p>
            <a:pPr lvl="1"/>
            <a:r>
              <a:rPr lang="en-GB" dirty="0"/>
              <a:t>Special case of a cycle. An undirected edge between two nodes u and v means, there is an edge from u to v as well as from v to u. Because of this both the nodes u and v depend upon each other and none of them can appear before the other in the topological sort without creating a contradiction</a:t>
            </a:r>
          </a:p>
        </p:txBody>
      </p:sp>
      <p:sp>
        <p:nvSpPr>
          <p:cNvPr id="9" name="object 5">
            <a:extLst>
              <a:ext uri="{FF2B5EF4-FFF2-40B4-BE49-F238E27FC236}">
                <a16:creationId xmlns:a16="http://schemas.microsoft.com/office/drawing/2014/main" id="{80661710-AF97-F4F9-5B49-EAA79880403A}"/>
              </a:ext>
            </a:extLst>
          </p:cNvPr>
          <p:cNvSpPr/>
          <p:nvPr/>
        </p:nvSpPr>
        <p:spPr>
          <a:xfrm>
            <a:off x="11029529" y="1727732"/>
            <a:ext cx="929580" cy="305842"/>
          </a:xfrm>
          <a:custGeom>
            <a:avLst/>
            <a:gdLst/>
            <a:ahLst/>
            <a:cxnLst/>
            <a:rect l="l" t="t" r="r" b="b"/>
            <a:pathLst>
              <a:path w="1322070" h="434975">
                <a:moveTo>
                  <a:pt x="1321880" y="434787"/>
                </a:moveTo>
                <a:lnTo>
                  <a:pt x="1294061" y="382851"/>
                </a:lnTo>
                <a:lnTo>
                  <a:pt x="1257685" y="330450"/>
                </a:lnTo>
                <a:lnTo>
                  <a:pt x="1213352" y="278581"/>
                </a:lnTo>
                <a:lnTo>
                  <a:pt x="1161659" y="228241"/>
                </a:lnTo>
                <a:lnTo>
                  <a:pt x="1103204" y="180425"/>
                </a:lnTo>
                <a:lnTo>
                  <a:pt x="1071628" y="157775"/>
                </a:lnTo>
                <a:lnTo>
                  <a:pt x="1038585" y="136131"/>
                </a:lnTo>
                <a:lnTo>
                  <a:pt x="1004151" y="115616"/>
                </a:lnTo>
                <a:lnTo>
                  <a:pt x="968400" y="96355"/>
                </a:lnTo>
                <a:lnTo>
                  <a:pt x="931406" y="78473"/>
                </a:lnTo>
                <a:lnTo>
                  <a:pt x="893246" y="62094"/>
                </a:lnTo>
                <a:lnTo>
                  <a:pt x="853993" y="47343"/>
                </a:lnTo>
                <a:lnTo>
                  <a:pt x="813722" y="34345"/>
                </a:lnTo>
                <a:lnTo>
                  <a:pt x="772508" y="23223"/>
                </a:lnTo>
                <a:lnTo>
                  <a:pt x="730426" y="14103"/>
                </a:lnTo>
                <a:lnTo>
                  <a:pt x="687550" y="7110"/>
                </a:lnTo>
                <a:lnTo>
                  <a:pt x="643955" y="2367"/>
                </a:lnTo>
                <a:lnTo>
                  <a:pt x="599716" y="0"/>
                </a:lnTo>
                <a:lnTo>
                  <a:pt x="554908" y="132"/>
                </a:lnTo>
                <a:lnTo>
                  <a:pt x="509605" y="2889"/>
                </a:lnTo>
                <a:lnTo>
                  <a:pt x="463882" y="8395"/>
                </a:lnTo>
                <a:lnTo>
                  <a:pt x="417814" y="16775"/>
                </a:lnTo>
                <a:lnTo>
                  <a:pt x="371475" y="28153"/>
                </a:lnTo>
                <a:lnTo>
                  <a:pt x="324941" y="42654"/>
                </a:lnTo>
                <a:lnTo>
                  <a:pt x="278286" y="60402"/>
                </a:lnTo>
                <a:lnTo>
                  <a:pt x="231584" y="81523"/>
                </a:lnTo>
                <a:lnTo>
                  <a:pt x="184911" y="106140"/>
                </a:lnTo>
                <a:lnTo>
                  <a:pt x="138342" y="134378"/>
                </a:lnTo>
                <a:lnTo>
                  <a:pt x="91950" y="166362"/>
                </a:lnTo>
                <a:lnTo>
                  <a:pt x="45811" y="202216"/>
                </a:lnTo>
                <a:lnTo>
                  <a:pt x="0" y="242065"/>
                </a:lnTo>
              </a:path>
            </a:pathLst>
          </a:custGeom>
          <a:ln w="42693">
            <a:solidFill>
              <a:srgbClr val="231F2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0" name="object 6">
            <a:extLst>
              <a:ext uri="{FF2B5EF4-FFF2-40B4-BE49-F238E27FC236}">
                <a16:creationId xmlns:a16="http://schemas.microsoft.com/office/drawing/2014/main" id="{10E9C4DD-AB2D-C485-C5DA-83DDBE33C643}"/>
              </a:ext>
            </a:extLst>
          </p:cNvPr>
          <p:cNvSpPr/>
          <p:nvPr/>
        </p:nvSpPr>
        <p:spPr>
          <a:xfrm>
            <a:off x="10950904" y="1839767"/>
            <a:ext cx="135776" cy="130391"/>
          </a:xfrm>
          <a:prstGeom prst="rect">
            <a:avLst/>
          </a:prstGeom>
          <a:blipFill>
            <a:blip r:embed="rId2" cstate="print"/>
            <a:stretch>
              <a:fillRect/>
            </a:stretch>
          </a:blip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1" name="object 7">
            <a:extLst>
              <a:ext uri="{FF2B5EF4-FFF2-40B4-BE49-F238E27FC236}">
                <a16:creationId xmlns:a16="http://schemas.microsoft.com/office/drawing/2014/main" id="{5B579EAA-23C0-45C6-8A55-58202157E6BF}"/>
              </a:ext>
            </a:extLst>
          </p:cNvPr>
          <p:cNvSpPr/>
          <p:nvPr/>
        </p:nvSpPr>
        <p:spPr>
          <a:xfrm>
            <a:off x="9478345" y="1837704"/>
            <a:ext cx="0" cy="1386334"/>
          </a:xfrm>
          <a:custGeom>
            <a:avLst/>
            <a:gdLst/>
            <a:ahLst/>
            <a:cxnLst/>
            <a:rect l="l" t="t" r="r" b="b"/>
            <a:pathLst>
              <a:path h="1971675">
                <a:moveTo>
                  <a:pt x="0" y="0"/>
                </a:moveTo>
                <a:lnTo>
                  <a:pt x="0" y="1971529"/>
                </a:lnTo>
              </a:path>
            </a:pathLst>
          </a:custGeom>
          <a:ln w="42338">
            <a:solidFill>
              <a:srgbClr val="231F2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2" name="object 8">
            <a:extLst>
              <a:ext uri="{FF2B5EF4-FFF2-40B4-BE49-F238E27FC236}">
                <a16:creationId xmlns:a16="http://schemas.microsoft.com/office/drawing/2014/main" id="{4B51BBBA-2F0A-5120-8D06-F86E3ADF5944}"/>
              </a:ext>
            </a:extLst>
          </p:cNvPr>
          <p:cNvSpPr/>
          <p:nvPr/>
        </p:nvSpPr>
        <p:spPr>
          <a:xfrm>
            <a:off x="9304477" y="1662319"/>
            <a:ext cx="2783401" cy="2049724"/>
          </a:xfrm>
          <a:prstGeom prst="rect">
            <a:avLst/>
          </a:prstGeom>
          <a:blipFill>
            <a:blip r:embed="rId3" cstate="print"/>
            <a:stretch>
              <a:fillRect/>
            </a:stretch>
          </a:blip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3" name="Rectangle 12">
            <a:extLst>
              <a:ext uri="{FF2B5EF4-FFF2-40B4-BE49-F238E27FC236}">
                <a16:creationId xmlns:a16="http://schemas.microsoft.com/office/drawing/2014/main" id="{BBF61BB4-47DE-2174-1144-731A7D38E70C}"/>
              </a:ext>
            </a:extLst>
          </p:cNvPr>
          <p:cNvSpPr/>
          <p:nvPr/>
        </p:nvSpPr>
        <p:spPr>
          <a:xfrm>
            <a:off x="9531841" y="3750991"/>
            <a:ext cx="2247731" cy="276999"/>
          </a:xfrm>
          <a:prstGeom prst="rect">
            <a:avLst/>
          </a:prstGeom>
        </p:spPr>
        <p:txBody>
          <a:bodyPr wrap="none">
            <a:spAutoFit/>
          </a:bodyPr>
          <a:lstStyle/>
          <a:p>
            <a:pPr defTabSz="457200">
              <a:buClrTx/>
              <a:buFontTx/>
              <a:buNone/>
            </a:pPr>
            <a:r>
              <a:rPr lang="en-US" sz="1200" kern="1200" dirty="0">
                <a:solidFill>
                  <a:srgbClr val="1B8E1D"/>
                </a:solidFill>
                <a:latin typeface="Arial" panose="020B0604020202020204" pitchFamily="34" charset="0"/>
                <a:ea typeface="+mn-ea"/>
                <a:cs typeface="Arial" panose="020B0604020202020204" pitchFamily="34" charset="0"/>
              </a:rPr>
              <a:t>a </a:t>
            </a:r>
            <a:r>
              <a:rPr lang="en-US" sz="1200" dirty="0">
                <a:solidFill>
                  <a:srgbClr val="1B8E1D"/>
                </a:solidFill>
                <a:latin typeface="Arial" panose="020B0604020202020204" pitchFamily="34" charset="0"/>
                <a:ea typeface="+mn-ea"/>
                <a:cs typeface="Arial" panose="020B0604020202020204" pitchFamily="34" charset="0"/>
              </a:rPr>
              <a:t>digraph</a:t>
            </a:r>
            <a:r>
              <a:rPr lang="en-US" sz="1200" kern="1200" dirty="0">
                <a:solidFill>
                  <a:srgbClr val="1B8E1D"/>
                </a:solidFill>
                <a:latin typeface="Arial" panose="020B0604020202020204" pitchFamily="34" charset="0"/>
                <a:ea typeface="+mn-ea"/>
                <a:cs typeface="Arial" panose="020B0604020202020204" pitchFamily="34" charset="0"/>
              </a:rPr>
              <a:t> with a directed cycle</a:t>
            </a:r>
          </a:p>
        </p:txBody>
      </p:sp>
      <p:sp>
        <p:nvSpPr>
          <p:cNvPr id="5" name="Google Shape;623;p37">
            <a:extLst>
              <a:ext uri="{FF2B5EF4-FFF2-40B4-BE49-F238E27FC236}">
                <a16:creationId xmlns:a16="http://schemas.microsoft.com/office/drawing/2014/main" id="{ABE1BF0E-FE1E-1790-9471-7E963C13AC97}"/>
              </a:ext>
            </a:extLst>
          </p:cNvPr>
          <p:cNvSpPr/>
          <p:nvPr/>
        </p:nvSpPr>
        <p:spPr>
          <a:xfrm>
            <a:off x="9863050" y="4867836"/>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A</a:t>
            </a:r>
            <a:endParaRPr/>
          </a:p>
        </p:txBody>
      </p:sp>
      <p:cxnSp>
        <p:nvCxnSpPr>
          <p:cNvPr id="6" name="Google Shape;624;p37">
            <a:extLst>
              <a:ext uri="{FF2B5EF4-FFF2-40B4-BE49-F238E27FC236}">
                <a16:creationId xmlns:a16="http://schemas.microsoft.com/office/drawing/2014/main" id="{677B13B8-2B8D-C8BD-411B-1A1311681542}"/>
              </a:ext>
            </a:extLst>
          </p:cNvPr>
          <p:cNvCxnSpPr>
            <a:cxnSpLocks/>
            <a:stCxn id="5" idx="3"/>
            <a:endCxn id="14" idx="1"/>
          </p:cNvCxnSpPr>
          <p:nvPr/>
        </p:nvCxnSpPr>
        <p:spPr>
          <a:xfrm>
            <a:off x="10287250" y="5025636"/>
            <a:ext cx="817800" cy="504000"/>
          </a:xfrm>
          <a:prstGeom prst="straightConnector1">
            <a:avLst/>
          </a:prstGeom>
          <a:noFill/>
          <a:ln w="28575" cap="flat" cmpd="sng">
            <a:solidFill>
              <a:srgbClr val="A48DD3"/>
            </a:solidFill>
            <a:prstDash val="solid"/>
            <a:round/>
            <a:headEnd type="none" w="med" len="med"/>
            <a:tailEnd type="none" w="med" len="med"/>
          </a:ln>
        </p:spPr>
      </p:cxnSp>
      <p:sp>
        <p:nvSpPr>
          <p:cNvPr id="7" name="Google Shape;626;p37">
            <a:extLst>
              <a:ext uri="{FF2B5EF4-FFF2-40B4-BE49-F238E27FC236}">
                <a16:creationId xmlns:a16="http://schemas.microsoft.com/office/drawing/2014/main" id="{F39C761D-9109-93D9-AD01-79BBABA51D09}"/>
              </a:ext>
            </a:extLst>
          </p:cNvPr>
          <p:cNvSpPr/>
          <p:nvPr/>
        </p:nvSpPr>
        <p:spPr>
          <a:xfrm>
            <a:off x="10075187" y="5876072"/>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B</a:t>
            </a:r>
            <a:endParaRPr/>
          </a:p>
        </p:txBody>
      </p:sp>
      <p:sp>
        <p:nvSpPr>
          <p:cNvPr id="14" name="Google Shape;625;p37">
            <a:extLst>
              <a:ext uri="{FF2B5EF4-FFF2-40B4-BE49-F238E27FC236}">
                <a16:creationId xmlns:a16="http://schemas.microsoft.com/office/drawing/2014/main" id="{3BE25DF7-C41B-41B4-3345-BF6EA721CFC1}"/>
              </a:ext>
            </a:extLst>
          </p:cNvPr>
          <p:cNvSpPr/>
          <p:nvPr/>
        </p:nvSpPr>
        <p:spPr>
          <a:xfrm>
            <a:off x="11105103" y="5371954"/>
            <a:ext cx="424200" cy="315600"/>
          </a:xfrm>
          <a:prstGeom prst="rect">
            <a:avLst/>
          </a:prstGeom>
          <a:solidFill>
            <a:srgbClr val="E6DAFF"/>
          </a:solidFill>
          <a:ln w="28575" cap="flat" cmpd="sng">
            <a:solidFill>
              <a:srgbClr val="A48DD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Calibri"/>
                <a:ea typeface="Calibri"/>
                <a:cs typeface="Calibri"/>
                <a:sym typeface="Calibri"/>
              </a:rPr>
              <a:t>C</a:t>
            </a:r>
            <a:endParaRPr/>
          </a:p>
        </p:txBody>
      </p:sp>
      <p:cxnSp>
        <p:nvCxnSpPr>
          <p:cNvPr id="15" name="Google Shape;628;p37">
            <a:extLst>
              <a:ext uri="{FF2B5EF4-FFF2-40B4-BE49-F238E27FC236}">
                <a16:creationId xmlns:a16="http://schemas.microsoft.com/office/drawing/2014/main" id="{D94836CB-17DC-041A-487C-5C86980925A4}"/>
              </a:ext>
            </a:extLst>
          </p:cNvPr>
          <p:cNvCxnSpPr>
            <a:stCxn id="5" idx="2"/>
            <a:endCxn id="7" idx="0"/>
          </p:cNvCxnSpPr>
          <p:nvPr/>
        </p:nvCxnSpPr>
        <p:spPr>
          <a:xfrm>
            <a:off x="10075150" y="5183436"/>
            <a:ext cx="212100" cy="692700"/>
          </a:xfrm>
          <a:prstGeom prst="straightConnector1">
            <a:avLst/>
          </a:prstGeom>
          <a:noFill/>
          <a:ln w="28575" cap="flat" cmpd="sng">
            <a:solidFill>
              <a:srgbClr val="A48DD3"/>
            </a:solidFill>
            <a:prstDash val="solid"/>
            <a:round/>
            <a:headEnd type="none" w="med" len="med"/>
            <a:tailEnd type="none" w="med" len="med"/>
          </a:ln>
        </p:spPr>
      </p:cxnSp>
    </p:spTree>
    <p:extLst>
      <p:ext uri="{BB962C8B-B14F-4D97-AF65-F5344CB8AC3E}">
        <p14:creationId xmlns:p14="http://schemas.microsoft.com/office/powerpoint/2010/main" val="195666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67B29-BA52-EA07-B058-E08D4D18093F}"/>
              </a:ext>
            </a:extLst>
          </p:cNvPr>
          <p:cNvSpPr>
            <a:spLocks noGrp="1"/>
          </p:cNvSpPr>
          <p:nvPr>
            <p:ph type="title"/>
          </p:nvPr>
        </p:nvSpPr>
        <p:spPr/>
        <p:txBody>
          <a:bodyPr>
            <a:normAutofit fontScale="90000"/>
          </a:bodyPr>
          <a:lstStyle/>
          <a:p>
            <a:r>
              <a:rPr lang="en-GB" dirty="0"/>
              <a:t>Topological Sort</a:t>
            </a:r>
            <a:br>
              <a:rPr lang="en-GB" dirty="0"/>
            </a:br>
            <a:r>
              <a:rPr lang="en-GB" dirty="0"/>
              <a:t>Example I</a:t>
            </a:r>
            <a:endParaRPr lang="en-SE" dirty="0"/>
          </a:p>
        </p:txBody>
      </p:sp>
      <p:sp>
        <p:nvSpPr>
          <p:cNvPr id="3" name="Text Placeholder 2">
            <a:extLst>
              <a:ext uri="{FF2B5EF4-FFF2-40B4-BE49-F238E27FC236}">
                <a16:creationId xmlns:a16="http://schemas.microsoft.com/office/drawing/2014/main" id="{79C0F753-9B9C-1F7C-2B09-73B800417D92}"/>
              </a:ext>
            </a:extLst>
          </p:cNvPr>
          <p:cNvSpPr>
            <a:spLocks noGrp="1"/>
          </p:cNvSpPr>
          <p:nvPr>
            <p:ph type="body" idx="1"/>
          </p:nvPr>
        </p:nvSpPr>
        <p:spPr/>
        <p:txBody>
          <a:bodyPr/>
          <a:lstStyle/>
          <a:p>
            <a:endParaRPr lang="en-SE"/>
          </a:p>
        </p:txBody>
      </p:sp>
      <p:pic>
        <p:nvPicPr>
          <p:cNvPr id="4" name="Picture 3">
            <a:extLst>
              <a:ext uri="{FF2B5EF4-FFF2-40B4-BE49-F238E27FC236}">
                <a16:creationId xmlns:a16="http://schemas.microsoft.com/office/drawing/2014/main" id="{44F6ABEF-345E-92A3-5932-9CBB274899A7}"/>
              </a:ext>
            </a:extLst>
          </p:cNvPr>
          <p:cNvPicPr>
            <a:picLocks noChangeAspect="1"/>
          </p:cNvPicPr>
          <p:nvPr/>
        </p:nvPicPr>
        <p:blipFill>
          <a:blip r:embed="rId2"/>
          <a:stretch>
            <a:fillRect/>
          </a:stretch>
        </p:blipFill>
        <p:spPr>
          <a:xfrm>
            <a:off x="4180617" y="106392"/>
            <a:ext cx="7169517" cy="6645216"/>
          </a:xfrm>
          <a:prstGeom prst="rect">
            <a:avLst/>
          </a:prstGeom>
        </p:spPr>
      </p:pic>
    </p:spTree>
    <p:extLst>
      <p:ext uri="{BB962C8B-B14F-4D97-AF65-F5344CB8AC3E}">
        <p14:creationId xmlns:p14="http://schemas.microsoft.com/office/powerpoint/2010/main" val="231221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9"/>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GB" dirty="0"/>
              <a:t>Topological Sort Example II</a:t>
            </a:r>
            <a:endParaRPr dirty="0"/>
          </a:p>
        </p:txBody>
      </p:sp>
      <p:sp>
        <p:nvSpPr>
          <p:cNvPr id="660" name="Google Shape;660;p39"/>
          <p:cNvSpPr txBox="1">
            <a:spLocks noGrp="1"/>
          </p:cNvSpPr>
          <p:nvPr>
            <p:ph type="body" idx="1"/>
          </p:nvPr>
        </p:nvSpPr>
        <p:spPr>
          <a:xfrm>
            <a:off x="614551" y="1290596"/>
            <a:ext cx="11187300" cy="5085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sz="2600" dirty="0">
                <a:solidFill>
                  <a:schemeClr val="dk1"/>
                </a:solidFill>
                <a:latin typeface="Quattrocento Sans"/>
                <a:ea typeface="Quattrocento Sans"/>
                <a:cs typeface="Quattrocento Sans"/>
                <a:sym typeface="Quattrocento Sans"/>
              </a:rPr>
              <a:t>Give all possible topological orderings of this DAG</a:t>
            </a:r>
            <a:endParaRPr sz="2600" dirty="0">
              <a:solidFill>
                <a:schemeClr val="dk1"/>
              </a:solidFill>
              <a:latin typeface="Quattrocento Sans"/>
              <a:ea typeface="Quattrocento Sans"/>
              <a:cs typeface="Quattrocento Sans"/>
              <a:sym typeface="Quattrocento Sans"/>
            </a:endParaRPr>
          </a:p>
        </p:txBody>
      </p:sp>
      <p:sp>
        <p:nvSpPr>
          <p:cNvPr id="661" name="Google Shape;661;p39"/>
          <p:cNvSpPr/>
          <p:nvPr/>
        </p:nvSpPr>
        <p:spPr>
          <a:xfrm>
            <a:off x="2825114" y="2294039"/>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sp>
        <p:nvSpPr>
          <p:cNvPr id="662" name="Google Shape;662;p39"/>
          <p:cNvSpPr/>
          <p:nvPr/>
        </p:nvSpPr>
        <p:spPr>
          <a:xfrm>
            <a:off x="4176710" y="3394571"/>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sp>
        <p:nvSpPr>
          <p:cNvPr id="663" name="Google Shape;663;p39"/>
          <p:cNvSpPr/>
          <p:nvPr/>
        </p:nvSpPr>
        <p:spPr>
          <a:xfrm>
            <a:off x="4153171" y="2298028"/>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sp>
        <p:nvSpPr>
          <p:cNvPr id="664" name="Google Shape;664;p39"/>
          <p:cNvSpPr/>
          <p:nvPr/>
        </p:nvSpPr>
        <p:spPr>
          <a:xfrm>
            <a:off x="5715301" y="3394571"/>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E</a:t>
            </a:r>
            <a:endParaRPr/>
          </a:p>
        </p:txBody>
      </p:sp>
      <p:sp>
        <p:nvSpPr>
          <p:cNvPr id="665" name="Google Shape;665;p39"/>
          <p:cNvSpPr/>
          <p:nvPr/>
        </p:nvSpPr>
        <p:spPr>
          <a:xfrm>
            <a:off x="5676017" y="2288017"/>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cxnSp>
        <p:nvCxnSpPr>
          <p:cNvPr id="666" name="Google Shape;666;p39"/>
          <p:cNvCxnSpPr>
            <a:stCxn id="661" idx="5"/>
            <a:endCxn id="662" idx="1"/>
          </p:cNvCxnSpPr>
          <p:nvPr/>
        </p:nvCxnSpPr>
        <p:spPr>
          <a:xfrm>
            <a:off x="3245830" y="2705793"/>
            <a:ext cx="1003200" cy="759300"/>
          </a:xfrm>
          <a:prstGeom prst="straightConnector1">
            <a:avLst/>
          </a:prstGeom>
          <a:noFill/>
          <a:ln w="28575" cap="flat" cmpd="sng">
            <a:solidFill>
              <a:schemeClr val="dk1"/>
            </a:solidFill>
            <a:prstDash val="solid"/>
            <a:round/>
            <a:headEnd type="none" w="sm" len="sm"/>
            <a:tailEnd type="triangle" w="lg" len="lg"/>
          </a:ln>
        </p:spPr>
      </p:cxnSp>
      <p:cxnSp>
        <p:nvCxnSpPr>
          <p:cNvPr id="667" name="Google Shape;667;p39"/>
          <p:cNvCxnSpPr>
            <a:stCxn id="661" idx="6"/>
            <a:endCxn id="663" idx="2"/>
          </p:cNvCxnSpPr>
          <p:nvPr/>
        </p:nvCxnSpPr>
        <p:spPr>
          <a:xfrm>
            <a:off x="3318014" y="2535239"/>
            <a:ext cx="835200" cy="3900"/>
          </a:xfrm>
          <a:prstGeom prst="straightConnector1">
            <a:avLst/>
          </a:prstGeom>
          <a:noFill/>
          <a:ln w="28575" cap="flat" cmpd="sng">
            <a:solidFill>
              <a:schemeClr val="dk1"/>
            </a:solidFill>
            <a:prstDash val="solid"/>
            <a:round/>
            <a:headEnd type="none" w="sm" len="sm"/>
            <a:tailEnd type="triangle" w="lg" len="lg"/>
          </a:ln>
        </p:spPr>
      </p:cxnSp>
      <p:cxnSp>
        <p:nvCxnSpPr>
          <p:cNvPr id="668" name="Google Shape;668;p39"/>
          <p:cNvCxnSpPr>
            <a:stCxn id="663" idx="4"/>
            <a:endCxn id="662" idx="0"/>
          </p:cNvCxnSpPr>
          <p:nvPr/>
        </p:nvCxnSpPr>
        <p:spPr>
          <a:xfrm>
            <a:off x="4399621" y="2780428"/>
            <a:ext cx="23400" cy="614100"/>
          </a:xfrm>
          <a:prstGeom prst="straightConnector1">
            <a:avLst/>
          </a:prstGeom>
          <a:noFill/>
          <a:ln w="28575" cap="flat" cmpd="sng">
            <a:solidFill>
              <a:schemeClr val="dk1"/>
            </a:solidFill>
            <a:prstDash val="solid"/>
            <a:round/>
            <a:headEnd type="none" w="sm" len="sm"/>
            <a:tailEnd type="triangle" w="lg" len="lg"/>
          </a:ln>
        </p:spPr>
      </p:cxnSp>
      <p:cxnSp>
        <p:nvCxnSpPr>
          <p:cNvPr id="669" name="Google Shape;669;p39"/>
          <p:cNvCxnSpPr>
            <a:stCxn id="663" idx="6"/>
            <a:endCxn id="665" idx="2"/>
          </p:cNvCxnSpPr>
          <p:nvPr/>
        </p:nvCxnSpPr>
        <p:spPr>
          <a:xfrm rot="10800000" flipH="1">
            <a:off x="4646071" y="2529328"/>
            <a:ext cx="1029900" cy="9900"/>
          </a:xfrm>
          <a:prstGeom prst="straightConnector1">
            <a:avLst/>
          </a:prstGeom>
          <a:noFill/>
          <a:ln w="28575" cap="flat" cmpd="sng">
            <a:solidFill>
              <a:schemeClr val="dk1"/>
            </a:solidFill>
            <a:prstDash val="solid"/>
            <a:round/>
            <a:headEnd type="none" w="sm" len="sm"/>
            <a:tailEnd type="triangle" w="lg" len="lg"/>
          </a:ln>
        </p:spPr>
      </p:cxnSp>
      <p:cxnSp>
        <p:nvCxnSpPr>
          <p:cNvPr id="670" name="Google Shape;670;p39"/>
          <p:cNvCxnSpPr>
            <a:stCxn id="663" idx="5"/>
            <a:endCxn id="664" idx="1"/>
          </p:cNvCxnSpPr>
          <p:nvPr/>
        </p:nvCxnSpPr>
        <p:spPr>
          <a:xfrm>
            <a:off x="4573887" y="2709782"/>
            <a:ext cx="1213500" cy="755400"/>
          </a:xfrm>
          <a:prstGeom prst="straightConnector1">
            <a:avLst/>
          </a:prstGeom>
          <a:noFill/>
          <a:ln w="28575" cap="flat" cmpd="sng">
            <a:solidFill>
              <a:schemeClr val="dk1"/>
            </a:solidFill>
            <a:prstDash val="solid"/>
            <a:round/>
            <a:headEnd type="none" w="sm" len="sm"/>
            <a:tailEnd type="triangle" w="lg" len="lg"/>
          </a:ln>
        </p:spPr>
      </p:cxnSp>
      <p:sp>
        <p:nvSpPr>
          <p:cNvPr id="7" name="Google Shape;692;p40">
            <a:extLst>
              <a:ext uri="{FF2B5EF4-FFF2-40B4-BE49-F238E27FC236}">
                <a16:creationId xmlns:a16="http://schemas.microsoft.com/office/drawing/2014/main" id="{42B06AC4-5F54-C961-9788-D89A7FA3C563}"/>
              </a:ext>
            </a:extLst>
          </p:cNvPr>
          <p:cNvSpPr txBox="1">
            <a:spLocks/>
          </p:cNvSpPr>
          <p:nvPr/>
        </p:nvSpPr>
        <p:spPr>
          <a:xfrm>
            <a:off x="723227" y="4373577"/>
            <a:ext cx="7934636" cy="1193827"/>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0" indent="0">
              <a:spcBef>
                <a:spcPts val="0"/>
              </a:spcBef>
              <a:buFont typeface="Twentieth Century"/>
              <a:buNone/>
            </a:pPr>
            <a:r>
              <a:rPr lang="en-GB" dirty="0"/>
              <a:t>By observation, we can get (A, C, B, D, E), (A, C, B, E, 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40"/>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GB" dirty="0"/>
              <a:t>Topological Sort Example III</a:t>
            </a:r>
            <a:endParaRPr dirty="0"/>
          </a:p>
        </p:txBody>
      </p:sp>
      <p:sp>
        <p:nvSpPr>
          <p:cNvPr id="692" name="Google Shape;692;p40"/>
          <p:cNvSpPr txBox="1">
            <a:spLocks noGrp="1"/>
          </p:cNvSpPr>
          <p:nvPr>
            <p:ph type="body" idx="1"/>
          </p:nvPr>
        </p:nvSpPr>
        <p:spPr>
          <a:xfrm>
            <a:off x="596207" y="1384389"/>
            <a:ext cx="11187300" cy="7947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GB" sz="2600" dirty="0">
                <a:solidFill>
                  <a:schemeClr val="dk1"/>
                </a:solidFill>
                <a:latin typeface="Quattrocento Sans"/>
                <a:sym typeface="Quattrocento Sans"/>
              </a:rPr>
              <a:t>Give</a:t>
            </a:r>
            <a:r>
              <a:rPr lang="en-GB" sz="2400" dirty="0"/>
              <a:t> </a:t>
            </a:r>
            <a:r>
              <a:rPr lang="en-GB" sz="2600" dirty="0">
                <a:solidFill>
                  <a:schemeClr val="dk1"/>
                </a:solidFill>
                <a:latin typeface="Quattrocento Sans"/>
                <a:sym typeface="Quattrocento Sans"/>
              </a:rPr>
              <a:t>all possible topological orderings of this DAG</a:t>
            </a:r>
          </a:p>
        </p:txBody>
      </p:sp>
      <p:sp>
        <p:nvSpPr>
          <p:cNvPr id="13" name="Google Shape;661;p39">
            <a:extLst>
              <a:ext uri="{FF2B5EF4-FFF2-40B4-BE49-F238E27FC236}">
                <a16:creationId xmlns:a16="http://schemas.microsoft.com/office/drawing/2014/main" id="{90C54AEA-E89E-D124-3B1F-7DDA9CB49CF8}"/>
              </a:ext>
            </a:extLst>
          </p:cNvPr>
          <p:cNvSpPr/>
          <p:nvPr/>
        </p:nvSpPr>
        <p:spPr>
          <a:xfrm>
            <a:off x="2939102" y="2132198"/>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sp>
        <p:nvSpPr>
          <p:cNvPr id="14" name="Google Shape;662;p39">
            <a:extLst>
              <a:ext uri="{FF2B5EF4-FFF2-40B4-BE49-F238E27FC236}">
                <a16:creationId xmlns:a16="http://schemas.microsoft.com/office/drawing/2014/main" id="{5D3D064A-CA52-D246-6FB7-A20CBBA7E4DA}"/>
              </a:ext>
            </a:extLst>
          </p:cNvPr>
          <p:cNvSpPr/>
          <p:nvPr/>
        </p:nvSpPr>
        <p:spPr>
          <a:xfrm>
            <a:off x="2949398" y="3147785"/>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sp>
        <p:nvSpPr>
          <p:cNvPr id="15" name="Google Shape;663;p39">
            <a:extLst>
              <a:ext uri="{FF2B5EF4-FFF2-40B4-BE49-F238E27FC236}">
                <a16:creationId xmlns:a16="http://schemas.microsoft.com/office/drawing/2014/main" id="{CB9CB51B-4AF8-9DD0-0B00-EA39A63B2B22}"/>
              </a:ext>
            </a:extLst>
          </p:cNvPr>
          <p:cNvSpPr/>
          <p:nvPr/>
        </p:nvSpPr>
        <p:spPr>
          <a:xfrm>
            <a:off x="4267159" y="2136187"/>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sp>
        <p:nvSpPr>
          <p:cNvPr id="16" name="Google Shape;664;p39">
            <a:extLst>
              <a:ext uri="{FF2B5EF4-FFF2-40B4-BE49-F238E27FC236}">
                <a16:creationId xmlns:a16="http://schemas.microsoft.com/office/drawing/2014/main" id="{ACBFEE98-E04D-C391-877F-412D294D9889}"/>
              </a:ext>
            </a:extLst>
          </p:cNvPr>
          <p:cNvSpPr/>
          <p:nvPr/>
        </p:nvSpPr>
        <p:spPr>
          <a:xfrm>
            <a:off x="5789959" y="3147785"/>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E</a:t>
            </a:r>
            <a:endParaRPr/>
          </a:p>
        </p:txBody>
      </p:sp>
      <p:sp>
        <p:nvSpPr>
          <p:cNvPr id="17" name="Google Shape;665;p39">
            <a:extLst>
              <a:ext uri="{FF2B5EF4-FFF2-40B4-BE49-F238E27FC236}">
                <a16:creationId xmlns:a16="http://schemas.microsoft.com/office/drawing/2014/main" id="{4D04AA7C-4E46-2E49-250C-950413C102A2}"/>
              </a:ext>
            </a:extLst>
          </p:cNvPr>
          <p:cNvSpPr/>
          <p:nvPr/>
        </p:nvSpPr>
        <p:spPr>
          <a:xfrm>
            <a:off x="5790005" y="2126176"/>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cxnSp>
        <p:nvCxnSpPr>
          <p:cNvPr id="19" name="Google Shape;667;p39">
            <a:extLst>
              <a:ext uri="{FF2B5EF4-FFF2-40B4-BE49-F238E27FC236}">
                <a16:creationId xmlns:a16="http://schemas.microsoft.com/office/drawing/2014/main" id="{ADD8EC74-02F1-C9F8-7D20-25845BE4D292}"/>
              </a:ext>
            </a:extLst>
          </p:cNvPr>
          <p:cNvCxnSpPr>
            <a:stCxn id="13" idx="6"/>
            <a:endCxn id="15" idx="2"/>
          </p:cNvCxnSpPr>
          <p:nvPr/>
        </p:nvCxnSpPr>
        <p:spPr>
          <a:xfrm>
            <a:off x="3432002" y="2373398"/>
            <a:ext cx="835200" cy="3900"/>
          </a:xfrm>
          <a:prstGeom prst="straightConnector1">
            <a:avLst/>
          </a:prstGeom>
          <a:noFill/>
          <a:ln w="28575" cap="flat" cmpd="sng">
            <a:solidFill>
              <a:schemeClr val="dk1"/>
            </a:solidFill>
            <a:prstDash val="solid"/>
            <a:round/>
            <a:headEnd type="none" w="sm" len="sm"/>
            <a:tailEnd type="triangle" w="lg" len="lg"/>
          </a:ln>
        </p:spPr>
      </p:cxnSp>
      <p:cxnSp>
        <p:nvCxnSpPr>
          <p:cNvPr id="21" name="Google Shape;669;p39">
            <a:extLst>
              <a:ext uri="{FF2B5EF4-FFF2-40B4-BE49-F238E27FC236}">
                <a16:creationId xmlns:a16="http://schemas.microsoft.com/office/drawing/2014/main" id="{294C835E-D443-702A-58C5-455E88505045}"/>
              </a:ext>
            </a:extLst>
          </p:cNvPr>
          <p:cNvCxnSpPr>
            <a:stCxn id="15" idx="6"/>
            <a:endCxn id="17" idx="2"/>
          </p:cNvCxnSpPr>
          <p:nvPr/>
        </p:nvCxnSpPr>
        <p:spPr>
          <a:xfrm rot="10800000" flipH="1">
            <a:off x="4760059" y="2367487"/>
            <a:ext cx="1029900" cy="9900"/>
          </a:xfrm>
          <a:prstGeom prst="straightConnector1">
            <a:avLst/>
          </a:prstGeom>
          <a:noFill/>
          <a:ln w="28575" cap="flat" cmpd="sng">
            <a:solidFill>
              <a:schemeClr val="dk1"/>
            </a:solidFill>
            <a:prstDash val="solid"/>
            <a:round/>
            <a:headEnd type="none" w="sm" len="sm"/>
            <a:tailEnd type="triangle" w="lg" len="lg"/>
          </a:ln>
        </p:spPr>
      </p:cxnSp>
      <p:cxnSp>
        <p:nvCxnSpPr>
          <p:cNvPr id="23" name="Google Shape;670;p39">
            <a:extLst>
              <a:ext uri="{FF2B5EF4-FFF2-40B4-BE49-F238E27FC236}">
                <a16:creationId xmlns:a16="http://schemas.microsoft.com/office/drawing/2014/main" id="{B3D65E7A-E71E-0EEE-D2C6-DD78717457F8}"/>
              </a:ext>
            </a:extLst>
          </p:cNvPr>
          <p:cNvCxnSpPr>
            <a:stCxn id="15" idx="5"/>
            <a:endCxn id="16" idx="1"/>
          </p:cNvCxnSpPr>
          <p:nvPr/>
        </p:nvCxnSpPr>
        <p:spPr>
          <a:xfrm>
            <a:off x="4687875" y="2547941"/>
            <a:ext cx="1174268" cy="670490"/>
          </a:xfrm>
          <a:prstGeom prst="straightConnector1">
            <a:avLst/>
          </a:prstGeom>
          <a:noFill/>
          <a:ln w="28575" cap="flat" cmpd="sng">
            <a:solidFill>
              <a:schemeClr val="dk1"/>
            </a:solidFill>
            <a:prstDash val="solid"/>
            <a:round/>
            <a:headEnd type="none" w="sm" len="sm"/>
            <a:tailEnd type="triangle" w="lg" len="lg"/>
          </a:ln>
        </p:spPr>
      </p:cxnSp>
      <p:cxnSp>
        <p:nvCxnSpPr>
          <p:cNvPr id="30" name="Google Shape;667;p39">
            <a:extLst>
              <a:ext uri="{FF2B5EF4-FFF2-40B4-BE49-F238E27FC236}">
                <a16:creationId xmlns:a16="http://schemas.microsoft.com/office/drawing/2014/main" id="{04073208-5E0F-8D7B-B171-B7AF6F226FB6}"/>
              </a:ext>
            </a:extLst>
          </p:cNvPr>
          <p:cNvCxnSpPr>
            <a:cxnSpLocks/>
            <a:endCxn id="15" idx="3"/>
          </p:cNvCxnSpPr>
          <p:nvPr/>
        </p:nvCxnSpPr>
        <p:spPr>
          <a:xfrm flipV="1">
            <a:off x="3413983" y="2547941"/>
            <a:ext cx="925360" cy="764323"/>
          </a:xfrm>
          <a:prstGeom prst="straightConnector1">
            <a:avLst/>
          </a:prstGeom>
          <a:noFill/>
          <a:ln w="28575" cap="flat" cmpd="sng">
            <a:solidFill>
              <a:schemeClr val="dk1"/>
            </a:solidFill>
            <a:prstDash val="solid"/>
            <a:round/>
            <a:headEnd type="none" w="sm" len="sm"/>
            <a:tailEnd type="triangle" w="lg" len="lg"/>
          </a:ln>
        </p:spPr>
      </p:cxnSp>
      <p:sp>
        <p:nvSpPr>
          <p:cNvPr id="33" name="Google Shape;664;p39">
            <a:extLst>
              <a:ext uri="{FF2B5EF4-FFF2-40B4-BE49-F238E27FC236}">
                <a16:creationId xmlns:a16="http://schemas.microsoft.com/office/drawing/2014/main" id="{ECDCA0B3-6468-3681-F2C2-35674659B062}"/>
              </a:ext>
            </a:extLst>
          </p:cNvPr>
          <p:cNvSpPr/>
          <p:nvPr/>
        </p:nvSpPr>
        <p:spPr>
          <a:xfrm>
            <a:off x="7127476" y="3147785"/>
            <a:ext cx="492900" cy="482400"/>
          </a:xfrm>
          <a:prstGeom prst="ellipse">
            <a:avLst/>
          </a:prstGeom>
          <a:solidFill>
            <a:schemeClr val="lt1"/>
          </a:solidFill>
          <a:ln w="28575" cap="flat" cmpd="sng">
            <a:solidFill>
              <a:srgbClr val="147E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Quattrocento Sans"/>
                <a:ea typeface="Quattrocento Sans"/>
                <a:cs typeface="Quattrocento Sans"/>
                <a:sym typeface="Quattrocento Sans"/>
              </a:rPr>
              <a:t>E</a:t>
            </a:r>
            <a:endParaRPr/>
          </a:p>
        </p:txBody>
      </p:sp>
      <p:cxnSp>
        <p:nvCxnSpPr>
          <p:cNvPr id="34" name="Google Shape;667;p39">
            <a:extLst>
              <a:ext uri="{FF2B5EF4-FFF2-40B4-BE49-F238E27FC236}">
                <a16:creationId xmlns:a16="http://schemas.microsoft.com/office/drawing/2014/main" id="{6D6A2198-B3F8-41D8-1E8E-8A674A4CAA99}"/>
              </a:ext>
            </a:extLst>
          </p:cNvPr>
          <p:cNvCxnSpPr>
            <a:cxnSpLocks/>
          </p:cNvCxnSpPr>
          <p:nvPr/>
        </p:nvCxnSpPr>
        <p:spPr>
          <a:xfrm>
            <a:off x="6295330" y="3387035"/>
            <a:ext cx="835200" cy="3900"/>
          </a:xfrm>
          <a:prstGeom prst="straightConnector1">
            <a:avLst/>
          </a:prstGeom>
          <a:noFill/>
          <a:ln w="28575" cap="flat" cmpd="sng">
            <a:solidFill>
              <a:schemeClr val="dk1"/>
            </a:solidFill>
            <a:prstDash val="solid"/>
            <a:round/>
            <a:headEnd type="none" w="sm" len="sm"/>
            <a:tailEnd type="triangle" w="lg" len="lg"/>
          </a:ln>
        </p:spPr>
      </p:cxnSp>
      <p:sp>
        <p:nvSpPr>
          <p:cNvPr id="35" name="Google Shape;692;p40">
            <a:extLst>
              <a:ext uri="{FF2B5EF4-FFF2-40B4-BE49-F238E27FC236}">
                <a16:creationId xmlns:a16="http://schemas.microsoft.com/office/drawing/2014/main" id="{CAD3A4FE-8B6E-04AB-FE17-A0541FBFD8D7}"/>
              </a:ext>
            </a:extLst>
          </p:cNvPr>
          <p:cNvSpPr txBox="1">
            <a:spLocks/>
          </p:cNvSpPr>
          <p:nvPr/>
        </p:nvSpPr>
        <p:spPr>
          <a:xfrm>
            <a:off x="723226" y="4373577"/>
            <a:ext cx="10654687" cy="2217247"/>
          </a:xfrm>
          <a:prstGeom prst="rect">
            <a:avLst/>
          </a:prstGeom>
          <a:noFill/>
          <a:ln>
            <a:noFill/>
          </a:ln>
        </p:spPr>
        <p:txBody>
          <a:bodyPr spcFirstLastPara="1" wrap="square" lIns="45700" tIns="45700" rIns="45700" bIns="45700"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200"/>
              </a:spcBef>
              <a:spcAft>
                <a:spcPts val="0"/>
              </a:spcAft>
              <a:buClr>
                <a:srgbClr val="4C3282"/>
              </a:buClr>
              <a:buSzPts val="2600"/>
              <a:buFont typeface="Twentieth Century"/>
              <a:buChar char="●"/>
              <a:defRPr sz="2600" b="0" i="0" u="none" strike="noStrike" cap="none">
                <a:solidFill>
                  <a:schemeClr val="dk1"/>
                </a:solidFill>
                <a:latin typeface="Quattrocento Sans"/>
                <a:ea typeface="Quattrocento Sans"/>
                <a:cs typeface="Quattrocento Sans"/>
                <a:sym typeface="Quattrocento Sans"/>
              </a:defRPr>
            </a:lvl1pPr>
            <a:lvl2pPr marL="914400" marR="0" lvl="1" indent="-361950" algn="l" rtl="0">
              <a:lnSpc>
                <a:spcPct val="90000"/>
              </a:lnSpc>
              <a:spcBef>
                <a:spcPts val="300"/>
              </a:spcBef>
              <a:spcAft>
                <a:spcPts val="0"/>
              </a:spcAft>
              <a:buClr>
                <a:srgbClr val="B6A479"/>
              </a:buClr>
              <a:buSzPts val="2100"/>
              <a:buFont typeface="Quattrocento Sans"/>
              <a:buChar char="○"/>
              <a:defRPr sz="2100" b="0" i="0" u="none" strike="noStrike" cap="none">
                <a:solidFill>
                  <a:schemeClr val="dk1"/>
                </a:solidFill>
                <a:latin typeface="Quattrocento Sans"/>
                <a:ea typeface="Quattrocento Sans"/>
                <a:cs typeface="Quattrocento Sans"/>
                <a:sym typeface="Quattrocento Sans"/>
              </a:defRPr>
            </a:lvl2pPr>
            <a:lvl3pPr marL="1371600" marR="0" lvl="2" indent="-323850" algn="l" rtl="0">
              <a:lnSpc>
                <a:spcPct val="90000"/>
              </a:lnSpc>
              <a:spcBef>
                <a:spcPts val="400"/>
              </a:spcBef>
              <a:spcAft>
                <a:spcPts val="0"/>
              </a:spcAft>
              <a:buClr>
                <a:srgbClr val="B6A479"/>
              </a:buClr>
              <a:buSzPts val="1500"/>
              <a:buFont typeface="Quattrocento Sans"/>
              <a:buChar char="■"/>
              <a:defRPr sz="1500" b="0" i="0" u="none" strike="noStrike" cap="none">
                <a:solidFill>
                  <a:schemeClr val="dk1"/>
                </a:solidFill>
                <a:latin typeface="Quattrocento Sans"/>
                <a:ea typeface="Quattrocento Sans"/>
                <a:cs typeface="Quattrocento Sans"/>
                <a:sym typeface="Quattrocento Sans"/>
              </a:defRPr>
            </a:lvl3pPr>
            <a:lvl4pPr marL="1828800" marR="0" lvl="3"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4pPr>
            <a:lvl5pPr marL="2286000" marR="0" lvl="4" indent="-317500" algn="l" rtl="0">
              <a:lnSpc>
                <a:spcPct val="90000"/>
              </a:lnSpc>
              <a:spcBef>
                <a:spcPts val="400"/>
              </a:spcBef>
              <a:spcAft>
                <a:spcPts val="0"/>
              </a:spcAft>
              <a:buClr>
                <a:srgbClr val="B6A479"/>
              </a:buClr>
              <a:buSzPts val="1400"/>
              <a:buFont typeface="Quattrocento Sans"/>
              <a:buChar char="○"/>
              <a:defRPr sz="1400" b="0" i="0" u="none" strike="noStrike" cap="none">
                <a:solidFill>
                  <a:schemeClr val="dk1"/>
                </a:solidFill>
                <a:latin typeface="Quattrocento Sans"/>
                <a:ea typeface="Quattrocento Sans"/>
                <a:cs typeface="Quattrocento Sans"/>
                <a:sym typeface="Quattrocento Sans"/>
              </a:defRPr>
            </a:lvl5pPr>
            <a:lvl6pPr marL="2743200" marR="0" lvl="5"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pPr marL="0" indent="0">
              <a:spcBef>
                <a:spcPts val="0"/>
              </a:spcBef>
              <a:buFont typeface="Twentieth Century"/>
              <a:buNone/>
            </a:pPr>
            <a:r>
              <a:rPr lang="en-GB" dirty="0"/>
              <a:t>By observation, we can get: all possible </a:t>
            </a:r>
            <a:r>
              <a:rPr lang="en-GB" dirty="0" err="1"/>
              <a:t>interleavings</a:t>
            </a:r>
            <a:r>
              <a:rPr lang="en-GB" dirty="0"/>
              <a:t> with (AB) or (BA) before C, (DEF) or (DFE) or (EFD) after C. e.g., ABCDEF, BACEDF,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8701-97D6-BAFA-FC2C-FF0D128C45B0}"/>
              </a:ext>
            </a:extLst>
          </p:cNvPr>
          <p:cNvSpPr>
            <a:spLocks noGrp="1"/>
          </p:cNvSpPr>
          <p:nvPr>
            <p:ph type="title"/>
          </p:nvPr>
        </p:nvSpPr>
        <p:spPr>
          <a:xfrm>
            <a:off x="618270" y="91153"/>
            <a:ext cx="11187000" cy="1014900"/>
          </a:xfrm>
        </p:spPr>
        <p:txBody>
          <a:bodyPr/>
          <a:lstStyle/>
          <a:p>
            <a:r>
              <a:rPr lang="en-GB" dirty="0"/>
              <a:t>DFS Traversals and Topological Sort </a:t>
            </a:r>
            <a:endParaRPr lang="en-SE" dirty="0"/>
          </a:p>
        </p:txBody>
      </p:sp>
      <p:sp>
        <p:nvSpPr>
          <p:cNvPr id="3" name="Text Placeholder 2">
            <a:extLst>
              <a:ext uri="{FF2B5EF4-FFF2-40B4-BE49-F238E27FC236}">
                <a16:creationId xmlns:a16="http://schemas.microsoft.com/office/drawing/2014/main" id="{E1CC6A3A-F6EF-6108-6AF8-9D534366873D}"/>
              </a:ext>
            </a:extLst>
          </p:cNvPr>
          <p:cNvSpPr>
            <a:spLocks noGrp="1"/>
          </p:cNvSpPr>
          <p:nvPr>
            <p:ph type="body" idx="1"/>
          </p:nvPr>
        </p:nvSpPr>
        <p:spPr>
          <a:xfrm>
            <a:off x="472792" y="773019"/>
            <a:ext cx="10941072" cy="5989802"/>
          </a:xfrm>
        </p:spPr>
        <p:txBody>
          <a:bodyPr/>
          <a:lstStyle/>
          <a:p>
            <a:r>
              <a:rPr lang="en-GB" sz="2000" dirty="0">
                <a:solidFill>
                  <a:schemeClr val="tx1"/>
                </a:solidFill>
              </a:rPr>
              <a:t>DFS pre-order traversal </a:t>
            </a:r>
          </a:p>
          <a:p>
            <a:pPr lvl="1"/>
            <a:r>
              <a:rPr lang="en-GB" sz="1800" dirty="0"/>
              <a:t>Visit a node during DFS forward traversal </a:t>
            </a:r>
            <a:r>
              <a:rPr lang="en-GB" sz="1800" dirty="0">
                <a:solidFill>
                  <a:srgbClr val="FF0000"/>
                </a:solidFill>
              </a:rPr>
              <a:t>before</a:t>
            </a:r>
            <a:r>
              <a:rPr lang="en-GB" sz="1800" dirty="0"/>
              <a:t> visiting all its unvisited </a:t>
            </a:r>
            <a:r>
              <a:rPr lang="en-GB" sz="1800" dirty="0" err="1"/>
              <a:t>neighbors</a:t>
            </a:r>
            <a:endParaRPr lang="en-GB" sz="1800" dirty="0"/>
          </a:p>
          <a:p>
            <a:pPr lvl="1"/>
            <a:r>
              <a:rPr lang="en-GB" sz="1800" dirty="0"/>
              <a:t>.Pre-order traversal is obtained in the order that nodes are pushed onto the stack, or when the recursive function call goes forward in the call stack</a:t>
            </a:r>
          </a:p>
          <a:p>
            <a:pPr lvl="1"/>
            <a:r>
              <a:rPr lang="en-GB" sz="1800" dirty="0"/>
              <a:t>Upon finishing traversal starting from one node, restart from another unvisited node</a:t>
            </a:r>
          </a:p>
          <a:p>
            <a:r>
              <a:rPr lang="en-GB" sz="2000" dirty="0"/>
              <a:t>DFS post-order traversal </a:t>
            </a:r>
          </a:p>
          <a:p>
            <a:pPr lvl="1"/>
            <a:r>
              <a:rPr lang="en-GB" sz="1800" dirty="0"/>
              <a:t>Visit a node during DFS backtracking </a:t>
            </a:r>
            <a:r>
              <a:rPr lang="en-GB" sz="1800" dirty="0">
                <a:solidFill>
                  <a:srgbClr val="FF0000"/>
                </a:solidFill>
              </a:rPr>
              <a:t>after</a:t>
            </a:r>
            <a:r>
              <a:rPr lang="en-GB" sz="1800" dirty="0"/>
              <a:t> visiting all its unvisited </a:t>
            </a:r>
            <a:r>
              <a:rPr lang="en-GB" sz="1800" dirty="0" err="1"/>
              <a:t>neighbors</a:t>
            </a:r>
            <a:r>
              <a:rPr lang="en-GB" sz="1800" dirty="0"/>
              <a:t>, i.e., after reaching a </a:t>
            </a:r>
            <a:r>
              <a:rPr lang="en-GB" sz="1800" dirty="0" err="1"/>
              <a:t>deadend</a:t>
            </a:r>
            <a:r>
              <a:rPr lang="en-GB" sz="1800" dirty="0"/>
              <a:t>. </a:t>
            </a:r>
          </a:p>
          <a:p>
            <a:pPr lvl="1"/>
            <a:r>
              <a:rPr lang="en-GB" sz="1800" dirty="0"/>
              <a:t>Post-order traversal is obtained in the order that the nodes are popped off the stack, or when the recursive function call returns from the call stack</a:t>
            </a:r>
          </a:p>
          <a:p>
            <a:pPr lvl="1"/>
            <a:r>
              <a:rPr lang="en-GB" sz="1800" dirty="0"/>
              <a:t>Upon finishing traversal starting from one node, restart from another unvisited node</a:t>
            </a:r>
          </a:p>
          <a:p>
            <a:pPr lvl="1"/>
            <a:r>
              <a:rPr lang="en-GB" sz="1800" dirty="0"/>
              <a:t>Any post-order traversal of a graph must end with a node with incoming edges (no predecessors), hence any topological sort must start with a node with no predecessors</a:t>
            </a:r>
          </a:p>
          <a:p>
            <a:pPr lvl="2"/>
            <a:r>
              <a:rPr lang="en-GB" sz="1600" dirty="0"/>
              <a:t>Tree traversal is a special case: any post-order traversal of a tree must end with the root</a:t>
            </a:r>
          </a:p>
          <a:p>
            <a:r>
              <a:rPr lang="en-GB" sz="2000" dirty="0"/>
              <a:t>Topological sort: </a:t>
            </a:r>
          </a:p>
          <a:p>
            <a:pPr lvl="1"/>
            <a:r>
              <a:rPr lang="en-GB" sz="1800" dirty="0"/>
              <a:t>Perform DFS post-order traversal starting from any node (often, but not necessarily, a node with no predecessors, to reduce the number of restarts) to get an ordered list of nodes, then reverse the node order to get a topological sort (one of multiple possible) </a:t>
            </a:r>
          </a:p>
          <a:p>
            <a:pPr lvl="1"/>
            <a:r>
              <a:rPr lang="en-GB" sz="1800" dirty="0"/>
              <a:t>Intuition: DFS post-order traversal outputs nodes from the deepest (farthest away from the starting node) to the starting mode, hence the reverse order is a topological sort from the starting node</a:t>
            </a:r>
            <a:endParaRPr lang="en-SE" sz="2000" dirty="0"/>
          </a:p>
        </p:txBody>
      </p:sp>
    </p:spTree>
    <p:extLst>
      <p:ext uri="{BB962C8B-B14F-4D97-AF65-F5344CB8AC3E}">
        <p14:creationId xmlns:p14="http://schemas.microsoft.com/office/powerpoint/2010/main" val="1450301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2"/>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Applications</a:t>
            </a:r>
            <a:endParaRPr/>
          </a:p>
        </p:txBody>
      </p:sp>
      <p:sp>
        <p:nvSpPr>
          <p:cNvPr id="194" name="Google Shape;194;p22"/>
          <p:cNvSpPr txBox="1">
            <a:spLocks noGrp="1"/>
          </p:cNvSpPr>
          <p:nvPr>
            <p:ph type="body" idx="1"/>
          </p:nvPr>
        </p:nvSpPr>
        <p:spPr>
          <a:xfrm>
            <a:off x="575250" y="1277875"/>
            <a:ext cx="4052100" cy="1748700"/>
          </a:xfrm>
          <a:prstGeom prst="rect">
            <a:avLst/>
          </a:prstGeom>
          <a:noFill/>
          <a:ln>
            <a:noFill/>
          </a:ln>
        </p:spPr>
        <p:txBody>
          <a:bodyPr spcFirstLastPara="1" wrap="square" lIns="45700" tIns="45700" rIns="45700" bIns="45700" anchor="t" anchorCtr="0">
            <a:normAutofit/>
          </a:bodyPr>
          <a:lstStyle/>
          <a:p>
            <a:pPr marL="0" lvl="0" indent="0" algn="l" rtl="0">
              <a:lnSpc>
                <a:spcPct val="80000"/>
              </a:lnSpc>
              <a:spcBef>
                <a:spcPts val="0"/>
              </a:spcBef>
              <a:spcAft>
                <a:spcPts val="0"/>
              </a:spcAft>
              <a:buNone/>
            </a:pPr>
            <a:r>
              <a:rPr lang="en-US" sz="2000" dirty="0"/>
              <a:t>Physical Maps</a:t>
            </a:r>
            <a:endParaRPr sz="2000" dirty="0"/>
          </a:p>
          <a:p>
            <a:pPr marL="285750" lvl="0" indent="-158750" algn="l" rtl="0">
              <a:lnSpc>
                <a:spcPct val="80000"/>
              </a:lnSpc>
              <a:spcBef>
                <a:spcPts val="400"/>
              </a:spcBef>
              <a:spcAft>
                <a:spcPts val="0"/>
              </a:spcAft>
              <a:buSzPts val="1600"/>
              <a:buChar char="●"/>
            </a:pPr>
            <a:r>
              <a:rPr lang="en-US" sz="1600" dirty="0"/>
              <a:t>Airline maps</a:t>
            </a:r>
            <a:endParaRPr sz="1600" dirty="0"/>
          </a:p>
          <a:p>
            <a:pPr marL="457200" lvl="1" indent="-133350" algn="l" rtl="0">
              <a:lnSpc>
                <a:spcPct val="80000"/>
              </a:lnSpc>
              <a:spcBef>
                <a:spcPts val="0"/>
              </a:spcBef>
              <a:spcAft>
                <a:spcPts val="0"/>
              </a:spcAft>
              <a:buSzPts val="1200"/>
              <a:buChar char="○"/>
            </a:pPr>
            <a:r>
              <a:rPr lang="en-US" sz="1200" dirty="0"/>
              <a:t>nodes are airports, edges are flight paths</a:t>
            </a:r>
            <a:endParaRPr sz="1200" dirty="0"/>
          </a:p>
          <a:p>
            <a:pPr marL="285750" lvl="0" indent="-158750" algn="l" rtl="0">
              <a:lnSpc>
                <a:spcPct val="80000"/>
              </a:lnSpc>
              <a:spcBef>
                <a:spcPts val="1000"/>
              </a:spcBef>
              <a:spcAft>
                <a:spcPts val="0"/>
              </a:spcAft>
              <a:buSzPts val="1600"/>
              <a:buChar char="●"/>
            </a:pPr>
            <a:r>
              <a:rPr lang="en-US" sz="1600" dirty="0"/>
              <a:t>Traffic</a:t>
            </a:r>
            <a:endParaRPr sz="1600" dirty="0"/>
          </a:p>
          <a:p>
            <a:pPr marL="457200" lvl="1" indent="-133350" algn="l" rtl="0">
              <a:lnSpc>
                <a:spcPct val="80000"/>
              </a:lnSpc>
              <a:spcBef>
                <a:spcPts val="0"/>
              </a:spcBef>
              <a:spcAft>
                <a:spcPts val="0"/>
              </a:spcAft>
              <a:buSzPts val="1200"/>
              <a:buChar char="○"/>
            </a:pPr>
            <a:r>
              <a:rPr lang="en-US" sz="1200" dirty="0"/>
              <a:t>nodes are addresses, edges are streets</a:t>
            </a:r>
            <a:endParaRPr sz="1200" dirty="0"/>
          </a:p>
          <a:p>
            <a:pPr marL="128016" lvl="1" indent="0" algn="l" rtl="0">
              <a:lnSpc>
                <a:spcPct val="80000"/>
              </a:lnSpc>
              <a:spcBef>
                <a:spcPts val="600"/>
              </a:spcBef>
              <a:spcAft>
                <a:spcPts val="0"/>
              </a:spcAft>
              <a:buSzPts val="1800"/>
              <a:buNone/>
            </a:pPr>
            <a:endParaRPr sz="1600" dirty="0"/>
          </a:p>
        </p:txBody>
      </p:sp>
      <p:pic>
        <p:nvPicPr>
          <p:cNvPr id="195" name="Google Shape;195;p22"/>
          <p:cNvPicPr preferRelativeResize="0"/>
          <p:nvPr/>
        </p:nvPicPr>
        <p:blipFill rotWithShape="1">
          <a:blip r:embed="rId3">
            <a:alphaModFix/>
          </a:blip>
          <a:srcRect l="21556" r="24157"/>
          <a:stretch/>
        </p:blipFill>
        <p:spPr>
          <a:xfrm>
            <a:off x="5923471" y="1367804"/>
            <a:ext cx="5170099" cy="4444444"/>
          </a:xfrm>
          <a:prstGeom prst="rect">
            <a:avLst/>
          </a:prstGeom>
          <a:noFill/>
          <a:ln>
            <a:noFill/>
          </a:ln>
        </p:spPr>
      </p:pic>
      <p:pic>
        <p:nvPicPr>
          <p:cNvPr id="196" name="Google Shape;196;p22"/>
          <p:cNvPicPr preferRelativeResize="0"/>
          <p:nvPr/>
        </p:nvPicPr>
        <p:blipFill rotWithShape="1">
          <a:blip r:embed="rId4">
            <a:alphaModFix/>
          </a:blip>
          <a:srcRect/>
          <a:stretch/>
        </p:blipFill>
        <p:spPr>
          <a:xfrm>
            <a:off x="5858516" y="906217"/>
            <a:ext cx="5045566" cy="5045566"/>
          </a:xfrm>
          <a:prstGeom prst="rect">
            <a:avLst/>
          </a:prstGeom>
          <a:noFill/>
          <a:ln>
            <a:noFill/>
          </a:ln>
        </p:spPr>
      </p:pic>
      <p:pic>
        <p:nvPicPr>
          <p:cNvPr id="197" name="Google Shape;197;p22"/>
          <p:cNvPicPr preferRelativeResize="0"/>
          <p:nvPr/>
        </p:nvPicPr>
        <p:blipFill rotWithShape="1">
          <a:blip r:embed="rId5">
            <a:alphaModFix/>
          </a:blip>
          <a:srcRect/>
          <a:stretch/>
        </p:blipFill>
        <p:spPr>
          <a:xfrm>
            <a:off x="5367253" y="560586"/>
            <a:ext cx="6282531" cy="5289853"/>
          </a:xfrm>
          <a:prstGeom prst="rect">
            <a:avLst/>
          </a:prstGeom>
          <a:noFill/>
          <a:ln>
            <a:noFill/>
          </a:ln>
        </p:spPr>
      </p:pic>
      <p:pic>
        <p:nvPicPr>
          <p:cNvPr id="198" name="Google Shape;198;p22"/>
          <p:cNvPicPr preferRelativeResize="0"/>
          <p:nvPr/>
        </p:nvPicPr>
        <p:blipFill rotWithShape="1">
          <a:blip r:embed="rId6">
            <a:alphaModFix/>
          </a:blip>
          <a:srcRect/>
          <a:stretch/>
        </p:blipFill>
        <p:spPr>
          <a:xfrm>
            <a:off x="4838456" y="1575253"/>
            <a:ext cx="7265137" cy="3627706"/>
          </a:xfrm>
          <a:prstGeom prst="rect">
            <a:avLst/>
          </a:prstGeom>
          <a:noFill/>
          <a:ln>
            <a:noFill/>
          </a:ln>
        </p:spPr>
      </p:pic>
      <p:sp>
        <p:nvSpPr>
          <p:cNvPr id="199" name="Google Shape;199;p22"/>
          <p:cNvSpPr txBox="1"/>
          <p:nvPr/>
        </p:nvSpPr>
        <p:spPr>
          <a:xfrm>
            <a:off x="575250" y="2572450"/>
            <a:ext cx="3895200" cy="14478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dirty="0">
                <a:solidFill>
                  <a:schemeClr val="dk1"/>
                </a:solidFill>
                <a:latin typeface="Quattrocento Sans"/>
                <a:ea typeface="Quattrocento Sans"/>
                <a:cs typeface="Quattrocento Sans"/>
                <a:sym typeface="Quattrocento Sans"/>
              </a:rPr>
              <a:t>Relationships</a:t>
            </a:r>
            <a:endParaRPr sz="2000" dirty="0">
              <a:solidFill>
                <a:schemeClr val="dk1"/>
              </a:solidFill>
              <a:latin typeface="Quattrocento Sans"/>
              <a:ea typeface="Quattrocento Sans"/>
              <a:cs typeface="Quattrocento Sans"/>
              <a:sym typeface="Quattrocento Sans"/>
            </a:endParaRPr>
          </a:p>
          <a:p>
            <a:pPr marL="285750" lvl="0" indent="-158750" algn="l" rtl="0">
              <a:lnSpc>
                <a:spcPct val="80000"/>
              </a:lnSpc>
              <a:spcBef>
                <a:spcPts val="400"/>
              </a:spcBef>
              <a:spcAft>
                <a:spcPts val="0"/>
              </a:spcAft>
              <a:buClr>
                <a:srgbClr val="4C3282"/>
              </a:buClr>
              <a:buSzPts val="1600"/>
              <a:buFont typeface="Twentieth Century"/>
              <a:buChar char="●"/>
            </a:pPr>
            <a:r>
              <a:rPr lang="en-US" sz="1600" dirty="0">
                <a:solidFill>
                  <a:schemeClr val="dk1"/>
                </a:solidFill>
                <a:latin typeface="Quattrocento Sans"/>
                <a:ea typeface="Quattrocento Sans"/>
                <a:cs typeface="Quattrocento Sans"/>
                <a:sym typeface="Quattrocento Sans"/>
              </a:rPr>
              <a:t>Social media graphs</a:t>
            </a:r>
            <a:endParaRPr sz="1600" dirty="0">
              <a:solidFill>
                <a:schemeClr val="dk1"/>
              </a:solidFill>
              <a:latin typeface="Quattrocento Sans"/>
              <a:ea typeface="Quattrocento Sans"/>
              <a:cs typeface="Quattrocento Sans"/>
              <a:sym typeface="Quattrocento Sans"/>
            </a:endParaRPr>
          </a:p>
          <a:p>
            <a:pPr marL="457200" lvl="1" indent="-133350" algn="l" rtl="0">
              <a:lnSpc>
                <a:spcPct val="80000"/>
              </a:lnSpc>
              <a:spcBef>
                <a:spcPts val="0"/>
              </a:spcBef>
              <a:spcAft>
                <a:spcPts val="0"/>
              </a:spcAft>
              <a:buClr>
                <a:srgbClr val="B6A479"/>
              </a:buClr>
              <a:buSzPts val="1200"/>
              <a:buFont typeface="Quattrocento Sans"/>
              <a:buChar char="○"/>
            </a:pPr>
            <a:r>
              <a:rPr lang="en-US" sz="1200" dirty="0">
                <a:solidFill>
                  <a:schemeClr val="dk1"/>
                </a:solidFill>
                <a:latin typeface="Quattrocento Sans"/>
                <a:ea typeface="Quattrocento Sans"/>
                <a:cs typeface="Quattrocento Sans"/>
                <a:sym typeface="Quattrocento Sans"/>
              </a:rPr>
              <a:t>nodes are accounts, edges are follower relationships</a:t>
            </a:r>
            <a:endParaRPr sz="1200" dirty="0">
              <a:solidFill>
                <a:schemeClr val="dk1"/>
              </a:solidFill>
              <a:latin typeface="Quattrocento Sans"/>
              <a:ea typeface="Quattrocento Sans"/>
              <a:cs typeface="Quattrocento Sans"/>
              <a:sym typeface="Quattrocento Sans"/>
            </a:endParaRPr>
          </a:p>
          <a:p>
            <a:pPr marL="285750" lvl="0" indent="-158750" algn="l" rtl="0">
              <a:lnSpc>
                <a:spcPct val="80000"/>
              </a:lnSpc>
              <a:spcBef>
                <a:spcPts val="1000"/>
              </a:spcBef>
              <a:spcAft>
                <a:spcPts val="0"/>
              </a:spcAft>
              <a:buClr>
                <a:srgbClr val="4C3282"/>
              </a:buClr>
              <a:buSzPts val="1600"/>
              <a:buFont typeface="Twentieth Century"/>
              <a:buChar char="●"/>
            </a:pPr>
            <a:r>
              <a:rPr lang="en-US" sz="1600" dirty="0">
                <a:solidFill>
                  <a:schemeClr val="dk1"/>
                </a:solidFill>
                <a:latin typeface="Quattrocento Sans"/>
                <a:ea typeface="Quattrocento Sans"/>
                <a:cs typeface="Quattrocento Sans"/>
                <a:sym typeface="Quattrocento Sans"/>
              </a:rPr>
              <a:t>Traffic</a:t>
            </a:r>
            <a:endParaRPr sz="1600" dirty="0">
              <a:solidFill>
                <a:schemeClr val="dk1"/>
              </a:solidFill>
              <a:latin typeface="Quattrocento Sans"/>
              <a:ea typeface="Quattrocento Sans"/>
              <a:cs typeface="Quattrocento Sans"/>
              <a:sym typeface="Quattrocento Sans"/>
            </a:endParaRPr>
          </a:p>
          <a:p>
            <a:pPr marL="457200" lvl="1" indent="-133350" algn="l" rtl="0">
              <a:lnSpc>
                <a:spcPct val="80000"/>
              </a:lnSpc>
              <a:spcBef>
                <a:spcPts val="0"/>
              </a:spcBef>
              <a:spcAft>
                <a:spcPts val="0"/>
              </a:spcAft>
              <a:buClr>
                <a:srgbClr val="B6A479"/>
              </a:buClr>
              <a:buSzPts val="1200"/>
              <a:buFont typeface="Quattrocento Sans"/>
              <a:buChar char="○"/>
            </a:pPr>
            <a:r>
              <a:rPr lang="en-US" sz="1200" dirty="0">
                <a:solidFill>
                  <a:schemeClr val="dk1"/>
                </a:solidFill>
                <a:latin typeface="Quattrocento Sans"/>
                <a:ea typeface="Quattrocento Sans"/>
                <a:cs typeface="Quattrocento Sans"/>
                <a:sym typeface="Quattrocento Sans"/>
              </a:rPr>
              <a:t>nodes are classes, edges are usage</a:t>
            </a:r>
            <a:endParaRPr sz="1200" dirty="0">
              <a:latin typeface="Quattrocento Sans"/>
              <a:ea typeface="Quattrocento Sans"/>
              <a:cs typeface="Quattrocento Sans"/>
              <a:sym typeface="Quattrocento Sans"/>
            </a:endParaRPr>
          </a:p>
        </p:txBody>
      </p:sp>
      <p:sp>
        <p:nvSpPr>
          <p:cNvPr id="200" name="Google Shape;200;p22"/>
          <p:cNvSpPr txBox="1"/>
          <p:nvPr/>
        </p:nvSpPr>
        <p:spPr>
          <a:xfrm>
            <a:off x="575250" y="4020250"/>
            <a:ext cx="3895200" cy="1269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dirty="0">
                <a:solidFill>
                  <a:schemeClr val="dk1"/>
                </a:solidFill>
                <a:latin typeface="Quattrocento Sans"/>
                <a:ea typeface="Quattrocento Sans"/>
                <a:cs typeface="Quattrocento Sans"/>
                <a:sym typeface="Quattrocento Sans"/>
              </a:rPr>
              <a:t>Influence</a:t>
            </a:r>
            <a:endParaRPr sz="2000" dirty="0">
              <a:solidFill>
                <a:schemeClr val="dk1"/>
              </a:solidFill>
              <a:latin typeface="Quattrocento Sans"/>
              <a:ea typeface="Quattrocento Sans"/>
              <a:cs typeface="Quattrocento Sans"/>
              <a:sym typeface="Quattrocento Sans"/>
            </a:endParaRPr>
          </a:p>
          <a:p>
            <a:pPr marL="285750" lvl="0" indent="-158750" algn="l" rtl="0">
              <a:lnSpc>
                <a:spcPct val="80000"/>
              </a:lnSpc>
              <a:spcBef>
                <a:spcPts val="400"/>
              </a:spcBef>
              <a:spcAft>
                <a:spcPts val="0"/>
              </a:spcAft>
              <a:buClr>
                <a:srgbClr val="4C3282"/>
              </a:buClr>
              <a:buSzPts val="1600"/>
              <a:buFont typeface="Twentieth Century"/>
              <a:buChar char="●"/>
            </a:pPr>
            <a:r>
              <a:rPr lang="en-US" sz="1600" dirty="0">
                <a:solidFill>
                  <a:schemeClr val="dk1"/>
                </a:solidFill>
                <a:latin typeface="Quattrocento Sans"/>
                <a:ea typeface="Quattrocento Sans"/>
                <a:cs typeface="Quattrocento Sans"/>
                <a:sym typeface="Quattrocento Sans"/>
              </a:rPr>
              <a:t>Biology</a:t>
            </a:r>
            <a:endParaRPr sz="1600" dirty="0">
              <a:solidFill>
                <a:schemeClr val="dk1"/>
              </a:solidFill>
              <a:latin typeface="Quattrocento Sans"/>
              <a:ea typeface="Quattrocento Sans"/>
              <a:cs typeface="Quattrocento Sans"/>
              <a:sym typeface="Quattrocento Sans"/>
            </a:endParaRPr>
          </a:p>
          <a:p>
            <a:pPr marL="457200" lvl="1" indent="-133350" algn="l" rtl="0">
              <a:lnSpc>
                <a:spcPct val="80000"/>
              </a:lnSpc>
              <a:spcBef>
                <a:spcPts val="0"/>
              </a:spcBef>
              <a:spcAft>
                <a:spcPts val="0"/>
              </a:spcAft>
              <a:buClr>
                <a:srgbClr val="B6A479"/>
              </a:buClr>
              <a:buSzPts val="1200"/>
              <a:buFont typeface="Quattrocento Sans"/>
              <a:buChar char="○"/>
            </a:pPr>
            <a:r>
              <a:rPr lang="en-US" sz="1200" dirty="0">
                <a:solidFill>
                  <a:schemeClr val="dk1"/>
                </a:solidFill>
                <a:latin typeface="Quattrocento Sans"/>
                <a:ea typeface="Quattrocento Sans"/>
                <a:cs typeface="Quattrocento Sans"/>
                <a:sym typeface="Quattrocento Sans"/>
              </a:rPr>
              <a:t>nodes are cancer cell </a:t>
            </a:r>
            <a:r>
              <a:rPr lang="en-US" sz="1200" dirty="0" err="1">
                <a:solidFill>
                  <a:schemeClr val="dk1"/>
                </a:solidFill>
                <a:latin typeface="Quattrocento Sans"/>
                <a:ea typeface="Quattrocento Sans"/>
                <a:cs typeface="Quattrocento Sans"/>
                <a:sym typeface="Quattrocento Sans"/>
              </a:rPr>
              <a:t>desinations</a:t>
            </a:r>
            <a:r>
              <a:rPr lang="en-US" sz="1200" dirty="0">
                <a:solidFill>
                  <a:schemeClr val="dk1"/>
                </a:solidFill>
                <a:latin typeface="Quattrocento Sans"/>
                <a:ea typeface="Quattrocento Sans"/>
                <a:cs typeface="Quattrocento Sans"/>
                <a:sym typeface="Quattrocento Sans"/>
              </a:rPr>
              <a:t>, edges are migration paths</a:t>
            </a:r>
            <a:endParaRPr sz="1200" dirty="0">
              <a:solidFill>
                <a:schemeClr val="dk1"/>
              </a:solidFill>
              <a:latin typeface="Quattrocento Sans"/>
              <a:ea typeface="Quattrocento Sans"/>
              <a:cs typeface="Quattrocento Sans"/>
              <a:sym typeface="Quattrocento Sans"/>
            </a:endParaRPr>
          </a:p>
          <a:p>
            <a:pPr marL="128016" lvl="1" indent="0" algn="l" rtl="0">
              <a:lnSpc>
                <a:spcPct val="90000"/>
              </a:lnSpc>
              <a:spcBef>
                <a:spcPts val="1000"/>
              </a:spcBef>
              <a:spcAft>
                <a:spcPts val="0"/>
              </a:spcAft>
              <a:buClr>
                <a:schemeClr val="dk1"/>
              </a:buClr>
              <a:buSzPts val="1100"/>
              <a:buFont typeface="Arial"/>
              <a:buNone/>
            </a:pPr>
            <a:endParaRPr sz="1200" dirty="0">
              <a:latin typeface="Quattrocento Sans"/>
              <a:ea typeface="Quattrocento Sans"/>
              <a:cs typeface="Quattrocento Sans"/>
              <a:sym typeface="Quattrocento Sans"/>
            </a:endParaRPr>
          </a:p>
        </p:txBody>
      </p:sp>
      <p:sp>
        <p:nvSpPr>
          <p:cNvPr id="201" name="Google Shape;201;p22"/>
          <p:cNvSpPr txBox="1"/>
          <p:nvPr/>
        </p:nvSpPr>
        <p:spPr>
          <a:xfrm>
            <a:off x="575250" y="5007700"/>
            <a:ext cx="3000000" cy="22329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000" dirty="0">
                <a:solidFill>
                  <a:schemeClr val="dk1"/>
                </a:solidFill>
                <a:latin typeface="Quattrocento Sans"/>
                <a:ea typeface="Quattrocento Sans"/>
                <a:cs typeface="Quattrocento Sans"/>
                <a:sym typeface="Quattrocento Sans"/>
              </a:rPr>
              <a:t>Related topics</a:t>
            </a:r>
            <a:endParaRPr sz="2000" dirty="0">
              <a:solidFill>
                <a:schemeClr val="dk1"/>
              </a:solidFill>
              <a:latin typeface="Quattrocento Sans"/>
              <a:ea typeface="Quattrocento Sans"/>
              <a:cs typeface="Quattrocento Sans"/>
              <a:sym typeface="Quattrocento Sans"/>
            </a:endParaRPr>
          </a:p>
          <a:p>
            <a:pPr marL="285750" lvl="0" indent="-158750" algn="l" rtl="0">
              <a:lnSpc>
                <a:spcPct val="80000"/>
              </a:lnSpc>
              <a:spcBef>
                <a:spcPts val="400"/>
              </a:spcBef>
              <a:spcAft>
                <a:spcPts val="0"/>
              </a:spcAft>
              <a:buClr>
                <a:srgbClr val="4C3282"/>
              </a:buClr>
              <a:buSzPts val="1600"/>
              <a:buFont typeface="Twentieth Century"/>
              <a:buChar char="●"/>
            </a:pPr>
            <a:r>
              <a:rPr lang="en-US" sz="1600" dirty="0">
                <a:solidFill>
                  <a:schemeClr val="dk1"/>
                </a:solidFill>
                <a:latin typeface="Quattrocento Sans"/>
                <a:ea typeface="Quattrocento Sans"/>
                <a:cs typeface="Quattrocento Sans"/>
                <a:sym typeface="Quattrocento Sans"/>
              </a:rPr>
              <a:t>Web Page Ranking</a:t>
            </a:r>
            <a:endParaRPr sz="1600" dirty="0">
              <a:solidFill>
                <a:schemeClr val="dk1"/>
              </a:solidFill>
              <a:latin typeface="Quattrocento Sans"/>
              <a:ea typeface="Quattrocento Sans"/>
              <a:cs typeface="Quattrocento Sans"/>
              <a:sym typeface="Quattrocento Sans"/>
            </a:endParaRPr>
          </a:p>
          <a:p>
            <a:pPr marL="457200" lvl="1" indent="-133350" algn="l" rtl="0">
              <a:lnSpc>
                <a:spcPct val="80000"/>
              </a:lnSpc>
              <a:spcBef>
                <a:spcPts val="0"/>
              </a:spcBef>
              <a:spcAft>
                <a:spcPts val="0"/>
              </a:spcAft>
              <a:buClr>
                <a:srgbClr val="B6A479"/>
              </a:buClr>
              <a:buSzPts val="1200"/>
              <a:buFont typeface="Quattrocento Sans"/>
              <a:buChar char="○"/>
            </a:pPr>
            <a:r>
              <a:rPr lang="en-US" sz="1200" dirty="0">
                <a:solidFill>
                  <a:schemeClr val="dk1"/>
                </a:solidFill>
                <a:latin typeface="Quattrocento Sans"/>
                <a:ea typeface="Quattrocento Sans"/>
                <a:cs typeface="Quattrocento Sans"/>
                <a:sym typeface="Quattrocento Sans"/>
              </a:rPr>
              <a:t>nodes are web pages, edges are hyperlinks</a:t>
            </a:r>
            <a:endParaRPr sz="1200" dirty="0">
              <a:solidFill>
                <a:schemeClr val="dk1"/>
              </a:solidFill>
              <a:latin typeface="Quattrocento Sans"/>
              <a:ea typeface="Quattrocento Sans"/>
              <a:cs typeface="Quattrocento Sans"/>
              <a:sym typeface="Quattrocento Sans"/>
            </a:endParaRPr>
          </a:p>
          <a:p>
            <a:pPr marL="285750" lvl="0" indent="-158750" algn="l" rtl="0">
              <a:lnSpc>
                <a:spcPct val="80000"/>
              </a:lnSpc>
              <a:spcBef>
                <a:spcPts val="1000"/>
              </a:spcBef>
              <a:spcAft>
                <a:spcPts val="0"/>
              </a:spcAft>
              <a:buClr>
                <a:srgbClr val="4C3282"/>
              </a:buClr>
              <a:buSzPts val="1600"/>
              <a:buFont typeface="Twentieth Century"/>
              <a:buChar char="●"/>
            </a:pPr>
            <a:r>
              <a:rPr lang="en-US" sz="1600" dirty="0">
                <a:solidFill>
                  <a:schemeClr val="dk1"/>
                </a:solidFill>
                <a:latin typeface="Quattrocento Sans"/>
                <a:ea typeface="Quattrocento Sans"/>
                <a:cs typeface="Quattrocento Sans"/>
                <a:sym typeface="Quattrocento Sans"/>
              </a:rPr>
              <a:t>Wikipedia</a:t>
            </a:r>
            <a:endParaRPr sz="1600" dirty="0">
              <a:solidFill>
                <a:schemeClr val="dk1"/>
              </a:solidFill>
              <a:latin typeface="Quattrocento Sans"/>
              <a:ea typeface="Quattrocento Sans"/>
              <a:cs typeface="Quattrocento Sans"/>
              <a:sym typeface="Quattrocento Sans"/>
            </a:endParaRPr>
          </a:p>
          <a:p>
            <a:pPr marL="457200" lvl="1" indent="-133350" algn="l" rtl="0">
              <a:lnSpc>
                <a:spcPct val="80000"/>
              </a:lnSpc>
              <a:spcBef>
                <a:spcPts val="0"/>
              </a:spcBef>
              <a:spcAft>
                <a:spcPts val="0"/>
              </a:spcAft>
              <a:buClr>
                <a:srgbClr val="B6A479"/>
              </a:buClr>
              <a:buSzPts val="1200"/>
              <a:buFont typeface="Quattrocento Sans"/>
              <a:buChar char="○"/>
            </a:pPr>
            <a:r>
              <a:rPr lang="en-US" sz="1200" dirty="0">
                <a:solidFill>
                  <a:schemeClr val="dk1"/>
                </a:solidFill>
                <a:latin typeface="Quattrocento Sans"/>
                <a:ea typeface="Quattrocento Sans"/>
                <a:cs typeface="Quattrocento Sans"/>
                <a:sym typeface="Quattrocento Sans"/>
              </a:rPr>
              <a:t>nodes are articles, edges are links</a:t>
            </a:r>
            <a:endParaRPr sz="1200" dirty="0">
              <a:solidFill>
                <a:schemeClr val="dk1"/>
              </a:solidFill>
              <a:latin typeface="Quattrocento Sans"/>
              <a:ea typeface="Quattrocento Sans"/>
              <a:cs typeface="Quattrocento Sans"/>
              <a:sym typeface="Quattrocento Sans"/>
            </a:endParaRPr>
          </a:p>
          <a:p>
            <a:pPr marL="0" lvl="0" indent="0" algn="l" rtl="0">
              <a:lnSpc>
                <a:spcPct val="90000"/>
              </a:lnSpc>
              <a:spcBef>
                <a:spcPts val="600"/>
              </a:spcBef>
              <a:spcAft>
                <a:spcPts val="0"/>
              </a:spcAft>
              <a:buNone/>
            </a:pPr>
            <a:endParaRPr sz="1200" dirty="0">
              <a:solidFill>
                <a:schemeClr val="dk1"/>
              </a:solidFill>
              <a:latin typeface="Quattrocento Sans"/>
              <a:ea typeface="Quattrocento Sans"/>
              <a:cs typeface="Quattrocento Sans"/>
              <a:sym typeface="Quattrocento Sans"/>
            </a:endParaRPr>
          </a:p>
          <a:p>
            <a:pPr marL="128016" lvl="1" indent="0" algn="l" rtl="0">
              <a:lnSpc>
                <a:spcPct val="90000"/>
              </a:lnSpc>
              <a:spcBef>
                <a:spcPts val="600"/>
              </a:spcBef>
              <a:spcAft>
                <a:spcPts val="0"/>
              </a:spcAft>
              <a:buNone/>
            </a:pPr>
            <a:endParaRPr sz="1600" dirty="0">
              <a:solidFill>
                <a:schemeClr val="dk1"/>
              </a:solidFill>
              <a:latin typeface="Quattrocento Sans"/>
              <a:ea typeface="Quattrocento Sans"/>
              <a:cs typeface="Quattrocento Sans"/>
              <a:sym typeface="Quattrocento Sans"/>
            </a:endParaRPr>
          </a:p>
          <a:p>
            <a:pPr marL="128016" lvl="1" indent="0" algn="l" rtl="0">
              <a:lnSpc>
                <a:spcPct val="90000"/>
              </a:lnSpc>
              <a:spcBef>
                <a:spcPts val="600"/>
              </a:spcBef>
              <a:spcAft>
                <a:spcPts val="0"/>
              </a:spcAft>
              <a:buNone/>
            </a:pPr>
            <a:endParaRPr sz="1200" dirty="0">
              <a:latin typeface="Quattrocento Sans"/>
              <a:ea typeface="Quattrocento Sans"/>
              <a:cs typeface="Quattrocento Sans"/>
              <a:sym typeface="Quattrocento Sans"/>
            </a:endParaRPr>
          </a:p>
        </p:txBody>
      </p:sp>
      <p:sp>
        <p:nvSpPr>
          <p:cNvPr id="202" name="Google Shape;202;p22"/>
          <p:cNvSpPr txBox="1"/>
          <p:nvPr/>
        </p:nvSpPr>
        <p:spPr>
          <a:xfrm>
            <a:off x="3833150" y="5901863"/>
            <a:ext cx="9588000" cy="705000"/>
          </a:xfrm>
          <a:prstGeom prst="rect">
            <a:avLst/>
          </a:prstGeom>
          <a:noFill/>
          <a:ln>
            <a:noFill/>
          </a:ln>
        </p:spPr>
        <p:txBody>
          <a:bodyPr spcFirstLastPara="1" wrap="square" lIns="91425" tIns="91425" rIns="91425" bIns="91425" anchor="ctr" anchorCtr="0">
            <a:spAutoFit/>
          </a:bodyPr>
          <a:lstStyle/>
          <a:p>
            <a:pPr marL="128016" lvl="1" indent="0" algn="l" rtl="0">
              <a:lnSpc>
                <a:spcPct val="90000"/>
              </a:lnSpc>
              <a:spcBef>
                <a:spcPts val="600"/>
              </a:spcBef>
              <a:spcAft>
                <a:spcPts val="0"/>
              </a:spcAft>
              <a:buClr>
                <a:schemeClr val="dk1"/>
              </a:buClr>
              <a:buSzPts val="1100"/>
              <a:buFont typeface="Arial"/>
              <a:buNone/>
            </a:pPr>
            <a:r>
              <a:rPr lang="en-US" sz="1600">
                <a:solidFill>
                  <a:schemeClr val="dk1"/>
                </a:solidFill>
                <a:latin typeface="Quattrocento Sans"/>
                <a:ea typeface="Quattrocento Sans"/>
                <a:cs typeface="Quattrocento Sans"/>
                <a:sym typeface="Quattrocento Sans"/>
              </a:rPr>
              <a:t>And so many more!!</a:t>
            </a:r>
            <a:endParaRPr sz="1600">
              <a:solidFill>
                <a:schemeClr val="dk1"/>
              </a:solidFill>
              <a:latin typeface="Quattrocento Sans"/>
              <a:ea typeface="Quattrocento Sans"/>
              <a:cs typeface="Quattrocento Sans"/>
              <a:sym typeface="Quattrocento Sans"/>
            </a:endParaRPr>
          </a:p>
          <a:p>
            <a:pPr marL="128016" lvl="1" indent="0" algn="l" rtl="0">
              <a:lnSpc>
                <a:spcPct val="90000"/>
              </a:lnSpc>
              <a:spcBef>
                <a:spcPts val="600"/>
              </a:spcBef>
              <a:spcAft>
                <a:spcPts val="0"/>
              </a:spcAft>
              <a:buClr>
                <a:schemeClr val="dk1"/>
              </a:buClr>
              <a:buSzPts val="1100"/>
              <a:buFont typeface="Arial"/>
              <a:buNone/>
            </a:pPr>
            <a:r>
              <a:rPr lang="en-US" sz="1600" u="sng">
                <a:solidFill>
                  <a:schemeClr val="hlink"/>
                </a:solidFill>
                <a:latin typeface="Quattrocento Sans"/>
                <a:ea typeface="Quattrocento Sans"/>
                <a:cs typeface="Quattrocento Sans"/>
                <a:sym typeface="Quattrocento Sans"/>
                <a:hlinkClick r:id="rId7"/>
              </a:rPr>
              <a:t>www.allthingsgraphed.com</a:t>
            </a:r>
            <a:r>
              <a:rPr lang="en-US" sz="1600">
                <a:solidFill>
                  <a:schemeClr val="dk1"/>
                </a:solidFill>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500"/>
                                        <p:tgtEl>
                                          <p:spTgt spid="194"/>
                                        </p:tgtEl>
                                      </p:cBhvr>
                                    </p:animEffect>
                                  </p:childTnLst>
                                </p:cTn>
                              </p:par>
                              <p:par>
                                <p:cTn id="8" presetID="10" presetClass="entr" presetSubtype="0" fill="hold" nodeType="withEffect">
                                  <p:stCondLst>
                                    <p:cond delay="0"/>
                                  </p:stCondLst>
                                  <p:childTnLst>
                                    <p:set>
                                      <p:cBhvr>
                                        <p:cTn id="9" dur="1" fill="hold">
                                          <p:stCondLst>
                                            <p:cond delay="0"/>
                                          </p:stCondLst>
                                        </p:cTn>
                                        <p:tgtEl>
                                          <p:spTgt spid="195"/>
                                        </p:tgtEl>
                                        <p:attrNameLst>
                                          <p:attrName>style.visibility</p:attrName>
                                        </p:attrNameLst>
                                      </p:cBhvr>
                                      <p:to>
                                        <p:strVal val="visible"/>
                                      </p:to>
                                    </p:set>
                                    <p:animEffect transition="in" filter="fade">
                                      <p:cBhvr>
                                        <p:cTn id="10" dur="500"/>
                                        <p:tgtEl>
                                          <p:spTgt spid="19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9"/>
                                        </p:tgtEl>
                                        <p:attrNameLst>
                                          <p:attrName>style.visibility</p:attrName>
                                        </p:attrNameLst>
                                      </p:cBhvr>
                                      <p:to>
                                        <p:strVal val="visible"/>
                                      </p:to>
                                    </p:set>
                                    <p:animEffect transition="in" filter="fade">
                                      <p:cBhvr>
                                        <p:cTn id="15" dur="1000"/>
                                        <p:tgtEl>
                                          <p:spTgt spid="199"/>
                                        </p:tgtEl>
                                      </p:cBhvr>
                                    </p:animEffect>
                                  </p:childTnLst>
                                </p:cTn>
                              </p:par>
                              <p:par>
                                <p:cTn id="16" presetID="10" presetClass="entr" presetSubtype="0" fill="hold" nodeType="with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fade">
                                      <p:cBhvr>
                                        <p:cTn id="18" dur="500"/>
                                        <p:tgtEl>
                                          <p:spTgt spid="19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0"/>
                                        </p:tgtEl>
                                        <p:attrNameLst>
                                          <p:attrName>style.visibility</p:attrName>
                                        </p:attrNameLst>
                                      </p:cBhvr>
                                      <p:to>
                                        <p:strVal val="visible"/>
                                      </p:to>
                                    </p:set>
                                    <p:animEffect transition="in" filter="fade">
                                      <p:cBhvr>
                                        <p:cTn id="23" dur="1000"/>
                                        <p:tgtEl>
                                          <p:spTgt spid="200"/>
                                        </p:tgtEl>
                                      </p:cBhvr>
                                    </p:animEffect>
                                  </p:childTnLst>
                                </p:cTn>
                              </p:par>
                              <p:par>
                                <p:cTn id="24" presetID="10" presetClass="entr" presetSubtype="0" fill="hold" nodeType="withEffect">
                                  <p:stCondLst>
                                    <p:cond delay="0"/>
                                  </p:stCondLst>
                                  <p:childTnLst>
                                    <p:set>
                                      <p:cBhvr>
                                        <p:cTn id="25" dur="1" fill="hold">
                                          <p:stCondLst>
                                            <p:cond delay="0"/>
                                          </p:stCondLst>
                                        </p:cTn>
                                        <p:tgtEl>
                                          <p:spTgt spid="197"/>
                                        </p:tgtEl>
                                        <p:attrNameLst>
                                          <p:attrName>style.visibility</p:attrName>
                                        </p:attrNameLst>
                                      </p:cBhvr>
                                      <p:to>
                                        <p:strVal val="visible"/>
                                      </p:to>
                                    </p:set>
                                    <p:animEffect transition="in" filter="fade">
                                      <p:cBhvr>
                                        <p:cTn id="26" dur="500"/>
                                        <p:tgtEl>
                                          <p:spTgt spid="1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1"/>
                                        </p:tgtEl>
                                        <p:attrNameLst>
                                          <p:attrName>style.visibility</p:attrName>
                                        </p:attrNameLst>
                                      </p:cBhvr>
                                      <p:to>
                                        <p:strVal val="visible"/>
                                      </p:to>
                                    </p:set>
                                    <p:animEffect transition="in" filter="fade">
                                      <p:cBhvr>
                                        <p:cTn id="31" dur="400"/>
                                        <p:tgtEl>
                                          <p:spTgt spid="201"/>
                                        </p:tgtEl>
                                      </p:cBhvr>
                                    </p:animEffect>
                                  </p:childTnLst>
                                </p:cTn>
                              </p:par>
                              <p:par>
                                <p:cTn id="32" presetID="10" presetClass="entr" presetSubtype="0" fill="hold" nodeType="withEffect">
                                  <p:stCondLst>
                                    <p:cond delay="0"/>
                                  </p:stCondLst>
                                  <p:childTnLst>
                                    <p:set>
                                      <p:cBhvr>
                                        <p:cTn id="33" dur="1" fill="hold">
                                          <p:stCondLst>
                                            <p:cond delay="0"/>
                                          </p:stCondLst>
                                        </p:cTn>
                                        <p:tgtEl>
                                          <p:spTgt spid="198"/>
                                        </p:tgtEl>
                                        <p:attrNameLst>
                                          <p:attrName>style.visibility</p:attrName>
                                        </p:attrNameLst>
                                      </p:cBhvr>
                                      <p:to>
                                        <p:strVal val="visible"/>
                                      </p:to>
                                    </p:set>
                                    <p:animEffect transition="in" filter="fade">
                                      <p:cBhvr>
                                        <p:cTn id="34" dur="500"/>
                                        <p:tgtEl>
                                          <p:spTgt spid="1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2"/>
                                        </p:tgtEl>
                                        <p:attrNameLst>
                                          <p:attrName>style.visibility</p:attrName>
                                        </p:attrNameLst>
                                      </p:cBhvr>
                                      <p:to>
                                        <p:strVal val="visible"/>
                                      </p:to>
                                    </p:set>
                                    <p:animEffect transition="in" filter="fade">
                                      <p:cBhvr>
                                        <p:cTn id="39"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8B01-4C68-F57E-643D-008188DE599B}"/>
              </a:ext>
            </a:extLst>
          </p:cNvPr>
          <p:cNvSpPr>
            <a:spLocks noGrp="1"/>
          </p:cNvSpPr>
          <p:nvPr>
            <p:ph type="title"/>
          </p:nvPr>
        </p:nvSpPr>
        <p:spPr>
          <a:xfrm>
            <a:off x="575239" y="61251"/>
            <a:ext cx="11187000" cy="1014900"/>
          </a:xfrm>
        </p:spPr>
        <p:txBody>
          <a:bodyPr>
            <a:normAutofit fontScale="90000"/>
          </a:bodyPr>
          <a:lstStyle/>
          <a:p>
            <a:r>
              <a:rPr lang="en-GB" dirty="0"/>
              <a:t>DFS Traversal of Graphs: Pre-order, Post-order</a:t>
            </a:r>
            <a:endParaRPr lang="en-SE" dirty="0"/>
          </a:p>
        </p:txBody>
      </p:sp>
      <p:sp>
        <p:nvSpPr>
          <p:cNvPr id="4" name="TextBox 3">
            <a:extLst>
              <a:ext uri="{FF2B5EF4-FFF2-40B4-BE49-F238E27FC236}">
                <a16:creationId xmlns:a16="http://schemas.microsoft.com/office/drawing/2014/main" id="{CA274BEA-7A50-EBA3-FDD0-2B1AFE7B27A2}"/>
              </a:ext>
            </a:extLst>
          </p:cNvPr>
          <p:cNvSpPr txBox="1"/>
          <p:nvPr/>
        </p:nvSpPr>
        <p:spPr>
          <a:xfrm>
            <a:off x="2239702" y="799382"/>
            <a:ext cx="3859671" cy="224676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function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preOrderTraversal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(node)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if (node !== null)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visitNode</a:t>
            </a:r>
            <a:r>
              <a:rPr kumimoji="0" lang="en-GB" sz="2000" b="0" i="0" u="none" strike="noStrike" kern="1200" cap="none" spc="0" normalizeH="0" baseline="0" noProof="0" dirty="0">
                <a:ln>
                  <a:noFill/>
                </a:ln>
                <a:solidFill>
                  <a:prstClr val="black"/>
                </a:solidFill>
                <a:effectLst/>
                <a:uLnTx/>
                <a:uFillTx/>
                <a:latin typeface="Calibri"/>
                <a:ea typeface="+mn-ea"/>
                <a:cs typeface="+mn-cs"/>
              </a:rPr>
              <a:t>(node);</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preOrderTraversal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0" u="none" strike="noStrike" kern="1200" cap="none" spc="0" normalizeH="0" baseline="0" noProof="0" dirty="0" err="1">
                <a:ln>
                  <a:noFill/>
                </a:ln>
                <a:solidFill>
                  <a:prstClr val="black"/>
                </a:solidFill>
                <a:effectLst/>
                <a:uLnTx/>
                <a:uFillTx/>
                <a:latin typeface="Calibri"/>
                <a:ea typeface="+mn-ea"/>
                <a:cs typeface="+mn-cs"/>
              </a:rPr>
              <a:t>node.left</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preOrderTraversal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0" u="none" strike="noStrike" kern="1200" cap="none" spc="0" normalizeH="0" baseline="0" noProof="0" dirty="0" err="1">
                <a:ln>
                  <a:noFill/>
                </a:ln>
                <a:solidFill>
                  <a:prstClr val="black"/>
                </a:solidFill>
                <a:effectLst/>
                <a:uLnTx/>
                <a:uFillTx/>
                <a:latin typeface="Calibri"/>
                <a:ea typeface="+mn-ea"/>
                <a:cs typeface="+mn-cs"/>
              </a:rPr>
              <a:t>node.right</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endParaRPr kumimoji="0" lang="en-SE"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21A1467E-DCCC-58C8-B9DB-A8FEB99E8E7F}"/>
              </a:ext>
            </a:extLst>
          </p:cNvPr>
          <p:cNvSpPr txBox="1"/>
          <p:nvPr/>
        </p:nvSpPr>
        <p:spPr>
          <a:xfrm>
            <a:off x="6381147" y="790551"/>
            <a:ext cx="4088155" cy="224676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function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postOrderTraversal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(node)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if (node !== null)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postOrderTraversal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0" u="none" strike="noStrike" kern="1200" cap="none" spc="0" normalizeH="0" baseline="0" noProof="0" dirty="0" err="1">
                <a:ln>
                  <a:noFill/>
                </a:ln>
                <a:solidFill>
                  <a:prstClr val="black"/>
                </a:solidFill>
                <a:effectLst/>
                <a:uLnTx/>
                <a:uFillTx/>
                <a:latin typeface="Calibri"/>
                <a:ea typeface="+mn-ea"/>
                <a:cs typeface="+mn-cs"/>
              </a:rPr>
              <a:t>node.left</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postOrderTraversal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r>
              <a:rPr kumimoji="0" lang="en-GB" sz="2000" b="0" i="0" u="none" strike="noStrike" kern="1200" cap="none" spc="0" normalizeH="0" baseline="0" noProof="0" dirty="0" err="1">
                <a:ln>
                  <a:noFill/>
                </a:ln>
                <a:solidFill>
                  <a:prstClr val="black"/>
                </a:solidFill>
                <a:effectLst/>
                <a:uLnTx/>
                <a:uFillTx/>
                <a:latin typeface="Calibri"/>
                <a:ea typeface="+mn-ea"/>
                <a:cs typeface="+mn-cs"/>
              </a:rPr>
              <a:t>node.right</a:t>
            </a:r>
            <a:r>
              <a:rPr kumimoji="0" lang="en-GB" sz="2000" b="0" i="0" u="none" strike="noStrike" kern="1200" cap="none" spc="0" normalizeH="0" baseline="0" noProof="0" dirty="0">
                <a:ln>
                  <a:noFill/>
                </a:ln>
                <a:solidFill>
                  <a:prstClr val="black"/>
                </a:solidFill>
                <a:effectLst/>
                <a:uLnTx/>
                <a:uFillTx/>
                <a:latin typeface="Calibri"/>
                <a:ea typeface="+mn-ea"/>
                <a:cs typeface="+mn-cs"/>
              </a:rPr>
              <a:t>);</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visitNode</a:t>
            </a:r>
            <a:r>
              <a:rPr kumimoji="0" lang="en-GB" sz="2000" b="0" i="0" u="none" strike="noStrike" kern="1200" cap="none" spc="0" normalizeH="0" baseline="0" noProof="0" dirty="0">
                <a:ln>
                  <a:noFill/>
                </a:ln>
                <a:solidFill>
                  <a:prstClr val="black"/>
                </a:solidFill>
                <a:effectLst/>
                <a:uLnTx/>
                <a:uFillTx/>
                <a:latin typeface="Calibri"/>
                <a:ea typeface="+mn-ea"/>
                <a:cs typeface="+mn-cs"/>
              </a:rPr>
              <a:t>(node);</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endParaRPr kumimoji="0" lang="en-SE" sz="2000" b="0" i="0" u="none" strike="noStrike" kern="1200" cap="none" spc="0" normalizeH="0" baseline="0" noProof="0" dirty="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0C14269-A56D-DBC5-F711-F4C601A4F5C9}"/>
                  </a:ext>
                </a:extLst>
              </p:cNvPr>
              <p:cNvSpPr txBox="1"/>
              <p:nvPr/>
            </p:nvSpPr>
            <p:spPr>
              <a:xfrm>
                <a:off x="1614026" y="3503927"/>
                <a:ext cx="4485348" cy="224676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function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preOrderTraversal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(node)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if (node !== null)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visitNode</a:t>
                </a:r>
                <a:r>
                  <a:rPr kumimoji="0" lang="en-GB" sz="2000" b="0" i="0" u="none" strike="noStrike" kern="1200" cap="none" spc="0" normalizeH="0" baseline="0" noProof="0" dirty="0">
                    <a:ln>
                      <a:noFill/>
                    </a:ln>
                    <a:solidFill>
                      <a:prstClr val="black"/>
                    </a:solidFill>
                    <a:effectLst/>
                    <a:uLnTx/>
                    <a:uFillTx/>
                    <a:latin typeface="Calibri"/>
                    <a:ea typeface="+mn-ea"/>
                    <a:cs typeface="+mn-cs"/>
                  </a:rPr>
                  <a:t>(node);</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foreach(c </a:t>
                </a:r>
                <a14:m>
                  <m:oMath xmlns:m="http://schemas.openxmlformats.org/officeDocument/2006/math">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node.Unvisited</a:t>
                </a:r>
                <a:r>
                  <a:rPr kumimoji="0" lang="en-US" altLang="zh-CN" sz="2000" b="0" i="0" u="none" strike="noStrike" kern="1200" cap="none" spc="0" normalizeH="0" baseline="0" noProof="0" dirty="0">
                    <a:ln>
                      <a:noFill/>
                    </a:ln>
                    <a:solidFill>
                      <a:prstClr val="black"/>
                    </a:solidFill>
                    <a:effectLst/>
                    <a:uLnTx/>
                    <a:uFillTx/>
                    <a:latin typeface="Calibri"/>
                    <a:ea typeface="+mn-ea"/>
                    <a:cs typeface="+mn-cs"/>
                  </a:rPr>
                  <a:t>Neighbors</a:t>
                </a:r>
                <a:r>
                  <a:rPr kumimoji="0" lang="en-GB" sz="20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preOrderTraversal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(c);}</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endParaRPr kumimoji="0" lang="en-SE"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6" name="TextBox 5">
                <a:extLst>
                  <a:ext uri="{FF2B5EF4-FFF2-40B4-BE49-F238E27FC236}">
                    <a16:creationId xmlns:a16="http://schemas.microsoft.com/office/drawing/2014/main" id="{50C14269-A56D-DBC5-F711-F4C601A4F5C9}"/>
                  </a:ext>
                </a:extLst>
              </p:cNvPr>
              <p:cNvSpPr txBox="1">
                <a:spLocks noRot="1" noChangeAspect="1" noMove="1" noResize="1" noEditPoints="1" noAdjustHandles="1" noChangeArrowheads="1" noChangeShapeType="1" noTextEdit="1"/>
              </p:cNvSpPr>
              <p:nvPr/>
            </p:nvSpPr>
            <p:spPr>
              <a:xfrm>
                <a:off x="1614026" y="3503927"/>
                <a:ext cx="4485348" cy="2246769"/>
              </a:xfrm>
              <a:prstGeom prst="rect">
                <a:avLst/>
              </a:prstGeom>
              <a:blipFill>
                <a:blip r:embed="rId3"/>
                <a:stretch>
                  <a:fillRect/>
                </a:stretch>
              </a:blip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84E2F0D-500A-9512-639E-B84DAB3D7674}"/>
                  </a:ext>
                </a:extLst>
              </p:cNvPr>
              <p:cNvSpPr txBox="1"/>
              <p:nvPr/>
            </p:nvSpPr>
            <p:spPr>
              <a:xfrm>
                <a:off x="6609633" y="3503927"/>
                <a:ext cx="4824618" cy="224676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function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postOrderTraversal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(node)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if (node !== null) {</a:t>
                </a:r>
              </a:p>
              <a:p>
                <a:pPr lvl="0" defTabSz="457200">
                  <a:buClrTx/>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foreach(c </a:t>
                </a:r>
                <a14:m>
                  <m:oMath xmlns:m="http://schemas.openxmlformats.org/officeDocument/2006/math">
                    <m:r>
                      <a:rPr kumimoji="0" lang="en-GB"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GB" sz="2000" b="0" i="0" u="none" strike="noStrike" kern="1200" cap="none" spc="0" normalizeH="0" baseline="0" noProof="0" dirty="0">
                    <a:ln>
                      <a:noFill/>
                    </a:ln>
                    <a:solidFill>
                      <a:prstClr val="black"/>
                    </a:solidFill>
                    <a:effectLst/>
                    <a:uLnTx/>
                    <a:uFillTx/>
                    <a:latin typeface="Calibri"/>
                    <a:ea typeface="+mn-ea"/>
                    <a:cs typeface="+mn-cs"/>
                  </a:rPr>
                  <a:t> node.</a:t>
                </a:r>
                <a:r>
                  <a:rPr lang="en-GB" sz="2000" kern="1200" dirty="0">
                    <a:solidFill>
                      <a:prstClr val="black"/>
                    </a:solidFill>
                    <a:latin typeface="Calibri"/>
                  </a:rPr>
                  <a:t>Unvisited</a:t>
                </a:r>
                <a:r>
                  <a:rPr lang="en-US" altLang="zh-CN" sz="2000" kern="1200" dirty="0">
                    <a:solidFill>
                      <a:prstClr val="black"/>
                    </a:solidFill>
                    <a:latin typeface="Calibri"/>
                  </a:rPr>
                  <a:t>Neighbors</a:t>
                </a:r>
                <a:r>
                  <a:rPr kumimoji="0" lang="en-GB" sz="2000" b="0" i="0" u="none" strike="noStrike" kern="1200" cap="none" spc="0" normalizeH="0" baseline="0" noProof="0" dirty="0">
                    <a:ln>
                      <a:noFill/>
                    </a:ln>
                    <a:solidFill>
                      <a:prstClr val="black"/>
                    </a:solidFill>
                    <a:effectLst/>
                    <a:uLnTx/>
                    <a:uFillTx/>
                    <a:latin typeface="Calibri"/>
                    <a:ea typeface="+mn-ea"/>
                    <a:cs typeface="+mn-cs"/>
                  </a:rPr>
                  <a:t>) {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postOrderTraversal</a:t>
                </a:r>
                <a:r>
                  <a:rPr kumimoji="0" lang="en-GB" sz="2000" b="0" i="0" u="none" strike="noStrike" kern="1200" cap="none" spc="0" normalizeH="0" baseline="0" noProof="0" dirty="0">
                    <a:ln>
                      <a:noFill/>
                    </a:ln>
                    <a:solidFill>
                      <a:prstClr val="black"/>
                    </a:solidFill>
                    <a:effectLst/>
                    <a:uLnTx/>
                    <a:uFillTx/>
                    <a:latin typeface="Calibri"/>
                    <a:ea typeface="+mn-ea"/>
                    <a:cs typeface="+mn-cs"/>
                  </a:rPr>
                  <a:t>(c);}</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r>
                  <a:rPr kumimoji="0" lang="en-GB" sz="2000" b="0" i="0" u="none" strike="noStrike" kern="1200" cap="none" spc="0" normalizeH="0" baseline="0" noProof="0" dirty="0" err="1">
                    <a:ln>
                      <a:noFill/>
                    </a:ln>
                    <a:solidFill>
                      <a:prstClr val="black"/>
                    </a:solidFill>
                    <a:effectLst/>
                    <a:uLnTx/>
                    <a:uFillTx/>
                    <a:latin typeface="Calibri"/>
                    <a:ea typeface="+mn-ea"/>
                    <a:cs typeface="+mn-cs"/>
                  </a:rPr>
                  <a:t>visitNode</a:t>
                </a:r>
                <a:r>
                  <a:rPr kumimoji="0" lang="en-GB" sz="2000" b="0" i="0" u="none" strike="noStrike" kern="1200" cap="none" spc="0" normalizeH="0" baseline="0" noProof="0" dirty="0">
                    <a:ln>
                      <a:noFill/>
                    </a:ln>
                    <a:solidFill>
                      <a:prstClr val="black"/>
                    </a:solidFill>
                    <a:effectLst/>
                    <a:uLnTx/>
                    <a:uFillTx/>
                    <a:latin typeface="Calibri"/>
                    <a:ea typeface="+mn-ea"/>
                    <a:cs typeface="+mn-cs"/>
                  </a:rPr>
                  <a:t>(node);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t>
                </a:r>
                <a:endParaRPr kumimoji="0" lang="en-SE" sz="2000" b="0" i="0" u="none" strike="noStrike" kern="1200" cap="none" spc="0" normalizeH="0" baseline="0" noProof="0" dirty="0">
                  <a:ln>
                    <a:noFill/>
                  </a:ln>
                  <a:solidFill>
                    <a:prstClr val="black"/>
                  </a:solidFill>
                  <a:effectLst/>
                  <a:uLnTx/>
                  <a:uFillTx/>
                  <a:latin typeface="Calibri"/>
                  <a:ea typeface="+mn-ea"/>
                  <a:cs typeface="+mn-cs"/>
                </a:endParaRPr>
              </a:p>
            </p:txBody>
          </p:sp>
        </mc:Choice>
        <mc:Fallback xmlns="">
          <p:sp>
            <p:nvSpPr>
              <p:cNvPr id="7" name="TextBox 6">
                <a:extLst>
                  <a:ext uri="{FF2B5EF4-FFF2-40B4-BE49-F238E27FC236}">
                    <a16:creationId xmlns:a16="http://schemas.microsoft.com/office/drawing/2014/main" id="{384E2F0D-500A-9512-639E-B84DAB3D7674}"/>
                  </a:ext>
                </a:extLst>
              </p:cNvPr>
              <p:cNvSpPr txBox="1">
                <a:spLocks noRot="1" noChangeAspect="1" noMove="1" noResize="1" noEditPoints="1" noAdjustHandles="1" noChangeArrowheads="1" noChangeShapeType="1" noTextEdit="1"/>
              </p:cNvSpPr>
              <p:nvPr/>
            </p:nvSpPr>
            <p:spPr>
              <a:xfrm>
                <a:off x="6609633" y="3503927"/>
                <a:ext cx="4824618" cy="2246769"/>
              </a:xfrm>
              <a:prstGeom prst="rect">
                <a:avLst/>
              </a:prstGeom>
              <a:blipFill>
                <a:blip r:embed="rId4"/>
                <a:stretch>
                  <a:fillRect/>
                </a:stretch>
              </a:blip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lstStyle/>
              <a:p>
                <a:r>
                  <a:rPr lang="en-SE">
                    <a:noFill/>
                  </a:rPr>
                  <a:t> </a:t>
                </a:r>
              </a:p>
            </p:txBody>
          </p:sp>
        </mc:Fallback>
      </mc:AlternateContent>
      <p:sp>
        <p:nvSpPr>
          <p:cNvPr id="8" name="TextBox 7">
            <a:extLst>
              <a:ext uri="{FF2B5EF4-FFF2-40B4-BE49-F238E27FC236}">
                <a16:creationId xmlns:a16="http://schemas.microsoft.com/office/drawing/2014/main" id="{64AFC189-0E35-3334-1C8B-BBC791DE3CF2}"/>
              </a:ext>
            </a:extLst>
          </p:cNvPr>
          <p:cNvSpPr txBox="1"/>
          <p:nvPr/>
        </p:nvSpPr>
        <p:spPr>
          <a:xfrm>
            <a:off x="3269975" y="3084351"/>
            <a:ext cx="6222344" cy="369332"/>
          </a:xfrm>
          <a:prstGeom prst="rect">
            <a:avLst/>
          </a:prstGeom>
          <a:noFill/>
        </p:spPr>
        <p:txBody>
          <a:bodyPr wrap="none" rtlCol="0">
            <a:spAutoFit/>
          </a:bodyPr>
          <a:lstStyle/>
          <a:p>
            <a:pPr defTabSz="457200">
              <a:buClrTx/>
              <a:buFontTx/>
              <a:buNone/>
            </a:pPr>
            <a:r>
              <a:rPr lang="en-US" sz="1800" kern="1200" dirty="0">
                <a:solidFill>
                  <a:prstClr val="black"/>
                </a:solidFill>
                <a:latin typeface="Quattrocento Sans" panose="020B0502050000020003" pitchFamily="34" charset="0"/>
                <a:ea typeface="+mn-ea"/>
                <a:cs typeface="+mn-cs"/>
              </a:rPr>
              <a:t>Recall: Binary Tree traversal with DFS</a:t>
            </a:r>
            <a:r>
              <a:rPr lang="en-GB" sz="1800" kern="1200" dirty="0">
                <a:solidFill>
                  <a:prstClr val="black"/>
                </a:solidFill>
                <a:latin typeface="Quattrocento Sans" panose="020B0502050000020003" pitchFamily="34" charset="0"/>
                <a:ea typeface="+mn-ea"/>
                <a:cs typeface="+mn-cs"/>
              </a:rPr>
              <a:t>: pre-order, post-order </a:t>
            </a:r>
            <a:endParaRPr lang="en-SE" sz="1800" kern="1200" dirty="0">
              <a:solidFill>
                <a:prstClr val="black"/>
              </a:solidFill>
              <a:latin typeface="Quattrocento Sans" panose="020B0502050000020003" pitchFamily="34" charset="0"/>
              <a:ea typeface="+mn-ea"/>
              <a:cs typeface="+mn-cs"/>
            </a:endParaRPr>
          </a:p>
        </p:txBody>
      </p:sp>
      <p:sp>
        <p:nvSpPr>
          <p:cNvPr id="9" name="TextBox 8">
            <a:extLst>
              <a:ext uri="{FF2B5EF4-FFF2-40B4-BE49-F238E27FC236}">
                <a16:creationId xmlns:a16="http://schemas.microsoft.com/office/drawing/2014/main" id="{620D448A-83F1-AF17-9810-42F2C5582DC6}"/>
              </a:ext>
            </a:extLst>
          </p:cNvPr>
          <p:cNvSpPr txBox="1"/>
          <p:nvPr/>
        </p:nvSpPr>
        <p:spPr>
          <a:xfrm>
            <a:off x="1484556" y="5790307"/>
            <a:ext cx="10101430" cy="923330"/>
          </a:xfrm>
          <a:prstGeom prst="rect">
            <a:avLst/>
          </a:prstGeom>
          <a:noFill/>
        </p:spPr>
        <p:txBody>
          <a:bodyPr wrap="square" rtlCol="0">
            <a:spAutoFit/>
          </a:bodyPr>
          <a:lstStyle/>
          <a:p>
            <a:pPr defTabSz="457200">
              <a:buClrTx/>
              <a:buFontTx/>
              <a:buNone/>
            </a:pPr>
            <a:r>
              <a:rPr lang="en-GB" sz="1800" kern="1200" dirty="0">
                <a:solidFill>
                  <a:prstClr val="black"/>
                </a:solidFill>
                <a:latin typeface="Quattrocento Sans" panose="020B0502050000020003" pitchFamily="34" charset="0"/>
                <a:ea typeface="+mn-ea"/>
                <a:cs typeface="+mn-cs"/>
              </a:rPr>
              <a:t>The traversal algorithms works for both undirected and directed graphs. The only difference is how to get </a:t>
            </a:r>
            <a:r>
              <a:rPr lang="en-GB" sz="1800" kern="1200" dirty="0" err="1">
                <a:solidFill>
                  <a:prstClr val="black"/>
                </a:solidFill>
                <a:latin typeface="Quattrocento Sans" panose="020B0502050000020003" pitchFamily="34" charset="0"/>
                <a:ea typeface="+mn-ea"/>
                <a:cs typeface="+mn-cs"/>
              </a:rPr>
              <a:t>neighbors</a:t>
            </a:r>
            <a:r>
              <a:rPr lang="en-GB" sz="1800" kern="1200" dirty="0">
                <a:solidFill>
                  <a:prstClr val="black"/>
                </a:solidFill>
                <a:latin typeface="Quattrocento Sans" panose="020B0502050000020003" pitchFamily="34" charset="0"/>
                <a:ea typeface="+mn-ea"/>
                <a:cs typeface="+mn-cs"/>
              </a:rPr>
              <a:t> of node v, as each undirected edge is treated as two directed edges in both directions. </a:t>
            </a:r>
            <a:endParaRPr lang="en-SE" sz="1600" dirty="0"/>
          </a:p>
        </p:txBody>
      </p:sp>
    </p:spTree>
    <p:extLst>
      <p:ext uri="{BB962C8B-B14F-4D97-AF65-F5344CB8AC3E}">
        <p14:creationId xmlns:p14="http://schemas.microsoft.com/office/powerpoint/2010/main" val="232257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C226-56A5-37E6-A899-C75664F9660D}"/>
              </a:ext>
            </a:extLst>
          </p:cNvPr>
          <p:cNvSpPr>
            <a:spLocks noGrp="1"/>
          </p:cNvSpPr>
          <p:nvPr>
            <p:ph type="title"/>
          </p:nvPr>
        </p:nvSpPr>
        <p:spPr/>
        <p:txBody>
          <a:bodyPr/>
          <a:lstStyle/>
          <a:p>
            <a:r>
              <a:rPr lang="en-GB" dirty="0"/>
              <a:t>Resolving Ambiguities</a:t>
            </a:r>
            <a:endParaRPr lang="en-SE" dirty="0"/>
          </a:p>
        </p:txBody>
      </p:sp>
      <p:sp>
        <p:nvSpPr>
          <p:cNvPr id="3" name="Text Placeholder 2">
            <a:extLst>
              <a:ext uri="{FF2B5EF4-FFF2-40B4-BE49-F238E27FC236}">
                <a16:creationId xmlns:a16="http://schemas.microsoft.com/office/drawing/2014/main" id="{92E563DE-385D-B626-0421-6105AA79B73F}"/>
              </a:ext>
            </a:extLst>
          </p:cNvPr>
          <p:cNvSpPr>
            <a:spLocks noGrp="1"/>
          </p:cNvSpPr>
          <p:nvPr>
            <p:ph type="body" idx="1"/>
          </p:nvPr>
        </p:nvSpPr>
        <p:spPr>
          <a:xfrm>
            <a:off x="746174" y="1568275"/>
            <a:ext cx="9820225" cy="3779454"/>
          </a:xfrm>
        </p:spPr>
        <p:txBody>
          <a:bodyPr/>
          <a:lstStyle/>
          <a:p>
            <a:r>
              <a:rPr lang="en-GB" sz="2800" dirty="0"/>
              <a:t>As There are typically multiple possible traversals of the same graph. In the lecture and exams, we often use the following rule to resolve any ambiguities:</a:t>
            </a:r>
          </a:p>
          <a:p>
            <a:r>
              <a:rPr lang="en-GB" sz="2800" dirty="0"/>
              <a:t>“When there are multiple possible orders of visiting the next node, select the next node in alphabetical or numerical order.”</a:t>
            </a:r>
          </a:p>
          <a:p>
            <a:endParaRPr lang="en-GB" sz="2800" dirty="0"/>
          </a:p>
          <a:p>
            <a:endParaRPr lang="en-SE" dirty="0"/>
          </a:p>
        </p:txBody>
      </p:sp>
    </p:spTree>
    <p:extLst>
      <p:ext uri="{BB962C8B-B14F-4D97-AF65-F5344CB8AC3E}">
        <p14:creationId xmlns:p14="http://schemas.microsoft.com/office/powerpoint/2010/main" val="1883142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CD072-FAAB-A741-17DF-FC6E7C26F97C}"/>
              </a:ext>
            </a:extLst>
          </p:cNvPr>
          <p:cNvSpPr>
            <a:spLocks noGrp="1"/>
          </p:cNvSpPr>
          <p:nvPr>
            <p:ph type="title"/>
          </p:nvPr>
        </p:nvSpPr>
        <p:spPr>
          <a:xfrm>
            <a:off x="518594" y="64748"/>
            <a:ext cx="11187000" cy="1014900"/>
          </a:xfrm>
        </p:spPr>
        <p:txBody>
          <a:bodyPr/>
          <a:lstStyle/>
          <a:p>
            <a:r>
              <a:rPr lang="en-GB" dirty="0"/>
              <a:t>DFS Traversal Example I</a:t>
            </a:r>
            <a:endParaRPr lang="en-SE" dirty="0"/>
          </a:p>
        </p:txBody>
      </p:sp>
      <p:sp>
        <p:nvSpPr>
          <p:cNvPr id="3" name="Text Placeholder 2">
            <a:extLst>
              <a:ext uri="{FF2B5EF4-FFF2-40B4-BE49-F238E27FC236}">
                <a16:creationId xmlns:a16="http://schemas.microsoft.com/office/drawing/2014/main" id="{7D8A1BA8-790F-0157-B633-A57386F193B6}"/>
              </a:ext>
            </a:extLst>
          </p:cNvPr>
          <p:cNvSpPr>
            <a:spLocks noGrp="1"/>
          </p:cNvSpPr>
          <p:nvPr>
            <p:ph type="body" idx="1"/>
          </p:nvPr>
        </p:nvSpPr>
        <p:spPr>
          <a:xfrm>
            <a:off x="307477" y="757911"/>
            <a:ext cx="8041210" cy="5850790"/>
          </a:xfrm>
        </p:spPr>
        <p:txBody>
          <a:bodyPr/>
          <a:lstStyle/>
          <a:p>
            <a:r>
              <a:rPr lang="en-GB" sz="1800" dirty="0">
                <a:solidFill>
                  <a:schemeClr val="tx1"/>
                </a:solidFill>
              </a:rPr>
              <a:t>Start from node 0</a:t>
            </a:r>
          </a:p>
          <a:p>
            <a:r>
              <a:rPr lang="en-GB" sz="1800" dirty="0">
                <a:solidFill>
                  <a:schemeClr val="tx1"/>
                </a:solidFill>
              </a:rPr>
              <a:t>Visit nodes 0-&gt;1-&gt;4. Since 4 has no successors, backtrack to 0. </a:t>
            </a:r>
          </a:p>
          <a:p>
            <a:pPr lvl="1"/>
            <a:r>
              <a:rPr lang="en-GB" sz="1600" dirty="0">
                <a:solidFill>
                  <a:schemeClr val="tx1"/>
                </a:solidFill>
              </a:rPr>
              <a:t>Pre-order: (0, 1, 4); post-order: (4, 1)</a:t>
            </a:r>
          </a:p>
          <a:p>
            <a:r>
              <a:rPr lang="en-GB" sz="1800" dirty="0">
                <a:solidFill>
                  <a:schemeClr val="tx1"/>
                </a:solidFill>
              </a:rPr>
              <a:t>Visit node 2. Since 2 has no successors, backtrack to 0</a:t>
            </a:r>
          </a:p>
          <a:p>
            <a:pPr lvl="1"/>
            <a:r>
              <a:rPr lang="en-GB" sz="1600" dirty="0">
                <a:solidFill>
                  <a:schemeClr val="tx1"/>
                </a:solidFill>
              </a:rPr>
              <a:t>Pre-order: (0, 1, 4, 2); post-order: (4, 1, 2)</a:t>
            </a:r>
          </a:p>
          <a:p>
            <a:r>
              <a:rPr lang="en-GB" sz="1800" dirty="0">
                <a:solidFill>
                  <a:schemeClr val="tx1"/>
                </a:solidFill>
              </a:rPr>
              <a:t>Visit node 5. Since 5’s successor 2 has been visited, backtrack to 0. Since all of node 0’s successors have been visited, we visit it in post-order</a:t>
            </a:r>
          </a:p>
          <a:p>
            <a:pPr lvl="1"/>
            <a:r>
              <a:rPr lang="en-GB" sz="1600" dirty="0">
                <a:solidFill>
                  <a:schemeClr val="tx1"/>
                </a:solidFill>
              </a:rPr>
              <a:t>Pre-order: (0, 1, 4, 2, 5); post-order: (4, 1, 2, 5, 0)</a:t>
            </a:r>
          </a:p>
          <a:p>
            <a:r>
              <a:rPr lang="en-GB" sz="1800" dirty="0">
                <a:solidFill>
                  <a:schemeClr val="tx1"/>
                </a:solidFill>
              </a:rPr>
              <a:t>Restart from node 3, visit its successor 6, then backtrack. Since all of node 3’s successors have been visited, we visit it in post-order</a:t>
            </a:r>
          </a:p>
          <a:p>
            <a:pPr lvl="1"/>
            <a:r>
              <a:rPr lang="en-GB" sz="1600" dirty="0">
                <a:solidFill>
                  <a:schemeClr val="tx1"/>
                </a:solidFill>
              </a:rPr>
              <a:t>Pre-order: (0, 1, 4, 2, 5, 3, 6); post-order: (4, 1, 2, 5, 0, 6, 3)</a:t>
            </a:r>
          </a:p>
          <a:p>
            <a:r>
              <a:rPr lang="en-GB" sz="1800" dirty="0">
                <a:solidFill>
                  <a:schemeClr val="tx1"/>
                </a:solidFill>
              </a:rPr>
              <a:t>All nodes and their successors have been visited, so the algorithm terminates. A topological sort corresponding to this post-order is (3, 6, 0, 5, 2, 1, 4)</a:t>
            </a:r>
          </a:p>
          <a:p>
            <a:r>
              <a:rPr lang="en-GB" sz="1800" dirty="0">
                <a:solidFill>
                  <a:schemeClr val="tx1"/>
                </a:solidFill>
              </a:rPr>
              <a:t>A BFS traversal: (0, 2, 5, 1, 4, 3, 6)</a:t>
            </a:r>
          </a:p>
          <a:p>
            <a:r>
              <a:rPr lang="en-GB" sz="1800" dirty="0">
                <a:solidFill>
                  <a:schemeClr val="tx1"/>
                </a:solidFill>
              </a:rPr>
              <a:t>This is one of many possible traversals, e.g., if we start from node 3, then we have the traversals: pre-order: (3, 2, 4, 5, 6, 0, 1); post-order: (2, 4, 5, 1, 0, 6, 3); Topological sort: (3, 6, 0, 1, 5, 4, 2); BFS: (3, 2, 4, 5, 6, 0, 1)</a:t>
            </a:r>
          </a:p>
        </p:txBody>
      </p:sp>
      <p:sp>
        <p:nvSpPr>
          <p:cNvPr id="4" name="object 6">
            <a:extLst>
              <a:ext uri="{FF2B5EF4-FFF2-40B4-BE49-F238E27FC236}">
                <a16:creationId xmlns:a16="http://schemas.microsoft.com/office/drawing/2014/main" id="{C4AB6FC3-FCCD-5A0A-AB6C-0ABCC2D9EA12}"/>
              </a:ext>
            </a:extLst>
          </p:cNvPr>
          <p:cNvSpPr/>
          <p:nvPr/>
        </p:nvSpPr>
        <p:spPr>
          <a:xfrm>
            <a:off x="8670974" y="158014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 name="object 7">
            <a:extLst>
              <a:ext uri="{FF2B5EF4-FFF2-40B4-BE49-F238E27FC236}">
                <a16:creationId xmlns:a16="http://schemas.microsoft.com/office/drawing/2014/main" id="{723D60DB-BB44-6CFE-D044-00363D5B5541}"/>
              </a:ext>
            </a:extLst>
          </p:cNvPr>
          <p:cNvSpPr/>
          <p:nvPr/>
        </p:nvSpPr>
        <p:spPr>
          <a:xfrm>
            <a:off x="8670977" y="158014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 name="object 8">
            <a:extLst>
              <a:ext uri="{FF2B5EF4-FFF2-40B4-BE49-F238E27FC236}">
                <a16:creationId xmlns:a16="http://schemas.microsoft.com/office/drawing/2014/main" id="{CC885C92-E7B8-CFD5-E04E-064635ED6A1F}"/>
              </a:ext>
            </a:extLst>
          </p:cNvPr>
          <p:cNvSpPr/>
          <p:nvPr/>
        </p:nvSpPr>
        <p:spPr>
          <a:xfrm>
            <a:off x="11653490"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 name="object 9">
            <a:extLst>
              <a:ext uri="{FF2B5EF4-FFF2-40B4-BE49-F238E27FC236}">
                <a16:creationId xmlns:a16="http://schemas.microsoft.com/office/drawing/2014/main" id="{E5C1B743-2767-58AE-5371-625B3150EAC2}"/>
              </a:ext>
            </a:extLst>
          </p:cNvPr>
          <p:cNvSpPr/>
          <p:nvPr/>
        </p:nvSpPr>
        <p:spPr>
          <a:xfrm>
            <a:off x="11653492"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8" name="object 10">
            <a:extLst>
              <a:ext uri="{FF2B5EF4-FFF2-40B4-BE49-F238E27FC236}">
                <a16:creationId xmlns:a16="http://schemas.microsoft.com/office/drawing/2014/main" id="{A01C1074-70EC-25D9-5743-BB6C90D2A9A8}"/>
              </a:ext>
            </a:extLst>
          </p:cNvPr>
          <p:cNvSpPr/>
          <p:nvPr/>
        </p:nvSpPr>
        <p:spPr>
          <a:xfrm>
            <a:off x="11135568" y="391971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9" name="object 11">
            <a:extLst>
              <a:ext uri="{FF2B5EF4-FFF2-40B4-BE49-F238E27FC236}">
                <a16:creationId xmlns:a16="http://schemas.microsoft.com/office/drawing/2014/main" id="{B048BA56-167A-B75B-EA5C-E6DBF2B1B091}"/>
              </a:ext>
            </a:extLst>
          </p:cNvPr>
          <p:cNvSpPr/>
          <p:nvPr/>
        </p:nvSpPr>
        <p:spPr>
          <a:xfrm>
            <a:off x="11135570" y="391972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0" name="object 12">
            <a:extLst>
              <a:ext uri="{FF2B5EF4-FFF2-40B4-BE49-F238E27FC236}">
                <a16:creationId xmlns:a16="http://schemas.microsoft.com/office/drawing/2014/main" id="{DC4E01B2-1462-B7AA-0756-9E46D233E8EC}"/>
              </a:ext>
            </a:extLst>
          </p:cNvPr>
          <p:cNvSpPr/>
          <p:nvPr/>
        </p:nvSpPr>
        <p:spPr>
          <a:xfrm>
            <a:off x="10519420"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1" name="object 13">
            <a:extLst>
              <a:ext uri="{FF2B5EF4-FFF2-40B4-BE49-F238E27FC236}">
                <a16:creationId xmlns:a16="http://schemas.microsoft.com/office/drawing/2014/main" id="{A8482F0E-0CA6-6097-0B74-53828767FF50}"/>
              </a:ext>
            </a:extLst>
          </p:cNvPr>
          <p:cNvSpPr/>
          <p:nvPr/>
        </p:nvSpPr>
        <p:spPr>
          <a:xfrm>
            <a:off x="10519422"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2" name="object 14">
            <a:extLst>
              <a:ext uri="{FF2B5EF4-FFF2-40B4-BE49-F238E27FC236}">
                <a16:creationId xmlns:a16="http://schemas.microsoft.com/office/drawing/2014/main" id="{EA118095-7570-1A63-2678-2CBAACD8C2E9}"/>
              </a:ext>
            </a:extLst>
          </p:cNvPr>
          <p:cNvSpPr/>
          <p:nvPr/>
        </p:nvSpPr>
        <p:spPr>
          <a:xfrm>
            <a:off x="9287123"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3" name="object 15">
            <a:extLst>
              <a:ext uri="{FF2B5EF4-FFF2-40B4-BE49-F238E27FC236}">
                <a16:creationId xmlns:a16="http://schemas.microsoft.com/office/drawing/2014/main" id="{4A8E2196-DDC1-F5D0-DCD1-A3A55CA66A40}"/>
              </a:ext>
            </a:extLst>
          </p:cNvPr>
          <p:cNvSpPr/>
          <p:nvPr/>
        </p:nvSpPr>
        <p:spPr>
          <a:xfrm>
            <a:off x="9287125"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4" name="object 16">
            <a:extLst>
              <a:ext uri="{FF2B5EF4-FFF2-40B4-BE49-F238E27FC236}">
                <a16:creationId xmlns:a16="http://schemas.microsoft.com/office/drawing/2014/main" id="{AC2D7CAA-DAAF-BD92-E916-3FABF60E3CE1}"/>
              </a:ext>
            </a:extLst>
          </p:cNvPr>
          <p:cNvSpPr/>
          <p:nvPr/>
        </p:nvSpPr>
        <p:spPr>
          <a:xfrm>
            <a:off x="8670974" y="4839477"/>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5" name="object 17">
            <a:extLst>
              <a:ext uri="{FF2B5EF4-FFF2-40B4-BE49-F238E27FC236}">
                <a16:creationId xmlns:a16="http://schemas.microsoft.com/office/drawing/2014/main" id="{28E0D5B6-33BE-4818-35DC-83D68CACE0C1}"/>
              </a:ext>
            </a:extLst>
          </p:cNvPr>
          <p:cNvSpPr/>
          <p:nvPr/>
        </p:nvSpPr>
        <p:spPr>
          <a:xfrm>
            <a:off x="8670977" y="4839479"/>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6" name="object 18">
            <a:extLst>
              <a:ext uri="{FF2B5EF4-FFF2-40B4-BE49-F238E27FC236}">
                <a16:creationId xmlns:a16="http://schemas.microsoft.com/office/drawing/2014/main" id="{12B44A3D-84B8-53A3-E6FE-152EF17251D3}"/>
              </a:ext>
            </a:extLst>
          </p:cNvPr>
          <p:cNvSpPr/>
          <p:nvPr/>
        </p:nvSpPr>
        <p:spPr>
          <a:xfrm>
            <a:off x="9903271" y="391971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7" name="object 19">
            <a:extLst>
              <a:ext uri="{FF2B5EF4-FFF2-40B4-BE49-F238E27FC236}">
                <a16:creationId xmlns:a16="http://schemas.microsoft.com/office/drawing/2014/main" id="{19E87916-ED40-005E-85A1-E4F2D07951CE}"/>
              </a:ext>
            </a:extLst>
          </p:cNvPr>
          <p:cNvSpPr/>
          <p:nvPr/>
        </p:nvSpPr>
        <p:spPr>
          <a:xfrm>
            <a:off x="9903273" y="391972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8" name="object 20">
            <a:extLst>
              <a:ext uri="{FF2B5EF4-FFF2-40B4-BE49-F238E27FC236}">
                <a16:creationId xmlns:a16="http://schemas.microsoft.com/office/drawing/2014/main" id="{2842AB55-9A21-502C-7213-07A1648989DF}"/>
              </a:ext>
            </a:extLst>
          </p:cNvPr>
          <p:cNvSpPr/>
          <p:nvPr/>
        </p:nvSpPr>
        <p:spPr>
          <a:xfrm>
            <a:off x="9565157" y="3216359"/>
            <a:ext cx="435769" cy="720626"/>
          </a:xfrm>
          <a:custGeom>
            <a:avLst/>
            <a:gdLst/>
            <a:ahLst/>
            <a:cxnLst/>
            <a:rect l="l" t="t" r="r" b="b"/>
            <a:pathLst>
              <a:path w="619760" h="1024889">
                <a:moveTo>
                  <a:pt x="619660" y="1024819"/>
                </a:moveTo>
                <a:lnTo>
                  <a:pt x="6582" y="10885"/>
                </a:lnTo>
                <a:lnTo>
                  <a:pt x="0"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19" name="object 21">
            <a:extLst>
              <a:ext uri="{FF2B5EF4-FFF2-40B4-BE49-F238E27FC236}">
                <a16:creationId xmlns:a16="http://schemas.microsoft.com/office/drawing/2014/main" id="{EE629328-AA37-E7D3-8902-4A57243039B9}"/>
              </a:ext>
            </a:extLst>
          </p:cNvPr>
          <p:cNvSpPr/>
          <p:nvPr/>
        </p:nvSpPr>
        <p:spPr>
          <a:xfrm>
            <a:off x="9536511" y="3168982"/>
            <a:ext cx="81260" cy="95548"/>
          </a:xfrm>
          <a:custGeom>
            <a:avLst/>
            <a:gdLst/>
            <a:ahLst/>
            <a:cxnLst/>
            <a:rect l="l" t="t" r="r" b="b"/>
            <a:pathLst>
              <a:path w="115570" h="135889">
                <a:moveTo>
                  <a:pt x="0" y="0"/>
                </a:moveTo>
                <a:lnTo>
                  <a:pt x="10922" y="135877"/>
                </a:lnTo>
                <a:lnTo>
                  <a:pt x="47307" y="78244"/>
                </a:lnTo>
                <a:lnTo>
                  <a:pt x="115252" y="72796"/>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0" name="object 22">
            <a:extLst>
              <a:ext uri="{FF2B5EF4-FFF2-40B4-BE49-F238E27FC236}">
                <a16:creationId xmlns:a16="http://schemas.microsoft.com/office/drawing/2014/main" id="{56FCF909-F842-52ED-232A-5FE3D61CA96E}"/>
              </a:ext>
            </a:extLst>
          </p:cNvPr>
          <p:cNvSpPr/>
          <p:nvPr/>
        </p:nvSpPr>
        <p:spPr>
          <a:xfrm>
            <a:off x="11400881" y="3160052"/>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1" name="object 23">
            <a:extLst>
              <a:ext uri="{FF2B5EF4-FFF2-40B4-BE49-F238E27FC236}">
                <a16:creationId xmlns:a16="http://schemas.microsoft.com/office/drawing/2014/main" id="{23922156-2989-CBDC-811F-746D83F2F1C0}"/>
              </a:ext>
            </a:extLst>
          </p:cNvPr>
          <p:cNvSpPr/>
          <p:nvPr/>
        </p:nvSpPr>
        <p:spPr>
          <a:xfrm>
            <a:off x="11376027" y="3826350"/>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2" name="object 24">
            <a:extLst>
              <a:ext uri="{FF2B5EF4-FFF2-40B4-BE49-F238E27FC236}">
                <a16:creationId xmlns:a16="http://schemas.microsoft.com/office/drawing/2014/main" id="{5B7BDB25-0915-268C-E307-825A40E06837}"/>
              </a:ext>
            </a:extLst>
          </p:cNvPr>
          <p:cNvSpPr/>
          <p:nvPr/>
        </p:nvSpPr>
        <p:spPr>
          <a:xfrm>
            <a:off x="8848925" y="2000979"/>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3" name="object 25">
            <a:extLst>
              <a:ext uri="{FF2B5EF4-FFF2-40B4-BE49-F238E27FC236}">
                <a16:creationId xmlns:a16="http://schemas.microsoft.com/office/drawing/2014/main" id="{472F9C88-425D-00C1-75DD-B0172DA0C46D}"/>
              </a:ext>
            </a:extLst>
          </p:cNvPr>
          <p:cNvSpPr/>
          <p:nvPr/>
        </p:nvSpPr>
        <p:spPr>
          <a:xfrm>
            <a:off x="8806062" y="1945615"/>
            <a:ext cx="85725" cy="85725"/>
          </a:xfrm>
          <a:prstGeom prst="rect">
            <a:avLst/>
          </a:prstGeom>
          <a:blipFill>
            <a:blip r:embed="rId3" cstate="print"/>
            <a:stretch>
              <a:fillRect/>
            </a:stretch>
          </a:blip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4" name="object 26">
            <a:extLst>
              <a:ext uri="{FF2B5EF4-FFF2-40B4-BE49-F238E27FC236}">
                <a16:creationId xmlns:a16="http://schemas.microsoft.com/office/drawing/2014/main" id="{CF3D75CF-6676-3A84-2003-782402C6CB89}"/>
              </a:ext>
            </a:extLst>
          </p:cNvPr>
          <p:cNvSpPr/>
          <p:nvPr/>
        </p:nvSpPr>
        <p:spPr>
          <a:xfrm>
            <a:off x="9000730" y="1856318"/>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5" name="object 27">
            <a:extLst>
              <a:ext uri="{FF2B5EF4-FFF2-40B4-BE49-F238E27FC236}">
                <a16:creationId xmlns:a16="http://schemas.microsoft.com/office/drawing/2014/main" id="{5C7D0358-A9E6-5D19-3BC8-FDDB4CC027B3}"/>
              </a:ext>
            </a:extLst>
          </p:cNvPr>
          <p:cNvSpPr/>
          <p:nvPr/>
        </p:nvSpPr>
        <p:spPr>
          <a:xfrm>
            <a:off x="10442079" y="2801222"/>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6" name="object 28">
            <a:extLst>
              <a:ext uri="{FF2B5EF4-FFF2-40B4-BE49-F238E27FC236}">
                <a16:creationId xmlns:a16="http://schemas.microsoft.com/office/drawing/2014/main" id="{CE34E548-5485-FE8B-4A3B-EE795778F93B}"/>
              </a:ext>
            </a:extLst>
          </p:cNvPr>
          <p:cNvSpPr/>
          <p:nvPr/>
        </p:nvSpPr>
        <p:spPr>
          <a:xfrm>
            <a:off x="8902503" y="1918826"/>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7" name="object 29">
            <a:extLst>
              <a:ext uri="{FF2B5EF4-FFF2-40B4-BE49-F238E27FC236}">
                <a16:creationId xmlns:a16="http://schemas.microsoft.com/office/drawing/2014/main" id="{DEBE0242-A06E-FEE0-1EAD-132DE44A8993}"/>
              </a:ext>
            </a:extLst>
          </p:cNvPr>
          <p:cNvSpPr/>
          <p:nvPr/>
        </p:nvSpPr>
        <p:spPr>
          <a:xfrm>
            <a:off x="9325770" y="2720247"/>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8" name="object 30">
            <a:extLst>
              <a:ext uri="{FF2B5EF4-FFF2-40B4-BE49-F238E27FC236}">
                <a16:creationId xmlns:a16="http://schemas.microsoft.com/office/drawing/2014/main" id="{2E31AA9E-F161-6032-ACAF-66762F077BCC}"/>
              </a:ext>
            </a:extLst>
          </p:cNvPr>
          <p:cNvSpPr/>
          <p:nvPr/>
        </p:nvSpPr>
        <p:spPr>
          <a:xfrm>
            <a:off x="10259816" y="4088740"/>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29" name="object 31">
            <a:extLst>
              <a:ext uri="{FF2B5EF4-FFF2-40B4-BE49-F238E27FC236}">
                <a16:creationId xmlns:a16="http://schemas.microsoft.com/office/drawing/2014/main" id="{54605289-9D91-640A-BEEC-96FBF63040D9}"/>
              </a:ext>
            </a:extLst>
          </p:cNvPr>
          <p:cNvSpPr/>
          <p:nvPr/>
        </p:nvSpPr>
        <p:spPr>
          <a:xfrm>
            <a:off x="11039796" y="4045877"/>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0" name="object 32">
            <a:extLst>
              <a:ext uri="{FF2B5EF4-FFF2-40B4-BE49-F238E27FC236}">
                <a16:creationId xmlns:a16="http://schemas.microsoft.com/office/drawing/2014/main" id="{8AB45B90-149F-D141-F616-6805A2109154}"/>
              </a:ext>
            </a:extLst>
          </p:cNvPr>
          <p:cNvSpPr/>
          <p:nvPr/>
        </p:nvSpPr>
        <p:spPr>
          <a:xfrm>
            <a:off x="9027812" y="4204827"/>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1" name="object 33">
            <a:extLst>
              <a:ext uri="{FF2B5EF4-FFF2-40B4-BE49-F238E27FC236}">
                <a16:creationId xmlns:a16="http://schemas.microsoft.com/office/drawing/2014/main" id="{90E48695-2E64-1C2D-1D78-D291AC577A69}"/>
              </a:ext>
            </a:extLst>
          </p:cNvPr>
          <p:cNvSpPr/>
          <p:nvPr/>
        </p:nvSpPr>
        <p:spPr>
          <a:xfrm>
            <a:off x="8982870" y="4800606"/>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2" name="object 34">
            <a:extLst>
              <a:ext uri="{FF2B5EF4-FFF2-40B4-BE49-F238E27FC236}">
                <a16:creationId xmlns:a16="http://schemas.microsoft.com/office/drawing/2014/main" id="{4146C3B2-394F-CC21-6653-1C6F6CE81380}"/>
              </a:ext>
            </a:extLst>
          </p:cNvPr>
          <p:cNvSpPr/>
          <p:nvPr/>
        </p:nvSpPr>
        <p:spPr>
          <a:xfrm>
            <a:off x="9027519" y="1767021"/>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3" name="object 35">
            <a:extLst>
              <a:ext uri="{FF2B5EF4-FFF2-40B4-BE49-F238E27FC236}">
                <a16:creationId xmlns:a16="http://schemas.microsoft.com/office/drawing/2014/main" id="{C1D44A9F-8B8A-5F5F-7668-3C94100C2F3A}"/>
              </a:ext>
            </a:extLst>
          </p:cNvPr>
          <p:cNvSpPr/>
          <p:nvPr/>
        </p:nvSpPr>
        <p:spPr>
          <a:xfrm>
            <a:off x="11566104" y="2819072"/>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4" name="object 36">
            <a:extLst>
              <a:ext uri="{FF2B5EF4-FFF2-40B4-BE49-F238E27FC236}">
                <a16:creationId xmlns:a16="http://schemas.microsoft.com/office/drawing/2014/main" id="{F388D1DB-0ACC-72D8-26FF-A10B39C3A827}"/>
              </a:ext>
            </a:extLst>
          </p:cNvPr>
          <p:cNvSpPr/>
          <p:nvPr/>
        </p:nvSpPr>
        <p:spPr>
          <a:xfrm>
            <a:off x="9027519" y="4250784"/>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5" name="object 37">
            <a:extLst>
              <a:ext uri="{FF2B5EF4-FFF2-40B4-BE49-F238E27FC236}">
                <a16:creationId xmlns:a16="http://schemas.microsoft.com/office/drawing/2014/main" id="{EC022123-0C54-C015-B655-8C56DF98A97D}"/>
              </a:ext>
            </a:extLst>
          </p:cNvPr>
          <p:cNvSpPr/>
          <p:nvPr/>
        </p:nvSpPr>
        <p:spPr>
          <a:xfrm>
            <a:off x="11069532" y="4221086"/>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6" name="object 38">
            <a:extLst>
              <a:ext uri="{FF2B5EF4-FFF2-40B4-BE49-F238E27FC236}">
                <a16:creationId xmlns:a16="http://schemas.microsoft.com/office/drawing/2014/main" id="{CF83E4B5-3463-8E9D-980A-8E5161A6B96E}"/>
              </a:ext>
            </a:extLst>
          </p:cNvPr>
          <p:cNvSpPr/>
          <p:nvPr/>
        </p:nvSpPr>
        <p:spPr>
          <a:xfrm>
            <a:off x="10179449" y="3217378"/>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7" name="object 39">
            <a:extLst>
              <a:ext uri="{FF2B5EF4-FFF2-40B4-BE49-F238E27FC236}">
                <a16:creationId xmlns:a16="http://schemas.microsoft.com/office/drawing/2014/main" id="{5B832B16-63DF-45BB-EA50-4BF7FA56318E}"/>
              </a:ext>
            </a:extLst>
          </p:cNvPr>
          <p:cNvSpPr/>
          <p:nvPr/>
        </p:nvSpPr>
        <p:spPr>
          <a:xfrm>
            <a:off x="10532010" y="3168982"/>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8" name="object 40">
            <a:extLst>
              <a:ext uri="{FF2B5EF4-FFF2-40B4-BE49-F238E27FC236}">
                <a16:creationId xmlns:a16="http://schemas.microsoft.com/office/drawing/2014/main" id="{E3CD1097-D87C-AEA5-B4B5-EFFE60892EDE}"/>
              </a:ext>
            </a:extLst>
          </p:cNvPr>
          <p:cNvSpPr/>
          <p:nvPr/>
        </p:nvSpPr>
        <p:spPr>
          <a:xfrm>
            <a:off x="9699031" y="3026108"/>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39" name="object 41">
            <a:extLst>
              <a:ext uri="{FF2B5EF4-FFF2-40B4-BE49-F238E27FC236}">
                <a16:creationId xmlns:a16="http://schemas.microsoft.com/office/drawing/2014/main" id="{C2A76A9B-4451-7BE4-D51C-10DD64605A03}"/>
              </a:ext>
            </a:extLst>
          </p:cNvPr>
          <p:cNvSpPr/>
          <p:nvPr/>
        </p:nvSpPr>
        <p:spPr>
          <a:xfrm>
            <a:off x="9643667" y="2983253"/>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40" name="object 42">
            <a:extLst>
              <a:ext uri="{FF2B5EF4-FFF2-40B4-BE49-F238E27FC236}">
                <a16:creationId xmlns:a16="http://schemas.microsoft.com/office/drawing/2014/main" id="{A5F5D669-4E44-066E-FD4C-871FC02B376E}"/>
              </a:ext>
            </a:extLst>
          </p:cNvPr>
          <p:cNvSpPr/>
          <p:nvPr/>
        </p:nvSpPr>
        <p:spPr>
          <a:xfrm>
            <a:off x="8670974" y="1580141"/>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lumMod val="95000"/>
            </a:sysClr>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1" name="object 43">
            <a:extLst>
              <a:ext uri="{FF2B5EF4-FFF2-40B4-BE49-F238E27FC236}">
                <a16:creationId xmlns:a16="http://schemas.microsoft.com/office/drawing/2014/main" id="{AAA37FC2-33E4-E361-216E-F8EE2D70EB7C}"/>
              </a:ext>
            </a:extLst>
          </p:cNvPr>
          <p:cNvSpPr/>
          <p:nvPr/>
        </p:nvSpPr>
        <p:spPr>
          <a:xfrm>
            <a:off x="8670977" y="1580143"/>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ysClr val="window" lastClr="FFFFFF"/>
          </a:solidFill>
          <a:ln w="12700">
            <a:solidFill>
              <a:srgbClr val="000000"/>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2" name="object 44">
            <a:extLst>
              <a:ext uri="{FF2B5EF4-FFF2-40B4-BE49-F238E27FC236}">
                <a16:creationId xmlns:a16="http://schemas.microsoft.com/office/drawing/2014/main" id="{28FF63CA-E06B-B913-E752-C9A1F7AC216E}"/>
              </a:ext>
            </a:extLst>
          </p:cNvPr>
          <p:cNvSpPr txBox="1"/>
          <p:nvPr/>
        </p:nvSpPr>
        <p:spPr>
          <a:xfrm>
            <a:off x="8803195" y="1641465"/>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0</a:t>
            </a:r>
            <a:endParaRPr sz="1266" kern="1200" dirty="0">
              <a:solidFill>
                <a:prstClr val="black"/>
              </a:solidFill>
              <a:latin typeface="Trebuchet MS"/>
              <a:ea typeface="+mn-ea"/>
              <a:cs typeface="Trebuchet MS"/>
            </a:endParaRPr>
          </a:p>
        </p:txBody>
      </p:sp>
      <p:sp>
        <p:nvSpPr>
          <p:cNvPr id="43" name="object 45">
            <a:extLst>
              <a:ext uri="{FF2B5EF4-FFF2-40B4-BE49-F238E27FC236}">
                <a16:creationId xmlns:a16="http://schemas.microsoft.com/office/drawing/2014/main" id="{0005A101-E136-BD11-9BB3-D70AA9829EED}"/>
              </a:ext>
            </a:extLst>
          </p:cNvPr>
          <p:cNvSpPr/>
          <p:nvPr/>
        </p:nvSpPr>
        <p:spPr>
          <a:xfrm>
            <a:off x="11653490"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4" name="object 46">
            <a:extLst>
              <a:ext uri="{FF2B5EF4-FFF2-40B4-BE49-F238E27FC236}">
                <a16:creationId xmlns:a16="http://schemas.microsoft.com/office/drawing/2014/main" id="{5E25A4EB-3ED5-02EA-39CA-6E628FE337AF}"/>
              </a:ext>
            </a:extLst>
          </p:cNvPr>
          <p:cNvSpPr/>
          <p:nvPr/>
        </p:nvSpPr>
        <p:spPr>
          <a:xfrm>
            <a:off x="11653492"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45" name="object 47">
            <a:extLst>
              <a:ext uri="{FF2B5EF4-FFF2-40B4-BE49-F238E27FC236}">
                <a16:creationId xmlns:a16="http://schemas.microsoft.com/office/drawing/2014/main" id="{2D21F426-359B-6E46-C921-C1EC9ABB1EA2}"/>
              </a:ext>
            </a:extLst>
          </p:cNvPr>
          <p:cNvSpPr txBox="1"/>
          <p:nvPr/>
        </p:nvSpPr>
        <p:spPr>
          <a:xfrm>
            <a:off x="11785711" y="2882691"/>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1</a:t>
            </a:r>
            <a:endParaRPr sz="1266" kern="1200" dirty="0">
              <a:solidFill>
                <a:prstClr val="black"/>
              </a:solidFill>
              <a:latin typeface="Trebuchet MS"/>
              <a:ea typeface="+mn-ea"/>
              <a:cs typeface="Trebuchet MS"/>
            </a:endParaRPr>
          </a:p>
        </p:txBody>
      </p:sp>
      <p:sp>
        <p:nvSpPr>
          <p:cNvPr id="46" name="object 48">
            <a:extLst>
              <a:ext uri="{FF2B5EF4-FFF2-40B4-BE49-F238E27FC236}">
                <a16:creationId xmlns:a16="http://schemas.microsoft.com/office/drawing/2014/main" id="{C5EDA333-FCEA-3D52-1779-0E6820791217}"/>
              </a:ext>
            </a:extLst>
          </p:cNvPr>
          <p:cNvSpPr/>
          <p:nvPr/>
        </p:nvSpPr>
        <p:spPr>
          <a:xfrm>
            <a:off x="11135568" y="391971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47" name="object 49">
            <a:extLst>
              <a:ext uri="{FF2B5EF4-FFF2-40B4-BE49-F238E27FC236}">
                <a16:creationId xmlns:a16="http://schemas.microsoft.com/office/drawing/2014/main" id="{ED7FF9D5-22F2-B2F7-3FF6-84C02744EB3D}"/>
              </a:ext>
            </a:extLst>
          </p:cNvPr>
          <p:cNvSpPr/>
          <p:nvPr/>
        </p:nvSpPr>
        <p:spPr>
          <a:xfrm>
            <a:off x="11135570" y="391972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48" name="object 50">
            <a:extLst>
              <a:ext uri="{FF2B5EF4-FFF2-40B4-BE49-F238E27FC236}">
                <a16:creationId xmlns:a16="http://schemas.microsoft.com/office/drawing/2014/main" id="{C0F5E58B-BF91-2B54-FE00-296739854BAB}"/>
              </a:ext>
            </a:extLst>
          </p:cNvPr>
          <p:cNvSpPr txBox="1"/>
          <p:nvPr/>
        </p:nvSpPr>
        <p:spPr>
          <a:xfrm>
            <a:off x="11267789" y="3981043"/>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4</a:t>
            </a:r>
            <a:endParaRPr sz="1266" kern="1200" dirty="0">
              <a:solidFill>
                <a:prstClr val="black"/>
              </a:solidFill>
              <a:latin typeface="Trebuchet MS"/>
              <a:ea typeface="+mn-ea"/>
              <a:cs typeface="Trebuchet MS"/>
            </a:endParaRPr>
          </a:p>
        </p:txBody>
      </p:sp>
      <p:sp>
        <p:nvSpPr>
          <p:cNvPr id="49" name="object 51">
            <a:extLst>
              <a:ext uri="{FF2B5EF4-FFF2-40B4-BE49-F238E27FC236}">
                <a16:creationId xmlns:a16="http://schemas.microsoft.com/office/drawing/2014/main" id="{04502B80-56C7-F44C-0664-D1815A574859}"/>
              </a:ext>
            </a:extLst>
          </p:cNvPr>
          <p:cNvSpPr/>
          <p:nvPr/>
        </p:nvSpPr>
        <p:spPr>
          <a:xfrm>
            <a:off x="10519420"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50" name="object 52">
            <a:extLst>
              <a:ext uri="{FF2B5EF4-FFF2-40B4-BE49-F238E27FC236}">
                <a16:creationId xmlns:a16="http://schemas.microsoft.com/office/drawing/2014/main" id="{217F0992-11BA-2297-18C2-FEA6A0A4DE60}"/>
              </a:ext>
            </a:extLst>
          </p:cNvPr>
          <p:cNvSpPr/>
          <p:nvPr/>
        </p:nvSpPr>
        <p:spPr>
          <a:xfrm>
            <a:off x="10519422"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1" name="object 53">
            <a:extLst>
              <a:ext uri="{FF2B5EF4-FFF2-40B4-BE49-F238E27FC236}">
                <a16:creationId xmlns:a16="http://schemas.microsoft.com/office/drawing/2014/main" id="{CBEE9960-F3E6-ECB9-7B32-1B960900469F}"/>
              </a:ext>
            </a:extLst>
          </p:cNvPr>
          <p:cNvSpPr txBox="1"/>
          <p:nvPr/>
        </p:nvSpPr>
        <p:spPr>
          <a:xfrm>
            <a:off x="10651640" y="2882691"/>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5</a:t>
            </a:r>
            <a:endParaRPr sz="1266" kern="1200">
              <a:solidFill>
                <a:prstClr val="black"/>
              </a:solidFill>
              <a:latin typeface="Trebuchet MS"/>
              <a:ea typeface="+mn-ea"/>
              <a:cs typeface="Trebuchet MS"/>
            </a:endParaRPr>
          </a:p>
        </p:txBody>
      </p:sp>
      <p:sp>
        <p:nvSpPr>
          <p:cNvPr id="52" name="object 54">
            <a:extLst>
              <a:ext uri="{FF2B5EF4-FFF2-40B4-BE49-F238E27FC236}">
                <a16:creationId xmlns:a16="http://schemas.microsoft.com/office/drawing/2014/main" id="{37180AB7-762D-2EEB-E415-307D69D44B52}"/>
              </a:ext>
            </a:extLst>
          </p:cNvPr>
          <p:cNvSpPr/>
          <p:nvPr/>
        </p:nvSpPr>
        <p:spPr>
          <a:xfrm>
            <a:off x="9287123" y="2821367"/>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53" name="object 55">
            <a:extLst>
              <a:ext uri="{FF2B5EF4-FFF2-40B4-BE49-F238E27FC236}">
                <a16:creationId xmlns:a16="http://schemas.microsoft.com/office/drawing/2014/main" id="{F1544C29-A3C1-F4A7-2370-38BF065D0816}"/>
              </a:ext>
            </a:extLst>
          </p:cNvPr>
          <p:cNvSpPr/>
          <p:nvPr/>
        </p:nvSpPr>
        <p:spPr>
          <a:xfrm>
            <a:off x="9287125" y="2821369"/>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4" name="object 56">
            <a:extLst>
              <a:ext uri="{FF2B5EF4-FFF2-40B4-BE49-F238E27FC236}">
                <a16:creationId xmlns:a16="http://schemas.microsoft.com/office/drawing/2014/main" id="{26BF8AD1-BE6E-E97B-439A-C0418B9E807C}"/>
              </a:ext>
            </a:extLst>
          </p:cNvPr>
          <p:cNvSpPr txBox="1"/>
          <p:nvPr/>
        </p:nvSpPr>
        <p:spPr>
          <a:xfrm>
            <a:off x="9419344" y="2882691"/>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2</a:t>
            </a:r>
            <a:endParaRPr sz="1266" kern="1200">
              <a:solidFill>
                <a:prstClr val="black"/>
              </a:solidFill>
              <a:latin typeface="Trebuchet MS"/>
              <a:ea typeface="+mn-ea"/>
              <a:cs typeface="Trebuchet MS"/>
            </a:endParaRPr>
          </a:p>
        </p:txBody>
      </p:sp>
      <p:sp>
        <p:nvSpPr>
          <p:cNvPr id="55" name="object 57">
            <a:extLst>
              <a:ext uri="{FF2B5EF4-FFF2-40B4-BE49-F238E27FC236}">
                <a16:creationId xmlns:a16="http://schemas.microsoft.com/office/drawing/2014/main" id="{8B43F2D0-815C-259C-01EE-2D56B68C4F44}"/>
              </a:ext>
            </a:extLst>
          </p:cNvPr>
          <p:cNvSpPr/>
          <p:nvPr/>
        </p:nvSpPr>
        <p:spPr>
          <a:xfrm>
            <a:off x="8687752" y="4847866"/>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rgbClr val="FFFFFF"/>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56" name="object 58">
            <a:extLst>
              <a:ext uri="{FF2B5EF4-FFF2-40B4-BE49-F238E27FC236}">
                <a16:creationId xmlns:a16="http://schemas.microsoft.com/office/drawing/2014/main" id="{DD8F7868-39F5-6E6C-20E7-32C7842D62EF}"/>
              </a:ext>
            </a:extLst>
          </p:cNvPr>
          <p:cNvSpPr/>
          <p:nvPr/>
        </p:nvSpPr>
        <p:spPr>
          <a:xfrm>
            <a:off x="8670977" y="4839479"/>
            <a:ext cx="356295" cy="356295"/>
          </a:xfrm>
          <a:custGeom>
            <a:avLst/>
            <a:gdLst/>
            <a:ahLst/>
            <a:cxnLst/>
            <a:rect l="l" t="t" r="r" b="b"/>
            <a:pathLst>
              <a:path w="506730"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solidFill>
            <a:sysClr val="window" lastClr="FFFFFF"/>
          </a:solidFill>
          <a:ln w="12700">
            <a:solidFill>
              <a:srgbClr val="000000"/>
            </a:solidFill>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57" name="object 59">
            <a:extLst>
              <a:ext uri="{FF2B5EF4-FFF2-40B4-BE49-F238E27FC236}">
                <a16:creationId xmlns:a16="http://schemas.microsoft.com/office/drawing/2014/main" id="{AE397F55-B454-8E74-DD54-35A26A435472}"/>
              </a:ext>
            </a:extLst>
          </p:cNvPr>
          <p:cNvSpPr txBox="1"/>
          <p:nvPr/>
        </p:nvSpPr>
        <p:spPr>
          <a:xfrm>
            <a:off x="8786417" y="4892412"/>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6</a:t>
            </a:r>
            <a:endParaRPr sz="1266" kern="1200">
              <a:solidFill>
                <a:prstClr val="black"/>
              </a:solidFill>
              <a:latin typeface="Trebuchet MS"/>
              <a:ea typeface="+mn-ea"/>
              <a:cs typeface="Trebuchet MS"/>
            </a:endParaRPr>
          </a:p>
        </p:txBody>
      </p:sp>
      <p:sp>
        <p:nvSpPr>
          <p:cNvPr id="58" name="object 60">
            <a:extLst>
              <a:ext uri="{FF2B5EF4-FFF2-40B4-BE49-F238E27FC236}">
                <a16:creationId xmlns:a16="http://schemas.microsoft.com/office/drawing/2014/main" id="{B3EC12E8-48F6-AEC2-829E-5BFF331731E4}"/>
              </a:ext>
            </a:extLst>
          </p:cNvPr>
          <p:cNvSpPr/>
          <p:nvPr/>
        </p:nvSpPr>
        <p:spPr>
          <a:xfrm>
            <a:off x="9903271" y="3919719"/>
            <a:ext cx="356295" cy="356295"/>
          </a:xfrm>
          <a:custGeom>
            <a:avLst/>
            <a:gdLst/>
            <a:ahLst/>
            <a:cxnLst/>
            <a:rect l="l" t="t" r="r" b="b"/>
            <a:pathLst>
              <a:path w="506729"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a:ln>
                <a:noFill/>
              </a:ln>
              <a:solidFill>
                <a:prstClr val="black"/>
              </a:solidFill>
              <a:effectLst/>
              <a:uLnTx/>
              <a:uFillTx/>
              <a:latin typeface="Calibri"/>
              <a:ea typeface="+mn-ea"/>
              <a:cs typeface="+mn-cs"/>
            </a:endParaRPr>
          </a:p>
        </p:txBody>
      </p:sp>
      <p:sp>
        <p:nvSpPr>
          <p:cNvPr id="59" name="object 61">
            <a:extLst>
              <a:ext uri="{FF2B5EF4-FFF2-40B4-BE49-F238E27FC236}">
                <a16:creationId xmlns:a16="http://schemas.microsoft.com/office/drawing/2014/main" id="{621A9B75-BD66-DE30-5D89-DBFDE2E0D4B1}"/>
              </a:ext>
            </a:extLst>
          </p:cNvPr>
          <p:cNvSpPr/>
          <p:nvPr/>
        </p:nvSpPr>
        <p:spPr>
          <a:xfrm>
            <a:off x="9903273" y="3919721"/>
            <a:ext cx="356295" cy="356295"/>
          </a:xfrm>
          <a:custGeom>
            <a:avLst/>
            <a:gdLst/>
            <a:ahLst/>
            <a:cxnLst/>
            <a:rect l="l" t="t" r="r" b="b"/>
            <a:pathLst>
              <a:path w="506729" h="506729">
                <a:moveTo>
                  <a:pt x="432686" y="73476"/>
                </a:moveTo>
                <a:lnTo>
                  <a:pt x="462076" y="108654"/>
                </a:lnTo>
                <a:lnTo>
                  <a:pt x="484119" y="147382"/>
                </a:lnTo>
                <a:lnTo>
                  <a:pt x="498815" y="188647"/>
                </a:lnTo>
                <a:lnTo>
                  <a:pt x="506162" y="231434"/>
                </a:lnTo>
                <a:lnTo>
                  <a:pt x="506162" y="274727"/>
                </a:lnTo>
                <a:lnTo>
                  <a:pt x="498815" y="317514"/>
                </a:lnTo>
                <a:lnTo>
                  <a:pt x="484119" y="358779"/>
                </a:lnTo>
                <a:lnTo>
                  <a:pt x="462076" y="397508"/>
                </a:lnTo>
                <a:lnTo>
                  <a:pt x="432686" y="432686"/>
                </a:lnTo>
                <a:lnTo>
                  <a:pt x="397508" y="462076"/>
                </a:lnTo>
                <a:lnTo>
                  <a:pt x="358779" y="484119"/>
                </a:lnTo>
                <a:lnTo>
                  <a:pt x="317514" y="498815"/>
                </a:lnTo>
                <a:lnTo>
                  <a:pt x="274727" y="506162"/>
                </a:lnTo>
                <a:lnTo>
                  <a:pt x="231434" y="506162"/>
                </a:lnTo>
                <a:lnTo>
                  <a:pt x="188647" y="498815"/>
                </a:lnTo>
                <a:lnTo>
                  <a:pt x="147382" y="484119"/>
                </a:lnTo>
                <a:lnTo>
                  <a:pt x="108654" y="462076"/>
                </a:lnTo>
                <a:lnTo>
                  <a:pt x="73476" y="432686"/>
                </a:lnTo>
                <a:lnTo>
                  <a:pt x="44085" y="397508"/>
                </a:lnTo>
                <a:lnTo>
                  <a:pt x="22042" y="358779"/>
                </a:lnTo>
                <a:lnTo>
                  <a:pt x="7347" y="317514"/>
                </a:lnTo>
                <a:lnTo>
                  <a:pt x="0" y="274727"/>
                </a:lnTo>
                <a:lnTo>
                  <a:pt x="0" y="231434"/>
                </a:lnTo>
                <a:lnTo>
                  <a:pt x="7347" y="188647"/>
                </a:lnTo>
                <a:lnTo>
                  <a:pt x="22042" y="147382"/>
                </a:lnTo>
                <a:lnTo>
                  <a:pt x="44085" y="108654"/>
                </a:lnTo>
                <a:lnTo>
                  <a:pt x="73476" y="73476"/>
                </a:lnTo>
                <a:lnTo>
                  <a:pt x="108654" y="44085"/>
                </a:lnTo>
                <a:lnTo>
                  <a:pt x="147382" y="22042"/>
                </a:lnTo>
                <a:lnTo>
                  <a:pt x="188647" y="7347"/>
                </a:lnTo>
                <a:lnTo>
                  <a:pt x="231434" y="0"/>
                </a:lnTo>
                <a:lnTo>
                  <a:pt x="274727" y="0"/>
                </a:lnTo>
                <a:lnTo>
                  <a:pt x="317514" y="7347"/>
                </a:lnTo>
                <a:lnTo>
                  <a:pt x="358779" y="22042"/>
                </a:lnTo>
                <a:lnTo>
                  <a:pt x="397508" y="44085"/>
                </a:lnTo>
                <a:lnTo>
                  <a:pt x="432686" y="73476"/>
                </a:lnTo>
              </a:path>
            </a:pathLst>
          </a:custGeom>
          <a:ln w="127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0" name="object 62">
            <a:extLst>
              <a:ext uri="{FF2B5EF4-FFF2-40B4-BE49-F238E27FC236}">
                <a16:creationId xmlns:a16="http://schemas.microsoft.com/office/drawing/2014/main" id="{3F7193F9-0DA9-569B-B098-6CBEDE13658E}"/>
              </a:ext>
            </a:extLst>
          </p:cNvPr>
          <p:cNvSpPr txBox="1"/>
          <p:nvPr/>
        </p:nvSpPr>
        <p:spPr>
          <a:xfrm>
            <a:off x="10035492" y="3981043"/>
            <a:ext cx="119658" cy="203814"/>
          </a:xfrm>
          <a:prstGeom prst="rect">
            <a:avLst/>
          </a:prstGeom>
        </p:spPr>
        <p:txBody>
          <a:bodyPr vert="horz" wrap="square" lIns="0" tIns="8930" rIns="0" bIns="0" rtlCol="0">
            <a:spAutoFit/>
          </a:bodyPr>
          <a:lstStyle/>
          <a:p>
            <a:pPr marL="8929" defTabSz="457200">
              <a:spcBef>
                <a:spcPts val="70"/>
              </a:spcBef>
              <a:buClrTx/>
              <a:buFontTx/>
              <a:buNone/>
            </a:pPr>
            <a:r>
              <a:rPr sz="1266" kern="1200" spc="137" dirty="0">
                <a:solidFill>
                  <a:prstClr val="black"/>
                </a:solidFill>
                <a:latin typeface="Trebuchet MS"/>
                <a:ea typeface="+mn-ea"/>
                <a:cs typeface="Trebuchet MS"/>
              </a:rPr>
              <a:t>3</a:t>
            </a:r>
            <a:endParaRPr sz="1266" kern="1200">
              <a:solidFill>
                <a:prstClr val="black"/>
              </a:solidFill>
              <a:latin typeface="Trebuchet MS"/>
              <a:ea typeface="+mn-ea"/>
              <a:cs typeface="Trebuchet MS"/>
            </a:endParaRPr>
          </a:p>
        </p:txBody>
      </p:sp>
      <p:sp>
        <p:nvSpPr>
          <p:cNvPr id="61" name="object 63">
            <a:extLst>
              <a:ext uri="{FF2B5EF4-FFF2-40B4-BE49-F238E27FC236}">
                <a16:creationId xmlns:a16="http://schemas.microsoft.com/office/drawing/2014/main" id="{7F28C832-6FB0-5300-6063-CDC2C4E60432}"/>
              </a:ext>
            </a:extLst>
          </p:cNvPr>
          <p:cNvSpPr/>
          <p:nvPr/>
        </p:nvSpPr>
        <p:spPr>
          <a:xfrm>
            <a:off x="9565157" y="3216359"/>
            <a:ext cx="435769" cy="720626"/>
          </a:xfrm>
          <a:custGeom>
            <a:avLst/>
            <a:gdLst/>
            <a:ahLst/>
            <a:cxnLst/>
            <a:rect l="l" t="t" r="r" b="b"/>
            <a:pathLst>
              <a:path w="619760" h="1024889">
                <a:moveTo>
                  <a:pt x="619660" y="1024819"/>
                </a:moveTo>
                <a:lnTo>
                  <a:pt x="6582" y="10885"/>
                </a:lnTo>
                <a:lnTo>
                  <a:pt x="0"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2" name="object 64">
            <a:extLst>
              <a:ext uri="{FF2B5EF4-FFF2-40B4-BE49-F238E27FC236}">
                <a16:creationId xmlns:a16="http://schemas.microsoft.com/office/drawing/2014/main" id="{E6F1C2B5-EDA2-4EB4-B088-19E7A20DDAC3}"/>
              </a:ext>
            </a:extLst>
          </p:cNvPr>
          <p:cNvSpPr/>
          <p:nvPr/>
        </p:nvSpPr>
        <p:spPr>
          <a:xfrm>
            <a:off x="9536511" y="3168982"/>
            <a:ext cx="81260" cy="95548"/>
          </a:xfrm>
          <a:custGeom>
            <a:avLst/>
            <a:gdLst/>
            <a:ahLst/>
            <a:cxnLst/>
            <a:rect l="l" t="t" r="r" b="b"/>
            <a:pathLst>
              <a:path w="115570" h="135889">
                <a:moveTo>
                  <a:pt x="0" y="0"/>
                </a:moveTo>
                <a:lnTo>
                  <a:pt x="10922" y="135877"/>
                </a:lnTo>
                <a:lnTo>
                  <a:pt x="47307" y="78244"/>
                </a:lnTo>
                <a:lnTo>
                  <a:pt x="115252" y="72796"/>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3" name="object 65">
            <a:extLst>
              <a:ext uri="{FF2B5EF4-FFF2-40B4-BE49-F238E27FC236}">
                <a16:creationId xmlns:a16="http://schemas.microsoft.com/office/drawing/2014/main" id="{7A033C2F-AF50-4770-FE95-E827ED4D6338}"/>
              </a:ext>
            </a:extLst>
          </p:cNvPr>
          <p:cNvSpPr/>
          <p:nvPr/>
        </p:nvSpPr>
        <p:spPr>
          <a:xfrm>
            <a:off x="11400881" y="3160052"/>
            <a:ext cx="358080" cy="713035"/>
          </a:xfrm>
          <a:custGeom>
            <a:avLst/>
            <a:gdLst/>
            <a:ahLst/>
            <a:cxnLst/>
            <a:rect l="l" t="t" r="r" b="b"/>
            <a:pathLst>
              <a:path w="509270" h="1014095">
                <a:moveTo>
                  <a:pt x="509246" y="0"/>
                </a:moveTo>
                <a:lnTo>
                  <a:pt x="5714" y="1002206"/>
                </a:lnTo>
                <a:lnTo>
                  <a:pt x="0" y="1013576"/>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4" name="object 66">
            <a:extLst>
              <a:ext uri="{FF2B5EF4-FFF2-40B4-BE49-F238E27FC236}">
                <a16:creationId xmlns:a16="http://schemas.microsoft.com/office/drawing/2014/main" id="{7A498FBC-07C3-FBF2-001D-1E2B19292E56}"/>
              </a:ext>
            </a:extLst>
          </p:cNvPr>
          <p:cNvSpPr/>
          <p:nvPr/>
        </p:nvSpPr>
        <p:spPr>
          <a:xfrm>
            <a:off x="11376027" y="3826350"/>
            <a:ext cx="76795" cy="95994"/>
          </a:xfrm>
          <a:custGeom>
            <a:avLst/>
            <a:gdLst/>
            <a:ahLst/>
            <a:cxnLst/>
            <a:rect l="l" t="t" r="r" b="b"/>
            <a:pathLst>
              <a:path w="109220" h="136525">
                <a:moveTo>
                  <a:pt x="253" y="0"/>
                </a:moveTo>
                <a:lnTo>
                  <a:pt x="0" y="136309"/>
                </a:lnTo>
                <a:lnTo>
                  <a:pt x="109207" y="54737"/>
                </a:lnTo>
                <a:lnTo>
                  <a:pt x="41046" y="54610"/>
                </a:lnTo>
                <a:lnTo>
                  <a:pt x="253"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5" name="object 67">
            <a:extLst>
              <a:ext uri="{FF2B5EF4-FFF2-40B4-BE49-F238E27FC236}">
                <a16:creationId xmlns:a16="http://schemas.microsoft.com/office/drawing/2014/main" id="{A77229A4-62BF-9F8C-1823-BB1CFC280865}"/>
              </a:ext>
            </a:extLst>
          </p:cNvPr>
          <p:cNvSpPr/>
          <p:nvPr/>
        </p:nvSpPr>
        <p:spPr>
          <a:xfrm>
            <a:off x="8848925" y="2000979"/>
            <a:ext cx="0" cy="2846784"/>
          </a:xfrm>
          <a:custGeom>
            <a:avLst/>
            <a:gdLst/>
            <a:ahLst/>
            <a:cxnLst/>
            <a:rect l="l" t="t" r="r" b="b"/>
            <a:pathLst>
              <a:path h="4048759">
                <a:moveTo>
                  <a:pt x="0" y="0"/>
                </a:moveTo>
                <a:lnTo>
                  <a:pt x="0" y="404876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6" name="object 68">
            <a:extLst>
              <a:ext uri="{FF2B5EF4-FFF2-40B4-BE49-F238E27FC236}">
                <a16:creationId xmlns:a16="http://schemas.microsoft.com/office/drawing/2014/main" id="{A6A73FEE-D399-7658-5D30-C33F973FC64D}"/>
              </a:ext>
            </a:extLst>
          </p:cNvPr>
          <p:cNvSpPr/>
          <p:nvPr/>
        </p:nvSpPr>
        <p:spPr>
          <a:xfrm>
            <a:off x="8806062" y="1945615"/>
            <a:ext cx="85725" cy="85725"/>
          </a:xfrm>
          <a:prstGeom prst="rect">
            <a:avLst/>
          </a:prstGeom>
          <a:blipFill>
            <a:blip r:embed="rId3" cstate="print"/>
            <a:stretch>
              <a:fillRect/>
            </a:stretch>
          </a:blip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7" name="object 69">
            <a:extLst>
              <a:ext uri="{FF2B5EF4-FFF2-40B4-BE49-F238E27FC236}">
                <a16:creationId xmlns:a16="http://schemas.microsoft.com/office/drawing/2014/main" id="{CB47D13F-1007-562C-7D62-44BEA62E48E4}"/>
              </a:ext>
            </a:extLst>
          </p:cNvPr>
          <p:cNvSpPr/>
          <p:nvPr/>
        </p:nvSpPr>
        <p:spPr>
          <a:xfrm>
            <a:off x="9000730" y="1856318"/>
            <a:ext cx="1490811" cy="997446"/>
          </a:xfrm>
          <a:custGeom>
            <a:avLst/>
            <a:gdLst/>
            <a:ahLst/>
            <a:cxnLst/>
            <a:rect l="l" t="t" r="r" b="b"/>
            <a:pathLst>
              <a:path w="2120265" h="1418589">
                <a:moveTo>
                  <a:pt x="0" y="0"/>
                </a:moveTo>
                <a:lnTo>
                  <a:pt x="2109139" y="1411478"/>
                </a:lnTo>
                <a:lnTo>
                  <a:pt x="2119718" y="1418551"/>
                </a:lnTo>
              </a:path>
            </a:pathLst>
          </a:custGeom>
          <a:ln w="25399">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8" name="object 70">
            <a:extLst>
              <a:ext uri="{FF2B5EF4-FFF2-40B4-BE49-F238E27FC236}">
                <a16:creationId xmlns:a16="http://schemas.microsoft.com/office/drawing/2014/main" id="{8576C31A-B88E-D9F8-402F-7ED5D153A1B2}"/>
              </a:ext>
            </a:extLst>
          </p:cNvPr>
          <p:cNvSpPr/>
          <p:nvPr/>
        </p:nvSpPr>
        <p:spPr>
          <a:xfrm>
            <a:off x="10442079" y="2801222"/>
            <a:ext cx="95101" cy="83493"/>
          </a:xfrm>
          <a:custGeom>
            <a:avLst/>
            <a:gdLst/>
            <a:ahLst/>
            <a:cxnLst/>
            <a:rect l="l" t="t" r="r" b="b"/>
            <a:pathLst>
              <a:path w="135254" h="118745">
                <a:moveTo>
                  <a:pt x="67817" y="0"/>
                </a:moveTo>
                <a:lnTo>
                  <a:pt x="59245" y="67614"/>
                </a:lnTo>
                <a:lnTo>
                  <a:pt x="0" y="101333"/>
                </a:lnTo>
                <a:lnTo>
                  <a:pt x="135229" y="118478"/>
                </a:lnTo>
                <a:lnTo>
                  <a:pt x="67817"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69" name="object 71">
            <a:extLst>
              <a:ext uri="{FF2B5EF4-FFF2-40B4-BE49-F238E27FC236}">
                <a16:creationId xmlns:a16="http://schemas.microsoft.com/office/drawing/2014/main" id="{597A4002-8B4B-E00E-C2EB-ECCACE09F7F2}"/>
              </a:ext>
            </a:extLst>
          </p:cNvPr>
          <p:cNvSpPr/>
          <p:nvPr/>
        </p:nvSpPr>
        <p:spPr>
          <a:xfrm>
            <a:off x="8902503" y="1918826"/>
            <a:ext cx="475506" cy="849213"/>
          </a:xfrm>
          <a:custGeom>
            <a:avLst/>
            <a:gdLst/>
            <a:ahLst/>
            <a:cxnLst/>
            <a:rect l="l" t="t" r="r" b="b"/>
            <a:pathLst>
              <a:path w="676275" h="1207770">
                <a:moveTo>
                  <a:pt x="0" y="0"/>
                </a:moveTo>
                <a:lnTo>
                  <a:pt x="670053" y="1196163"/>
                </a:lnTo>
                <a:lnTo>
                  <a:pt x="676272" y="1207263"/>
                </a:lnTo>
              </a:path>
            </a:pathLst>
          </a:custGeom>
          <a:ln w="25399">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0" name="object 72">
            <a:extLst>
              <a:ext uri="{FF2B5EF4-FFF2-40B4-BE49-F238E27FC236}">
                <a16:creationId xmlns:a16="http://schemas.microsoft.com/office/drawing/2014/main" id="{ABF70D0A-8254-F369-55A0-462F9436B8FE}"/>
              </a:ext>
            </a:extLst>
          </p:cNvPr>
          <p:cNvSpPr/>
          <p:nvPr/>
        </p:nvSpPr>
        <p:spPr>
          <a:xfrm>
            <a:off x="9325770" y="2720247"/>
            <a:ext cx="79474" cy="95994"/>
          </a:xfrm>
          <a:custGeom>
            <a:avLst/>
            <a:gdLst/>
            <a:ahLst/>
            <a:cxnLst/>
            <a:rect l="l" t="t" r="r" b="b"/>
            <a:pathLst>
              <a:path w="113030" h="136525">
                <a:moveTo>
                  <a:pt x="106375" y="0"/>
                </a:moveTo>
                <a:lnTo>
                  <a:pt x="68084" y="56387"/>
                </a:lnTo>
                <a:lnTo>
                  <a:pt x="0" y="59588"/>
                </a:lnTo>
                <a:lnTo>
                  <a:pt x="112775" y="136156"/>
                </a:lnTo>
                <a:lnTo>
                  <a:pt x="106375"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1" name="object 73">
            <a:extLst>
              <a:ext uri="{FF2B5EF4-FFF2-40B4-BE49-F238E27FC236}">
                <a16:creationId xmlns:a16="http://schemas.microsoft.com/office/drawing/2014/main" id="{C4AB3444-5057-FEA6-921B-A62E7CD358F7}"/>
              </a:ext>
            </a:extLst>
          </p:cNvPr>
          <p:cNvSpPr/>
          <p:nvPr/>
        </p:nvSpPr>
        <p:spPr>
          <a:xfrm>
            <a:off x="10259816" y="4088740"/>
            <a:ext cx="810369" cy="0"/>
          </a:xfrm>
          <a:custGeom>
            <a:avLst/>
            <a:gdLst/>
            <a:ahLst/>
            <a:cxnLst/>
            <a:rect l="l" t="t" r="r" b="b"/>
            <a:pathLst>
              <a:path w="1152525">
                <a:moveTo>
                  <a:pt x="0" y="6"/>
                </a:moveTo>
                <a:lnTo>
                  <a:pt x="1139783" y="0"/>
                </a:lnTo>
                <a:lnTo>
                  <a:pt x="1152483"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2" name="object 74">
            <a:extLst>
              <a:ext uri="{FF2B5EF4-FFF2-40B4-BE49-F238E27FC236}">
                <a16:creationId xmlns:a16="http://schemas.microsoft.com/office/drawing/2014/main" id="{B7481D37-42A1-12BD-314D-AC6CBBFA7986}"/>
              </a:ext>
            </a:extLst>
          </p:cNvPr>
          <p:cNvSpPr/>
          <p:nvPr/>
        </p:nvSpPr>
        <p:spPr>
          <a:xfrm>
            <a:off x="11039796" y="4045877"/>
            <a:ext cx="85725" cy="85725"/>
          </a:xfrm>
          <a:custGeom>
            <a:avLst/>
            <a:gdLst/>
            <a:ahLst/>
            <a:cxnLst/>
            <a:rect l="l" t="t" r="r" b="b"/>
            <a:pathLst>
              <a:path w="121920" h="121920">
                <a:moveTo>
                  <a:pt x="0" y="0"/>
                </a:moveTo>
                <a:lnTo>
                  <a:pt x="30480" y="60959"/>
                </a:lnTo>
                <a:lnTo>
                  <a:pt x="0" y="121919"/>
                </a:lnTo>
                <a:lnTo>
                  <a:pt x="121920" y="60959"/>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3" name="object 75">
            <a:extLst>
              <a:ext uri="{FF2B5EF4-FFF2-40B4-BE49-F238E27FC236}">
                <a16:creationId xmlns:a16="http://schemas.microsoft.com/office/drawing/2014/main" id="{945EF540-E845-2C06-6688-DBC45060B0AC}"/>
              </a:ext>
            </a:extLst>
          </p:cNvPr>
          <p:cNvSpPr/>
          <p:nvPr/>
        </p:nvSpPr>
        <p:spPr>
          <a:xfrm>
            <a:off x="9027812" y="4204827"/>
            <a:ext cx="901452" cy="648742"/>
          </a:xfrm>
          <a:custGeom>
            <a:avLst/>
            <a:gdLst/>
            <a:ahLst/>
            <a:cxnLst/>
            <a:rect l="l" t="t" r="r" b="b"/>
            <a:pathLst>
              <a:path w="1282064" h="922654">
                <a:moveTo>
                  <a:pt x="0" y="922031"/>
                </a:moveTo>
                <a:lnTo>
                  <a:pt x="10309" y="914614"/>
                </a:lnTo>
                <a:lnTo>
                  <a:pt x="1281559"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4" name="object 76">
            <a:extLst>
              <a:ext uri="{FF2B5EF4-FFF2-40B4-BE49-F238E27FC236}">
                <a16:creationId xmlns:a16="http://schemas.microsoft.com/office/drawing/2014/main" id="{26BAF5B7-AA4B-2725-BFC6-6C430C17A2F9}"/>
              </a:ext>
            </a:extLst>
          </p:cNvPr>
          <p:cNvSpPr/>
          <p:nvPr/>
        </p:nvSpPr>
        <p:spPr>
          <a:xfrm>
            <a:off x="8982870" y="4800606"/>
            <a:ext cx="94655" cy="85279"/>
          </a:xfrm>
          <a:custGeom>
            <a:avLst/>
            <a:gdLst/>
            <a:ahLst/>
            <a:cxnLst/>
            <a:rect l="l" t="t" r="r" b="b"/>
            <a:pathLst>
              <a:path w="134619" h="121284">
                <a:moveTo>
                  <a:pt x="63373" y="0"/>
                </a:moveTo>
                <a:lnTo>
                  <a:pt x="0" y="120688"/>
                </a:lnTo>
                <a:lnTo>
                  <a:pt x="134569" y="98971"/>
                </a:lnTo>
                <a:lnTo>
                  <a:pt x="74231" y="67284"/>
                </a:lnTo>
                <a:lnTo>
                  <a:pt x="63373"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5" name="object 77">
            <a:extLst>
              <a:ext uri="{FF2B5EF4-FFF2-40B4-BE49-F238E27FC236}">
                <a16:creationId xmlns:a16="http://schemas.microsoft.com/office/drawing/2014/main" id="{425A083F-2C71-F0FC-6F67-B4347E7FDC77}"/>
              </a:ext>
            </a:extLst>
          </p:cNvPr>
          <p:cNvSpPr/>
          <p:nvPr/>
        </p:nvSpPr>
        <p:spPr>
          <a:xfrm>
            <a:off x="9027519" y="1767021"/>
            <a:ext cx="2583359" cy="1103709"/>
          </a:xfrm>
          <a:custGeom>
            <a:avLst/>
            <a:gdLst/>
            <a:ahLst/>
            <a:cxnLst/>
            <a:rect l="l" t="t" r="r" b="b"/>
            <a:pathLst>
              <a:path w="3674110" h="1569720">
                <a:moveTo>
                  <a:pt x="0" y="0"/>
                </a:moveTo>
                <a:lnTo>
                  <a:pt x="3662387" y="1564271"/>
                </a:lnTo>
                <a:lnTo>
                  <a:pt x="3674084" y="1569275"/>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6" name="object 78">
            <a:extLst>
              <a:ext uri="{FF2B5EF4-FFF2-40B4-BE49-F238E27FC236}">
                <a16:creationId xmlns:a16="http://schemas.microsoft.com/office/drawing/2014/main" id="{85BFF970-78F4-AE89-6692-58C6DDEEDE73}"/>
              </a:ext>
            </a:extLst>
          </p:cNvPr>
          <p:cNvSpPr/>
          <p:nvPr/>
        </p:nvSpPr>
        <p:spPr>
          <a:xfrm>
            <a:off x="11566104" y="2819072"/>
            <a:ext cx="95994" cy="79028"/>
          </a:xfrm>
          <a:custGeom>
            <a:avLst/>
            <a:gdLst/>
            <a:ahLst/>
            <a:cxnLst/>
            <a:rect l="l" t="t" r="r" b="b"/>
            <a:pathLst>
              <a:path w="136525" h="112395">
                <a:moveTo>
                  <a:pt x="47891" y="0"/>
                </a:moveTo>
                <a:lnTo>
                  <a:pt x="51981" y="68033"/>
                </a:lnTo>
                <a:lnTo>
                  <a:pt x="0" y="112115"/>
                </a:lnTo>
                <a:lnTo>
                  <a:pt x="136067" y="103949"/>
                </a:lnTo>
                <a:lnTo>
                  <a:pt x="47891"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7" name="object 79">
            <a:extLst>
              <a:ext uri="{FF2B5EF4-FFF2-40B4-BE49-F238E27FC236}">
                <a16:creationId xmlns:a16="http://schemas.microsoft.com/office/drawing/2014/main" id="{460A24DA-E397-6577-532F-18AD27A8E14B}"/>
              </a:ext>
            </a:extLst>
          </p:cNvPr>
          <p:cNvSpPr/>
          <p:nvPr/>
        </p:nvSpPr>
        <p:spPr>
          <a:xfrm>
            <a:off x="9027519" y="4250784"/>
            <a:ext cx="2085529" cy="769739"/>
          </a:xfrm>
          <a:custGeom>
            <a:avLst/>
            <a:gdLst/>
            <a:ahLst/>
            <a:cxnLst/>
            <a:rect l="l" t="t" r="r" b="b"/>
            <a:pathLst>
              <a:path w="2966085" h="1094740">
                <a:moveTo>
                  <a:pt x="0" y="1094642"/>
                </a:moveTo>
                <a:lnTo>
                  <a:pt x="2953880" y="4405"/>
                </a:lnTo>
                <a:lnTo>
                  <a:pt x="2965818"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8" name="object 80">
            <a:extLst>
              <a:ext uri="{FF2B5EF4-FFF2-40B4-BE49-F238E27FC236}">
                <a16:creationId xmlns:a16="http://schemas.microsoft.com/office/drawing/2014/main" id="{FB443738-7A68-0068-F455-E84DEEFD4BC9}"/>
              </a:ext>
            </a:extLst>
          </p:cNvPr>
          <p:cNvSpPr/>
          <p:nvPr/>
        </p:nvSpPr>
        <p:spPr>
          <a:xfrm>
            <a:off x="11069532" y="4221086"/>
            <a:ext cx="95548" cy="80814"/>
          </a:xfrm>
          <a:custGeom>
            <a:avLst/>
            <a:gdLst/>
            <a:ahLst/>
            <a:cxnLst/>
            <a:rect l="l" t="t" r="r" b="b"/>
            <a:pathLst>
              <a:path w="135889" h="114934">
                <a:moveTo>
                  <a:pt x="0" y="0"/>
                </a:moveTo>
                <a:lnTo>
                  <a:pt x="49707" y="46634"/>
                </a:lnTo>
                <a:lnTo>
                  <a:pt x="42214" y="114376"/>
                </a:lnTo>
                <a:lnTo>
                  <a:pt x="135483" y="14973"/>
                </a:lnTo>
                <a:lnTo>
                  <a:pt x="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79" name="object 81">
            <a:extLst>
              <a:ext uri="{FF2B5EF4-FFF2-40B4-BE49-F238E27FC236}">
                <a16:creationId xmlns:a16="http://schemas.microsoft.com/office/drawing/2014/main" id="{C9579440-340D-AE32-6B29-3CD5DCDDA549}"/>
              </a:ext>
            </a:extLst>
          </p:cNvPr>
          <p:cNvSpPr/>
          <p:nvPr/>
        </p:nvSpPr>
        <p:spPr>
          <a:xfrm>
            <a:off x="10179449" y="3217378"/>
            <a:ext cx="404961" cy="728662"/>
          </a:xfrm>
          <a:custGeom>
            <a:avLst/>
            <a:gdLst/>
            <a:ahLst/>
            <a:cxnLst/>
            <a:rect l="l" t="t" r="r" b="b"/>
            <a:pathLst>
              <a:path w="575945" h="1036320">
                <a:moveTo>
                  <a:pt x="0" y="1036069"/>
                </a:moveTo>
                <a:lnTo>
                  <a:pt x="569503" y="11121"/>
                </a:lnTo>
                <a:lnTo>
                  <a:pt x="575683"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80" name="object 82">
            <a:extLst>
              <a:ext uri="{FF2B5EF4-FFF2-40B4-BE49-F238E27FC236}">
                <a16:creationId xmlns:a16="http://schemas.microsoft.com/office/drawing/2014/main" id="{88D57285-3241-4F11-A7D8-3CF1DC848780}"/>
              </a:ext>
            </a:extLst>
          </p:cNvPr>
          <p:cNvSpPr/>
          <p:nvPr/>
        </p:nvSpPr>
        <p:spPr>
          <a:xfrm>
            <a:off x="10532010" y="3168982"/>
            <a:ext cx="79474" cy="95994"/>
          </a:xfrm>
          <a:custGeom>
            <a:avLst/>
            <a:gdLst/>
            <a:ahLst/>
            <a:cxnLst/>
            <a:rect l="l" t="t" r="r" b="b"/>
            <a:pathLst>
              <a:path w="113029" h="136525">
                <a:moveTo>
                  <a:pt x="112509" y="0"/>
                </a:moveTo>
                <a:lnTo>
                  <a:pt x="0" y="76962"/>
                </a:lnTo>
                <a:lnTo>
                  <a:pt x="68097" y="79933"/>
                </a:lnTo>
                <a:lnTo>
                  <a:pt x="106578" y="136182"/>
                </a:lnTo>
                <a:lnTo>
                  <a:pt x="112509"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81" name="object 83">
            <a:extLst>
              <a:ext uri="{FF2B5EF4-FFF2-40B4-BE49-F238E27FC236}">
                <a16:creationId xmlns:a16="http://schemas.microsoft.com/office/drawing/2014/main" id="{F763A6F9-C2A2-43A6-F2B0-602A5D617636}"/>
              </a:ext>
            </a:extLst>
          </p:cNvPr>
          <p:cNvSpPr/>
          <p:nvPr/>
        </p:nvSpPr>
        <p:spPr>
          <a:xfrm>
            <a:off x="9699031" y="3026108"/>
            <a:ext cx="818852" cy="446"/>
          </a:xfrm>
          <a:custGeom>
            <a:avLst/>
            <a:gdLst/>
            <a:ahLst/>
            <a:cxnLst/>
            <a:rect l="l" t="t" r="r" b="b"/>
            <a:pathLst>
              <a:path w="1164589" h="635">
                <a:moveTo>
                  <a:pt x="0" y="13"/>
                </a:moveTo>
                <a:lnTo>
                  <a:pt x="12700" y="12"/>
                </a:lnTo>
                <a:lnTo>
                  <a:pt x="1164545" y="0"/>
                </a:lnTo>
              </a:path>
            </a:pathLst>
          </a:custGeom>
          <a:ln w="25400">
            <a:solidFill>
              <a:srgbClr val="000000"/>
            </a:solidFill>
          </a:ln>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82" name="object 84">
            <a:extLst>
              <a:ext uri="{FF2B5EF4-FFF2-40B4-BE49-F238E27FC236}">
                <a16:creationId xmlns:a16="http://schemas.microsoft.com/office/drawing/2014/main" id="{E151F43D-5C60-9B6D-38BB-41DC0DDF0880}"/>
              </a:ext>
            </a:extLst>
          </p:cNvPr>
          <p:cNvSpPr/>
          <p:nvPr/>
        </p:nvSpPr>
        <p:spPr>
          <a:xfrm>
            <a:off x="9643667" y="2983253"/>
            <a:ext cx="85725" cy="85725"/>
          </a:xfrm>
          <a:custGeom>
            <a:avLst/>
            <a:gdLst/>
            <a:ahLst/>
            <a:cxnLst/>
            <a:rect l="l" t="t" r="r" b="b"/>
            <a:pathLst>
              <a:path w="121920" h="121920">
                <a:moveTo>
                  <a:pt x="121920" y="0"/>
                </a:moveTo>
                <a:lnTo>
                  <a:pt x="0" y="60959"/>
                </a:lnTo>
                <a:lnTo>
                  <a:pt x="121920" y="121919"/>
                </a:lnTo>
                <a:lnTo>
                  <a:pt x="91439" y="60959"/>
                </a:lnTo>
                <a:lnTo>
                  <a:pt x="121920" y="0"/>
                </a:lnTo>
                <a:close/>
              </a:path>
            </a:pathLst>
          </a:custGeom>
          <a:solidFill>
            <a:srgbClr val="000000"/>
          </a:solidFill>
        </p:spPr>
        <p:txBody>
          <a:bodyPr wrap="square" lIns="0" tIns="0" rIns="0" bIns="0" rtlCol="0"/>
          <a:lstStyle/>
          <a:p>
            <a:pPr defTabSz="457200">
              <a:buClrTx/>
              <a:buFontTx/>
              <a:buNone/>
            </a:pPr>
            <a:endParaRPr sz="1266" kern="1200">
              <a:solidFill>
                <a:prstClr val="black"/>
              </a:solidFill>
              <a:latin typeface="Calibri"/>
              <a:ea typeface="+mn-ea"/>
              <a:cs typeface="+mn-cs"/>
            </a:endParaRPr>
          </a:p>
        </p:txBody>
      </p:sp>
      <p:sp>
        <p:nvSpPr>
          <p:cNvPr id="83" name="object 42">
            <a:extLst>
              <a:ext uri="{FF2B5EF4-FFF2-40B4-BE49-F238E27FC236}">
                <a16:creationId xmlns:a16="http://schemas.microsoft.com/office/drawing/2014/main" id="{237FAF14-A38A-DC2E-7FDD-39D228A0CFFD}"/>
              </a:ext>
            </a:extLst>
          </p:cNvPr>
          <p:cNvSpPr/>
          <p:nvPr/>
        </p:nvSpPr>
        <p:spPr>
          <a:xfrm>
            <a:off x="8681690" y="1568275"/>
            <a:ext cx="356295" cy="356295"/>
          </a:xfrm>
          <a:custGeom>
            <a:avLst/>
            <a:gdLst/>
            <a:ahLst/>
            <a:cxnLst/>
            <a:rect l="l" t="t" r="r" b="b"/>
            <a:pathLst>
              <a:path w="506730" h="506729">
                <a:moveTo>
                  <a:pt x="274731" y="0"/>
                </a:moveTo>
                <a:lnTo>
                  <a:pt x="231437" y="0"/>
                </a:lnTo>
                <a:lnTo>
                  <a:pt x="188650" y="7348"/>
                </a:lnTo>
                <a:lnTo>
                  <a:pt x="147385" y="22044"/>
                </a:lnTo>
                <a:lnTo>
                  <a:pt x="108657" y="44088"/>
                </a:lnTo>
                <a:lnTo>
                  <a:pt x="73481" y="73481"/>
                </a:lnTo>
                <a:lnTo>
                  <a:pt x="44088" y="108657"/>
                </a:lnTo>
                <a:lnTo>
                  <a:pt x="22044" y="147385"/>
                </a:lnTo>
                <a:lnTo>
                  <a:pt x="7348" y="188650"/>
                </a:lnTo>
                <a:lnTo>
                  <a:pt x="0" y="231437"/>
                </a:lnTo>
                <a:lnTo>
                  <a:pt x="0" y="274731"/>
                </a:lnTo>
                <a:lnTo>
                  <a:pt x="7348" y="317518"/>
                </a:lnTo>
                <a:lnTo>
                  <a:pt x="22044" y="358783"/>
                </a:lnTo>
                <a:lnTo>
                  <a:pt x="44088" y="397511"/>
                </a:lnTo>
                <a:lnTo>
                  <a:pt x="73481" y="432688"/>
                </a:lnTo>
                <a:lnTo>
                  <a:pt x="108657" y="462080"/>
                </a:lnTo>
                <a:lnTo>
                  <a:pt x="147385" y="484124"/>
                </a:lnTo>
                <a:lnTo>
                  <a:pt x="188650" y="498821"/>
                </a:lnTo>
                <a:lnTo>
                  <a:pt x="231437" y="506169"/>
                </a:lnTo>
                <a:lnTo>
                  <a:pt x="274731" y="506169"/>
                </a:lnTo>
                <a:lnTo>
                  <a:pt x="317518" y="498821"/>
                </a:lnTo>
                <a:lnTo>
                  <a:pt x="358783" y="484124"/>
                </a:lnTo>
                <a:lnTo>
                  <a:pt x="397511" y="462080"/>
                </a:lnTo>
                <a:lnTo>
                  <a:pt x="432688" y="432688"/>
                </a:lnTo>
                <a:lnTo>
                  <a:pt x="462080" y="397511"/>
                </a:lnTo>
                <a:lnTo>
                  <a:pt x="484124" y="358783"/>
                </a:lnTo>
                <a:lnTo>
                  <a:pt x="498821" y="317518"/>
                </a:lnTo>
                <a:lnTo>
                  <a:pt x="506169" y="274731"/>
                </a:lnTo>
                <a:lnTo>
                  <a:pt x="506169" y="231437"/>
                </a:lnTo>
                <a:lnTo>
                  <a:pt x="498821" y="188650"/>
                </a:lnTo>
                <a:lnTo>
                  <a:pt x="484124" y="147385"/>
                </a:lnTo>
                <a:lnTo>
                  <a:pt x="462080" y="108657"/>
                </a:lnTo>
                <a:lnTo>
                  <a:pt x="432688" y="73481"/>
                </a:lnTo>
                <a:lnTo>
                  <a:pt x="397511" y="44088"/>
                </a:lnTo>
                <a:lnTo>
                  <a:pt x="358783" y="22044"/>
                </a:lnTo>
                <a:lnTo>
                  <a:pt x="317518" y="7348"/>
                </a:lnTo>
                <a:lnTo>
                  <a:pt x="274731" y="0"/>
                </a:lnTo>
                <a:close/>
              </a:path>
            </a:pathLst>
          </a:custGeom>
          <a:solidFill>
            <a:sysClr val="window" lastClr="FFFFFF">
              <a:lumMod val="95000"/>
            </a:sysClr>
          </a:solidFill>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266"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object 47">
            <a:extLst>
              <a:ext uri="{FF2B5EF4-FFF2-40B4-BE49-F238E27FC236}">
                <a16:creationId xmlns:a16="http://schemas.microsoft.com/office/drawing/2014/main" id="{DED9E18F-7442-A4DF-A17C-1032E68CC057}"/>
              </a:ext>
            </a:extLst>
          </p:cNvPr>
          <p:cNvSpPr txBox="1"/>
          <p:nvPr/>
        </p:nvSpPr>
        <p:spPr>
          <a:xfrm>
            <a:off x="8815706" y="1661118"/>
            <a:ext cx="119658" cy="203814"/>
          </a:xfrm>
          <a:prstGeom prst="rect">
            <a:avLst/>
          </a:prstGeom>
        </p:spPr>
        <p:txBody>
          <a:bodyPr vert="horz" wrap="square" lIns="0" tIns="8930" rIns="0" bIns="0" rtlCol="0">
            <a:spAutoFit/>
          </a:bodyPr>
          <a:lstStyle/>
          <a:p>
            <a:pPr marL="8929" defTabSz="457200">
              <a:spcBef>
                <a:spcPts val="70"/>
              </a:spcBef>
              <a:buClrTx/>
              <a:buFontTx/>
              <a:buNone/>
            </a:pPr>
            <a:r>
              <a:rPr lang="en-GB" sz="1266" kern="1200" spc="137" dirty="0">
                <a:solidFill>
                  <a:prstClr val="black"/>
                </a:solidFill>
                <a:latin typeface="Trebuchet MS"/>
                <a:ea typeface="+mn-ea"/>
                <a:cs typeface="Trebuchet MS"/>
              </a:rPr>
              <a:t>0</a:t>
            </a:r>
            <a:endParaRPr sz="1266" kern="1200" dirty="0">
              <a:solidFill>
                <a:prstClr val="black"/>
              </a:solidFill>
              <a:latin typeface="Trebuchet MS"/>
              <a:ea typeface="+mn-ea"/>
              <a:cs typeface="Trebuchet MS"/>
            </a:endParaRPr>
          </a:p>
        </p:txBody>
      </p:sp>
    </p:spTree>
    <p:extLst>
      <p:ext uri="{BB962C8B-B14F-4D97-AF65-F5344CB8AC3E}">
        <p14:creationId xmlns:p14="http://schemas.microsoft.com/office/powerpoint/2010/main" val="5169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dissolve">
                                      <p:cBhvr>
                                        <p:cTn id="40" dur="500"/>
                                        <p:tgtEl>
                                          <p:spTgt spid="1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dissolve">
                                      <p:cBhvr>
                                        <p:cTn id="43" dur="500"/>
                                        <p:tgtEl>
                                          <p:spTgt spid="1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500"/>
                                        <p:tgtEl>
                                          <p:spTgt spid="18"/>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dissolve">
                                      <p:cBhvr>
                                        <p:cTn id="55" dur="500"/>
                                        <p:tgtEl>
                                          <p:spTgt spid="20"/>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dissolve">
                                      <p:cBhvr>
                                        <p:cTn id="58" dur="500"/>
                                        <p:tgtEl>
                                          <p:spTgt spid="21"/>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dissolve">
                                      <p:cBhvr>
                                        <p:cTn id="61" dur="500"/>
                                        <p:tgtEl>
                                          <p:spTgt spid="22"/>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dissolve">
                                      <p:cBhvr>
                                        <p:cTn id="67" dur="500"/>
                                        <p:tgtEl>
                                          <p:spTgt spid="24"/>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dissolve">
                                      <p:cBhvr>
                                        <p:cTn id="70" dur="500"/>
                                        <p:tgtEl>
                                          <p:spTgt spid="25"/>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dissolve">
                                      <p:cBhvr>
                                        <p:cTn id="73" dur="500"/>
                                        <p:tgtEl>
                                          <p:spTgt spid="2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dissolve">
                                      <p:cBhvr>
                                        <p:cTn id="76" dur="500"/>
                                        <p:tgtEl>
                                          <p:spTgt spid="27"/>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dissolve">
                                      <p:cBhvr>
                                        <p:cTn id="79" dur="500"/>
                                        <p:tgtEl>
                                          <p:spTgt spid="28"/>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dissolve">
                                      <p:cBhvr>
                                        <p:cTn id="82" dur="500"/>
                                        <p:tgtEl>
                                          <p:spTgt spid="29"/>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dissolve">
                                      <p:cBhvr>
                                        <p:cTn id="85" dur="500"/>
                                        <p:tgtEl>
                                          <p:spTgt spid="30"/>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dissolve">
                                      <p:cBhvr>
                                        <p:cTn id="88" dur="500"/>
                                        <p:tgtEl>
                                          <p:spTgt spid="3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dissolve">
                                      <p:cBhvr>
                                        <p:cTn id="91" dur="500"/>
                                        <p:tgtEl>
                                          <p:spTgt spid="32"/>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dissolve">
                                      <p:cBhvr>
                                        <p:cTn id="94" dur="500"/>
                                        <p:tgtEl>
                                          <p:spTgt spid="33"/>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dissolve">
                                      <p:cBhvr>
                                        <p:cTn id="97" dur="500"/>
                                        <p:tgtEl>
                                          <p:spTgt spid="34"/>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dissolve">
                                      <p:cBhvr>
                                        <p:cTn id="100" dur="500"/>
                                        <p:tgtEl>
                                          <p:spTgt spid="35"/>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dissolve">
                                      <p:cBhvr>
                                        <p:cTn id="103" dur="500"/>
                                        <p:tgtEl>
                                          <p:spTgt spid="36"/>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dissolve">
                                      <p:cBhvr>
                                        <p:cTn id="106" dur="500"/>
                                        <p:tgtEl>
                                          <p:spTgt spid="37"/>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dissolve">
                                      <p:cBhvr>
                                        <p:cTn id="109" dur="500"/>
                                        <p:tgtEl>
                                          <p:spTgt spid="38"/>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dissolve">
                                      <p:cBhvr>
                                        <p:cTn id="112" dur="500"/>
                                        <p:tgtEl>
                                          <p:spTgt spid="39"/>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dissolve">
                                      <p:cBhvr>
                                        <p:cTn id="115" dur="500"/>
                                        <p:tgtEl>
                                          <p:spTgt spid="40"/>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dissolve">
                                      <p:cBhvr>
                                        <p:cTn id="118" dur="500"/>
                                        <p:tgtEl>
                                          <p:spTgt spid="41"/>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dissolve">
                                      <p:cBhvr>
                                        <p:cTn id="121" dur="500"/>
                                        <p:tgtEl>
                                          <p:spTgt spid="42"/>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dissolve">
                                      <p:cBhvr>
                                        <p:cTn id="124" dur="500"/>
                                        <p:tgtEl>
                                          <p:spTgt spid="43"/>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dissolve">
                                      <p:cBhvr>
                                        <p:cTn id="127" dur="500"/>
                                        <p:tgtEl>
                                          <p:spTgt spid="44"/>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Effect transition="in" filter="dissolve">
                                      <p:cBhvr>
                                        <p:cTn id="130" dur="500"/>
                                        <p:tgtEl>
                                          <p:spTgt spid="45"/>
                                        </p:tgtEl>
                                      </p:cBhvr>
                                    </p:animEffect>
                                  </p:childTnLst>
                                </p:cTn>
                              </p:par>
                              <p:par>
                                <p:cTn id="131" presetID="9" presetClass="entr" presetSubtype="0" fill="hold" grpId="0" nodeType="withEffect">
                                  <p:stCondLst>
                                    <p:cond delay="0"/>
                                  </p:stCondLst>
                                  <p:childTnLst>
                                    <p:set>
                                      <p:cBhvr>
                                        <p:cTn id="132" dur="1" fill="hold">
                                          <p:stCondLst>
                                            <p:cond delay="0"/>
                                          </p:stCondLst>
                                        </p:cTn>
                                        <p:tgtEl>
                                          <p:spTgt spid="46"/>
                                        </p:tgtEl>
                                        <p:attrNameLst>
                                          <p:attrName>style.visibility</p:attrName>
                                        </p:attrNameLst>
                                      </p:cBhvr>
                                      <p:to>
                                        <p:strVal val="visible"/>
                                      </p:to>
                                    </p:set>
                                    <p:animEffect transition="in" filter="dissolve">
                                      <p:cBhvr>
                                        <p:cTn id="133" dur="500"/>
                                        <p:tgtEl>
                                          <p:spTgt spid="46"/>
                                        </p:tgtEl>
                                      </p:cBhvr>
                                    </p:animEffect>
                                  </p:childTnLst>
                                </p:cTn>
                              </p:par>
                              <p:par>
                                <p:cTn id="134" presetID="9" presetClass="entr" presetSubtype="0" fill="hold" grpId="0" nodeType="with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dissolve">
                                      <p:cBhvr>
                                        <p:cTn id="136" dur="500"/>
                                        <p:tgtEl>
                                          <p:spTgt spid="47"/>
                                        </p:tgtEl>
                                      </p:cBhvr>
                                    </p:animEffect>
                                  </p:childTnLst>
                                </p:cTn>
                              </p:par>
                              <p:par>
                                <p:cTn id="137" presetID="9" presetClass="entr" presetSubtype="0" fill="hold" grpId="0" nodeType="with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dissolve">
                                      <p:cBhvr>
                                        <p:cTn id="139" dur="500"/>
                                        <p:tgtEl>
                                          <p:spTgt spid="48"/>
                                        </p:tgtEl>
                                      </p:cBhvr>
                                    </p:animEffect>
                                  </p:childTnLst>
                                </p:cTn>
                              </p:par>
                              <p:par>
                                <p:cTn id="140" presetID="9" presetClass="entr" presetSubtype="0"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Effect transition="in" filter="dissolve">
                                      <p:cBhvr>
                                        <p:cTn id="142" dur="500"/>
                                        <p:tgtEl>
                                          <p:spTgt spid="49"/>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50"/>
                                        </p:tgtEl>
                                        <p:attrNameLst>
                                          <p:attrName>style.visibility</p:attrName>
                                        </p:attrNameLst>
                                      </p:cBhvr>
                                      <p:to>
                                        <p:strVal val="visible"/>
                                      </p:to>
                                    </p:set>
                                    <p:animEffect transition="in" filter="dissolve">
                                      <p:cBhvr>
                                        <p:cTn id="145" dur="500"/>
                                        <p:tgtEl>
                                          <p:spTgt spid="50"/>
                                        </p:tgtEl>
                                      </p:cBhvr>
                                    </p:animEffect>
                                  </p:childTnLst>
                                </p:cTn>
                              </p:par>
                              <p:par>
                                <p:cTn id="146" presetID="9" presetClass="entr" presetSubtype="0"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Effect transition="in" filter="dissolve">
                                      <p:cBhvr>
                                        <p:cTn id="148" dur="500"/>
                                        <p:tgtEl>
                                          <p:spTgt spid="51"/>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Effect transition="in" filter="dissolve">
                                      <p:cBhvr>
                                        <p:cTn id="151" dur="500"/>
                                        <p:tgtEl>
                                          <p:spTgt spid="52"/>
                                        </p:tgtEl>
                                      </p:cBhvr>
                                    </p:animEffect>
                                  </p:childTnLst>
                                </p:cTn>
                              </p:par>
                              <p:par>
                                <p:cTn id="152" presetID="9" presetClass="entr" presetSubtype="0" fill="hold" grpId="0" nodeType="with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dissolve">
                                      <p:cBhvr>
                                        <p:cTn id="154" dur="500"/>
                                        <p:tgtEl>
                                          <p:spTgt spid="53"/>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dissolve">
                                      <p:cBhvr>
                                        <p:cTn id="157" dur="500"/>
                                        <p:tgtEl>
                                          <p:spTgt spid="54"/>
                                        </p:tgtEl>
                                      </p:cBhvr>
                                    </p:animEffect>
                                  </p:childTnLst>
                                </p:cTn>
                              </p:par>
                              <p:par>
                                <p:cTn id="158" presetID="9" presetClass="entr" presetSubtype="0" fill="hold" grpId="0" nodeType="withEffect">
                                  <p:stCondLst>
                                    <p:cond delay="0"/>
                                  </p:stCondLst>
                                  <p:childTnLst>
                                    <p:set>
                                      <p:cBhvr>
                                        <p:cTn id="159" dur="1" fill="hold">
                                          <p:stCondLst>
                                            <p:cond delay="0"/>
                                          </p:stCondLst>
                                        </p:cTn>
                                        <p:tgtEl>
                                          <p:spTgt spid="55"/>
                                        </p:tgtEl>
                                        <p:attrNameLst>
                                          <p:attrName>style.visibility</p:attrName>
                                        </p:attrNameLst>
                                      </p:cBhvr>
                                      <p:to>
                                        <p:strVal val="visible"/>
                                      </p:to>
                                    </p:set>
                                    <p:animEffect transition="in" filter="dissolve">
                                      <p:cBhvr>
                                        <p:cTn id="160" dur="500"/>
                                        <p:tgtEl>
                                          <p:spTgt spid="55"/>
                                        </p:tgtEl>
                                      </p:cBhvr>
                                    </p:animEffect>
                                  </p:childTnLst>
                                </p:cTn>
                              </p:par>
                              <p:par>
                                <p:cTn id="161" presetID="9" presetClass="entr" presetSubtype="0" fill="hold" grpId="0" nodeType="withEffect">
                                  <p:stCondLst>
                                    <p:cond delay="0"/>
                                  </p:stCondLst>
                                  <p:childTnLst>
                                    <p:set>
                                      <p:cBhvr>
                                        <p:cTn id="162" dur="1" fill="hold">
                                          <p:stCondLst>
                                            <p:cond delay="0"/>
                                          </p:stCondLst>
                                        </p:cTn>
                                        <p:tgtEl>
                                          <p:spTgt spid="56"/>
                                        </p:tgtEl>
                                        <p:attrNameLst>
                                          <p:attrName>style.visibility</p:attrName>
                                        </p:attrNameLst>
                                      </p:cBhvr>
                                      <p:to>
                                        <p:strVal val="visible"/>
                                      </p:to>
                                    </p:set>
                                    <p:animEffect transition="in" filter="dissolve">
                                      <p:cBhvr>
                                        <p:cTn id="163" dur="500"/>
                                        <p:tgtEl>
                                          <p:spTgt spid="56"/>
                                        </p:tgtEl>
                                      </p:cBhvr>
                                    </p:animEffect>
                                  </p:childTnLst>
                                </p:cTn>
                              </p:par>
                              <p:par>
                                <p:cTn id="164" presetID="9" presetClass="entr" presetSubtype="0" fill="hold" grpId="0" nodeType="withEffect">
                                  <p:stCondLst>
                                    <p:cond delay="0"/>
                                  </p:stCondLst>
                                  <p:childTnLst>
                                    <p:set>
                                      <p:cBhvr>
                                        <p:cTn id="165" dur="1" fill="hold">
                                          <p:stCondLst>
                                            <p:cond delay="0"/>
                                          </p:stCondLst>
                                        </p:cTn>
                                        <p:tgtEl>
                                          <p:spTgt spid="57"/>
                                        </p:tgtEl>
                                        <p:attrNameLst>
                                          <p:attrName>style.visibility</p:attrName>
                                        </p:attrNameLst>
                                      </p:cBhvr>
                                      <p:to>
                                        <p:strVal val="visible"/>
                                      </p:to>
                                    </p:set>
                                    <p:animEffect transition="in" filter="dissolve">
                                      <p:cBhvr>
                                        <p:cTn id="166" dur="500"/>
                                        <p:tgtEl>
                                          <p:spTgt spid="57"/>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dissolve">
                                      <p:cBhvr>
                                        <p:cTn id="169" dur="500"/>
                                        <p:tgtEl>
                                          <p:spTgt spid="58"/>
                                        </p:tgtEl>
                                      </p:cBhvr>
                                    </p:animEffect>
                                  </p:childTnLst>
                                </p:cTn>
                              </p:par>
                              <p:par>
                                <p:cTn id="170" presetID="9" presetClass="entr" presetSubtype="0"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Effect transition="in" filter="dissolve">
                                      <p:cBhvr>
                                        <p:cTn id="172" dur="500"/>
                                        <p:tgtEl>
                                          <p:spTgt spid="59"/>
                                        </p:tgtEl>
                                      </p:cBhvr>
                                    </p:animEffect>
                                  </p:childTnLst>
                                </p:cTn>
                              </p:par>
                              <p:par>
                                <p:cTn id="173" presetID="9" presetClass="entr" presetSubtype="0"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dissolve">
                                      <p:cBhvr>
                                        <p:cTn id="175" dur="500"/>
                                        <p:tgtEl>
                                          <p:spTgt spid="60"/>
                                        </p:tgtEl>
                                      </p:cBhvr>
                                    </p:animEffect>
                                  </p:childTnLst>
                                </p:cTn>
                              </p:par>
                              <p:par>
                                <p:cTn id="176" presetID="9" presetClass="entr" presetSubtype="0" fill="hold" grpId="0" nodeType="withEffect">
                                  <p:stCondLst>
                                    <p:cond delay="0"/>
                                  </p:stCondLst>
                                  <p:childTnLst>
                                    <p:set>
                                      <p:cBhvr>
                                        <p:cTn id="177" dur="1" fill="hold">
                                          <p:stCondLst>
                                            <p:cond delay="0"/>
                                          </p:stCondLst>
                                        </p:cTn>
                                        <p:tgtEl>
                                          <p:spTgt spid="61"/>
                                        </p:tgtEl>
                                        <p:attrNameLst>
                                          <p:attrName>style.visibility</p:attrName>
                                        </p:attrNameLst>
                                      </p:cBhvr>
                                      <p:to>
                                        <p:strVal val="visible"/>
                                      </p:to>
                                    </p:set>
                                    <p:animEffect transition="in" filter="dissolve">
                                      <p:cBhvr>
                                        <p:cTn id="178" dur="500"/>
                                        <p:tgtEl>
                                          <p:spTgt spid="61"/>
                                        </p:tgtEl>
                                      </p:cBhvr>
                                    </p:animEffect>
                                  </p:childTnLst>
                                </p:cTn>
                              </p:par>
                              <p:par>
                                <p:cTn id="179" presetID="9" presetClass="entr" presetSubtype="0" fill="hold" grpId="0" nodeType="withEffect">
                                  <p:stCondLst>
                                    <p:cond delay="0"/>
                                  </p:stCondLst>
                                  <p:childTnLst>
                                    <p:set>
                                      <p:cBhvr>
                                        <p:cTn id="180" dur="1" fill="hold">
                                          <p:stCondLst>
                                            <p:cond delay="0"/>
                                          </p:stCondLst>
                                        </p:cTn>
                                        <p:tgtEl>
                                          <p:spTgt spid="62"/>
                                        </p:tgtEl>
                                        <p:attrNameLst>
                                          <p:attrName>style.visibility</p:attrName>
                                        </p:attrNameLst>
                                      </p:cBhvr>
                                      <p:to>
                                        <p:strVal val="visible"/>
                                      </p:to>
                                    </p:set>
                                    <p:animEffect transition="in" filter="dissolve">
                                      <p:cBhvr>
                                        <p:cTn id="181" dur="500"/>
                                        <p:tgtEl>
                                          <p:spTgt spid="62"/>
                                        </p:tgtEl>
                                      </p:cBhvr>
                                    </p:animEffect>
                                  </p:childTnLst>
                                </p:cTn>
                              </p:par>
                              <p:par>
                                <p:cTn id="182" presetID="9" presetClass="entr" presetSubtype="0" fill="hold" grpId="0" nodeType="withEffect">
                                  <p:stCondLst>
                                    <p:cond delay="0"/>
                                  </p:stCondLst>
                                  <p:childTnLst>
                                    <p:set>
                                      <p:cBhvr>
                                        <p:cTn id="183" dur="1" fill="hold">
                                          <p:stCondLst>
                                            <p:cond delay="0"/>
                                          </p:stCondLst>
                                        </p:cTn>
                                        <p:tgtEl>
                                          <p:spTgt spid="63"/>
                                        </p:tgtEl>
                                        <p:attrNameLst>
                                          <p:attrName>style.visibility</p:attrName>
                                        </p:attrNameLst>
                                      </p:cBhvr>
                                      <p:to>
                                        <p:strVal val="visible"/>
                                      </p:to>
                                    </p:set>
                                    <p:animEffect transition="in" filter="dissolve">
                                      <p:cBhvr>
                                        <p:cTn id="184" dur="500"/>
                                        <p:tgtEl>
                                          <p:spTgt spid="63"/>
                                        </p:tgtEl>
                                      </p:cBhvr>
                                    </p:animEffect>
                                  </p:childTnLst>
                                </p:cTn>
                              </p:par>
                              <p:par>
                                <p:cTn id="185" presetID="9" presetClass="entr" presetSubtype="0"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Effect transition="in" filter="dissolve">
                                      <p:cBhvr>
                                        <p:cTn id="187" dur="500"/>
                                        <p:tgtEl>
                                          <p:spTgt spid="64"/>
                                        </p:tgtEl>
                                      </p:cBhvr>
                                    </p:animEffect>
                                  </p:childTnLst>
                                </p:cTn>
                              </p:par>
                              <p:par>
                                <p:cTn id="188" presetID="9" presetClass="entr" presetSubtype="0"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dissolve">
                                      <p:cBhvr>
                                        <p:cTn id="190" dur="500"/>
                                        <p:tgtEl>
                                          <p:spTgt spid="65"/>
                                        </p:tgtEl>
                                      </p:cBhvr>
                                    </p:animEffect>
                                  </p:childTnLst>
                                </p:cTn>
                              </p:par>
                              <p:par>
                                <p:cTn id="191" presetID="9" presetClass="entr" presetSubtype="0" fill="hold" grpId="0" nodeType="withEffect">
                                  <p:stCondLst>
                                    <p:cond delay="0"/>
                                  </p:stCondLst>
                                  <p:childTnLst>
                                    <p:set>
                                      <p:cBhvr>
                                        <p:cTn id="192" dur="1" fill="hold">
                                          <p:stCondLst>
                                            <p:cond delay="0"/>
                                          </p:stCondLst>
                                        </p:cTn>
                                        <p:tgtEl>
                                          <p:spTgt spid="66"/>
                                        </p:tgtEl>
                                        <p:attrNameLst>
                                          <p:attrName>style.visibility</p:attrName>
                                        </p:attrNameLst>
                                      </p:cBhvr>
                                      <p:to>
                                        <p:strVal val="visible"/>
                                      </p:to>
                                    </p:set>
                                    <p:animEffect transition="in" filter="dissolve">
                                      <p:cBhvr>
                                        <p:cTn id="193" dur="500"/>
                                        <p:tgtEl>
                                          <p:spTgt spid="66"/>
                                        </p:tgtEl>
                                      </p:cBhvr>
                                    </p:animEffect>
                                  </p:childTnLst>
                                </p:cTn>
                              </p:par>
                              <p:par>
                                <p:cTn id="194" presetID="9" presetClass="entr" presetSubtype="0" fill="hold" grpId="0" nodeType="withEffect">
                                  <p:stCondLst>
                                    <p:cond delay="0"/>
                                  </p:stCondLst>
                                  <p:childTnLst>
                                    <p:set>
                                      <p:cBhvr>
                                        <p:cTn id="195" dur="1" fill="hold">
                                          <p:stCondLst>
                                            <p:cond delay="0"/>
                                          </p:stCondLst>
                                        </p:cTn>
                                        <p:tgtEl>
                                          <p:spTgt spid="67"/>
                                        </p:tgtEl>
                                        <p:attrNameLst>
                                          <p:attrName>style.visibility</p:attrName>
                                        </p:attrNameLst>
                                      </p:cBhvr>
                                      <p:to>
                                        <p:strVal val="visible"/>
                                      </p:to>
                                    </p:set>
                                    <p:animEffect transition="in" filter="dissolve">
                                      <p:cBhvr>
                                        <p:cTn id="196" dur="500"/>
                                        <p:tgtEl>
                                          <p:spTgt spid="67"/>
                                        </p:tgtEl>
                                      </p:cBhvr>
                                    </p:animEffect>
                                  </p:childTnLst>
                                </p:cTn>
                              </p:par>
                              <p:par>
                                <p:cTn id="197" presetID="9" presetClass="entr" presetSubtype="0"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Effect transition="in" filter="dissolve">
                                      <p:cBhvr>
                                        <p:cTn id="199" dur="500"/>
                                        <p:tgtEl>
                                          <p:spTgt spid="68"/>
                                        </p:tgtEl>
                                      </p:cBhvr>
                                    </p:animEffect>
                                  </p:childTnLst>
                                </p:cTn>
                              </p:par>
                              <p:par>
                                <p:cTn id="200" presetID="9" presetClass="entr" presetSubtype="0" fill="hold" grpId="0" nodeType="withEffect">
                                  <p:stCondLst>
                                    <p:cond delay="0"/>
                                  </p:stCondLst>
                                  <p:childTnLst>
                                    <p:set>
                                      <p:cBhvr>
                                        <p:cTn id="201" dur="1" fill="hold">
                                          <p:stCondLst>
                                            <p:cond delay="0"/>
                                          </p:stCondLst>
                                        </p:cTn>
                                        <p:tgtEl>
                                          <p:spTgt spid="69"/>
                                        </p:tgtEl>
                                        <p:attrNameLst>
                                          <p:attrName>style.visibility</p:attrName>
                                        </p:attrNameLst>
                                      </p:cBhvr>
                                      <p:to>
                                        <p:strVal val="visible"/>
                                      </p:to>
                                    </p:set>
                                    <p:animEffect transition="in" filter="dissolve">
                                      <p:cBhvr>
                                        <p:cTn id="202" dur="500"/>
                                        <p:tgtEl>
                                          <p:spTgt spid="69"/>
                                        </p:tgtEl>
                                      </p:cBhvr>
                                    </p:animEffect>
                                  </p:childTnLst>
                                </p:cTn>
                              </p:par>
                              <p:par>
                                <p:cTn id="203" presetID="9" presetClass="entr" presetSubtype="0" fill="hold" grpId="0" nodeType="withEffect">
                                  <p:stCondLst>
                                    <p:cond delay="0"/>
                                  </p:stCondLst>
                                  <p:childTnLst>
                                    <p:set>
                                      <p:cBhvr>
                                        <p:cTn id="204" dur="1" fill="hold">
                                          <p:stCondLst>
                                            <p:cond delay="0"/>
                                          </p:stCondLst>
                                        </p:cTn>
                                        <p:tgtEl>
                                          <p:spTgt spid="70"/>
                                        </p:tgtEl>
                                        <p:attrNameLst>
                                          <p:attrName>style.visibility</p:attrName>
                                        </p:attrNameLst>
                                      </p:cBhvr>
                                      <p:to>
                                        <p:strVal val="visible"/>
                                      </p:to>
                                    </p:set>
                                    <p:animEffect transition="in" filter="dissolve">
                                      <p:cBhvr>
                                        <p:cTn id="205" dur="500"/>
                                        <p:tgtEl>
                                          <p:spTgt spid="70"/>
                                        </p:tgtEl>
                                      </p:cBhvr>
                                    </p:animEffect>
                                  </p:childTnLst>
                                </p:cTn>
                              </p:par>
                              <p:par>
                                <p:cTn id="206" presetID="9" presetClass="entr" presetSubtype="0" fill="hold" grpId="0"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dissolve">
                                      <p:cBhvr>
                                        <p:cTn id="208" dur="500"/>
                                        <p:tgtEl>
                                          <p:spTgt spid="71"/>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72"/>
                                        </p:tgtEl>
                                        <p:attrNameLst>
                                          <p:attrName>style.visibility</p:attrName>
                                        </p:attrNameLst>
                                      </p:cBhvr>
                                      <p:to>
                                        <p:strVal val="visible"/>
                                      </p:to>
                                    </p:set>
                                    <p:animEffect transition="in" filter="dissolve">
                                      <p:cBhvr>
                                        <p:cTn id="211" dur="500"/>
                                        <p:tgtEl>
                                          <p:spTgt spid="72"/>
                                        </p:tgtEl>
                                      </p:cBhvr>
                                    </p:animEffect>
                                  </p:childTnLst>
                                </p:cTn>
                              </p:par>
                              <p:par>
                                <p:cTn id="212" presetID="9" presetClass="entr" presetSubtype="0" fill="hold" grpId="0" nodeType="withEffect">
                                  <p:stCondLst>
                                    <p:cond delay="0"/>
                                  </p:stCondLst>
                                  <p:childTnLst>
                                    <p:set>
                                      <p:cBhvr>
                                        <p:cTn id="213" dur="1" fill="hold">
                                          <p:stCondLst>
                                            <p:cond delay="0"/>
                                          </p:stCondLst>
                                        </p:cTn>
                                        <p:tgtEl>
                                          <p:spTgt spid="73"/>
                                        </p:tgtEl>
                                        <p:attrNameLst>
                                          <p:attrName>style.visibility</p:attrName>
                                        </p:attrNameLst>
                                      </p:cBhvr>
                                      <p:to>
                                        <p:strVal val="visible"/>
                                      </p:to>
                                    </p:set>
                                    <p:animEffect transition="in" filter="dissolve">
                                      <p:cBhvr>
                                        <p:cTn id="214" dur="500"/>
                                        <p:tgtEl>
                                          <p:spTgt spid="73"/>
                                        </p:tgtEl>
                                      </p:cBhvr>
                                    </p:animEffect>
                                  </p:childTnLst>
                                </p:cTn>
                              </p:par>
                              <p:par>
                                <p:cTn id="215" presetID="9" presetClass="entr" presetSubtype="0" fill="hold" grpId="0" nodeType="with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dissolve">
                                      <p:cBhvr>
                                        <p:cTn id="217" dur="500"/>
                                        <p:tgtEl>
                                          <p:spTgt spid="74"/>
                                        </p:tgtEl>
                                      </p:cBhvr>
                                    </p:animEffect>
                                  </p:childTnLst>
                                </p:cTn>
                              </p:par>
                              <p:par>
                                <p:cTn id="218" presetID="9" presetClass="entr" presetSubtype="0" fill="hold" grpId="0" nodeType="withEffect">
                                  <p:stCondLst>
                                    <p:cond delay="0"/>
                                  </p:stCondLst>
                                  <p:childTnLst>
                                    <p:set>
                                      <p:cBhvr>
                                        <p:cTn id="219" dur="1" fill="hold">
                                          <p:stCondLst>
                                            <p:cond delay="0"/>
                                          </p:stCondLst>
                                        </p:cTn>
                                        <p:tgtEl>
                                          <p:spTgt spid="75"/>
                                        </p:tgtEl>
                                        <p:attrNameLst>
                                          <p:attrName>style.visibility</p:attrName>
                                        </p:attrNameLst>
                                      </p:cBhvr>
                                      <p:to>
                                        <p:strVal val="visible"/>
                                      </p:to>
                                    </p:set>
                                    <p:animEffect transition="in" filter="dissolve">
                                      <p:cBhvr>
                                        <p:cTn id="220" dur="500"/>
                                        <p:tgtEl>
                                          <p:spTgt spid="75"/>
                                        </p:tgtEl>
                                      </p:cBhvr>
                                    </p:animEffect>
                                  </p:childTnLst>
                                </p:cTn>
                              </p:par>
                              <p:par>
                                <p:cTn id="221" presetID="9" presetClass="entr" presetSubtype="0" fill="hold" grpId="0" nodeType="withEffect">
                                  <p:stCondLst>
                                    <p:cond delay="0"/>
                                  </p:stCondLst>
                                  <p:childTnLst>
                                    <p:set>
                                      <p:cBhvr>
                                        <p:cTn id="222" dur="1" fill="hold">
                                          <p:stCondLst>
                                            <p:cond delay="0"/>
                                          </p:stCondLst>
                                        </p:cTn>
                                        <p:tgtEl>
                                          <p:spTgt spid="76"/>
                                        </p:tgtEl>
                                        <p:attrNameLst>
                                          <p:attrName>style.visibility</p:attrName>
                                        </p:attrNameLst>
                                      </p:cBhvr>
                                      <p:to>
                                        <p:strVal val="visible"/>
                                      </p:to>
                                    </p:set>
                                    <p:animEffect transition="in" filter="dissolve">
                                      <p:cBhvr>
                                        <p:cTn id="223" dur="500"/>
                                        <p:tgtEl>
                                          <p:spTgt spid="76"/>
                                        </p:tgtEl>
                                      </p:cBhvr>
                                    </p:animEffect>
                                  </p:childTnLst>
                                </p:cTn>
                              </p:par>
                              <p:par>
                                <p:cTn id="224" presetID="9" presetClass="entr" presetSubtype="0" fill="hold" grpId="0" nodeType="withEffect">
                                  <p:stCondLst>
                                    <p:cond delay="0"/>
                                  </p:stCondLst>
                                  <p:childTnLst>
                                    <p:set>
                                      <p:cBhvr>
                                        <p:cTn id="225" dur="1" fill="hold">
                                          <p:stCondLst>
                                            <p:cond delay="0"/>
                                          </p:stCondLst>
                                        </p:cTn>
                                        <p:tgtEl>
                                          <p:spTgt spid="77"/>
                                        </p:tgtEl>
                                        <p:attrNameLst>
                                          <p:attrName>style.visibility</p:attrName>
                                        </p:attrNameLst>
                                      </p:cBhvr>
                                      <p:to>
                                        <p:strVal val="visible"/>
                                      </p:to>
                                    </p:set>
                                    <p:animEffect transition="in" filter="dissolve">
                                      <p:cBhvr>
                                        <p:cTn id="226" dur="500"/>
                                        <p:tgtEl>
                                          <p:spTgt spid="77"/>
                                        </p:tgtEl>
                                      </p:cBhvr>
                                    </p:animEffect>
                                  </p:childTnLst>
                                </p:cTn>
                              </p:par>
                              <p:par>
                                <p:cTn id="227" presetID="9" presetClass="entr" presetSubtype="0" fill="hold" grpId="0" nodeType="withEffect">
                                  <p:stCondLst>
                                    <p:cond delay="0"/>
                                  </p:stCondLst>
                                  <p:childTnLst>
                                    <p:set>
                                      <p:cBhvr>
                                        <p:cTn id="228" dur="1" fill="hold">
                                          <p:stCondLst>
                                            <p:cond delay="0"/>
                                          </p:stCondLst>
                                        </p:cTn>
                                        <p:tgtEl>
                                          <p:spTgt spid="78"/>
                                        </p:tgtEl>
                                        <p:attrNameLst>
                                          <p:attrName>style.visibility</p:attrName>
                                        </p:attrNameLst>
                                      </p:cBhvr>
                                      <p:to>
                                        <p:strVal val="visible"/>
                                      </p:to>
                                    </p:set>
                                    <p:animEffect transition="in" filter="dissolve">
                                      <p:cBhvr>
                                        <p:cTn id="229" dur="500"/>
                                        <p:tgtEl>
                                          <p:spTgt spid="78"/>
                                        </p:tgtEl>
                                      </p:cBhvr>
                                    </p:animEffect>
                                  </p:childTnLst>
                                </p:cTn>
                              </p:par>
                              <p:par>
                                <p:cTn id="230" presetID="9" presetClass="entr" presetSubtype="0" fill="hold" grpId="0" nodeType="withEffect">
                                  <p:stCondLst>
                                    <p:cond delay="0"/>
                                  </p:stCondLst>
                                  <p:childTnLst>
                                    <p:set>
                                      <p:cBhvr>
                                        <p:cTn id="231" dur="1" fill="hold">
                                          <p:stCondLst>
                                            <p:cond delay="0"/>
                                          </p:stCondLst>
                                        </p:cTn>
                                        <p:tgtEl>
                                          <p:spTgt spid="79"/>
                                        </p:tgtEl>
                                        <p:attrNameLst>
                                          <p:attrName>style.visibility</p:attrName>
                                        </p:attrNameLst>
                                      </p:cBhvr>
                                      <p:to>
                                        <p:strVal val="visible"/>
                                      </p:to>
                                    </p:set>
                                    <p:animEffect transition="in" filter="dissolve">
                                      <p:cBhvr>
                                        <p:cTn id="232" dur="500"/>
                                        <p:tgtEl>
                                          <p:spTgt spid="79"/>
                                        </p:tgtEl>
                                      </p:cBhvr>
                                    </p:animEffect>
                                  </p:childTnLst>
                                </p:cTn>
                              </p:par>
                              <p:par>
                                <p:cTn id="233" presetID="9" presetClass="entr" presetSubtype="0" fill="hold" grpId="0" nodeType="withEffect">
                                  <p:stCondLst>
                                    <p:cond delay="0"/>
                                  </p:stCondLst>
                                  <p:childTnLst>
                                    <p:set>
                                      <p:cBhvr>
                                        <p:cTn id="234" dur="1" fill="hold">
                                          <p:stCondLst>
                                            <p:cond delay="0"/>
                                          </p:stCondLst>
                                        </p:cTn>
                                        <p:tgtEl>
                                          <p:spTgt spid="80"/>
                                        </p:tgtEl>
                                        <p:attrNameLst>
                                          <p:attrName>style.visibility</p:attrName>
                                        </p:attrNameLst>
                                      </p:cBhvr>
                                      <p:to>
                                        <p:strVal val="visible"/>
                                      </p:to>
                                    </p:set>
                                    <p:animEffect transition="in" filter="dissolve">
                                      <p:cBhvr>
                                        <p:cTn id="235" dur="500"/>
                                        <p:tgtEl>
                                          <p:spTgt spid="80"/>
                                        </p:tgtEl>
                                      </p:cBhvr>
                                    </p:animEffect>
                                  </p:childTnLst>
                                </p:cTn>
                              </p:par>
                              <p:par>
                                <p:cTn id="236" presetID="9" presetClass="entr" presetSubtype="0" fill="hold" grpId="0" nodeType="with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dissolve">
                                      <p:cBhvr>
                                        <p:cTn id="238" dur="500"/>
                                        <p:tgtEl>
                                          <p:spTgt spid="81"/>
                                        </p:tgtEl>
                                      </p:cBhvr>
                                    </p:animEffect>
                                  </p:childTnLst>
                                </p:cTn>
                              </p:par>
                              <p:par>
                                <p:cTn id="239" presetID="9" presetClass="entr" presetSubtype="0" fill="hold" grpId="0" nodeType="withEffect">
                                  <p:stCondLst>
                                    <p:cond delay="0"/>
                                  </p:stCondLst>
                                  <p:childTnLst>
                                    <p:set>
                                      <p:cBhvr>
                                        <p:cTn id="240" dur="1" fill="hold">
                                          <p:stCondLst>
                                            <p:cond delay="0"/>
                                          </p:stCondLst>
                                        </p:cTn>
                                        <p:tgtEl>
                                          <p:spTgt spid="82"/>
                                        </p:tgtEl>
                                        <p:attrNameLst>
                                          <p:attrName>style.visibility</p:attrName>
                                        </p:attrNameLst>
                                      </p:cBhvr>
                                      <p:to>
                                        <p:strVal val="visible"/>
                                      </p:to>
                                    </p:set>
                                    <p:animEffect transition="in" filter="dissolve">
                                      <p:cBhvr>
                                        <p:cTn id="241" dur="500"/>
                                        <p:tgtEl>
                                          <p:spTgt spid="82"/>
                                        </p:tgtEl>
                                      </p:cBhvr>
                                    </p:animEffect>
                                  </p:childTnLst>
                                </p:cTn>
                              </p:par>
                            </p:childTnLst>
                          </p:cTn>
                        </p:par>
                      </p:childTnLst>
                    </p:cTn>
                  </p:par>
                  <p:par>
                    <p:cTn id="242" fill="hold">
                      <p:stCondLst>
                        <p:cond delay="indefinite"/>
                      </p:stCondLst>
                      <p:childTnLst>
                        <p:par>
                          <p:cTn id="243" fill="hold">
                            <p:stCondLst>
                              <p:cond delay="0"/>
                            </p:stCondLst>
                            <p:childTnLst>
                              <p:par>
                                <p:cTn id="244" presetID="1" presetClass="emph" presetSubtype="2" fill="hold" nodeType="clickEffect">
                                  <p:stCondLst>
                                    <p:cond delay="0"/>
                                  </p:stCondLst>
                                  <p:childTnLst>
                                    <p:animClr clrSpc="rgb" dir="cw">
                                      <p:cBhvr>
                                        <p:cTn id="245" dur="2000" fill="hold"/>
                                        <p:tgtEl>
                                          <p:spTgt spid="40"/>
                                        </p:tgtEl>
                                        <p:attrNameLst>
                                          <p:attrName>fillcolor</p:attrName>
                                        </p:attrNameLst>
                                      </p:cBhvr>
                                      <p:to>
                                        <a:schemeClr val="accent2"/>
                                      </p:to>
                                    </p:animClr>
                                    <p:set>
                                      <p:cBhvr>
                                        <p:cTn id="246" dur="2000" fill="hold"/>
                                        <p:tgtEl>
                                          <p:spTgt spid="40"/>
                                        </p:tgtEl>
                                        <p:attrNameLst>
                                          <p:attrName>fill.type</p:attrName>
                                        </p:attrNameLst>
                                      </p:cBhvr>
                                      <p:to>
                                        <p:strVal val="solid"/>
                                      </p:to>
                                    </p:set>
                                    <p:set>
                                      <p:cBhvr>
                                        <p:cTn id="247" dur="2000" fill="hold"/>
                                        <p:tgtEl>
                                          <p:spTgt spid="40"/>
                                        </p:tgtEl>
                                        <p:attrNameLst>
                                          <p:attrName>fill.on</p:attrName>
                                        </p:attrNameLst>
                                      </p:cBhvr>
                                      <p:to>
                                        <p:strVal val="true"/>
                                      </p:to>
                                    </p:set>
                                  </p:childTnLst>
                                </p:cTn>
                              </p:par>
                            </p:childTnLst>
                          </p:cTn>
                        </p:par>
                      </p:childTnLst>
                    </p:cTn>
                  </p:par>
                  <p:par>
                    <p:cTn id="248" fill="hold">
                      <p:stCondLst>
                        <p:cond delay="indefinite"/>
                      </p:stCondLst>
                      <p:childTnLst>
                        <p:par>
                          <p:cTn id="249" fill="hold">
                            <p:stCondLst>
                              <p:cond delay="0"/>
                            </p:stCondLst>
                            <p:childTnLst>
                              <p:par>
                                <p:cTn id="250" presetID="7" presetClass="emph" presetSubtype="2" fill="hold" nodeType="clickEffect">
                                  <p:stCondLst>
                                    <p:cond delay="0"/>
                                  </p:stCondLst>
                                  <p:childTnLst>
                                    <p:animClr clrSpc="rgb" dir="cw">
                                      <p:cBhvr>
                                        <p:cTn id="251" dur="2000" fill="hold"/>
                                        <p:tgtEl>
                                          <p:spTgt spid="75"/>
                                        </p:tgtEl>
                                        <p:attrNameLst>
                                          <p:attrName>stroke.color</p:attrName>
                                        </p:attrNameLst>
                                      </p:cBhvr>
                                      <p:to>
                                        <a:schemeClr val="accent2"/>
                                      </p:to>
                                    </p:animClr>
                                    <p:set>
                                      <p:cBhvr>
                                        <p:cTn id="252" dur="2000" fill="hold"/>
                                        <p:tgtEl>
                                          <p:spTgt spid="75"/>
                                        </p:tgtEl>
                                        <p:attrNameLst>
                                          <p:attrName>stroke.on</p:attrName>
                                        </p:attrNameLst>
                                      </p:cBhvr>
                                      <p:to>
                                        <p:strVal val="true"/>
                                      </p:to>
                                    </p:set>
                                  </p:childTnLst>
                                </p:cTn>
                              </p:par>
                              <p:par>
                                <p:cTn id="253" presetID="1" presetClass="emph" presetSubtype="2" fill="hold" nodeType="withEffect">
                                  <p:stCondLst>
                                    <p:cond delay="0"/>
                                  </p:stCondLst>
                                  <p:childTnLst>
                                    <p:animClr clrSpc="rgb" dir="cw">
                                      <p:cBhvr>
                                        <p:cTn id="254" dur="2000" fill="hold"/>
                                        <p:tgtEl>
                                          <p:spTgt spid="76"/>
                                        </p:tgtEl>
                                        <p:attrNameLst>
                                          <p:attrName>fillcolor</p:attrName>
                                        </p:attrNameLst>
                                      </p:cBhvr>
                                      <p:to>
                                        <a:schemeClr val="accent2"/>
                                      </p:to>
                                    </p:animClr>
                                    <p:set>
                                      <p:cBhvr>
                                        <p:cTn id="255" dur="2000" fill="hold"/>
                                        <p:tgtEl>
                                          <p:spTgt spid="76"/>
                                        </p:tgtEl>
                                        <p:attrNameLst>
                                          <p:attrName>fill.type</p:attrName>
                                        </p:attrNameLst>
                                      </p:cBhvr>
                                      <p:to>
                                        <p:strVal val="solid"/>
                                      </p:to>
                                    </p:set>
                                    <p:set>
                                      <p:cBhvr>
                                        <p:cTn id="256" dur="2000" fill="hold"/>
                                        <p:tgtEl>
                                          <p:spTgt spid="76"/>
                                        </p:tgtEl>
                                        <p:attrNameLst>
                                          <p:attrName>fill.on</p:attrName>
                                        </p:attrNameLst>
                                      </p:cBhvr>
                                      <p:to>
                                        <p:strVal val="true"/>
                                      </p:to>
                                    </p:set>
                                  </p:childTnLst>
                                </p:cTn>
                              </p:par>
                            </p:childTnLst>
                          </p:cTn>
                        </p:par>
                      </p:childTnLst>
                    </p:cTn>
                  </p:par>
                  <p:par>
                    <p:cTn id="257" fill="hold">
                      <p:stCondLst>
                        <p:cond delay="indefinite"/>
                      </p:stCondLst>
                      <p:childTnLst>
                        <p:par>
                          <p:cTn id="258" fill="hold">
                            <p:stCondLst>
                              <p:cond delay="0"/>
                            </p:stCondLst>
                            <p:childTnLst>
                              <p:par>
                                <p:cTn id="259" presetID="1" presetClass="emph" presetSubtype="2" fill="hold" nodeType="clickEffect">
                                  <p:stCondLst>
                                    <p:cond delay="0"/>
                                  </p:stCondLst>
                                  <p:childTnLst>
                                    <p:animClr clrSpc="rgb" dir="cw">
                                      <p:cBhvr>
                                        <p:cTn id="260" dur="2000" fill="hold"/>
                                        <p:tgtEl>
                                          <p:spTgt spid="43"/>
                                        </p:tgtEl>
                                        <p:attrNameLst>
                                          <p:attrName>fillcolor</p:attrName>
                                        </p:attrNameLst>
                                      </p:cBhvr>
                                      <p:to>
                                        <a:schemeClr val="accent2"/>
                                      </p:to>
                                    </p:animClr>
                                    <p:set>
                                      <p:cBhvr>
                                        <p:cTn id="261" dur="2000" fill="hold"/>
                                        <p:tgtEl>
                                          <p:spTgt spid="43"/>
                                        </p:tgtEl>
                                        <p:attrNameLst>
                                          <p:attrName>fill.type</p:attrName>
                                        </p:attrNameLst>
                                      </p:cBhvr>
                                      <p:to>
                                        <p:strVal val="solid"/>
                                      </p:to>
                                    </p:set>
                                    <p:set>
                                      <p:cBhvr>
                                        <p:cTn id="262" dur="2000" fill="hold"/>
                                        <p:tgtEl>
                                          <p:spTgt spid="43"/>
                                        </p:tgtEl>
                                        <p:attrNameLst>
                                          <p:attrName>fill.on</p:attrName>
                                        </p:attrNameLst>
                                      </p:cBhvr>
                                      <p:to>
                                        <p:strVal val="true"/>
                                      </p:to>
                                    </p:set>
                                  </p:childTnLst>
                                </p:cTn>
                              </p:par>
                            </p:childTnLst>
                          </p:cTn>
                        </p:par>
                      </p:childTnLst>
                    </p:cTn>
                  </p:par>
                  <p:par>
                    <p:cTn id="263" fill="hold">
                      <p:stCondLst>
                        <p:cond delay="indefinite"/>
                      </p:stCondLst>
                      <p:childTnLst>
                        <p:par>
                          <p:cTn id="264" fill="hold">
                            <p:stCondLst>
                              <p:cond delay="0"/>
                            </p:stCondLst>
                            <p:childTnLst>
                              <p:par>
                                <p:cTn id="265" presetID="7" presetClass="emph" presetSubtype="2" fill="hold" nodeType="clickEffect">
                                  <p:stCondLst>
                                    <p:cond delay="0"/>
                                  </p:stCondLst>
                                  <p:childTnLst>
                                    <p:animClr clrSpc="rgb" dir="cw">
                                      <p:cBhvr>
                                        <p:cTn id="266" dur="2000" fill="hold"/>
                                        <p:tgtEl>
                                          <p:spTgt spid="63"/>
                                        </p:tgtEl>
                                        <p:attrNameLst>
                                          <p:attrName>stroke.color</p:attrName>
                                        </p:attrNameLst>
                                      </p:cBhvr>
                                      <p:to>
                                        <a:schemeClr val="accent2"/>
                                      </p:to>
                                    </p:animClr>
                                    <p:set>
                                      <p:cBhvr>
                                        <p:cTn id="267" dur="2000" fill="hold"/>
                                        <p:tgtEl>
                                          <p:spTgt spid="63"/>
                                        </p:tgtEl>
                                        <p:attrNameLst>
                                          <p:attrName>stroke.on</p:attrName>
                                        </p:attrNameLst>
                                      </p:cBhvr>
                                      <p:to>
                                        <p:strVal val="true"/>
                                      </p:to>
                                    </p:set>
                                  </p:childTnLst>
                                </p:cTn>
                              </p:par>
                              <p:par>
                                <p:cTn id="268" presetID="1" presetClass="emph" presetSubtype="2" fill="hold" nodeType="withEffect">
                                  <p:stCondLst>
                                    <p:cond delay="0"/>
                                  </p:stCondLst>
                                  <p:childTnLst>
                                    <p:animClr clrSpc="rgb" dir="cw">
                                      <p:cBhvr>
                                        <p:cTn id="269" dur="2000" fill="hold"/>
                                        <p:tgtEl>
                                          <p:spTgt spid="64"/>
                                        </p:tgtEl>
                                        <p:attrNameLst>
                                          <p:attrName>fillcolor</p:attrName>
                                        </p:attrNameLst>
                                      </p:cBhvr>
                                      <p:to>
                                        <a:schemeClr val="accent2"/>
                                      </p:to>
                                    </p:animClr>
                                    <p:set>
                                      <p:cBhvr>
                                        <p:cTn id="270" dur="2000" fill="hold"/>
                                        <p:tgtEl>
                                          <p:spTgt spid="64"/>
                                        </p:tgtEl>
                                        <p:attrNameLst>
                                          <p:attrName>fill.type</p:attrName>
                                        </p:attrNameLst>
                                      </p:cBhvr>
                                      <p:to>
                                        <p:strVal val="solid"/>
                                      </p:to>
                                    </p:set>
                                    <p:set>
                                      <p:cBhvr>
                                        <p:cTn id="271" dur="2000" fill="hold"/>
                                        <p:tgtEl>
                                          <p:spTgt spid="64"/>
                                        </p:tgtEl>
                                        <p:attrNameLst>
                                          <p:attrName>fill.on</p:attrName>
                                        </p:attrNameLst>
                                      </p:cBhvr>
                                      <p:to>
                                        <p:strVal val="true"/>
                                      </p:to>
                                    </p:set>
                                  </p:childTnLst>
                                </p:cTn>
                              </p:par>
                            </p:childTnLst>
                          </p:cTn>
                        </p:par>
                      </p:childTnLst>
                    </p:cTn>
                  </p:par>
                  <p:par>
                    <p:cTn id="272" fill="hold">
                      <p:stCondLst>
                        <p:cond delay="indefinite"/>
                      </p:stCondLst>
                      <p:childTnLst>
                        <p:par>
                          <p:cTn id="273" fill="hold">
                            <p:stCondLst>
                              <p:cond delay="0"/>
                            </p:stCondLst>
                            <p:childTnLst>
                              <p:par>
                                <p:cTn id="274" presetID="1" presetClass="emph" presetSubtype="2" fill="hold" nodeType="clickEffect">
                                  <p:stCondLst>
                                    <p:cond delay="0"/>
                                  </p:stCondLst>
                                  <p:childTnLst>
                                    <p:animClr clrSpc="rgb" dir="cw">
                                      <p:cBhvr>
                                        <p:cTn id="275" dur="2000" fill="hold"/>
                                        <p:tgtEl>
                                          <p:spTgt spid="46"/>
                                        </p:tgtEl>
                                        <p:attrNameLst>
                                          <p:attrName>fillcolor</p:attrName>
                                        </p:attrNameLst>
                                      </p:cBhvr>
                                      <p:to>
                                        <a:schemeClr val="accent2"/>
                                      </p:to>
                                    </p:animClr>
                                    <p:set>
                                      <p:cBhvr>
                                        <p:cTn id="276" dur="2000" fill="hold"/>
                                        <p:tgtEl>
                                          <p:spTgt spid="46"/>
                                        </p:tgtEl>
                                        <p:attrNameLst>
                                          <p:attrName>fill.type</p:attrName>
                                        </p:attrNameLst>
                                      </p:cBhvr>
                                      <p:to>
                                        <p:strVal val="solid"/>
                                      </p:to>
                                    </p:set>
                                    <p:set>
                                      <p:cBhvr>
                                        <p:cTn id="277" dur="2000" fill="hold"/>
                                        <p:tgtEl>
                                          <p:spTgt spid="46"/>
                                        </p:tgtEl>
                                        <p:attrNameLst>
                                          <p:attrName>fill.on</p:attrName>
                                        </p:attrNameLst>
                                      </p:cBhvr>
                                      <p:to>
                                        <p:strVal val="true"/>
                                      </p:to>
                                    </p:set>
                                  </p:childTnLst>
                                </p:cTn>
                              </p:par>
                            </p:childTnLst>
                          </p:cTn>
                        </p:par>
                      </p:childTnLst>
                    </p:cTn>
                  </p:par>
                  <p:par>
                    <p:cTn id="278" fill="hold">
                      <p:stCondLst>
                        <p:cond delay="indefinite"/>
                      </p:stCondLst>
                      <p:childTnLst>
                        <p:par>
                          <p:cTn id="279" fill="hold">
                            <p:stCondLst>
                              <p:cond delay="0"/>
                            </p:stCondLst>
                            <p:childTnLst>
                              <p:par>
                                <p:cTn id="280" presetID="7" presetClass="emph" presetSubtype="2" fill="hold" nodeType="clickEffect">
                                  <p:stCondLst>
                                    <p:cond delay="0"/>
                                  </p:stCondLst>
                                  <p:childTnLst>
                                    <p:animClr clrSpc="rgb" dir="cw">
                                      <p:cBhvr>
                                        <p:cTn id="281" dur="2000" fill="hold"/>
                                        <p:tgtEl>
                                          <p:spTgt spid="69"/>
                                        </p:tgtEl>
                                        <p:attrNameLst>
                                          <p:attrName>stroke.color</p:attrName>
                                        </p:attrNameLst>
                                      </p:cBhvr>
                                      <p:to>
                                        <a:schemeClr val="accent2"/>
                                      </p:to>
                                    </p:animClr>
                                    <p:set>
                                      <p:cBhvr>
                                        <p:cTn id="282" dur="2000" fill="hold"/>
                                        <p:tgtEl>
                                          <p:spTgt spid="69"/>
                                        </p:tgtEl>
                                        <p:attrNameLst>
                                          <p:attrName>stroke.on</p:attrName>
                                        </p:attrNameLst>
                                      </p:cBhvr>
                                      <p:to>
                                        <p:strVal val="true"/>
                                      </p:to>
                                    </p:set>
                                  </p:childTnLst>
                                </p:cTn>
                              </p:par>
                              <p:par>
                                <p:cTn id="283" presetID="1" presetClass="emph" presetSubtype="2" fill="hold" nodeType="withEffect">
                                  <p:stCondLst>
                                    <p:cond delay="0"/>
                                  </p:stCondLst>
                                  <p:childTnLst>
                                    <p:animClr clrSpc="rgb" dir="cw">
                                      <p:cBhvr>
                                        <p:cTn id="284" dur="2000" fill="hold"/>
                                        <p:tgtEl>
                                          <p:spTgt spid="70"/>
                                        </p:tgtEl>
                                        <p:attrNameLst>
                                          <p:attrName>fillcolor</p:attrName>
                                        </p:attrNameLst>
                                      </p:cBhvr>
                                      <p:to>
                                        <a:schemeClr val="accent2"/>
                                      </p:to>
                                    </p:animClr>
                                    <p:set>
                                      <p:cBhvr>
                                        <p:cTn id="285" dur="2000" fill="hold"/>
                                        <p:tgtEl>
                                          <p:spTgt spid="70"/>
                                        </p:tgtEl>
                                        <p:attrNameLst>
                                          <p:attrName>fill.type</p:attrName>
                                        </p:attrNameLst>
                                      </p:cBhvr>
                                      <p:to>
                                        <p:strVal val="solid"/>
                                      </p:to>
                                    </p:set>
                                    <p:set>
                                      <p:cBhvr>
                                        <p:cTn id="286" dur="2000" fill="hold"/>
                                        <p:tgtEl>
                                          <p:spTgt spid="70"/>
                                        </p:tgtEl>
                                        <p:attrNameLst>
                                          <p:attrName>fill.on</p:attrName>
                                        </p:attrNameLst>
                                      </p:cBhvr>
                                      <p:to>
                                        <p:strVal val="true"/>
                                      </p:to>
                                    </p:set>
                                  </p:childTnLst>
                                </p:cTn>
                              </p:par>
                            </p:childTnLst>
                          </p:cTn>
                        </p:par>
                      </p:childTnLst>
                    </p:cTn>
                  </p:par>
                  <p:par>
                    <p:cTn id="287" fill="hold">
                      <p:stCondLst>
                        <p:cond delay="indefinite"/>
                      </p:stCondLst>
                      <p:childTnLst>
                        <p:par>
                          <p:cTn id="288" fill="hold">
                            <p:stCondLst>
                              <p:cond delay="0"/>
                            </p:stCondLst>
                            <p:childTnLst>
                              <p:par>
                                <p:cTn id="289" presetID="1" presetClass="emph" presetSubtype="2" fill="hold" nodeType="clickEffect">
                                  <p:stCondLst>
                                    <p:cond delay="0"/>
                                  </p:stCondLst>
                                  <p:childTnLst>
                                    <p:animClr clrSpc="rgb" dir="cw">
                                      <p:cBhvr>
                                        <p:cTn id="290" dur="2000" fill="hold"/>
                                        <p:tgtEl>
                                          <p:spTgt spid="52"/>
                                        </p:tgtEl>
                                        <p:attrNameLst>
                                          <p:attrName>fillcolor</p:attrName>
                                        </p:attrNameLst>
                                      </p:cBhvr>
                                      <p:to>
                                        <a:schemeClr val="accent2"/>
                                      </p:to>
                                    </p:animClr>
                                    <p:set>
                                      <p:cBhvr>
                                        <p:cTn id="291" dur="2000" fill="hold"/>
                                        <p:tgtEl>
                                          <p:spTgt spid="52"/>
                                        </p:tgtEl>
                                        <p:attrNameLst>
                                          <p:attrName>fill.type</p:attrName>
                                        </p:attrNameLst>
                                      </p:cBhvr>
                                      <p:to>
                                        <p:strVal val="solid"/>
                                      </p:to>
                                    </p:set>
                                    <p:set>
                                      <p:cBhvr>
                                        <p:cTn id="292" dur="2000" fill="hold"/>
                                        <p:tgtEl>
                                          <p:spTgt spid="52"/>
                                        </p:tgtEl>
                                        <p:attrNameLst>
                                          <p:attrName>fill.on</p:attrName>
                                        </p:attrNameLst>
                                      </p:cBhvr>
                                      <p:to>
                                        <p:strVal val="true"/>
                                      </p:to>
                                    </p:set>
                                  </p:childTnLst>
                                </p:cTn>
                              </p:par>
                            </p:childTnLst>
                          </p:cTn>
                        </p:par>
                      </p:childTnLst>
                    </p:cTn>
                  </p:par>
                  <p:par>
                    <p:cTn id="293" fill="hold">
                      <p:stCondLst>
                        <p:cond delay="indefinite"/>
                      </p:stCondLst>
                      <p:childTnLst>
                        <p:par>
                          <p:cTn id="294" fill="hold">
                            <p:stCondLst>
                              <p:cond delay="0"/>
                            </p:stCondLst>
                            <p:childTnLst>
                              <p:par>
                                <p:cTn id="295" presetID="7" presetClass="emph" presetSubtype="2" fill="hold" nodeType="clickEffect">
                                  <p:stCondLst>
                                    <p:cond delay="0"/>
                                  </p:stCondLst>
                                  <p:childTnLst>
                                    <p:animClr clrSpc="rgb" dir="cw">
                                      <p:cBhvr>
                                        <p:cTn id="296" dur="2000" fill="hold"/>
                                        <p:tgtEl>
                                          <p:spTgt spid="67"/>
                                        </p:tgtEl>
                                        <p:attrNameLst>
                                          <p:attrName>stroke.color</p:attrName>
                                        </p:attrNameLst>
                                      </p:cBhvr>
                                      <p:to>
                                        <a:schemeClr val="accent2"/>
                                      </p:to>
                                    </p:animClr>
                                    <p:set>
                                      <p:cBhvr>
                                        <p:cTn id="297" dur="2000" fill="hold"/>
                                        <p:tgtEl>
                                          <p:spTgt spid="67"/>
                                        </p:tgtEl>
                                        <p:attrNameLst>
                                          <p:attrName>stroke.on</p:attrName>
                                        </p:attrNameLst>
                                      </p:cBhvr>
                                      <p:to>
                                        <p:strVal val="true"/>
                                      </p:to>
                                    </p:set>
                                  </p:childTnLst>
                                </p:cTn>
                              </p:par>
                              <p:par>
                                <p:cTn id="298" presetID="1" presetClass="emph" presetSubtype="2" fill="hold" nodeType="withEffect">
                                  <p:stCondLst>
                                    <p:cond delay="0"/>
                                  </p:stCondLst>
                                  <p:childTnLst>
                                    <p:animClr clrSpc="rgb" dir="cw">
                                      <p:cBhvr>
                                        <p:cTn id="299" dur="2000" fill="hold"/>
                                        <p:tgtEl>
                                          <p:spTgt spid="68"/>
                                        </p:tgtEl>
                                        <p:attrNameLst>
                                          <p:attrName>fillcolor</p:attrName>
                                        </p:attrNameLst>
                                      </p:cBhvr>
                                      <p:to>
                                        <a:schemeClr val="accent2"/>
                                      </p:to>
                                    </p:animClr>
                                    <p:set>
                                      <p:cBhvr>
                                        <p:cTn id="300" dur="2000" fill="hold"/>
                                        <p:tgtEl>
                                          <p:spTgt spid="68"/>
                                        </p:tgtEl>
                                        <p:attrNameLst>
                                          <p:attrName>fill.type</p:attrName>
                                        </p:attrNameLst>
                                      </p:cBhvr>
                                      <p:to>
                                        <p:strVal val="solid"/>
                                      </p:to>
                                    </p:set>
                                    <p:set>
                                      <p:cBhvr>
                                        <p:cTn id="301" dur="2000" fill="hold"/>
                                        <p:tgtEl>
                                          <p:spTgt spid="68"/>
                                        </p:tgtEl>
                                        <p:attrNameLst>
                                          <p:attrName>fill.on</p:attrName>
                                        </p:attrNameLst>
                                      </p:cBhvr>
                                      <p:to>
                                        <p:strVal val="true"/>
                                      </p:to>
                                    </p:set>
                                  </p:childTnLst>
                                </p:cTn>
                              </p:par>
                            </p:childTnLst>
                          </p:cTn>
                        </p:par>
                      </p:childTnLst>
                    </p:cTn>
                  </p:par>
                  <p:par>
                    <p:cTn id="302" fill="hold">
                      <p:stCondLst>
                        <p:cond delay="indefinite"/>
                      </p:stCondLst>
                      <p:childTnLst>
                        <p:par>
                          <p:cTn id="303" fill="hold">
                            <p:stCondLst>
                              <p:cond delay="0"/>
                            </p:stCondLst>
                            <p:childTnLst>
                              <p:par>
                                <p:cTn id="304" presetID="1" presetClass="emph" presetSubtype="2" fill="hold" nodeType="clickEffect">
                                  <p:stCondLst>
                                    <p:cond delay="0"/>
                                  </p:stCondLst>
                                  <p:childTnLst>
                                    <p:animClr clrSpc="rgb" dir="cw">
                                      <p:cBhvr>
                                        <p:cTn id="305" dur="2000" fill="hold"/>
                                        <p:tgtEl>
                                          <p:spTgt spid="49"/>
                                        </p:tgtEl>
                                        <p:attrNameLst>
                                          <p:attrName>fillcolor</p:attrName>
                                        </p:attrNameLst>
                                      </p:cBhvr>
                                      <p:to>
                                        <a:schemeClr val="accent2"/>
                                      </p:to>
                                    </p:animClr>
                                    <p:set>
                                      <p:cBhvr>
                                        <p:cTn id="306" dur="2000" fill="hold"/>
                                        <p:tgtEl>
                                          <p:spTgt spid="49"/>
                                        </p:tgtEl>
                                        <p:attrNameLst>
                                          <p:attrName>fill.type</p:attrName>
                                        </p:attrNameLst>
                                      </p:cBhvr>
                                      <p:to>
                                        <p:strVal val="solid"/>
                                      </p:to>
                                    </p:set>
                                    <p:set>
                                      <p:cBhvr>
                                        <p:cTn id="307" dur="2000" fill="hold"/>
                                        <p:tgtEl>
                                          <p:spTgt spid="49"/>
                                        </p:tgtEl>
                                        <p:attrNameLst>
                                          <p:attrName>fill.on</p:attrName>
                                        </p:attrNameLst>
                                      </p:cBhvr>
                                      <p:to>
                                        <p:strVal val="true"/>
                                      </p:to>
                                    </p:set>
                                  </p:childTnLst>
                                </p:cTn>
                              </p:par>
                              <p:par>
                                <p:cTn id="308" presetID="9" presetClass="entr" presetSubtype="0" fill="hold" grpId="0" nodeType="withEffect">
                                  <p:stCondLst>
                                    <p:cond delay="0"/>
                                  </p:stCondLst>
                                  <p:childTnLst>
                                    <p:set>
                                      <p:cBhvr>
                                        <p:cTn id="309" dur="1" fill="hold">
                                          <p:stCondLst>
                                            <p:cond delay="0"/>
                                          </p:stCondLst>
                                        </p:cTn>
                                        <p:tgtEl>
                                          <p:spTgt spid="83"/>
                                        </p:tgtEl>
                                        <p:attrNameLst>
                                          <p:attrName>style.visibility</p:attrName>
                                        </p:attrNameLst>
                                      </p:cBhvr>
                                      <p:to>
                                        <p:strVal val="visible"/>
                                      </p:to>
                                    </p:set>
                                    <p:animEffect transition="in" filter="dissolve">
                                      <p:cBhvr>
                                        <p:cTn id="310" dur="500"/>
                                        <p:tgtEl>
                                          <p:spTgt spid="83"/>
                                        </p:tgtEl>
                                      </p:cBhvr>
                                    </p:animEffect>
                                  </p:childTnLst>
                                </p:cTn>
                              </p:par>
                            </p:childTnLst>
                          </p:cTn>
                        </p:par>
                      </p:childTnLst>
                    </p:cTn>
                  </p:par>
                  <p:par>
                    <p:cTn id="311" fill="hold">
                      <p:stCondLst>
                        <p:cond delay="indefinite"/>
                      </p:stCondLst>
                      <p:childTnLst>
                        <p:par>
                          <p:cTn id="312" fill="hold">
                            <p:stCondLst>
                              <p:cond delay="0"/>
                            </p:stCondLst>
                            <p:childTnLst>
                              <p:par>
                                <p:cTn id="313" presetID="1" presetClass="emph" presetSubtype="2" fill="hold" nodeType="clickEffect">
                                  <p:stCondLst>
                                    <p:cond delay="0"/>
                                  </p:stCondLst>
                                  <p:childTnLst>
                                    <p:animClr clrSpc="rgb" dir="cw">
                                      <p:cBhvr>
                                        <p:cTn id="314" dur="2000" fill="hold"/>
                                        <p:tgtEl>
                                          <p:spTgt spid="83"/>
                                        </p:tgtEl>
                                        <p:attrNameLst>
                                          <p:attrName>fillcolor</p:attrName>
                                        </p:attrNameLst>
                                      </p:cBhvr>
                                      <p:to>
                                        <a:schemeClr val="accent2"/>
                                      </p:to>
                                    </p:animClr>
                                    <p:set>
                                      <p:cBhvr>
                                        <p:cTn id="315" dur="2000" fill="hold"/>
                                        <p:tgtEl>
                                          <p:spTgt spid="83"/>
                                        </p:tgtEl>
                                        <p:attrNameLst>
                                          <p:attrName>fill.type</p:attrName>
                                        </p:attrNameLst>
                                      </p:cBhvr>
                                      <p:to>
                                        <p:strVal val="solid"/>
                                      </p:to>
                                    </p:set>
                                    <p:set>
                                      <p:cBhvr>
                                        <p:cTn id="316" dur="2000" fill="hold"/>
                                        <p:tgtEl>
                                          <p:spTgt spid="83"/>
                                        </p:tgtEl>
                                        <p:attrNameLst>
                                          <p:attrName>fill.on</p:attrName>
                                        </p:attrNameLst>
                                      </p:cBhvr>
                                      <p:to>
                                        <p:strVal val="true"/>
                                      </p:to>
                                    </p:set>
                                  </p:childTnLst>
                                </p:cTn>
                              </p:par>
                              <p:par>
                                <p:cTn id="317" presetID="9" presetClass="entr" presetSubtype="0" fill="hold" grpId="0" nodeType="withEffect">
                                  <p:stCondLst>
                                    <p:cond delay="0"/>
                                  </p:stCondLst>
                                  <p:childTnLst>
                                    <p:set>
                                      <p:cBhvr>
                                        <p:cTn id="318" dur="1" fill="hold">
                                          <p:stCondLst>
                                            <p:cond delay="0"/>
                                          </p:stCondLst>
                                        </p:cTn>
                                        <p:tgtEl>
                                          <p:spTgt spid="84"/>
                                        </p:tgtEl>
                                        <p:attrNameLst>
                                          <p:attrName>style.visibility</p:attrName>
                                        </p:attrNameLst>
                                      </p:cBhvr>
                                      <p:to>
                                        <p:strVal val="visible"/>
                                      </p:to>
                                    </p:set>
                                    <p:animEffect transition="in" filter="dissolve">
                                      <p:cBhvr>
                                        <p:cTn id="319" dur="500"/>
                                        <p:tgtEl>
                                          <p:spTgt spid="84"/>
                                        </p:tgtEl>
                                      </p:cBhvr>
                                    </p:animEffect>
                                  </p:childTnLst>
                                </p:cTn>
                              </p:par>
                            </p:childTnLst>
                          </p:cTn>
                        </p:par>
                      </p:childTnLst>
                    </p:cTn>
                  </p:par>
                  <p:par>
                    <p:cTn id="320" fill="hold">
                      <p:stCondLst>
                        <p:cond delay="indefinite"/>
                      </p:stCondLst>
                      <p:childTnLst>
                        <p:par>
                          <p:cTn id="321" fill="hold">
                            <p:stCondLst>
                              <p:cond delay="0"/>
                            </p:stCondLst>
                            <p:childTnLst>
                              <p:par>
                                <p:cTn id="322" presetID="1" presetClass="emph" presetSubtype="2" fill="hold" nodeType="clickEffect">
                                  <p:stCondLst>
                                    <p:cond delay="0"/>
                                  </p:stCondLst>
                                  <p:childTnLst>
                                    <p:animClr clrSpc="rgb" dir="cw">
                                      <p:cBhvr>
                                        <p:cTn id="323" dur="2000" fill="hold"/>
                                        <p:tgtEl>
                                          <p:spTgt spid="58"/>
                                        </p:tgtEl>
                                        <p:attrNameLst>
                                          <p:attrName>fillcolor</p:attrName>
                                        </p:attrNameLst>
                                      </p:cBhvr>
                                      <p:to>
                                        <a:schemeClr val="accent2"/>
                                      </p:to>
                                    </p:animClr>
                                    <p:set>
                                      <p:cBhvr>
                                        <p:cTn id="324" dur="2000" fill="hold"/>
                                        <p:tgtEl>
                                          <p:spTgt spid="58"/>
                                        </p:tgtEl>
                                        <p:attrNameLst>
                                          <p:attrName>fill.type</p:attrName>
                                        </p:attrNameLst>
                                      </p:cBhvr>
                                      <p:to>
                                        <p:strVal val="solid"/>
                                      </p:to>
                                    </p:set>
                                    <p:set>
                                      <p:cBhvr>
                                        <p:cTn id="325" dur="2000" fill="hold"/>
                                        <p:tgtEl>
                                          <p:spTgt spid="58"/>
                                        </p:tgtEl>
                                        <p:attrNameLst>
                                          <p:attrName>fill.on</p:attrName>
                                        </p:attrNameLst>
                                      </p:cBhvr>
                                      <p:to>
                                        <p:strVal val="true"/>
                                      </p:to>
                                    </p:set>
                                  </p:childTnLst>
                                </p:cTn>
                              </p:par>
                            </p:childTnLst>
                          </p:cTn>
                        </p:par>
                      </p:childTnLst>
                    </p:cTn>
                  </p:par>
                  <p:par>
                    <p:cTn id="326" fill="hold">
                      <p:stCondLst>
                        <p:cond delay="indefinite"/>
                      </p:stCondLst>
                      <p:childTnLst>
                        <p:par>
                          <p:cTn id="327" fill="hold">
                            <p:stCondLst>
                              <p:cond delay="0"/>
                            </p:stCondLst>
                            <p:childTnLst>
                              <p:par>
                                <p:cTn id="328" presetID="7" presetClass="emph" presetSubtype="2" fill="hold" nodeType="clickEffect">
                                  <p:stCondLst>
                                    <p:cond delay="0"/>
                                  </p:stCondLst>
                                  <p:childTnLst>
                                    <p:animClr clrSpc="rgb" dir="cw">
                                      <p:cBhvr>
                                        <p:cTn id="329" dur="2000" fill="hold"/>
                                        <p:tgtEl>
                                          <p:spTgt spid="73"/>
                                        </p:tgtEl>
                                        <p:attrNameLst>
                                          <p:attrName>stroke.color</p:attrName>
                                        </p:attrNameLst>
                                      </p:cBhvr>
                                      <p:to>
                                        <a:schemeClr val="accent2"/>
                                      </p:to>
                                    </p:animClr>
                                    <p:set>
                                      <p:cBhvr>
                                        <p:cTn id="330" dur="2000" fill="hold"/>
                                        <p:tgtEl>
                                          <p:spTgt spid="73"/>
                                        </p:tgtEl>
                                        <p:attrNameLst>
                                          <p:attrName>stroke.on</p:attrName>
                                        </p:attrNameLst>
                                      </p:cBhvr>
                                      <p:to>
                                        <p:strVal val="true"/>
                                      </p:to>
                                    </p:set>
                                  </p:childTnLst>
                                </p:cTn>
                              </p:par>
                              <p:par>
                                <p:cTn id="331" presetID="1" presetClass="emph" presetSubtype="2" fill="hold" nodeType="withEffect">
                                  <p:stCondLst>
                                    <p:cond delay="0"/>
                                  </p:stCondLst>
                                  <p:childTnLst>
                                    <p:animClr clrSpc="rgb" dir="cw">
                                      <p:cBhvr>
                                        <p:cTn id="332" dur="2000" fill="hold"/>
                                        <p:tgtEl>
                                          <p:spTgt spid="74"/>
                                        </p:tgtEl>
                                        <p:attrNameLst>
                                          <p:attrName>fillcolor</p:attrName>
                                        </p:attrNameLst>
                                      </p:cBhvr>
                                      <p:to>
                                        <a:schemeClr val="accent2"/>
                                      </p:to>
                                    </p:animClr>
                                    <p:set>
                                      <p:cBhvr>
                                        <p:cTn id="333" dur="2000" fill="hold"/>
                                        <p:tgtEl>
                                          <p:spTgt spid="74"/>
                                        </p:tgtEl>
                                        <p:attrNameLst>
                                          <p:attrName>fill.type</p:attrName>
                                        </p:attrNameLst>
                                      </p:cBhvr>
                                      <p:to>
                                        <p:strVal val="solid"/>
                                      </p:to>
                                    </p:set>
                                    <p:set>
                                      <p:cBhvr>
                                        <p:cTn id="334" dur="2000" fill="hold"/>
                                        <p:tgtEl>
                                          <p:spTgt spid="74"/>
                                        </p:tgtEl>
                                        <p:attrNameLst>
                                          <p:attrName>fill.on</p:attrName>
                                        </p:attrNameLst>
                                      </p:cBhvr>
                                      <p:to>
                                        <p:strVal val="true"/>
                                      </p:to>
                                    </p:set>
                                  </p:childTnLst>
                                </p:cTn>
                              </p:par>
                            </p:childTnLst>
                          </p:cTn>
                        </p:par>
                      </p:childTnLst>
                    </p:cTn>
                  </p:par>
                  <p:par>
                    <p:cTn id="335" fill="hold">
                      <p:stCondLst>
                        <p:cond delay="indefinite"/>
                      </p:stCondLst>
                      <p:childTnLst>
                        <p:par>
                          <p:cTn id="336" fill="hold">
                            <p:stCondLst>
                              <p:cond delay="0"/>
                            </p:stCondLst>
                            <p:childTnLst>
                              <p:par>
                                <p:cTn id="337" presetID="1" presetClass="emph" presetSubtype="2" fill="hold" nodeType="clickEffect">
                                  <p:stCondLst>
                                    <p:cond delay="0"/>
                                  </p:stCondLst>
                                  <p:childTnLst>
                                    <p:animClr clrSpc="rgb" dir="cw">
                                      <p:cBhvr>
                                        <p:cTn id="338" dur="2000" fill="hold"/>
                                        <p:tgtEl>
                                          <p:spTgt spid="56"/>
                                        </p:tgtEl>
                                        <p:attrNameLst>
                                          <p:attrName>fillcolor</p:attrName>
                                        </p:attrNameLst>
                                      </p:cBhvr>
                                      <p:to>
                                        <a:schemeClr val="accent2"/>
                                      </p:to>
                                    </p:animClr>
                                    <p:set>
                                      <p:cBhvr>
                                        <p:cTn id="339" dur="2000" fill="hold"/>
                                        <p:tgtEl>
                                          <p:spTgt spid="56"/>
                                        </p:tgtEl>
                                        <p:attrNameLst>
                                          <p:attrName>fill.type</p:attrName>
                                        </p:attrNameLst>
                                      </p:cBhvr>
                                      <p:to>
                                        <p:strVal val="solid"/>
                                      </p:to>
                                    </p:set>
                                    <p:set>
                                      <p:cBhvr>
                                        <p:cTn id="340" dur="2000" fill="hold"/>
                                        <p:tgtEl>
                                          <p:spTgt spid="5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animBg="1"/>
      <p:bldP spid="44" grpId="0" animBg="1"/>
      <p:bldP spid="45" grpId="0"/>
      <p:bldP spid="46" grpId="0" animBg="1"/>
      <p:bldP spid="47" grpId="0" animBg="1"/>
      <p:bldP spid="48" grpId="0"/>
      <p:bldP spid="49" grpId="0" animBg="1"/>
      <p:bldP spid="50" grpId="0" animBg="1"/>
      <p:bldP spid="51" grpId="0"/>
      <p:bldP spid="52" grpId="0" animBg="1"/>
      <p:bldP spid="53" grpId="0" animBg="1"/>
      <p:bldP spid="54" grpId="0"/>
      <p:bldP spid="55" grpId="0" animBg="1"/>
      <p:bldP spid="56" grpId="0" animBg="1"/>
      <p:bldP spid="57" grpId="0"/>
      <p:bldP spid="58" grpId="0" animBg="1"/>
      <p:bldP spid="59" grpId="0" animBg="1"/>
      <p:bldP spid="60" grpId="0"/>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CD13-7154-56F5-4844-BB2440983A1F}"/>
              </a:ext>
            </a:extLst>
          </p:cNvPr>
          <p:cNvSpPr>
            <a:spLocks noGrp="1"/>
          </p:cNvSpPr>
          <p:nvPr>
            <p:ph type="title"/>
          </p:nvPr>
        </p:nvSpPr>
        <p:spPr/>
        <p:txBody>
          <a:bodyPr/>
          <a:lstStyle/>
          <a:p>
            <a:r>
              <a:rPr lang="en-GB" dirty="0"/>
              <a:t>DFS Traversal Example II</a:t>
            </a:r>
            <a:endParaRPr lang="en-SE" dirty="0"/>
          </a:p>
        </p:txBody>
      </p:sp>
      <p:sp>
        <p:nvSpPr>
          <p:cNvPr id="3" name="Text Placeholder 2">
            <a:extLst>
              <a:ext uri="{FF2B5EF4-FFF2-40B4-BE49-F238E27FC236}">
                <a16:creationId xmlns:a16="http://schemas.microsoft.com/office/drawing/2014/main" id="{7D569A02-E62B-8B33-5931-A577D78058C2}"/>
              </a:ext>
            </a:extLst>
          </p:cNvPr>
          <p:cNvSpPr>
            <a:spLocks noGrp="1"/>
          </p:cNvSpPr>
          <p:nvPr>
            <p:ph type="body" idx="1"/>
          </p:nvPr>
        </p:nvSpPr>
        <p:spPr>
          <a:xfrm>
            <a:off x="429761" y="934960"/>
            <a:ext cx="7059059" cy="5709213"/>
          </a:xfrm>
        </p:spPr>
        <p:txBody>
          <a:bodyPr/>
          <a:lstStyle/>
          <a:p>
            <a:r>
              <a:rPr lang="en-GB" sz="2400" dirty="0"/>
              <a:t>Starting from </a:t>
            </a:r>
            <a:r>
              <a:rPr lang="en-US" altLang="zh-CN" sz="2400" dirty="0"/>
              <a:t>node </a:t>
            </a:r>
            <a:r>
              <a:rPr lang="en-GB" sz="2400" dirty="0"/>
              <a:t>5:</a:t>
            </a:r>
          </a:p>
          <a:p>
            <a:pPr lvl="1"/>
            <a:r>
              <a:rPr lang="en-GB" sz="2000" dirty="0"/>
              <a:t>Pre-order traversal: (5, 2, 3, 1, 0, 4) </a:t>
            </a:r>
          </a:p>
          <a:p>
            <a:pPr lvl="1"/>
            <a:r>
              <a:rPr lang="en-GB" sz="2000" dirty="0"/>
              <a:t>Post-order traversal: (1, 3, 2, 0, 5, 4) </a:t>
            </a:r>
          </a:p>
          <a:p>
            <a:pPr lvl="1"/>
            <a:r>
              <a:rPr lang="en-GB" sz="2000" dirty="0"/>
              <a:t>Topological sort: (4, 5, 0, 2, 3, 1)</a:t>
            </a:r>
          </a:p>
          <a:p>
            <a:pPr lvl="1"/>
            <a:r>
              <a:rPr lang="en-GB" sz="2000" dirty="0"/>
              <a:t>BFS traversal: (5, 0, 2, 3, 1, 4)</a:t>
            </a:r>
          </a:p>
          <a:p>
            <a:r>
              <a:rPr lang="en-GB" sz="2400" dirty="0"/>
              <a:t>Starting from </a:t>
            </a:r>
            <a:r>
              <a:rPr lang="en-US" altLang="zh-CN" sz="2400" dirty="0"/>
              <a:t>node </a:t>
            </a:r>
            <a:r>
              <a:rPr lang="en-GB" sz="2400" dirty="0"/>
              <a:t>4:</a:t>
            </a:r>
          </a:p>
          <a:p>
            <a:pPr lvl="1"/>
            <a:r>
              <a:rPr lang="en-GB" sz="2000" dirty="0"/>
              <a:t>Pre-order traversal: (4, 0, 1, 5, 2, 3)</a:t>
            </a:r>
            <a:endParaRPr lang="en-US" altLang="zh-CN" sz="2000" dirty="0"/>
          </a:p>
          <a:p>
            <a:pPr lvl="1"/>
            <a:r>
              <a:rPr lang="en-GB" sz="2000" dirty="0"/>
              <a:t>Post-order traversal: (0, 1, 4, 3, 2, 5) </a:t>
            </a:r>
          </a:p>
          <a:p>
            <a:pPr lvl="1"/>
            <a:r>
              <a:rPr lang="en-GB" sz="2000" dirty="0"/>
              <a:t>Topological sort: (5, 2, 3, 4, 1, 0)</a:t>
            </a:r>
          </a:p>
          <a:p>
            <a:pPr lvl="1"/>
            <a:r>
              <a:rPr lang="en-GB" sz="2000" dirty="0"/>
              <a:t>BFS traversal: (4, 0, 1, 5, 2, 3)</a:t>
            </a:r>
          </a:p>
          <a:p>
            <a:r>
              <a:rPr lang="en-GB" sz="2400" dirty="0"/>
              <a:t>Starting from node 0:</a:t>
            </a:r>
          </a:p>
          <a:p>
            <a:pPr lvl="1"/>
            <a:r>
              <a:rPr lang="en-GB" sz="1800" dirty="0"/>
              <a:t>Pre-order traversal: (0, 5, 2, 3, 1, 4)</a:t>
            </a:r>
          </a:p>
          <a:p>
            <a:pPr lvl="1"/>
            <a:r>
              <a:rPr lang="en-GB" sz="1800" dirty="0"/>
              <a:t>Post-order traversal: (0, 1, 3, 2, 5, 4)</a:t>
            </a:r>
          </a:p>
          <a:p>
            <a:pPr lvl="1"/>
            <a:r>
              <a:rPr lang="en-GB" sz="1800" dirty="0"/>
              <a:t>Topological sort: (4, 5, 2, 3, 1, 0)</a:t>
            </a:r>
          </a:p>
          <a:p>
            <a:pPr lvl="1"/>
            <a:r>
              <a:rPr lang="en-GB" sz="1800" dirty="0"/>
              <a:t>BFS traversal: (0, 5, 2, 3, 1, 4)</a:t>
            </a:r>
          </a:p>
          <a:p>
            <a:r>
              <a:rPr lang="en-GB" sz="2400" dirty="0"/>
              <a:t>You may try starting from any other node.</a:t>
            </a:r>
          </a:p>
        </p:txBody>
      </p:sp>
      <p:pic>
        <p:nvPicPr>
          <p:cNvPr id="4" name="Picture 2" descr="example">
            <a:extLst>
              <a:ext uri="{FF2B5EF4-FFF2-40B4-BE49-F238E27FC236}">
                <a16:creationId xmlns:a16="http://schemas.microsoft.com/office/drawing/2014/main" id="{B555F827-E2A9-9C73-27D6-C97FF41AC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687" y="1891995"/>
            <a:ext cx="4243503" cy="347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37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6C560-FC54-1A4F-AAC4-D3EDF7CAD4F9}"/>
              </a:ext>
            </a:extLst>
          </p:cNvPr>
          <p:cNvSpPr>
            <a:spLocks noGrp="1"/>
          </p:cNvSpPr>
          <p:nvPr>
            <p:ph type="title"/>
          </p:nvPr>
        </p:nvSpPr>
        <p:spPr/>
        <p:txBody>
          <a:bodyPr/>
          <a:lstStyle/>
          <a:p>
            <a:r>
              <a:rPr lang="en-GB" dirty="0"/>
              <a:t>DFS Traversal Example III</a:t>
            </a:r>
            <a:endParaRPr lang="en-SE" dirty="0"/>
          </a:p>
        </p:txBody>
      </p:sp>
      <p:sp>
        <p:nvSpPr>
          <p:cNvPr id="3" name="Text Placeholder 2">
            <a:extLst>
              <a:ext uri="{FF2B5EF4-FFF2-40B4-BE49-F238E27FC236}">
                <a16:creationId xmlns:a16="http://schemas.microsoft.com/office/drawing/2014/main" id="{7429C259-8022-49A7-4D35-23E30E17B65C}"/>
              </a:ext>
            </a:extLst>
          </p:cNvPr>
          <p:cNvSpPr>
            <a:spLocks noGrp="1"/>
          </p:cNvSpPr>
          <p:nvPr>
            <p:ph type="body" idx="1"/>
          </p:nvPr>
        </p:nvSpPr>
        <p:spPr>
          <a:xfrm>
            <a:off x="187102" y="1185782"/>
            <a:ext cx="5652032" cy="5179837"/>
          </a:xfrm>
        </p:spPr>
        <p:txBody>
          <a:bodyPr>
            <a:normAutofit fontScale="85000" lnSpcReduction="20000"/>
          </a:bodyPr>
          <a:lstStyle/>
          <a:p>
            <a:r>
              <a:rPr lang="en-GB" dirty="0"/>
              <a:t>Starting from node A: </a:t>
            </a:r>
          </a:p>
          <a:p>
            <a:r>
              <a:rPr lang="en-GB" dirty="0"/>
              <a:t>Pre-order traversal: (A, B, F, I, J, K, E,  C, G, D, H)</a:t>
            </a:r>
          </a:p>
          <a:p>
            <a:r>
              <a:rPr lang="en-GB" dirty="0"/>
              <a:t>Post-order traversal: (I, K, J, F, E, B, G, C, H, D, A)</a:t>
            </a:r>
          </a:p>
          <a:p>
            <a:r>
              <a:rPr lang="en-GB" dirty="0"/>
              <a:t>Topological sort: (A, D, H, C, G, B, E, F, J, K, I)</a:t>
            </a:r>
          </a:p>
          <a:p>
            <a:r>
              <a:rPr lang="en-GB" dirty="0"/>
              <a:t>BFS traversal: (A, B, C, D, E, F, G, H, I, J, K)</a:t>
            </a:r>
          </a:p>
          <a:p>
            <a:r>
              <a:rPr lang="en-GB" dirty="0"/>
              <a:t>Starting from a different node will give a different topological sort, but all of them must start with A, since it is the only node without any predecessors (i.e., it must precede all the other nodes based on the DAG)</a:t>
            </a:r>
          </a:p>
          <a:p>
            <a:r>
              <a:rPr lang="en-GB" dirty="0"/>
              <a:t>Any post-order traversal must visit A last, since all of A’s </a:t>
            </a:r>
            <a:r>
              <a:rPr lang="en-GB" dirty="0" err="1"/>
              <a:t>sucessors</a:t>
            </a:r>
            <a:r>
              <a:rPr lang="en-GB" dirty="0"/>
              <a:t> must be visited before visiting A</a:t>
            </a:r>
          </a:p>
        </p:txBody>
      </p:sp>
      <p:pic>
        <p:nvPicPr>
          <p:cNvPr id="4" name="Picture 3">
            <a:extLst>
              <a:ext uri="{FF2B5EF4-FFF2-40B4-BE49-F238E27FC236}">
                <a16:creationId xmlns:a16="http://schemas.microsoft.com/office/drawing/2014/main" id="{476FD13D-75C7-F5BD-DD49-5358B65D7868}"/>
              </a:ext>
            </a:extLst>
          </p:cNvPr>
          <p:cNvPicPr>
            <a:picLocks noChangeAspect="1"/>
          </p:cNvPicPr>
          <p:nvPr/>
        </p:nvPicPr>
        <p:blipFill>
          <a:blip r:embed="rId3"/>
          <a:srcRect/>
          <a:stretch/>
        </p:blipFill>
        <p:spPr>
          <a:xfrm>
            <a:off x="6012125" y="1278176"/>
            <a:ext cx="5992773" cy="4734068"/>
          </a:xfrm>
          <a:prstGeom prst="rect">
            <a:avLst/>
          </a:prstGeom>
        </p:spPr>
      </p:pic>
      <p:sp>
        <p:nvSpPr>
          <p:cNvPr id="5" name="TextBox 4">
            <a:extLst>
              <a:ext uri="{FF2B5EF4-FFF2-40B4-BE49-F238E27FC236}">
                <a16:creationId xmlns:a16="http://schemas.microsoft.com/office/drawing/2014/main" id="{6CD38D9B-81B1-D12B-BF01-6566070BFF0E}"/>
              </a:ext>
            </a:extLst>
          </p:cNvPr>
          <p:cNvSpPr txBox="1"/>
          <p:nvPr/>
        </p:nvSpPr>
        <p:spPr>
          <a:xfrm>
            <a:off x="3432105" y="6273225"/>
            <a:ext cx="4448362" cy="584775"/>
          </a:xfrm>
          <a:prstGeom prst="rect">
            <a:avLst/>
          </a:prstGeom>
          <a:solidFill>
            <a:sysClr val="window" lastClr="FFFFFF"/>
          </a:solidFill>
          <a:ln w="12700" cap="flat" cmpd="sng" algn="ctr">
            <a:solidFill>
              <a:srgbClr val="C0504D"/>
            </a:solidFill>
            <a:prstDash val="solid"/>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Topological Sort Visualized and Explained</a:t>
            </a:r>
          </a:p>
          <a:p>
            <a:pPr marL="0" marR="0" lvl="0" indent="0" defTabSz="45720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hlinkClick r:id="rId4"/>
              </a:rPr>
              <a:t>https://www.youtube.com/watch?v=7J3GadLzydI</a:t>
            </a:r>
            <a:r>
              <a:rPr kumimoji="0" lang="en-GB" sz="1600" b="0" i="0" u="none" strike="noStrike" kern="1200" cap="none" spc="0" normalizeH="0" baseline="0" noProof="0" dirty="0">
                <a:ln>
                  <a:noFill/>
                </a:ln>
                <a:solidFill>
                  <a:prstClr val="black"/>
                </a:solidFill>
                <a:effectLst/>
                <a:uLnTx/>
                <a:uFillTx/>
                <a:latin typeface="Calibri"/>
                <a:ea typeface="+mn-ea"/>
                <a:cs typeface="+mn-cs"/>
              </a:rPr>
              <a:t> </a:t>
            </a:r>
            <a:endParaRPr kumimoji="0" lang="en-SE"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533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C1B1-8086-6019-AE01-63782EB52257}"/>
              </a:ext>
            </a:extLst>
          </p:cNvPr>
          <p:cNvSpPr>
            <a:spLocks noGrp="1"/>
          </p:cNvSpPr>
          <p:nvPr>
            <p:ph type="title"/>
          </p:nvPr>
        </p:nvSpPr>
        <p:spPr/>
        <p:txBody>
          <a:bodyPr/>
          <a:lstStyle/>
          <a:p>
            <a:r>
              <a:rPr lang="en-GB" dirty="0"/>
              <a:t>Kahn’s algorithm for Topological Sort</a:t>
            </a:r>
            <a:endParaRPr lang="en-SE" dirty="0"/>
          </a:p>
        </p:txBody>
      </p:sp>
      <p:sp>
        <p:nvSpPr>
          <p:cNvPr id="3" name="Content Placeholder 2">
            <a:extLst>
              <a:ext uri="{FF2B5EF4-FFF2-40B4-BE49-F238E27FC236}">
                <a16:creationId xmlns:a16="http://schemas.microsoft.com/office/drawing/2014/main" id="{0CA818A9-CB4D-593B-8271-56AA298DABE7}"/>
              </a:ext>
            </a:extLst>
          </p:cNvPr>
          <p:cNvSpPr>
            <a:spLocks noGrp="1"/>
          </p:cNvSpPr>
          <p:nvPr>
            <p:ph idx="1"/>
          </p:nvPr>
        </p:nvSpPr>
        <p:spPr>
          <a:xfrm>
            <a:off x="746174" y="1278176"/>
            <a:ext cx="10481269" cy="4944299"/>
          </a:xfrm>
        </p:spPr>
        <p:txBody>
          <a:bodyPr>
            <a:normAutofit lnSpcReduction="10000"/>
          </a:bodyPr>
          <a:lstStyle/>
          <a:p>
            <a:r>
              <a:rPr lang="en-GB" dirty="0"/>
              <a:t>The algorithm works by repeatedly finding nodes with no incoming edges, removing them from the graph, and updating the incoming edges of the remaining nodes. This process continues until all nodes have been ordered.</a:t>
            </a:r>
          </a:p>
          <a:p>
            <a:pPr lvl="1"/>
            <a:r>
              <a:rPr lang="en-GB" dirty="0"/>
              <a:t>Add all nodes with in-degree 0 to a queue.</a:t>
            </a:r>
          </a:p>
          <a:p>
            <a:pPr lvl="1"/>
            <a:r>
              <a:rPr lang="en-GB" dirty="0"/>
              <a:t>While the queue is not empty:</a:t>
            </a:r>
          </a:p>
          <a:p>
            <a:pPr lvl="2"/>
            <a:r>
              <a:rPr lang="en-GB" dirty="0"/>
              <a:t>Remove a node from the queue.</a:t>
            </a:r>
          </a:p>
          <a:p>
            <a:pPr lvl="2"/>
            <a:r>
              <a:rPr lang="en-GB" dirty="0"/>
              <a:t>For each outgoing edge from the removed node, decrement the in-degree of the destination node by 1.</a:t>
            </a:r>
          </a:p>
          <a:p>
            <a:pPr lvl="2"/>
            <a:r>
              <a:rPr lang="en-GB" dirty="0"/>
              <a:t>If the in-degree of a destination node becomes 0, add it to the queue.</a:t>
            </a:r>
          </a:p>
          <a:p>
            <a:pPr lvl="1"/>
            <a:r>
              <a:rPr lang="en-GB" dirty="0"/>
              <a:t>If the queue is empty and there are still nodes in the graph, the graph contains a cycle and cannot be topologically sorted.</a:t>
            </a:r>
          </a:p>
          <a:p>
            <a:pPr lvl="1"/>
            <a:r>
              <a:rPr lang="en-GB" dirty="0"/>
              <a:t>The nodes in the queue represent the topological sort of the graph.</a:t>
            </a:r>
          </a:p>
          <a:p>
            <a:r>
              <a:rPr lang="en-GB" dirty="0"/>
              <a:t>Time Complexity: O(V+E). </a:t>
            </a:r>
          </a:p>
          <a:p>
            <a:pPr lvl="1"/>
            <a:r>
              <a:rPr lang="en-GB" dirty="0"/>
              <a:t>The outer for loop will be executed V number of times and the inner for loop will be executed E number of times.</a:t>
            </a:r>
            <a:endParaRPr lang="en-SE" dirty="0"/>
          </a:p>
        </p:txBody>
      </p:sp>
    </p:spTree>
    <p:extLst>
      <p:ext uri="{BB962C8B-B14F-4D97-AF65-F5344CB8AC3E}">
        <p14:creationId xmlns:p14="http://schemas.microsoft.com/office/powerpoint/2010/main" val="377947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E966-50E7-B487-59BF-276358FFCF1F}"/>
              </a:ext>
            </a:extLst>
          </p:cNvPr>
          <p:cNvSpPr>
            <a:spLocks noGrp="1"/>
          </p:cNvSpPr>
          <p:nvPr>
            <p:ph type="title"/>
          </p:nvPr>
        </p:nvSpPr>
        <p:spPr/>
        <p:txBody>
          <a:bodyPr/>
          <a:lstStyle/>
          <a:p>
            <a:endParaRPr lang="en-SE" dirty="0"/>
          </a:p>
        </p:txBody>
      </p:sp>
      <p:pic>
        <p:nvPicPr>
          <p:cNvPr id="9" name="Content Placeholder 8">
            <a:extLst>
              <a:ext uri="{FF2B5EF4-FFF2-40B4-BE49-F238E27FC236}">
                <a16:creationId xmlns:a16="http://schemas.microsoft.com/office/drawing/2014/main" id="{98DC40BE-873C-E448-FE5F-622EA98A8946}"/>
              </a:ext>
            </a:extLst>
          </p:cNvPr>
          <p:cNvPicPr>
            <a:picLocks noGrp="1" noChangeAspect="1"/>
          </p:cNvPicPr>
          <p:nvPr>
            <p:ph idx="1"/>
          </p:nvPr>
        </p:nvPicPr>
        <p:blipFill>
          <a:blip r:embed="rId3"/>
          <a:stretch>
            <a:fillRect/>
          </a:stretch>
        </p:blipFill>
        <p:spPr>
          <a:xfrm>
            <a:off x="6095998" y="0"/>
            <a:ext cx="4465431" cy="2238298"/>
          </a:xfrm>
          <a:prstGeom prst="rect">
            <a:avLst/>
          </a:prstGeom>
        </p:spPr>
      </p:pic>
      <p:sp>
        <p:nvSpPr>
          <p:cNvPr id="6" name="AutoShape 4" descr="Kahn's-Algorithm-2.webp">
            <a:extLst>
              <a:ext uri="{FF2B5EF4-FFF2-40B4-BE49-F238E27FC236}">
                <a16:creationId xmlns:a16="http://schemas.microsoft.com/office/drawing/2014/main" id="{6B9B8044-524D-EF3E-838E-17488F7D9F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SE"/>
          </a:p>
        </p:txBody>
      </p:sp>
      <p:pic>
        <p:nvPicPr>
          <p:cNvPr id="7" name="Picture 6">
            <a:extLst>
              <a:ext uri="{FF2B5EF4-FFF2-40B4-BE49-F238E27FC236}">
                <a16:creationId xmlns:a16="http://schemas.microsoft.com/office/drawing/2014/main" id="{B067C3F7-DBE7-8D11-A4E5-EA6955B13847}"/>
              </a:ext>
            </a:extLst>
          </p:cNvPr>
          <p:cNvPicPr>
            <a:picLocks noChangeAspect="1"/>
          </p:cNvPicPr>
          <p:nvPr/>
        </p:nvPicPr>
        <p:blipFill>
          <a:blip r:embed="rId4"/>
          <a:stretch>
            <a:fillRect/>
          </a:stretch>
        </p:blipFill>
        <p:spPr>
          <a:xfrm>
            <a:off x="1590907" y="21437"/>
            <a:ext cx="4505094" cy="2258178"/>
          </a:xfrm>
          <a:prstGeom prst="rect">
            <a:avLst/>
          </a:prstGeom>
        </p:spPr>
      </p:pic>
      <p:pic>
        <p:nvPicPr>
          <p:cNvPr id="13" name="Picture 12">
            <a:extLst>
              <a:ext uri="{FF2B5EF4-FFF2-40B4-BE49-F238E27FC236}">
                <a16:creationId xmlns:a16="http://schemas.microsoft.com/office/drawing/2014/main" id="{02B04A2E-E408-26A2-1DC9-CF416570266C}"/>
              </a:ext>
            </a:extLst>
          </p:cNvPr>
          <p:cNvPicPr>
            <a:picLocks noChangeAspect="1"/>
          </p:cNvPicPr>
          <p:nvPr/>
        </p:nvPicPr>
        <p:blipFill>
          <a:blip r:embed="rId5"/>
          <a:stretch>
            <a:fillRect/>
          </a:stretch>
        </p:blipFill>
        <p:spPr>
          <a:xfrm>
            <a:off x="6096001" y="2209339"/>
            <a:ext cx="4505092" cy="2258178"/>
          </a:xfrm>
          <a:prstGeom prst="rect">
            <a:avLst/>
          </a:prstGeom>
        </p:spPr>
      </p:pic>
      <p:pic>
        <p:nvPicPr>
          <p:cNvPr id="15" name="Picture 14">
            <a:extLst>
              <a:ext uri="{FF2B5EF4-FFF2-40B4-BE49-F238E27FC236}">
                <a16:creationId xmlns:a16="http://schemas.microsoft.com/office/drawing/2014/main" id="{BF468329-56B7-5985-C4F7-8B7DF0ECF2FC}"/>
              </a:ext>
            </a:extLst>
          </p:cNvPr>
          <p:cNvPicPr>
            <a:picLocks noChangeAspect="1"/>
          </p:cNvPicPr>
          <p:nvPr/>
        </p:nvPicPr>
        <p:blipFill>
          <a:blip r:embed="rId6"/>
          <a:stretch>
            <a:fillRect/>
          </a:stretch>
        </p:blipFill>
        <p:spPr>
          <a:xfrm>
            <a:off x="1590906" y="2251607"/>
            <a:ext cx="4505092" cy="2258177"/>
          </a:xfrm>
          <a:prstGeom prst="rect">
            <a:avLst/>
          </a:prstGeom>
        </p:spPr>
      </p:pic>
      <p:pic>
        <p:nvPicPr>
          <p:cNvPr id="17" name="Picture 16">
            <a:extLst>
              <a:ext uri="{FF2B5EF4-FFF2-40B4-BE49-F238E27FC236}">
                <a16:creationId xmlns:a16="http://schemas.microsoft.com/office/drawing/2014/main" id="{9721D138-35BB-A172-1DE9-6FE4C72F1453}"/>
              </a:ext>
            </a:extLst>
          </p:cNvPr>
          <p:cNvPicPr>
            <a:picLocks noChangeAspect="1"/>
          </p:cNvPicPr>
          <p:nvPr/>
        </p:nvPicPr>
        <p:blipFill>
          <a:blip r:embed="rId7"/>
          <a:stretch>
            <a:fillRect/>
          </a:stretch>
        </p:blipFill>
        <p:spPr>
          <a:xfrm>
            <a:off x="1590908" y="4513650"/>
            <a:ext cx="4505092" cy="2258177"/>
          </a:xfrm>
          <a:prstGeom prst="rect">
            <a:avLst/>
          </a:prstGeom>
        </p:spPr>
      </p:pic>
      <p:pic>
        <p:nvPicPr>
          <p:cNvPr id="18" name="Picture 17">
            <a:extLst>
              <a:ext uri="{FF2B5EF4-FFF2-40B4-BE49-F238E27FC236}">
                <a16:creationId xmlns:a16="http://schemas.microsoft.com/office/drawing/2014/main" id="{1F9C63DF-3166-EBEC-0B98-DB69A5764670}"/>
              </a:ext>
            </a:extLst>
          </p:cNvPr>
          <p:cNvPicPr>
            <a:picLocks noChangeAspect="1"/>
          </p:cNvPicPr>
          <p:nvPr/>
        </p:nvPicPr>
        <p:blipFill>
          <a:blip r:embed="rId8"/>
          <a:stretch>
            <a:fillRect/>
          </a:stretch>
        </p:blipFill>
        <p:spPr>
          <a:xfrm>
            <a:off x="6096000" y="4522379"/>
            <a:ext cx="4572000" cy="2291715"/>
          </a:xfrm>
          <a:prstGeom prst="rect">
            <a:avLst/>
          </a:prstGeom>
        </p:spPr>
      </p:pic>
    </p:spTree>
    <p:extLst>
      <p:ext uri="{BB962C8B-B14F-4D97-AF65-F5344CB8AC3E}">
        <p14:creationId xmlns:p14="http://schemas.microsoft.com/office/powerpoint/2010/main" val="2225588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83AF-1E68-A711-61F1-7011CFA742CC}"/>
              </a:ext>
            </a:extLst>
          </p:cNvPr>
          <p:cNvSpPr>
            <a:spLocks noGrp="1"/>
          </p:cNvSpPr>
          <p:nvPr>
            <p:ph type="title"/>
          </p:nvPr>
        </p:nvSpPr>
        <p:spPr/>
        <p:txBody>
          <a:bodyPr/>
          <a:lstStyle/>
          <a:p>
            <a:endParaRPr lang="en-SE" dirty="0"/>
          </a:p>
        </p:txBody>
      </p:sp>
      <p:sp>
        <p:nvSpPr>
          <p:cNvPr id="3" name="Content Placeholder 2">
            <a:extLst>
              <a:ext uri="{FF2B5EF4-FFF2-40B4-BE49-F238E27FC236}">
                <a16:creationId xmlns:a16="http://schemas.microsoft.com/office/drawing/2014/main" id="{57EFE4D5-D560-75EE-0874-2D007520917C}"/>
              </a:ext>
            </a:extLst>
          </p:cNvPr>
          <p:cNvSpPr>
            <a:spLocks noGrp="1"/>
          </p:cNvSpPr>
          <p:nvPr>
            <p:ph idx="1"/>
          </p:nvPr>
        </p:nvSpPr>
        <p:spPr>
          <a:xfrm>
            <a:off x="746174" y="1568275"/>
            <a:ext cx="9820225" cy="603200"/>
          </a:xfrm>
        </p:spPr>
        <p:txBody>
          <a:bodyPr/>
          <a:lstStyle/>
          <a:p>
            <a:endParaRPr lang="en-SE"/>
          </a:p>
        </p:txBody>
      </p:sp>
      <p:pic>
        <p:nvPicPr>
          <p:cNvPr id="4" name="Picture 3">
            <a:extLst>
              <a:ext uri="{FF2B5EF4-FFF2-40B4-BE49-F238E27FC236}">
                <a16:creationId xmlns:a16="http://schemas.microsoft.com/office/drawing/2014/main" id="{46B64658-520C-0C83-1551-5EA0A0F61562}"/>
              </a:ext>
            </a:extLst>
          </p:cNvPr>
          <p:cNvPicPr>
            <a:picLocks noChangeAspect="1"/>
          </p:cNvPicPr>
          <p:nvPr/>
        </p:nvPicPr>
        <p:blipFill>
          <a:blip r:embed="rId2"/>
          <a:stretch>
            <a:fillRect/>
          </a:stretch>
        </p:blipFill>
        <p:spPr>
          <a:xfrm>
            <a:off x="1579235" y="133313"/>
            <a:ext cx="4502211" cy="2253916"/>
          </a:xfrm>
          <a:prstGeom prst="rect">
            <a:avLst/>
          </a:prstGeom>
        </p:spPr>
      </p:pic>
      <p:pic>
        <p:nvPicPr>
          <p:cNvPr id="6" name="Picture 5">
            <a:extLst>
              <a:ext uri="{FF2B5EF4-FFF2-40B4-BE49-F238E27FC236}">
                <a16:creationId xmlns:a16="http://schemas.microsoft.com/office/drawing/2014/main" id="{B115AF09-760B-095C-AD36-2FAE82E5D61A}"/>
              </a:ext>
            </a:extLst>
          </p:cNvPr>
          <p:cNvPicPr>
            <a:picLocks noChangeAspect="1"/>
          </p:cNvPicPr>
          <p:nvPr/>
        </p:nvPicPr>
        <p:blipFill>
          <a:blip r:embed="rId3"/>
          <a:stretch>
            <a:fillRect/>
          </a:stretch>
        </p:blipFill>
        <p:spPr>
          <a:xfrm>
            <a:off x="6088235" y="2394517"/>
            <a:ext cx="4516768" cy="2261203"/>
          </a:xfrm>
          <a:prstGeom prst="rect">
            <a:avLst/>
          </a:prstGeom>
        </p:spPr>
      </p:pic>
      <p:pic>
        <p:nvPicPr>
          <p:cNvPr id="9" name="Picture 8">
            <a:extLst>
              <a:ext uri="{FF2B5EF4-FFF2-40B4-BE49-F238E27FC236}">
                <a16:creationId xmlns:a16="http://schemas.microsoft.com/office/drawing/2014/main" id="{AE472B5D-51B0-18D0-6E61-FBE395D2E39B}"/>
              </a:ext>
            </a:extLst>
          </p:cNvPr>
          <p:cNvPicPr>
            <a:picLocks noChangeAspect="1"/>
          </p:cNvPicPr>
          <p:nvPr/>
        </p:nvPicPr>
        <p:blipFill>
          <a:blip r:embed="rId4"/>
          <a:stretch>
            <a:fillRect/>
          </a:stretch>
        </p:blipFill>
        <p:spPr>
          <a:xfrm>
            <a:off x="6096000" y="133314"/>
            <a:ext cx="4516767" cy="2261203"/>
          </a:xfrm>
          <a:prstGeom prst="rect">
            <a:avLst/>
          </a:prstGeom>
        </p:spPr>
      </p:pic>
      <p:pic>
        <p:nvPicPr>
          <p:cNvPr id="11" name="Picture 10">
            <a:extLst>
              <a:ext uri="{FF2B5EF4-FFF2-40B4-BE49-F238E27FC236}">
                <a16:creationId xmlns:a16="http://schemas.microsoft.com/office/drawing/2014/main" id="{3D122624-44B3-F0B3-A7B9-C4E95CE24246}"/>
              </a:ext>
            </a:extLst>
          </p:cNvPr>
          <p:cNvPicPr>
            <a:picLocks noChangeAspect="1"/>
          </p:cNvPicPr>
          <p:nvPr/>
        </p:nvPicPr>
        <p:blipFill>
          <a:blip r:embed="rId5"/>
          <a:stretch>
            <a:fillRect/>
          </a:stretch>
        </p:blipFill>
        <p:spPr>
          <a:xfrm>
            <a:off x="1586998" y="2387229"/>
            <a:ext cx="4502211" cy="2253916"/>
          </a:xfrm>
          <a:prstGeom prst="rect">
            <a:avLst/>
          </a:prstGeom>
        </p:spPr>
      </p:pic>
      <p:pic>
        <p:nvPicPr>
          <p:cNvPr id="12" name="Picture 11">
            <a:extLst>
              <a:ext uri="{FF2B5EF4-FFF2-40B4-BE49-F238E27FC236}">
                <a16:creationId xmlns:a16="http://schemas.microsoft.com/office/drawing/2014/main" id="{10CFB234-CED6-7E75-7E7B-898A52A5AABA}"/>
              </a:ext>
            </a:extLst>
          </p:cNvPr>
          <p:cNvPicPr>
            <a:picLocks noChangeAspect="1"/>
          </p:cNvPicPr>
          <p:nvPr/>
        </p:nvPicPr>
        <p:blipFill>
          <a:blip r:embed="rId6"/>
          <a:stretch>
            <a:fillRect/>
          </a:stretch>
        </p:blipFill>
        <p:spPr>
          <a:xfrm>
            <a:off x="6067860" y="4546446"/>
            <a:ext cx="4573045" cy="2289377"/>
          </a:xfrm>
          <a:prstGeom prst="rect">
            <a:avLst/>
          </a:prstGeom>
        </p:spPr>
      </p:pic>
      <p:pic>
        <p:nvPicPr>
          <p:cNvPr id="13" name="Picture 12">
            <a:extLst>
              <a:ext uri="{FF2B5EF4-FFF2-40B4-BE49-F238E27FC236}">
                <a16:creationId xmlns:a16="http://schemas.microsoft.com/office/drawing/2014/main" id="{0D270FAD-6BA4-3320-3CDC-9C6B9B7E5982}"/>
              </a:ext>
            </a:extLst>
          </p:cNvPr>
          <p:cNvPicPr>
            <a:picLocks noChangeAspect="1"/>
          </p:cNvPicPr>
          <p:nvPr/>
        </p:nvPicPr>
        <p:blipFill>
          <a:blip r:embed="rId7"/>
          <a:stretch>
            <a:fillRect/>
          </a:stretch>
        </p:blipFill>
        <p:spPr>
          <a:xfrm>
            <a:off x="1552068" y="4604084"/>
            <a:ext cx="4502213" cy="2253917"/>
          </a:xfrm>
          <a:prstGeom prst="rect">
            <a:avLst/>
          </a:prstGeom>
        </p:spPr>
      </p:pic>
    </p:spTree>
    <p:extLst>
      <p:ext uri="{BB962C8B-B14F-4D97-AF65-F5344CB8AC3E}">
        <p14:creationId xmlns:p14="http://schemas.microsoft.com/office/powerpoint/2010/main" val="1165690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5A81C-5CB0-59AA-79CB-27E85AEFFFF9}"/>
              </a:ext>
            </a:extLst>
          </p:cNvPr>
          <p:cNvSpPr>
            <a:spLocks noGrp="1"/>
          </p:cNvSpPr>
          <p:nvPr>
            <p:ph type="title"/>
          </p:nvPr>
        </p:nvSpPr>
        <p:spPr/>
        <p:txBody>
          <a:bodyPr/>
          <a:lstStyle/>
          <a:p>
            <a:r>
              <a:rPr lang="en-GB" dirty="0"/>
              <a:t>Graph Traversals</a:t>
            </a:r>
            <a:endParaRPr lang="en-SE" dirty="0"/>
          </a:p>
        </p:txBody>
      </p:sp>
      <p:sp>
        <p:nvSpPr>
          <p:cNvPr id="3" name="Text Placeholder 2">
            <a:extLst>
              <a:ext uri="{FF2B5EF4-FFF2-40B4-BE49-F238E27FC236}">
                <a16:creationId xmlns:a16="http://schemas.microsoft.com/office/drawing/2014/main" id="{B0E8CB91-77C0-A318-7563-4A7D76E1FDEF}"/>
              </a:ext>
            </a:extLst>
          </p:cNvPr>
          <p:cNvSpPr>
            <a:spLocks noGrp="1"/>
          </p:cNvSpPr>
          <p:nvPr>
            <p:ph type="body" idx="1"/>
          </p:nvPr>
        </p:nvSpPr>
        <p:spPr>
          <a:xfrm>
            <a:off x="358816" y="1568275"/>
            <a:ext cx="10207584" cy="5598413"/>
          </a:xfrm>
        </p:spPr>
        <p:txBody>
          <a:bodyPr/>
          <a:lstStyle/>
          <a:p>
            <a:r>
              <a:rPr lang="en-GB" sz="2400" dirty="0">
                <a:latin typeface="Quattrocento Sans" panose="020B0502050000020003" pitchFamily="34" charset="0"/>
              </a:rPr>
              <a:t>Give one DFS pre-order, in-order and post-order traversal of the following graph, and a topological sort.</a:t>
            </a:r>
          </a:p>
          <a:p>
            <a:r>
              <a:rPr lang="en-GB" dirty="0"/>
              <a:t>Starting from node 4:</a:t>
            </a:r>
          </a:p>
          <a:p>
            <a:pPr lvl="1"/>
            <a:r>
              <a:rPr lang="pt-BR" dirty="0"/>
              <a:t>Pre-order traversal: (4, 5, 1, 2, 3, 0)</a:t>
            </a:r>
          </a:p>
          <a:p>
            <a:pPr lvl="1"/>
            <a:r>
              <a:rPr lang="pt-BR" dirty="0"/>
              <a:t>Post-order traversal:  (3, 2, 1, 5, 4, 0)</a:t>
            </a:r>
          </a:p>
          <a:p>
            <a:pPr lvl="1"/>
            <a:r>
              <a:rPr lang="pt-BR" dirty="0"/>
              <a:t>Topological Sort: (0, 4, 5, 1, 2, 3)</a:t>
            </a:r>
          </a:p>
          <a:p>
            <a:pPr lvl="1"/>
            <a:r>
              <a:rPr lang="pt-BR" dirty="0"/>
              <a:t>BFS: (4, 5, 1, 2, 3, 0)</a:t>
            </a:r>
          </a:p>
          <a:p>
            <a:r>
              <a:rPr lang="en-GB" dirty="0"/>
              <a:t>Starting from node 0:</a:t>
            </a:r>
          </a:p>
          <a:p>
            <a:pPr lvl="1"/>
            <a:r>
              <a:rPr lang="pt-BR" dirty="0"/>
              <a:t>Pre-order traversal: (0, 1, 2, 3, 4, 5)</a:t>
            </a:r>
          </a:p>
          <a:p>
            <a:pPr lvl="1"/>
            <a:r>
              <a:rPr lang="pt-BR" dirty="0"/>
              <a:t>Post-order traversal:  (3, 2, 1, 0, 5, 4)</a:t>
            </a:r>
          </a:p>
          <a:p>
            <a:pPr lvl="1"/>
            <a:r>
              <a:rPr lang="pt-BR" dirty="0"/>
              <a:t>Topological Sort: (4, 5, 0, 1, 2, 3)</a:t>
            </a:r>
          </a:p>
          <a:p>
            <a:pPr lvl="1"/>
            <a:r>
              <a:rPr lang="pt-BR" dirty="0"/>
              <a:t>BFS: (0, 1, 2, 3, 4, 5)</a:t>
            </a:r>
          </a:p>
          <a:p>
            <a:endParaRPr lang="pt-BR" dirty="0"/>
          </a:p>
          <a:p>
            <a:endParaRPr lang="en-SE" dirty="0"/>
          </a:p>
        </p:txBody>
      </p:sp>
      <p:pic>
        <p:nvPicPr>
          <p:cNvPr id="7" name="Picture 6">
            <a:extLst>
              <a:ext uri="{FF2B5EF4-FFF2-40B4-BE49-F238E27FC236}">
                <a16:creationId xmlns:a16="http://schemas.microsoft.com/office/drawing/2014/main" id="{D9301E7B-082E-9226-C60D-C02C7A0C071D}"/>
              </a:ext>
            </a:extLst>
          </p:cNvPr>
          <p:cNvPicPr>
            <a:picLocks noChangeAspect="1"/>
          </p:cNvPicPr>
          <p:nvPr/>
        </p:nvPicPr>
        <p:blipFill>
          <a:blip r:embed="rId2"/>
          <a:stretch>
            <a:fillRect/>
          </a:stretch>
        </p:blipFill>
        <p:spPr>
          <a:xfrm>
            <a:off x="6917598" y="2566867"/>
            <a:ext cx="4915586" cy="1724266"/>
          </a:xfrm>
          <a:prstGeom prst="rect">
            <a:avLst/>
          </a:prstGeom>
        </p:spPr>
      </p:pic>
    </p:spTree>
    <p:extLst>
      <p:ext uri="{BB962C8B-B14F-4D97-AF65-F5344CB8AC3E}">
        <p14:creationId xmlns:p14="http://schemas.microsoft.com/office/powerpoint/2010/main" val="1115161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sz="3600" dirty="0"/>
              <a:t>References</a:t>
            </a:r>
          </a:p>
        </p:txBody>
      </p:sp>
      <p:sp>
        <p:nvSpPr>
          <p:cNvPr id="3" name="Content Placeholder 2"/>
          <p:cNvSpPr>
            <a:spLocks noGrp="1"/>
          </p:cNvSpPr>
          <p:nvPr>
            <p:ph idx="1"/>
          </p:nvPr>
        </p:nvSpPr>
        <p:spPr>
          <a:xfrm>
            <a:off x="672148" y="1254677"/>
            <a:ext cx="10567687" cy="5506263"/>
          </a:xfrm>
        </p:spPr>
        <p:txBody>
          <a:bodyPr>
            <a:normAutofit fontScale="85000" lnSpcReduction="20000"/>
          </a:bodyPr>
          <a:lstStyle/>
          <a:p>
            <a:pPr>
              <a:lnSpc>
                <a:spcPct val="120000"/>
              </a:lnSpc>
            </a:pPr>
            <a:r>
              <a:rPr lang="en-GB" sz="2500" dirty="0"/>
              <a:t>Breadth-first search in 4 minutes (for a tree)</a:t>
            </a:r>
          </a:p>
          <a:p>
            <a:pPr lvl="1">
              <a:lnSpc>
                <a:spcPct val="120000"/>
              </a:lnSpc>
            </a:pPr>
            <a:r>
              <a:rPr lang="en-GB" dirty="0">
                <a:hlinkClick r:id="rId3"/>
              </a:rPr>
              <a:t>https://www.youtube.com/watch?v=HZ5YTanv5QE</a:t>
            </a:r>
            <a:r>
              <a:rPr lang="en-GB" dirty="0"/>
              <a:t> </a:t>
            </a:r>
          </a:p>
          <a:p>
            <a:pPr>
              <a:lnSpc>
                <a:spcPct val="120000"/>
              </a:lnSpc>
            </a:pPr>
            <a:r>
              <a:rPr lang="en-GB" sz="2500" dirty="0"/>
              <a:t>Depth-first search in 4 minutes (for a tree)</a:t>
            </a:r>
          </a:p>
          <a:p>
            <a:pPr lvl="1">
              <a:lnSpc>
                <a:spcPct val="120000"/>
              </a:lnSpc>
            </a:pPr>
            <a:r>
              <a:rPr lang="en-GB" dirty="0">
                <a:hlinkClick r:id="rId4"/>
              </a:rPr>
              <a:t>https://www.youtube.com/watch?v=Urx87-NMm6c</a:t>
            </a:r>
            <a:r>
              <a:rPr lang="en-GB" dirty="0"/>
              <a:t> </a:t>
            </a:r>
          </a:p>
          <a:p>
            <a:pPr>
              <a:lnSpc>
                <a:spcPct val="120000"/>
              </a:lnSpc>
            </a:pPr>
            <a:r>
              <a:rPr lang="en-GB" sz="2500" dirty="0"/>
              <a:t>Graph Traversals - Breadth First and Depth First (for an undirected graph)</a:t>
            </a:r>
          </a:p>
          <a:p>
            <a:pPr lvl="1">
              <a:lnSpc>
                <a:spcPct val="120000"/>
              </a:lnSpc>
            </a:pPr>
            <a:r>
              <a:rPr lang="en-US" dirty="0">
                <a:hlinkClick r:id="rId5"/>
              </a:rPr>
              <a:t>https://www.youtube.com/watch?v=bIA8HEEUxZI</a:t>
            </a:r>
            <a:endParaRPr lang="en-US" dirty="0"/>
          </a:p>
          <a:p>
            <a:r>
              <a:rPr lang="en-GB" sz="2400" dirty="0"/>
              <a:t>Breadth-First Search Visualized and Explained</a:t>
            </a:r>
          </a:p>
          <a:p>
            <a:pPr lvl="1"/>
            <a:r>
              <a:rPr lang="en-GB" sz="2000" dirty="0">
                <a:hlinkClick r:id="rId6"/>
              </a:rPr>
              <a:t>https://www.youtube.com/watch?v=N6wicLpEmHY&amp;list=PLnZHgAO8ocBv6XRqZkqQjrsIJijn82UUC&amp;index=5</a:t>
            </a:r>
            <a:endParaRPr lang="en-GB" sz="2000" dirty="0"/>
          </a:p>
          <a:p>
            <a:r>
              <a:rPr lang="en-GB" sz="2400" dirty="0"/>
              <a:t>Depth-First Search Visualized and Explained</a:t>
            </a:r>
          </a:p>
          <a:p>
            <a:pPr lvl="1"/>
            <a:r>
              <a:rPr lang="en-GB" sz="2000" dirty="0">
                <a:hlinkClick r:id="rId7"/>
              </a:rPr>
              <a:t>https://www.youtube.com/watch?v=5GcSvYDgiSo&amp;list=PLnZHgAO8ocBv6XRqZkqQjrsIJijn82UUC&amp;index=6</a:t>
            </a:r>
            <a:endParaRPr lang="en-GB" sz="2000" dirty="0"/>
          </a:p>
          <a:p>
            <a:r>
              <a:rPr lang="en-GB" sz="2400" dirty="0"/>
              <a:t>Topological Sort Visualized and Explained</a:t>
            </a:r>
          </a:p>
          <a:p>
            <a:pPr lvl="1"/>
            <a:r>
              <a:rPr lang="en-GB" sz="2000" dirty="0">
                <a:hlinkClick r:id="rId8"/>
              </a:rPr>
              <a:t>https://www.youtube.com/watch?v=7J3GadLzydI&amp;list=PLnZHgAO8ocBv6XRqZkqQjrsIJijn82UUC&amp;index=7</a:t>
            </a:r>
            <a:endParaRPr lang="en-GB" sz="2000" dirty="0"/>
          </a:p>
          <a:p>
            <a:r>
              <a:rPr lang="en-GB" sz="2500" dirty="0"/>
              <a:t>Graph Algorithms, Programming and Math Tutorials (Playlist)</a:t>
            </a:r>
          </a:p>
          <a:p>
            <a:pPr lvl="1"/>
            <a:r>
              <a:rPr lang="en-GB" sz="2000" dirty="0">
                <a:hlinkClick r:id="rId9"/>
              </a:rPr>
              <a:t>https://www.youtube.com/playlist?list=PLj8W7XIvO93oxLOZTi8JFghuRcKieIZU-</a:t>
            </a:r>
            <a:r>
              <a:rPr lang="en-GB" sz="2000" dirty="0"/>
              <a:t> </a:t>
            </a:r>
          </a:p>
          <a:p>
            <a:pPr lvl="1"/>
            <a:endParaRPr lang="en-GB" sz="2000" dirty="0"/>
          </a:p>
          <a:p>
            <a:pPr lvl="1"/>
            <a:endParaRPr lang="en-US" dirty="0"/>
          </a:p>
        </p:txBody>
      </p:sp>
    </p:spTree>
    <p:extLst>
      <p:ext uri="{BB962C8B-B14F-4D97-AF65-F5344CB8AC3E}">
        <p14:creationId xmlns:p14="http://schemas.microsoft.com/office/powerpoint/2010/main" val="2836115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Graph: Formal Definition</a:t>
            </a:r>
            <a:endParaRPr/>
          </a:p>
        </p:txBody>
      </p:sp>
      <p:sp>
        <p:nvSpPr>
          <p:cNvPr id="208" name="Google Shape;208;p23"/>
          <p:cNvSpPr txBox="1">
            <a:spLocks noGrp="1"/>
          </p:cNvSpPr>
          <p:nvPr>
            <p:ph type="body" idx="1"/>
          </p:nvPr>
        </p:nvSpPr>
        <p:spPr>
          <a:xfrm>
            <a:off x="422850" y="1463856"/>
            <a:ext cx="11187300" cy="4978800"/>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None/>
            </a:pPr>
            <a:r>
              <a:rPr lang="en-US" sz="2800" dirty="0"/>
              <a:t>A </a:t>
            </a:r>
            <a:r>
              <a:rPr lang="en-US" sz="2800" b="1" dirty="0">
                <a:solidFill>
                  <a:srgbClr val="4C3282"/>
                </a:solidFill>
              </a:rPr>
              <a:t>graph</a:t>
            </a:r>
            <a:r>
              <a:rPr lang="en-US" sz="2800" dirty="0"/>
              <a:t> is defined by a pair of sets G = (V, E) where…</a:t>
            </a:r>
            <a:endParaRPr sz="2800" dirty="0"/>
          </a:p>
          <a:p>
            <a:pPr marL="914400" lvl="0" indent="0" algn="l" rtl="0">
              <a:spcBef>
                <a:spcPts val="400"/>
              </a:spcBef>
              <a:spcAft>
                <a:spcPts val="0"/>
              </a:spcAft>
              <a:buNone/>
            </a:pPr>
            <a:endParaRPr sz="2400" dirty="0"/>
          </a:p>
          <a:p>
            <a:pPr marL="457200" lvl="0" indent="-381000" algn="l" rtl="0">
              <a:spcBef>
                <a:spcPts val="400"/>
              </a:spcBef>
              <a:spcAft>
                <a:spcPts val="0"/>
              </a:spcAft>
              <a:buSzPts val="2400"/>
              <a:buChar char="●"/>
            </a:pPr>
            <a:r>
              <a:rPr lang="en-US" sz="2400" dirty="0"/>
              <a:t>V is a set of </a:t>
            </a:r>
            <a:r>
              <a:rPr lang="en-US" sz="2400" b="1" dirty="0">
                <a:solidFill>
                  <a:srgbClr val="4C3282"/>
                </a:solidFill>
              </a:rPr>
              <a:t>nodes</a:t>
            </a:r>
            <a:endParaRPr sz="1800" dirty="0"/>
          </a:p>
          <a:p>
            <a:pPr marL="914400" lvl="1" indent="-342900" algn="l" rtl="0">
              <a:spcBef>
                <a:spcPts val="0"/>
              </a:spcBef>
              <a:spcAft>
                <a:spcPts val="0"/>
              </a:spcAft>
              <a:buSzPts val="1800"/>
              <a:buChar char="○"/>
            </a:pPr>
            <a:r>
              <a:rPr lang="en-US" sz="1800" dirty="0"/>
              <a:t>A node or “node” is a data entity</a:t>
            </a:r>
            <a:endParaRPr sz="1800" dirty="0"/>
          </a:p>
          <a:p>
            <a:pPr marL="914400" lvl="1" indent="-342900" algn="l" rtl="0">
              <a:spcBef>
                <a:spcPts val="0"/>
              </a:spcBef>
              <a:spcAft>
                <a:spcPts val="0"/>
              </a:spcAft>
              <a:buSzPts val="1800"/>
              <a:buChar char="○"/>
            </a:pPr>
            <a:r>
              <a:rPr lang="en-US" sz="2400" dirty="0">
                <a:solidFill>
                  <a:srgbClr val="4C3282"/>
                </a:solidFill>
              </a:rPr>
              <a:t>V = { A, B, C, D, E, F, G, H }</a:t>
            </a:r>
            <a:endParaRPr sz="2400" dirty="0">
              <a:solidFill>
                <a:srgbClr val="4C3282"/>
              </a:solidFill>
            </a:endParaRPr>
          </a:p>
          <a:p>
            <a:pPr marL="0" lvl="0" indent="0" algn="l" rtl="0">
              <a:spcBef>
                <a:spcPts val="600"/>
              </a:spcBef>
              <a:spcAft>
                <a:spcPts val="0"/>
              </a:spcAft>
              <a:buNone/>
            </a:pPr>
            <a:endParaRPr sz="2400" dirty="0">
              <a:solidFill>
                <a:srgbClr val="4C3282"/>
              </a:solidFill>
            </a:endParaRPr>
          </a:p>
          <a:p>
            <a:pPr marL="457200" lvl="0" indent="-381000" algn="l" rtl="0">
              <a:spcBef>
                <a:spcPts val="600"/>
              </a:spcBef>
              <a:spcAft>
                <a:spcPts val="0"/>
              </a:spcAft>
              <a:buClr>
                <a:srgbClr val="4C3283"/>
              </a:buClr>
              <a:buSzPts val="2400"/>
              <a:buFont typeface="Quattrocento Sans"/>
              <a:buChar char="●"/>
            </a:pPr>
            <a:r>
              <a:rPr lang="en-US" sz="2400" dirty="0"/>
              <a:t>E is a set of </a:t>
            </a:r>
            <a:r>
              <a:rPr lang="en-US" sz="2400" b="1" dirty="0">
                <a:solidFill>
                  <a:srgbClr val="4C3282"/>
                </a:solidFill>
              </a:rPr>
              <a:t>edges</a:t>
            </a:r>
            <a:r>
              <a:rPr lang="en-US" sz="2400" dirty="0"/>
              <a:t> </a:t>
            </a:r>
            <a:endParaRPr sz="1800" dirty="0"/>
          </a:p>
          <a:p>
            <a:pPr marL="914400" lvl="1" indent="-342900" algn="l" rtl="0">
              <a:spcBef>
                <a:spcPts val="600"/>
              </a:spcBef>
              <a:spcAft>
                <a:spcPts val="0"/>
              </a:spcAft>
              <a:buSzPts val="1800"/>
              <a:buChar char="○"/>
            </a:pPr>
            <a:r>
              <a:rPr lang="en-US" sz="1800" dirty="0"/>
              <a:t>An edge is a connection between two nodes</a:t>
            </a:r>
            <a:endParaRPr sz="1400" dirty="0">
              <a:latin typeface="Arial"/>
              <a:ea typeface="Arial"/>
              <a:cs typeface="Arial"/>
              <a:sym typeface="Arial"/>
            </a:endParaRPr>
          </a:p>
          <a:p>
            <a:pPr marL="914400" lvl="1" indent="-342900" algn="l" rtl="0">
              <a:spcBef>
                <a:spcPts val="600"/>
              </a:spcBef>
              <a:spcAft>
                <a:spcPts val="0"/>
              </a:spcAft>
              <a:buSzPts val="1800"/>
              <a:buChar char="○"/>
            </a:pPr>
            <a:r>
              <a:rPr lang="en-US" sz="2400" dirty="0">
                <a:solidFill>
                  <a:srgbClr val="B6A479"/>
                </a:solidFill>
              </a:rPr>
              <a:t>E = { (A, B), (A, C), (A, D), (A, H), </a:t>
            </a:r>
            <a:endParaRPr sz="2400" dirty="0">
              <a:solidFill>
                <a:srgbClr val="B6A479"/>
              </a:solidFill>
            </a:endParaRPr>
          </a:p>
          <a:p>
            <a:pPr marL="914400" lvl="0" indent="0" algn="l" rtl="0">
              <a:spcBef>
                <a:spcPts val="600"/>
              </a:spcBef>
              <a:spcAft>
                <a:spcPts val="0"/>
              </a:spcAft>
              <a:buNone/>
            </a:pPr>
            <a:r>
              <a:rPr lang="en-US" sz="2400" dirty="0">
                <a:solidFill>
                  <a:srgbClr val="B6A479"/>
                </a:solidFill>
              </a:rPr>
              <a:t>(C, B), (B, D), (D, E), (D, F),</a:t>
            </a:r>
            <a:r>
              <a:rPr lang="en-US" sz="1400" dirty="0">
                <a:latin typeface="Arial"/>
                <a:ea typeface="Arial"/>
                <a:cs typeface="Arial"/>
                <a:sym typeface="Arial"/>
              </a:rPr>
              <a:t> </a:t>
            </a:r>
            <a:endParaRPr sz="1400" dirty="0">
              <a:latin typeface="Arial"/>
              <a:ea typeface="Arial"/>
              <a:cs typeface="Arial"/>
              <a:sym typeface="Arial"/>
            </a:endParaRPr>
          </a:p>
          <a:p>
            <a:pPr marL="914400" lvl="0" indent="0" algn="l" rtl="0">
              <a:spcBef>
                <a:spcPts val="600"/>
              </a:spcBef>
              <a:spcAft>
                <a:spcPts val="0"/>
              </a:spcAft>
              <a:buNone/>
            </a:pPr>
            <a:r>
              <a:rPr lang="en-US" sz="2400" dirty="0">
                <a:solidFill>
                  <a:srgbClr val="B6A479"/>
                </a:solidFill>
              </a:rPr>
              <a:t>(F, G), (G, H)}</a:t>
            </a:r>
            <a:endParaRPr sz="2400" dirty="0">
              <a:solidFill>
                <a:srgbClr val="4C3282"/>
              </a:solidFill>
            </a:endParaRPr>
          </a:p>
          <a:p>
            <a:pPr marL="0" lvl="0" indent="0" algn="l" rtl="0">
              <a:lnSpc>
                <a:spcPct val="90000"/>
              </a:lnSpc>
              <a:spcBef>
                <a:spcPts val="0"/>
              </a:spcBef>
              <a:spcAft>
                <a:spcPts val="0"/>
              </a:spcAft>
              <a:buNone/>
            </a:pPr>
            <a:endParaRPr sz="2800" dirty="0"/>
          </a:p>
          <a:p>
            <a:pPr marL="0" lvl="0" indent="0" algn="l" rtl="0">
              <a:lnSpc>
                <a:spcPct val="90000"/>
              </a:lnSpc>
              <a:spcBef>
                <a:spcPts val="0"/>
              </a:spcBef>
              <a:spcAft>
                <a:spcPts val="0"/>
              </a:spcAft>
              <a:buNone/>
            </a:pPr>
            <a:endParaRPr sz="2800" dirty="0"/>
          </a:p>
        </p:txBody>
      </p:sp>
      <p:grpSp>
        <p:nvGrpSpPr>
          <p:cNvPr id="209" name="Google Shape;209;p23"/>
          <p:cNvGrpSpPr/>
          <p:nvPr/>
        </p:nvGrpSpPr>
        <p:grpSpPr>
          <a:xfrm>
            <a:off x="8340267" y="1252191"/>
            <a:ext cx="3734950" cy="4896139"/>
            <a:chOff x="8368643" y="587830"/>
            <a:chExt cx="3734950" cy="4896139"/>
          </a:xfrm>
        </p:grpSpPr>
        <p:grpSp>
          <p:nvGrpSpPr>
            <p:cNvPr id="210" name="Google Shape;210;p23"/>
            <p:cNvGrpSpPr/>
            <p:nvPr/>
          </p:nvGrpSpPr>
          <p:grpSpPr>
            <a:xfrm>
              <a:off x="10567163" y="2985184"/>
              <a:ext cx="690113" cy="690113"/>
              <a:chOff x="8951148" y="4676944"/>
              <a:chExt cx="690113" cy="690113"/>
            </a:xfrm>
          </p:grpSpPr>
          <p:sp>
            <p:nvSpPr>
              <p:cNvPr id="211" name="Google Shape;211;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2" name="Google Shape;212;p23"/>
              <p:cNvSpPr txBox="1"/>
              <p:nvPr/>
            </p:nvSpPr>
            <p:spPr>
              <a:xfrm>
                <a:off x="9130133" y="48373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A</a:t>
                </a:r>
                <a:endParaRPr/>
              </a:p>
            </p:txBody>
          </p:sp>
        </p:grpSp>
        <p:grpSp>
          <p:nvGrpSpPr>
            <p:cNvPr id="213" name="Google Shape;213;p23"/>
            <p:cNvGrpSpPr/>
            <p:nvPr/>
          </p:nvGrpSpPr>
          <p:grpSpPr>
            <a:xfrm>
              <a:off x="10303324" y="4457870"/>
              <a:ext cx="690113" cy="690113"/>
              <a:chOff x="8951148" y="4676944"/>
              <a:chExt cx="690113" cy="690113"/>
            </a:xfrm>
          </p:grpSpPr>
          <p:sp>
            <p:nvSpPr>
              <p:cNvPr id="214" name="Google Shape;214;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5" name="Google Shape;215;p23"/>
              <p:cNvSpPr txBox="1"/>
              <p:nvPr/>
            </p:nvSpPr>
            <p:spPr>
              <a:xfrm>
                <a:off x="9130133" y="4837334"/>
                <a:ext cx="3129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B</a:t>
                </a:r>
                <a:endParaRPr/>
              </a:p>
            </p:txBody>
          </p:sp>
        </p:grpSp>
        <p:grpSp>
          <p:nvGrpSpPr>
            <p:cNvPr id="216" name="Google Shape;216;p23"/>
            <p:cNvGrpSpPr/>
            <p:nvPr/>
          </p:nvGrpSpPr>
          <p:grpSpPr>
            <a:xfrm>
              <a:off x="11413480" y="3683042"/>
              <a:ext cx="690113" cy="690113"/>
              <a:chOff x="8951148" y="4676944"/>
              <a:chExt cx="690113" cy="690113"/>
            </a:xfrm>
          </p:grpSpPr>
          <p:sp>
            <p:nvSpPr>
              <p:cNvPr id="217" name="Google Shape;217;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18" name="Google Shape;218;p23"/>
              <p:cNvSpPr txBox="1"/>
              <p:nvPr/>
            </p:nvSpPr>
            <p:spPr>
              <a:xfrm>
                <a:off x="9130133" y="4837334"/>
                <a:ext cx="33214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C</a:t>
                </a:r>
                <a:endParaRPr/>
              </a:p>
            </p:txBody>
          </p:sp>
        </p:grpSp>
        <p:grpSp>
          <p:nvGrpSpPr>
            <p:cNvPr id="219" name="Google Shape;219;p23"/>
            <p:cNvGrpSpPr/>
            <p:nvPr/>
          </p:nvGrpSpPr>
          <p:grpSpPr>
            <a:xfrm>
              <a:off x="9020865" y="3621971"/>
              <a:ext cx="690113" cy="690113"/>
              <a:chOff x="8951148" y="4676944"/>
              <a:chExt cx="690113" cy="690113"/>
            </a:xfrm>
          </p:grpSpPr>
          <p:sp>
            <p:nvSpPr>
              <p:cNvPr id="220" name="Google Shape;220;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21" name="Google Shape;221;p23"/>
              <p:cNvSpPr txBox="1"/>
              <p:nvPr/>
            </p:nvSpPr>
            <p:spPr>
              <a:xfrm>
                <a:off x="9130133" y="4837334"/>
                <a:ext cx="3433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D</a:t>
                </a:r>
                <a:endParaRPr/>
              </a:p>
            </p:txBody>
          </p:sp>
        </p:grpSp>
        <p:grpSp>
          <p:nvGrpSpPr>
            <p:cNvPr id="222" name="Google Shape;222;p23"/>
            <p:cNvGrpSpPr/>
            <p:nvPr/>
          </p:nvGrpSpPr>
          <p:grpSpPr>
            <a:xfrm>
              <a:off x="8447744" y="4793856"/>
              <a:ext cx="690113" cy="690113"/>
              <a:chOff x="8951148" y="4676944"/>
              <a:chExt cx="690113" cy="690113"/>
            </a:xfrm>
          </p:grpSpPr>
          <p:sp>
            <p:nvSpPr>
              <p:cNvPr id="223" name="Google Shape;223;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24" name="Google Shape;224;p23"/>
              <p:cNvSpPr txBox="1"/>
              <p:nvPr/>
            </p:nvSpPr>
            <p:spPr>
              <a:xfrm>
                <a:off x="9130133" y="4837334"/>
                <a:ext cx="3000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E</a:t>
                </a:r>
                <a:endParaRPr/>
              </a:p>
            </p:txBody>
          </p:sp>
        </p:grpSp>
        <p:grpSp>
          <p:nvGrpSpPr>
            <p:cNvPr id="225" name="Google Shape;225;p23"/>
            <p:cNvGrpSpPr/>
            <p:nvPr/>
          </p:nvGrpSpPr>
          <p:grpSpPr>
            <a:xfrm>
              <a:off x="8368643" y="2064144"/>
              <a:ext cx="690113" cy="690113"/>
              <a:chOff x="8951148" y="4676944"/>
              <a:chExt cx="690113" cy="690113"/>
            </a:xfrm>
          </p:grpSpPr>
          <p:sp>
            <p:nvSpPr>
              <p:cNvPr id="226" name="Google Shape;226;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27" name="Google Shape;227;p23"/>
              <p:cNvSpPr txBox="1"/>
              <p:nvPr/>
            </p:nvSpPr>
            <p:spPr>
              <a:xfrm>
                <a:off x="9130133" y="4837334"/>
                <a:ext cx="2952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F</a:t>
                </a:r>
                <a:endParaRPr/>
              </a:p>
            </p:txBody>
          </p:sp>
        </p:grpSp>
        <p:grpSp>
          <p:nvGrpSpPr>
            <p:cNvPr id="228" name="Google Shape;228;p23"/>
            <p:cNvGrpSpPr/>
            <p:nvPr/>
          </p:nvGrpSpPr>
          <p:grpSpPr>
            <a:xfrm>
              <a:off x="9137857" y="587830"/>
              <a:ext cx="690113" cy="690113"/>
              <a:chOff x="8951148" y="4676944"/>
              <a:chExt cx="690113" cy="690113"/>
            </a:xfrm>
          </p:grpSpPr>
          <p:sp>
            <p:nvSpPr>
              <p:cNvPr id="229" name="Google Shape;229;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30" name="Google Shape;230;p23"/>
              <p:cNvSpPr txBox="1"/>
              <p:nvPr/>
            </p:nvSpPr>
            <p:spPr>
              <a:xfrm>
                <a:off x="9130133" y="4837334"/>
                <a:ext cx="340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G</a:t>
                </a:r>
                <a:endParaRPr/>
              </a:p>
            </p:txBody>
          </p:sp>
        </p:grpSp>
        <p:grpSp>
          <p:nvGrpSpPr>
            <p:cNvPr id="231" name="Google Shape;231;p23"/>
            <p:cNvGrpSpPr/>
            <p:nvPr/>
          </p:nvGrpSpPr>
          <p:grpSpPr>
            <a:xfrm>
              <a:off x="10413861" y="1277943"/>
              <a:ext cx="690113" cy="690113"/>
              <a:chOff x="8951148" y="4676944"/>
              <a:chExt cx="690113" cy="690113"/>
            </a:xfrm>
          </p:grpSpPr>
          <p:sp>
            <p:nvSpPr>
              <p:cNvPr id="232" name="Google Shape;232;p23"/>
              <p:cNvSpPr/>
              <p:nvPr/>
            </p:nvSpPr>
            <p:spPr>
              <a:xfrm>
                <a:off x="8951148" y="4676944"/>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33" name="Google Shape;233;p23"/>
              <p:cNvSpPr txBox="1"/>
              <p:nvPr/>
            </p:nvSpPr>
            <p:spPr>
              <a:xfrm>
                <a:off x="9130133" y="4837334"/>
                <a:ext cx="3449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Quattrocento Sans"/>
                    <a:ea typeface="Quattrocento Sans"/>
                    <a:cs typeface="Quattrocento Sans"/>
                    <a:sym typeface="Quattrocento Sans"/>
                  </a:rPr>
                  <a:t>H</a:t>
                </a:r>
                <a:endParaRPr/>
              </a:p>
            </p:txBody>
          </p:sp>
        </p:grpSp>
        <p:cxnSp>
          <p:nvCxnSpPr>
            <p:cNvPr id="234" name="Google Shape;234;p23"/>
            <p:cNvCxnSpPr>
              <a:stCxn id="229" idx="6"/>
              <a:endCxn id="232" idx="1"/>
            </p:cNvCxnSpPr>
            <p:nvPr/>
          </p:nvCxnSpPr>
          <p:spPr>
            <a:xfrm>
              <a:off x="9827970" y="932887"/>
              <a:ext cx="687000" cy="446100"/>
            </a:xfrm>
            <a:prstGeom prst="straightConnector1">
              <a:avLst/>
            </a:prstGeom>
            <a:noFill/>
            <a:ln w="28575" cap="flat" cmpd="sng">
              <a:solidFill>
                <a:srgbClr val="B6A479"/>
              </a:solidFill>
              <a:prstDash val="solid"/>
              <a:round/>
              <a:headEnd type="none" w="sm" len="sm"/>
              <a:tailEnd type="none" w="sm" len="sm"/>
            </a:ln>
          </p:spPr>
        </p:cxnSp>
        <p:cxnSp>
          <p:nvCxnSpPr>
            <p:cNvPr id="235" name="Google Shape;235;p23"/>
            <p:cNvCxnSpPr>
              <a:stCxn id="229" idx="3"/>
              <a:endCxn id="226" idx="0"/>
            </p:cNvCxnSpPr>
            <p:nvPr/>
          </p:nvCxnSpPr>
          <p:spPr>
            <a:xfrm flipH="1">
              <a:off x="8713622" y="1176878"/>
              <a:ext cx="525300" cy="887400"/>
            </a:xfrm>
            <a:prstGeom prst="straightConnector1">
              <a:avLst/>
            </a:prstGeom>
            <a:noFill/>
            <a:ln w="28575" cap="flat" cmpd="sng">
              <a:solidFill>
                <a:srgbClr val="B6A479"/>
              </a:solidFill>
              <a:prstDash val="solid"/>
              <a:round/>
              <a:headEnd type="none" w="sm" len="sm"/>
              <a:tailEnd type="none" w="sm" len="sm"/>
            </a:ln>
          </p:spPr>
        </p:cxnSp>
        <p:cxnSp>
          <p:nvCxnSpPr>
            <p:cNvPr id="236" name="Google Shape;236;p23"/>
            <p:cNvCxnSpPr>
              <a:stCxn id="226" idx="4"/>
              <a:endCxn id="220" idx="1"/>
            </p:cNvCxnSpPr>
            <p:nvPr/>
          </p:nvCxnSpPr>
          <p:spPr>
            <a:xfrm>
              <a:off x="8713700" y="2754257"/>
              <a:ext cx="408300" cy="968700"/>
            </a:xfrm>
            <a:prstGeom prst="straightConnector1">
              <a:avLst/>
            </a:prstGeom>
            <a:noFill/>
            <a:ln w="28575" cap="flat" cmpd="sng">
              <a:solidFill>
                <a:srgbClr val="B6A479"/>
              </a:solidFill>
              <a:prstDash val="solid"/>
              <a:round/>
              <a:headEnd type="none" w="sm" len="sm"/>
              <a:tailEnd type="none" w="sm" len="sm"/>
            </a:ln>
          </p:spPr>
        </p:cxnSp>
        <p:cxnSp>
          <p:nvCxnSpPr>
            <p:cNvPr id="237" name="Google Shape;237;p23"/>
            <p:cNvCxnSpPr>
              <a:stCxn id="220" idx="4"/>
              <a:endCxn id="223" idx="7"/>
            </p:cNvCxnSpPr>
            <p:nvPr/>
          </p:nvCxnSpPr>
          <p:spPr>
            <a:xfrm flipH="1">
              <a:off x="9036822" y="4312084"/>
              <a:ext cx="329100" cy="582900"/>
            </a:xfrm>
            <a:prstGeom prst="straightConnector1">
              <a:avLst/>
            </a:prstGeom>
            <a:noFill/>
            <a:ln w="28575" cap="flat" cmpd="sng">
              <a:solidFill>
                <a:srgbClr val="B6A479"/>
              </a:solidFill>
              <a:prstDash val="solid"/>
              <a:round/>
              <a:headEnd type="none" w="sm" len="sm"/>
              <a:tailEnd type="none" w="sm" len="sm"/>
            </a:ln>
          </p:spPr>
        </p:cxnSp>
        <p:cxnSp>
          <p:nvCxnSpPr>
            <p:cNvPr id="238" name="Google Shape;238;p23"/>
            <p:cNvCxnSpPr>
              <a:stCxn id="232" idx="4"/>
              <a:endCxn id="211" idx="0"/>
            </p:cNvCxnSpPr>
            <p:nvPr/>
          </p:nvCxnSpPr>
          <p:spPr>
            <a:xfrm>
              <a:off x="10758918" y="1968056"/>
              <a:ext cx="153300" cy="1017000"/>
            </a:xfrm>
            <a:prstGeom prst="straightConnector1">
              <a:avLst/>
            </a:prstGeom>
            <a:noFill/>
            <a:ln w="28575" cap="flat" cmpd="sng">
              <a:solidFill>
                <a:srgbClr val="B6A479"/>
              </a:solidFill>
              <a:prstDash val="solid"/>
              <a:round/>
              <a:headEnd type="none" w="sm" len="sm"/>
              <a:tailEnd type="none" w="sm" len="sm"/>
            </a:ln>
          </p:spPr>
        </p:cxnSp>
        <p:cxnSp>
          <p:nvCxnSpPr>
            <p:cNvPr id="239" name="Google Shape;239;p23"/>
            <p:cNvCxnSpPr>
              <a:stCxn id="211" idx="2"/>
              <a:endCxn id="220" idx="7"/>
            </p:cNvCxnSpPr>
            <p:nvPr/>
          </p:nvCxnSpPr>
          <p:spPr>
            <a:xfrm flipH="1">
              <a:off x="9609863" y="3330241"/>
              <a:ext cx="957300" cy="392700"/>
            </a:xfrm>
            <a:prstGeom prst="straightConnector1">
              <a:avLst/>
            </a:prstGeom>
            <a:noFill/>
            <a:ln w="28575" cap="flat" cmpd="sng">
              <a:solidFill>
                <a:srgbClr val="B6A479"/>
              </a:solidFill>
              <a:prstDash val="solid"/>
              <a:round/>
              <a:headEnd type="none" w="sm" len="sm"/>
              <a:tailEnd type="none" w="sm" len="sm"/>
            </a:ln>
          </p:spPr>
        </p:cxnSp>
        <p:cxnSp>
          <p:nvCxnSpPr>
            <p:cNvPr id="240" name="Google Shape;240;p23"/>
            <p:cNvCxnSpPr>
              <a:stCxn id="211" idx="4"/>
              <a:endCxn id="214" idx="0"/>
            </p:cNvCxnSpPr>
            <p:nvPr/>
          </p:nvCxnSpPr>
          <p:spPr>
            <a:xfrm flipH="1">
              <a:off x="10648520" y="3675297"/>
              <a:ext cx="263700" cy="782700"/>
            </a:xfrm>
            <a:prstGeom prst="straightConnector1">
              <a:avLst/>
            </a:prstGeom>
            <a:noFill/>
            <a:ln w="19050" cap="flat" cmpd="sng">
              <a:solidFill>
                <a:srgbClr val="B6A479"/>
              </a:solidFill>
              <a:prstDash val="solid"/>
              <a:round/>
              <a:headEnd type="none" w="sm" len="sm"/>
              <a:tailEnd type="none" w="sm" len="sm"/>
            </a:ln>
          </p:spPr>
        </p:cxnSp>
        <p:cxnSp>
          <p:nvCxnSpPr>
            <p:cNvPr id="241" name="Google Shape;241;p23"/>
            <p:cNvCxnSpPr>
              <a:stCxn id="220" idx="5"/>
              <a:endCxn id="214" idx="1"/>
            </p:cNvCxnSpPr>
            <p:nvPr/>
          </p:nvCxnSpPr>
          <p:spPr>
            <a:xfrm>
              <a:off x="9609913" y="4211019"/>
              <a:ext cx="794400" cy="348000"/>
            </a:xfrm>
            <a:prstGeom prst="straightConnector1">
              <a:avLst/>
            </a:prstGeom>
            <a:noFill/>
            <a:ln w="28575" cap="flat" cmpd="sng">
              <a:solidFill>
                <a:srgbClr val="B6A479"/>
              </a:solidFill>
              <a:prstDash val="solid"/>
              <a:round/>
              <a:headEnd type="none" w="sm" len="sm"/>
              <a:tailEnd type="none" w="sm" len="sm"/>
            </a:ln>
          </p:spPr>
        </p:cxnSp>
        <p:cxnSp>
          <p:nvCxnSpPr>
            <p:cNvPr id="242" name="Google Shape;242;p23"/>
            <p:cNvCxnSpPr>
              <a:stCxn id="217" idx="3"/>
              <a:endCxn id="214" idx="7"/>
            </p:cNvCxnSpPr>
            <p:nvPr/>
          </p:nvCxnSpPr>
          <p:spPr>
            <a:xfrm flipH="1">
              <a:off x="10892345" y="4272090"/>
              <a:ext cx="622200" cy="286800"/>
            </a:xfrm>
            <a:prstGeom prst="straightConnector1">
              <a:avLst/>
            </a:prstGeom>
            <a:noFill/>
            <a:ln w="19050" cap="flat" cmpd="sng">
              <a:solidFill>
                <a:srgbClr val="B6A479"/>
              </a:solidFill>
              <a:prstDash val="solid"/>
              <a:round/>
              <a:headEnd type="none" w="sm" len="sm"/>
              <a:tailEnd type="none" w="sm" len="sm"/>
            </a:ln>
          </p:spPr>
        </p:cxnSp>
        <p:cxnSp>
          <p:nvCxnSpPr>
            <p:cNvPr id="243" name="Google Shape;243;p23"/>
            <p:cNvCxnSpPr>
              <a:stCxn id="211" idx="5"/>
              <a:endCxn id="217" idx="1"/>
            </p:cNvCxnSpPr>
            <p:nvPr/>
          </p:nvCxnSpPr>
          <p:spPr>
            <a:xfrm>
              <a:off x="11156211" y="3574232"/>
              <a:ext cx="358200" cy="210000"/>
            </a:xfrm>
            <a:prstGeom prst="straightConnector1">
              <a:avLst/>
            </a:prstGeom>
            <a:noFill/>
            <a:ln w="28575" cap="flat" cmpd="sng">
              <a:solidFill>
                <a:srgbClr val="B6A479"/>
              </a:solidFill>
              <a:prstDash val="solid"/>
              <a:round/>
              <a:headEnd type="none" w="sm" len="sm"/>
              <a:tailEnd type="none" w="sm" len="sm"/>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FD0E-EC72-C131-1132-F6AF99EF02D4}"/>
              </a:ext>
            </a:extLst>
          </p:cNvPr>
          <p:cNvSpPr>
            <a:spLocks noGrp="1"/>
          </p:cNvSpPr>
          <p:nvPr>
            <p:ph type="title"/>
          </p:nvPr>
        </p:nvSpPr>
        <p:spPr/>
        <p:txBody>
          <a:bodyPr/>
          <a:lstStyle/>
          <a:p>
            <a:r>
              <a:rPr lang="en-GB" dirty="0"/>
              <a:t>Full-Length Lectures</a:t>
            </a:r>
            <a:endParaRPr lang="en-SE" dirty="0"/>
          </a:p>
        </p:txBody>
      </p:sp>
      <p:sp>
        <p:nvSpPr>
          <p:cNvPr id="3" name="Text Placeholder 2">
            <a:extLst>
              <a:ext uri="{FF2B5EF4-FFF2-40B4-BE49-F238E27FC236}">
                <a16:creationId xmlns:a16="http://schemas.microsoft.com/office/drawing/2014/main" id="{E9345DE3-8788-94EA-B1FE-89C8D35FB4F0}"/>
              </a:ext>
            </a:extLst>
          </p:cNvPr>
          <p:cNvSpPr>
            <a:spLocks noGrp="1"/>
          </p:cNvSpPr>
          <p:nvPr>
            <p:ph type="body" idx="1"/>
          </p:nvPr>
        </p:nvSpPr>
        <p:spPr>
          <a:xfrm>
            <a:off x="746174" y="1568275"/>
            <a:ext cx="9820225" cy="1223369"/>
          </a:xfrm>
        </p:spPr>
        <p:txBody>
          <a:bodyPr/>
          <a:lstStyle/>
          <a:p>
            <a:r>
              <a:rPr lang="fr-FR" dirty="0"/>
              <a:t>[CSE 373 WI24] Lecture 14: Graph </a:t>
            </a:r>
            <a:r>
              <a:rPr lang="fr-FR" dirty="0" err="1"/>
              <a:t>Traversals</a:t>
            </a:r>
            <a:endParaRPr lang="fr-FR" dirty="0"/>
          </a:p>
          <a:p>
            <a:pPr lvl="1"/>
            <a:r>
              <a:rPr lang="en-GB" dirty="0">
                <a:hlinkClick r:id="rId2"/>
              </a:rPr>
              <a:t>https://www.youtube.com/watch?v=1IJUv3ljqyU&amp;list=PLEcoVsAaONjd5n69K84sSmAuvTrTQT_Nl&amp;index=13</a:t>
            </a:r>
            <a:r>
              <a:rPr lang="fr-FR"/>
              <a:t> </a:t>
            </a:r>
            <a:endParaRPr lang="en-SE"/>
          </a:p>
        </p:txBody>
      </p:sp>
    </p:spTree>
    <p:extLst>
      <p:ext uri="{BB962C8B-B14F-4D97-AF65-F5344CB8AC3E}">
        <p14:creationId xmlns:p14="http://schemas.microsoft.com/office/powerpoint/2010/main" val="374732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4"/>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dirty="0"/>
              <a:t>Graph Terminology</a:t>
            </a:r>
            <a:endParaRPr dirty="0"/>
          </a:p>
        </p:txBody>
      </p:sp>
      <p:sp>
        <p:nvSpPr>
          <p:cNvPr id="249" name="Google Shape;249;p24"/>
          <p:cNvSpPr txBox="1">
            <a:spLocks noGrp="1"/>
          </p:cNvSpPr>
          <p:nvPr>
            <p:ph type="body" idx="1"/>
          </p:nvPr>
        </p:nvSpPr>
        <p:spPr>
          <a:xfrm>
            <a:off x="575250" y="1463850"/>
            <a:ext cx="7146300" cy="4770600"/>
          </a:xfrm>
          <a:prstGeom prst="rect">
            <a:avLst/>
          </a:prstGeom>
          <a:noFill/>
          <a:ln>
            <a:noFill/>
          </a:ln>
        </p:spPr>
        <p:txBody>
          <a:bodyPr spcFirstLastPara="1" wrap="square" lIns="45700" tIns="45700" rIns="45700" bIns="45700" anchor="t" anchorCtr="0">
            <a:spAutoFit/>
          </a:bodyPr>
          <a:lstStyle/>
          <a:p>
            <a:pPr marL="0" lvl="0" indent="0" algn="l" rtl="0">
              <a:lnSpc>
                <a:spcPct val="90000"/>
              </a:lnSpc>
              <a:spcBef>
                <a:spcPts val="0"/>
              </a:spcBef>
              <a:spcAft>
                <a:spcPts val="0"/>
              </a:spcAft>
              <a:buNone/>
            </a:pPr>
            <a:r>
              <a:rPr lang="en-US" sz="2500" u="sng" dirty="0"/>
              <a:t>Graph Direction</a:t>
            </a:r>
            <a:endParaRPr sz="2500" dirty="0"/>
          </a:p>
          <a:p>
            <a:pPr marL="457200" lvl="0" indent="-342900" algn="l" rtl="0">
              <a:lnSpc>
                <a:spcPct val="90000"/>
              </a:lnSpc>
              <a:spcBef>
                <a:spcPts val="400"/>
              </a:spcBef>
              <a:spcAft>
                <a:spcPts val="0"/>
              </a:spcAft>
              <a:buClr>
                <a:srgbClr val="4C3283"/>
              </a:buClr>
              <a:buSzPts val="1800"/>
              <a:buChar char="●"/>
            </a:pPr>
            <a:r>
              <a:rPr lang="en-US" sz="1800" b="1" dirty="0">
                <a:solidFill>
                  <a:srgbClr val="4C3282"/>
                </a:solidFill>
              </a:rPr>
              <a:t>Undirected graph</a:t>
            </a:r>
            <a:r>
              <a:rPr lang="en-US" sz="1800" dirty="0"/>
              <a:t> – edges have no direction and are two-way</a:t>
            </a:r>
            <a:endParaRPr sz="1800" dirty="0"/>
          </a:p>
          <a:p>
            <a:pPr marL="914400" lvl="1" indent="-342900" algn="l" rtl="0">
              <a:lnSpc>
                <a:spcPct val="100000"/>
              </a:lnSpc>
              <a:spcBef>
                <a:spcPts val="0"/>
              </a:spcBef>
              <a:spcAft>
                <a:spcPts val="0"/>
              </a:spcAft>
              <a:buClr>
                <a:srgbClr val="B6A479"/>
              </a:buClr>
              <a:buSzPts val="1800"/>
              <a:buFont typeface="Calibri"/>
              <a:buChar char="○"/>
            </a:pPr>
            <a:r>
              <a:rPr lang="en-US" sz="1800" dirty="0">
                <a:solidFill>
                  <a:srgbClr val="4C3282"/>
                </a:solidFill>
                <a:latin typeface="Calibri"/>
                <a:ea typeface="Calibri"/>
                <a:cs typeface="Calibri"/>
                <a:sym typeface="Calibri"/>
              </a:rPr>
              <a:t>V = { Karen, Jim, Pam }</a:t>
            </a:r>
            <a:endParaRPr sz="1800" dirty="0">
              <a:solidFill>
                <a:srgbClr val="4C3282"/>
              </a:solidFill>
              <a:latin typeface="Calibri"/>
              <a:ea typeface="Calibri"/>
              <a:cs typeface="Calibri"/>
              <a:sym typeface="Calibri"/>
            </a:endParaRPr>
          </a:p>
          <a:p>
            <a:pPr marL="914400" lvl="1" indent="-342900" algn="l" rtl="0">
              <a:lnSpc>
                <a:spcPct val="100000"/>
              </a:lnSpc>
              <a:spcBef>
                <a:spcPts val="0"/>
              </a:spcBef>
              <a:spcAft>
                <a:spcPts val="0"/>
              </a:spcAft>
              <a:buClr>
                <a:srgbClr val="B6A479"/>
              </a:buClr>
              <a:buSzPts val="1800"/>
              <a:buFont typeface="Calibri"/>
              <a:buChar char="○"/>
            </a:pPr>
            <a:r>
              <a:rPr lang="en-US" sz="1800" dirty="0">
                <a:solidFill>
                  <a:srgbClr val="B6A479"/>
                </a:solidFill>
                <a:latin typeface="Calibri"/>
                <a:ea typeface="Calibri"/>
                <a:cs typeface="Calibri"/>
                <a:sym typeface="Calibri"/>
              </a:rPr>
              <a:t>E = { (Jim, Pam), (Jim, Karen) } </a:t>
            </a:r>
            <a:r>
              <a:rPr lang="en-US" sz="1800" i="1" dirty="0">
                <a:solidFill>
                  <a:srgbClr val="B6A479"/>
                </a:solidFill>
                <a:latin typeface="Calibri"/>
                <a:ea typeface="Calibri"/>
                <a:cs typeface="Calibri"/>
                <a:sym typeface="Calibri"/>
              </a:rPr>
              <a:t>inferred (Karen, Jim) and (Pam, Jim)</a:t>
            </a:r>
            <a:endParaRPr sz="1800" i="1" dirty="0">
              <a:solidFill>
                <a:srgbClr val="B6A479"/>
              </a:solidFill>
              <a:latin typeface="Calibri"/>
              <a:ea typeface="Calibri"/>
              <a:cs typeface="Calibri"/>
              <a:sym typeface="Calibri"/>
            </a:endParaRPr>
          </a:p>
          <a:p>
            <a:pPr marL="457200" lvl="0" indent="-342900" algn="l" rtl="0">
              <a:spcBef>
                <a:spcPts val="600"/>
              </a:spcBef>
              <a:spcAft>
                <a:spcPts val="0"/>
              </a:spcAft>
              <a:buClr>
                <a:srgbClr val="4C3283"/>
              </a:buClr>
              <a:buSzPts val="1800"/>
              <a:buFont typeface="Quattrocento Sans"/>
              <a:buChar char="●"/>
            </a:pPr>
            <a:r>
              <a:rPr lang="en-US" sz="1800" b="1" dirty="0">
                <a:solidFill>
                  <a:srgbClr val="4C3282"/>
                </a:solidFill>
              </a:rPr>
              <a:t>Directed graphs </a:t>
            </a:r>
            <a:r>
              <a:rPr lang="en-US" sz="1800" dirty="0"/>
              <a:t>– edges have direction and are thus one-way</a:t>
            </a:r>
            <a:endParaRPr sz="1400" dirty="0">
              <a:latin typeface="Arial"/>
              <a:ea typeface="Arial"/>
              <a:cs typeface="Arial"/>
              <a:sym typeface="Arial"/>
            </a:endParaRPr>
          </a:p>
          <a:p>
            <a:pPr marL="914400" lvl="1" indent="-342900" algn="l" rtl="0">
              <a:lnSpc>
                <a:spcPct val="100000"/>
              </a:lnSpc>
              <a:spcBef>
                <a:spcPts val="0"/>
              </a:spcBef>
              <a:spcAft>
                <a:spcPts val="0"/>
              </a:spcAft>
              <a:buClr>
                <a:srgbClr val="B6A479"/>
              </a:buClr>
              <a:buSzPts val="1800"/>
              <a:buFont typeface="Calibri"/>
              <a:buChar char="○"/>
            </a:pPr>
            <a:r>
              <a:rPr lang="en-US" sz="1800" dirty="0">
                <a:solidFill>
                  <a:srgbClr val="4C3282"/>
                </a:solidFill>
                <a:latin typeface="Calibri"/>
                <a:ea typeface="Calibri"/>
                <a:cs typeface="Calibri"/>
                <a:sym typeface="Calibri"/>
              </a:rPr>
              <a:t>V = { Gunther, Rachel, Ross }</a:t>
            </a:r>
            <a:endParaRPr sz="1400" dirty="0">
              <a:latin typeface="Arial"/>
              <a:ea typeface="Arial"/>
              <a:cs typeface="Arial"/>
              <a:sym typeface="Arial"/>
            </a:endParaRPr>
          </a:p>
          <a:p>
            <a:pPr marL="914400" lvl="1" indent="-342900" algn="l" rtl="0">
              <a:lnSpc>
                <a:spcPct val="100000"/>
              </a:lnSpc>
              <a:spcBef>
                <a:spcPts val="0"/>
              </a:spcBef>
              <a:spcAft>
                <a:spcPts val="0"/>
              </a:spcAft>
              <a:buClr>
                <a:srgbClr val="B6A479"/>
              </a:buClr>
              <a:buSzPts val="1800"/>
              <a:buFont typeface="Calibri"/>
              <a:buChar char="○"/>
            </a:pPr>
            <a:r>
              <a:rPr lang="en-US" sz="1800" dirty="0">
                <a:solidFill>
                  <a:srgbClr val="B6A479"/>
                </a:solidFill>
                <a:latin typeface="Calibri"/>
                <a:ea typeface="Calibri"/>
                <a:cs typeface="Calibri"/>
                <a:sym typeface="Calibri"/>
              </a:rPr>
              <a:t>E = { (Gunther, Rachel), (Rachel, Ross), (Ross, Rachel) }</a:t>
            </a:r>
            <a:endParaRPr sz="1700" dirty="0">
              <a:solidFill>
                <a:srgbClr val="B6A479"/>
              </a:solidFill>
              <a:latin typeface="Calibri"/>
              <a:ea typeface="Calibri"/>
              <a:cs typeface="Calibri"/>
              <a:sym typeface="Calibri"/>
            </a:endParaRPr>
          </a:p>
          <a:p>
            <a:pPr marL="0" lvl="0" indent="0" algn="l" rtl="0">
              <a:spcBef>
                <a:spcPts val="1400"/>
              </a:spcBef>
              <a:spcAft>
                <a:spcPts val="0"/>
              </a:spcAft>
              <a:buNone/>
            </a:pPr>
            <a:r>
              <a:rPr lang="en-US" sz="2500" u="sng" dirty="0"/>
              <a:t>Degree of a Node</a:t>
            </a:r>
            <a:endParaRPr sz="2500" dirty="0"/>
          </a:p>
          <a:p>
            <a:pPr marL="457200" lvl="0" indent="-342900" algn="l" rtl="0">
              <a:spcBef>
                <a:spcPts val="400"/>
              </a:spcBef>
              <a:spcAft>
                <a:spcPts val="0"/>
              </a:spcAft>
              <a:buSzPts val="1800"/>
              <a:buChar char="●"/>
            </a:pPr>
            <a:r>
              <a:rPr lang="en-US" sz="1800" b="1" dirty="0">
                <a:solidFill>
                  <a:srgbClr val="4C3282"/>
                </a:solidFill>
              </a:rPr>
              <a:t>Degree</a:t>
            </a:r>
            <a:r>
              <a:rPr lang="en-US" sz="1800" dirty="0"/>
              <a:t> – the number of edges connected to that node</a:t>
            </a:r>
            <a:endParaRPr sz="1800" dirty="0"/>
          </a:p>
          <a:p>
            <a:pPr marL="914400" lvl="1" indent="-342900" algn="l" rtl="0">
              <a:spcBef>
                <a:spcPts val="0"/>
              </a:spcBef>
              <a:spcAft>
                <a:spcPts val="0"/>
              </a:spcAft>
              <a:buSzPts val="1800"/>
              <a:buChar char="○"/>
            </a:pPr>
            <a:r>
              <a:rPr lang="en-US" sz="1800" dirty="0">
                <a:solidFill>
                  <a:srgbClr val="4C3282"/>
                </a:solidFill>
              </a:rPr>
              <a:t>Karen : </a:t>
            </a:r>
            <a:r>
              <a:rPr lang="en-US" sz="1800" dirty="0">
                <a:solidFill>
                  <a:srgbClr val="B6A479"/>
                </a:solidFill>
              </a:rPr>
              <a:t>1</a:t>
            </a:r>
            <a:r>
              <a:rPr lang="en-US" sz="1800" dirty="0">
                <a:solidFill>
                  <a:srgbClr val="4C3282"/>
                </a:solidFill>
              </a:rPr>
              <a:t>, Jim </a:t>
            </a:r>
            <a:r>
              <a:rPr lang="en-US" sz="1800">
                <a:solidFill>
                  <a:srgbClr val="4C3282"/>
                </a:solidFill>
              </a:rPr>
              <a:t>: </a:t>
            </a:r>
            <a:r>
              <a:rPr lang="en-US" sz="1800">
                <a:solidFill>
                  <a:srgbClr val="B6A479"/>
                </a:solidFill>
              </a:rPr>
              <a:t>2</a:t>
            </a:r>
            <a:r>
              <a:rPr lang="en-US" sz="1800">
                <a:solidFill>
                  <a:srgbClr val="4C3282"/>
                </a:solidFill>
              </a:rPr>
              <a:t>, </a:t>
            </a:r>
            <a:r>
              <a:rPr lang="en-US" sz="1800" dirty="0">
                <a:solidFill>
                  <a:srgbClr val="4C3282"/>
                </a:solidFill>
              </a:rPr>
              <a:t>Pam : </a:t>
            </a:r>
            <a:r>
              <a:rPr lang="en-US" sz="1800" dirty="0">
                <a:solidFill>
                  <a:srgbClr val="B6A479"/>
                </a:solidFill>
              </a:rPr>
              <a:t>1</a:t>
            </a:r>
            <a:endParaRPr sz="1800" dirty="0"/>
          </a:p>
          <a:p>
            <a:pPr marL="457200" lvl="0" indent="-342900" algn="l" rtl="0">
              <a:spcBef>
                <a:spcPts val="0"/>
              </a:spcBef>
              <a:spcAft>
                <a:spcPts val="0"/>
              </a:spcAft>
              <a:buSzPts val="1800"/>
              <a:buChar char="●"/>
            </a:pPr>
            <a:r>
              <a:rPr lang="en-US" sz="1800" b="1" dirty="0">
                <a:solidFill>
                  <a:srgbClr val="4C3282"/>
                </a:solidFill>
              </a:rPr>
              <a:t>In-degree</a:t>
            </a:r>
            <a:r>
              <a:rPr lang="en-US" sz="1800" dirty="0"/>
              <a:t> – the number of directed edges that point to a node</a:t>
            </a:r>
            <a:endParaRPr sz="1800" dirty="0"/>
          </a:p>
          <a:p>
            <a:pPr marL="914400" lvl="1" indent="-342900" algn="l" rtl="0">
              <a:spcBef>
                <a:spcPts val="0"/>
              </a:spcBef>
              <a:spcAft>
                <a:spcPts val="0"/>
              </a:spcAft>
              <a:buSzPts val="1800"/>
              <a:buChar char="○"/>
            </a:pPr>
            <a:r>
              <a:rPr lang="en-US" sz="1800" dirty="0">
                <a:solidFill>
                  <a:srgbClr val="4C3282"/>
                </a:solidFill>
              </a:rPr>
              <a:t>Gunther : </a:t>
            </a:r>
            <a:r>
              <a:rPr lang="en-US" sz="1800" dirty="0">
                <a:solidFill>
                  <a:srgbClr val="B6A479"/>
                </a:solidFill>
              </a:rPr>
              <a:t>0</a:t>
            </a:r>
            <a:r>
              <a:rPr lang="en-US" sz="1800" dirty="0">
                <a:solidFill>
                  <a:srgbClr val="4C3282"/>
                </a:solidFill>
              </a:rPr>
              <a:t>, Rachel : </a:t>
            </a:r>
            <a:r>
              <a:rPr lang="en-US" sz="1800" dirty="0">
                <a:solidFill>
                  <a:srgbClr val="B6A479"/>
                </a:solidFill>
              </a:rPr>
              <a:t>2</a:t>
            </a:r>
            <a:r>
              <a:rPr lang="en-US" sz="1800" dirty="0">
                <a:solidFill>
                  <a:srgbClr val="4C3282"/>
                </a:solidFill>
              </a:rPr>
              <a:t>, Ross : </a:t>
            </a:r>
            <a:r>
              <a:rPr lang="en-US" sz="1800" dirty="0">
                <a:solidFill>
                  <a:srgbClr val="B6A479"/>
                </a:solidFill>
              </a:rPr>
              <a:t>1</a:t>
            </a:r>
            <a:endParaRPr sz="1800" dirty="0"/>
          </a:p>
          <a:p>
            <a:pPr marL="457200" lvl="0" indent="-342900" algn="l" rtl="0">
              <a:spcBef>
                <a:spcPts val="0"/>
              </a:spcBef>
              <a:spcAft>
                <a:spcPts val="0"/>
              </a:spcAft>
              <a:buSzPts val="1800"/>
              <a:buChar char="●"/>
            </a:pPr>
            <a:r>
              <a:rPr lang="en-US" sz="1800" b="1" dirty="0">
                <a:solidFill>
                  <a:srgbClr val="4C3282"/>
                </a:solidFill>
              </a:rPr>
              <a:t>Out-degree</a:t>
            </a:r>
            <a:r>
              <a:rPr lang="en-US" sz="1800" dirty="0"/>
              <a:t> – the number of directed edges that start at a node</a:t>
            </a:r>
            <a:endParaRPr sz="1800" dirty="0"/>
          </a:p>
          <a:p>
            <a:pPr marL="914400" lvl="1" indent="-342900" algn="l" rtl="0">
              <a:spcBef>
                <a:spcPts val="0"/>
              </a:spcBef>
              <a:spcAft>
                <a:spcPts val="0"/>
              </a:spcAft>
              <a:buSzPts val="1800"/>
              <a:buChar char="○"/>
            </a:pPr>
            <a:r>
              <a:rPr lang="en-US" sz="1800" dirty="0">
                <a:solidFill>
                  <a:srgbClr val="4C3282"/>
                </a:solidFill>
              </a:rPr>
              <a:t>Gunther : </a:t>
            </a:r>
            <a:r>
              <a:rPr lang="en-US" sz="1800" dirty="0">
                <a:solidFill>
                  <a:srgbClr val="B6A479"/>
                </a:solidFill>
              </a:rPr>
              <a:t>1</a:t>
            </a:r>
            <a:r>
              <a:rPr lang="en-US" sz="1800" dirty="0">
                <a:solidFill>
                  <a:srgbClr val="4C3282"/>
                </a:solidFill>
              </a:rPr>
              <a:t>, Rachel : </a:t>
            </a:r>
            <a:r>
              <a:rPr lang="en-US" sz="1800" dirty="0">
                <a:solidFill>
                  <a:srgbClr val="B6A479"/>
                </a:solidFill>
              </a:rPr>
              <a:t>1</a:t>
            </a:r>
            <a:r>
              <a:rPr lang="en-US" sz="1800" dirty="0">
                <a:solidFill>
                  <a:srgbClr val="4C3282"/>
                </a:solidFill>
              </a:rPr>
              <a:t>, Ross : </a:t>
            </a:r>
            <a:r>
              <a:rPr lang="en-US" sz="1800" dirty="0">
                <a:solidFill>
                  <a:srgbClr val="B6A479"/>
                </a:solidFill>
              </a:rPr>
              <a:t>1</a:t>
            </a:r>
            <a:endParaRPr sz="1700" dirty="0">
              <a:solidFill>
                <a:srgbClr val="B6A479"/>
              </a:solidFill>
              <a:latin typeface="Calibri"/>
              <a:ea typeface="Calibri"/>
              <a:cs typeface="Calibri"/>
              <a:sym typeface="Calibri"/>
            </a:endParaRPr>
          </a:p>
          <a:p>
            <a:pPr marL="0" lvl="0" indent="0" algn="l" rtl="0">
              <a:lnSpc>
                <a:spcPct val="100000"/>
              </a:lnSpc>
              <a:spcBef>
                <a:spcPts val="0"/>
              </a:spcBef>
              <a:spcAft>
                <a:spcPts val="0"/>
              </a:spcAft>
              <a:buNone/>
            </a:pPr>
            <a:endParaRPr sz="1700" dirty="0">
              <a:solidFill>
                <a:srgbClr val="4C3283"/>
              </a:solidFill>
              <a:latin typeface="Calibri"/>
              <a:ea typeface="Calibri"/>
              <a:cs typeface="Calibri"/>
              <a:sym typeface="Calibri"/>
            </a:endParaRPr>
          </a:p>
          <a:p>
            <a:pPr marL="0" lvl="0" indent="0" algn="l" rtl="0">
              <a:lnSpc>
                <a:spcPct val="100000"/>
              </a:lnSpc>
              <a:spcBef>
                <a:spcPts val="0"/>
              </a:spcBef>
              <a:spcAft>
                <a:spcPts val="0"/>
              </a:spcAft>
              <a:buNone/>
            </a:pPr>
            <a:endParaRPr sz="1700" dirty="0">
              <a:solidFill>
                <a:srgbClr val="4C3283"/>
              </a:solidFill>
              <a:latin typeface="Calibri"/>
              <a:ea typeface="Calibri"/>
              <a:cs typeface="Calibri"/>
              <a:sym typeface="Calibri"/>
            </a:endParaRPr>
          </a:p>
        </p:txBody>
      </p:sp>
      <p:grpSp>
        <p:nvGrpSpPr>
          <p:cNvPr id="250" name="Google Shape;250;p24"/>
          <p:cNvGrpSpPr/>
          <p:nvPr/>
        </p:nvGrpSpPr>
        <p:grpSpPr>
          <a:xfrm>
            <a:off x="9048338" y="1493488"/>
            <a:ext cx="2048742" cy="1935512"/>
            <a:chOff x="8411770" y="1252190"/>
            <a:chExt cx="2048742" cy="1935512"/>
          </a:xfrm>
        </p:grpSpPr>
        <p:grpSp>
          <p:nvGrpSpPr>
            <p:cNvPr id="251" name="Google Shape;251;p24"/>
            <p:cNvGrpSpPr/>
            <p:nvPr/>
          </p:nvGrpSpPr>
          <p:grpSpPr>
            <a:xfrm>
              <a:off x="8411770" y="1252191"/>
              <a:ext cx="717906" cy="690113"/>
              <a:chOff x="9803249" y="3675297"/>
              <a:chExt cx="717906" cy="690113"/>
            </a:xfrm>
          </p:grpSpPr>
          <p:sp>
            <p:nvSpPr>
              <p:cNvPr id="252" name="Google Shape;252;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3" name="Google Shape;253;p24"/>
              <p:cNvSpPr txBox="1"/>
              <p:nvPr/>
            </p:nvSpPr>
            <p:spPr>
              <a:xfrm>
                <a:off x="9803249" y="3851075"/>
                <a:ext cx="66588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Karen</a:t>
                </a:r>
                <a:endParaRPr/>
              </a:p>
            </p:txBody>
          </p:sp>
        </p:grpSp>
        <p:grpSp>
          <p:nvGrpSpPr>
            <p:cNvPr id="254" name="Google Shape;254;p24"/>
            <p:cNvGrpSpPr/>
            <p:nvPr/>
          </p:nvGrpSpPr>
          <p:grpSpPr>
            <a:xfrm>
              <a:off x="9770399" y="1252190"/>
              <a:ext cx="690113" cy="690113"/>
              <a:chOff x="9831042" y="3675297"/>
              <a:chExt cx="690113" cy="690113"/>
            </a:xfrm>
          </p:grpSpPr>
          <p:sp>
            <p:nvSpPr>
              <p:cNvPr id="255" name="Google Shape;255;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6" name="Google Shape;256;p24"/>
              <p:cNvSpPr txBox="1"/>
              <p:nvPr/>
            </p:nvSpPr>
            <p:spPr>
              <a:xfrm>
                <a:off x="9873259" y="3831227"/>
                <a:ext cx="4603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Jim</a:t>
                </a:r>
                <a:endParaRPr/>
              </a:p>
            </p:txBody>
          </p:sp>
        </p:grpSp>
        <p:grpSp>
          <p:nvGrpSpPr>
            <p:cNvPr id="257" name="Google Shape;257;p24"/>
            <p:cNvGrpSpPr/>
            <p:nvPr/>
          </p:nvGrpSpPr>
          <p:grpSpPr>
            <a:xfrm>
              <a:off x="9263819" y="2497589"/>
              <a:ext cx="690113" cy="690113"/>
              <a:chOff x="9831042" y="3675297"/>
              <a:chExt cx="690113" cy="690113"/>
            </a:xfrm>
          </p:grpSpPr>
          <p:sp>
            <p:nvSpPr>
              <p:cNvPr id="258" name="Google Shape;258;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59" name="Google Shape;259;p24"/>
              <p:cNvSpPr txBox="1"/>
              <p:nvPr/>
            </p:nvSpPr>
            <p:spPr>
              <a:xfrm>
                <a:off x="9914648" y="3829067"/>
                <a:ext cx="5933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Pam</a:t>
                </a:r>
                <a:endParaRPr/>
              </a:p>
            </p:txBody>
          </p:sp>
        </p:grpSp>
        <p:cxnSp>
          <p:nvCxnSpPr>
            <p:cNvPr id="260" name="Google Shape;260;p24"/>
            <p:cNvCxnSpPr>
              <a:stCxn id="252" idx="6"/>
              <a:endCxn id="255" idx="2"/>
            </p:cNvCxnSpPr>
            <p:nvPr/>
          </p:nvCxnSpPr>
          <p:spPr>
            <a:xfrm>
              <a:off x="9129676" y="1597248"/>
              <a:ext cx="640800" cy="0"/>
            </a:xfrm>
            <a:prstGeom prst="straightConnector1">
              <a:avLst/>
            </a:prstGeom>
            <a:noFill/>
            <a:ln w="28575" cap="flat" cmpd="sng">
              <a:solidFill>
                <a:srgbClr val="B6A479"/>
              </a:solidFill>
              <a:prstDash val="solid"/>
              <a:round/>
              <a:headEnd type="none" w="sm" len="sm"/>
              <a:tailEnd type="none" w="sm" len="sm"/>
            </a:ln>
          </p:spPr>
        </p:cxnSp>
        <p:cxnSp>
          <p:nvCxnSpPr>
            <p:cNvPr id="261" name="Google Shape;261;p24"/>
            <p:cNvCxnSpPr>
              <a:stCxn id="258" idx="7"/>
              <a:endCxn id="255" idx="4"/>
            </p:cNvCxnSpPr>
            <p:nvPr/>
          </p:nvCxnSpPr>
          <p:spPr>
            <a:xfrm rot="10800000" flipH="1">
              <a:off x="9852867" y="1942254"/>
              <a:ext cx="262500" cy="656400"/>
            </a:xfrm>
            <a:prstGeom prst="straightConnector1">
              <a:avLst/>
            </a:prstGeom>
            <a:noFill/>
            <a:ln w="28575" cap="flat" cmpd="sng">
              <a:solidFill>
                <a:srgbClr val="B6A479"/>
              </a:solidFill>
              <a:prstDash val="solid"/>
              <a:round/>
              <a:headEnd type="none" w="sm" len="sm"/>
              <a:tailEnd type="none" w="sm" len="sm"/>
            </a:ln>
          </p:spPr>
        </p:cxnSp>
      </p:grpSp>
      <p:grpSp>
        <p:nvGrpSpPr>
          <p:cNvPr id="262" name="Google Shape;262;p24"/>
          <p:cNvGrpSpPr/>
          <p:nvPr/>
        </p:nvGrpSpPr>
        <p:grpSpPr>
          <a:xfrm>
            <a:off x="6901545" y="3213223"/>
            <a:ext cx="2419978" cy="1992110"/>
            <a:chOff x="6156399" y="2917535"/>
            <a:chExt cx="2419978" cy="1992110"/>
          </a:xfrm>
        </p:grpSpPr>
        <p:grpSp>
          <p:nvGrpSpPr>
            <p:cNvPr id="263" name="Google Shape;263;p24"/>
            <p:cNvGrpSpPr/>
            <p:nvPr/>
          </p:nvGrpSpPr>
          <p:grpSpPr>
            <a:xfrm>
              <a:off x="6156399" y="3185800"/>
              <a:ext cx="878446" cy="690113"/>
              <a:chOff x="9731917" y="3675297"/>
              <a:chExt cx="878446" cy="690113"/>
            </a:xfrm>
          </p:grpSpPr>
          <p:sp>
            <p:nvSpPr>
              <p:cNvPr id="264" name="Google Shape;264;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5" name="Google Shape;265;p24"/>
              <p:cNvSpPr txBox="1"/>
              <p:nvPr/>
            </p:nvSpPr>
            <p:spPr>
              <a:xfrm>
                <a:off x="9731917" y="3851055"/>
                <a:ext cx="878446"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Gunther</a:t>
                </a:r>
                <a:endParaRPr/>
              </a:p>
            </p:txBody>
          </p:sp>
        </p:grpSp>
        <p:grpSp>
          <p:nvGrpSpPr>
            <p:cNvPr id="266" name="Google Shape;266;p24"/>
            <p:cNvGrpSpPr/>
            <p:nvPr/>
          </p:nvGrpSpPr>
          <p:grpSpPr>
            <a:xfrm>
              <a:off x="7697977" y="2917535"/>
              <a:ext cx="878400" cy="690113"/>
              <a:chOff x="9790831" y="3675297"/>
              <a:chExt cx="878400" cy="690113"/>
            </a:xfrm>
          </p:grpSpPr>
          <p:sp>
            <p:nvSpPr>
              <p:cNvPr id="267" name="Google Shape;267;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68" name="Google Shape;268;p24"/>
              <p:cNvSpPr txBox="1"/>
              <p:nvPr/>
            </p:nvSpPr>
            <p:spPr>
              <a:xfrm>
                <a:off x="9790831" y="3867574"/>
                <a:ext cx="878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Rachel</a:t>
                </a:r>
                <a:endParaRPr/>
              </a:p>
            </p:txBody>
          </p:sp>
        </p:grpSp>
        <p:grpSp>
          <p:nvGrpSpPr>
            <p:cNvPr id="269" name="Google Shape;269;p24"/>
            <p:cNvGrpSpPr/>
            <p:nvPr/>
          </p:nvGrpSpPr>
          <p:grpSpPr>
            <a:xfrm>
              <a:off x="7323376" y="4219532"/>
              <a:ext cx="735730" cy="690113"/>
              <a:chOff x="9831042" y="3675297"/>
              <a:chExt cx="735730" cy="690113"/>
            </a:xfrm>
          </p:grpSpPr>
          <p:sp>
            <p:nvSpPr>
              <p:cNvPr id="270" name="Google Shape;270;p24"/>
              <p:cNvSpPr/>
              <p:nvPr/>
            </p:nvSpPr>
            <p:spPr>
              <a:xfrm>
                <a:off x="9831042" y="3675297"/>
                <a:ext cx="690113" cy="690113"/>
              </a:xfrm>
              <a:prstGeom prst="ellipse">
                <a:avLst/>
              </a:prstGeom>
              <a:noFill/>
              <a:ln w="28575" cap="flat" cmpd="sng">
                <a:solidFill>
                  <a:srgbClr val="4C328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271" name="Google Shape;271;p24"/>
              <p:cNvSpPr txBox="1"/>
              <p:nvPr/>
            </p:nvSpPr>
            <p:spPr>
              <a:xfrm>
                <a:off x="9876772" y="3835677"/>
                <a:ext cx="690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Ross</a:t>
                </a:r>
                <a:endParaRPr/>
              </a:p>
            </p:txBody>
          </p:sp>
        </p:grpSp>
        <p:cxnSp>
          <p:nvCxnSpPr>
            <p:cNvPr id="272" name="Google Shape;272;p24"/>
            <p:cNvCxnSpPr>
              <a:stCxn id="264" idx="6"/>
              <a:endCxn id="267" idx="2"/>
            </p:cNvCxnSpPr>
            <p:nvPr/>
          </p:nvCxnSpPr>
          <p:spPr>
            <a:xfrm rot="10800000" flipH="1">
              <a:off x="6945637" y="3262657"/>
              <a:ext cx="792600" cy="268200"/>
            </a:xfrm>
            <a:prstGeom prst="straightConnector1">
              <a:avLst/>
            </a:prstGeom>
            <a:noFill/>
            <a:ln w="28575" cap="flat" cmpd="sng">
              <a:solidFill>
                <a:srgbClr val="B6A479"/>
              </a:solidFill>
              <a:prstDash val="solid"/>
              <a:round/>
              <a:headEnd type="none" w="sm" len="sm"/>
              <a:tailEnd type="triangle" w="med" len="med"/>
            </a:ln>
          </p:spPr>
        </p:cxnSp>
        <p:cxnSp>
          <p:nvCxnSpPr>
            <p:cNvPr id="273" name="Google Shape;273;p24"/>
            <p:cNvCxnSpPr>
              <a:stCxn id="267" idx="4"/>
              <a:endCxn id="270" idx="7"/>
            </p:cNvCxnSpPr>
            <p:nvPr/>
          </p:nvCxnSpPr>
          <p:spPr>
            <a:xfrm flipH="1">
              <a:off x="7912545" y="3607648"/>
              <a:ext cx="170700" cy="712800"/>
            </a:xfrm>
            <a:prstGeom prst="straightConnector1">
              <a:avLst/>
            </a:prstGeom>
            <a:noFill/>
            <a:ln w="28575" cap="flat" cmpd="sng">
              <a:solidFill>
                <a:srgbClr val="B6A479"/>
              </a:solidFill>
              <a:prstDash val="solid"/>
              <a:round/>
              <a:headEnd type="none" w="sm" len="sm"/>
              <a:tailEnd type="triangle" w="med" len="med"/>
            </a:ln>
          </p:spPr>
        </p:cxnSp>
        <p:cxnSp>
          <p:nvCxnSpPr>
            <p:cNvPr id="274" name="Google Shape;274;p24"/>
            <p:cNvCxnSpPr>
              <a:stCxn id="270" idx="0"/>
              <a:endCxn id="267" idx="3"/>
            </p:cNvCxnSpPr>
            <p:nvPr/>
          </p:nvCxnSpPr>
          <p:spPr>
            <a:xfrm rot="10800000" flipH="1">
              <a:off x="7668433" y="3506732"/>
              <a:ext cx="170700" cy="712800"/>
            </a:xfrm>
            <a:prstGeom prst="straightConnector1">
              <a:avLst/>
            </a:prstGeom>
            <a:noFill/>
            <a:ln w="28575" cap="flat" cmpd="sng">
              <a:solidFill>
                <a:srgbClr val="B6A479"/>
              </a:solidFill>
              <a:prstDash val="solid"/>
              <a:round/>
              <a:headEnd type="none" w="sm" len="sm"/>
              <a:tailEnd type="triangle" w="med" len="med"/>
            </a:ln>
          </p:spPr>
        </p:cxnSp>
      </p:grpSp>
      <p:sp>
        <p:nvSpPr>
          <p:cNvPr id="275" name="Google Shape;275;p24"/>
          <p:cNvSpPr txBox="1"/>
          <p:nvPr/>
        </p:nvSpPr>
        <p:spPr>
          <a:xfrm>
            <a:off x="9102623" y="1052120"/>
            <a:ext cx="19944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Undirected Graph:</a:t>
            </a:r>
            <a:endParaRPr/>
          </a:p>
        </p:txBody>
      </p:sp>
      <p:sp>
        <p:nvSpPr>
          <p:cNvPr id="276" name="Google Shape;276;p24"/>
          <p:cNvSpPr txBox="1"/>
          <p:nvPr/>
        </p:nvSpPr>
        <p:spPr>
          <a:xfrm>
            <a:off x="7413945" y="2843891"/>
            <a:ext cx="17395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Directed Graph: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575239" y="263276"/>
            <a:ext cx="11187000" cy="10149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Clr>
                <a:srgbClr val="0C0C0C"/>
              </a:buClr>
              <a:buSzPts val="4400"/>
              <a:buFont typeface="Quattrocento Sans"/>
              <a:buNone/>
            </a:pPr>
            <a:r>
              <a:rPr lang="en-US" dirty="0"/>
              <a:t>More Graph Terminology</a:t>
            </a:r>
            <a:endParaRPr dirty="0"/>
          </a:p>
        </p:txBody>
      </p:sp>
      <p:sp>
        <p:nvSpPr>
          <p:cNvPr id="282" name="Google Shape;282;p25"/>
          <p:cNvSpPr txBox="1">
            <a:spLocks noGrp="1"/>
          </p:cNvSpPr>
          <p:nvPr>
            <p:ph type="body" idx="1"/>
          </p:nvPr>
        </p:nvSpPr>
        <p:spPr>
          <a:xfrm>
            <a:off x="867625" y="1479875"/>
            <a:ext cx="7690200" cy="5224500"/>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None/>
            </a:pPr>
            <a:r>
              <a:rPr lang="en-US" dirty="0"/>
              <a:t>Two nodes are </a:t>
            </a:r>
            <a:r>
              <a:rPr lang="en-US" b="1" dirty="0">
                <a:solidFill>
                  <a:srgbClr val="4C3283"/>
                </a:solidFill>
              </a:rPr>
              <a:t>connected</a:t>
            </a:r>
            <a:r>
              <a:rPr lang="en-US" dirty="0"/>
              <a:t> if there is a path between them</a:t>
            </a:r>
            <a:endParaRPr dirty="0"/>
          </a:p>
          <a:p>
            <a:pPr marL="457200" lvl="0" indent="-368300" algn="l" rtl="0">
              <a:lnSpc>
                <a:spcPct val="90000"/>
              </a:lnSpc>
              <a:spcBef>
                <a:spcPts val="400"/>
              </a:spcBef>
              <a:spcAft>
                <a:spcPts val="0"/>
              </a:spcAft>
              <a:buSzPts val="2200"/>
              <a:buChar char="●"/>
            </a:pPr>
            <a:r>
              <a:rPr lang="en-US" sz="2200" dirty="0"/>
              <a:t>If all the nodes are connected, we say the graph is </a:t>
            </a:r>
            <a:r>
              <a:rPr lang="en-US" sz="2200" b="1" dirty="0">
                <a:solidFill>
                  <a:srgbClr val="4C3283"/>
                </a:solidFill>
              </a:rPr>
              <a:t>connected</a:t>
            </a:r>
            <a:endParaRPr sz="2200" b="1" dirty="0">
              <a:solidFill>
                <a:srgbClr val="4C3283"/>
              </a:solidFill>
            </a:endParaRPr>
          </a:p>
          <a:p>
            <a:pPr marL="1371600" lvl="1" indent="-368300" algn="l" rtl="0">
              <a:lnSpc>
                <a:spcPct val="90000"/>
              </a:lnSpc>
              <a:spcBef>
                <a:spcPts val="0"/>
              </a:spcBef>
              <a:spcAft>
                <a:spcPts val="0"/>
              </a:spcAft>
              <a:buClr>
                <a:srgbClr val="4C3283"/>
              </a:buClr>
              <a:buSzPts val="2200"/>
              <a:buChar char="○"/>
            </a:pPr>
            <a:r>
              <a:rPr lang="en-US" sz="2200" dirty="0"/>
              <a:t>A directed graph is </a:t>
            </a:r>
            <a:r>
              <a:rPr lang="en-US" sz="2200" b="1" dirty="0">
                <a:solidFill>
                  <a:srgbClr val="4C3283"/>
                </a:solidFill>
              </a:rPr>
              <a:t>weakly connected</a:t>
            </a:r>
            <a:r>
              <a:rPr lang="en-US" sz="2200" dirty="0"/>
              <a:t> if replacing every directed edge with an undirected edge results in a connected graph</a:t>
            </a:r>
            <a:endParaRPr sz="2200" dirty="0"/>
          </a:p>
          <a:p>
            <a:pPr marL="1371600" lvl="1" indent="-368300" algn="l" rtl="0">
              <a:lnSpc>
                <a:spcPct val="90000"/>
              </a:lnSpc>
              <a:spcBef>
                <a:spcPts val="0"/>
              </a:spcBef>
              <a:spcAft>
                <a:spcPts val="0"/>
              </a:spcAft>
              <a:buSzPts val="2200"/>
              <a:buChar char="○"/>
            </a:pPr>
            <a:r>
              <a:rPr lang="en-US" sz="2200" dirty="0"/>
              <a:t>A directed graph is</a:t>
            </a:r>
            <a:r>
              <a:rPr lang="en-US" sz="2200" b="1" dirty="0">
                <a:solidFill>
                  <a:srgbClr val="4C3283"/>
                </a:solidFill>
              </a:rPr>
              <a:t> strongly connected</a:t>
            </a:r>
            <a:r>
              <a:rPr lang="en-US" sz="2200" dirty="0"/>
              <a:t> if a directed path exists between every pair of nodes</a:t>
            </a:r>
            <a:endParaRPr sz="2200" dirty="0"/>
          </a:p>
          <a:p>
            <a:pPr marL="457200" lvl="0" indent="-368300" algn="l" rtl="0">
              <a:lnSpc>
                <a:spcPct val="90000"/>
              </a:lnSpc>
              <a:spcBef>
                <a:spcPts val="0"/>
              </a:spcBef>
              <a:spcAft>
                <a:spcPts val="0"/>
              </a:spcAft>
              <a:buSzPts val="2200"/>
              <a:buChar char="●"/>
            </a:pPr>
            <a:r>
              <a:rPr lang="en-US" sz="2200" dirty="0"/>
              <a:t>The number of edges leaving a node is its </a:t>
            </a:r>
            <a:r>
              <a:rPr lang="en-US" sz="2200" b="1" dirty="0">
                <a:solidFill>
                  <a:srgbClr val="4C3283"/>
                </a:solidFill>
              </a:rPr>
              <a:t>degree</a:t>
            </a:r>
            <a:br>
              <a:rPr lang="en-US" b="1" dirty="0">
                <a:solidFill>
                  <a:srgbClr val="73B5E4"/>
                </a:solidFill>
              </a:rPr>
            </a:br>
            <a:endParaRPr b="1" dirty="0">
              <a:solidFill>
                <a:srgbClr val="73B5E4"/>
              </a:solidFill>
            </a:endParaRPr>
          </a:p>
          <a:p>
            <a:pPr marL="0" lvl="0" indent="0" algn="l" rtl="0">
              <a:lnSpc>
                <a:spcPct val="90000"/>
              </a:lnSpc>
              <a:spcBef>
                <a:spcPts val="1600"/>
              </a:spcBef>
              <a:spcAft>
                <a:spcPts val="0"/>
              </a:spcAft>
              <a:buNone/>
            </a:pPr>
            <a:r>
              <a:rPr lang="en-US" dirty="0"/>
              <a:t>A </a:t>
            </a:r>
            <a:r>
              <a:rPr lang="en-US" b="1" dirty="0">
                <a:solidFill>
                  <a:srgbClr val="4C3283"/>
                </a:solidFill>
              </a:rPr>
              <a:t>path</a:t>
            </a:r>
            <a:r>
              <a:rPr lang="en-US" dirty="0"/>
              <a:t> is a sequence of nodes connected by edges</a:t>
            </a:r>
            <a:endParaRPr dirty="0"/>
          </a:p>
          <a:p>
            <a:pPr marL="457200" lvl="0" indent="-368300" algn="l" rtl="0">
              <a:lnSpc>
                <a:spcPct val="90000"/>
              </a:lnSpc>
              <a:spcBef>
                <a:spcPts val="400"/>
              </a:spcBef>
              <a:spcAft>
                <a:spcPts val="0"/>
              </a:spcAft>
              <a:buSzPts val="2200"/>
              <a:buChar char="●"/>
            </a:pPr>
            <a:r>
              <a:rPr lang="en-US" sz="2200" dirty="0"/>
              <a:t>A </a:t>
            </a:r>
            <a:r>
              <a:rPr lang="en-US" sz="2200" b="1" dirty="0">
                <a:solidFill>
                  <a:srgbClr val="4C3283"/>
                </a:solidFill>
              </a:rPr>
              <a:t>simple path </a:t>
            </a:r>
            <a:r>
              <a:rPr lang="en-US" sz="2200" dirty="0"/>
              <a:t>is a path without repeated nodes</a:t>
            </a:r>
            <a:endParaRPr sz="2200" dirty="0"/>
          </a:p>
          <a:p>
            <a:pPr marL="457200" lvl="0" indent="-368300" algn="l" rtl="0">
              <a:lnSpc>
                <a:spcPct val="90000"/>
              </a:lnSpc>
              <a:spcBef>
                <a:spcPts val="0"/>
              </a:spcBef>
              <a:spcAft>
                <a:spcPts val="0"/>
              </a:spcAft>
              <a:buSzPts val="2200"/>
              <a:buChar char="●"/>
            </a:pPr>
            <a:r>
              <a:rPr lang="en-US" sz="2200" dirty="0"/>
              <a:t>A </a:t>
            </a:r>
            <a:r>
              <a:rPr lang="en-US" sz="2200" b="1" dirty="0">
                <a:solidFill>
                  <a:srgbClr val="4C3283"/>
                </a:solidFill>
              </a:rPr>
              <a:t>cycle</a:t>
            </a:r>
            <a:r>
              <a:rPr lang="en-US" sz="2200" dirty="0"/>
              <a:t> is a path whose first and last nodes are the same</a:t>
            </a:r>
            <a:endParaRPr sz="2200" dirty="0"/>
          </a:p>
          <a:p>
            <a:pPr marL="914400" lvl="1" indent="-342900" algn="l" rtl="0">
              <a:lnSpc>
                <a:spcPct val="90000"/>
              </a:lnSpc>
              <a:spcBef>
                <a:spcPts val="0"/>
              </a:spcBef>
              <a:spcAft>
                <a:spcPts val="0"/>
              </a:spcAft>
              <a:buSzPts val="1800"/>
              <a:buChar char="○"/>
            </a:pPr>
            <a:r>
              <a:rPr lang="en-US" sz="1800" dirty="0"/>
              <a:t>A graph with a cycle is </a:t>
            </a:r>
            <a:r>
              <a:rPr lang="en-US" sz="1800" b="1" dirty="0">
                <a:solidFill>
                  <a:srgbClr val="4C3283"/>
                </a:solidFill>
              </a:rPr>
              <a:t>cyclic</a:t>
            </a:r>
            <a:endParaRPr sz="1800" dirty="0"/>
          </a:p>
        </p:txBody>
      </p:sp>
      <p:sp>
        <p:nvSpPr>
          <p:cNvPr id="283" name="Google Shape;283;p25"/>
          <p:cNvSpPr/>
          <p:nvPr/>
        </p:nvSpPr>
        <p:spPr>
          <a:xfrm>
            <a:off x="9792884" y="2776973"/>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sp>
        <p:nvSpPr>
          <p:cNvPr id="284" name="Google Shape;284;p25"/>
          <p:cNvSpPr/>
          <p:nvPr/>
        </p:nvSpPr>
        <p:spPr>
          <a:xfrm>
            <a:off x="10359238" y="225868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285" name="Google Shape;285;p25"/>
          <p:cNvSpPr/>
          <p:nvPr/>
        </p:nvSpPr>
        <p:spPr>
          <a:xfrm>
            <a:off x="11004605" y="2580473"/>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286" name="Google Shape;286;p25"/>
          <p:cNvCxnSpPr>
            <a:stCxn id="283" idx="7"/>
            <a:endCxn id="284" idx="3"/>
          </p:cNvCxnSpPr>
          <p:nvPr/>
        </p:nvCxnSpPr>
        <p:spPr>
          <a:xfrm rot="10800000" flipH="1">
            <a:off x="10128330" y="2594227"/>
            <a:ext cx="288600" cy="240300"/>
          </a:xfrm>
          <a:prstGeom prst="straightConnector1">
            <a:avLst/>
          </a:prstGeom>
          <a:noFill/>
          <a:ln w="28575" cap="flat" cmpd="sng">
            <a:solidFill>
              <a:srgbClr val="4C3282"/>
            </a:solidFill>
            <a:prstDash val="solid"/>
            <a:round/>
            <a:headEnd type="none" w="sm" len="sm"/>
            <a:tailEnd type="triangle" w="med" len="med"/>
          </a:ln>
        </p:spPr>
      </p:cxnSp>
      <p:cxnSp>
        <p:nvCxnSpPr>
          <p:cNvPr id="287" name="Google Shape;287;p25"/>
          <p:cNvCxnSpPr>
            <a:stCxn id="284" idx="6"/>
            <a:endCxn id="285" idx="1"/>
          </p:cNvCxnSpPr>
          <p:nvPr/>
        </p:nvCxnSpPr>
        <p:spPr>
          <a:xfrm>
            <a:off x="10752238" y="2455184"/>
            <a:ext cx="309900" cy="182700"/>
          </a:xfrm>
          <a:prstGeom prst="straightConnector1">
            <a:avLst/>
          </a:prstGeom>
          <a:noFill/>
          <a:ln w="28575" cap="flat" cmpd="sng">
            <a:solidFill>
              <a:srgbClr val="4C3282"/>
            </a:solidFill>
            <a:prstDash val="solid"/>
            <a:round/>
            <a:headEnd type="none" w="sm" len="sm"/>
            <a:tailEnd type="triangle" w="med" len="med"/>
          </a:ln>
        </p:spPr>
      </p:cxnSp>
      <p:sp>
        <p:nvSpPr>
          <p:cNvPr id="288" name="Google Shape;288;p25"/>
          <p:cNvSpPr/>
          <p:nvPr/>
        </p:nvSpPr>
        <p:spPr>
          <a:xfrm>
            <a:off x="8510092" y="1086876"/>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f</a:t>
            </a:r>
            <a:endParaRPr sz="1600" b="1">
              <a:solidFill>
                <a:schemeClr val="dk1"/>
              </a:solidFill>
              <a:latin typeface="Consolas"/>
              <a:ea typeface="Consolas"/>
              <a:cs typeface="Consolas"/>
              <a:sym typeface="Consolas"/>
            </a:endParaRPr>
          </a:p>
        </p:txBody>
      </p:sp>
      <p:sp>
        <p:nvSpPr>
          <p:cNvPr id="289" name="Google Shape;289;p25"/>
          <p:cNvSpPr/>
          <p:nvPr/>
        </p:nvSpPr>
        <p:spPr>
          <a:xfrm>
            <a:off x="9179880" y="1424926"/>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e</a:t>
            </a:r>
            <a:endParaRPr sz="1600" b="1">
              <a:solidFill>
                <a:schemeClr val="dk1"/>
              </a:solidFill>
              <a:latin typeface="Consolas"/>
              <a:ea typeface="Consolas"/>
              <a:cs typeface="Consolas"/>
              <a:sym typeface="Consolas"/>
            </a:endParaRPr>
          </a:p>
        </p:txBody>
      </p:sp>
      <p:cxnSp>
        <p:nvCxnSpPr>
          <p:cNvPr id="290" name="Google Shape;290;p25"/>
          <p:cNvCxnSpPr>
            <a:stCxn id="288" idx="6"/>
            <a:endCxn id="289" idx="2"/>
          </p:cNvCxnSpPr>
          <p:nvPr/>
        </p:nvCxnSpPr>
        <p:spPr>
          <a:xfrm>
            <a:off x="8903092" y="1283376"/>
            <a:ext cx="276900" cy="338100"/>
          </a:xfrm>
          <a:prstGeom prst="straightConnector1">
            <a:avLst/>
          </a:prstGeom>
          <a:noFill/>
          <a:ln w="28575" cap="flat" cmpd="sng">
            <a:solidFill>
              <a:srgbClr val="4C3282"/>
            </a:solidFill>
            <a:prstDash val="solid"/>
            <a:round/>
            <a:headEnd type="none" w="sm" len="sm"/>
            <a:tailEnd type="none" w="sm" len="sm"/>
          </a:ln>
        </p:spPr>
      </p:cxnSp>
      <p:sp>
        <p:nvSpPr>
          <p:cNvPr id="291" name="Google Shape;291;p25"/>
          <p:cNvSpPr/>
          <p:nvPr/>
        </p:nvSpPr>
        <p:spPr>
          <a:xfrm>
            <a:off x="9894186" y="1086876"/>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g</a:t>
            </a:r>
            <a:endParaRPr sz="1600" b="1">
              <a:solidFill>
                <a:schemeClr val="dk1"/>
              </a:solidFill>
              <a:latin typeface="Consolas"/>
              <a:ea typeface="Consolas"/>
              <a:cs typeface="Consolas"/>
              <a:sym typeface="Consolas"/>
            </a:endParaRPr>
          </a:p>
        </p:txBody>
      </p:sp>
      <p:cxnSp>
        <p:nvCxnSpPr>
          <p:cNvPr id="292" name="Google Shape;292;p25"/>
          <p:cNvCxnSpPr>
            <a:stCxn id="289" idx="6"/>
            <a:endCxn id="291" idx="3"/>
          </p:cNvCxnSpPr>
          <p:nvPr/>
        </p:nvCxnSpPr>
        <p:spPr>
          <a:xfrm rot="10800000" flipH="1">
            <a:off x="9572880" y="1422226"/>
            <a:ext cx="378900" cy="199200"/>
          </a:xfrm>
          <a:prstGeom prst="straightConnector1">
            <a:avLst/>
          </a:prstGeom>
          <a:noFill/>
          <a:ln w="28575" cap="flat" cmpd="sng">
            <a:solidFill>
              <a:srgbClr val="4C3282"/>
            </a:solidFill>
            <a:prstDash val="solid"/>
            <a:round/>
            <a:headEnd type="none" w="sm" len="sm"/>
            <a:tailEnd type="none" w="sm" len="sm"/>
          </a:ln>
        </p:spPr>
      </p:cxnSp>
      <p:sp>
        <p:nvSpPr>
          <p:cNvPr id="293" name="Google Shape;293;p25"/>
          <p:cNvSpPr/>
          <p:nvPr/>
        </p:nvSpPr>
        <p:spPr>
          <a:xfrm>
            <a:off x="11301416" y="186568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294" name="Google Shape;294;p25"/>
          <p:cNvSpPr/>
          <p:nvPr/>
        </p:nvSpPr>
        <p:spPr>
          <a:xfrm>
            <a:off x="9202139" y="843390"/>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j</a:t>
            </a:r>
            <a:endParaRPr sz="1600" b="1">
              <a:solidFill>
                <a:schemeClr val="dk1"/>
              </a:solidFill>
              <a:latin typeface="Consolas"/>
              <a:ea typeface="Consolas"/>
              <a:cs typeface="Consolas"/>
              <a:sym typeface="Consolas"/>
            </a:endParaRPr>
          </a:p>
        </p:txBody>
      </p:sp>
      <p:sp>
        <p:nvSpPr>
          <p:cNvPr id="295" name="Google Shape;295;p25"/>
          <p:cNvSpPr/>
          <p:nvPr/>
        </p:nvSpPr>
        <p:spPr>
          <a:xfrm>
            <a:off x="10239346" y="5406766"/>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p</a:t>
            </a:r>
            <a:endParaRPr sz="1600" b="1">
              <a:solidFill>
                <a:schemeClr val="dk1"/>
              </a:solidFill>
              <a:latin typeface="Consolas"/>
              <a:ea typeface="Consolas"/>
              <a:cs typeface="Consolas"/>
              <a:sym typeface="Consolas"/>
            </a:endParaRPr>
          </a:p>
        </p:txBody>
      </p:sp>
      <p:sp>
        <p:nvSpPr>
          <p:cNvPr id="296" name="Google Shape;296;p25"/>
          <p:cNvSpPr/>
          <p:nvPr/>
        </p:nvSpPr>
        <p:spPr>
          <a:xfrm>
            <a:off x="10636438" y="6014515"/>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m</a:t>
            </a:r>
            <a:endParaRPr sz="1600" b="1">
              <a:solidFill>
                <a:schemeClr val="dk1"/>
              </a:solidFill>
              <a:latin typeface="Consolas"/>
              <a:ea typeface="Consolas"/>
              <a:cs typeface="Consolas"/>
              <a:sym typeface="Consolas"/>
            </a:endParaRPr>
          </a:p>
        </p:txBody>
      </p:sp>
      <p:cxnSp>
        <p:nvCxnSpPr>
          <p:cNvPr id="297" name="Google Shape;297;p25"/>
          <p:cNvCxnSpPr>
            <a:stCxn id="295" idx="5"/>
            <a:endCxn id="296" idx="1"/>
          </p:cNvCxnSpPr>
          <p:nvPr/>
        </p:nvCxnSpPr>
        <p:spPr>
          <a:xfrm>
            <a:off x="10574792" y="5742212"/>
            <a:ext cx="119100" cy="330000"/>
          </a:xfrm>
          <a:prstGeom prst="straightConnector1">
            <a:avLst/>
          </a:prstGeom>
          <a:noFill/>
          <a:ln w="28575" cap="flat" cmpd="sng">
            <a:solidFill>
              <a:srgbClr val="4C3282"/>
            </a:solidFill>
            <a:prstDash val="solid"/>
            <a:round/>
            <a:headEnd type="none" w="sm" len="sm"/>
            <a:tailEnd type="triangle" w="med" len="med"/>
          </a:ln>
        </p:spPr>
      </p:cxnSp>
      <p:sp>
        <p:nvSpPr>
          <p:cNvPr id="298" name="Google Shape;298;p25"/>
          <p:cNvSpPr/>
          <p:nvPr/>
        </p:nvSpPr>
        <p:spPr>
          <a:xfrm>
            <a:off x="11350744" y="5676465"/>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n</a:t>
            </a:r>
            <a:endParaRPr sz="1600" b="1">
              <a:solidFill>
                <a:schemeClr val="dk1"/>
              </a:solidFill>
              <a:latin typeface="Consolas"/>
              <a:ea typeface="Consolas"/>
              <a:cs typeface="Consolas"/>
              <a:sym typeface="Consolas"/>
            </a:endParaRPr>
          </a:p>
        </p:txBody>
      </p:sp>
      <p:cxnSp>
        <p:nvCxnSpPr>
          <p:cNvPr id="299" name="Google Shape;299;p25"/>
          <p:cNvCxnSpPr>
            <a:stCxn id="296" idx="6"/>
            <a:endCxn id="298" idx="3"/>
          </p:cNvCxnSpPr>
          <p:nvPr/>
        </p:nvCxnSpPr>
        <p:spPr>
          <a:xfrm rot="10800000" flipH="1">
            <a:off x="11029438" y="6011815"/>
            <a:ext cx="378900" cy="199200"/>
          </a:xfrm>
          <a:prstGeom prst="straightConnector1">
            <a:avLst/>
          </a:prstGeom>
          <a:noFill/>
          <a:ln w="28575" cap="flat" cmpd="sng">
            <a:solidFill>
              <a:srgbClr val="4C3282"/>
            </a:solidFill>
            <a:prstDash val="solid"/>
            <a:round/>
            <a:headEnd type="none" w="sm" len="sm"/>
            <a:tailEnd type="triangle" w="med" len="med"/>
          </a:ln>
        </p:spPr>
      </p:cxnSp>
      <p:sp>
        <p:nvSpPr>
          <p:cNvPr id="300" name="Google Shape;300;p25"/>
          <p:cNvSpPr/>
          <p:nvPr/>
        </p:nvSpPr>
        <p:spPr>
          <a:xfrm>
            <a:off x="10883553" y="5173319"/>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i</a:t>
            </a:r>
            <a:endParaRPr sz="1600" b="1">
              <a:solidFill>
                <a:schemeClr val="dk1"/>
              </a:solidFill>
              <a:latin typeface="Consolas"/>
              <a:ea typeface="Consolas"/>
              <a:cs typeface="Consolas"/>
              <a:sym typeface="Consolas"/>
            </a:endParaRPr>
          </a:p>
        </p:txBody>
      </p:sp>
      <p:sp>
        <p:nvSpPr>
          <p:cNvPr id="301" name="Google Shape;301;p25"/>
          <p:cNvSpPr/>
          <p:nvPr/>
        </p:nvSpPr>
        <p:spPr>
          <a:xfrm>
            <a:off x="9831848" y="6026313"/>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o</a:t>
            </a:r>
            <a:endParaRPr sz="1600" b="1">
              <a:solidFill>
                <a:schemeClr val="dk1"/>
              </a:solidFill>
              <a:latin typeface="Consolas"/>
              <a:ea typeface="Consolas"/>
              <a:cs typeface="Consolas"/>
              <a:sym typeface="Consolas"/>
            </a:endParaRPr>
          </a:p>
        </p:txBody>
      </p:sp>
      <p:cxnSp>
        <p:nvCxnSpPr>
          <p:cNvPr id="302" name="Google Shape;302;p25"/>
          <p:cNvCxnSpPr>
            <a:stCxn id="295" idx="3"/>
            <a:endCxn id="301" idx="7"/>
          </p:cNvCxnSpPr>
          <p:nvPr/>
        </p:nvCxnSpPr>
        <p:spPr>
          <a:xfrm flipH="1">
            <a:off x="10167300" y="5742212"/>
            <a:ext cx="129600" cy="341700"/>
          </a:xfrm>
          <a:prstGeom prst="straightConnector1">
            <a:avLst/>
          </a:prstGeom>
          <a:noFill/>
          <a:ln w="28575" cap="flat" cmpd="sng">
            <a:solidFill>
              <a:srgbClr val="4C3282"/>
            </a:solidFill>
            <a:prstDash val="solid"/>
            <a:round/>
            <a:headEnd type="none" w="sm" len="sm"/>
            <a:tailEnd type="triangle" w="med" len="med"/>
          </a:ln>
        </p:spPr>
      </p:cxnSp>
      <p:cxnSp>
        <p:nvCxnSpPr>
          <p:cNvPr id="303" name="Google Shape;303;p25"/>
          <p:cNvCxnSpPr>
            <a:stCxn id="300" idx="2"/>
            <a:endCxn id="295" idx="7"/>
          </p:cNvCxnSpPr>
          <p:nvPr/>
        </p:nvCxnSpPr>
        <p:spPr>
          <a:xfrm flipH="1">
            <a:off x="10574853" y="5369819"/>
            <a:ext cx="308700" cy="94500"/>
          </a:xfrm>
          <a:prstGeom prst="straightConnector1">
            <a:avLst/>
          </a:prstGeom>
          <a:noFill/>
          <a:ln w="28575" cap="flat" cmpd="sng">
            <a:solidFill>
              <a:srgbClr val="4C3282"/>
            </a:solidFill>
            <a:prstDash val="solid"/>
            <a:round/>
            <a:headEnd type="none" w="sm" len="sm"/>
            <a:tailEnd type="triangle" w="med" len="med"/>
          </a:ln>
        </p:spPr>
      </p:cxnSp>
      <p:cxnSp>
        <p:nvCxnSpPr>
          <p:cNvPr id="304" name="Google Shape;304;p25"/>
          <p:cNvCxnSpPr>
            <a:stCxn id="300" idx="4"/>
            <a:endCxn id="296" idx="7"/>
          </p:cNvCxnSpPr>
          <p:nvPr/>
        </p:nvCxnSpPr>
        <p:spPr>
          <a:xfrm flipH="1">
            <a:off x="10971753" y="5566319"/>
            <a:ext cx="108300" cy="505800"/>
          </a:xfrm>
          <a:prstGeom prst="straightConnector1">
            <a:avLst/>
          </a:prstGeom>
          <a:noFill/>
          <a:ln w="28575" cap="flat" cmpd="sng">
            <a:solidFill>
              <a:srgbClr val="4C3282"/>
            </a:solidFill>
            <a:prstDash val="solid"/>
            <a:round/>
            <a:headEnd type="none" w="sm" len="sm"/>
            <a:tailEnd type="triangle" w="med" len="med"/>
          </a:ln>
        </p:spPr>
      </p:cxnSp>
      <p:sp>
        <p:nvSpPr>
          <p:cNvPr id="305" name="Google Shape;305;p25"/>
          <p:cNvSpPr/>
          <p:nvPr/>
        </p:nvSpPr>
        <p:spPr>
          <a:xfrm>
            <a:off x="8809139" y="4245755"/>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p</a:t>
            </a:r>
            <a:endParaRPr sz="1600" b="1">
              <a:solidFill>
                <a:schemeClr val="dk1"/>
              </a:solidFill>
              <a:latin typeface="Consolas"/>
              <a:ea typeface="Consolas"/>
              <a:cs typeface="Consolas"/>
              <a:sym typeface="Consolas"/>
            </a:endParaRPr>
          </a:p>
        </p:txBody>
      </p:sp>
      <p:sp>
        <p:nvSpPr>
          <p:cNvPr id="306" name="Google Shape;306;p25"/>
          <p:cNvSpPr/>
          <p:nvPr/>
        </p:nvSpPr>
        <p:spPr>
          <a:xfrm>
            <a:off x="9206231" y="485350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m</a:t>
            </a:r>
            <a:endParaRPr sz="1600" b="1">
              <a:solidFill>
                <a:schemeClr val="dk1"/>
              </a:solidFill>
              <a:latin typeface="Consolas"/>
              <a:ea typeface="Consolas"/>
              <a:cs typeface="Consolas"/>
              <a:sym typeface="Consolas"/>
            </a:endParaRPr>
          </a:p>
        </p:txBody>
      </p:sp>
      <p:cxnSp>
        <p:nvCxnSpPr>
          <p:cNvPr id="307" name="Google Shape;307;p25"/>
          <p:cNvCxnSpPr>
            <a:stCxn id="305" idx="5"/>
            <a:endCxn id="306" idx="1"/>
          </p:cNvCxnSpPr>
          <p:nvPr/>
        </p:nvCxnSpPr>
        <p:spPr>
          <a:xfrm>
            <a:off x="9144585" y="4581201"/>
            <a:ext cx="119100" cy="330000"/>
          </a:xfrm>
          <a:prstGeom prst="straightConnector1">
            <a:avLst/>
          </a:prstGeom>
          <a:noFill/>
          <a:ln w="28575" cap="flat" cmpd="sng">
            <a:solidFill>
              <a:srgbClr val="4C3282"/>
            </a:solidFill>
            <a:prstDash val="solid"/>
            <a:round/>
            <a:headEnd type="none" w="sm" len="sm"/>
            <a:tailEnd type="none" w="sm" len="sm"/>
          </a:ln>
        </p:spPr>
      </p:cxnSp>
      <p:sp>
        <p:nvSpPr>
          <p:cNvPr id="308" name="Google Shape;308;p25"/>
          <p:cNvSpPr/>
          <p:nvPr/>
        </p:nvSpPr>
        <p:spPr>
          <a:xfrm>
            <a:off x="9920537" y="451545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n</a:t>
            </a:r>
            <a:endParaRPr sz="1600" b="1">
              <a:solidFill>
                <a:schemeClr val="dk1"/>
              </a:solidFill>
              <a:latin typeface="Consolas"/>
              <a:ea typeface="Consolas"/>
              <a:cs typeface="Consolas"/>
              <a:sym typeface="Consolas"/>
            </a:endParaRPr>
          </a:p>
        </p:txBody>
      </p:sp>
      <p:cxnSp>
        <p:nvCxnSpPr>
          <p:cNvPr id="309" name="Google Shape;309;p25"/>
          <p:cNvCxnSpPr>
            <a:stCxn id="306" idx="6"/>
            <a:endCxn id="308" idx="3"/>
          </p:cNvCxnSpPr>
          <p:nvPr/>
        </p:nvCxnSpPr>
        <p:spPr>
          <a:xfrm rot="10800000" flipH="1">
            <a:off x="9599231" y="4850804"/>
            <a:ext cx="378900" cy="199200"/>
          </a:xfrm>
          <a:prstGeom prst="straightConnector1">
            <a:avLst/>
          </a:prstGeom>
          <a:noFill/>
          <a:ln w="28575" cap="flat" cmpd="sng">
            <a:solidFill>
              <a:srgbClr val="4C3282"/>
            </a:solidFill>
            <a:prstDash val="solid"/>
            <a:round/>
            <a:headEnd type="none" w="sm" len="sm"/>
            <a:tailEnd type="none" w="sm" len="sm"/>
          </a:ln>
        </p:spPr>
      </p:cxnSp>
      <p:sp>
        <p:nvSpPr>
          <p:cNvPr id="310" name="Google Shape;310;p25"/>
          <p:cNvSpPr/>
          <p:nvPr/>
        </p:nvSpPr>
        <p:spPr>
          <a:xfrm>
            <a:off x="9453346" y="4012308"/>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i</a:t>
            </a:r>
            <a:endParaRPr sz="1600" b="1">
              <a:solidFill>
                <a:schemeClr val="dk1"/>
              </a:solidFill>
              <a:latin typeface="Consolas"/>
              <a:ea typeface="Consolas"/>
              <a:cs typeface="Consolas"/>
              <a:sym typeface="Consolas"/>
            </a:endParaRPr>
          </a:p>
        </p:txBody>
      </p:sp>
      <p:sp>
        <p:nvSpPr>
          <p:cNvPr id="311" name="Google Shape;311;p25"/>
          <p:cNvSpPr/>
          <p:nvPr/>
        </p:nvSpPr>
        <p:spPr>
          <a:xfrm>
            <a:off x="8401641" y="4865302"/>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o</a:t>
            </a:r>
            <a:endParaRPr sz="1600" b="1">
              <a:solidFill>
                <a:schemeClr val="dk1"/>
              </a:solidFill>
              <a:latin typeface="Consolas"/>
              <a:ea typeface="Consolas"/>
              <a:cs typeface="Consolas"/>
              <a:sym typeface="Consolas"/>
            </a:endParaRPr>
          </a:p>
        </p:txBody>
      </p:sp>
      <p:cxnSp>
        <p:nvCxnSpPr>
          <p:cNvPr id="312" name="Google Shape;312;p25"/>
          <p:cNvCxnSpPr>
            <a:stCxn id="305" idx="3"/>
            <a:endCxn id="311" idx="7"/>
          </p:cNvCxnSpPr>
          <p:nvPr/>
        </p:nvCxnSpPr>
        <p:spPr>
          <a:xfrm flipH="1">
            <a:off x="8737093" y="4581201"/>
            <a:ext cx="129600" cy="341700"/>
          </a:xfrm>
          <a:prstGeom prst="straightConnector1">
            <a:avLst/>
          </a:prstGeom>
          <a:noFill/>
          <a:ln w="28575" cap="flat" cmpd="sng">
            <a:solidFill>
              <a:srgbClr val="4C3282"/>
            </a:solidFill>
            <a:prstDash val="solid"/>
            <a:round/>
            <a:headEnd type="none" w="sm" len="sm"/>
            <a:tailEnd type="none" w="sm" len="sm"/>
          </a:ln>
        </p:spPr>
      </p:cxnSp>
      <p:cxnSp>
        <p:nvCxnSpPr>
          <p:cNvPr id="313" name="Google Shape;313;p25"/>
          <p:cNvCxnSpPr>
            <a:stCxn id="310" idx="2"/>
            <a:endCxn id="305" idx="7"/>
          </p:cNvCxnSpPr>
          <p:nvPr/>
        </p:nvCxnSpPr>
        <p:spPr>
          <a:xfrm flipH="1">
            <a:off x="9144646" y="4208808"/>
            <a:ext cx="308700" cy="94500"/>
          </a:xfrm>
          <a:prstGeom prst="straightConnector1">
            <a:avLst/>
          </a:prstGeom>
          <a:noFill/>
          <a:ln w="28575" cap="flat" cmpd="sng">
            <a:solidFill>
              <a:srgbClr val="4C3282"/>
            </a:solidFill>
            <a:prstDash val="solid"/>
            <a:round/>
            <a:headEnd type="none" w="sm" len="sm"/>
            <a:tailEnd type="none" w="sm" len="sm"/>
          </a:ln>
        </p:spPr>
      </p:cxnSp>
      <p:cxnSp>
        <p:nvCxnSpPr>
          <p:cNvPr id="314" name="Google Shape;314;p25"/>
          <p:cNvCxnSpPr>
            <a:stCxn id="310" idx="4"/>
            <a:endCxn id="306" idx="7"/>
          </p:cNvCxnSpPr>
          <p:nvPr/>
        </p:nvCxnSpPr>
        <p:spPr>
          <a:xfrm flipH="1">
            <a:off x="9541546" y="4405308"/>
            <a:ext cx="108300" cy="505800"/>
          </a:xfrm>
          <a:prstGeom prst="straightConnector1">
            <a:avLst/>
          </a:prstGeom>
          <a:noFill/>
          <a:ln w="28575" cap="flat" cmpd="sng">
            <a:solidFill>
              <a:srgbClr val="4C3282"/>
            </a:solidFill>
            <a:prstDash val="solid"/>
            <a:round/>
            <a:headEnd type="none" w="sm" len="sm"/>
            <a:tailEnd type="none" w="sm" len="sm"/>
          </a:ln>
        </p:spPr>
      </p:cxnSp>
      <p:sp>
        <p:nvSpPr>
          <p:cNvPr id="315" name="Google Shape;315;p25"/>
          <p:cNvSpPr txBox="1"/>
          <p:nvPr/>
        </p:nvSpPr>
        <p:spPr>
          <a:xfrm>
            <a:off x="9782850" y="1669175"/>
            <a:ext cx="13086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Quattrocento Sans"/>
                <a:ea typeface="Quattrocento Sans"/>
                <a:cs typeface="Quattrocento Sans"/>
                <a:sym typeface="Quattrocento Sans"/>
              </a:rPr>
              <a:t>not connected</a:t>
            </a:r>
            <a:endParaRPr>
              <a:latin typeface="Quattrocento Sans"/>
              <a:ea typeface="Quattrocento Sans"/>
              <a:cs typeface="Quattrocento Sans"/>
              <a:sym typeface="Quattrocento Sans"/>
            </a:endParaRPr>
          </a:p>
        </p:txBody>
      </p:sp>
      <p:sp>
        <p:nvSpPr>
          <p:cNvPr id="316" name="Google Shape;316;p25"/>
          <p:cNvSpPr txBox="1"/>
          <p:nvPr/>
        </p:nvSpPr>
        <p:spPr>
          <a:xfrm>
            <a:off x="10584200" y="4551950"/>
            <a:ext cx="1110300" cy="400200"/>
          </a:xfrm>
          <a:prstGeom prst="rect">
            <a:avLst/>
          </a:prstGeom>
          <a:noFill/>
          <a:ln w="9525" cap="flat" cmpd="sng">
            <a:solidFill>
              <a:srgbClr val="4C3282"/>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Quattrocento Sans"/>
                <a:ea typeface="Quattrocento Sans"/>
                <a:cs typeface="Quattrocento Sans"/>
                <a:sym typeface="Quattrocento Sans"/>
              </a:rPr>
              <a:t>connected</a:t>
            </a:r>
            <a:endParaRPr>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6"/>
          <p:cNvSpPr txBox="1">
            <a:spLocks noGrp="1"/>
          </p:cNvSpPr>
          <p:nvPr>
            <p:ph type="title"/>
          </p:nvPr>
        </p:nvSpPr>
        <p:spPr>
          <a:xfrm>
            <a:off x="575239" y="263276"/>
            <a:ext cx="11187000" cy="1014900"/>
          </a:xfrm>
          <a:prstGeom prst="rect">
            <a:avLst/>
          </a:prstGeom>
          <a:noFill/>
          <a:ln>
            <a:noFill/>
          </a:ln>
        </p:spPr>
        <p:txBody>
          <a:bodyPr spcFirstLastPara="1" wrap="square" lIns="91425" tIns="91425" rIns="91425" bIns="91425" anchor="b" anchorCtr="0">
            <a:noAutofit/>
          </a:bodyPr>
          <a:lstStyle/>
          <a:p>
            <a:pPr marL="0" lvl="0" indent="0" algn="l" rtl="0">
              <a:lnSpc>
                <a:spcPct val="80000"/>
              </a:lnSpc>
              <a:spcBef>
                <a:spcPts val="0"/>
              </a:spcBef>
              <a:spcAft>
                <a:spcPts val="0"/>
              </a:spcAft>
              <a:buClr>
                <a:srgbClr val="0C0C0C"/>
              </a:buClr>
              <a:buSzPts val="4400"/>
              <a:buFont typeface="Quattrocento Sans"/>
              <a:buNone/>
            </a:pPr>
            <a:r>
              <a:rPr lang="en-US"/>
              <a:t>Directed vs Undirected; Acyclic vs Cyclic</a:t>
            </a:r>
            <a:endParaRPr/>
          </a:p>
        </p:txBody>
      </p:sp>
      <p:sp>
        <p:nvSpPr>
          <p:cNvPr id="322" name="Google Shape;322;p26"/>
          <p:cNvSpPr/>
          <p:nvPr/>
        </p:nvSpPr>
        <p:spPr>
          <a:xfrm>
            <a:off x="3688848" y="274140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sp>
        <p:nvSpPr>
          <p:cNvPr id="323" name="Google Shape;323;p26"/>
          <p:cNvSpPr/>
          <p:nvPr/>
        </p:nvSpPr>
        <p:spPr>
          <a:xfrm>
            <a:off x="4238424" y="218252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324" name="Google Shape;324;p26"/>
          <p:cNvSpPr/>
          <p:nvPr/>
        </p:nvSpPr>
        <p:spPr>
          <a:xfrm>
            <a:off x="4788000" y="274140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325" name="Google Shape;325;p26"/>
          <p:cNvSpPr/>
          <p:nvPr/>
        </p:nvSpPr>
        <p:spPr>
          <a:xfrm>
            <a:off x="4238424" y="3248830"/>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326" name="Google Shape;326;p26"/>
          <p:cNvCxnSpPr>
            <a:stCxn id="322" idx="7"/>
            <a:endCxn id="323" idx="3"/>
          </p:cNvCxnSpPr>
          <p:nvPr/>
        </p:nvCxnSpPr>
        <p:spPr>
          <a:xfrm rot="10800000" flipH="1">
            <a:off x="4024294" y="2517856"/>
            <a:ext cx="271800" cy="281100"/>
          </a:xfrm>
          <a:prstGeom prst="straightConnector1">
            <a:avLst/>
          </a:prstGeom>
          <a:noFill/>
          <a:ln w="28575" cap="flat" cmpd="sng">
            <a:solidFill>
              <a:srgbClr val="B6A479"/>
            </a:solidFill>
            <a:prstDash val="solid"/>
            <a:round/>
            <a:headEnd type="none" w="sm" len="sm"/>
            <a:tailEnd type="triangle" w="med" len="med"/>
          </a:ln>
        </p:spPr>
      </p:cxnSp>
      <p:cxnSp>
        <p:nvCxnSpPr>
          <p:cNvPr id="327" name="Google Shape;327;p26"/>
          <p:cNvCxnSpPr>
            <a:stCxn id="322" idx="5"/>
            <a:endCxn id="325" idx="1"/>
          </p:cNvCxnSpPr>
          <p:nvPr/>
        </p:nvCxnSpPr>
        <p:spPr>
          <a:xfrm>
            <a:off x="4024294" y="3076848"/>
            <a:ext cx="271800" cy="229500"/>
          </a:xfrm>
          <a:prstGeom prst="straightConnector1">
            <a:avLst/>
          </a:prstGeom>
          <a:noFill/>
          <a:ln w="28575" cap="flat" cmpd="sng">
            <a:solidFill>
              <a:srgbClr val="B6A479"/>
            </a:solidFill>
            <a:prstDash val="solid"/>
            <a:round/>
            <a:headEnd type="none" w="sm" len="sm"/>
            <a:tailEnd type="triangle" w="med" len="med"/>
          </a:ln>
        </p:spPr>
      </p:cxnSp>
      <p:cxnSp>
        <p:nvCxnSpPr>
          <p:cNvPr id="328" name="Google Shape;328;p26"/>
          <p:cNvCxnSpPr>
            <a:stCxn id="323" idx="5"/>
            <a:endCxn id="324" idx="1"/>
          </p:cNvCxnSpPr>
          <p:nvPr/>
        </p:nvCxnSpPr>
        <p:spPr>
          <a:xfrm>
            <a:off x="4573870" y="2517968"/>
            <a:ext cx="271800" cy="281100"/>
          </a:xfrm>
          <a:prstGeom prst="straightConnector1">
            <a:avLst/>
          </a:prstGeom>
          <a:noFill/>
          <a:ln w="28575" cap="flat" cmpd="sng">
            <a:solidFill>
              <a:srgbClr val="B6A479"/>
            </a:solidFill>
            <a:prstDash val="solid"/>
            <a:round/>
            <a:headEnd type="none" w="sm" len="sm"/>
            <a:tailEnd type="triangle" w="med" len="med"/>
          </a:ln>
        </p:spPr>
      </p:cxnSp>
      <p:cxnSp>
        <p:nvCxnSpPr>
          <p:cNvPr id="329" name="Google Shape;329;p26"/>
          <p:cNvCxnSpPr>
            <a:stCxn id="325" idx="7"/>
            <a:endCxn id="324" idx="3"/>
          </p:cNvCxnSpPr>
          <p:nvPr/>
        </p:nvCxnSpPr>
        <p:spPr>
          <a:xfrm rot="10800000" flipH="1">
            <a:off x="4573870" y="3076884"/>
            <a:ext cx="271800" cy="229500"/>
          </a:xfrm>
          <a:prstGeom prst="straightConnector1">
            <a:avLst/>
          </a:prstGeom>
          <a:noFill/>
          <a:ln w="28575" cap="flat" cmpd="sng">
            <a:solidFill>
              <a:srgbClr val="B6A479"/>
            </a:solidFill>
            <a:prstDash val="solid"/>
            <a:round/>
            <a:headEnd type="none" w="sm" len="sm"/>
            <a:tailEnd type="triangle" w="med" len="med"/>
          </a:ln>
        </p:spPr>
      </p:cxnSp>
      <p:sp>
        <p:nvSpPr>
          <p:cNvPr id="330" name="Google Shape;330;p26"/>
          <p:cNvSpPr/>
          <p:nvPr/>
        </p:nvSpPr>
        <p:spPr>
          <a:xfrm>
            <a:off x="6900841" y="2753808"/>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sp>
        <p:nvSpPr>
          <p:cNvPr id="331" name="Google Shape;331;p26"/>
          <p:cNvSpPr/>
          <p:nvPr/>
        </p:nvSpPr>
        <p:spPr>
          <a:xfrm>
            <a:off x="7450417" y="2194928"/>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332" name="Google Shape;332;p26"/>
          <p:cNvSpPr/>
          <p:nvPr/>
        </p:nvSpPr>
        <p:spPr>
          <a:xfrm>
            <a:off x="7999992" y="2753808"/>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333" name="Google Shape;333;p26"/>
          <p:cNvSpPr/>
          <p:nvPr/>
        </p:nvSpPr>
        <p:spPr>
          <a:xfrm>
            <a:off x="7450417" y="3261236"/>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334" name="Google Shape;334;p26"/>
          <p:cNvCxnSpPr>
            <a:stCxn id="330" idx="7"/>
            <a:endCxn id="331" idx="3"/>
          </p:cNvCxnSpPr>
          <p:nvPr/>
        </p:nvCxnSpPr>
        <p:spPr>
          <a:xfrm rot="10800000" flipH="1">
            <a:off x="7236287" y="2530262"/>
            <a:ext cx="271800" cy="281100"/>
          </a:xfrm>
          <a:prstGeom prst="straightConnector1">
            <a:avLst/>
          </a:prstGeom>
          <a:noFill/>
          <a:ln w="28575" cap="flat" cmpd="sng">
            <a:solidFill>
              <a:srgbClr val="B6A479"/>
            </a:solidFill>
            <a:prstDash val="solid"/>
            <a:round/>
            <a:headEnd type="none" w="sm" len="sm"/>
            <a:tailEnd type="none" w="sm" len="sm"/>
          </a:ln>
        </p:spPr>
      </p:cxnSp>
      <p:cxnSp>
        <p:nvCxnSpPr>
          <p:cNvPr id="335" name="Google Shape;335;p26"/>
          <p:cNvCxnSpPr>
            <a:stCxn id="331" idx="5"/>
            <a:endCxn id="332" idx="1"/>
          </p:cNvCxnSpPr>
          <p:nvPr/>
        </p:nvCxnSpPr>
        <p:spPr>
          <a:xfrm>
            <a:off x="7785863" y="2530374"/>
            <a:ext cx="271800" cy="281100"/>
          </a:xfrm>
          <a:prstGeom prst="straightConnector1">
            <a:avLst/>
          </a:prstGeom>
          <a:noFill/>
          <a:ln w="28575" cap="flat" cmpd="sng">
            <a:solidFill>
              <a:srgbClr val="B6A479"/>
            </a:solidFill>
            <a:prstDash val="solid"/>
            <a:round/>
            <a:headEnd type="none" w="sm" len="sm"/>
            <a:tailEnd type="none" w="sm" len="sm"/>
          </a:ln>
        </p:spPr>
      </p:cxnSp>
      <p:cxnSp>
        <p:nvCxnSpPr>
          <p:cNvPr id="336" name="Google Shape;336;p26"/>
          <p:cNvCxnSpPr>
            <a:stCxn id="333" idx="7"/>
            <a:endCxn id="332" idx="3"/>
          </p:cNvCxnSpPr>
          <p:nvPr/>
        </p:nvCxnSpPr>
        <p:spPr>
          <a:xfrm rot="10800000" flipH="1">
            <a:off x="7785863" y="3089290"/>
            <a:ext cx="271800" cy="229500"/>
          </a:xfrm>
          <a:prstGeom prst="straightConnector1">
            <a:avLst/>
          </a:prstGeom>
          <a:noFill/>
          <a:ln w="28575" cap="flat" cmpd="sng">
            <a:solidFill>
              <a:srgbClr val="B6A479"/>
            </a:solidFill>
            <a:prstDash val="solid"/>
            <a:round/>
            <a:headEnd type="none" w="sm" len="sm"/>
            <a:tailEnd type="none" w="sm" len="sm"/>
          </a:ln>
        </p:spPr>
      </p:cxnSp>
      <p:sp>
        <p:nvSpPr>
          <p:cNvPr id="337" name="Google Shape;337;p26"/>
          <p:cNvSpPr/>
          <p:nvPr/>
        </p:nvSpPr>
        <p:spPr>
          <a:xfrm>
            <a:off x="8451013" y="2194921"/>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e</a:t>
            </a:r>
            <a:endParaRPr sz="1600" b="1">
              <a:solidFill>
                <a:schemeClr val="dk1"/>
              </a:solidFill>
              <a:latin typeface="Consolas"/>
              <a:ea typeface="Consolas"/>
              <a:cs typeface="Consolas"/>
              <a:sym typeface="Consolas"/>
            </a:endParaRPr>
          </a:p>
        </p:txBody>
      </p:sp>
      <p:cxnSp>
        <p:nvCxnSpPr>
          <p:cNvPr id="338" name="Google Shape;338;p26"/>
          <p:cNvCxnSpPr>
            <a:stCxn id="331" idx="6"/>
            <a:endCxn id="337" idx="2"/>
          </p:cNvCxnSpPr>
          <p:nvPr/>
        </p:nvCxnSpPr>
        <p:spPr>
          <a:xfrm>
            <a:off x="7843417" y="2391428"/>
            <a:ext cx="607500" cy="0"/>
          </a:xfrm>
          <a:prstGeom prst="straightConnector1">
            <a:avLst/>
          </a:prstGeom>
          <a:noFill/>
          <a:ln w="28575" cap="flat" cmpd="sng">
            <a:solidFill>
              <a:srgbClr val="B6A479"/>
            </a:solidFill>
            <a:prstDash val="solid"/>
            <a:round/>
            <a:headEnd type="none" w="sm" len="sm"/>
            <a:tailEnd type="none" w="sm" len="sm"/>
          </a:ln>
        </p:spPr>
      </p:cxnSp>
      <p:sp>
        <p:nvSpPr>
          <p:cNvPr id="339" name="Google Shape;339;p26"/>
          <p:cNvSpPr/>
          <p:nvPr/>
        </p:nvSpPr>
        <p:spPr>
          <a:xfrm>
            <a:off x="3688848" y="4779546"/>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sp>
        <p:nvSpPr>
          <p:cNvPr id="340" name="Google Shape;340;p26"/>
          <p:cNvSpPr/>
          <p:nvPr/>
        </p:nvSpPr>
        <p:spPr>
          <a:xfrm>
            <a:off x="4238424" y="4220666"/>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341" name="Google Shape;341;p26"/>
          <p:cNvSpPr/>
          <p:nvPr/>
        </p:nvSpPr>
        <p:spPr>
          <a:xfrm>
            <a:off x="4788000" y="4779546"/>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342" name="Google Shape;342;p26"/>
          <p:cNvSpPr/>
          <p:nvPr/>
        </p:nvSpPr>
        <p:spPr>
          <a:xfrm>
            <a:off x="4238424" y="5286976"/>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343" name="Google Shape;343;p26"/>
          <p:cNvCxnSpPr>
            <a:stCxn id="339" idx="7"/>
            <a:endCxn id="340" idx="3"/>
          </p:cNvCxnSpPr>
          <p:nvPr/>
        </p:nvCxnSpPr>
        <p:spPr>
          <a:xfrm rot="10800000" flipH="1">
            <a:off x="4024294" y="4556000"/>
            <a:ext cx="271800" cy="281100"/>
          </a:xfrm>
          <a:prstGeom prst="straightConnector1">
            <a:avLst/>
          </a:prstGeom>
          <a:noFill/>
          <a:ln w="28575" cap="flat" cmpd="sng">
            <a:solidFill>
              <a:srgbClr val="B6A479"/>
            </a:solidFill>
            <a:prstDash val="solid"/>
            <a:round/>
            <a:headEnd type="none" w="sm" len="sm"/>
            <a:tailEnd type="triangle" w="med" len="med"/>
          </a:ln>
        </p:spPr>
      </p:cxnSp>
      <p:cxnSp>
        <p:nvCxnSpPr>
          <p:cNvPr id="344" name="Google Shape;344;p26"/>
          <p:cNvCxnSpPr>
            <a:stCxn id="339" idx="5"/>
            <a:endCxn id="342" idx="1"/>
          </p:cNvCxnSpPr>
          <p:nvPr/>
        </p:nvCxnSpPr>
        <p:spPr>
          <a:xfrm>
            <a:off x="4024294" y="5114992"/>
            <a:ext cx="271800" cy="229500"/>
          </a:xfrm>
          <a:prstGeom prst="straightConnector1">
            <a:avLst/>
          </a:prstGeom>
          <a:noFill/>
          <a:ln w="28575" cap="flat" cmpd="sng">
            <a:solidFill>
              <a:srgbClr val="B6A479"/>
            </a:solidFill>
            <a:prstDash val="solid"/>
            <a:round/>
            <a:headEnd type="triangle" w="med" len="med"/>
            <a:tailEnd type="none" w="sm" len="sm"/>
          </a:ln>
        </p:spPr>
      </p:cxnSp>
      <p:cxnSp>
        <p:nvCxnSpPr>
          <p:cNvPr id="345" name="Google Shape;345;p26"/>
          <p:cNvCxnSpPr>
            <a:stCxn id="340" idx="5"/>
            <a:endCxn id="341" idx="1"/>
          </p:cNvCxnSpPr>
          <p:nvPr/>
        </p:nvCxnSpPr>
        <p:spPr>
          <a:xfrm>
            <a:off x="4573870" y="4556112"/>
            <a:ext cx="271800" cy="281100"/>
          </a:xfrm>
          <a:prstGeom prst="straightConnector1">
            <a:avLst/>
          </a:prstGeom>
          <a:noFill/>
          <a:ln w="28575" cap="flat" cmpd="sng">
            <a:solidFill>
              <a:srgbClr val="B6A479"/>
            </a:solidFill>
            <a:prstDash val="solid"/>
            <a:round/>
            <a:headEnd type="none" w="sm" len="sm"/>
            <a:tailEnd type="triangle" w="med" len="med"/>
          </a:ln>
        </p:spPr>
      </p:cxnSp>
      <p:cxnSp>
        <p:nvCxnSpPr>
          <p:cNvPr id="346" name="Google Shape;346;p26"/>
          <p:cNvCxnSpPr>
            <a:stCxn id="342" idx="7"/>
            <a:endCxn id="341" idx="3"/>
          </p:cNvCxnSpPr>
          <p:nvPr/>
        </p:nvCxnSpPr>
        <p:spPr>
          <a:xfrm rot="10800000" flipH="1">
            <a:off x="4573870" y="5115030"/>
            <a:ext cx="271800" cy="229500"/>
          </a:xfrm>
          <a:prstGeom prst="straightConnector1">
            <a:avLst/>
          </a:prstGeom>
          <a:noFill/>
          <a:ln w="28575" cap="flat" cmpd="sng">
            <a:solidFill>
              <a:srgbClr val="B6A479"/>
            </a:solidFill>
            <a:prstDash val="solid"/>
            <a:round/>
            <a:headEnd type="triangle" w="med" len="med"/>
            <a:tailEnd type="none" w="sm" len="sm"/>
          </a:ln>
        </p:spPr>
      </p:cxnSp>
      <p:sp>
        <p:nvSpPr>
          <p:cNvPr id="347" name="Google Shape;347;p26"/>
          <p:cNvSpPr/>
          <p:nvPr/>
        </p:nvSpPr>
        <p:spPr>
          <a:xfrm>
            <a:off x="7175602" y="479195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sp>
        <p:nvSpPr>
          <p:cNvPr id="348" name="Google Shape;348;p26"/>
          <p:cNvSpPr/>
          <p:nvPr/>
        </p:nvSpPr>
        <p:spPr>
          <a:xfrm>
            <a:off x="7725178" y="423307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349" name="Google Shape;349;p26"/>
          <p:cNvSpPr/>
          <p:nvPr/>
        </p:nvSpPr>
        <p:spPr>
          <a:xfrm>
            <a:off x="8274753" y="4791952"/>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350" name="Google Shape;350;p26"/>
          <p:cNvSpPr/>
          <p:nvPr/>
        </p:nvSpPr>
        <p:spPr>
          <a:xfrm>
            <a:off x="7725178" y="5299381"/>
            <a:ext cx="393000" cy="393000"/>
          </a:xfrm>
          <a:prstGeom prst="ellipse">
            <a:avLst/>
          </a:prstGeom>
          <a:solidFill>
            <a:srgbClr val="4B3284">
              <a:alpha val="29803"/>
            </a:srgbClr>
          </a:solidFill>
          <a:ln w="28575" cap="flat" cmpd="sng">
            <a:solidFill>
              <a:srgbClr val="4C32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351" name="Google Shape;351;p26"/>
          <p:cNvCxnSpPr>
            <a:stCxn id="347" idx="7"/>
            <a:endCxn id="348" idx="3"/>
          </p:cNvCxnSpPr>
          <p:nvPr/>
        </p:nvCxnSpPr>
        <p:spPr>
          <a:xfrm rot="10800000" flipH="1">
            <a:off x="7511048" y="4568406"/>
            <a:ext cx="271800" cy="281100"/>
          </a:xfrm>
          <a:prstGeom prst="straightConnector1">
            <a:avLst/>
          </a:prstGeom>
          <a:noFill/>
          <a:ln w="28575" cap="flat" cmpd="sng">
            <a:solidFill>
              <a:srgbClr val="B6A479"/>
            </a:solidFill>
            <a:prstDash val="solid"/>
            <a:round/>
            <a:headEnd type="none" w="sm" len="sm"/>
            <a:tailEnd type="none" w="sm" len="sm"/>
          </a:ln>
        </p:spPr>
      </p:cxnSp>
      <p:cxnSp>
        <p:nvCxnSpPr>
          <p:cNvPr id="352" name="Google Shape;352;p26"/>
          <p:cNvCxnSpPr>
            <a:stCxn id="347" idx="5"/>
            <a:endCxn id="350" idx="1"/>
          </p:cNvCxnSpPr>
          <p:nvPr/>
        </p:nvCxnSpPr>
        <p:spPr>
          <a:xfrm>
            <a:off x="7511048" y="5127398"/>
            <a:ext cx="271800" cy="229500"/>
          </a:xfrm>
          <a:prstGeom prst="straightConnector1">
            <a:avLst/>
          </a:prstGeom>
          <a:noFill/>
          <a:ln w="28575" cap="flat" cmpd="sng">
            <a:solidFill>
              <a:srgbClr val="B6A479"/>
            </a:solidFill>
            <a:prstDash val="solid"/>
            <a:round/>
            <a:headEnd type="none" w="sm" len="sm"/>
            <a:tailEnd type="none" w="sm" len="sm"/>
          </a:ln>
        </p:spPr>
      </p:cxnSp>
      <p:cxnSp>
        <p:nvCxnSpPr>
          <p:cNvPr id="353" name="Google Shape;353;p26"/>
          <p:cNvCxnSpPr>
            <a:stCxn id="348" idx="5"/>
            <a:endCxn id="349" idx="1"/>
          </p:cNvCxnSpPr>
          <p:nvPr/>
        </p:nvCxnSpPr>
        <p:spPr>
          <a:xfrm>
            <a:off x="8060624" y="4568518"/>
            <a:ext cx="271800" cy="281100"/>
          </a:xfrm>
          <a:prstGeom prst="straightConnector1">
            <a:avLst/>
          </a:prstGeom>
          <a:noFill/>
          <a:ln w="28575" cap="flat" cmpd="sng">
            <a:solidFill>
              <a:srgbClr val="B6A479"/>
            </a:solidFill>
            <a:prstDash val="solid"/>
            <a:round/>
            <a:headEnd type="none" w="sm" len="sm"/>
            <a:tailEnd type="none" w="sm" len="sm"/>
          </a:ln>
        </p:spPr>
      </p:cxnSp>
      <p:cxnSp>
        <p:nvCxnSpPr>
          <p:cNvPr id="354" name="Google Shape;354;p26"/>
          <p:cNvCxnSpPr>
            <a:stCxn id="350" idx="7"/>
            <a:endCxn id="349" idx="3"/>
          </p:cNvCxnSpPr>
          <p:nvPr/>
        </p:nvCxnSpPr>
        <p:spPr>
          <a:xfrm rot="10800000" flipH="1">
            <a:off x="8060624" y="5127435"/>
            <a:ext cx="271800" cy="229500"/>
          </a:xfrm>
          <a:prstGeom prst="straightConnector1">
            <a:avLst/>
          </a:prstGeom>
          <a:noFill/>
          <a:ln w="28575" cap="flat" cmpd="sng">
            <a:solidFill>
              <a:srgbClr val="B6A479"/>
            </a:solidFill>
            <a:prstDash val="solid"/>
            <a:round/>
            <a:headEnd type="none" w="sm" len="sm"/>
            <a:tailEnd type="none" w="sm" len="sm"/>
          </a:ln>
        </p:spPr>
      </p:cxnSp>
      <p:sp>
        <p:nvSpPr>
          <p:cNvPr id="355" name="Google Shape;355;p26"/>
          <p:cNvSpPr txBox="1"/>
          <p:nvPr/>
        </p:nvSpPr>
        <p:spPr>
          <a:xfrm>
            <a:off x="1974748" y="2637442"/>
            <a:ext cx="1212600" cy="66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b="1">
                <a:solidFill>
                  <a:srgbClr val="4C3283"/>
                </a:solidFill>
                <a:latin typeface="Calibri"/>
                <a:ea typeface="Calibri"/>
                <a:cs typeface="Calibri"/>
                <a:sym typeface="Calibri"/>
              </a:rPr>
              <a:t>Acyclic:</a:t>
            </a:r>
            <a:endParaRPr sz="2400" b="1">
              <a:solidFill>
                <a:srgbClr val="4C3283"/>
              </a:solidFill>
              <a:latin typeface="Calibri"/>
              <a:ea typeface="Calibri"/>
              <a:cs typeface="Calibri"/>
              <a:sym typeface="Calibri"/>
            </a:endParaRPr>
          </a:p>
        </p:txBody>
      </p:sp>
      <p:sp>
        <p:nvSpPr>
          <p:cNvPr id="356" name="Google Shape;356;p26"/>
          <p:cNvSpPr txBox="1"/>
          <p:nvPr/>
        </p:nvSpPr>
        <p:spPr>
          <a:xfrm>
            <a:off x="2051348" y="4641992"/>
            <a:ext cx="1212600" cy="66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b="1">
                <a:solidFill>
                  <a:srgbClr val="4C3283"/>
                </a:solidFill>
                <a:latin typeface="Calibri"/>
                <a:ea typeface="Calibri"/>
                <a:cs typeface="Calibri"/>
                <a:sym typeface="Calibri"/>
              </a:rPr>
              <a:t>Cyclic:</a:t>
            </a:r>
            <a:endParaRPr sz="2400" b="1">
              <a:solidFill>
                <a:srgbClr val="4C3283"/>
              </a:solidFill>
              <a:latin typeface="Calibri"/>
              <a:ea typeface="Calibri"/>
              <a:cs typeface="Calibri"/>
              <a:sym typeface="Calibri"/>
            </a:endParaRPr>
          </a:p>
        </p:txBody>
      </p:sp>
      <p:sp>
        <p:nvSpPr>
          <p:cNvPr id="357" name="Google Shape;357;p26"/>
          <p:cNvSpPr txBox="1"/>
          <p:nvPr/>
        </p:nvSpPr>
        <p:spPr>
          <a:xfrm>
            <a:off x="3828624" y="1495542"/>
            <a:ext cx="1403700" cy="66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b="1">
                <a:solidFill>
                  <a:srgbClr val="4C3283"/>
                </a:solidFill>
                <a:latin typeface="Calibri"/>
                <a:ea typeface="Calibri"/>
                <a:cs typeface="Calibri"/>
                <a:sym typeface="Calibri"/>
              </a:rPr>
              <a:t>Directed:</a:t>
            </a:r>
            <a:endParaRPr sz="2400" b="1">
              <a:solidFill>
                <a:srgbClr val="4C3283"/>
              </a:solidFill>
              <a:latin typeface="Calibri"/>
              <a:ea typeface="Calibri"/>
              <a:cs typeface="Calibri"/>
              <a:sym typeface="Calibri"/>
            </a:endParaRPr>
          </a:p>
        </p:txBody>
      </p:sp>
      <p:sp>
        <p:nvSpPr>
          <p:cNvPr id="358" name="Google Shape;358;p26"/>
          <p:cNvSpPr txBox="1"/>
          <p:nvPr/>
        </p:nvSpPr>
        <p:spPr>
          <a:xfrm>
            <a:off x="7103000" y="1444546"/>
            <a:ext cx="2088336" cy="66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2400" b="1">
                <a:solidFill>
                  <a:srgbClr val="4C3283"/>
                </a:solidFill>
                <a:latin typeface="Calibri"/>
                <a:ea typeface="Calibri"/>
                <a:cs typeface="Calibri"/>
                <a:sym typeface="Calibri"/>
              </a:rPr>
              <a:t>Undirected:</a:t>
            </a:r>
            <a:endParaRPr sz="2400" b="1">
              <a:solidFill>
                <a:srgbClr val="4C3283"/>
              </a:solidFill>
              <a:latin typeface="Calibri"/>
              <a:ea typeface="Calibri"/>
              <a:cs typeface="Calibri"/>
              <a:sym typeface="Calibri"/>
            </a:endParaRPr>
          </a:p>
        </p:txBody>
      </p:sp>
      <p:cxnSp>
        <p:nvCxnSpPr>
          <p:cNvPr id="359" name="Google Shape;359;p26"/>
          <p:cNvCxnSpPr/>
          <p:nvPr/>
        </p:nvCxnSpPr>
        <p:spPr>
          <a:xfrm>
            <a:off x="6096000" y="1495542"/>
            <a:ext cx="0" cy="4433918"/>
          </a:xfrm>
          <a:prstGeom prst="straightConnector1">
            <a:avLst/>
          </a:prstGeom>
          <a:noFill/>
          <a:ln w="9525" cap="flat" cmpd="sng">
            <a:solidFill>
              <a:srgbClr val="6EA0C0"/>
            </a:solidFill>
            <a:prstDash val="solid"/>
            <a:round/>
            <a:headEnd type="none" w="sm" len="sm"/>
            <a:tailEnd type="none" w="sm" len="sm"/>
          </a:ln>
        </p:spPr>
      </p:cxnSp>
      <p:cxnSp>
        <p:nvCxnSpPr>
          <p:cNvPr id="360" name="Google Shape;360;p26"/>
          <p:cNvCxnSpPr/>
          <p:nvPr/>
        </p:nvCxnSpPr>
        <p:spPr>
          <a:xfrm rot="10800000">
            <a:off x="2051348" y="3955179"/>
            <a:ext cx="7139988" cy="0"/>
          </a:xfrm>
          <a:prstGeom prst="straightConnector1">
            <a:avLst/>
          </a:prstGeom>
          <a:noFill/>
          <a:ln w="9525" cap="flat" cmpd="sng">
            <a:solidFill>
              <a:srgbClr val="6EA0C0"/>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p:nvPr/>
        </p:nvSpPr>
        <p:spPr>
          <a:xfrm>
            <a:off x="7426225" y="1284000"/>
            <a:ext cx="3507300" cy="6252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400" b="1" dirty="0">
                <a:solidFill>
                  <a:srgbClr val="4C3283"/>
                </a:solidFill>
                <a:latin typeface="Quattrocento Sans"/>
                <a:ea typeface="Quattrocento Sans"/>
                <a:cs typeface="Quattrocento Sans"/>
                <a:sym typeface="Quattrocento Sans"/>
              </a:rPr>
              <a:t>Node </a:t>
            </a:r>
            <a:r>
              <a:rPr lang="en-US" sz="2400" dirty="0">
                <a:solidFill>
                  <a:srgbClr val="4C3283"/>
                </a:solidFill>
                <a:latin typeface="Quattrocento Sans"/>
                <a:ea typeface="Quattrocento Sans"/>
                <a:cs typeface="Quattrocento Sans"/>
                <a:sym typeface="Quattrocento Sans"/>
              </a:rPr>
              <a:t>&amp;</a:t>
            </a:r>
            <a:r>
              <a:rPr lang="en-US" sz="2400" b="1" dirty="0">
                <a:solidFill>
                  <a:srgbClr val="4C3283"/>
                </a:solidFill>
                <a:latin typeface="Quattrocento Sans"/>
                <a:ea typeface="Quattrocento Sans"/>
                <a:cs typeface="Quattrocento Sans"/>
                <a:sym typeface="Quattrocento Sans"/>
              </a:rPr>
              <a:t> Edge Labels</a:t>
            </a:r>
            <a:endParaRPr sz="2400" b="1" dirty="0">
              <a:solidFill>
                <a:srgbClr val="4C3283"/>
              </a:solidFill>
              <a:latin typeface="Quattrocento Sans"/>
              <a:ea typeface="Quattrocento Sans"/>
              <a:cs typeface="Quattrocento Sans"/>
              <a:sym typeface="Quattrocento Sans"/>
            </a:endParaRPr>
          </a:p>
        </p:txBody>
      </p:sp>
      <p:sp>
        <p:nvSpPr>
          <p:cNvPr id="367" name="Google Shape;367;p27"/>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Labeled and Weighted Graphs</a:t>
            </a:r>
            <a:endParaRPr/>
          </a:p>
        </p:txBody>
      </p:sp>
      <p:sp>
        <p:nvSpPr>
          <p:cNvPr id="368" name="Google Shape;368;p27"/>
          <p:cNvSpPr txBox="1"/>
          <p:nvPr/>
        </p:nvSpPr>
        <p:spPr>
          <a:xfrm>
            <a:off x="4647783" y="1460097"/>
            <a:ext cx="2778445" cy="512648"/>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400" b="1">
                <a:solidFill>
                  <a:srgbClr val="4C3283"/>
                </a:solidFill>
                <a:latin typeface="Quattrocento Sans"/>
                <a:ea typeface="Quattrocento Sans"/>
                <a:cs typeface="Quattrocento Sans"/>
                <a:sym typeface="Quattrocento Sans"/>
              </a:rPr>
              <a:t>Edge Labels</a:t>
            </a:r>
            <a:endParaRPr sz="2400" b="1">
              <a:solidFill>
                <a:srgbClr val="4C3283"/>
              </a:solidFill>
              <a:latin typeface="Quattrocento Sans"/>
              <a:ea typeface="Quattrocento Sans"/>
              <a:cs typeface="Quattrocento Sans"/>
              <a:sym typeface="Quattrocento Sans"/>
            </a:endParaRPr>
          </a:p>
        </p:txBody>
      </p:sp>
      <p:sp>
        <p:nvSpPr>
          <p:cNvPr id="369" name="Google Shape;369;p27"/>
          <p:cNvSpPr/>
          <p:nvPr/>
        </p:nvSpPr>
        <p:spPr>
          <a:xfrm>
            <a:off x="5614994" y="210842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370" name="Google Shape;370;p27"/>
          <p:cNvSpPr/>
          <p:nvPr/>
        </p:nvSpPr>
        <p:spPr>
          <a:xfrm>
            <a:off x="6164569" y="266730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371" name="Google Shape;371;p27"/>
          <p:cNvSpPr/>
          <p:nvPr/>
        </p:nvSpPr>
        <p:spPr>
          <a:xfrm>
            <a:off x="5614994" y="3174729"/>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cxnSp>
        <p:nvCxnSpPr>
          <p:cNvPr id="372" name="Google Shape;372;p27"/>
          <p:cNvCxnSpPr>
            <a:stCxn id="369" idx="5"/>
            <a:endCxn id="370" idx="1"/>
          </p:cNvCxnSpPr>
          <p:nvPr/>
        </p:nvCxnSpPr>
        <p:spPr>
          <a:xfrm>
            <a:off x="5950440" y="2443867"/>
            <a:ext cx="271800" cy="281100"/>
          </a:xfrm>
          <a:prstGeom prst="straightConnector1">
            <a:avLst/>
          </a:prstGeom>
          <a:noFill/>
          <a:ln w="28575" cap="flat" cmpd="sng">
            <a:solidFill>
              <a:srgbClr val="4C3282"/>
            </a:solidFill>
            <a:prstDash val="solid"/>
            <a:round/>
            <a:headEnd type="none" w="sm" len="sm"/>
            <a:tailEnd type="none" w="sm" len="sm"/>
          </a:ln>
        </p:spPr>
      </p:cxnSp>
      <p:cxnSp>
        <p:nvCxnSpPr>
          <p:cNvPr id="373" name="Google Shape;373;p27"/>
          <p:cNvCxnSpPr>
            <a:stCxn id="371" idx="7"/>
            <a:endCxn id="370" idx="3"/>
          </p:cNvCxnSpPr>
          <p:nvPr/>
        </p:nvCxnSpPr>
        <p:spPr>
          <a:xfrm rot="10800000" flipH="1">
            <a:off x="5950440" y="3002782"/>
            <a:ext cx="271800" cy="229500"/>
          </a:xfrm>
          <a:prstGeom prst="straightConnector1">
            <a:avLst/>
          </a:prstGeom>
          <a:noFill/>
          <a:ln w="28575" cap="flat" cmpd="sng">
            <a:solidFill>
              <a:srgbClr val="4C3282"/>
            </a:solidFill>
            <a:prstDash val="solid"/>
            <a:round/>
            <a:headEnd type="none" w="sm" len="sm"/>
            <a:tailEnd type="none" w="sm" len="sm"/>
          </a:ln>
        </p:spPr>
      </p:cxnSp>
      <p:sp>
        <p:nvSpPr>
          <p:cNvPr id="374" name="Google Shape;374;p27"/>
          <p:cNvSpPr/>
          <p:nvPr/>
        </p:nvSpPr>
        <p:spPr>
          <a:xfrm>
            <a:off x="6615592" y="210841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cxnSp>
        <p:nvCxnSpPr>
          <p:cNvPr id="375" name="Google Shape;375;p27"/>
          <p:cNvCxnSpPr>
            <a:stCxn id="369" idx="6"/>
            <a:endCxn id="374" idx="2"/>
          </p:cNvCxnSpPr>
          <p:nvPr/>
        </p:nvCxnSpPr>
        <p:spPr>
          <a:xfrm>
            <a:off x="6007994" y="2304921"/>
            <a:ext cx="607500" cy="0"/>
          </a:xfrm>
          <a:prstGeom prst="straightConnector1">
            <a:avLst/>
          </a:prstGeom>
          <a:noFill/>
          <a:ln w="28575" cap="flat" cmpd="sng">
            <a:solidFill>
              <a:srgbClr val="4C3282"/>
            </a:solidFill>
            <a:prstDash val="solid"/>
            <a:round/>
            <a:headEnd type="none" w="sm" len="sm"/>
            <a:tailEnd type="none" w="sm" len="sm"/>
          </a:ln>
        </p:spPr>
      </p:cxnSp>
      <p:sp>
        <p:nvSpPr>
          <p:cNvPr id="376" name="Google Shape;376;p27"/>
          <p:cNvSpPr/>
          <p:nvPr/>
        </p:nvSpPr>
        <p:spPr>
          <a:xfrm>
            <a:off x="5065419" y="266730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377" name="Google Shape;377;p27"/>
          <p:cNvSpPr txBox="1"/>
          <p:nvPr/>
        </p:nvSpPr>
        <p:spPr>
          <a:xfrm>
            <a:off x="5257422" y="2322814"/>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a</a:t>
            </a:r>
            <a:endParaRPr sz="1600">
              <a:solidFill>
                <a:schemeClr val="dk1"/>
              </a:solidFill>
              <a:latin typeface="Calibri"/>
              <a:ea typeface="Calibri"/>
              <a:cs typeface="Calibri"/>
              <a:sym typeface="Calibri"/>
            </a:endParaRPr>
          </a:p>
        </p:txBody>
      </p:sp>
      <p:cxnSp>
        <p:nvCxnSpPr>
          <p:cNvPr id="378" name="Google Shape;378;p27"/>
          <p:cNvCxnSpPr>
            <a:stCxn id="376" idx="7"/>
            <a:endCxn id="369" idx="3"/>
          </p:cNvCxnSpPr>
          <p:nvPr/>
        </p:nvCxnSpPr>
        <p:spPr>
          <a:xfrm rot="10800000" flipH="1">
            <a:off x="5400865" y="2443754"/>
            <a:ext cx="271800" cy="281100"/>
          </a:xfrm>
          <a:prstGeom prst="straightConnector1">
            <a:avLst/>
          </a:prstGeom>
          <a:noFill/>
          <a:ln w="28575" cap="flat" cmpd="sng">
            <a:solidFill>
              <a:srgbClr val="4C3282"/>
            </a:solidFill>
            <a:prstDash val="solid"/>
            <a:round/>
            <a:headEnd type="none" w="sm" len="sm"/>
            <a:tailEnd type="none" w="sm" len="sm"/>
          </a:ln>
        </p:spPr>
      </p:cxnSp>
      <p:sp>
        <p:nvSpPr>
          <p:cNvPr id="379" name="Google Shape;379;p27"/>
          <p:cNvSpPr txBox="1"/>
          <p:nvPr/>
        </p:nvSpPr>
        <p:spPr>
          <a:xfrm>
            <a:off x="5872094" y="2806321"/>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b</a:t>
            </a:r>
            <a:endParaRPr sz="1600">
              <a:solidFill>
                <a:schemeClr val="dk1"/>
              </a:solidFill>
              <a:latin typeface="Calibri"/>
              <a:ea typeface="Calibri"/>
              <a:cs typeface="Calibri"/>
              <a:sym typeface="Calibri"/>
            </a:endParaRPr>
          </a:p>
        </p:txBody>
      </p:sp>
      <p:sp>
        <p:nvSpPr>
          <p:cNvPr id="380" name="Google Shape;380;p27"/>
          <p:cNvSpPr txBox="1"/>
          <p:nvPr/>
        </p:nvSpPr>
        <p:spPr>
          <a:xfrm>
            <a:off x="6156763" y="1972746"/>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a:t>
            </a:r>
            <a:endParaRPr sz="1600">
              <a:solidFill>
                <a:schemeClr val="dk1"/>
              </a:solidFill>
              <a:latin typeface="Calibri"/>
              <a:ea typeface="Calibri"/>
              <a:cs typeface="Calibri"/>
              <a:sym typeface="Calibri"/>
            </a:endParaRPr>
          </a:p>
        </p:txBody>
      </p:sp>
      <p:sp>
        <p:nvSpPr>
          <p:cNvPr id="381" name="Google Shape;381;p27"/>
          <p:cNvSpPr txBox="1"/>
          <p:nvPr/>
        </p:nvSpPr>
        <p:spPr>
          <a:xfrm>
            <a:off x="6020863" y="2308193"/>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a:t>
            </a:r>
            <a:endParaRPr sz="1600">
              <a:solidFill>
                <a:schemeClr val="dk1"/>
              </a:solidFill>
              <a:latin typeface="Calibri"/>
              <a:ea typeface="Calibri"/>
              <a:cs typeface="Calibri"/>
              <a:sym typeface="Calibri"/>
            </a:endParaRPr>
          </a:p>
        </p:txBody>
      </p:sp>
      <p:sp>
        <p:nvSpPr>
          <p:cNvPr id="382" name="Google Shape;382;p27"/>
          <p:cNvSpPr txBox="1"/>
          <p:nvPr/>
        </p:nvSpPr>
        <p:spPr>
          <a:xfrm>
            <a:off x="1557152" y="1343100"/>
            <a:ext cx="2190000" cy="5070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400" b="1" dirty="0">
                <a:solidFill>
                  <a:srgbClr val="4C3283"/>
                </a:solidFill>
                <a:latin typeface="Quattrocento Sans"/>
                <a:ea typeface="Quattrocento Sans"/>
                <a:cs typeface="Quattrocento Sans"/>
                <a:sym typeface="Quattrocento Sans"/>
              </a:rPr>
              <a:t>Node Labels</a:t>
            </a:r>
            <a:endParaRPr sz="2400" b="1" dirty="0">
              <a:solidFill>
                <a:srgbClr val="4C3283"/>
              </a:solidFill>
              <a:latin typeface="Quattrocento Sans"/>
              <a:ea typeface="Quattrocento Sans"/>
              <a:cs typeface="Quattrocento Sans"/>
              <a:sym typeface="Quattrocento Sans"/>
            </a:endParaRPr>
          </a:p>
        </p:txBody>
      </p:sp>
      <p:grpSp>
        <p:nvGrpSpPr>
          <p:cNvPr id="383" name="Google Shape;383;p27"/>
          <p:cNvGrpSpPr/>
          <p:nvPr/>
        </p:nvGrpSpPr>
        <p:grpSpPr>
          <a:xfrm>
            <a:off x="1932126" y="2106931"/>
            <a:ext cx="1943173" cy="1459315"/>
            <a:chOff x="1664362" y="1992415"/>
            <a:chExt cx="1457380" cy="1094486"/>
          </a:xfrm>
        </p:grpSpPr>
        <p:sp>
          <p:nvSpPr>
            <p:cNvPr id="384" name="Google Shape;384;p27"/>
            <p:cNvSpPr/>
            <p:nvPr/>
          </p:nvSpPr>
          <p:spPr>
            <a:xfrm>
              <a:off x="2076543" y="1992420"/>
              <a:ext cx="294750" cy="29475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b</a:t>
              </a:r>
              <a:endParaRPr sz="1600" b="1">
                <a:solidFill>
                  <a:schemeClr val="dk1"/>
                </a:solidFill>
                <a:latin typeface="Consolas"/>
                <a:ea typeface="Consolas"/>
                <a:cs typeface="Consolas"/>
                <a:sym typeface="Consolas"/>
              </a:endParaRPr>
            </a:p>
          </p:txBody>
        </p:sp>
        <p:sp>
          <p:nvSpPr>
            <p:cNvPr id="385" name="Google Shape;385;p27"/>
            <p:cNvSpPr/>
            <p:nvPr/>
          </p:nvSpPr>
          <p:spPr>
            <a:xfrm>
              <a:off x="2488725" y="2411580"/>
              <a:ext cx="294750" cy="29475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d</a:t>
              </a:r>
              <a:endParaRPr sz="1600" b="1">
                <a:solidFill>
                  <a:schemeClr val="dk1"/>
                </a:solidFill>
                <a:latin typeface="Consolas"/>
                <a:ea typeface="Consolas"/>
                <a:cs typeface="Consolas"/>
                <a:sym typeface="Consolas"/>
              </a:endParaRPr>
            </a:p>
          </p:txBody>
        </p:sp>
        <p:sp>
          <p:nvSpPr>
            <p:cNvPr id="386" name="Google Shape;386;p27"/>
            <p:cNvSpPr/>
            <p:nvPr/>
          </p:nvSpPr>
          <p:spPr>
            <a:xfrm>
              <a:off x="2076543" y="2792151"/>
              <a:ext cx="294750" cy="29475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c</a:t>
              </a:r>
              <a:endParaRPr sz="1600" b="1">
                <a:solidFill>
                  <a:schemeClr val="dk1"/>
                </a:solidFill>
                <a:latin typeface="Consolas"/>
                <a:ea typeface="Consolas"/>
                <a:cs typeface="Consolas"/>
                <a:sym typeface="Consolas"/>
              </a:endParaRPr>
            </a:p>
          </p:txBody>
        </p:sp>
        <p:cxnSp>
          <p:nvCxnSpPr>
            <p:cNvPr id="387" name="Google Shape;387;p27"/>
            <p:cNvCxnSpPr>
              <a:stCxn id="384" idx="5"/>
              <a:endCxn id="385" idx="1"/>
            </p:cNvCxnSpPr>
            <p:nvPr/>
          </p:nvCxnSpPr>
          <p:spPr>
            <a:xfrm>
              <a:off x="2328128" y="2244005"/>
              <a:ext cx="203700" cy="210600"/>
            </a:xfrm>
            <a:prstGeom prst="straightConnector1">
              <a:avLst/>
            </a:prstGeom>
            <a:noFill/>
            <a:ln w="28575" cap="flat" cmpd="sng">
              <a:solidFill>
                <a:srgbClr val="4C3282"/>
              </a:solidFill>
              <a:prstDash val="solid"/>
              <a:round/>
              <a:headEnd type="none" w="sm" len="sm"/>
              <a:tailEnd type="none" w="sm" len="sm"/>
            </a:ln>
          </p:spPr>
        </p:cxnSp>
        <p:cxnSp>
          <p:nvCxnSpPr>
            <p:cNvPr id="388" name="Google Shape;388;p27"/>
            <p:cNvCxnSpPr>
              <a:stCxn id="386" idx="7"/>
              <a:endCxn id="385" idx="3"/>
            </p:cNvCxnSpPr>
            <p:nvPr/>
          </p:nvCxnSpPr>
          <p:spPr>
            <a:xfrm rot="10800000" flipH="1">
              <a:off x="2328128" y="2663116"/>
              <a:ext cx="203700" cy="172200"/>
            </a:xfrm>
            <a:prstGeom prst="straightConnector1">
              <a:avLst/>
            </a:prstGeom>
            <a:noFill/>
            <a:ln w="28575" cap="flat" cmpd="sng">
              <a:solidFill>
                <a:srgbClr val="4C3282"/>
              </a:solidFill>
              <a:prstDash val="solid"/>
              <a:round/>
              <a:headEnd type="none" w="sm" len="sm"/>
              <a:tailEnd type="none" w="sm" len="sm"/>
            </a:ln>
          </p:spPr>
        </p:cxnSp>
        <p:sp>
          <p:nvSpPr>
            <p:cNvPr id="389" name="Google Shape;389;p27"/>
            <p:cNvSpPr/>
            <p:nvPr/>
          </p:nvSpPr>
          <p:spPr>
            <a:xfrm>
              <a:off x="2826992" y="1992415"/>
              <a:ext cx="294750" cy="29475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e</a:t>
              </a:r>
              <a:endParaRPr sz="1600" b="1">
                <a:solidFill>
                  <a:schemeClr val="dk1"/>
                </a:solidFill>
                <a:latin typeface="Consolas"/>
                <a:ea typeface="Consolas"/>
                <a:cs typeface="Consolas"/>
                <a:sym typeface="Consolas"/>
              </a:endParaRPr>
            </a:p>
          </p:txBody>
        </p:sp>
        <p:cxnSp>
          <p:nvCxnSpPr>
            <p:cNvPr id="390" name="Google Shape;390;p27"/>
            <p:cNvCxnSpPr>
              <a:stCxn id="384" idx="6"/>
              <a:endCxn id="389" idx="2"/>
            </p:cNvCxnSpPr>
            <p:nvPr/>
          </p:nvCxnSpPr>
          <p:spPr>
            <a:xfrm>
              <a:off x="2371293" y="2139795"/>
              <a:ext cx="455700" cy="0"/>
            </a:xfrm>
            <a:prstGeom prst="straightConnector1">
              <a:avLst/>
            </a:prstGeom>
            <a:noFill/>
            <a:ln w="28575" cap="flat" cmpd="sng">
              <a:solidFill>
                <a:srgbClr val="4C3282"/>
              </a:solidFill>
              <a:prstDash val="solid"/>
              <a:round/>
              <a:headEnd type="none" w="sm" len="sm"/>
              <a:tailEnd type="none" w="sm" len="sm"/>
            </a:ln>
          </p:spPr>
        </p:cxnSp>
        <p:sp>
          <p:nvSpPr>
            <p:cNvPr id="391" name="Google Shape;391;p27"/>
            <p:cNvSpPr/>
            <p:nvPr/>
          </p:nvSpPr>
          <p:spPr>
            <a:xfrm>
              <a:off x="1664362" y="2411580"/>
              <a:ext cx="294750" cy="29475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a</a:t>
              </a:r>
              <a:endParaRPr sz="1600" b="1">
                <a:solidFill>
                  <a:schemeClr val="dk1"/>
                </a:solidFill>
                <a:latin typeface="Consolas"/>
                <a:ea typeface="Consolas"/>
                <a:cs typeface="Consolas"/>
                <a:sym typeface="Consolas"/>
              </a:endParaRPr>
            </a:p>
          </p:txBody>
        </p:sp>
        <p:cxnSp>
          <p:nvCxnSpPr>
            <p:cNvPr id="392" name="Google Shape;392;p27"/>
            <p:cNvCxnSpPr>
              <a:stCxn id="391" idx="7"/>
              <a:endCxn id="384" idx="3"/>
            </p:cNvCxnSpPr>
            <p:nvPr/>
          </p:nvCxnSpPr>
          <p:spPr>
            <a:xfrm rot="10800000" flipH="1">
              <a:off x="1915947" y="2244145"/>
              <a:ext cx="203700" cy="210600"/>
            </a:xfrm>
            <a:prstGeom prst="straightConnector1">
              <a:avLst/>
            </a:prstGeom>
            <a:noFill/>
            <a:ln w="28575" cap="flat" cmpd="sng">
              <a:solidFill>
                <a:srgbClr val="4C3282"/>
              </a:solidFill>
              <a:prstDash val="solid"/>
              <a:round/>
              <a:headEnd type="none" w="sm" len="sm"/>
              <a:tailEnd type="none" w="sm" len="sm"/>
            </a:ln>
          </p:spPr>
        </p:cxnSp>
      </p:grpSp>
      <p:sp>
        <p:nvSpPr>
          <p:cNvPr id="393" name="Google Shape;393;p27"/>
          <p:cNvSpPr txBox="1"/>
          <p:nvPr/>
        </p:nvSpPr>
        <p:spPr>
          <a:xfrm>
            <a:off x="4342351" y="3925150"/>
            <a:ext cx="3507300" cy="8646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None/>
            </a:pPr>
            <a:r>
              <a:rPr lang="en-US" sz="2400">
                <a:solidFill>
                  <a:srgbClr val="4C3283"/>
                </a:solidFill>
                <a:latin typeface="Quattrocento Sans"/>
                <a:ea typeface="Quattrocento Sans"/>
                <a:cs typeface="Quattrocento Sans"/>
                <a:sym typeface="Quattrocento Sans"/>
              </a:rPr>
              <a:t>Numeric Edge Labels</a:t>
            </a:r>
            <a:br>
              <a:rPr lang="en-US" sz="2400">
                <a:solidFill>
                  <a:srgbClr val="4C3283"/>
                </a:solidFill>
                <a:latin typeface="Quattrocento Sans"/>
                <a:ea typeface="Quattrocento Sans"/>
                <a:cs typeface="Quattrocento Sans"/>
                <a:sym typeface="Quattrocento Sans"/>
              </a:rPr>
            </a:br>
            <a:r>
              <a:rPr lang="en-US" sz="2400">
                <a:solidFill>
                  <a:srgbClr val="4C3283"/>
                </a:solidFill>
                <a:latin typeface="Quattrocento Sans"/>
                <a:ea typeface="Quattrocento Sans"/>
                <a:cs typeface="Quattrocento Sans"/>
                <a:sym typeface="Quattrocento Sans"/>
              </a:rPr>
              <a:t>(</a:t>
            </a:r>
            <a:r>
              <a:rPr lang="en-US" sz="2400" b="1">
                <a:solidFill>
                  <a:srgbClr val="4C3283"/>
                </a:solidFill>
                <a:latin typeface="Quattrocento Sans"/>
                <a:ea typeface="Quattrocento Sans"/>
                <a:cs typeface="Quattrocento Sans"/>
                <a:sym typeface="Quattrocento Sans"/>
              </a:rPr>
              <a:t>Edge Weights</a:t>
            </a:r>
            <a:r>
              <a:rPr lang="en-US" sz="2400">
                <a:solidFill>
                  <a:srgbClr val="4C3283"/>
                </a:solidFill>
                <a:latin typeface="Quattrocento Sans"/>
                <a:ea typeface="Quattrocento Sans"/>
                <a:cs typeface="Quattrocento Sans"/>
                <a:sym typeface="Quattrocento Sans"/>
              </a:rPr>
              <a:t>)</a:t>
            </a:r>
            <a:endParaRPr sz="2400">
              <a:solidFill>
                <a:srgbClr val="4C3283"/>
              </a:solidFill>
              <a:latin typeface="Quattrocento Sans"/>
              <a:ea typeface="Quattrocento Sans"/>
              <a:cs typeface="Quattrocento Sans"/>
              <a:sym typeface="Quattrocento Sans"/>
            </a:endParaRPr>
          </a:p>
        </p:txBody>
      </p:sp>
      <p:sp>
        <p:nvSpPr>
          <p:cNvPr id="394" name="Google Shape;394;p27"/>
          <p:cNvSpPr/>
          <p:nvPr/>
        </p:nvSpPr>
        <p:spPr>
          <a:xfrm>
            <a:off x="5614994" y="4925508"/>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395" name="Google Shape;395;p27"/>
          <p:cNvSpPr/>
          <p:nvPr/>
        </p:nvSpPr>
        <p:spPr>
          <a:xfrm>
            <a:off x="6164569" y="5484388"/>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396" name="Google Shape;396;p27"/>
          <p:cNvSpPr/>
          <p:nvPr/>
        </p:nvSpPr>
        <p:spPr>
          <a:xfrm>
            <a:off x="5614994" y="5991816"/>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cxnSp>
        <p:nvCxnSpPr>
          <p:cNvPr id="397" name="Google Shape;397;p27"/>
          <p:cNvCxnSpPr>
            <a:stCxn id="394" idx="5"/>
            <a:endCxn id="395" idx="1"/>
          </p:cNvCxnSpPr>
          <p:nvPr/>
        </p:nvCxnSpPr>
        <p:spPr>
          <a:xfrm>
            <a:off x="5950440" y="5260954"/>
            <a:ext cx="271800" cy="281100"/>
          </a:xfrm>
          <a:prstGeom prst="straightConnector1">
            <a:avLst/>
          </a:prstGeom>
          <a:noFill/>
          <a:ln w="28575" cap="flat" cmpd="sng">
            <a:solidFill>
              <a:srgbClr val="4C3282"/>
            </a:solidFill>
            <a:prstDash val="solid"/>
            <a:round/>
            <a:headEnd type="none" w="sm" len="sm"/>
            <a:tailEnd type="none" w="sm" len="sm"/>
          </a:ln>
        </p:spPr>
      </p:cxnSp>
      <p:cxnSp>
        <p:nvCxnSpPr>
          <p:cNvPr id="398" name="Google Shape;398;p27"/>
          <p:cNvCxnSpPr>
            <a:stCxn id="396" idx="7"/>
            <a:endCxn id="395" idx="3"/>
          </p:cNvCxnSpPr>
          <p:nvPr/>
        </p:nvCxnSpPr>
        <p:spPr>
          <a:xfrm rot="10800000" flipH="1">
            <a:off x="5950440" y="5819869"/>
            <a:ext cx="271800" cy="229500"/>
          </a:xfrm>
          <a:prstGeom prst="straightConnector1">
            <a:avLst/>
          </a:prstGeom>
          <a:noFill/>
          <a:ln w="28575" cap="flat" cmpd="sng">
            <a:solidFill>
              <a:srgbClr val="4C3282"/>
            </a:solidFill>
            <a:prstDash val="solid"/>
            <a:round/>
            <a:headEnd type="none" w="sm" len="sm"/>
            <a:tailEnd type="none" w="sm" len="sm"/>
          </a:ln>
        </p:spPr>
      </p:cxnSp>
      <p:sp>
        <p:nvSpPr>
          <p:cNvPr id="399" name="Google Shape;399;p27"/>
          <p:cNvSpPr/>
          <p:nvPr/>
        </p:nvSpPr>
        <p:spPr>
          <a:xfrm>
            <a:off x="6615592" y="492550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cxnSp>
        <p:nvCxnSpPr>
          <p:cNvPr id="400" name="Google Shape;400;p27"/>
          <p:cNvCxnSpPr>
            <a:stCxn id="394" idx="6"/>
            <a:endCxn id="399" idx="2"/>
          </p:cNvCxnSpPr>
          <p:nvPr/>
        </p:nvCxnSpPr>
        <p:spPr>
          <a:xfrm>
            <a:off x="6007994" y="5122008"/>
            <a:ext cx="607500" cy="0"/>
          </a:xfrm>
          <a:prstGeom prst="straightConnector1">
            <a:avLst/>
          </a:prstGeom>
          <a:noFill/>
          <a:ln w="28575" cap="flat" cmpd="sng">
            <a:solidFill>
              <a:srgbClr val="4C3282"/>
            </a:solidFill>
            <a:prstDash val="solid"/>
            <a:round/>
            <a:headEnd type="none" w="sm" len="sm"/>
            <a:tailEnd type="none" w="sm" len="sm"/>
          </a:ln>
        </p:spPr>
      </p:cxnSp>
      <p:sp>
        <p:nvSpPr>
          <p:cNvPr id="401" name="Google Shape;401;p27"/>
          <p:cNvSpPr/>
          <p:nvPr/>
        </p:nvSpPr>
        <p:spPr>
          <a:xfrm>
            <a:off x="5065419" y="5484388"/>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600" b="1">
              <a:solidFill>
                <a:schemeClr val="dk1"/>
              </a:solidFill>
              <a:latin typeface="Consolas"/>
              <a:ea typeface="Consolas"/>
              <a:cs typeface="Consolas"/>
              <a:sym typeface="Consolas"/>
            </a:endParaRPr>
          </a:p>
        </p:txBody>
      </p:sp>
      <p:sp>
        <p:nvSpPr>
          <p:cNvPr id="402" name="Google Shape;402;p27"/>
          <p:cNvSpPr txBox="1"/>
          <p:nvPr/>
        </p:nvSpPr>
        <p:spPr>
          <a:xfrm>
            <a:off x="5257422" y="5139901"/>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1</a:t>
            </a:r>
            <a:endParaRPr sz="1600">
              <a:solidFill>
                <a:schemeClr val="dk1"/>
              </a:solidFill>
              <a:latin typeface="Calibri"/>
              <a:ea typeface="Calibri"/>
              <a:cs typeface="Calibri"/>
              <a:sym typeface="Calibri"/>
            </a:endParaRPr>
          </a:p>
        </p:txBody>
      </p:sp>
      <p:cxnSp>
        <p:nvCxnSpPr>
          <p:cNvPr id="403" name="Google Shape;403;p27"/>
          <p:cNvCxnSpPr>
            <a:stCxn id="401" idx="7"/>
            <a:endCxn id="394" idx="3"/>
          </p:cNvCxnSpPr>
          <p:nvPr/>
        </p:nvCxnSpPr>
        <p:spPr>
          <a:xfrm rot="10800000" flipH="1">
            <a:off x="5400865" y="5260841"/>
            <a:ext cx="271800" cy="281100"/>
          </a:xfrm>
          <a:prstGeom prst="straightConnector1">
            <a:avLst/>
          </a:prstGeom>
          <a:noFill/>
          <a:ln w="28575" cap="flat" cmpd="sng">
            <a:solidFill>
              <a:srgbClr val="4C3282"/>
            </a:solidFill>
            <a:prstDash val="solid"/>
            <a:round/>
            <a:headEnd type="none" w="sm" len="sm"/>
            <a:tailEnd type="none" w="sm" len="sm"/>
          </a:ln>
        </p:spPr>
      </p:cxnSp>
      <p:sp>
        <p:nvSpPr>
          <p:cNvPr id="404" name="Google Shape;404;p27"/>
          <p:cNvSpPr txBox="1"/>
          <p:nvPr/>
        </p:nvSpPr>
        <p:spPr>
          <a:xfrm>
            <a:off x="5872094" y="5623408"/>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2</a:t>
            </a:r>
            <a:endParaRPr sz="1600">
              <a:solidFill>
                <a:schemeClr val="dk1"/>
              </a:solidFill>
              <a:latin typeface="Calibri"/>
              <a:ea typeface="Calibri"/>
              <a:cs typeface="Calibri"/>
              <a:sym typeface="Calibri"/>
            </a:endParaRPr>
          </a:p>
        </p:txBody>
      </p:sp>
      <p:sp>
        <p:nvSpPr>
          <p:cNvPr id="405" name="Google Shape;405;p27"/>
          <p:cNvSpPr txBox="1"/>
          <p:nvPr/>
        </p:nvSpPr>
        <p:spPr>
          <a:xfrm>
            <a:off x="6156763" y="4789833"/>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3</a:t>
            </a:r>
            <a:endParaRPr sz="1600">
              <a:solidFill>
                <a:schemeClr val="dk1"/>
              </a:solidFill>
              <a:latin typeface="Calibri"/>
              <a:ea typeface="Calibri"/>
              <a:cs typeface="Calibri"/>
              <a:sym typeface="Calibri"/>
            </a:endParaRPr>
          </a:p>
        </p:txBody>
      </p:sp>
      <p:sp>
        <p:nvSpPr>
          <p:cNvPr id="406" name="Google Shape;406;p27"/>
          <p:cNvSpPr txBox="1"/>
          <p:nvPr/>
        </p:nvSpPr>
        <p:spPr>
          <a:xfrm>
            <a:off x="6020863" y="5125280"/>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1</a:t>
            </a:r>
            <a:endParaRPr sz="1600">
              <a:solidFill>
                <a:schemeClr val="dk1"/>
              </a:solidFill>
              <a:latin typeface="Calibri"/>
              <a:ea typeface="Calibri"/>
              <a:cs typeface="Calibri"/>
              <a:sym typeface="Calibri"/>
            </a:endParaRPr>
          </a:p>
        </p:txBody>
      </p:sp>
      <p:cxnSp>
        <p:nvCxnSpPr>
          <p:cNvPr id="407" name="Google Shape;407;p27"/>
          <p:cNvCxnSpPr>
            <a:stCxn id="408" idx="5"/>
            <a:endCxn id="409" idx="1"/>
          </p:cNvCxnSpPr>
          <p:nvPr/>
        </p:nvCxnSpPr>
        <p:spPr>
          <a:xfrm>
            <a:off x="8875307" y="2443867"/>
            <a:ext cx="264000" cy="293700"/>
          </a:xfrm>
          <a:prstGeom prst="straightConnector1">
            <a:avLst/>
          </a:prstGeom>
          <a:noFill/>
          <a:ln w="28575" cap="flat" cmpd="sng">
            <a:solidFill>
              <a:srgbClr val="4C3282"/>
            </a:solidFill>
            <a:prstDash val="solid"/>
            <a:round/>
            <a:headEnd type="none" w="sm" len="sm"/>
            <a:tailEnd type="none" w="sm" len="sm"/>
          </a:ln>
        </p:spPr>
      </p:cxnSp>
      <p:cxnSp>
        <p:nvCxnSpPr>
          <p:cNvPr id="410" name="Google Shape;410;p27"/>
          <p:cNvCxnSpPr>
            <a:stCxn id="411" idx="7"/>
            <a:endCxn id="409" idx="3"/>
          </p:cNvCxnSpPr>
          <p:nvPr/>
        </p:nvCxnSpPr>
        <p:spPr>
          <a:xfrm rot="10800000" flipH="1">
            <a:off x="8875307" y="3015382"/>
            <a:ext cx="264000" cy="216900"/>
          </a:xfrm>
          <a:prstGeom prst="straightConnector1">
            <a:avLst/>
          </a:prstGeom>
          <a:noFill/>
          <a:ln w="28575" cap="flat" cmpd="sng">
            <a:solidFill>
              <a:srgbClr val="4C3282"/>
            </a:solidFill>
            <a:prstDash val="solid"/>
            <a:round/>
            <a:headEnd type="none" w="sm" len="sm"/>
            <a:tailEnd type="none" w="sm" len="sm"/>
          </a:ln>
        </p:spPr>
      </p:cxnSp>
      <p:cxnSp>
        <p:nvCxnSpPr>
          <p:cNvPr id="412" name="Google Shape;412;p27"/>
          <p:cNvCxnSpPr>
            <a:stCxn id="408" idx="6"/>
            <a:endCxn id="413" idx="2"/>
          </p:cNvCxnSpPr>
          <p:nvPr/>
        </p:nvCxnSpPr>
        <p:spPr>
          <a:xfrm>
            <a:off x="8932861" y="2304921"/>
            <a:ext cx="607500" cy="0"/>
          </a:xfrm>
          <a:prstGeom prst="straightConnector1">
            <a:avLst/>
          </a:prstGeom>
          <a:noFill/>
          <a:ln w="28575" cap="flat" cmpd="sng">
            <a:solidFill>
              <a:srgbClr val="4C3282"/>
            </a:solidFill>
            <a:prstDash val="solid"/>
            <a:round/>
            <a:headEnd type="none" w="sm" len="sm"/>
            <a:tailEnd type="none" w="sm" len="sm"/>
          </a:ln>
        </p:spPr>
      </p:cxnSp>
      <p:cxnSp>
        <p:nvCxnSpPr>
          <p:cNvPr id="414" name="Google Shape;414;p27"/>
          <p:cNvCxnSpPr>
            <a:stCxn id="415" idx="7"/>
            <a:endCxn id="408" idx="3"/>
          </p:cNvCxnSpPr>
          <p:nvPr/>
        </p:nvCxnSpPr>
        <p:spPr>
          <a:xfrm rot="10800000" flipH="1">
            <a:off x="8325732" y="2443754"/>
            <a:ext cx="271800" cy="281100"/>
          </a:xfrm>
          <a:prstGeom prst="straightConnector1">
            <a:avLst/>
          </a:prstGeom>
          <a:noFill/>
          <a:ln w="28575" cap="flat" cmpd="sng">
            <a:solidFill>
              <a:srgbClr val="4C3282"/>
            </a:solidFill>
            <a:prstDash val="solid"/>
            <a:round/>
            <a:headEnd type="none" w="sm" len="sm"/>
            <a:tailEnd type="none" w="sm" len="sm"/>
          </a:ln>
        </p:spPr>
      </p:cxnSp>
      <p:sp>
        <p:nvSpPr>
          <p:cNvPr id="408" name="Google Shape;408;p27"/>
          <p:cNvSpPr/>
          <p:nvPr/>
        </p:nvSpPr>
        <p:spPr>
          <a:xfrm>
            <a:off x="8539861" y="210842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2</a:t>
            </a:r>
            <a:endParaRPr sz="1600" b="1">
              <a:solidFill>
                <a:schemeClr val="dk1"/>
              </a:solidFill>
              <a:latin typeface="Consolas"/>
              <a:ea typeface="Consolas"/>
              <a:cs typeface="Consolas"/>
              <a:sym typeface="Consolas"/>
            </a:endParaRPr>
          </a:p>
        </p:txBody>
      </p:sp>
      <p:sp>
        <p:nvSpPr>
          <p:cNvPr id="409" name="Google Shape;409;p27"/>
          <p:cNvSpPr/>
          <p:nvPr/>
        </p:nvSpPr>
        <p:spPr>
          <a:xfrm>
            <a:off x="9081630" y="2680019"/>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3</a:t>
            </a:r>
            <a:endParaRPr sz="1600" b="1">
              <a:solidFill>
                <a:schemeClr val="dk1"/>
              </a:solidFill>
              <a:latin typeface="Consolas"/>
              <a:ea typeface="Consolas"/>
              <a:cs typeface="Consolas"/>
              <a:sym typeface="Consolas"/>
            </a:endParaRPr>
          </a:p>
        </p:txBody>
      </p:sp>
      <p:sp>
        <p:nvSpPr>
          <p:cNvPr id="411" name="Google Shape;411;p27"/>
          <p:cNvSpPr/>
          <p:nvPr/>
        </p:nvSpPr>
        <p:spPr>
          <a:xfrm>
            <a:off x="8539861" y="3174729"/>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4</a:t>
            </a:r>
            <a:endParaRPr sz="1600" b="1">
              <a:solidFill>
                <a:schemeClr val="dk1"/>
              </a:solidFill>
              <a:latin typeface="Consolas"/>
              <a:ea typeface="Consolas"/>
              <a:cs typeface="Consolas"/>
              <a:sym typeface="Consolas"/>
            </a:endParaRPr>
          </a:p>
        </p:txBody>
      </p:sp>
      <p:sp>
        <p:nvSpPr>
          <p:cNvPr id="413" name="Google Shape;413;p27"/>
          <p:cNvSpPr/>
          <p:nvPr/>
        </p:nvSpPr>
        <p:spPr>
          <a:xfrm>
            <a:off x="9540459" y="2108414"/>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5</a:t>
            </a:r>
            <a:endParaRPr sz="1600" b="1">
              <a:solidFill>
                <a:schemeClr val="dk1"/>
              </a:solidFill>
              <a:latin typeface="Consolas"/>
              <a:ea typeface="Consolas"/>
              <a:cs typeface="Consolas"/>
              <a:sym typeface="Consolas"/>
            </a:endParaRPr>
          </a:p>
        </p:txBody>
      </p:sp>
      <p:sp>
        <p:nvSpPr>
          <p:cNvPr id="415" name="Google Shape;415;p27"/>
          <p:cNvSpPr/>
          <p:nvPr/>
        </p:nvSpPr>
        <p:spPr>
          <a:xfrm>
            <a:off x="7990286" y="2667301"/>
            <a:ext cx="393000" cy="393000"/>
          </a:xfrm>
          <a:prstGeom prst="ellipse">
            <a:avLst/>
          </a:prstGeom>
          <a:solidFill>
            <a:srgbClr val="4B3284">
              <a:alpha val="29800"/>
            </a:srgbClr>
          </a:solidFill>
          <a:ln w="28575" cap="flat" cmpd="sng">
            <a:solidFill>
              <a:srgbClr val="4C32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r>
              <a:rPr lang="en-US" sz="1600" b="1">
                <a:solidFill>
                  <a:schemeClr val="dk1"/>
                </a:solidFill>
                <a:latin typeface="Consolas"/>
                <a:ea typeface="Consolas"/>
                <a:cs typeface="Consolas"/>
                <a:sym typeface="Consolas"/>
              </a:rPr>
              <a:t>1</a:t>
            </a:r>
            <a:endParaRPr sz="1600" b="1">
              <a:solidFill>
                <a:schemeClr val="dk1"/>
              </a:solidFill>
              <a:latin typeface="Consolas"/>
              <a:ea typeface="Consolas"/>
              <a:cs typeface="Consolas"/>
              <a:sym typeface="Consolas"/>
            </a:endParaRPr>
          </a:p>
        </p:txBody>
      </p:sp>
      <p:sp>
        <p:nvSpPr>
          <p:cNvPr id="416" name="Google Shape;416;p27"/>
          <p:cNvSpPr txBox="1"/>
          <p:nvPr/>
        </p:nvSpPr>
        <p:spPr>
          <a:xfrm>
            <a:off x="8182289" y="2322814"/>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a</a:t>
            </a:r>
            <a:endParaRPr sz="1600">
              <a:solidFill>
                <a:schemeClr val="dk1"/>
              </a:solidFill>
              <a:latin typeface="Calibri"/>
              <a:ea typeface="Calibri"/>
              <a:cs typeface="Calibri"/>
              <a:sym typeface="Calibri"/>
            </a:endParaRPr>
          </a:p>
        </p:txBody>
      </p:sp>
      <p:sp>
        <p:nvSpPr>
          <p:cNvPr id="417" name="Google Shape;417;p27"/>
          <p:cNvSpPr txBox="1"/>
          <p:nvPr/>
        </p:nvSpPr>
        <p:spPr>
          <a:xfrm>
            <a:off x="8796961" y="2806321"/>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b</a:t>
            </a:r>
            <a:endParaRPr sz="1600">
              <a:solidFill>
                <a:schemeClr val="dk1"/>
              </a:solidFill>
              <a:latin typeface="Calibri"/>
              <a:ea typeface="Calibri"/>
              <a:cs typeface="Calibri"/>
              <a:sym typeface="Calibri"/>
            </a:endParaRPr>
          </a:p>
        </p:txBody>
      </p:sp>
      <p:sp>
        <p:nvSpPr>
          <p:cNvPr id="418" name="Google Shape;418;p27"/>
          <p:cNvSpPr txBox="1"/>
          <p:nvPr/>
        </p:nvSpPr>
        <p:spPr>
          <a:xfrm>
            <a:off x="9081630" y="1972746"/>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a:t>
            </a:r>
            <a:endParaRPr sz="1600">
              <a:solidFill>
                <a:schemeClr val="dk1"/>
              </a:solidFill>
              <a:latin typeface="Calibri"/>
              <a:ea typeface="Calibri"/>
              <a:cs typeface="Calibri"/>
              <a:sym typeface="Calibri"/>
            </a:endParaRPr>
          </a:p>
        </p:txBody>
      </p:sp>
      <p:sp>
        <p:nvSpPr>
          <p:cNvPr id="419" name="Google Shape;419;p27"/>
          <p:cNvSpPr txBox="1"/>
          <p:nvPr/>
        </p:nvSpPr>
        <p:spPr>
          <a:xfrm>
            <a:off x="8945730" y="2308193"/>
            <a:ext cx="271800" cy="22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d</a:t>
            </a:r>
            <a:endParaRPr sz="16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28"/>
          <p:cNvSpPr txBox="1">
            <a:spLocks noGrp="1"/>
          </p:cNvSpPr>
          <p:nvPr>
            <p:ph type="title"/>
          </p:nvPr>
        </p:nvSpPr>
        <p:spPr>
          <a:xfrm>
            <a:off x="575239" y="263276"/>
            <a:ext cx="11187000" cy="10149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C0C0C"/>
              </a:buClr>
              <a:buSzPts val="4400"/>
              <a:buFont typeface="Quattrocento Sans"/>
              <a:buNone/>
            </a:pPr>
            <a:r>
              <a:rPr lang="en-US"/>
              <a:t>Multi-Variable Analysis</a:t>
            </a:r>
            <a:endParaRPr/>
          </a:p>
        </p:txBody>
      </p:sp>
      <p:sp>
        <p:nvSpPr>
          <p:cNvPr id="426" name="Google Shape;426;p28"/>
          <p:cNvSpPr txBox="1"/>
          <p:nvPr/>
        </p:nvSpPr>
        <p:spPr>
          <a:xfrm>
            <a:off x="838199" y="1304408"/>
            <a:ext cx="10950900" cy="2252884"/>
          </a:xfrm>
          <a:prstGeom prst="rect">
            <a:avLst/>
          </a:prstGeom>
          <a:noFill/>
          <a:ln>
            <a:noFill/>
          </a:ln>
        </p:spPr>
        <p:txBody>
          <a:bodyPr spcFirstLastPara="1" wrap="square" lIns="91425" tIns="45700" rIns="91425" bIns="45700" anchor="t" anchorCtr="0">
            <a:spAutoFit/>
          </a:bodyPr>
          <a:lstStyle/>
          <a:p>
            <a:pPr marL="457200" marR="0" lvl="0" indent="-406400" algn="l" rtl="0">
              <a:lnSpc>
                <a:spcPct val="90000"/>
              </a:lnSpc>
              <a:spcBef>
                <a:spcPts val="0"/>
              </a:spcBef>
              <a:spcAft>
                <a:spcPts val="0"/>
              </a:spcAft>
              <a:buClr>
                <a:srgbClr val="4C3283"/>
              </a:buClr>
              <a:buSzPts val="2800"/>
              <a:buFont typeface="Quattrocento Sans"/>
              <a:buChar char="●"/>
            </a:pPr>
            <a:r>
              <a:rPr lang="en-US" sz="2800" dirty="0">
                <a:solidFill>
                  <a:schemeClr val="dk1"/>
                </a:solidFill>
                <a:latin typeface="Quattrocento Sans"/>
                <a:ea typeface="Quattrocento Sans"/>
                <a:cs typeface="Quattrocento Sans"/>
                <a:sym typeface="Quattrocento Sans"/>
              </a:rPr>
              <a:t>So far, we thought of everything as being in terms of some single argument “n” </a:t>
            </a:r>
          </a:p>
          <a:p>
            <a:pPr marL="457200" marR="0" lvl="0" indent="-406400" algn="l" rtl="0">
              <a:lnSpc>
                <a:spcPct val="90000"/>
              </a:lnSpc>
              <a:spcBef>
                <a:spcPts val="0"/>
              </a:spcBef>
              <a:spcAft>
                <a:spcPts val="0"/>
              </a:spcAft>
              <a:buClr>
                <a:srgbClr val="4C3283"/>
              </a:buClr>
              <a:buSzPts val="2800"/>
              <a:buFont typeface="Quattrocento Sans"/>
              <a:buChar char="●"/>
            </a:pPr>
            <a:r>
              <a:rPr lang="en-US" sz="2800" dirty="0">
                <a:solidFill>
                  <a:schemeClr val="dk1"/>
                </a:solidFill>
                <a:latin typeface="Quattrocento Sans"/>
                <a:ea typeface="Quattrocento Sans"/>
                <a:cs typeface="Quattrocento Sans"/>
                <a:sym typeface="Quattrocento Sans"/>
              </a:rPr>
              <a:t>With graphs, we need to cons</a:t>
            </a:r>
            <a:r>
              <a:rPr lang="en-US" altLang="zh-CN" sz="2800" dirty="0">
                <a:solidFill>
                  <a:schemeClr val="dk1"/>
                </a:solidFill>
                <a:latin typeface="Quattrocento Sans"/>
                <a:ea typeface="Quattrocento Sans"/>
                <a:cs typeface="Quattrocento Sans"/>
                <a:sym typeface="Quattrocento Sans"/>
              </a:rPr>
              <a:t>ider</a:t>
            </a:r>
            <a:r>
              <a:rPr lang="en-US" sz="2800" dirty="0">
                <a:solidFill>
                  <a:schemeClr val="dk1"/>
                </a:solidFill>
                <a:latin typeface="Quattrocento Sans"/>
                <a:ea typeface="Quattrocento Sans"/>
                <a:cs typeface="Quattrocento Sans"/>
                <a:sym typeface="Quattrocento Sans"/>
              </a:rPr>
              <a:t>:</a:t>
            </a:r>
            <a:endParaRPr dirty="0">
              <a:solidFill>
                <a:schemeClr val="dk1"/>
              </a:solidFill>
            </a:endParaRPr>
          </a:p>
          <a:p>
            <a:pPr marL="914400" lvl="1" indent="-381000" algn="l" rtl="0">
              <a:lnSpc>
                <a:spcPct val="90000"/>
              </a:lnSpc>
              <a:spcBef>
                <a:spcPts val="0"/>
              </a:spcBef>
              <a:spcAft>
                <a:spcPts val="0"/>
              </a:spcAft>
              <a:buClr>
                <a:srgbClr val="B6A479"/>
              </a:buClr>
              <a:buSzPts val="2400"/>
              <a:buFont typeface="Quattrocento Sans"/>
              <a:buChar char="○"/>
            </a:pPr>
            <a:r>
              <a:rPr lang="en-US" sz="2400" dirty="0">
                <a:solidFill>
                  <a:schemeClr val="dk1"/>
                </a:solidFill>
                <a:latin typeface="Quattrocento Sans"/>
                <a:ea typeface="Quattrocento Sans"/>
                <a:cs typeface="Quattrocento Sans"/>
                <a:sym typeface="Quattrocento Sans"/>
              </a:rPr>
              <a:t>n (or |V|): total number of nodes (sometimes </a:t>
            </a:r>
            <a:r>
              <a:rPr lang="en-US" altLang="zh-CN" sz="2400" dirty="0">
                <a:solidFill>
                  <a:schemeClr val="dk1"/>
                </a:solidFill>
                <a:latin typeface="Quattrocento Sans"/>
                <a:ea typeface="Quattrocento Sans"/>
                <a:cs typeface="Quattrocento Sans"/>
                <a:sym typeface="Quattrocento Sans"/>
              </a:rPr>
              <a:t>written as</a:t>
            </a:r>
            <a:r>
              <a:rPr lang="en-US" sz="2400" dirty="0">
                <a:solidFill>
                  <a:schemeClr val="dk1"/>
                </a:solidFill>
                <a:latin typeface="Quattrocento Sans"/>
                <a:ea typeface="Quattrocento Sans"/>
                <a:cs typeface="Quattrocento Sans"/>
                <a:sym typeface="Quattrocento Sans"/>
              </a:rPr>
              <a:t> V)</a:t>
            </a:r>
            <a:endParaRPr dirty="0">
              <a:solidFill>
                <a:schemeClr val="dk1"/>
              </a:solidFill>
            </a:endParaRPr>
          </a:p>
          <a:p>
            <a:pPr marL="914400" lvl="1" indent="-381000" algn="l" rtl="0">
              <a:lnSpc>
                <a:spcPct val="90000"/>
              </a:lnSpc>
              <a:spcBef>
                <a:spcPts val="0"/>
              </a:spcBef>
              <a:spcAft>
                <a:spcPts val="0"/>
              </a:spcAft>
              <a:buClr>
                <a:srgbClr val="B6A479"/>
              </a:buClr>
              <a:buSzPts val="2400"/>
              <a:buFont typeface="Quattrocento Sans"/>
              <a:buChar char="○"/>
            </a:pPr>
            <a:r>
              <a:rPr lang="en-US" sz="2400" dirty="0">
                <a:solidFill>
                  <a:schemeClr val="dk1"/>
                </a:solidFill>
                <a:latin typeface="Quattrocento Sans"/>
                <a:ea typeface="Quattrocento Sans"/>
                <a:cs typeface="Quattrocento Sans"/>
                <a:sym typeface="Quattrocento Sans"/>
              </a:rPr>
              <a:t>m (or |E|): total number of edges (sometimes written as E)</a:t>
            </a:r>
            <a:endParaRPr dirty="0">
              <a:solidFill>
                <a:schemeClr val="dk1"/>
              </a:solidFill>
            </a:endParaRPr>
          </a:p>
          <a:p>
            <a:pPr marL="914400" lvl="1" indent="-381000" algn="l" rtl="0">
              <a:lnSpc>
                <a:spcPct val="90000"/>
              </a:lnSpc>
              <a:spcBef>
                <a:spcPts val="0"/>
              </a:spcBef>
              <a:spcAft>
                <a:spcPts val="0"/>
              </a:spcAft>
              <a:buClr>
                <a:srgbClr val="B6A479"/>
              </a:buClr>
              <a:buSzPts val="2400"/>
              <a:buFont typeface="Quattrocento Sans"/>
              <a:buChar char="○"/>
            </a:pPr>
            <a:r>
              <a:rPr lang="en-US" sz="2400" dirty="0">
                <a:solidFill>
                  <a:schemeClr val="dk1"/>
                </a:solidFill>
                <a:latin typeface="Quattrocento Sans"/>
                <a:ea typeface="Quattrocento Sans"/>
                <a:cs typeface="Quattrocento Sans"/>
                <a:sym typeface="Quattrocento Sans"/>
              </a:rPr>
              <a:t>deg(u): degree of node u (how many outgoing edges it has)</a:t>
            </a:r>
            <a:endParaRPr sz="2400" dirty="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name="Integral">
  <a:themeElements>
    <a:clrScheme name="Custom 2">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otalTime>943</TotalTime>
  <Words>5576</Words>
  <Application>Microsoft Office PowerPoint</Application>
  <PresentationFormat>Widescreen</PresentationFormat>
  <Paragraphs>953</Paragraphs>
  <Slides>40</Slides>
  <Notes>30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Twentieth Century</vt:lpstr>
      <vt:lpstr>Cambria Math</vt:lpstr>
      <vt:lpstr>Noto Sans Symbols</vt:lpstr>
      <vt:lpstr>Wingdings</vt:lpstr>
      <vt:lpstr>Helvetica</vt:lpstr>
      <vt:lpstr>Quattrocento Sans</vt:lpstr>
      <vt:lpstr>Calibri</vt:lpstr>
      <vt:lpstr>Arial</vt:lpstr>
      <vt:lpstr>Consolas</vt:lpstr>
      <vt:lpstr>Times New Roman</vt:lpstr>
      <vt:lpstr>NTR</vt:lpstr>
      <vt:lpstr>Trebuchet MS</vt:lpstr>
      <vt:lpstr>Gill Sans Light</vt:lpstr>
      <vt:lpstr>Integral</vt:lpstr>
      <vt:lpstr>PowerPoint Presentation</vt:lpstr>
      <vt:lpstr>Inter-data Relationships</vt:lpstr>
      <vt:lpstr>Applications</vt:lpstr>
      <vt:lpstr>Graph: Formal Definition</vt:lpstr>
      <vt:lpstr>Graph Terminology</vt:lpstr>
      <vt:lpstr>More Graph Terminology</vt:lpstr>
      <vt:lpstr>Directed vs Undirected; Acyclic vs Cyclic</vt:lpstr>
      <vt:lpstr>Labeled and Weighted Graphs</vt:lpstr>
      <vt:lpstr>Multi-Variable Analysis</vt:lpstr>
      <vt:lpstr>Adjacency Matrix</vt:lpstr>
      <vt:lpstr>Adjacency List</vt:lpstr>
      <vt:lpstr>Adjacency List</vt:lpstr>
      <vt:lpstr>2-Hop Neighbors (through Matrix Multiplication)</vt:lpstr>
      <vt:lpstr>2-Hop Neighbors (through Matrix Multiplication)</vt:lpstr>
      <vt:lpstr>BFS &amp; DFS for Trees</vt:lpstr>
      <vt:lpstr>Breadth-First Search (BFS)</vt:lpstr>
      <vt:lpstr>BFS Implementation</vt:lpstr>
      <vt:lpstr>BFS Implementation: In Action</vt:lpstr>
      <vt:lpstr>BFS Intuition: Why Does it Work?</vt:lpstr>
      <vt:lpstr>BFS Application: Multiple-Source Shortest Paths Problem</vt:lpstr>
      <vt:lpstr>PowerPoint Presentation</vt:lpstr>
      <vt:lpstr>DFS w/ Stack vs. BFS w/ Queue</vt:lpstr>
      <vt:lpstr>Recap: Graph Traversals</vt:lpstr>
      <vt:lpstr>Topological Sort</vt:lpstr>
      <vt:lpstr>Cycles and Undirected Edges </vt:lpstr>
      <vt:lpstr>Topological Sort Example I</vt:lpstr>
      <vt:lpstr>Topological Sort Example II</vt:lpstr>
      <vt:lpstr>Topological Sort Example III</vt:lpstr>
      <vt:lpstr>DFS Traversals and Topological Sort </vt:lpstr>
      <vt:lpstr>DFS Traversal of Graphs: Pre-order, Post-order</vt:lpstr>
      <vt:lpstr>Resolving Ambiguities</vt:lpstr>
      <vt:lpstr>DFS Traversal Example I</vt:lpstr>
      <vt:lpstr>DFS Traversal Example II</vt:lpstr>
      <vt:lpstr>DFS Traversal Example III</vt:lpstr>
      <vt:lpstr>Kahn’s algorithm for Topological Sort</vt:lpstr>
      <vt:lpstr>PowerPoint Presentation</vt:lpstr>
      <vt:lpstr>PowerPoint Presentation</vt:lpstr>
      <vt:lpstr>Graph Traversals</vt:lpstr>
      <vt:lpstr>References</vt:lpstr>
      <vt:lpstr>Full-Length Lectures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Zonghua Gu</cp:lastModifiedBy>
  <cp:revision>33</cp:revision>
  <dcterms:modified xsi:type="dcterms:W3CDTF">2025-04-26T07:56:56Z</dcterms:modified>
</cp:coreProperties>
</file>