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5" r:id="rId2"/>
  </p:sldMasterIdLst>
  <p:notesMasterIdLst>
    <p:notesMasterId r:id="rId58"/>
  </p:notesMasterIdLst>
  <p:sldIdLst>
    <p:sldId id="296" r:id="rId3"/>
    <p:sldId id="298" r:id="rId4"/>
    <p:sldId id="299" r:id="rId5"/>
    <p:sldId id="300" r:id="rId6"/>
    <p:sldId id="301" r:id="rId7"/>
    <p:sldId id="319" r:id="rId8"/>
    <p:sldId id="320" r:id="rId9"/>
    <p:sldId id="321" r:id="rId10"/>
    <p:sldId id="322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333" r:id="rId22"/>
    <p:sldId id="414" r:id="rId23"/>
    <p:sldId id="415" r:id="rId24"/>
    <p:sldId id="336" r:id="rId25"/>
    <p:sldId id="337" r:id="rId26"/>
    <p:sldId id="338" r:id="rId27"/>
    <p:sldId id="339" r:id="rId28"/>
    <p:sldId id="340" r:id="rId29"/>
    <p:sldId id="341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471" r:id="rId46"/>
    <p:sldId id="297" r:id="rId47"/>
    <p:sldId id="472" r:id="rId48"/>
    <p:sldId id="473" r:id="rId49"/>
    <p:sldId id="474" r:id="rId50"/>
    <p:sldId id="475" r:id="rId51"/>
    <p:sldId id="345" r:id="rId52"/>
    <p:sldId id="416" r:id="rId53"/>
    <p:sldId id="450" r:id="rId54"/>
    <p:sldId id="452" r:id="rId55"/>
    <p:sldId id="453" r:id="rId56"/>
    <p:sldId id="454" r:id="rId57"/>
  </p:sldIdLst>
  <p:sldSz cx="12192000" cy="6858000"/>
  <p:notesSz cx="6858000" cy="9144000"/>
  <p:embeddedFontLst>
    <p:embeddedFont>
      <p:font typeface="Helvetica" panose="020B0604020202020204" pitchFamily="34" charset="0"/>
      <p:regular r:id="rId59"/>
      <p:bold r:id="rId60"/>
      <p:italic r:id="rId61"/>
      <p:boldItalic r:id="rId62"/>
    </p:embeddedFont>
    <p:embeddedFont>
      <p:font typeface="Open Sans" panose="020B0606030504020204" pitchFamily="34" charset="0"/>
      <p:regular r:id="rId63"/>
      <p:bold r:id="rId64"/>
    </p:embeddedFont>
    <p:embeddedFont>
      <p:font typeface="Quattrocento Sans" panose="020B0502050000020003" pitchFamily="3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F4A71E-2EC3-4D22-9284-7B01D5CB0B2A}">
  <a:tblStyle styleId="{C6F4A71E-2EC3-4D22-9284-7B01D5CB0B2A}" styleName="Table_0">
    <a:wholeTbl>
      <a:tcTxStyle b="off" i="off">
        <a:font>
          <a:latin typeface="Segoe UI Semilight"/>
          <a:ea typeface="Segoe UI Semilight"/>
          <a:cs typeface="Segoe UI Semi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egoe UI Semilight"/>
          <a:ea typeface="Segoe UI Semilight"/>
          <a:cs typeface="Segoe UI Semi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egoe UI Semilight"/>
          <a:ea typeface="Segoe UI Semilight"/>
          <a:cs typeface="Segoe UI Semi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egoe UI Semilight"/>
          <a:ea typeface="Segoe UI Semilight"/>
          <a:cs typeface="Segoe UI Semi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egoe UI Semilight"/>
          <a:ea typeface="Segoe UI Semilight"/>
          <a:cs typeface="Segoe UI Semi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0654" autoAdjust="0"/>
  </p:normalViewPr>
  <p:slideViewPr>
    <p:cSldViewPr snapToGrid="0">
      <p:cViewPr varScale="1">
        <p:scale>
          <a:sx n="66" d="100"/>
          <a:sy n="66" d="100"/>
        </p:scale>
        <p:origin x="13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5" Type="http://schemas.openxmlformats.org/officeDocument/2006/relationships/slide" Target="slides/slide3.xml"/><Relationship Id="rId61" Type="http://schemas.openxmlformats.org/officeDocument/2006/relationships/font" Target="fonts/font3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6.fntdata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4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pplx-res.cloudinary.com/image/upload/v1744761514/user_uploads/qreQCTCmGSVFnDV/image.jpg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rplexity.ai/search/pplx.ai/share" TargetMode="Externa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pplx-res.cloudinary.com/image/upload/v1744761514/user_uploads/qreQCTCmGSVFnDV/image.jpg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rplexity.ai/search/pplx.ai/shar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gc727d8f583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7" name="Google Shape;1747;gc727d8f583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c727d8f583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0" name="Google Shape;1770;gc727d8f583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c727d8f583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c727d8f583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c727d8f583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6" name="Google Shape;1816;gc727d8f583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c727d8f583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c727d8f583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176b3037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2176b3037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g2c18b7412c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6" name="Google Shape;1886;g2c18b7412c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blue: Most recently marked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blue: Node has been marked, in the middle of visiting its children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Green: Node has been marked and we’re finished visiting (have seen all children)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2c18b7412cf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2c18b7412cf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blue: Most recently marked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blue: Node has been marked, in the middle of visiting its children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Green: Node has been marked and we’re finished visiting (have seen all children)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2c18b7412cf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2c18b7412cf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blue: Most recently marked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blue: Node has been marked, in the middle of visiting its children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Green: Node has been marked and we’re finished visiting (have seen all children)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g2c18b7412cf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5" name="Google Shape;1955;g2c18b7412cf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blue: Most recently marked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blue: Node has been marked, in the middle of visiting its children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Green: Node has been marked and we’re finished visiting (have seen all children)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163e203ec6d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163e203ec6d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Dark blue: Most recently marked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Light blue: Node has been marked, in the middle of visiting its children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Green: Node has been marked and we’re finished visiting (have seen all children)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2c18b7412cf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2c18b7412cf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blue: Most recently marked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blue: Node has been marked, in the middle of visiting its children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Green: Node has been marked and we’re finished visiting (have seen all children)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2c18b7412cf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2c18b7412cf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blue: Most recently marked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blue: Node has been marked, in the middle of visiting its children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Green: Node has been marked and we’re finished visiting (have seen all children)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g2c18b7412cf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4" name="Google Shape;2024;g2c18b7412cf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blue: Most recently marked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blue: Node has been marked, in the middle of visiting its children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Green: Node has been marked and we’re finished visiting (have seen all children)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g2c18b7412cf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7" name="Google Shape;2047;g2c18b7412cf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blue: Most recently marked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blue: Node has been marked, in the middle of visiting its children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Green: Node has been marked and we’re finished visiting (have seen all children)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2c18b7412cf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2c18b7412cf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blue: Most recently marked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blue: Node has been marked, in the middle of visiting its children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Green: Node has been marked and we’re finished visiting (have seen all children)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ee0ff7fe8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2ee0ff7fe8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  <a:p>
            <a:pPr marL="0" indent="0">
              <a:spcBef>
                <a:spcPts val="1333"/>
              </a:spcBef>
              <a:buNone/>
            </a:pPr>
            <a:endParaRPr lang="en-GB" dirty="0"/>
          </a:p>
          <a:p>
            <a:pPr marL="0" indent="0">
              <a:spcBef>
                <a:spcPts val="1333"/>
              </a:spcBef>
              <a:buNone/>
            </a:pPr>
            <a:r>
              <a:rPr lang="en-GB" dirty="0"/>
              <a:t>Give the </a:t>
            </a:r>
            <a:r>
              <a:rPr lang="en-GB" b="1" dirty="0"/>
              <a:t>depth-first search order (</a:t>
            </a:r>
            <a:r>
              <a:rPr lang="en-GB" b="1" dirty="0" err="1"/>
              <a:t>postorder</a:t>
            </a:r>
            <a:r>
              <a:rPr lang="en-GB" b="1" dirty="0"/>
              <a:t>)</a:t>
            </a:r>
            <a:r>
              <a:rPr lang="en-GB" dirty="0"/>
              <a:t> of the graph below.</a:t>
            </a:r>
          </a:p>
          <a:p>
            <a:pPr marL="0" indent="0">
              <a:spcBef>
                <a:spcPts val="1333"/>
              </a:spcBef>
              <a:buNone/>
            </a:pPr>
            <a:r>
              <a:rPr lang="en-GB" i="1" dirty="0">
                <a:solidFill>
                  <a:srgbClr val="666666"/>
                </a:solidFill>
              </a:rPr>
              <a:t>	</a:t>
            </a:r>
            <a:r>
              <a:rPr lang="en-GB" i="1" dirty="0" err="1">
                <a:solidFill>
                  <a:srgbClr val="666666"/>
                </a:solidFill>
              </a:rPr>
              <a:t>Postorder</a:t>
            </a:r>
            <a:r>
              <a:rPr lang="en-GB" i="1" dirty="0">
                <a:solidFill>
                  <a:srgbClr val="666666"/>
                </a:solidFill>
              </a:rPr>
              <a:t>. Add a vertex to a list </a:t>
            </a:r>
            <a:r>
              <a:rPr lang="en-GB" i="1" u="sng" dirty="0">
                <a:solidFill>
                  <a:srgbClr val="666666"/>
                </a:solidFill>
              </a:rPr>
              <a:t>after</a:t>
            </a:r>
            <a:r>
              <a:rPr lang="en-GB" i="1" dirty="0">
                <a:solidFill>
                  <a:srgbClr val="666666"/>
                </a:solidFill>
              </a:rPr>
              <a:t> visiting all its outgoing </a:t>
            </a:r>
            <a:r>
              <a:rPr lang="en-GB" i="1" dirty="0" err="1">
                <a:solidFill>
                  <a:srgbClr val="666666"/>
                </a:solidFill>
              </a:rPr>
              <a:t>neighbors</a:t>
            </a:r>
            <a:r>
              <a:rPr lang="en-GB" i="1" dirty="0">
                <a:solidFill>
                  <a:srgbClr val="666666"/>
                </a:solidFill>
              </a:rPr>
              <a:t>.</a:t>
            </a:r>
          </a:p>
          <a:p>
            <a:pPr marL="0" indent="0">
              <a:spcBef>
                <a:spcPts val="1333"/>
              </a:spcBef>
              <a:spcAft>
                <a:spcPts val="1333"/>
              </a:spcAft>
              <a:buClr>
                <a:schemeClr val="dk2"/>
              </a:buClr>
              <a:buSzPts val="1100"/>
              <a:buNone/>
            </a:pPr>
            <a:r>
              <a:rPr lang="en-GB" dirty="0">
                <a:solidFill>
                  <a:srgbClr val="000000"/>
                </a:solidFill>
              </a:rPr>
              <a:t>Then, reverse the resulting order.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ee0ff7fe8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2ee0ff7fe8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ee0ff7fe8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2ee0ff7fe8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ee0ff7fe8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2ee0ff7fe8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ee0ff7fe8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2ee0ff7fe8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c727d8f5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c727d8f5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blue: Most recently marked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blue: Node has been marked, in the middle of visiting its children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Green: Node has been marked and we’re finished visiting (have seen all children)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2ee0ff7fe80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2ee0ff7fe80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ee0ff7fe8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2ee0ff7fe80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2ee0ff7fe80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2ee0ff7fe80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2ee0ff7fe8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2ee0ff7fe80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ee0ff7fe8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2ee0ff7fe8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2ee0ff7fe80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2ee0ff7fe80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2ee0ff7fe80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2ee0ff7fe80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2ee0ff7fe80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2ee0ff7fe80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2ee0ff7fe80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2ee0ff7fe80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2ee0ff7fe80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2ee0ff7fe80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c727d8f583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Google Shape;1609;gc727d8f583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2ee0ff7fe80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2ee0ff7fe80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2ee0ff7fe80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2ee0ff7fe80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ee0ff7fe8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2ee0ff7fe80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2ee0ff7fe80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2ee0ff7fe80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ee0ff7fe80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ee0ff7fe80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2ee0ff7fe80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2ee0ff7fe80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BFS can find shortest (unweighted) paths. DFS can detect cycles and create a </a:t>
            </a:r>
            <a:r>
              <a:rPr lang="en-GB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Q. Topological Sort</a:t>
            </a:r>
            <a:r>
              <a:rPr lang="en" dirty="0">
                <a:solidFill>
                  <a:srgbClr val="382E42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>
              <a:solidFill>
                <a:srgbClr val="382E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dirty="0"/>
          </a:p>
          <a:p>
            <a:r>
              <a:rPr lang="en-GB" dirty="0"/>
              <a:t>Pre-order traversal is </a:t>
            </a:r>
            <a:r>
              <a:rPr lang="pt-BR" dirty="0"/>
              <a:t>(A, B, E, H, D, C, F, G)</a:t>
            </a:r>
            <a:endParaRPr lang="en-GB" dirty="0"/>
          </a:p>
          <a:p>
            <a:r>
              <a:rPr lang="en-GB" dirty="0"/>
              <a:t>Post-order traversal is  </a:t>
            </a:r>
            <a:r>
              <a:rPr lang="pt-BR" dirty="0"/>
              <a:t>(H, E, B, D, A, G, F, C)</a:t>
            </a:r>
          </a:p>
          <a:p>
            <a:r>
              <a:rPr lang="en-GB" dirty="0"/>
              <a:t>Topological Sort is </a:t>
            </a:r>
            <a:r>
              <a:rPr lang="pt-BR" dirty="0"/>
              <a:t>(C, F, G, A, D, B, E, H)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Pre-order traversal is </a:t>
            </a:r>
            <a:r>
              <a:rPr lang="pt-BR" dirty="0"/>
              <a:t>(</a:t>
            </a:r>
            <a:r>
              <a:rPr lang="en-GB" dirty="0"/>
              <a:t>C, D, E, H, F, G, A, B</a:t>
            </a:r>
            <a:r>
              <a:rPr lang="pt-BR" dirty="0"/>
              <a:t>)</a:t>
            </a:r>
            <a:endParaRPr lang="en-GB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Post-order traversal is  </a:t>
            </a:r>
            <a:r>
              <a:rPr lang="pt-BR" dirty="0"/>
              <a:t>(</a:t>
            </a:r>
            <a:r>
              <a:rPr lang="en-GB" dirty="0"/>
              <a:t>H, E, D, G, F, C, B, A</a:t>
            </a:r>
            <a:r>
              <a:rPr lang="pt-BR" dirty="0"/>
              <a:t>)</a:t>
            </a:r>
          </a:p>
          <a:p>
            <a:r>
              <a:rPr lang="en-GB" dirty="0"/>
              <a:t>Topological Sort is </a:t>
            </a:r>
            <a:r>
              <a:rPr lang="pt-BR" dirty="0"/>
              <a:t>(A, B, C, F, G, D, E, H)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8133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29128-56D7-BA36-7B73-D70A705E8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F711C1-8B16-EB72-18AE-D05FA8E60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4B7129-DD2C-A1BD-DC85-51EA0E193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dirty="0"/>
          </a:p>
          <a:p>
            <a:r>
              <a:rPr lang="en-GB" dirty="0"/>
              <a:t>Pre-order traversal is </a:t>
            </a:r>
            <a:r>
              <a:rPr lang="pt-BR" dirty="0"/>
              <a:t>(A, B, E, H, D, C, F, G)</a:t>
            </a:r>
            <a:endParaRPr lang="en-GB" dirty="0"/>
          </a:p>
          <a:p>
            <a:r>
              <a:rPr lang="en-GB" dirty="0"/>
              <a:t>Post-order traversal is  </a:t>
            </a:r>
            <a:r>
              <a:rPr lang="pt-BR" dirty="0"/>
              <a:t>(H, E, B, D, A, G, F, C)</a:t>
            </a:r>
          </a:p>
          <a:p>
            <a:r>
              <a:rPr lang="en-GB" dirty="0"/>
              <a:t>Topological Sort is </a:t>
            </a:r>
            <a:r>
              <a:rPr lang="pt-BR" dirty="0"/>
              <a:t>(C, F, G, A, D, B, E, H)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C, D, E, H, F, G, A, B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74FD4-4B40-1A8B-EEAB-741CED4FA7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79670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6952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effectLst/>
                <a:latin typeface="fkGroteskNeue"/>
              </a:rPr>
              <a:t>A B S C D E H G F</a:t>
            </a:r>
          </a:p>
          <a:p>
            <a:r>
              <a:rPr lang="pt-BR" dirty="0"/>
              <a:t>B, D, F, G, H, E, C, S, A</a:t>
            </a:r>
            <a:endParaRPr lang="pt-BR" b="0" i="0" dirty="0">
              <a:effectLst/>
              <a:latin typeface="fkGroteskNeue"/>
            </a:endParaRPr>
          </a:p>
          <a:p>
            <a:r>
              <a:rPr lang="pt-BR" b="0" i="0" dirty="0">
                <a:effectLst/>
                <a:latin typeface="fkGroteskNeue"/>
              </a:rPr>
              <a:t>B, D, F, G, H, E, C, S, A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05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c727d8f583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c727d8f583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83E2F-8ED3-6352-FD46-B745659D5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44E042-07ED-378C-E65E-E5B34BC23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F13FE1-E794-41C3-AC84-8DB121F8E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The text in the image is:</a:t>
            </a:r>
          </a:p>
          <a:p>
            <a:pPr>
              <a:buNone/>
            </a:pPr>
            <a:r>
              <a:rPr lang="en-GB" b="1" dirty="0"/>
              <a:t>A B S C D E H G F</a:t>
            </a:r>
            <a:endParaRPr lang="en-GB" dirty="0"/>
          </a:p>
          <a:p>
            <a:pPr>
              <a:buNone/>
            </a:pPr>
            <a:r>
              <a:rPr lang="en-GB" dirty="0">
                <a:effectLst/>
              </a:rPr>
              <a:t>Add to follow-up</a:t>
            </a:r>
          </a:p>
          <a:p>
            <a:pPr>
              <a:buNone/>
            </a:pPr>
            <a:r>
              <a:rPr lang="en-GB" dirty="0">
                <a:effectLst/>
              </a:rPr>
              <a:t>Check sources</a:t>
            </a:r>
          </a:p>
          <a:p>
            <a:pPr>
              <a:buNone/>
            </a:pPr>
            <a:r>
              <a:rPr lang="en-GB" b="1" dirty="0"/>
              <a:t>Citations:</a:t>
            </a:r>
          </a:p>
          <a:p>
            <a:pPr>
              <a:buFont typeface="+mj-lt"/>
              <a:buAutoNum type="arabicPeriod"/>
            </a:pPr>
            <a:r>
              <a:rPr lang="en-GB" dirty="0">
                <a:hlinkClick r:id="rId3"/>
              </a:rPr>
              <a:t>https://pplx-res.cloudinary.com/image/upload/v1744761514/user_uploads/qreQCTCmGSVFnDV/image.jpg</a:t>
            </a:r>
            <a:endParaRPr lang="en-GB" dirty="0"/>
          </a:p>
          <a:p>
            <a:r>
              <a:rPr lang="en-GB" dirty="0"/>
              <a:t>Answer from Perplexity: </a:t>
            </a:r>
            <a:r>
              <a:rPr lang="en-GB" dirty="0">
                <a:hlinkClick r:id="rId4"/>
              </a:rPr>
              <a:t>pplx.ai/share</a:t>
            </a:r>
            <a:endParaRPr lang="en-GB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B5D1F-7998-6CCA-4AF0-C69DCACDFF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0492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FD3FD-49EA-8A84-947F-0A1B5F22C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6C45E-3E65-9D72-C714-0538FF7B8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04AAD1-4D95-B56C-A152-7A27783FD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The text in the image is:</a:t>
            </a:r>
          </a:p>
          <a:p>
            <a:pPr>
              <a:buNone/>
            </a:pPr>
            <a:r>
              <a:rPr lang="en-GB" b="1" dirty="0"/>
              <a:t>A B S C D E H G F</a:t>
            </a:r>
            <a:endParaRPr lang="en-GB" dirty="0"/>
          </a:p>
          <a:p>
            <a:pPr>
              <a:buNone/>
            </a:pPr>
            <a:r>
              <a:rPr lang="en-GB" dirty="0">
                <a:effectLst/>
              </a:rPr>
              <a:t>Add to follow-up</a:t>
            </a:r>
          </a:p>
          <a:p>
            <a:pPr>
              <a:buNone/>
            </a:pPr>
            <a:r>
              <a:rPr lang="en-GB" dirty="0">
                <a:effectLst/>
              </a:rPr>
              <a:t>Check sources</a:t>
            </a:r>
          </a:p>
          <a:p>
            <a:pPr>
              <a:buNone/>
            </a:pPr>
            <a:r>
              <a:rPr lang="en-GB" b="1" dirty="0"/>
              <a:t>Citations:</a:t>
            </a:r>
          </a:p>
          <a:p>
            <a:pPr>
              <a:buFont typeface="+mj-lt"/>
              <a:buAutoNum type="arabicPeriod"/>
            </a:pPr>
            <a:r>
              <a:rPr lang="en-GB" dirty="0">
                <a:hlinkClick r:id="rId3"/>
              </a:rPr>
              <a:t>https://pplx-res.cloudinary.com/image/upload/v1744761514/user_uploads/qreQCTCmGSVFnDV/image.jpg</a:t>
            </a:r>
            <a:endParaRPr lang="en-GB" dirty="0"/>
          </a:p>
          <a:p>
            <a:r>
              <a:rPr lang="en-GB" dirty="0"/>
              <a:t>Answer from Perplexity: </a:t>
            </a:r>
            <a:r>
              <a:rPr lang="en-GB" dirty="0">
                <a:hlinkClick r:id="rId4"/>
              </a:rPr>
              <a:t>pplx.ai/share</a:t>
            </a:r>
            <a:endParaRPr lang="en-GB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12788-7BF7-0C48-B68A-201CB731A0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14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c727d8f583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c727d8f583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c727d8f583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c727d8f583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c727d8f583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c727d8f583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c727d8f583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c727d8f583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272955" y="0"/>
            <a:ext cx="422700" cy="15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6" name="Google Shape;26;p3"/>
          <p:cNvCxnSpPr/>
          <p:nvPr/>
        </p:nvCxnSpPr>
        <p:spPr>
          <a:xfrm>
            <a:off x="61415" y="753975"/>
            <a:ext cx="120087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746175" y="263276"/>
            <a:ext cx="11016359" cy="10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746175" y="1568275"/>
            <a:ext cx="9371700" cy="4654200"/>
          </a:xfrm>
          <a:prstGeom prst="rect">
            <a:avLst/>
          </a:prstGeom>
        </p:spPr>
        <p:txBody>
          <a:bodyPr spcFirstLastPara="1" wrap="square" lIns="44175" tIns="44175" rIns="44175" bIns="44175" anchor="t" anchorCtr="0">
            <a:spAutoFit/>
          </a:bodyPr>
          <a:lstStyle>
            <a:lvl1pPr marL="457200" lvl="0" indent="-393700" rtl="0"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600"/>
              <a:buChar char="●"/>
              <a:defRPr/>
            </a:lvl1pPr>
            <a:lvl2pPr marL="914400" lvl="1" indent="-361950" rtl="0">
              <a:spcBef>
                <a:spcPts val="3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400"/>
              </a:spcBef>
              <a:spcAft>
                <a:spcPts val="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0" y="0"/>
            <a:ext cx="57357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CSE 373 23SP </a:t>
            </a:r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/>
        </p:nvSpPr>
        <p:spPr>
          <a:xfrm>
            <a:off x="791340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4167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35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9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5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8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64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26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7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61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0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443-D73C-634A-A910-7320408C15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69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5675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11582400" cy="564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10668000" y="304800"/>
            <a:ext cx="1219200" cy="60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34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315881" y="3446573"/>
            <a:ext cx="55902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300"/>
              <a:buFont typeface="Quattrocento Sans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6"/>
          <p:cNvCxnSpPr/>
          <p:nvPr/>
        </p:nvCxnSpPr>
        <p:spPr>
          <a:xfrm>
            <a:off x="138752" y="1917510"/>
            <a:ext cx="119145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" name="Google Shape;44;p6"/>
          <p:cNvGrpSpPr/>
          <p:nvPr/>
        </p:nvGrpSpPr>
        <p:grpSpPr>
          <a:xfrm>
            <a:off x="4736689" y="555664"/>
            <a:ext cx="2723981" cy="2723981"/>
            <a:chOff x="4360460" y="449353"/>
            <a:chExt cx="3282300" cy="3282300"/>
          </a:xfrm>
        </p:grpSpPr>
        <p:sp>
          <p:nvSpPr>
            <p:cNvPr id="45" name="Google Shape;45;p6"/>
            <p:cNvSpPr/>
            <p:nvPr/>
          </p:nvSpPr>
          <p:spPr>
            <a:xfrm>
              <a:off x="4360460" y="449353"/>
              <a:ext cx="3282300" cy="3282300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spcFirstLastPara="1" wrap="square" lIns="88375" tIns="44175" rIns="88375" bIns="441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6" name="Google Shape;46;p6"/>
            <p:cNvGrpSpPr/>
            <p:nvPr/>
          </p:nvGrpSpPr>
          <p:grpSpPr>
            <a:xfrm>
              <a:off x="4868882" y="1003916"/>
              <a:ext cx="2265384" cy="2173111"/>
              <a:chOff x="5233525" y="4954450"/>
              <a:chExt cx="538275" cy="516350"/>
            </a:xfrm>
          </p:grpSpPr>
          <p:sp>
            <p:nvSpPr>
              <p:cNvPr id="47" name="Google Shape;47;p6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8" name="Google Shape;48;p6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9" name="Google Shape;49;p6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" name="Google Shape;50;p6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1" name="Google Shape;51;p6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2" name="Google Shape;52;p6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l" t="t" r="r" b="b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3" name="Google Shape;53;p6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" name="Google Shape;54;p6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5" name="Google Shape;55;p6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" name="Google Shape;56;p6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7" name="Google Shape;57;p6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8375" tIns="88375" rIns="88375" bIns="883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3315880" y="4628428"/>
            <a:ext cx="55902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272955" y="0"/>
            <a:ext cx="422700" cy="15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6364809" y="2096446"/>
            <a:ext cx="5397600" cy="4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2"/>
          </p:nvPr>
        </p:nvSpPr>
        <p:spPr>
          <a:xfrm>
            <a:off x="575239" y="1531279"/>
            <a:ext cx="5397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575" tIns="44175" rIns="132575" bIns="4417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3"/>
          </p:nvPr>
        </p:nvSpPr>
        <p:spPr>
          <a:xfrm>
            <a:off x="584218" y="2096446"/>
            <a:ext cx="5397600" cy="4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4"/>
          </p:nvPr>
        </p:nvSpPr>
        <p:spPr>
          <a:xfrm>
            <a:off x="6355830" y="1531279"/>
            <a:ext cx="53976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575" tIns="44175" rIns="132575" bIns="4417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500"/>
              <a:buNone/>
              <a:defRPr sz="15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88375" tIns="88375" rIns="88375" bIns="88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900"/>
              <a:buFont typeface="Quattrocento Sans"/>
              <a:buNone/>
              <a:defRPr sz="49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99" name="Google Shape;99;p11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0" name="Google Shape;100;p11" descr="UW building"/>
          <p:cNvPicPr preferRelativeResize="0"/>
          <p:nvPr/>
        </p:nvPicPr>
        <p:blipFill rotWithShape="1">
          <a:blip r:embed="rId2">
            <a:alphaModFix/>
          </a:blip>
          <a:srcRect t="38182" b="5568"/>
          <a:stretch/>
        </p:blipFill>
        <p:spPr>
          <a:xfrm>
            <a:off x="3" y="0"/>
            <a:ext cx="12191993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634620" y="1512985"/>
            <a:ext cx="5397600" cy="4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2"/>
          </p:nvPr>
        </p:nvSpPr>
        <p:spPr>
          <a:xfrm>
            <a:off x="6364809" y="1512984"/>
            <a:ext cx="5397600" cy="47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/>
        </p:nvSpPr>
        <p:spPr>
          <a:xfrm>
            <a:off x="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CSE 373 23SP </a:t>
            </a:r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913400" y="6495350"/>
            <a:ext cx="4278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900"/>
              <a:buFont typeface="Quattrocento Sans"/>
              <a:buNone/>
              <a:defRPr sz="49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>
            <a:spLocks noGrp="1"/>
          </p:cNvSpPr>
          <p:nvPr>
            <p:ph type="pic" idx="2"/>
          </p:nvPr>
        </p:nvSpPr>
        <p:spPr>
          <a:xfrm>
            <a:off x="0" y="-1"/>
            <a:ext cx="12189300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dt" idx="10"/>
          </p:nvPr>
        </p:nvSpPr>
        <p:spPr>
          <a:xfrm>
            <a:off x="6418815" y="6495352"/>
            <a:ext cx="215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75239" y="263276"/>
            <a:ext cx="11187000" cy="1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300"/>
              <a:buFont typeface="Quattrocento Sans"/>
              <a:buNone/>
              <a:defRPr sz="4300" b="0" i="0" u="none" strike="noStrike" cap="none">
                <a:solidFill>
                  <a:srgbClr val="0C0C0C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75240" y="1463857"/>
            <a:ext cx="11187000" cy="4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175" tIns="44175" rIns="44175" bIns="44175" anchor="t" anchorCtr="0">
            <a:sp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600"/>
              <a:buFont typeface="Twentieth Century"/>
              <a:buChar char=" "/>
              <a:defRPr sz="2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B6A479"/>
              </a:buClr>
              <a:buSzPts val="2100"/>
              <a:buFont typeface="Quattrocento Sans"/>
              <a:buChar char="-"/>
              <a:defRPr sz="2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500"/>
              <a:buFont typeface="Quattrocento Sans"/>
              <a:buChar char="-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cxnSp>
        <p:nvCxnSpPr>
          <p:cNvPr id="12" name="Google Shape;12;p1"/>
          <p:cNvCxnSpPr/>
          <p:nvPr/>
        </p:nvCxnSpPr>
        <p:spPr>
          <a:xfrm rot="10800000">
            <a:off x="429491" y="172429"/>
            <a:ext cx="0" cy="1196400"/>
          </a:xfrm>
          <a:prstGeom prst="straightConnector1">
            <a:avLst/>
          </a:prstGeom>
          <a:noFill/>
          <a:ln w="19050" cap="flat" cmpd="sng">
            <a:solidFill>
              <a:srgbClr val="4C328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"/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21443-D73C-634A-A910-7320408C156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BE2B7-23DB-644D-89A2-CA3C2E8F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iaBEKo5sM7w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IA8HEEUxZI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74C60C-7FBF-0198-02D6-369C8C9E2F98}"/>
              </a:ext>
            </a:extLst>
          </p:cNvPr>
          <p:cNvSpPr txBox="1">
            <a:spLocks/>
          </p:cNvSpPr>
          <p:nvPr/>
        </p:nvSpPr>
        <p:spPr>
          <a:xfrm>
            <a:off x="2259666" y="1054389"/>
            <a:ext cx="7952128" cy="2625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  <a:t>Lecture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  <a:t>12</a:t>
            </a:r>
            <a:b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宋体" panose="02010600030101010101" pitchFamily="2" charset="-122"/>
                <a:cs typeface="Helvetica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Graphs</a:t>
            </a:r>
            <a:endParaRPr lang="en-US" dirty="0">
              <a:solidFill>
                <a:srgbClr val="4F81BD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Exercises ANS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44BB71-7572-07AF-DC4B-83D5FDDAFEA6}"/>
              </a:ext>
            </a:extLst>
          </p:cNvPr>
          <p:cNvSpPr txBox="1">
            <a:spLocks/>
          </p:cNvSpPr>
          <p:nvPr/>
        </p:nvSpPr>
        <p:spPr>
          <a:xfrm>
            <a:off x="3034145" y="379383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Department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of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Computer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Science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Hofstra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Times New Roman"/>
              </a:rPr>
              <a:t>University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853BE-133A-977A-76F6-3EBD56979FEE}"/>
              </a:ext>
            </a:extLst>
          </p:cNvPr>
          <p:cNvSpPr txBox="1"/>
          <p:nvPr/>
        </p:nvSpPr>
        <p:spPr>
          <a:xfrm>
            <a:off x="4358711" y="6487758"/>
            <a:ext cx="4856394" cy="27699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7C6FE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宋体" panose="02010600030101010101" pitchFamily="2" charset="-122"/>
                <a:cs typeface="+mn-cs"/>
              </a:rPr>
              <a:t>Acknowledgement: Lecture slides based on </a:t>
            </a:r>
            <a:r>
              <a:rPr lang="en-US" altLang="zh-CN" sz="1200" b="1" kern="1200" dirty="0" err="1">
                <a:latin typeface="Gill Sans Light"/>
                <a:ea typeface="宋体" panose="02010600030101010101" pitchFamily="2" charset="-122"/>
                <a:cs typeface="+mn-cs"/>
              </a:rPr>
              <a:t>UofW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宋体" panose="02010600030101010101" pitchFamily="2" charset="-122"/>
                <a:cs typeface="+mn-cs"/>
              </a:rPr>
              <a:t> Course on Data Structures </a:t>
            </a:r>
            <a:endParaRPr kumimoji="0" lang="en-SE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Ligh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80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59" name="Google Shape;1659;p80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60" name="Google Shape;1660;p80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61" name="Google Shape;1661;p80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62" name="Google Shape;1662;p80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63" name="Google Shape;1663;p80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64" name="Google Shape;1664;p80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665" name="Google Shape;1665;p80"/>
          <p:cNvCxnSpPr>
            <a:endCxn id="1659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6" name="Google Shape;1666;p80"/>
          <p:cNvCxnSpPr>
            <a:stCxn id="1658" idx="7"/>
            <a:endCxn id="1660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7" name="Google Shape;1667;p80"/>
          <p:cNvCxnSpPr>
            <a:stCxn id="1660" idx="1"/>
            <a:endCxn id="1659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8" name="Google Shape;1668;p80"/>
          <p:cNvCxnSpPr>
            <a:stCxn id="1659" idx="7"/>
            <a:endCxn id="1663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9" name="Google Shape;1669;p80"/>
          <p:cNvCxnSpPr>
            <a:stCxn id="1660" idx="7"/>
            <a:endCxn id="1662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0" name="Google Shape;1670;p80"/>
          <p:cNvCxnSpPr>
            <a:stCxn id="1660" idx="5"/>
            <a:endCxn id="1661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1" name="Google Shape;1671;p80"/>
          <p:cNvCxnSpPr>
            <a:stCxn id="1661" idx="0"/>
            <a:endCxn id="1662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2" name="Google Shape;1672;p80"/>
          <p:cNvCxnSpPr>
            <a:stCxn id="1663" idx="6"/>
            <a:endCxn id="1662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3" name="Google Shape;1673;p80"/>
          <p:cNvCxnSpPr>
            <a:stCxn id="1664" idx="2"/>
            <a:endCxn id="1662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4" name="Google Shape;1674;p80"/>
          <p:cNvSpPr txBox="1"/>
          <p:nvPr/>
        </p:nvSpPr>
        <p:spPr>
          <a:xfrm>
            <a:off x="6871700" y="2221202"/>
            <a:ext cx="2220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A, B, C, 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75" name="Google Shape;1675;p80"/>
          <p:cNvSpPr txBox="1"/>
          <p:nvPr/>
        </p:nvSpPr>
        <p:spPr>
          <a:xfrm>
            <a:off x="2289075" y="5170352"/>
            <a:ext cx="7332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Stack: A, B, C, F 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5916ED-AC9A-4CEB-8BED-281A1BC50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0D549641-5B54-2E83-0724-5D7BA2780821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81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82" name="Google Shape;1682;p81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83" name="Google Shape;1683;p81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84" name="Google Shape;1684;p81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85" name="Google Shape;1685;p81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86" name="Google Shape;1686;p81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87" name="Google Shape;1687;p81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688" name="Google Shape;1688;p81"/>
          <p:cNvCxnSpPr>
            <a:endCxn id="1682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89" name="Google Shape;1689;p81"/>
          <p:cNvCxnSpPr>
            <a:stCxn id="1681" idx="7"/>
            <a:endCxn id="1683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0" name="Google Shape;1690;p81"/>
          <p:cNvCxnSpPr>
            <a:stCxn id="1683" idx="1"/>
            <a:endCxn id="1682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1" name="Google Shape;1691;p81"/>
          <p:cNvCxnSpPr>
            <a:stCxn id="1682" idx="7"/>
            <a:endCxn id="1686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2" name="Google Shape;1692;p81"/>
          <p:cNvCxnSpPr>
            <a:stCxn id="1683" idx="7"/>
            <a:endCxn id="1685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3" name="Google Shape;1693;p81"/>
          <p:cNvCxnSpPr>
            <a:stCxn id="1683" idx="5"/>
            <a:endCxn id="1684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4" name="Google Shape;1694;p81"/>
          <p:cNvCxnSpPr>
            <a:stCxn id="1684" idx="0"/>
            <a:endCxn id="1685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5" name="Google Shape;1695;p81"/>
          <p:cNvCxnSpPr>
            <a:stCxn id="1686" idx="6"/>
            <a:endCxn id="1685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6" name="Google Shape;1696;p81"/>
          <p:cNvCxnSpPr>
            <a:stCxn id="1687" idx="2"/>
            <a:endCxn id="1685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97" name="Google Shape;1697;p81"/>
          <p:cNvSpPr txBox="1"/>
          <p:nvPr/>
        </p:nvSpPr>
        <p:spPr>
          <a:xfrm>
            <a:off x="6871700" y="2221200"/>
            <a:ext cx="22209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A, B, C, 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98" name="Google Shape;1698;p81"/>
          <p:cNvSpPr txBox="1"/>
          <p:nvPr/>
        </p:nvSpPr>
        <p:spPr>
          <a:xfrm>
            <a:off x="2289075" y="5170352"/>
            <a:ext cx="7332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Stack: A, B, C  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2656C5-EB23-C9D0-9B09-3B5502DC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4F854EFD-0710-BE1C-75DC-ECA555FC01BD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82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05" name="Google Shape;1705;p82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06" name="Google Shape;1706;p82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07" name="Google Shape;1707;p82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08" name="Google Shape;1708;p82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09" name="Google Shape;1709;p82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10" name="Google Shape;1710;p82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711" name="Google Shape;1711;p82"/>
          <p:cNvCxnSpPr>
            <a:endCxn id="1705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2" name="Google Shape;1712;p82"/>
          <p:cNvCxnSpPr>
            <a:stCxn id="1704" idx="7"/>
            <a:endCxn id="1706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3" name="Google Shape;1713;p82"/>
          <p:cNvCxnSpPr>
            <a:stCxn id="1706" idx="1"/>
            <a:endCxn id="1705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4" name="Google Shape;1714;p82"/>
          <p:cNvCxnSpPr>
            <a:stCxn id="1705" idx="7"/>
            <a:endCxn id="1709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5" name="Google Shape;1715;p82"/>
          <p:cNvCxnSpPr>
            <a:stCxn id="1706" idx="7"/>
            <a:endCxn id="1708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6" name="Google Shape;1716;p82"/>
          <p:cNvCxnSpPr>
            <a:stCxn id="1706" idx="5"/>
            <a:endCxn id="1707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7" name="Google Shape;1717;p82"/>
          <p:cNvCxnSpPr>
            <a:stCxn id="1707" idx="0"/>
            <a:endCxn id="1708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8" name="Google Shape;1718;p82"/>
          <p:cNvCxnSpPr>
            <a:stCxn id="1709" idx="6"/>
            <a:endCxn id="1708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9" name="Google Shape;1719;p82"/>
          <p:cNvCxnSpPr>
            <a:stCxn id="1710" idx="2"/>
            <a:endCxn id="1708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20" name="Google Shape;1720;p82"/>
          <p:cNvSpPr txBox="1"/>
          <p:nvPr/>
        </p:nvSpPr>
        <p:spPr>
          <a:xfrm>
            <a:off x="6871700" y="2221200"/>
            <a:ext cx="22209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A, B, C, 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F, 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21" name="Google Shape;1721;p82"/>
          <p:cNvSpPr txBox="1"/>
          <p:nvPr/>
        </p:nvSpPr>
        <p:spPr>
          <a:xfrm>
            <a:off x="2289075" y="5170352"/>
            <a:ext cx="7332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Stack: A, B  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2767CB-7F91-933C-EC9A-A55508E4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8C5FC174-D3AC-556C-ECBF-B3623C3872F9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83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28" name="Google Shape;1728;p83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29" name="Google Shape;1729;p83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30" name="Google Shape;1730;p83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31" name="Google Shape;1731;p83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32" name="Google Shape;1732;p83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33" name="Google Shape;1733;p83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734" name="Google Shape;1734;p83"/>
          <p:cNvCxnSpPr>
            <a:endCxn id="1728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5" name="Google Shape;1735;p83"/>
          <p:cNvCxnSpPr>
            <a:stCxn id="1727" idx="7"/>
            <a:endCxn id="1729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6" name="Google Shape;1736;p83"/>
          <p:cNvCxnSpPr>
            <a:stCxn id="1729" idx="1"/>
            <a:endCxn id="1728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7" name="Google Shape;1737;p83"/>
          <p:cNvCxnSpPr>
            <a:stCxn id="1728" idx="7"/>
            <a:endCxn id="1732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8" name="Google Shape;1738;p83"/>
          <p:cNvCxnSpPr>
            <a:stCxn id="1729" idx="7"/>
            <a:endCxn id="1731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9" name="Google Shape;1739;p83"/>
          <p:cNvCxnSpPr>
            <a:stCxn id="1729" idx="5"/>
            <a:endCxn id="1730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0" name="Google Shape;1740;p83"/>
          <p:cNvCxnSpPr>
            <a:stCxn id="1730" idx="0"/>
            <a:endCxn id="1731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1" name="Google Shape;1741;p83"/>
          <p:cNvCxnSpPr>
            <a:stCxn id="1732" idx="6"/>
            <a:endCxn id="1731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2" name="Google Shape;1742;p83"/>
          <p:cNvCxnSpPr>
            <a:stCxn id="1733" idx="2"/>
            <a:endCxn id="1731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3" name="Google Shape;1743;p83"/>
          <p:cNvSpPr txBox="1"/>
          <p:nvPr/>
        </p:nvSpPr>
        <p:spPr>
          <a:xfrm>
            <a:off x="6871700" y="2221200"/>
            <a:ext cx="22209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A, B, C, 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F, C, 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44" name="Google Shape;1744;p83"/>
          <p:cNvSpPr txBox="1"/>
          <p:nvPr/>
        </p:nvSpPr>
        <p:spPr>
          <a:xfrm>
            <a:off x="2289075" y="5170352"/>
            <a:ext cx="7332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Stack: A  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0BFEC3-CF4C-76E2-FD1E-52852B3A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8C45433A-4B82-BE98-8A01-3CAD48BBBEC0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13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84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51" name="Google Shape;1751;p84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52" name="Google Shape;1752;p84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53" name="Google Shape;1753;p84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54" name="Google Shape;1754;p84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55" name="Google Shape;1755;p84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56" name="Google Shape;1756;p84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757" name="Google Shape;1757;p84"/>
          <p:cNvCxnSpPr>
            <a:endCxn id="1751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8" name="Google Shape;1758;p84"/>
          <p:cNvCxnSpPr>
            <a:stCxn id="1750" idx="7"/>
            <a:endCxn id="1752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9" name="Google Shape;1759;p84"/>
          <p:cNvCxnSpPr>
            <a:stCxn id="1752" idx="1"/>
            <a:endCxn id="1751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0" name="Google Shape;1760;p84"/>
          <p:cNvCxnSpPr>
            <a:stCxn id="1751" idx="7"/>
            <a:endCxn id="1755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1" name="Google Shape;1761;p84"/>
          <p:cNvCxnSpPr>
            <a:stCxn id="1752" idx="7"/>
            <a:endCxn id="1754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2" name="Google Shape;1762;p84"/>
          <p:cNvCxnSpPr>
            <a:stCxn id="1752" idx="5"/>
            <a:endCxn id="1753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3" name="Google Shape;1763;p84"/>
          <p:cNvCxnSpPr>
            <a:stCxn id="1753" idx="0"/>
            <a:endCxn id="1754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4" name="Google Shape;1764;p84"/>
          <p:cNvCxnSpPr>
            <a:stCxn id="1755" idx="6"/>
            <a:endCxn id="1754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5" name="Google Shape;1765;p84"/>
          <p:cNvCxnSpPr>
            <a:stCxn id="1756" idx="2"/>
            <a:endCxn id="1754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66" name="Google Shape;1766;p84"/>
          <p:cNvSpPr txBox="1"/>
          <p:nvPr/>
        </p:nvSpPr>
        <p:spPr>
          <a:xfrm>
            <a:off x="6871700" y="2221200"/>
            <a:ext cx="22209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A, B, C, F, 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F, C, 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67" name="Google Shape;1767;p84"/>
          <p:cNvSpPr txBox="1"/>
          <p:nvPr/>
        </p:nvSpPr>
        <p:spPr>
          <a:xfrm>
            <a:off x="2289075" y="5170352"/>
            <a:ext cx="7332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Stack: A, D 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3B186-EF68-F5F9-05BF-543F7059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ED3DE90F-B8A2-58C8-333F-DB4F00E30231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14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85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74" name="Google Shape;1774;p85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75" name="Google Shape;1775;p85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76" name="Google Shape;1776;p85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77" name="Google Shape;1777;p85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78" name="Google Shape;1778;p85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79" name="Google Shape;1779;p85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780" name="Google Shape;1780;p85"/>
          <p:cNvCxnSpPr>
            <a:endCxn id="1774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1" name="Google Shape;1781;p85"/>
          <p:cNvCxnSpPr>
            <a:stCxn id="1773" idx="7"/>
            <a:endCxn id="1775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2" name="Google Shape;1782;p85"/>
          <p:cNvCxnSpPr>
            <a:stCxn id="1775" idx="1"/>
            <a:endCxn id="1774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3" name="Google Shape;1783;p85"/>
          <p:cNvCxnSpPr>
            <a:stCxn id="1774" idx="7"/>
            <a:endCxn id="1778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4" name="Google Shape;1784;p85"/>
          <p:cNvCxnSpPr>
            <a:stCxn id="1775" idx="7"/>
            <a:endCxn id="1777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5" name="Google Shape;1785;p85"/>
          <p:cNvCxnSpPr>
            <a:stCxn id="1775" idx="5"/>
            <a:endCxn id="1776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6" name="Google Shape;1786;p85"/>
          <p:cNvCxnSpPr>
            <a:stCxn id="1776" idx="0"/>
            <a:endCxn id="1777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7" name="Google Shape;1787;p85"/>
          <p:cNvCxnSpPr>
            <a:stCxn id="1778" idx="6"/>
            <a:endCxn id="1777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8" name="Google Shape;1788;p85"/>
          <p:cNvCxnSpPr>
            <a:stCxn id="1779" idx="2"/>
            <a:endCxn id="1777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9" name="Google Shape;1789;p85"/>
          <p:cNvSpPr txBox="1"/>
          <p:nvPr/>
        </p:nvSpPr>
        <p:spPr>
          <a:xfrm>
            <a:off x="6871700" y="2221200"/>
            <a:ext cx="22209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A, B, C, F, D, 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F, C, B,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90" name="Google Shape;1790;p85"/>
          <p:cNvSpPr txBox="1"/>
          <p:nvPr/>
        </p:nvSpPr>
        <p:spPr>
          <a:xfrm>
            <a:off x="2289075" y="5170352"/>
            <a:ext cx="7332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Stack: A, D, E 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256993-3830-5613-2CB3-DCED2BEC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1D9B301D-33EA-911B-B723-F55C2E329A48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15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86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97" name="Google Shape;1797;p86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98" name="Google Shape;1798;p86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799" name="Google Shape;1799;p86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00" name="Google Shape;1800;p86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01" name="Google Shape;1801;p86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02" name="Google Shape;1802;p86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803" name="Google Shape;1803;p86"/>
          <p:cNvCxnSpPr>
            <a:endCxn id="1797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4" name="Google Shape;1804;p86"/>
          <p:cNvCxnSpPr>
            <a:stCxn id="1796" idx="7"/>
            <a:endCxn id="1798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5" name="Google Shape;1805;p86"/>
          <p:cNvCxnSpPr>
            <a:stCxn id="1798" idx="1"/>
            <a:endCxn id="1797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6" name="Google Shape;1806;p86"/>
          <p:cNvCxnSpPr>
            <a:stCxn id="1797" idx="7"/>
            <a:endCxn id="1801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7" name="Google Shape;1807;p86"/>
          <p:cNvCxnSpPr>
            <a:stCxn id="1798" idx="7"/>
            <a:endCxn id="1800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8" name="Google Shape;1808;p86"/>
          <p:cNvCxnSpPr>
            <a:stCxn id="1798" idx="5"/>
            <a:endCxn id="1799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9" name="Google Shape;1809;p86"/>
          <p:cNvCxnSpPr>
            <a:stCxn id="1799" idx="0"/>
            <a:endCxn id="1800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10" name="Google Shape;1810;p86"/>
          <p:cNvCxnSpPr>
            <a:stCxn id="1801" idx="6"/>
            <a:endCxn id="1800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11" name="Google Shape;1811;p86"/>
          <p:cNvCxnSpPr>
            <a:stCxn id="1802" idx="2"/>
            <a:endCxn id="1800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12" name="Google Shape;1812;p86"/>
          <p:cNvSpPr txBox="1"/>
          <p:nvPr/>
        </p:nvSpPr>
        <p:spPr>
          <a:xfrm>
            <a:off x="6871700" y="2221202"/>
            <a:ext cx="22209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A, B, C, F, D, 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F, C, B, 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13" name="Google Shape;1813;p86"/>
          <p:cNvSpPr txBox="1"/>
          <p:nvPr/>
        </p:nvSpPr>
        <p:spPr>
          <a:xfrm>
            <a:off x="2289075" y="5170352"/>
            <a:ext cx="7332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Stack: A, D  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D44A50-0A67-EA6E-A9EC-6D2EDC5EF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F8F6B2AF-9D20-C526-9080-1AE219DA87F2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16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87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20" name="Google Shape;1820;p87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21" name="Google Shape;1821;p87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22" name="Google Shape;1822;p87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23" name="Google Shape;1823;p87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24" name="Google Shape;1824;p87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25" name="Google Shape;1825;p87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826" name="Google Shape;1826;p87"/>
          <p:cNvCxnSpPr>
            <a:endCxn id="1820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27" name="Google Shape;1827;p87"/>
          <p:cNvCxnSpPr>
            <a:stCxn id="1819" idx="7"/>
            <a:endCxn id="1821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28" name="Google Shape;1828;p87"/>
          <p:cNvCxnSpPr>
            <a:stCxn id="1821" idx="1"/>
            <a:endCxn id="1820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29" name="Google Shape;1829;p87"/>
          <p:cNvCxnSpPr>
            <a:stCxn id="1820" idx="7"/>
            <a:endCxn id="1824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0" name="Google Shape;1830;p87"/>
          <p:cNvCxnSpPr>
            <a:stCxn id="1821" idx="7"/>
            <a:endCxn id="1823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1" name="Google Shape;1831;p87"/>
          <p:cNvCxnSpPr>
            <a:stCxn id="1821" idx="5"/>
            <a:endCxn id="1822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2" name="Google Shape;1832;p87"/>
          <p:cNvCxnSpPr>
            <a:stCxn id="1822" idx="0"/>
            <a:endCxn id="1823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3" name="Google Shape;1833;p87"/>
          <p:cNvCxnSpPr>
            <a:stCxn id="1824" idx="6"/>
            <a:endCxn id="1823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4" name="Google Shape;1834;p87"/>
          <p:cNvCxnSpPr>
            <a:stCxn id="1825" idx="2"/>
            <a:endCxn id="1823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35" name="Google Shape;1835;p87"/>
          <p:cNvSpPr txBox="1"/>
          <p:nvPr/>
        </p:nvSpPr>
        <p:spPr>
          <a:xfrm>
            <a:off x="6871700" y="2221200"/>
            <a:ext cx="22209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A, B, C, F, D, 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F, C, B, E, 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36" name="Google Shape;1836;p87"/>
          <p:cNvSpPr txBox="1"/>
          <p:nvPr/>
        </p:nvSpPr>
        <p:spPr>
          <a:xfrm>
            <a:off x="2289075" y="5170352"/>
            <a:ext cx="7332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Stack: A,  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67AD29-BC30-BE2A-B1E3-52A7F3E5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A8D3641A-2688-8663-1177-3E9B4D7BE758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17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88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43" name="Google Shape;1843;p88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44" name="Google Shape;1844;p88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45" name="Google Shape;1845;p88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46" name="Google Shape;1846;p88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47" name="Google Shape;1847;p88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48" name="Google Shape;1848;p88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849" name="Google Shape;1849;p88"/>
          <p:cNvCxnSpPr>
            <a:endCxn id="1843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0" name="Google Shape;1850;p88"/>
          <p:cNvCxnSpPr>
            <a:stCxn id="1842" idx="7"/>
            <a:endCxn id="1844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1" name="Google Shape;1851;p88"/>
          <p:cNvCxnSpPr>
            <a:stCxn id="1844" idx="1"/>
            <a:endCxn id="1843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2" name="Google Shape;1852;p88"/>
          <p:cNvCxnSpPr>
            <a:stCxn id="1843" idx="7"/>
            <a:endCxn id="1847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3" name="Google Shape;1853;p88"/>
          <p:cNvCxnSpPr>
            <a:stCxn id="1844" idx="7"/>
            <a:endCxn id="1846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4" name="Google Shape;1854;p88"/>
          <p:cNvCxnSpPr>
            <a:stCxn id="1844" idx="5"/>
            <a:endCxn id="1845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5" name="Google Shape;1855;p88"/>
          <p:cNvCxnSpPr>
            <a:stCxn id="1845" idx="0"/>
            <a:endCxn id="1846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6" name="Google Shape;1856;p88"/>
          <p:cNvCxnSpPr>
            <a:stCxn id="1847" idx="6"/>
            <a:endCxn id="1846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57" name="Google Shape;1857;p88"/>
          <p:cNvCxnSpPr>
            <a:stCxn id="1848" idx="2"/>
            <a:endCxn id="1846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58" name="Google Shape;1858;p88"/>
          <p:cNvSpPr txBox="1"/>
          <p:nvPr/>
        </p:nvSpPr>
        <p:spPr>
          <a:xfrm>
            <a:off x="6871700" y="2221202"/>
            <a:ext cx="22209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A, B, C, F, D, 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F, C, B, E, D, A 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59" name="Google Shape;1859;p88"/>
          <p:cNvSpPr txBox="1"/>
          <p:nvPr/>
        </p:nvSpPr>
        <p:spPr>
          <a:xfrm>
            <a:off x="2289075" y="5170352"/>
            <a:ext cx="7332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Stack: 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1E04D1-913A-B108-E2EC-CDC3EE46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89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66" name="Google Shape;1866;p89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67" name="Google Shape;1867;p89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68" name="Google Shape;1868;p89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69" name="Google Shape;1869;p89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70" name="Google Shape;1870;p89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71" name="Google Shape;1871;p89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872" name="Google Shape;1872;p89"/>
          <p:cNvCxnSpPr>
            <a:endCxn id="1866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3" name="Google Shape;1873;p89"/>
          <p:cNvCxnSpPr>
            <a:stCxn id="1865" idx="7"/>
            <a:endCxn id="1867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4" name="Google Shape;1874;p89"/>
          <p:cNvCxnSpPr>
            <a:stCxn id="1867" idx="1"/>
            <a:endCxn id="1866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5" name="Google Shape;1875;p89"/>
          <p:cNvCxnSpPr>
            <a:stCxn id="1866" idx="7"/>
            <a:endCxn id="1870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6" name="Google Shape;1876;p89"/>
          <p:cNvCxnSpPr>
            <a:stCxn id="1867" idx="7"/>
            <a:endCxn id="1869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7" name="Google Shape;1877;p89"/>
          <p:cNvCxnSpPr>
            <a:stCxn id="1867" idx="5"/>
            <a:endCxn id="1868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8" name="Google Shape;1878;p89"/>
          <p:cNvCxnSpPr>
            <a:stCxn id="1868" idx="0"/>
            <a:endCxn id="1869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9" name="Google Shape;1879;p89"/>
          <p:cNvCxnSpPr>
            <a:stCxn id="1870" idx="6"/>
            <a:endCxn id="1869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0" name="Google Shape;1880;p89"/>
          <p:cNvCxnSpPr>
            <a:stCxn id="1871" idx="2"/>
            <a:endCxn id="1869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81" name="Google Shape;1881;p89"/>
          <p:cNvSpPr txBox="1"/>
          <p:nvPr/>
        </p:nvSpPr>
        <p:spPr>
          <a:xfrm>
            <a:off x="6841050" y="1509000"/>
            <a:ext cx="3160680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A, B, C, F, D, E, G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F, C, B, E, D, A, G</a:t>
            </a:r>
          </a:p>
          <a:p>
            <a:pPr defTabSz="457200">
              <a:buClr>
                <a:prstClr val="black"/>
              </a:buClr>
              <a:buSzPts val="1100"/>
            </a:pPr>
            <a:endParaRPr lang="en"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Toplogical Sort </a:t>
            </a:r>
            <a:r>
              <a:rPr lang="en-GB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(reverse of 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</a:t>
            </a:r>
            <a:r>
              <a:rPr lang="en-GB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)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: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-GB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G, A, D, E, B, C, F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82" name="Google Shape;1882;p89"/>
          <p:cNvSpPr txBox="1"/>
          <p:nvPr/>
        </p:nvSpPr>
        <p:spPr>
          <a:xfrm>
            <a:off x="2289075" y="5170352"/>
            <a:ext cx="7332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Stack: 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83" name="Google Shape;1883;p89"/>
          <p:cNvSpPr txBox="1"/>
          <p:nvPr/>
        </p:nvSpPr>
        <p:spPr>
          <a:xfrm>
            <a:off x="6374650" y="4100851"/>
            <a:ext cx="39816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* After visiting F, restart on unmarked node G. G would be added to the stack (and forming the last element in both pre-order and post-order traversals)</a:t>
            </a:r>
            <a:endParaRPr sz="1800" kern="1200" dirty="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87D688-D6F4-9A91-7DF8-85CDA08F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B5A8DC9D-3B62-4A8E-084C-8D6C0296D9BE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E2DC-5F22-1E3A-A07C-1FAA5BC1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Q. Adjacency matrix and adjacency list 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8FE99-9666-85CB-84BB-C9B16810D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175" y="1568275"/>
            <a:ext cx="9371700" cy="1477285"/>
          </a:xfrm>
        </p:spPr>
        <p:txBody>
          <a:bodyPr/>
          <a:lstStyle/>
          <a:p>
            <a:r>
              <a:rPr lang="en-GB" dirty="0"/>
              <a:t>Write out the adjacency matrix and adjacency list for the directed graph. </a:t>
            </a:r>
          </a:p>
          <a:p>
            <a:endParaRPr lang="en-SE" dirty="0"/>
          </a:p>
        </p:txBody>
      </p:sp>
      <p:sp>
        <p:nvSpPr>
          <p:cNvPr id="4" name="Google Shape;1183;p61">
            <a:extLst>
              <a:ext uri="{FF2B5EF4-FFF2-40B4-BE49-F238E27FC236}">
                <a16:creationId xmlns:a16="http://schemas.microsoft.com/office/drawing/2014/main" id="{D4FA6933-1B10-4C35-C54B-DF1E4D54587D}"/>
              </a:ext>
            </a:extLst>
          </p:cNvPr>
          <p:cNvSpPr/>
          <p:nvPr/>
        </p:nvSpPr>
        <p:spPr>
          <a:xfrm>
            <a:off x="2889325" y="4706796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Google Shape;1184;p61">
            <a:extLst>
              <a:ext uri="{FF2B5EF4-FFF2-40B4-BE49-F238E27FC236}">
                <a16:creationId xmlns:a16="http://schemas.microsoft.com/office/drawing/2014/main" id="{724EB10D-B12F-3D3B-83F2-C7ECD048CA6B}"/>
              </a:ext>
            </a:extLst>
          </p:cNvPr>
          <p:cNvSpPr/>
          <p:nvPr/>
        </p:nvSpPr>
        <p:spPr>
          <a:xfrm>
            <a:off x="2889325" y="3414971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" name="Google Shape;1185;p61">
            <a:extLst>
              <a:ext uri="{FF2B5EF4-FFF2-40B4-BE49-F238E27FC236}">
                <a16:creationId xmlns:a16="http://schemas.microsoft.com/office/drawing/2014/main" id="{07E796C3-D3B2-EB85-C9C6-E58D0BCA6224}"/>
              </a:ext>
            </a:extLst>
          </p:cNvPr>
          <p:cNvSpPr/>
          <p:nvPr/>
        </p:nvSpPr>
        <p:spPr>
          <a:xfrm>
            <a:off x="3808150" y="4182021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" name="Google Shape;1186;p61">
            <a:extLst>
              <a:ext uri="{FF2B5EF4-FFF2-40B4-BE49-F238E27FC236}">
                <a16:creationId xmlns:a16="http://schemas.microsoft.com/office/drawing/2014/main" id="{FB2F58B6-3DD9-C0BD-CB91-E80A79B2CC15}"/>
              </a:ext>
            </a:extLst>
          </p:cNvPr>
          <p:cNvSpPr/>
          <p:nvPr/>
        </p:nvSpPr>
        <p:spPr>
          <a:xfrm>
            <a:off x="4726975" y="4706796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" name="Google Shape;1187;p61">
            <a:extLst>
              <a:ext uri="{FF2B5EF4-FFF2-40B4-BE49-F238E27FC236}">
                <a16:creationId xmlns:a16="http://schemas.microsoft.com/office/drawing/2014/main" id="{1E465A05-F54C-753D-9D99-3A65A67E46DD}"/>
              </a:ext>
            </a:extLst>
          </p:cNvPr>
          <p:cNvSpPr/>
          <p:nvPr/>
        </p:nvSpPr>
        <p:spPr>
          <a:xfrm>
            <a:off x="4726975" y="3414971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 dirty="0"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2400" dirty="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" name="Google Shape;1188;p61">
            <a:extLst>
              <a:ext uri="{FF2B5EF4-FFF2-40B4-BE49-F238E27FC236}">
                <a16:creationId xmlns:a16="http://schemas.microsoft.com/office/drawing/2014/main" id="{5B2DE392-9109-D121-6D62-50694F1EAFE9}"/>
              </a:ext>
            </a:extLst>
          </p:cNvPr>
          <p:cNvSpPr/>
          <p:nvPr/>
        </p:nvSpPr>
        <p:spPr>
          <a:xfrm>
            <a:off x="3808150" y="2811071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" name="Google Shape;1189;p61">
            <a:extLst>
              <a:ext uri="{FF2B5EF4-FFF2-40B4-BE49-F238E27FC236}">
                <a16:creationId xmlns:a16="http://schemas.microsoft.com/office/drawing/2014/main" id="{A2EA1FFB-E262-4038-9783-F26D5464E3CB}"/>
              </a:ext>
            </a:extLst>
          </p:cNvPr>
          <p:cNvSpPr/>
          <p:nvPr/>
        </p:nvSpPr>
        <p:spPr>
          <a:xfrm>
            <a:off x="5827925" y="3414971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1" name="Google Shape;1190;p61">
            <a:extLst>
              <a:ext uri="{FF2B5EF4-FFF2-40B4-BE49-F238E27FC236}">
                <a16:creationId xmlns:a16="http://schemas.microsoft.com/office/drawing/2014/main" id="{3B069262-D19A-9F08-F9BC-D6F8E6C364BC}"/>
              </a:ext>
            </a:extLst>
          </p:cNvPr>
          <p:cNvCxnSpPr>
            <a:endCxn id="5" idx="4"/>
          </p:cNvCxnSpPr>
          <p:nvPr/>
        </p:nvCxnSpPr>
        <p:spPr>
          <a:xfrm rot="10800000">
            <a:off x="3191275" y="4018871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1191;p61">
            <a:extLst>
              <a:ext uri="{FF2B5EF4-FFF2-40B4-BE49-F238E27FC236}">
                <a16:creationId xmlns:a16="http://schemas.microsoft.com/office/drawing/2014/main" id="{FF0A4C70-4138-1D92-31D7-F02DC911DC35}"/>
              </a:ext>
            </a:extLst>
          </p:cNvPr>
          <p:cNvCxnSpPr>
            <a:cxnSpLocks/>
            <a:stCxn id="4" idx="6"/>
            <a:endCxn id="6" idx="3"/>
          </p:cNvCxnSpPr>
          <p:nvPr/>
        </p:nvCxnSpPr>
        <p:spPr>
          <a:xfrm flipV="1">
            <a:off x="3493225" y="4697482"/>
            <a:ext cx="403364" cy="311264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1192;p61">
            <a:extLst>
              <a:ext uri="{FF2B5EF4-FFF2-40B4-BE49-F238E27FC236}">
                <a16:creationId xmlns:a16="http://schemas.microsoft.com/office/drawing/2014/main" id="{8C0F126D-09FC-9CAF-2511-28F77AE50856}"/>
              </a:ext>
            </a:extLst>
          </p:cNvPr>
          <p:cNvCxnSpPr>
            <a:stCxn id="6" idx="1"/>
            <a:endCxn id="5" idx="5"/>
          </p:cNvCxnSpPr>
          <p:nvPr/>
        </p:nvCxnSpPr>
        <p:spPr>
          <a:xfrm rot="10800000">
            <a:off x="3404889" y="3930560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193;p61">
            <a:extLst>
              <a:ext uri="{FF2B5EF4-FFF2-40B4-BE49-F238E27FC236}">
                <a16:creationId xmlns:a16="http://schemas.microsoft.com/office/drawing/2014/main" id="{8543F7BD-97A2-CE44-045C-BFB298C60D45}"/>
              </a:ext>
            </a:extLst>
          </p:cNvPr>
          <p:cNvCxnSpPr>
            <a:stCxn id="5" idx="7"/>
            <a:endCxn id="9" idx="2"/>
          </p:cNvCxnSpPr>
          <p:nvPr/>
        </p:nvCxnSpPr>
        <p:spPr>
          <a:xfrm rot="10800000" flipH="1">
            <a:off x="3404786" y="311311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194;p61">
            <a:extLst>
              <a:ext uri="{FF2B5EF4-FFF2-40B4-BE49-F238E27FC236}">
                <a16:creationId xmlns:a16="http://schemas.microsoft.com/office/drawing/2014/main" id="{8562B3F7-70CF-D285-F7A0-932327219E9F}"/>
              </a:ext>
            </a:extLst>
          </p:cNvPr>
          <p:cNvCxnSpPr>
            <a:stCxn id="6" idx="7"/>
            <a:endCxn id="8" idx="3"/>
          </p:cNvCxnSpPr>
          <p:nvPr/>
        </p:nvCxnSpPr>
        <p:spPr>
          <a:xfrm rot="10800000" flipH="1">
            <a:off x="4323611" y="3930560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195;p61">
            <a:extLst>
              <a:ext uri="{FF2B5EF4-FFF2-40B4-BE49-F238E27FC236}">
                <a16:creationId xmlns:a16="http://schemas.microsoft.com/office/drawing/2014/main" id="{9527AE27-D96C-9184-2506-95D729935824}"/>
              </a:ext>
            </a:extLst>
          </p:cNvPr>
          <p:cNvCxnSpPr>
            <a:stCxn id="6" idx="5"/>
            <a:endCxn id="7" idx="1"/>
          </p:cNvCxnSpPr>
          <p:nvPr/>
        </p:nvCxnSpPr>
        <p:spPr>
          <a:xfrm>
            <a:off x="4323611" y="4697482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196;p61">
            <a:extLst>
              <a:ext uri="{FF2B5EF4-FFF2-40B4-BE49-F238E27FC236}">
                <a16:creationId xmlns:a16="http://schemas.microsoft.com/office/drawing/2014/main" id="{395ECDB0-B406-4DB7-406D-D0C0D6EBB46F}"/>
              </a:ext>
            </a:extLst>
          </p:cNvPr>
          <p:cNvCxnSpPr>
            <a:stCxn id="7" idx="0"/>
            <a:endCxn id="8" idx="4"/>
          </p:cNvCxnSpPr>
          <p:nvPr/>
        </p:nvCxnSpPr>
        <p:spPr>
          <a:xfrm rot="10800000">
            <a:off x="5028925" y="4018896"/>
            <a:ext cx="0" cy="68790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1197;p61">
            <a:extLst>
              <a:ext uri="{FF2B5EF4-FFF2-40B4-BE49-F238E27FC236}">
                <a16:creationId xmlns:a16="http://schemas.microsoft.com/office/drawing/2014/main" id="{655095A1-17E5-F358-8C1B-7A5FA64ABA85}"/>
              </a:ext>
            </a:extLst>
          </p:cNvPr>
          <p:cNvCxnSpPr>
            <a:stCxn id="9" idx="6"/>
            <a:endCxn id="8" idx="1"/>
          </p:cNvCxnSpPr>
          <p:nvPr/>
        </p:nvCxnSpPr>
        <p:spPr>
          <a:xfrm>
            <a:off x="4412050" y="3113021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1198;p61">
            <a:extLst>
              <a:ext uri="{FF2B5EF4-FFF2-40B4-BE49-F238E27FC236}">
                <a16:creationId xmlns:a16="http://schemas.microsoft.com/office/drawing/2014/main" id="{B9512788-2D89-41CD-A79D-26D54C48E7D3}"/>
              </a:ext>
            </a:extLst>
          </p:cNvPr>
          <p:cNvCxnSpPr>
            <a:stCxn id="10" idx="2"/>
            <a:endCxn id="8" idx="6"/>
          </p:cNvCxnSpPr>
          <p:nvPr/>
        </p:nvCxnSpPr>
        <p:spPr>
          <a:xfrm rot="10800000">
            <a:off x="5330825" y="3716921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99478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90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90" name="Google Shape;1890;p90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91" name="Google Shape;1891;p90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92" name="Google Shape;1892;p90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93" name="Google Shape;1893;p90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94" name="Google Shape;1894;p90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95" name="Google Shape;1895;p90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896" name="Google Shape;1896;p90"/>
          <p:cNvCxnSpPr>
            <a:endCxn id="1890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7" name="Google Shape;1897;p90"/>
          <p:cNvCxnSpPr>
            <a:stCxn id="1889" idx="7"/>
            <a:endCxn id="1891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8" name="Google Shape;1898;p90"/>
          <p:cNvCxnSpPr>
            <a:stCxn id="1891" idx="1"/>
            <a:endCxn id="1890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9" name="Google Shape;1899;p90"/>
          <p:cNvCxnSpPr>
            <a:stCxn id="1890" idx="7"/>
            <a:endCxn id="1894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0" name="Google Shape;1900;p90"/>
          <p:cNvCxnSpPr>
            <a:stCxn id="1891" idx="7"/>
            <a:endCxn id="1893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1" name="Google Shape;1901;p90"/>
          <p:cNvCxnSpPr>
            <a:stCxn id="1891" idx="5"/>
            <a:endCxn id="1892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2" name="Google Shape;1902;p90"/>
          <p:cNvCxnSpPr>
            <a:stCxn id="1892" idx="0"/>
            <a:endCxn id="1893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3" name="Google Shape;1903;p90"/>
          <p:cNvCxnSpPr>
            <a:stCxn id="1894" idx="6"/>
            <a:endCxn id="1893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4" name="Google Shape;1904;p90"/>
          <p:cNvCxnSpPr>
            <a:stCxn id="1895" idx="2"/>
            <a:endCxn id="1893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06" name="Google Shape;1906;p90"/>
          <p:cNvSpPr txBox="1"/>
          <p:nvPr/>
        </p:nvSpPr>
        <p:spPr>
          <a:xfrm>
            <a:off x="2289075" y="5170352"/>
            <a:ext cx="7332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Queue: A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C6298661-0737-6CE8-C77D-9601A0E78A5C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Google Shape;1582;p76">
            <a:extLst>
              <a:ext uri="{FF2B5EF4-FFF2-40B4-BE49-F238E27FC236}">
                <a16:creationId xmlns:a16="http://schemas.microsoft.com/office/drawing/2014/main" id="{191104C8-C047-C7D8-C650-089E4956F98D}"/>
              </a:ext>
            </a:extLst>
          </p:cNvPr>
          <p:cNvSpPr txBox="1"/>
          <p:nvPr/>
        </p:nvSpPr>
        <p:spPr>
          <a:xfrm>
            <a:off x="6871699" y="2221200"/>
            <a:ext cx="4147391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r>
              <a:rPr lang="en-GB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i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ve the BFS traversal of this directed graph, </a:t>
            </a:r>
            <a:r>
              <a:rPr lang="en" sz="1800" kern="1200" dirty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starting from node A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. When there are muliple possible orders of visiting the next node, select the next node in </a:t>
            </a:r>
            <a:r>
              <a:rPr lang="en" sz="1800" kern="1200" dirty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alphabetical order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. </a:t>
            </a:r>
          </a:p>
          <a:p>
            <a:pPr defTabSz="457200">
              <a:buClrTx/>
            </a:pPr>
            <a:endParaRPr lang="en"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BFS: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C32FB8-1F52-8EEF-48EC-635780B5E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45" y="586924"/>
            <a:ext cx="9660954" cy="763600"/>
          </a:xfrm>
        </p:spPr>
        <p:txBody>
          <a:bodyPr/>
          <a:lstStyle/>
          <a:p>
            <a:r>
              <a:rPr lang="en-GB" dirty="0">
                <a:solidFill>
                  <a:srgbClr val="0C0C0C"/>
                </a:solidFill>
                <a:latin typeface="Quattrocento Sans"/>
                <a:sym typeface="Quattrocento Sans"/>
              </a:rPr>
              <a:t>Q: Graph Traversals (BFS)</a:t>
            </a:r>
            <a:endParaRPr lang="en-SE" dirty="0">
              <a:solidFill>
                <a:srgbClr val="0C0C0C"/>
              </a:solidFill>
              <a:latin typeface="Quattrocento Sans"/>
              <a:sym typeface="Quattrocento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44DC2-2D75-69EF-784D-EC015C2C3FDD}"/>
              </a:ext>
            </a:extLst>
          </p:cNvPr>
          <p:cNvSpPr txBox="1"/>
          <p:nvPr/>
        </p:nvSpPr>
        <p:spPr>
          <a:xfrm>
            <a:off x="2796885" y="6363946"/>
            <a:ext cx="682342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GB" sz="1800" kern="1200" dirty="0">
                <a:solidFill>
                  <a:prstClr val="black"/>
                </a:solidFill>
                <a:latin typeface="Calibri"/>
              </a:rPr>
              <a:t>You do NOT need to write out the stack or queue contents in the exam</a:t>
            </a:r>
            <a:endParaRPr lang="en-SE" sz="1800" kern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91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13" name="Google Shape;1913;p91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14" name="Google Shape;1914;p91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15" name="Google Shape;1915;p91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16" name="Google Shape;1916;p91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17" name="Google Shape;1917;p91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18" name="Google Shape;1918;p91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919" name="Google Shape;1919;p91"/>
          <p:cNvCxnSpPr>
            <a:endCxn id="1913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20" name="Google Shape;1920;p91"/>
          <p:cNvCxnSpPr>
            <a:stCxn id="1912" idx="7"/>
            <a:endCxn id="1914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21" name="Google Shape;1921;p91"/>
          <p:cNvCxnSpPr>
            <a:stCxn id="1914" idx="1"/>
            <a:endCxn id="1913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22" name="Google Shape;1922;p91"/>
          <p:cNvCxnSpPr>
            <a:stCxn id="1913" idx="7"/>
            <a:endCxn id="1917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23" name="Google Shape;1923;p91"/>
          <p:cNvCxnSpPr>
            <a:stCxn id="1914" idx="7"/>
            <a:endCxn id="1916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24" name="Google Shape;1924;p91"/>
          <p:cNvCxnSpPr>
            <a:stCxn id="1914" idx="5"/>
            <a:endCxn id="1915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25" name="Google Shape;1925;p91"/>
          <p:cNvCxnSpPr>
            <a:stCxn id="1915" idx="0"/>
            <a:endCxn id="1916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26" name="Google Shape;1926;p91"/>
          <p:cNvCxnSpPr>
            <a:stCxn id="1917" idx="6"/>
            <a:endCxn id="1916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27" name="Google Shape;1927;p91"/>
          <p:cNvCxnSpPr>
            <a:stCxn id="1918" idx="2"/>
            <a:endCxn id="1916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28" name="Google Shape;1928;p91"/>
          <p:cNvSpPr txBox="1"/>
          <p:nvPr/>
        </p:nvSpPr>
        <p:spPr>
          <a:xfrm>
            <a:off x="6871700" y="2221200"/>
            <a:ext cx="22209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BFS: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29" name="Google Shape;1929;p91"/>
          <p:cNvSpPr txBox="1"/>
          <p:nvPr/>
        </p:nvSpPr>
        <p:spPr>
          <a:xfrm>
            <a:off x="2289075" y="5170352"/>
            <a:ext cx="7332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Queue: B D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E2C0F7-AC24-E868-E100-B6F81E84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455DDF52-D16C-44F0-5D19-9647670514B5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21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92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36" name="Google Shape;1936;p92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37" name="Google Shape;1937;p92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38" name="Google Shape;1938;p92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39" name="Google Shape;1939;p92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40" name="Google Shape;1940;p92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41" name="Google Shape;1941;p92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942" name="Google Shape;1942;p92"/>
          <p:cNvCxnSpPr>
            <a:endCxn id="1936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43" name="Google Shape;1943;p92"/>
          <p:cNvCxnSpPr>
            <a:stCxn id="1935" idx="7"/>
            <a:endCxn id="1937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44" name="Google Shape;1944;p92"/>
          <p:cNvCxnSpPr>
            <a:stCxn id="1937" idx="1"/>
            <a:endCxn id="1936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45" name="Google Shape;1945;p92"/>
          <p:cNvCxnSpPr>
            <a:stCxn id="1936" idx="7"/>
            <a:endCxn id="1940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46" name="Google Shape;1946;p92"/>
          <p:cNvCxnSpPr>
            <a:stCxn id="1937" idx="7"/>
            <a:endCxn id="1939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47" name="Google Shape;1947;p92"/>
          <p:cNvCxnSpPr>
            <a:stCxn id="1937" idx="5"/>
            <a:endCxn id="1938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48" name="Google Shape;1948;p92"/>
          <p:cNvCxnSpPr>
            <a:stCxn id="1938" idx="0"/>
            <a:endCxn id="1939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49" name="Google Shape;1949;p92"/>
          <p:cNvCxnSpPr>
            <a:stCxn id="1940" idx="6"/>
            <a:endCxn id="1939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50" name="Google Shape;1950;p92"/>
          <p:cNvCxnSpPr>
            <a:stCxn id="1941" idx="2"/>
            <a:endCxn id="1939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51" name="Google Shape;1951;p92"/>
          <p:cNvSpPr txBox="1"/>
          <p:nvPr/>
        </p:nvSpPr>
        <p:spPr>
          <a:xfrm>
            <a:off x="6871700" y="2221200"/>
            <a:ext cx="22209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BFS: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 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52" name="Google Shape;1952;p92"/>
          <p:cNvSpPr txBox="1"/>
          <p:nvPr/>
        </p:nvSpPr>
        <p:spPr>
          <a:xfrm>
            <a:off x="2289075" y="5170352"/>
            <a:ext cx="7332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Queue: D C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43B886-C5E7-99B2-8472-0AB476D4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924A6CB9-B7A7-82E4-82F1-7774977304F9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22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93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59" name="Google Shape;1959;p93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60" name="Google Shape;1960;p93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61" name="Google Shape;1961;p93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62" name="Google Shape;1962;p93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63" name="Google Shape;1963;p93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64" name="Google Shape;1964;p93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965" name="Google Shape;1965;p93"/>
          <p:cNvCxnSpPr>
            <a:endCxn id="1959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6" name="Google Shape;1966;p93"/>
          <p:cNvCxnSpPr>
            <a:stCxn id="1958" idx="7"/>
            <a:endCxn id="1960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7" name="Google Shape;1967;p93"/>
          <p:cNvCxnSpPr>
            <a:stCxn id="1960" idx="1"/>
            <a:endCxn id="1959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8" name="Google Shape;1968;p93"/>
          <p:cNvCxnSpPr>
            <a:stCxn id="1959" idx="7"/>
            <a:endCxn id="1963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9" name="Google Shape;1969;p93"/>
          <p:cNvCxnSpPr>
            <a:stCxn id="1960" idx="7"/>
            <a:endCxn id="1962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0" name="Google Shape;1970;p93"/>
          <p:cNvCxnSpPr>
            <a:stCxn id="1960" idx="5"/>
            <a:endCxn id="1961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1" name="Google Shape;1971;p93"/>
          <p:cNvCxnSpPr>
            <a:stCxn id="1961" idx="0"/>
            <a:endCxn id="1962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2" name="Google Shape;1972;p93"/>
          <p:cNvCxnSpPr>
            <a:stCxn id="1963" idx="6"/>
            <a:endCxn id="1962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3" name="Google Shape;1973;p93"/>
          <p:cNvCxnSpPr>
            <a:stCxn id="1964" idx="2"/>
            <a:endCxn id="1962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74" name="Google Shape;1974;p93"/>
          <p:cNvSpPr txBox="1"/>
          <p:nvPr/>
        </p:nvSpPr>
        <p:spPr>
          <a:xfrm>
            <a:off x="6871700" y="2221200"/>
            <a:ext cx="22209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BFS: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 B 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75" name="Google Shape;1975;p93"/>
          <p:cNvSpPr txBox="1"/>
          <p:nvPr/>
        </p:nvSpPr>
        <p:spPr>
          <a:xfrm>
            <a:off x="2289075" y="5170352"/>
            <a:ext cx="7332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Queue: C E F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B9CF43-5DBE-6B15-4E68-8A528243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09E31610-D3C6-CD23-DF46-31597448A4F0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23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94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82" name="Google Shape;1982;p94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83" name="Google Shape;1983;p94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84" name="Google Shape;1984;p94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85" name="Google Shape;1985;p94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86" name="Google Shape;1986;p94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87" name="Google Shape;1987;p94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988" name="Google Shape;1988;p94"/>
          <p:cNvCxnSpPr>
            <a:endCxn id="1982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9" name="Google Shape;1989;p94"/>
          <p:cNvCxnSpPr>
            <a:stCxn id="1981" idx="7"/>
            <a:endCxn id="1983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0" name="Google Shape;1990;p94"/>
          <p:cNvCxnSpPr>
            <a:stCxn id="1983" idx="1"/>
            <a:endCxn id="1982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1" name="Google Shape;1991;p94"/>
          <p:cNvCxnSpPr>
            <a:stCxn id="1982" idx="7"/>
            <a:endCxn id="1986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2" name="Google Shape;1992;p94"/>
          <p:cNvCxnSpPr>
            <a:stCxn id="1983" idx="7"/>
            <a:endCxn id="1985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3" name="Google Shape;1993;p94"/>
          <p:cNvCxnSpPr>
            <a:stCxn id="1983" idx="5"/>
            <a:endCxn id="1984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4" name="Google Shape;1994;p94"/>
          <p:cNvCxnSpPr>
            <a:stCxn id="1984" idx="0"/>
            <a:endCxn id="1985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5" name="Google Shape;1995;p94"/>
          <p:cNvCxnSpPr>
            <a:stCxn id="1986" idx="6"/>
            <a:endCxn id="1985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96" name="Google Shape;1996;p94"/>
          <p:cNvCxnSpPr>
            <a:stCxn id="1987" idx="2"/>
            <a:endCxn id="1985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97" name="Google Shape;1997;p94"/>
          <p:cNvSpPr txBox="1"/>
          <p:nvPr/>
        </p:nvSpPr>
        <p:spPr>
          <a:xfrm>
            <a:off x="6871700" y="2221200"/>
            <a:ext cx="22209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BFS: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 B D 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98" name="Google Shape;1998;p94"/>
          <p:cNvSpPr txBox="1"/>
          <p:nvPr/>
        </p:nvSpPr>
        <p:spPr>
          <a:xfrm>
            <a:off x="2289075" y="5170352"/>
            <a:ext cx="7332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Queue: E F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94590E-560F-9FA7-B3B0-85746C95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DF2FBF2A-276F-A3DE-4B01-89C3D3217329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24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95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05" name="Google Shape;2005;p95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06" name="Google Shape;2006;p95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07" name="Google Shape;2007;p95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08" name="Google Shape;2008;p95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09" name="Google Shape;2009;p95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10" name="Google Shape;2010;p95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2011" name="Google Shape;2011;p95"/>
          <p:cNvCxnSpPr>
            <a:endCxn id="2005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2" name="Google Shape;2012;p95"/>
          <p:cNvCxnSpPr>
            <a:stCxn id="2004" idx="7"/>
            <a:endCxn id="2006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3" name="Google Shape;2013;p95"/>
          <p:cNvCxnSpPr>
            <a:stCxn id="2006" idx="1"/>
            <a:endCxn id="2005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4" name="Google Shape;2014;p95"/>
          <p:cNvCxnSpPr>
            <a:stCxn id="2005" idx="7"/>
            <a:endCxn id="2009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5" name="Google Shape;2015;p95"/>
          <p:cNvCxnSpPr>
            <a:stCxn id="2006" idx="7"/>
            <a:endCxn id="2008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6" name="Google Shape;2016;p95"/>
          <p:cNvCxnSpPr>
            <a:stCxn id="2006" idx="5"/>
            <a:endCxn id="2007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7" name="Google Shape;2017;p95"/>
          <p:cNvCxnSpPr>
            <a:stCxn id="2007" idx="0"/>
            <a:endCxn id="2008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8" name="Google Shape;2018;p95"/>
          <p:cNvCxnSpPr>
            <a:stCxn id="2009" idx="6"/>
            <a:endCxn id="2008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9" name="Google Shape;2019;p95"/>
          <p:cNvCxnSpPr>
            <a:stCxn id="2010" idx="2"/>
            <a:endCxn id="2008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0" name="Google Shape;2020;p95"/>
          <p:cNvSpPr txBox="1"/>
          <p:nvPr/>
        </p:nvSpPr>
        <p:spPr>
          <a:xfrm>
            <a:off x="6871700" y="2221200"/>
            <a:ext cx="22209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BFS: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 B D C 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21" name="Google Shape;2021;p95"/>
          <p:cNvSpPr txBox="1"/>
          <p:nvPr/>
        </p:nvSpPr>
        <p:spPr>
          <a:xfrm>
            <a:off x="2289075" y="5170352"/>
            <a:ext cx="7332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Queue: F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442F7-0DFF-0B85-347A-F3DE09EB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96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28" name="Google Shape;2028;p96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29" name="Google Shape;2029;p96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30" name="Google Shape;2030;p96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31" name="Google Shape;2031;p96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32" name="Google Shape;2032;p96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33" name="Google Shape;2033;p96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2034" name="Google Shape;2034;p96"/>
          <p:cNvCxnSpPr>
            <a:endCxn id="2028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35" name="Google Shape;2035;p96"/>
          <p:cNvCxnSpPr>
            <a:stCxn id="2027" idx="7"/>
            <a:endCxn id="2029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36" name="Google Shape;2036;p96"/>
          <p:cNvCxnSpPr>
            <a:stCxn id="2029" idx="1"/>
            <a:endCxn id="2028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37" name="Google Shape;2037;p96"/>
          <p:cNvCxnSpPr>
            <a:cxnSpLocks/>
            <a:stCxn id="2028" idx="7"/>
            <a:endCxn id="2032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38" name="Google Shape;2038;p96"/>
          <p:cNvCxnSpPr>
            <a:stCxn id="2029" idx="7"/>
            <a:endCxn id="2031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39" name="Google Shape;2039;p96"/>
          <p:cNvCxnSpPr>
            <a:stCxn id="2029" idx="5"/>
            <a:endCxn id="2030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0" name="Google Shape;2040;p96"/>
          <p:cNvCxnSpPr>
            <a:stCxn id="2030" idx="0"/>
            <a:endCxn id="2031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1" name="Google Shape;2041;p96"/>
          <p:cNvCxnSpPr>
            <a:cxnSpLocks/>
            <a:stCxn id="2032" idx="6"/>
            <a:endCxn id="2031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2" name="Google Shape;2042;p96"/>
          <p:cNvCxnSpPr>
            <a:stCxn id="2033" idx="2"/>
            <a:endCxn id="2031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43" name="Google Shape;2043;p96"/>
          <p:cNvSpPr txBox="1"/>
          <p:nvPr/>
        </p:nvSpPr>
        <p:spPr>
          <a:xfrm>
            <a:off x="6871700" y="2221200"/>
            <a:ext cx="22209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BFS: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 B D C E 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44" name="Google Shape;2044;p96"/>
          <p:cNvSpPr txBox="1"/>
          <p:nvPr/>
        </p:nvSpPr>
        <p:spPr>
          <a:xfrm>
            <a:off x="2289075" y="5170352"/>
            <a:ext cx="7332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Queue: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D6333-74AD-2F88-B33B-A51A7B37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C8A12869-BB89-87C8-3F61-B8953312FB64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26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97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51" name="Google Shape;2051;p97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52" name="Google Shape;2052;p97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53" name="Google Shape;2053;p97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54" name="Google Shape;2054;p97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56" name="Google Shape;2056;p97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2057" name="Google Shape;2057;p97"/>
          <p:cNvCxnSpPr>
            <a:endCxn id="2051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58" name="Google Shape;2058;p97"/>
          <p:cNvCxnSpPr>
            <a:stCxn id="2050" idx="7"/>
            <a:endCxn id="2052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59" name="Google Shape;2059;p97"/>
          <p:cNvCxnSpPr>
            <a:stCxn id="2052" idx="1"/>
            <a:endCxn id="2051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0" name="Google Shape;2060;p97"/>
          <p:cNvCxnSpPr>
            <a:cxnSpLocks/>
            <a:stCxn id="2051" idx="7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1" name="Google Shape;2061;p97"/>
          <p:cNvCxnSpPr>
            <a:stCxn id="2052" idx="7"/>
            <a:endCxn id="2054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2" name="Google Shape;2062;p97"/>
          <p:cNvCxnSpPr>
            <a:stCxn id="2052" idx="5"/>
            <a:endCxn id="2053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3" name="Google Shape;2063;p97"/>
          <p:cNvCxnSpPr>
            <a:stCxn id="2053" idx="0"/>
            <a:endCxn id="2054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4" name="Google Shape;2064;p97"/>
          <p:cNvCxnSpPr>
            <a:cxnSpLocks/>
            <a:endCxn id="2054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5" name="Google Shape;2065;p97"/>
          <p:cNvCxnSpPr>
            <a:stCxn id="2056" idx="2"/>
            <a:endCxn id="2054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66" name="Google Shape;2066;p97"/>
          <p:cNvSpPr txBox="1"/>
          <p:nvPr/>
        </p:nvSpPr>
        <p:spPr>
          <a:xfrm>
            <a:off x="6871700" y="2221200"/>
            <a:ext cx="22209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BFS: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 B D C E 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67" name="Google Shape;2067;p97"/>
          <p:cNvSpPr txBox="1"/>
          <p:nvPr/>
        </p:nvSpPr>
        <p:spPr>
          <a:xfrm>
            <a:off x="2289075" y="5170352"/>
            <a:ext cx="7332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Queue: G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7843A-F245-AA06-6104-FAD2AE8F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Google Shape;2078;p98">
            <a:extLst>
              <a:ext uri="{FF2B5EF4-FFF2-40B4-BE49-F238E27FC236}">
                <a16:creationId xmlns:a16="http://schemas.microsoft.com/office/drawing/2014/main" id="{C006007C-7A23-73A4-039A-90BE5C329966}"/>
              </a:ext>
            </a:extLst>
          </p:cNvPr>
          <p:cNvSpPr/>
          <p:nvPr/>
        </p:nvSpPr>
        <p:spPr>
          <a:xfrm>
            <a:off x="3194785" y="2217101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" name="Google Shape;2087;p98">
            <a:extLst>
              <a:ext uri="{FF2B5EF4-FFF2-40B4-BE49-F238E27FC236}">
                <a16:creationId xmlns:a16="http://schemas.microsoft.com/office/drawing/2014/main" id="{A18F2AE8-BBB8-FB49-C2A1-FEAAD6AD0CEC}"/>
              </a:ext>
            </a:extLst>
          </p:cNvPr>
          <p:cNvCxnSpPr>
            <a:stCxn id="4" idx="6"/>
          </p:cNvCxnSpPr>
          <p:nvPr/>
        </p:nvCxnSpPr>
        <p:spPr>
          <a:xfrm>
            <a:off x="3798685" y="2519051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137996F9-FCAF-5AAF-13AC-9507D7B90519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27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98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74" name="Google Shape;2074;p98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75" name="Google Shape;2075;p98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76" name="Google Shape;2076;p98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77" name="Google Shape;2077;p98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78" name="Google Shape;2078;p98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79" name="Google Shape;2079;p98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2080" name="Google Shape;2080;p98"/>
          <p:cNvCxnSpPr>
            <a:endCxn id="2074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1" name="Google Shape;2081;p98"/>
          <p:cNvCxnSpPr>
            <a:stCxn id="2073" idx="7"/>
            <a:endCxn id="2075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2" name="Google Shape;2082;p98"/>
          <p:cNvCxnSpPr>
            <a:stCxn id="2075" idx="1"/>
            <a:endCxn id="2074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3" name="Google Shape;2083;p98"/>
          <p:cNvCxnSpPr>
            <a:stCxn id="2074" idx="7"/>
            <a:endCxn id="2078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4" name="Google Shape;2084;p98"/>
          <p:cNvCxnSpPr>
            <a:stCxn id="2075" idx="7"/>
            <a:endCxn id="2077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5" name="Google Shape;2085;p98"/>
          <p:cNvCxnSpPr>
            <a:stCxn id="2075" idx="5"/>
            <a:endCxn id="2076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6" name="Google Shape;2086;p98"/>
          <p:cNvCxnSpPr>
            <a:stCxn id="2076" idx="0"/>
            <a:endCxn id="2077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7" name="Google Shape;2087;p98"/>
          <p:cNvCxnSpPr>
            <a:stCxn id="2078" idx="6"/>
            <a:endCxn id="2077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8" name="Google Shape;2088;p98"/>
          <p:cNvCxnSpPr>
            <a:stCxn id="2079" idx="2"/>
            <a:endCxn id="2077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89" name="Google Shape;2089;p98"/>
          <p:cNvSpPr txBox="1"/>
          <p:nvPr/>
        </p:nvSpPr>
        <p:spPr>
          <a:xfrm>
            <a:off x="6871700" y="2221200"/>
            <a:ext cx="22209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BFS: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 B D C E F 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090" name="Google Shape;2090;p98"/>
          <p:cNvSpPr txBox="1"/>
          <p:nvPr/>
        </p:nvSpPr>
        <p:spPr>
          <a:xfrm>
            <a:off x="2289075" y="5170352"/>
            <a:ext cx="7332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Queue: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4B52688F-F0B7-9033-373B-8F2355D5FF49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28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F8F65A2-6078-AE4D-1390-53A18A94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45" y="586924"/>
            <a:ext cx="9660954" cy="763600"/>
          </a:xfrm>
        </p:spPr>
        <p:txBody>
          <a:bodyPr/>
          <a:lstStyle/>
          <a:p>
            <a:r>
              <a:rPr lang="en-GB" dirty="0">
                <a:solidFill>
                  <a:srgbClr val="0C0C0C"/>
                </a:solidFill>
                <a:latin typeface="Quattrocento Sans"/>
                <a:sym typeface="Quattrocento Sans"/>
              </a:rPr>
              <a:t>Q: Graph Traversals (BFS) ANS</a:t>
            </a:r>
            <a:endParaRPr lang="en-SE" dirty="0">
              <a:solidFill>
                <a:srgbClr val="0C0C0C"/>
              </a:solidFill>
              <a:latin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5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631" name="Google Shape;631;p35"/>
          <p:cNvGrpSpPr/>
          <p:nvPr/>
        </p:nvGrpSpPr>
        <p:grpSpPr>
          <a:xfrm>
            <a:off x="1653507" y="3537233"/>
            <a:ext cx="7104792" cy="2805400"/>
            <a:chOff x="1240130" y="2674250"/>
            <a:chExt cx="5328594" cy="2104050"/>
          </a:xfrm>
        </p:grpSpPr>
        <p:grpSp>
          <p:nvGrpSpPr>
            <p:cNvPr id="632" name="Google Shape;632;p35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633" name="Google Shape;633;p35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4" name="Google Shape;634;p35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5" name="Google Shape;635;p35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6" name="Google Shape;636;p35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7" name="Google Shape;637;p35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8" name="Google Shape;638;p35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639" name="Google Shape;639;p35"/>
              <p:cNvCxnSpPr>
                <a:stCxn id="633" idx="7"/>
                <a:endCxn id="634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0" name="Google Shape;640;p35"/>
              <p:cNvCxnSpPr>
                <a:stCxn id="641" idx="6"/>
                <a:endCxn id="635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2" name="Google Shape;642;p35"/>
              <p:cNvCxnSpPr>
                <a:stCxn id="634" idx="6"/>
                <a:endCxn id="636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3" name="Google Shape;643;p35"/>
              <p:cNvCxnSpPr>
                <a:stCxn id="636" idx="6"/>
                <a:endCxn id="637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4" name="Google Shape;644;p35"/>
              <p:cNvCxnSpPr>
                <a:stCxn id="634" idx="5"/>
                <a:endCxn id="638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45" name="Google Shape;645;p35"/>
              <p:cNvCxnSpPr>
                <a:stCxn id="635" idx="0"/>
                <a:endCxn id="638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41" name="Google Shape;641;p35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646" name="Google Shape;646;p35"/>
              <p:cNvCxnSpPr>
                <a:stCxn id="633" idx="5"/>
                <a:endCxn id="641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47" name="Google Shape;647;p35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648" name="Google Shape;648;p35"/>
              <p:cNvCxnSpPr>
                <a:stCxn id="636" idx="5"/>
                <a:endCxn id="647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649" name="Google Shape;649;p35"/>
            <p:cNvCxnSpPr>
              <a:stCxn id="635" idx="7"/>
              <a:endCxn id="647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" name="Google Shape;1582;p76">
            <a:extLst>
              <a:ext uri="{FF2B5EF4-FFF2-40B4-BE49-F238E27FC236}">
                <a16:creationId xmlns:a16="http://schemas.microsoft.com/office/drawing/2014/main" id="{461AB897-3B04-157D-C850-C14743E36EE2}"/>
              </a:ext>
            </a:extLst>
          </p:cNvPr>
          <p:cNvSpPr txBox="1"/>
          <p:nvPr/>
        </p:nvSpPr>
        <p:spPr>
          <a:xfrm>
            <a:off x="544033" y="899963"/>
            <a:ext cx="10648686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-GB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Give the DFS pre-order and post-order traversals, and a topological sort of this directed graph 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for prerequisite courses, </a:t>
            </a:r>
            <a:r>
              <a:rPr lang="en" sz="2800" kern="1200" dirty="0">
                <a:solidFill>
                  <a:srgbClr val="FF0000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starting from node “enroll”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8E576-EEFE-B9A4-5924-F18BB8603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B6E3-D93F-840F-34F3-A1E1ED44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Q. Adjacency matrix and adjacency list ANS 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40630-0CC3-0B7A-CFEF-4AD821ED9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175" y="1568275"/>
            <a:ext cx="9371700" cy="1477285"/>
          </a:xfrm>
        </p:spPr>
        <p:txBody>
          <a:bodyPr/>
          <a:lstStyle/>
          <a:p>
            <a:r>
              <a:rPr lang="en-GB" dirty="0"/>
              <a:t>Write out the adjacency matrix and adjacency list for the directed graph. </a:t>
            </a:r>
          </a:p>
          <a:p>
            <a:endParaRPr lang="en-SE" dirty="0"/>
          </a:p>
        </p:txBody>
      </p:sp>
      <p:sp>
        <p:nvSpPr>
          <p:cNvPr id="4" name="Google Shape;1183;p61">
            <a:extLst>
              <a:ext uri="{FF2B5EF4-FFF2-40B4-BE49-F238E27FC236}">
                <a16:creationId xmlns:a16="http://schemas.microsoft.com/office/drawing/2014/main" id="{AA864FF6-93D9-F2EF-5742-9F9563DFAE37}"/>
              </a:ext>
            </a:extLst>
          </p:cNvPr>
          <p:cNvSpPr/>
          <p:nvPr/>
        </p:nvSpPr>
        <p:spPr>
          <a:xfrm>
            <a:off x="424745" y="4788312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Google Shape;1184;p61">
            <a:extLst>
              <a:ext uri="{FF2B5EF4-FFF2-40B4-BE49-F238E27FC236}">
                <a16:creationId xmlns:a16="http://schemas.microsoft.com/office/drawing/2014/main" id="{8F01ED8F-15B2-74C2-D837-D79A6CE7932B}"/>
              </a:ext>
            </a:extLst>
          </p:cNvPr>
          <p:cNvSpPr/>
          <p:nvPr/>
        </p:nvSpPr>
        <p:spPr>
          <a:xfrm>
            <a:off x="424745" y="3496487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" name="Google Shape;1185;p61">
            <a:extLst>
              <a:ext uri="{FF2B5EF4-FFF2-40B4-BE49-F238E27FC236}">
                <a16:creationId xmlns:a16="http://schemas.microsoft.com/office/drawing/2014/main" id="{6E7FBB9B-B63A-94F1-D341-568B3B4FC4B5}"/>
              </a:ext>
            </a:extLst>
          </p:cNvPr>
          <p:cNvSpPr/>
          <p:nvPr/>
        </p:nvSpPr>
        <p:spPr>
          <a:xfrm>
            <a:off x="1343570" y="4263537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" name="Google Shape;1186;p61">
            <a:extLst>
              <a:ext uri="{FF2B5EF4-FFF2-40B4-BE49-F238E27FC236}">
                <a16:creationId xmlns:a16="http://schemas.microsoft.com/office/drawing/2014/main" id="{B34BE11D-979A-E897-C2D4-8E1C9981B56F}"/>
              </a:ext>
            </a:extLst>
          </p:cNvPr>
          <p:cNvSpPr/>
          <p:nvPr/>
        </p:nvSpPr>
        <p:spPr>
          <a:xfrm>
            <a:off x="2262395" y="4788312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" name="Google Shape;1187;p61">
            <a:extLst>
              <a:ext uri="{FF2B5EF4-FFF2-40B4-BE49-F238E27FC236}">
                <a16:creationId xmlns:a16="http://schemas.microsoft.com/office/drawing/2014/main" id="{7DE038B4-4F7E-E206-AB7A-1453E2A58699}"/>
              </a:ext>
            </a:extLst>
          </p:cNvPr>
          <p:cNvSpPr/>
          <p:nvPr/>
        </p:nvSpPr>
        <p:spPr>
          <a:xfrm>
            <a:off x="2262395" y="3496487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 dirty="0"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2400" dirty="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" name="Google Shape;1188;p61">
            <a:extLst>
              <a:ext uri="{FF2B5EF4-FFF2-40B4-BE49-F238E27FC236}">
                <a16:creationId xmlns:a16="http://schemas.microsoft.com/office/drawing/2014/main" id="{0EA8156C-1314-E31E-247E-4D11DDACA62E}"/>
              </a:ext>
            </a:extLst>
          </p:cNvPr>
          <p:cNvSpPr/>
          <p:nvPr/>
        </p:nvSpPr>
        <p:spPr>
          <a:xfrm>
            <a:off x="1343570" y="2892587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" name="Google Shape;1189;p61">
            <a:extLst>
              <a:ext uri="{FF2B5EF4-FFF2-40B4-BE49-F238E27FC236}">
                <a16:creationId xmlns:a16="http://schemas.microsoft.com/office/drawing/2014/main" id="{57A260B3-A77E-9C16-D5EA-CF8590F14CAF}"/>
              </a:ext>
            </a:extLst>
          </p:cNvPr>
          <p:cNvSpPr/>
          <p:nvPr/>
        </p:nvSpPr>
        <p:spPr>
          <a:xfrm>
            <a:off x="3363345" y="3496487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1" name="Google Shape;1190;p61">
            <a:extLst>
              <a:ext uri="{FF2B5EF4-FFF2-40B4-BE49-F238E27FC236}">
                <a16:creationId xmlns:a16="http://schemas.microsoft.com/office/drawing/2014/main" id="{8068E4F3-A8FF-4F4F-AC6A-95D07652FF01}"/>
              </a:ext>
            </a:extLst>
          </p:cNvPr>
          <p:cNvCxnSpPr>
            <a:endCxn id="5" idx="4"/>
          </p:cNvCxnSpPr>
          <p:nvPr/>
        </p:nvCxnSpPr>
        <p:spPr>
          <a:xfrm rot="10800000">
            <a:off x="726695" y="4100387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1191;p61">
            <a:extLst>
              <a:ext uri="{FF2B5EF4-FFF2-40B4-BE49-F238E27FC236}">
                <a16:creationId xmlns:a16="http://schemas.microsoft.com/office/drawing/2014/main" id="{BBF447BF-9CBF-96DC-47A1-100F48FA01C8}"/>
              </a:ext>
            </a:extLst>
          </p:cNvPr>
          <p:cNvCxnSpPr>
            <a:cxnSpLocks/>
            <a:stCxn id="4" idx="6"/>
            <a:endCxn id="6" idx="3"/>
          </p:cNvCxnSpPr>
          <p:nvPr/>
        </p:nvCxnSpPr>
        <p:spPr>
          <a:xfrm flipV="1">
            <a:off x="1028645" y="4778998"/>
            <a:ext cx="403364" cy="311264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1192;p61">
            <a:extLst>
              <a:ext uri="{FF2B5EF4-FFF2-40B4-BE49-F238E27FC236}">
                <a16:creationId xmlns:a16="http://schemas.microsoft.com/office/drawing/2014/main" id="{BDA62F5F-9AB3-1EA3-918D-B0C51CC47708}"/>
              </a:ext>
            </a:extLst>
          </p:cNvPr>
          <p:cNvCxnSpPr>
            <a:stCxn id="6" idx="1"/>
            <a:endCxn id="5" idx="5"/>
          </p:cNvCxnSpPr>
          <p:nvPr/>
        </p:nvCxnSpPr>
        <p:spPr>
          <a:xfrm rot="10800000">
            <a:off x="940309" y="4012076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193;p61">
            <a:extLst>
              <a:ext uri="{FF2B5EF4-FFF2-40B4-BE49-F238E27FC236}">
                <a16:creationId xmlns:a16="http://schemas.microsoft.com/office/drawing/2014/main" id="{9B5B3E18-987C-6E29-BD86-3C8DDB6EF38C}"/>
              </a:ext>
            </a:extLst>
          </p:cNvPr>
          <p:cNvCxnSpPr>
            <a:stCxn id="5" idx="7"/>
            <a:endCxn id="9" idx="2"/>
          </p:cNvCxnSpPr>
          <p:nvPr/>
        </p:nvCxnSpPr>
        <p:spPr>
          <a:xfrm rot="10800000" flipH="1">
            <a:off x="940206" y="3194626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194;p61">
            <a:extLst>
              <a:ext uri="{FF2B5EF4-FFF2-40B4-BE49-F238E27FC236}">
                <a16:creationId xmlns:a16="http://schemas.microsoft.com/office/drawing/2014/main" id="{00201960-4A0C-7625-FB93-A06A203BF8E5}"/>
              </a:ext>
            </a:extLst>
          </p:cNvPr>
          <p:cNvCxnSpPr>
            <a:stCxn id="6" idx="7"/>
            <a:endCxn id="8" idx="3"/>
          </p:cNvCxnSpPr>
          <p:nvPr/>
        </p:nvCxnSpPr>
        <p:spPr>
          <a:xfrm rot="10800000" flipH="1">
            <a:off x="1859031" y="4012076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195;p61">
            <a:extLst>
              <a:ext uri="{FF2B5EF4-FFF2-40B4-BE49-F238E27FC236}">
                <a16:creationId xmlns:a16="http://schemas.microsoft.com/office/drawing/2014/main" id="{23308314-09BB-7567-82DC-9544FC2649F0}"/>
              </a:ext>
            </a:extLst>
          </p:cNvPr>
          <p:cNvCxnSpPr>
            <a:stCxn id="6" idx="5"/>
            <a:endCxn id="7" idx="1"/>
          </p:cNvCxnSpPr>
          <p:nvPr/>
        </p:nvCxnSpPr>
        <p:spPr>
          <a:xfrm>
            <a:off x="1859031" y="4778998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196;p61">
            <a:extLst>
              <a:ext uri="{FF2B5EF4-FFF2-40B4-BE49-F238E27FC236}">
                <a16:creationId xmlns:a16="http://schemas.microsoft.com/office/drawing/2014/main" id="{2CC959DC-3941-57AA-B08E-4679E17BB4FD}"/>
              </a:ext>
            </a:extLst>
          </p:cNvPr>
          <p:cNvCxnSpPr>
            <a:stCxn id="7" idx="0"/>
            <a:endCxn id="8" idx="4"/>
          </p:cNvCxnSpPr>
          <p:nvPr/>
        </p:nvCxnSpPr>
        <p:spPr>
          <a:xfrm rot="10800000">
            <a:off x="2564345" y="4100412"/>
            <a:ext cx="0" cy="68790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1197;p61">
            <a:extLst>
              <a:ext uri="{FF2B5EF4-FFF2-40B4-BE49-F238E27FC236}">
                <a16:creationId xmlns:a16="http://schemas.microsoft.com/office/drawing/2014/main" id="{0B9BAFBC-7BAE-2929-3AE9-14EDF704857D}"/>
              </a:ext>
            </a:extLst>
          </p:cNvPr>
          <p:cNvCxnSpPr>
            <a:stCxn id="9" idx="6"/>
            <a:endCxn id="8" idx="1"/>
          </p:cNvCxnSpPr>
          <p:nvPr/>
        </p:nvCxnSpPr>
        <p:spPr>
          <a:xfrm>
            <a:off x="1947470" y="3194537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1198;p61">
            <a:extLst>
              <a:ext uri="{FF2B5EF4-FFF2-40B4-BE49-F238E27FC236}">
                <a16:creationId xmlns:a16="http://schemas.microsoft.com/office/drawing/2014/main" id="{02B0B9D5-E608-4DE9-C6EF-639B7A5D7DCB}"/>
              </a:ext>
            </a:extLst>
          </p:cNvPr>
          <p:cNvCxnSpPr>
            <a:stCxn id="10" idx="2"/>
            <a:endCxn id="8" idx="6"/>
          </p:cNvCxnSpPr>
          <p:nvPr/>
        </p:nvCxnSpPr>
        <p:spPr>
          <a:xfrm rot="10800000">
            <a:off x="2866245" y="3798437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50" name="Google Shape;433;p29">
            <a:extLst>
              <a:ext uri="{FF2B5EF4-FFF2-40B4-BE49-F238E27FC236}">
                <a16:creationId xmlns:a16="http://schemas.microsoft.com/office/drawing/2014/main" id="{2DB7F0D4-1C01-F430-86E1-45AFB0A59E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996740"/>
              </p:ext>
            </p:extLst>
          </p:nvPr>
        </p:nvGraphicFramePr>
        <p:xfrm>
          <a:off x="4010310" y="2427493"/>
          <a:ext cx="5460600" cy="37684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1" name="table">
            <a:extLst>
              <a:ext uri="{FF2B5EF4-FFF2-40B4-BE49-F238E27FC236}">
                <a16:creationId xmlns:a16="http://schemas.microsoft.com/office/drawing/2014/main" id="{2DFDFB3C-6A04-A3C0-ECE1-8E4E35013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725" y="2713942"/>
            <a:ext cx="497100" cy="3371025"/>
          </a:xfrm>
          <a:prstGeom prst="rect">
            <a:avLst/>
          </a:prstGeom>
        </p:spPr>
      </p:pic>
      <p:sp>
        <p:nvSpPr>
          <p:cNvPr id="52" name="Google Shape;1513;p74">
            <a:extLst>
              <a:ext uri="{FF2B5EF4-FFF2-40B4-BE49-F238E27FC236}">
                <a16:creationId xmlns:a16="http://schemas.microsoft.com/office/drawing/2014/main" id="{23EB5E71-6343-9543-C464-A75BD31649A8}"/>
              </a:ext>
            </a:extLst>
          </p:cNvPr>
          <p:cNvSpPr txBox="1"/>
          <p:nvPr/>
        </p:nvSpPr>
        <p:spPr>
          <a:xfrm>
            <a:off x="10761825" y="2738667"/>
            <a:ext cx="684000" cy="400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/>
            <a:r>
              <a:rPr lang="en" sz="1600" kern="1200">
                <a:latin typeface="Catamaran"/>
                <a:ea typeface="Catamaran"/>
                <a:cs typeface="Catamaran"/>
                <a:sym typeface="Catamaran"/>
              </a:rPr>
              <a:t>B,   D</a:t>
            </a:r>
            <a:endParaRPr sz="1600" kern="12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3" name="Google Shape;1514;p74">
            <a:extLst>
              <a:ext uri="{FF2B5EF4-FFF2-40B4-BE49-F238E27FC236}">
                <a16:creationId xmlns:a16="http://schemas.microsoft.com/office/drawing/2014/main" id="{73D22E9A-A4AE-147E-9B51-9EBB175B83C2}"/>
              </a:ext>
            </a:extLst>
          </p:cNvPr>
          <p:cNvSpPr txBox="1"/>
          <p:nvPr/>
        </p:nvSpPr>
        <p:spPr>
          <a:xfrm>
            <a:off x="10761825" y="3221330"/>
            <a:ext cx="403500" cy="400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/>
            <a:r>
              <a:rPr lang="en" sz="1600" kern="1200"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600" kern="12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4" name="Google Shape;1515;p74">
            <a:extLst>
              <a:ext uri="{FF2B5EF4-FFF2-40B4-BE49-F238E27FC236}">
                <a16:creationId xmlns:a16="http://schemas.microsoft.com/office/drawing/2014/main" id="{FA5ABAE4-BAC8-038C-956D-5E095FA78310}"/>
              </a:ext>
            </a:extLst>
          </p:cNvPr>
          <p:cNvSpPr txBox="1"/>
          <p:nvPr/>
        </p:nvSpPr>
        <p:spPr>
          <a:xfrm>
            <a:off x="10761825" y="3704017"/>
            <a:ext cx="403500" cy="400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/>
            <a:r>
              <a:rPr lang="en" sz="1600" kern="1200"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600" kern="12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5" name="Google Shape;1516;p74">
            <a:extLst>
              <a:ext uri="{FF2B5EF4-FFF2-40B4-BE49-F238E27FC236}">
                <a16:creationId xmlns:a16="http://schemas.microsoft.com/office/drawing/2014/main" id="{534892E7-52F4-E458-8016-DC497B6ED90E}"/>
              </a:ext>
            </a:extLst>
          </p:cNvPr>
          <p:cNvSpPr txBox="1"/>
          <p:nvPr/>
        </p:nvSpPr>
        <p:spPr>
          <a:xfrm>
            <a:off x="10761825" y="4199367"/>
            <a:ext cx="1020900" cy="400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/>
            <a:r>
              <a:rPr lang="en" sz="1600" kern="1200" dirty="0">
                <a:latin typeface="Catamaran"/>
                <a:ea typeface="Catamaran"/>
                <a:cs typeface="Catamaran"/>
                <a:sym typeface="Catamaran"/>
              </a:rPr>
              <a:t>B,   F,   E</a:t>
            </a:r>
            <a:endParaRPr sz="1600" kern="1200" dirty="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6" name="Google Shape;1517;p74">
            <a:extLst>
              <a:ext uri="{FF2B5EF4-FFF2-40B4-BE49-F238E27FC236}">
                <a16:creationId xmlns:a16="http://schemas.microsoft.com/office/drawing/2014/main" id="{BF353823-E202-BB4E-FCCC-526010BCC7B1}"/>
              </a:ext>
            </a:extLst>
          </p:cNvPr>
          <p:cNvSpPr txBox="1"/>
          <p:nvPr/>
        </p:nvSpPr>
        <p:spPr>
          <a:xfrm>
            <a:off x="10761825" y="4694717"/>
            <a:ext cx="403500" cy="400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/>
            <a:r>
              <a:rPr lang="en" sz="1600" kern="1200"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600" kern="12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7" name="Google Shape;1518;p74">
            <a:extLst>
              <a:ext uri="{FF2B5EF4-FFF2-40B4-BE49-F238E27FC236}">
                <a16:creationId xmlns:a16="http://schemas.microsoft.com/office/drawing/2014/main" id="{7CE13E77-C37D-5453-1265-3F2F79267D5D}"/>
              </a:ext>
            </a:extLst>
          </p:cNvPr>
          <p:cNvSpPr txBox="1"/>
          <p:nvPr/>
        </p:nvSpPr>
        <p:spPr>
          <a:xfrm>
            <a:off x="10761825" y="5660067"/>
            <a:ext cx="403500" cy="400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/>
            <a:r>
              <a:rPr lang="en" sz="1600" kern="1200"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600" kern="1200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58" name="Google Shape;1519;p74">
            <a:extLst>
              <a:ext uri="{FF2B5EF4-FFF2-40B4-BE49-F238E27FC236}">
                <a16:creationId xmlns:a16="http://schemas.microsoft.com/office/drawing/2014/main" id="{490332CE-A5AC-F7F3-D2C0-5CCA2594D376}"/>
              </a:ext>
            </a:extLst>
          </p:cNvPr>
          <p:cNvCxnSpPr/>
          <p:nvPr/>
        </p:nvCxnSpPr>
        <p:spPr>
          <a:xfrm>
            <a:off x="10343625" y="2938767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" name="Google Shape;1520;p74">
            <a:extLst>
              <a:ext uri="{FF2B5EF4-FFF2-40B4-BE49-F238E27FC236}">
                <a16:creationId xmlns:a16="http://schemas.microsoft.com/office/drawing/2014/main" id="{74FFF0DD-139A-0705-8B30-3D144F27306A}"/>
              </a:ext>
            </a:extLst>
          </p:cNvPr>
          <p:cNvCxnSpPr/>
          <p:nvPr/>
        </p:nvCxnSpPr>
        <p:spPr>
          <a:xfrm>
            <a:off x="10343625" y="3421442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1521;p74">
            <a:extLst>
              <a:ext uri="{FF2B5EF4-FFF2-40B4-BE49-F238E27FC236}">
                <a16:creationId xmlns:a16="http://schemas.microsoft.com/office/drawing/2014/main" id="{29BCDD9A-5318-E102-4845-BE50AB760510}"/>
              </a:ext>
            </a:extLst>
          </p:cNvPr>
          <p:cNvCxnSpPr/>
          <p:nvPr/>
        </p:nvCxnSpPr>
        <p:spPr>
          <a:xfrm>
            <a:off x="10343625" y="3904117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" name="Google Shape;1522;p74">
            <a:extLst>
              <a:ext uri="{FF2B5EF4-FFF2-40B4-BE49-F238E27FC236}">
                <a16:creationId xmlns:a16="http://schemas.microsoft.com/office/drawing/2014/main" id="{8762AC7A-26B6-CC07-0563-823C7F359723}"/>
              </a:ext>
            </a:extLst>
          </p:cNvPr>
          <p:cNvCxnSpPr/>
          <p:nvPr/>
        </p:nvCxnSpPr>
        <p:spPr>
          <a:xfrm>
            <a:off x="10343625" y="4399467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Google Shape;1523;p74">
            <a:extLst>
              <a:ext uri="{FF2B5EF4-FFF2-40B4-BE49-F238E27FC236}">
                <a16:creationId xmlns:a16="http://schemas.microsoft.com/office/drawing/2014/main" id="{5087930E-53FE-54B1-7257-4FB5162C1C54}"/>
              </a:ext>
            </a:extLst>
          </p:cNvPr>
          <p:cNvCxnSpPr/>
          <p:nvPr/>
        </p:nvCxnSpPr>
        <p:spPr>
          <a:xfrm>
            <a:off x="10343625" y="4894817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Google Shape;1524;p74">
            <a:extLst>
              <a:ext uri="{FF2B5EF4-FFF2-40B4-BE49-F238E27FC236}">
                <a16:creationId xmlns:a16="http://schemas.microsoft.com/office/drawing/2014/main" id="{078B1249-3719-4397-4555-2CEBEC424AD1}"/>
              </a:ext>
            </a:extLst>
          </p:cNvPr>
          <p:cNvCxnSpPr/>
          <p:nvPr/>
        </p:nvCxnSpPr>
        <p:spPr>
          <a:xfrm>
            <a:off x="10343625" y="5860167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88528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6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656" name="Google Shape;656;p36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657" name="Google Shape;657;p36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658" name="Google Shape;658;p36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9" name="Google Shape;659;p36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0" name="Google Shape;660;p36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1" name="Google Shape;661;p36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2" name="Google Shape;662;p36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3" name="Google Shape;663;p36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664" name="Google Shape;664;p36"/>
              <p:cNvCxnSpPr>
                <a:stCxn id="658" idx="7"/>
                <a:endCxn id="659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65" name="Google Shape;665;p36"/>
              <p:cNvCxnSpPr>
                <a:stCxn id="666" idx="6"/>
                <a:endCxn id="660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67" name="Google Shape;667;p36"/>
              <p:cNvCxnSpPr>
                <a:stCxn id="659" idx="6"/>
                <a:endCxn id="661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68" name="Google Shape;668;p36"/>
              <p:cNvCxnSpPr>
                <a:stCxn id="661" idx="6"/>
                <a:endCxn id="662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69" name="Google Shape;669;p36"/>
              <p:cNvCxnSpPr>
                <a:stCxn id="659" idx="5"/>
                <a:endCxn id="663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70" name="Google Shape;670;p36"/>
              <p:cNvCxnSpPr>
                <a:stCxn id="660" idx="0"/>
                <a:endCxn id="663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66" name="Google Shape;666;p36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671" name="Google Shape;671;p36"/>
              <p:cNvCxnSpPr>
                <a:stCxn id="658" idx="5"/>
                <a:endCxn id="666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72" name="Google Shape;672;p36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673" name="Google Shape;673;p36"/>
              <p:cNvCxnSpPr>
                <a:stCxn id="661" idx="5"/>
                <a:endCxn id="672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674" name="Google Shape;674;p36"/>
            <p:cNvCxnSpPr>
              <a:stCxn id="660" idx="7"/>
              <a:endCxn id="672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675" name="Google Shape;675;p36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76" name="Google Shape;676;p36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7" name="Google Shape;677;p36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C6015-F507-F345-0463-9C1B67A32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7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684" name="Google Shape;684;p37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685" name="Google Shape;685;p37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686" name="Google Shape;686;p37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7" name="Google Shape;687;p37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8" name="Google Shape;688;p37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9" name="Google Shape;689;p37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90" name="Google Shape;690;p37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91" name="Google Shape;691;p37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692" name="Google Shape;692;p37"/>
              <p:cNvCxnSpPr>
                <a:stCxn id="686" idx="7"/>
                <a:endCxn id="687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93" name="Google Shape;693;p37"/>
              <p:cNvCxnSpPr>
                <a:stCxn id="694" idx="6"/>
                <a:endCxn id="688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95" name="Google Shape;695;p37"/>
              <p:cNvCxnSpPr>
                <a:stCxn id="687" idx="6"/>
                <a:endCxn id="689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96" name="Google Shape;696;p37"/>
              <p:cNvCxnSpPr>
                <a:stCxn id="689" idx="6"/>
                <a:endCxn id="690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97" name="Google Shape;697;p37"/>
              <p:cNvCxnSpPr>
                <a:stCxn id="687" idx="5"/>
                <a:endCxn id="691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698" name="Google Shape;698;p37"/>
              <p:cNvCxnSpPr>
                <a:stCxn id="688" idx="0"/>
                <a:endCxn id="691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94" name="Google Shape;694;p37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699" name="Google Shape;699;p37"/>
              <p:cNvCxnSpPr>
                <a:stCxn id="686" idx="5"/>
                <a:endCxn id="694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700" name="Google Shape;700;p37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01" name="Google Shape;701;p37"/>
              <p:cNvCxnSpPr>
                <a:stCxn id="689" idx="5"/>
                <a:endCxn id="700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702" name="Google Shape;702;p37"/>
            <p:cNvCxnSpPr>
              <a:stCxn id="688" idx="7"/>
              <a:endCxn id="700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703" name="Google Shape;703;p37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04" name="Google Shape;704;p37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5" name="Google Shape;705;p37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AD2A-80BC-6AA0-7232-00297EAD6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8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712" name="Google Shape;712;p38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713" name="Google Shape;713;p38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714" name="Google Shape;714;p38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5" name="Google Shape;715;p38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6" name="Google Shape;716;p38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7" name="Google Shape;717;p38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8" name="Google Shape;718;p38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9" name="Google Shape;719;p38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20" name="Google Shape;720;p38"/>
              <p:cNvCxnSpPr>
                <a:stCxn id="714" idx="7"/>
                <a:endCxn id="715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21" name="Google Shape;721;p38"/>
              <p:cNvCxnSpPr>
                <a:stCxn id="722" idx="6"/>
                <a:endCxn id="716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23" name="Google Shape;723;p38"/>
              <p:cNvCxnSpPr>
                <a:stCxn id="715" idx="6"/>
                <a:endCxn id="717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24" name="Google Shape;724;p38"/>
              <p:cNvCxnSpPr>
                <a:stCxn id="717" idx="6"/>
                <a:endCxn id="718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25" name="Google Shape;725;p38"/>
              <p:cNvCxnSpPr>
                <a:stCxn id="715" idx="5"/>
                <a:endCxn id="719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26" name="Google Shape;726;p38"/>
              <p:cNvCxnSpPr>
                <a:stCxn id="716" idx="0"/>
                <a:endCxn id="719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722" name="Google Shape;722;p38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27" name="Google Shape;727;p38"/>
              <p:cNvCxnSpPr>
                <a:stCxn id="714" idx="5"/>
                <a:endCxn id="722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728" name="Google Shape;728;p38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29" name="Google Shape;729;p38"/>
              <p:cNvCxnSpPr>
                <a:stCxn id="717" idx="5"/>
                <a:endCxn id="728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730" name="Google Shape;730;p38"/>
            <p:cNvCxnSpPr>
              <a:stCxn id="716" idx="7"/>
              <a:endCxn id="728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731" name="Google Shape;731;p38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32" name="Google Shape;732;p38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3" name="Google Shape;733;p38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914B1-5513-15B4-05AB-CF1BB2535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9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740" name="Google Shape;740;p39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741" name="Google Shape;741;p39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742" name="Google Shape;742;p39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3" name="Google Shape;743;p39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4" name="Google Shape;744;p39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5" name="Google Shape;745;p39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6" name="Google Shape;746;p39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47" name="Google Shape;747;p39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48" name="Google Shape;748;p39"/>
              <p:cNvCxnSpPr>
                <a:stCxn id="742" idx="7"/>
                <a:endCxn id="743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49" name="Google Shape;749;p39"/>
              <p:cNvCxnSpPr>
                <a:stCxn id="750" idx="6"/>
                <a:endCxn id="744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51" name="Google Shape;751;p39"/>
              <p:cNvCxnSpPr>
                <a:stCxn id="743" idx="6"/>
                <a:endCxn id="745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52" name="Google Shape;752;p39"/>
              <p:cNvCxnSpPr>
                <a:stCxn id="745" idx="6"/>
                <a:endCxn id="746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53" name="Google Shape;753;p39"/>
              <p:cNvCxnSpPr>
                <a:stCxn id="743" idx="5"/>
                <a:endCxn id="747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54" name="Google Shape;754;p39"/>
              <p:cNvCxnSpPr>
                <a:stCxn id="744" idx="0"/>
                <a:endCxn id="747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750" name="Google Shape;750;p39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55" name="Google Shape;755;p39"/>
              <p:cNvCxnSpPr>
                <a:stCxn id="742" idx="5"/>
                <a:endCxn id="750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756" name="Google Shape;756;p39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57" name="Google Shape;757;p39"/>
              <p:cNvCxnSpPr>
                <a:stCxn id="745" idx="5"/>
                <a:endCxn id="756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758" name="Google Shape;758;p39"/>
            <p:cNvCxnSpPr>
              <a:stCxn id="744" idx="7"/>
              <a:endCxn id="756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759" name="Google Shape;759;p39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0" name="Google Shape;760;p39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1" name="Google Shape;761;p39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C5F13-1080-7AA7-76D2-BD634AE25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0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768" name="Google Shape;768;p40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769" name="Google Shape;769;p40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770" name="Google Shape;770;p40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1" name="Google Shape;771;p40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3" name="Google Shape;773;p40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4" name="Google Shape;774;p40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5" name="Google Shape;775;p40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76" name="Google Shape;776;p40"/>
              <p:cNvCxnSpPr>
                <a:stCxn id="770" idx="7"/>
                <a:endCxn id="771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77" name="Google Shape;777;p40"/>
              <p:cNvCxnSpPr>
                <a:stCxn id="778" idx="6"/>
                <a:endCxn id="772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79" name="Google Shape;779;p40"/>
              <p:cNvCxnSpPr>
                <a:stCxn id="771" idx="6"/>
                <a:endCxn id="773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80" name="Google Shape;780;p40"/>
              <p:cNvCxnSpPr>
                <a:stCxn id="773" idx="6"/>
                <a:endCxn id="774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81" name="Google Shape;781;p40"/>
              <p:cNvCxnSpPr>
                <a:stCxn id="771" idx="5"/>
                <a:endCxn id="775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82" name="Google Shape;782;p40"/>
              <p:cNvCxnSpPr>
                <a:stCxn id="772" idx="0"/>
                <a:endCxn id="775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778" name="Google Shape;778;p40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83" name="Google Shape;783;p40"/>
              <p:cNvCxnSpPr>
                <a:stCxn id="770" idx="5"/>
                <a:endCxn id="778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784" name="Google Shape;784;p40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785" name="Google Shape;785;p40"/>
              <p:cNvCxnSpPr>
                <a:stCxn id="773" idx="5"/>
                <a:endCxn id="784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786" name="Google Shape;786;p40"/>
            <p:cNvCxnSpPr>
              <a:stCxn id="772" idx="7"/>
              <a:endCxn id="784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787" name="Google Shape;787;p40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88" name="Google Shape;788;p40"/>
          <p:cNvSpPr txBox="1"/>
          <p:nvPr/>
        </p:nvSpPr>
        <p:spPr>
          <a:xfrm>
            <a:off x="5031467" y="2125133"/>
            <a:ext cx="1804800" cy="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Backtrack!!</a:t>
            </a:r>
            <a:endParaRPr sz="2133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9" name="Google Shape;789;p40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0" name="Google Shape;790;p40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8CBE4-1C84-1238-5D06-F1ED9F3A5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1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797" name="Google Shape;797;p41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798" name="Google Shape;798;p41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799" name="Google Shape;799;p41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0" name="Google Shape;800;p41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1" name="Google Shape;801;p41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2" name="Google Shape;802;p41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3" name="Google Shape;803;p41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4" name="Google Shape;804;p41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805" name="Google Shape;805;p41"/>
              <p:cNvCxnSpPr>
                <a:stCxn id="799" idx="7"/>
                <a:endCxn id="800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06" name="Google Shape;806;p41"/>
              <p:cNvCxnSpPr>
                <a:stCxn id="807" idx="6"/>
                <a:endCxn id="801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08" name="Google Shape;808;p41"/>
              <p:cNvCxnSpPr>
                <a:stCxn id="800" idx="6"/>
                <a:endCxn id="802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09" name="Google Shape;809;p41"/>
              <p:cNvCxnSpPr>
                <a:stCxn id="802" idx="6"/>
                <a:endCxn id="803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10" name="Google Shape;810;p41"/>
              <p:cNvCxnSpPr>
                <a:stCxn id="800" idx="5"/>
                <a:endCxn id="804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11" name="Google Shape;811;p41"/>
              <p:cNvCxnSpPr>
                <a:stCxn id="801" idx="0"/>
                <a:endCxn id="804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07" name="Google Shape;807;p41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812" name="Google Shape;812;p41"/>
              <p:cNvCxnSpPr>
                <a:stCxn id="799" idx="5"/>
                <a:endCxn id="807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13" name="Google Shape;813;p41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814" name="Google Shape;814;p41"/>
              <p:cNvCxnSpPr>
                <a:stCxn id="802" idx="5"/>
                <a:endCxn id="813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815" name="Google Shape;815;p41"/>
            <p:cNvCxnSpPr>
              <a:stCxn id="801" idx="7"/>
              <a:endCxn id="813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816" name="Google Shape;816;p41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7" name="Google Shape;817;p41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8" name="Google Shape;818;p41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638A0-BD89-D92C-0EC4-541A6DC66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2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825" name="Google Shape;825;p42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826" name="Google Shape;826;p42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827" name="Google Shape;827;p42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28" name="Google Shape;828;p42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29" name="Google Shape;829;p42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30" name="Google Shape;830;p42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31" name="Google Shape;831;p42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32" name="Google Shape;832;p42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833" name="Google Shape;833;p42"/>
              <p:cNvCxnSpPr>
                <a:stCxn id="827" idx="7"/>
                <a:endCxn id="828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34" name="Google Shape;834;p42"/>
              <p:cNvCxnSpPr>
                <a:stCxn id="835" idx="6"/>
                <a:endCxn id="829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36" name="Google Shape;836;p42"/>
              <p:cNvCxnSpPr>
                <a:stCxn id="828" idx="6"/>
                <a:endCxn id="830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37" name="Google Shape;837;p42"/>
              <p:cNvCxnSpPr>
                <a:stCxn id="830" idx="6"/>
                <a:endCxn id="831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38" name="Google Shape;838;p42"/>
              <p:cNvCxnSpPr>
                <a:stCxn id="828" idx="5"/>
                <a:endCxn id="832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39" name="Google Shape;839;p42"/>
              <p:cNvCxnSpPr>
                <a:stCxn id="829" idx="0"/>
                <a:endCxn id="832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35" name="Google Shape;835;p42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840" name="Google Shape;840;p42"/>
              <p:cNvCxnSpPr>
                <a:stCxn id="827" idx="5"/>
                <a:endCxn id="835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41" name="Google Shape;841;p42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842" name="Google Shape;842;p42"/>
              <p:cNvCxnSpPr>
                <a:stCxn id="830" idx="5"/>
                <a:endCxn id="841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843" name="Google Shape;843;p42"/>
            <p:cNvCxnSpPr>
              <a:stCxn id="829" idx="7"/>
              <a:endCxn id="841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844" name="Google Shape;844;p42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45" name="Google Shape;845;p42"/>
          <p:cNvSpPr txBox="1"/>
          <p:nvPr/>
        </p:nvSpPr>
        <p:spPr>
          <a:xfrm>
            <a:off x="7409600" y="3512100"/>
            <a:ext cx="1804800" cy="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Backtrack!!</a:t>
            </a:r>
            <a:endParaRPr sz="2133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6" name="Google Shape;846;p42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7" name="Google Shape;847;p42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32C79-D65C-BE65-6638-FF58DE947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43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854" name="Google Shape;854;p43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855" name="Google Shape;855;p43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856" name="Google Shape;856;p43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57" name="Google Shape;857;p43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58" name="Google Shape;858;p43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59" name="Google Shape;859;p43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60" name="Google Shape;860;p43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61" name="Google Shape;861;p43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862" name="Google Shape;862;p43"/>
              <p:cNvCxnSpPr>
                <a:stCxn id="856" idx="7"/>
                <a:endCxn id="857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63" name="Google Shape;863;p43"/>
              <p:cNvCxnSpPr>
                <a:stCxn id="864" idx="6"/>
                <a:endCxn id="858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65" name="Google Shape;865;p43"/>
              <p:cNvCxnSpPr>
                <a:stCxn id="857" idx="6"/>
                <a:endCxn id="859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66" name="Google Shape;866;p43"/>
              <p:cNvCxnSpPr>
                <a:stCxn id="859" idx="6"/>
                <a:endCxn id="860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67" name="Google Shape;867;p43"/>
              <p:cNvCxnSpPr>
                <a:stCxn id="857" idx="5"/>
                <a:endCxn id="861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68" name="Google Shape;868;p43"/>
              <p:cNvCxnSpPr>
                <a:stCxn id="858" idx="0"/>
                <a:endCxn id="861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64" name="Google Shape;864;p43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869" name="Google Shape;869;p43"/>
              <p:cNvCxnSpPr>
                <a:stCxn id="856" idx="5"/>
                <a:endCxn id="864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70" name="Google Shape;870;p43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871" name="Google Shape;871;p43"/>
              <p:cNvCxnSpPr>
                <a:stCxn id="859" idx="5"/>
                <a:endCxn id="870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872" name="Google Shape;872;p43"/>
            <p:cNvCxnSpPr>
              <a:stCxn id="858" idx="7"/>
              <a:endCxn id="870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873" name="Google Shape;873;p43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74" name="Google Shape;874;p43"/>
          <p:cNvSpPr txBox="1"/>
          <p:nvPr/>
        </p:nvSpPr>
        <p:spPr>
          <a:xfrm>
            <a:off x="4685767" y="2041567"/>
            <a:ext cx="1804800" cy="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Backtrack!!</a:t>
            </a:r>
            <a:endParaRPr sz="2133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5" name="Google Shape;875;p43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6" name="Google Shape;876;p43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3798B-3AB8-CECB-C0D6-7C0F99CE0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4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883" name="Google Shape;883;p44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884" name="Google Shape;884;p44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885" name="Google Shape;885;p44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86" name="Google Shape;886;p44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87" name="Google Shape;887;p44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88" name="Google Shape;888;p44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89" name="Google Shape;889;p44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90" name="Google Shape;890;p44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891" name="Google Shape;891;p44"/>
              <p:cNvCxnSpPr>
                <a:stCxn id="885" idx="7"/>
                <a:endCxn id="886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92" name="Google Shape;892;p44"/>
              <p:cNvCxnSpPr>
                <a:stCxn id="893" idx="6"/>
                <a:endCxn id="887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94" name="Google Shape;894;p44"/>
              <p:cNvCxnSpPr>
                <a:stCxn id="886" idx="6"/>
                <a:endCxn id="888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95" name="Google Shape;895;p44"/>
              <p:cNvCxnSpPr>
                <a:stCxn id="888" idx="6"/>
                <a:endCxn id="889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96" name="Google Shape;896;p44"/>
              <p:cNvCxnSpPr>
                <a:stCxn id="886" idx="5"/>
                <a:endCxn id="890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97" name="Google Shape;897;p44"/>
              <p:cNvCxnSpPr>
                <a:stCxn id="887" idx="0"/>
                <a:endCxn id="890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93" name="Google Shape;893;p44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898" name="Google Shape;898;p44"/>
              <p:cNvCxnSpPr>
                <a:stCxn id="885" idx="5"/>
                <a:endCxn id="893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99" name="Google Shape;899;p44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900" name="Google Shape;900;p44"/>
              <p:cNvCxnSpPr>
                <a:stCxn id="888" idx="5"/>
                <a:endCxn id="899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901" name="Google Shape;901;p44"/>
            <p:cNvCxnSpPr>
              <a:stCxn id="887" idx="7"/>
              <a:endCxn id="899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902" name="Google Shape;902;p44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03" name="Google Shape;903;p44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4" name="Google Shape;904;p44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ECAE9-1BA5-8F6C-3D1D-4330E9AFF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45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911" name="Google Shape;911;p45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912" name="Google Shape;912;p45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913" name="Google Shape;913;p45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14" name="Google Shape;914;p45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15" name="Google Shape;915;p45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16" name="Google Shape;916;p45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17" name="Google Shape;917;p45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18" name="Google Shape;918;p45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919" name="Google Shape;919;p45"/>
              <p:cNvCxnSpPr>
                <a:stCxn id="913" idx="7"/>
                <a:endCxn id="914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20" name="Google Shape;920;p45"/>
              <p:cNvCxnSpPr>
                <a:stCxn id="921" idx="6"/>
                <a:endCxn id="915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22" name="Google Shape;922;p45"/>
              <p:cNvCxnSpPr>
                <a:stCxn id="914" idx="6"/>
                <a:endCxn id="916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23" name="Google Shape;923;p45"/>
              <p:cNvCxnSpPr>
                <a:stCxn id="916" idx="6"/>
                <a:endCxn id="917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24" name="Google Shape;924;p45"/>
              <p:cNvCxnSpPr>
                <a:stCxn id="914" idx="5"/>
                <a:endCxn id="918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25" name="Google Shape;925;p45"/>
              <p:cNvCxnSpPr>
                <a:stCxn id="915" idx="0"/>
                <a:endCxn id="918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921" name="Google Shape;921;p45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926" name="Google Shape;926;p45"/>
              <p:cNvCxnSpPr>
                <a:stCxn id="913" idx="5"/>
                <a:endCxn id="921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927" name="Google Shape;927;p45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928" name="Google Shape;928;p45"/>
              <p:cNvCxnSpPr>
                <a:stCxn id="916" idx="5"/>
                <a:endCxn id="927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929" name="Google Shape;929;p45"/>
            <p:cNvCxnSpPr>
              <a:stCxn id="915" idx="7"/>
              <a:endCxn id="927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930" name="Google Shape;930;p45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31" name="Google Shape;931;p45"/>
          <p:cNvSpPr txBox="1"/>
          <p:nvPr/>
        </p:nvSpPr>
        <p:spPr>
          <a:xfrm>
            <a:off x="4175633" y="3161800"/>
            <a:ext cx="1804800" cy="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Backtrack!!</a:t>
            </a:r>
            <a:endParaRPr sz="2133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2" name="Google Shape;932;p45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3" name="Google Shape;933;p45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F2EEF-4235-0916-387A-4E1E98CE2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D2C24-2E78-1583-B638-5D25518D2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1A515-E234-B5F0-9085-8BDCD535A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Q. Adjacency matrix and adjacency list 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118BE-9B82-9DE1-0409-3460255AF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175" y="1568275"/>
            <a:ext cx="9371700" cy="1477285"/>
          </a:xfrm>
        </p:spPr>
        <p:txBody>
          <a:bodyPr/>
          <a:lstStyle/>
          <a:p>
            <a:r>
              <a:rPr lang="en-GB" dirty="0"/>
              <a:t>Write out the adjacency matrix and adjacency list for the undirected graph. </a:t>
            </a:r>
          </a:p>
          <a:p>
            <a:endParaRPr lang="en-SE" dirty="0"/>
          </a:p>
        </p:txBody>
      </p:sp>
      <p:sp>
        <p:nvSpPr>
          <p:cNvPr id="4" name="Google Shape;1183;p61">
            <a:extLst>
              <a:ext uri="{FF2B5EF4-FFF2-40B4-BE49-F238E27FC236}">
                <a16:creationId xmlns:a16="http://schemas.microsoft.com/office/drawing/2014/main" id="{C6F2FF17-26EC-3F3A-B1CC-30211DF4CCDC}"/>
              </a:ext>
            </a:extLst>
          </p:cNvPr>
          <p:cNvSpPr/>
          <p:nvPr/>
        </p:nvSpPr>
        <p:spPr>
          <a:xfrm>
            <a:off x="2889325" y="4706796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Google Shape;1184;p61">
            <a:extLst>
              <a:ext uri="{FF2B5EF4-FFF2-40B4-BE49-F238E27FC236}">
                <a16:creationId xmlns:a16="http://schemas.microsoft.com/office/drawing/2014/main" id="{A1996CD5-9AD2-3F77-11E5-DE03BFB3D856}"/>
              </a:ext>
            </a:extLst>
          </p:cNvPr>
          <p:cNvSpPr/>
          <p:nvPr/>
        </p:nvSpPr>
        <p:spPr>
          <a:xfrm>
            <a:off x="2889325" y="3414971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" name="Google Shape;1185;p61">
            <a:extLst>
              <a:ext uri="{FF2B5EF4-FFF2-40B4-BE49-F238E27FC236}">
                <a16:creationId xmlns:a16="http://schemas.microsoft.com/office/drawing/2014/main" id="{7C2EA833-4EE0-2443-B890-410A483C4871}"/>
              </a:ext>
            </a:extLst>
          </p:cNvPr>
          <p:cNvSpPr/>
          <p:nvPr/>
        </p:nvSpPr>
        <p:spPr>
          <a:xfrm>
            <a:off x="3808150" y="4182021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" name="Google Shape;1186;p61">
            <a:extLst>
              <a:ext uri="{FF2B5EF4-FFF2-40B4-BE49-F238E27FC236}">
                <a16:creationId xmlns:a16="http://schemas.microsoft.com/office/drawing/2014/main" id="{05E11CD3-E3AE-342A-1D5B-C07B85B02100}"/>
              </a:ext>
            </a:extLst>
          </p:cNvPr>
          <p:cNvSpPr/>
          <p:nvPr/>
        </p:nvSpPr>
        <p:spPr>
          <a:xfrm>
            <a:off x="4726975" y="4706796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" name="Google Shape;1187;p61">
            <a:extLst>
              <a:ext uri="{FF2B5EF4-FFF2-40B4-BE49-F238E27FC236}">
                <a16:creationId xmlns:a16="http://schemas.microsoft.com/office/drawing/2014/main" id="{F9D909C3-3C30-600E-A695-99FAC5D0CBFC}"/>
              </a:ext>
            </a:extLst>
          </p:cNvPr>
          <p:cNvSpPr/>
          <p:nvPr/>
        </p:nvSpPr>
        <p:spPr>
          <a:xfrm>
            <a:off x="4726975" y="3414971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 dirty="0"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2400" dirty="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" name="Google Shape;1188;p61">
            <a:extLst>
              <a:ext uri="{FF2B5EF4-FFF2-40B4-BE49-F238E27FC236}">
                <a16:creationId xmlns:a16="http://schemas.microsoft.com/office/drawing/2014/main" id="{5C98D3EE-3398-CB7E-C964-1EDFD69AFFE9}"/>
              </a:ext>
            </a:extLst>
          </p:cNvPr>
          <p:cNvSpPr/>
          <p:nvPr/>
        </p:nvSpPr>
        <p:spPr>
          <a:xfrm>
            <a:off x="3808150" y="2811071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" name="Google Shape;1189;p61">
            <a:extLst>
              <a:ext uri="{FF2B5EF4-FFF2-40B4-BE49-F238E27FC236}">
                <a16:creationId xmlns:a16="http://schemas.microsoft.com/office/drawing/2014/main" id="{C88FA083-A439-EB12-C2CB-C411EC69DC62}"/>
              </a:ext>
            </a:extLst>
          </p:cNvPr>
          <p:cNvSpPr/>
          <p:nvPr/>
        </p:nvSpPr>
        <p:spPr>
          <a:xfrm>
            <a:off x="5827925" y="3414971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1" name="Google Shape;1190;p61">
            <a:extLst>
              <a:ext uri="{FF2B5EF4-FFF2-40B4-BE49-F238E27FC236}">
                <a16:creationId xmlns:a16="http://schemas.microsoft.com/office/drawing/2014/main" id="{E893A74C-0281-73AE-BCA4-E9AA5B5D7250}"/>
              </a:ext>
            </a:extLst>
          </p:cNvPr>
          <p:cNvCxnSpPr>
            <a:endCxn id="5" idx="4"/>
          </p:cNvCxnSpPr>
          <p:nvPr/>
        </p:nvCxnSpPr>
        <p:spPr>
          <a:xfrm rot="10800000">
            <a:off x="3191275" y="4018871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1191;p61">
            <a:extLst>
              <a:ext uri="{FF2B5EF4-FFF2-40B4-BE49-F238E27FC236}">
                <a16:creationId xmlns:a16="http://schemas.microsoft.com/office/drawing/2014/main" id="{86FBAF5C-6364-33BD-D492-58CA944082B7}"/>
              </a:ext>
            </a:extLst>
          </p:cNvPr>
          <p:cNvCxnSpPr>
            <a:cxnSpLocks/>
            <a:stCxn id="4" idx="6"/>
            <a:endCxn id="6" idx="3"/>
          </p:cNvCxnSpPr>
          <p:nvPr/>
        </p:nvCxnSpPr>
        <p:spPr>
          <a:xfrm flipV="1">
            <a:off x="3493225" y="4697482"/>
            <a:ext cx="403364" cy="311264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1192;p61">
            <a:extLst>
              <a:ext uri="{FF2B5EF4-FFF2-40B4-BE49-F238E27FC236}">
                <a16:creationId xmlns:a16="http://schemas.microsoft.com/office/drawing/2014/main" id="{A0D20650-6436-3F69-AC23-0540F25B8586}"/>
              </a:ext>
            </a:extLst>
          </p:cNvPr>
          <p:cNvCxnSpPr>
            <a:stCxn id="6" idx="1"/>
            <a:endCxn id="5" idx="5"/>
          </p:cNvCxnSpPr>
          <p:nvPr/>
        </p:nvCxnSpPr>
        <p:spPr>
          <a:xfrm rot="10800000">
            <a:off x="3404889" y="3930560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193;p61">
            <a:extLst>
              <a:ext uri="{FF2B5EF4-FFF2-40B4-BE49-F238E27FC236}">
                <a16:creationId xmlns:a16="http://schemas.microsoft.com/office/drawing/2014/main" id="{5F397555-D698-E5A3-2FB6-53F1127BCFA2}"/>
              </a:ext>
            </a:extLst>
          </p:cNvPr>
          <p:cNvCxnSpPr>
            <a:stCxn id="5" idx="7"/>
            <a:endCxn id="9" idx="2"/>
          </p:cNvCxnSpPr>
          <p:nvPr/>
        </p:nvCxnSpPr>
        <p:spPr>
          <a:xfrm rot="10800000" flipH="1">
            <a:off x="3404786" y="311311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194;p61">
            <a:extLst>
              <a:ext uri="{FF2B5EF4-FFF2-40B4-BE49-F238E27FC236}">
                <a16:creationId xmlns:a16="http://schemas.microsoft.com/office/drawing/2014/main" id="{5A1C0A73-AF90-3D25-739B-021E670908FB}"/>
              </a:ext>
            </a:extLst>
          </p:cNvPr>
          <p:cNvCxnSpPr>
            <a:stCxn id="6" idx="7"/>
            <a:endCxn id="8" idx="3"/>
          </p:cNvCxnSpPr>
          <p:nvPr/>
        </p:nvCxnSpPr>
        <p:spPr>
          <a:xfrm rot="10800000" flipH="1">
            <a:off x="4323611" y="3930560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195;p61">
            <a:extLst>
              <a:ext uri="{FF2B5EF4-FFF2-40B4-BE49-F238E27FC236}">
                <a16:creationId xmlns:a16="http://schemas.microsoft.com/office/drawing/2014/main" id="{016148C7-E900-CD2C-D3B4-8016A9A42D43}"/>
              </a:ext>
            </a:extLst>
          </p:cNvPr>
          <p:cNvCxnSpPr>
            <a:stCxn id="6" idx="5"/>
            <a:endCxn id="7" idx="1"/>
          </p:cNvCxnSpPr>
          <p:nvPr/>
        </p:nvCxnSpPr>
        <p:spPr>
          <a:xfrm>
            <a:off x="4323611" y="4697482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196;p61">
            <a:extLst>
              <a:ext uri="{FF2B5EF4-FFF2-40B4-BE49-F238E27FC236}">
                <a16:creationId xmlns:a16="http://schemas.microsoft.com/office/drawing/2014/main" id="{8ADAEFFC-6B71-2956-A015-581D8C72A44F}"/>
              </a:ext>
            </a:extLst>
          </p:cNvPr>
          <p:cNvCxnSpPr>
            <a:stCxn id="7" idx="0"/>
            <a:endCxn id="8" idx="4"/>
          </p:cNvCxnSpPr>
          <p:nvPr/>
        </p:nvCxnSpPr>
        <p:spPr>
          <a:xfrm rot="10800000">
            <a:off x="5028925" y="4018896"/>
            <a:ext cx="0" cy="68790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1197;p61">
            <a:extLst>
              <a:ext uri="{FF2B5EF4-FFF2-40B4-BE49-F238E27FC236}">
                <a16:creationId xmlns:a16="http://schemas.microsoft.com/office/drawing/2014/main" id="{8841F2B2-2D08-B7B0-E694-04DBB8E870EF}"/>
              </a:ext>
            </a:extLst>
          </p:cNvPr>
          <p:cNvCxnSpPr>
            <a:stCxn id="9" idx="6"/>
            <a:endCxn id="8" idx="1"/>
          </p:cNvCxnSpPr>
          <p:nvPr/>
        </p:nvCxnSpPr>
        <p:spPr>
          <a:xfrm>
            <a:off x="4412050" y="3113021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1198;p61">
            <a:extLst>
              <a:ext uri="{FF2B5EF4-FFF2-40B4-BE49-F238E27FC236}">
                <a16:creationId xmlns:a16="http://schemas.microsoft.com/office/drawing/2014/main" id="{4B927915-8E85-AEB5-A95A-5EFF5EF3BD52}"/>
              </a:ext>
            </a:extLst>
          </p:cNvPr>
          <p:cNvCxnSpPr>
            <a:stCxn id="10" idx="2"/>
            <a:endCxn id="8" idx="6"/>
          </p:cNvCxnSpPr>
          <p:nvPr/>
        </p:nvCxnSpPr>
        <p:spPr>
          <a:xfrm rot="10800000">
            <a:off x="5330825" y="3716921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441583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46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940" name="Google Shape;940;p46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941" name="Google Shape;941;p46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942" name="Google Shape;942;p46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43" name="Google Shape;943;p46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44" name="Google Shape;944;p46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45" name="Google Shape;945;p46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46" name="Google Shape;946;p46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47" name="Google Shape;947;p46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948" name="Google Shape;948;p46"/>
              <p:cNvCxnSpPr>
                <a:stCxn id="942" idx="7"/>
                <a:endCxn id="943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49" name="Google Shape;949;p46"/>
              <p:cNvCxnSpPr>
                <a:stCxn id="950" idx="6"/>
                <a:endCxn id="944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51" name="Google Shape;951;p46"/>
              <p:cNvCxnSpPr>
                <a:stCxn id="943" idx="6"/>
                <a:endCxn id="945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52" name="Google Shape;952;p46"/>
              <p:cNvCxnSpPr>
                <a:stCxn id="945" idx="6"/>
                <a:endCxn id="946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53" name="Google Shape;953;p46"/>
              <p:cNvCxnSpPr>
                <a:stCxn id="943" idx="5"/>
                <a:endCxn id="947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54" name="Google Shape;954;p46"/>
              <p:cNvCxnSpPr>
                <a:stCxn id="944" idx="0"/>
                <a:endCxn id="947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950" name="Google Shape;950;p46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955" name="Google Shape;955;p46"/>
              <p:cNvCxnSpPr>
                <a:stCxn id="942" idx="5"/>
                <a:endCxn id="950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956" name="Google Shape;956;p46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957" name="Google Shape;957;p46"/>
              <p:cNvCxnSpPr>
                <a:stCxn id="945" idx="5"/>
                <a:endCxn id="956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958" name="Google Shape;958;p46"/>
            <p:cNvCxnSpPr>
              <a:stCxn id="944" idx="7"/>
              <a:endCxn id="956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959" name="Google Shape;959;p46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60" name="Google Shape;960;p46"/>
          <p:cNvSpPr txBox="1"/>
          <p:nvPr/>
        </p:nvSpPr>
        <p:spPr>
          <a:xfrm>
            <a:off x="749967" y="2465200"/>
            <a:ext cx="1804800" cy="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Backtrack!!</a:t>
            </a:r>
            <a:endParaRPr sz="2133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1" name="Google Shape;961;p46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2" name="Google Shape;962;p46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B7FF2-A49C-5D01-4F6F-17E8806FB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7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969" name="Google Shape;969;p47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970" name="Google Shape;970;p47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971" name="Google Shape;971;p47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72" name="Google Shape;972;p47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73" name="Google Shape;973;p47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74" name="Google Shape;974;p47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75" name="Google Shape;975;p47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976" name="Google Shape;976;p47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977" name="Google Shape;977;p47"/>
              <p:cNvCxnSpPr>
                <a:stCxn id="971" idx="7"/>
                <a:endCxn id="972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78" name="Google Shape;978;p47"/>
              <p:cNvCxnSpPr>
                <a:stCxn id="979" idx="6"/>
                <a:endCxn id="973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80" name="Google Shape;980;p47"/>
              <p:cNvCxnSpPr>
                <a:stCxn id="972" idx="6"/>
                <a:endCxn id="974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81" name="Google Shape;981;p47"/>
              <p:cNvCxnSpPr>
                <a:stCxn id="974" idx="6"/>
                <a:endCxn id="975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82" name="Google Shape;982;p47"/>
              <p:cNvCxnSpPr>
                <a:stCxn id="972" idx="5"/>
                <a:endCxn id="976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83" name="Google Shape;983;p47"/>
              <p:cNvCxnSpPr>
                <a:stCxn id="973" idx="0"/>
                <a:endCxn id="976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979" name="Google Shape;979;p47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984" name="Google Shape;984;p47"/>
              <p:cNvCxnSpPr>
                <a:stCxn id="971" idx="5"/>
                <a:endCxn id="979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985" name="Google Shape;985;p47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986" name="Google Shape;986;p47"/>
              <p:cNvCxnSpPr>
                <a:stCxn id="974" idx="5"/>
                <a:endCxn id="985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987" name="Google Shape;987;p47"/>
            <p:cNvCxnSpPr>
              <a:stCxn id="973" idx="7"/>
              <a:endCxn id="985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988" name="Google Shape;988;p47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89" name="Google Shape;989;p47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0" name="Google Shape;990;p47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43B4A-7D8A-8998-3464-2EF7187FA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8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997" name="Google Shape;997;p48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998" name="Google Shape;998;p48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999" name="Google Shape;999;p48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00" name="Google Shape;1000;p48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01" name="Google Shape;1001;p48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02" name="Google Shape;1002;p48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03" name="Google Shape;1003;p48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04" name="Google Shape;1004;p48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005" name="Google Shape;1005;p48"/>
              <p:cNvCxnSpPr>
                <a:stCxn id="999" idx="7"/>
                <a:endCxn id="1000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06" name="Google Shape;1006;p48"/>
              <p:cNvCxnSpPr>
                <a:stCxn id="1007" idx="6"/>
                <a:endCxn id="1001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08" name="Google Shape;1008;p48"/>
              <p:cNvCxnSpPr>
                <a:stCxn id="1000" idx="6"/>
                <a:endCxn id="1002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09" name="Google Shape;1009;p48"/>
              <p:cNvCxnSpPr>
                <a:stCxn id="1002" idx="6"/>
                <a:endCxn id="1003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10" name="Google Shape;1010;p48"/>
              <p:cNvCxnSpPr>
                <a:stCxn id="1000" idx="5"/>
                <a:endCxn id="1004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11" name="Google Shape;1011;p48"/>
              <p:cNvCxnSpPr>
                <a:stCxn id="1001" idx="0"/>
                <a:endCxn id="1004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007" name="Google Shape;1007;p48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012" name="Google Shape;1012;p48"/>
              <p:cNvCxnSpPr>
                <a:stCxn id="999" idx="5"/>
                <a:endCxn id="1007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013" name="Google Shape;1013;p48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014" name="Google Shape;1014;p48"/>
              <p:cNvCxnSpPr>
                <a:stCxn id="1002" idx="5"/>
                <a:endCxn id="1013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1015" name="Google Shape;1015;p48"/>
            <p:cNvCxnSpPr>
              <a:stCxn id="1001" idx="7"/>
              <a:endCxn id="1013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1016" name="Google Shape;1016;p48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390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17" name="Google Shape;1017;p48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8" name="Google Shape;1018;p48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B3787-B58D-703B-827B-5A95862C5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49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1025" name="Google Shape;1025;p49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1026" name="Google Shape;1026;p49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1027" name="Google Shape;1027;p49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28" name="Google Shape;1028;p49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29" name="Google Shape;1029;p49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30" name="Google Shape;1030;p49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31" name="Google Shape;1031;p49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32" name="Google Shape;1032;p49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033" name="Google Shape;1033;p49"/>
              <p:cNvCxnSpPr>
                <a:stCxn id="1027" idx="7"/>
                <a:endCxn id="1028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34" name="Google Shape;1034;p49"/>
              <p:cNvCxnSpPr>
                <a:stCxn id="1035" idx="6"/>
                <a:endCxn id="1029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36" name="Google Shape;1036;p49"/>
              <p:cNvCxnSpPr>
                <a:stCxn id="1028" idx="6"/>
                <a:endCxn id="1030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37" name="Google Shape;1037;p49"/>
              <p:cNvCxnSpPr>
                <a:stCxn id="1030" idx="6"/>
                <a:endCxn id="1031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38" name="Google Shape;1038;p49"/>
              <p:cNvCxnSpPr>
                <a:stCxn id="1028" idx="5"/>
                <a:endCxn id="1032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39" name="Google Shape;1039;p49"/>
              <p:cNvCxnSpPr>
                <a:stCxn id="1029" idx="0"/>
                <a:endCxn id="1032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035" name="Google Shape;1035;p49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040" name="Google Shape;1040;p49"/>
              <p:cNvCxnSpPr>
                <a:stCxn id="1027" idx="5"/>
                <a:endCxn id="1035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041" name="Google Shape;1041;p49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042" name="Google Shape;1042;p49"/>
              <p:cNvCxnSpPr>
                <a:stCxn id="1030" idx="5"/>
                <a:endCxn id="1041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1043" name="Google Shape;1043;p49"/>
            <p:cNvCxnSpPr>
              <a:stCxn id="1029" idx="7"/>
              <a:endCxn id="1041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1044" name="Google Shape;1044;p49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390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45" name="Google Shape;1045;p49"/>
          <p:cNvSpPr txBox="1"/>
          <p:nvPr/>
        </p:nvSpPr>
        <p:spPr>
          <a:xfrm>
            <a:off x="2976100" y="3892200"/>
            <a:ext cx="1303600" cy="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Already visited!</a:t>
            </a:r>
            <a:endParaRPr sz="2133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6" name="Google Shape;1046;p49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7" name="Google Shape;1047;p49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F150E-08BB-9C7B-67A4-63D1AAF03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50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1054" name="Google Shape;1054;p50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1055" name="Google Shape;1055;p50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1056" name="Google Shape;1056;p50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57" name="Google Shape;1057;p50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58" name="Google Shape;1058;p50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59" name="Google Shape;1059;p50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0" name="Google Shape;1060;p50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61" name="Google Shape;1061;p50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062" name="Google Shape;1062;p50"/>
              <p:cNvCxnSpPr>
                <a:stCxn id="1056" idx="7"/>
                <a:endCxn id="1057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63" name="Google Shape;1063;p50"/>
              <p:cNvCxnSpPr>
                <a:stCxn id="1064" idx="6"/>
                <a:endCxn id="1058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65" name="Google Shape;1065;p50"/>
              <p:cNvCxnSpPr>
                <a:stCxn id="1057" idx="6"/>
                <a:endCxn id="1059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66" name="Google Shape;1066;p50"/>
              <p:cNvCxnSpPr>
                <a:stCxn id="1059" idx="6"/>
                <a:endCxn id="1060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67" name="Google Shape;1067;p50"/>
              <p:cNvCxnSpPr>
                <a:stCxn id="1057" idx="5"/>
                <a:endCxn id="1061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68" name="Google Shape;1068;p50"/>
              <p:cNvCxnSpPr>
                <a:stCxn id="1058" idx="0"/>
                <a:endCxn id="1061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064" name="Google Shape;1064;p50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069" name="Google Shape;1069;p50"/>
              <p:cNvCxnSpPr>
                <a:stCxn id="1056" idx="5"/>
                <a:endCxn id="1064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070" name="Google Shape;1070;p50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071" name="Google Shape;1071;p50"/>
              <p:cNvCxnSpPr>
                <a:stCxn id="1059" idx="5"/>
                <a:endCxn id="1070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1072" name="Google Shape;1072;p50"/>
            <p:cNvCxnSpPr>
              <a:stCxn id="1058" idx="7"/>
              <a:endCxn id="1070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1073" name="Google Shape;1073;p50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390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4" name="Google Shape;1074;p50"/>
          <p:cNvSpPr txBox="1"/>
          <p:nvPr/>
        </p:nvSpPr>
        <p:spPr>
          <a:xfrm>
            <a:off x="6096000" y="4527167"/>
            <a:ext cx="1303600" cy="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Already visited!</a:t>
            </a:r>
            <a:endParaRPr sz="2133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5" name="Google Shape;1075;p50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6" name="Google Shape;1076;p50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6B0EB-9C39-2494-C993-0EFFB9492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51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1083" name="Google Shape;1083;p51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1084" name="Google Shape;1084;p51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1085" name="Google Shape;1085;p51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86" name="Google Shape;1086;p51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87" name="Google Shape;1087;p51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88" name="Google Shape;1088;p51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89" name="Google Shape;1089;p51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90" name="Google Shape;1090;p51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091" name="Google Shape;1091;p51"/>
              <p:cNvCxnSpPr>
                <a:stCxn id="1085" idx="7"/>
                <a:endCxn id="1086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92" name="Google Shape;1092;p51"/>
              <p:cNvCxnSpPr>
                <a:stCxn id="1093" idx="6"/>
                <a:endCxn id="1087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94" name="Google Shape;1094;p51"/>
              <p:cNvCxnSpPr>
                <a:stCxn id="1086" idx="6"/>
                <a:endCxn id="1088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95" name="Google Shape;1095;p51"/>
              <p:cNvCxnSpPr>
                <a:stCxn id="1088" idx="6"/>
                <a:endCxn id="1089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96" name="Google Shape;1096;p51"/>
              <p:cNvCxnSpPr>
                <a:stCxn id="1086" idx="5"/>
                <a:endCxn id="1090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97" name="Google Shape;1097;p51"/>
              <p:cNvCxnSpPr>
                <a:stCxn id="1087" idx="0"/>
                <a:endCxn id="1090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093" name="Google Shape;1093;p51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098" name="Google Shape;1098;p51"/>
              <p:cNvCxnSpPr>
                <a:stCxn id="1085" idx="5"/>
                <a:endCxn id="1093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099" name="Google Shape;1099;p51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100" name="Google Shape;1100;p51"/>
              <p:cNvCxnSpPr>
                <a:stCxn id="1088" idx="5"/>
                <a:endCxn id="1099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1101" name="Google Shape;1101;p51"/>
            <p:cNvCxnSpPr>
              <a:stCxn id="1087" idx="7"/>
              <a:endCxn id="1099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1102" name="Google Shape;1102;p51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390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03" name="Google Shape;1103;p51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4" name="Google Shape;1104;p51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1A740-96C2-C2C2-435C-84ED6AEBA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52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1111" name="Google Shape;1111;p52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1112" name="Google Shape;1112;p52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1113" name="Google Shape;1113;p52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14" name="Google Shape;1114;p52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15" name="Google Shape;1115;p52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16" name="Google Shape;1116;p52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17" name="Google Shape;1117;p52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18" name="Google Shape;1118;p52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119" name="Google Shape;1119;p52"/>
              <p:cNvCxnSpPr>
                <a:stCxn id="1113" idx="7"/>
                <a:endCxn id="1114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20" name="Google Shape;1120;p52"/>
              <p:cNvCxnSpPr>
                <a:stCxn id="1121" idx="6"/>
                <a:endCxn id="1115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22" name="Google Shape;1122;p52"/>
              <p:cNvCxnSpPr>
                <a:stCxn id="1114" idx="6"/>
                <a:endCxn id="1116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23" name="Google Shape;1123;p52"/>
              <p:cNvCxnSpPr>
                <a:stCxn id="1116" idx="6"/>
                <a:endCxn id="1117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24" name="Google Shape;1124;p52"/>
              <p:cNvCxnSpPr>
                <a:stCxn id="1114" idx="5"/>
                <a:endCxn id="1118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25" name="Google Shape;1125;p52"/>
              <p:cNvCxnSpPr>
                <a:stCxn id="1115" idx="0"/>
                <a:endCxn id="1118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121" name="Google Shape;1121;p52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solidFill>
                <a:srgbClr val="D5A6BD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126" name="Google Shape;1126;p52"/>
              <p:cNvCxnSpPr>
                <a:stCxn id="1113" idx="5"/>
                <a:endCxn id="1121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127" name="Google Shape;1127;p52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128" name="Google Shape;1128;p52"/>
              <p:cNvCxnSpPr>
                <a:stCxn id="1116" idx="5"/>
                <a:endCxn id="1127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1129" name="Google Shape;1129;p52"/>
            <p:cNvCxnSpPr>
              <a:stCxn id="1115" idx="7"/>
              <a:endCxn id="1127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1130" name="Google Shape;1130;p52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390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390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1" name="Google Shape;1131;p52"/>
          <p:cNvSpPr txBox="1"/>
          <p:nvPr/>
        </p:nvSpPr>
        <p:spPr>
          <a:xfrm>
            <a:off x="3122833" y="4320067"/>
            <a:ext cx="1804800" cy="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Backtrack!!</a:t>
            </a:r>
            <a:endParaRPr sz="2133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2" name="Google Shape;1132;p52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3" name="Google Shape;1133;p52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555F2-5C23-E033-CE9A-F2BB5B8E6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53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1140" name="Google Shape;1140;p53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1141" name="Google Shape;1141;p53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1142" name="Google Shape;1142;p53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solidFill>
                <a:srgbClr val="D5A6BD"/>
              </a:soli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43" name="Google Shape;1143;p53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44" name="Google Shape;1144;p53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45" name="Google Shape;1145;p53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46" name="Google Shape;1146;p53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47" name="Google Shape;1147;p53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148" name="Google Shape;1148;p53"/>
              <p:cNvCxnSpPr>
                <a:stCxn id="1142" idx="7"/>
                <a:endCxn id="1143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49" name="Google Shape;1149;p53"/>
              <p:cNvCxnSpPr>
                <a:stCxn id="1150" idx="6"/>
                <a:endCxn id="1144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51" name="Google Shape;1151;p53"/>
              <p:cNvCxnSpPr>
                <a:stCxn id="1143" idx="6"/>
                <a:endCxn id="1145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52" name="Google Shape;1152;p53"/>
              <p:cNvCxnSpPr>
                <a:stCxn id="1145" idx="6"/>
                <a:endCxn id="1146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53" name="Google Shape;1153;p53"/>
              <p:cNvCxnSpPr>
                <a:stCxn id="1143" idx="5"/>
                <a:endCxn id="1147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54" name="Google Shape;1154;p53"/>
              <p:cNvCxnSpPr>
                <a:stCxn id="1144" idx="0"/>
                <a:endCxn id="1147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150" name="Google Shape;1150;p53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155" name="Google Shape;1155;p53"/>
              <p:cNvCxnSpPr>
                <a:stCxn id="1142" idx="5"/>
                <a:endCxn id="1150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156" name="Google Shape;1156;p53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157" name="Google Shape;1157;p53"/>
              <p:cNvCxnSpPr>
                <a:stCxn id="1145" idx="5"/>
                <a:endCxn id="1156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1158" name="Google Shape;1158;p53"/>
            <p:cNvCxnSpPr>
              <a:stCxn id="1144" idx="7"/>
              <a:endCxn id="1156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1159" name="Google Shape;1159;p53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390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390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60" name="Google Shape;1160;p53"/>
          <p:cNvSpPr txBox="1"/>
          <p:nvPr/>
        </p:nvSpPr>
        <p:spPr>
          <a:xfrm>
            <a:off x="1886267" y="3987717"/>
            <a:ext cx="1804800" cy="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Backtrack!!</a:t>
            </a:r>
            <a:endParaRPr sz="2133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1" name="Google Shape;1161;p53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2" name="Google Shape;1162;p53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68FD2-460E-18E0-6836-41410B349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54"/>
          <p:cNvSpPr txBox="1">
            <a:spLocks noGrp="1"/>
          </p:cNvSpPr>
          <p:nvPr>
            <p:ph type="title"/>
          </p:nvPr>
        </p:nvSpPr>
        <p:spPr>
          <a:xfrm>
            <a:off x="304800" y="304796"/>
            <a:ext cx="5486400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</a:t>
            </a:r>
            <a:endParaRPr dirty="0"/>
          </a:p>
        </p:txBody>
      </p:sp>
      <p:grpSp>
        <p:nvGrpSpPr>
          <p:cNvPr id="1169" name="Google Shape;1169;p54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1170" name="Google Shape;1170;p54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1171" name="Google Shape;1171;p54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72" name="Google Shape;1172;p54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73" name="Google Shape;1173;p54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74" name="Google Shape;1174;p54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75" name="Google Shape;1175;p54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76" name="Google Shape;1176;p54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177" name="Google Shape;1177;p54"/>
              <p:cNvCxnSpPr>
                <a:stCxn id="1171" idx="7"/>
                <a:endCxn id="1172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78" name="Google Shape;1178;p54"/>
              <p:cNvCxnSpPr>
                <a:stCxn id="1179" idx="6"/>
                <a:endCxn id="1173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80" name="Google Shape;1180;p54"/>
              <p:cNvCxnSpPr>
                <a:stCxn id="1172" idx="6"/>
                <a:endCxn id="1174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81" name="Google Shape;1181;p54"/>
              <p:cNvCxnSpPr>
                <a:stCxn id="1174" idx="6"/>
                <a:endCxn id="1175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82" name="Google Shape;1182;p54"/>
              <p:cNvCxnSpPr>
                <a:stCxn id="1172" idx="5"/>
                <a:endCxn id="1176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183" name="Google Shape;1183;p54"/>
              <p:cNvCxnSpPr>
                <a:stCxn id="1173" idx="0"/>
                <a:endCxn id="1176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179" name="Google Shape;1179;p54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184" name="Google Shape;1184;p54"/>
              <p:cNvCxnSpPr>
                <a:stCxn id="1171" idx="5"/>
                <a:endCxn id="1179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185" name="Google Shape;1185;p54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186" name="Google Shape;1186;p54"/>
              <p:cNvCxnSpPr>
                <a:stCxn id="1174" idx="5"/>
                <a:endCxn id="1185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1187" name="Google Shape;1187;p54"/>
            <p:cNvCxnSpPr>
              <a:stCxn id="1173" idx="7"/>
              <a:endCxn id="1185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1188" name="Google Shape;1188;p54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390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390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89" name="Google Shape;1189;p54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0" name="Google Shape;1190;p54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651C9-4272-46BE-3A5C-B5314F78A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5"/>
          <p:cNvSpPr txBox="1">
            <a:spLocks noGrp="1"/>
          </p:cNvSpPr>
          <p:nvPr>
            <p:ph type="title"/>
          </p:nvPr>
        </p:nvSpPr>
        <p:spPr>
          <a:xfrm>
            <a:off x="304799" y="304796"/>
            <a:ext cx="8070273" cy="487600"/>
          </a:xfrm>
          <a:prstGeom prst="rect">
            <a:avLst/>
          </a:prstGeom>
        </p:spPr>
        <p:txBody>
          <a:bodyPr spcFirstLastPara="1" wrap="square" lIns="60933" tIns="60933" rIns="60933" bIns="60933" anchor="ctr" anchorCtr="0">
            <a:noAutofit/>
          </a:bodyPr>
          <a:lstStyle/>
          <a:p>
            <a:r>
              <a:rPr lang="en-GB" dirty="0"/>
              <a:t>Q. Topological Sort Final ANS</a:t>
            </a:r>
            <a:endParaRPr dirty="0"/>
          </a:p>
        </p:txBody>
      </p:sp>
      <p:grpSp>
        <p:nvGrpSpPr>
          <p:cNvPr id="1197" name="Google Shape;1197;p55"/>
          <p:cNvGrpSpPr/>
          <p:nvPr/>
        </p:nvGrpSpPr>
        <p:grpSpPr>
          <a:xfrm>
            <a:off x="304807" y="2582000"/>
            <a:ext cx="7104792" cy="2805400"/>
            <a:chOff x="1240130" y="2674250"/>
            <a:chExt cx="5328594" cy="2104050"/>
          </a:xfrm>
        </p:grpSpPr>
        <p:grpSp>
          <p:nvGrpSpPr>
            <p:cNvPr id="1198" name="Google Shape;1198;p55"/>
            <p:cNvGrpSpPr/>
            <p:nvPr/>
          </p:nvGrpSpPr>
          <p:grpSpPr>
            <a:xfrm>
              <a:off x="1240130" y="2674250"/>
              <a:ext cx="5328594" cy="2104050"/>
              <a:chOff x="1240130" y="1302650"/>
              <a:chExt cx="5328594" cy="2104050"/>
            </a:xfrm>
          </p:grpSpPr>
          <p:sp>
            <p:nvSpPr>
              <p:cNvPr id="1199" name="Google Shape;1199;p55"/>
              <p:cNvSpPr/>
              <p:nvPr/>
            </p:nvSpPr>
            <p:spPr>
              <a:xfrm>
                <a:off x="1240130" y="2107025"/>
                <a:ext cx="1065900" cy="495300"/>
              </a:xfrm>
              <a:prstGeom prst="ellipse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000" b="1">
                    <a:latin typeface="Open Sans"/>
                    <a:ea typeface="Open Sans"/>
                    <a:cs typeface="Open Sans"/>
                    <a:sym typeface="Open Sans"/>
                  </a:rPr>
                  <a:t>enroll</a:t>
                </a:r>
                <a:endParaRPr sz="20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00" name="Google Shape;1200;p55"/>
              <p:cNvSpPr/>
              <p:nvPr/>
            </p:nvSpPr>
            <p:spPr>
              <a:xfrm>
                <a:off x="281267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01" name="Google Shape;1201;p55"/>
              <p:cNvSpPr/>
              <p:nvPr/>
            </p:nvSpPr>
            <p:spPr>
              <a:xfrm>
                <a:off x="4233301" y="291140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390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02" name="Google Shape;1202;p55"/>
              <p:cNvSpPr/>
              <p:nvPr/>
            </p:nvSpPr>
            <p:spPr>
              <a:xfrm>
                <a:off x="4233300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373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03" name="Google Shape;1203;p55"/>
              <p:cNvSpPr/>
              <p:nvPr/>
            </p:nvSpPr>
            <p:spPr>
              <a:xfrm>
                <a:off x="5653925" y="130265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417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04" name="Google Shape;1204;p55"/>
              <p:cNvSpPr/>
              <p:nvPr/>
            </p:nvSpPr>
            <p:spPr>
              <a:xfrm>
                <a:off x="4233300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205" name="Google Shape;1205;p55"/>
              <p:cNvCxnSpPr>
                <a:stCxn id="1199" idx="7"/>
                <a:endCxn id="1200" idx="3"/>
              </p:cNvCxnSpPr>
              <p:nvPr/>
            </p:nvCxnSpPr>
            <p:spPr>
              <a:xfrm rot="10800000" flipH="1">
                <a:off x="2149933" y="172536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06" name="Google Shape;1206;p55"/>
              <p:cNvCxnSpPr>
                <a:stCxn id="1207" idx="6"/>
                <a:endCxn id="1201" idx="2"/>
              </p:cNvCxnSpPr>
              <p:nvPr/>
            </p:nvCxnSpPr>
            <p:spPr>
              <a:xfrm>
                <a:off x="3727075" y="315905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08" name="Google Shape;1208;p55"/>
              <p:cNvCxnSpPr>
                <a:stCxn id="1200" idx="6"/>
                <a:endCxn id="1202" idx="2"/>
              </p:cNvCxnSpPr>
              <p:nvPr/>
            </p:nvCxnSpPr>
            <p:spPr>
              <a:xfrm>
                <a:off x="3727075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09" name="Google Shape;1209;p55"/>
              <p:cNvCxnSpPr>
                <a:stCxn id="1202" idx="6"/>
                <a:endCxn id="1203" idx="2"/>
              </p:cNvCxnSpPr>
              <p:nvPr/>
            </p:nvCxnSpPr>
            <p:spPr>
              <a:xfrm>
                <a:off x="5147700" y="1550300"/>
                <a:ext cx="5061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10" name="Google Shape;1210;p55"/>
              <p:cNvCxnSpPr>
                <a:stCxn id="1200" idx="5"/>
                <a:endCxn id="1204" idx="1"/>
              </p:cNvCxnSpPr>
              <p:nvPr/>
            </p:nvCxnSpPr>
            <p:spPr>
              <a:xfrm>
                <a:off x="3593164" y="1725415"/>
                <a:ext cx="7740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211" name="Google Shape;1211;p55"/>
              <p:cNvCxnSpPr>
                <a:stCxn id="1201" idx="0"/>
                <a:endCxn id="1204" idx="4"/>
              </p:cNvCxnSpPr>
              <p:nvPr/>
            </p:nvCxnSpPr>
            <p:spPr>
              <a:xfrm rot="10800000">
                <a:off x="4690501" y="2602400"/>
                <a:ext cx="0" cy="309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207" name="Google Shape;1207;p55"/>
              <p:cNvSpPr/>
              <p:nvPr/>
            </p:nvSpPr>
            <p:spPr>
              <a:xfrm>
                <a:off x="2812675" y="2911400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126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212" name="Google Shape;1212;p55"/>
              <p:cNvCxnSpPr>
                <a:stCxn id="1199" idx="5"/>
                <a:endCxn id="1207" idx="1"/>
              </p:cNvCxnSpPr>
              <p:nvPr/>
            </p:nvCxnSpPr>
            <p:spPr>
              <a:xfrm>
                <a:off x="2149933" y="2529790"/>
                <a:ext cx="7968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213" name="Google Shape;1213;p55"/>
              <p:cNvSpPr/>
              <p:nvPr/>
            </p:nvSpPr>
            <p:spPr>
              <a:xfrm>
                <a:off x="5654325" y="2107025"/>
                <a:ext cx="914400" cy="4953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b="1">
                    <a:latin typeface="Open Sans"/>
                    <a:ea typeface="Open Sans"/>
                    <a:cs typeface="Open Sans"/>
                    <a:sym typeface="Open Sans"/>
                  </a:rPr>
                  <a:t>415</a:t>
                </a:r>
                <a:endParaRPr sz="2667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1214" name="Google Shape;1214;p55"/>
              <p:cNvCxnSpPr>
                <a:stCxn id="1202" idx="5"/>
                <a:endCxn id="1213" idx="1"/>
              </p:cNvCxnSpPr>
              <p:nvPr/>
            </p:nvCxnSpPr>
            <p:spPr>
              <a:xfrm>
                <a:off x="5013789" y="1725415"/>
                <a:ext cx="774300" cy="45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1215" name="Google Shape;1215;p55"/>
            <p:cNvCxnSpPr>
              <a:stCxn id="1201" idx="7"/>
              <a:endCxn id="1213" idx="3"/>
            </p:cNvCxnSpPr>
            <p:nvPr/>
          </p:nvCxnSpPr>
          <p:spPr>
            <a:xfrm rot="10800000" flipH="1">
              <a:off x="5013790" y="3901335"/>
              <a:ext cx="774300" cy="45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aphicFrame>
        <p:nvGraphicFramePr>
          <p:cNvPr id="1216" name="Google Shape;1216;p55"/>
          <p:cNvGraphicFramePr/>
          <p:nvPr/>
        </p:nvGraphicFramePr>
        <p:xfrm>
          <a:off x="2360933" y="5660633"/>
          <a:ext cx="9652000" cy="1066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Visited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390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List</a:t>
                      </a:r>
                      <a:endParaRPr sz="1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417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415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416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390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126</a:t>
                      </a:r>
                      <a:endParaRPr sz="1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17" name="Google Shape;1217;p55"/>
          <p:cNvSpPr txBox="1"/>
          <p:nvPr/>
        </p:nvSpPr>
        <p:spPr>
          <a:xfrm>
            <a:off x="8267130" y="2521687"/>
            <a:ext cx="2751968" cy="49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Topological order</a:t>
            </a:r>
            <a:endParaRPr sz="2133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8" name="Google Shape;1218;p55"/>
          <p:cNvSpPr txBox="1"/>
          <p:nvPr/>
        </p:nvSpPr>
        <p:spPr>
          <a:xfrm>
            <a:off x="7467333" y="3073366"/>
            <a:ext cx="4545600" cy="175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[enroll, 126, 390, 123, 416, 373, 415, 417]</a:t>
            </a:r>
          </a:p>
          <a:p>
            <a:r>
              <a:rPr lang="en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(Initial node “enroll” is omitted from the table, but you can also add it)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9" name="Google Shape;1219;p55"/>
          <p:cNvSpPr txBox="1"/>
          <p:nvPr/>
        </p:nvSpPr>
        <p:spPr>
          <a:xfrm>
            <a:off x="304800" y="5660633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0" name="Google Shape;1220;p55"/>
          <p:cNvSpPr txBox="1"/>
          <p:nvPr/>
        </p:nvSpPr>
        <p:spPr>
          <a:xfrm>
            <a:off x="168933" y="6188900"/>
            <a:ext cx="2192000" cy="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133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Post-order</a:t>
            </a:r>
            <a:endParaRPr sz="2133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5097F-A200-68B3-3C40-8DF991047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DDAE-94B9-8E00-0144-A7D5037A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Q. Adjacency matrix and adjacency list ANS 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A63AD-41A4-48E9-EA4C-ECD43A5FF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175" y="1568275"/>
            <a:ext cx="9371700" cy="1477285"/>
          </a:xfrm>
        </p:spPr>
        <p:txBody>
          <a:bodyPr/>
          <a:lstStyle/>
          <a:p>
            <a:r>
              <a:rPr lang="en-GB" dirty="0"/>
              <a:t>Write out the adjacency matrix and adjacency list for the directed graph. </a:t>
            </a:r>
          </a:p>
          <a:p>
            <a:endParaRPr lang="en-SE" dirty="0"/>
          </a:p>
        </p:txBody>
      </p:sp>
      <p:sp>
        <p:nvSpPr>
          <p:cNvPr id="4" name="Google Shape;1183;p61">
            <a:extLst>
              <a:ext uri="{FF2B5EF4-FFF2-40B4-BE49-F238E27FC236}">
                <a16:creationId xmlns:a16="http://schemas.microsoft.com/office/drawing/2014/main" id="{A86D97FA-0109-3555-900B-880B9F265D14}"/>
              </a:ext>
            </a:extLst>
          </p:cNvPr>
          <p:cNvSpPr/>
          <p:nvPr/>
        </p:nvSpPr>
        <p:spPr>
          <a:xfrm>
            <a:off x="157699" y="4748069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Google Shape;1184;p61">
            <a:extLst>
              <a:ext uri="{FF2B5EF4-FFF2-40B4-BE49-F238E27FC236}">
                <a16:creationId xmlns:a16="http://schemas.microsoft.com/office/drawing/2014/main" id="{1182D9BB-73C0-BDCF-40F5-5089B8A22EF6}"/>
              </a:ext>
            </a:extLst>
          </p:cNvPr>
          <p:cNvSpPr/>
          <p:nvPr/>
        </p:nvSpPr>
        <p:spPr>
          <a:xfrm>
            <a:off x="157699" y="3456244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" name="Google Shape;1185;p61">
            <a:extLst>
              <a:ext uri="{FF2B5EF4-FFF2-40B4-BE49-F238E27FC236}">
                <a16:creationId xmlns:a16="http://schemas.microsoft.com/office/drawing/2014/main" id="{5B5897AE-E55E-4A56-2E3F-1E44F61B444C}"/>
              </a:ext>
            </a:extLst>
          </p:cNvPr>
          <p:cNvSpPr/>
          <p:nvPr/>
        </p:nvSpPr>
        <p:spPr>
          <a:xfrm>
            <a:off x="1076524" y="4223294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7" name="Google Shape;1186;p61">
            <a:extLst>
              <a:ext uri="{FF2B5EF4-FFF2-40B4-BE49-F238E27FC236}">
                <a16:creationId xmlns:a16="http://schemas.microsoft.com/office/drawing/2014/main" id="{1A2780B5-BCAA-134B-3EA7-4CC948225168}"/>
              </a:ext>
            </a:extLst>
          </p:cNvPr>
          <p:cNvSpPr/>
          <p:nvPr/>
        </p:nvSpPr>
        <p:spPr>
          <a:xfrm>
            <a:off x="1995349" y="4748069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8" name="Google Shape;1187;p61">
            <a:extLst>
              <a:ext uri="{FF2B5EF4-FFF2-40B4-BE49-F238E27FC236}">
                <a16:creationId xmlns:a16="http://schemas.microsoft.com/office/drawing/2014/main" id="{E21A36E7-3953-6339-9ED3-D51F8AC636E3}"/>
              </a:ext>
            </a:extLst>
          </p:cNvPr>
          <p:cNvSpPr/>
          <p:nvPr/>
        </p:nvSpPr>
        <p:spPr>
          <a:xfrm>
            <a:off x="1995349" y="3456244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 dirty="0"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2400" dirty="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" name="Google Shape;1188;p61">
            <a:extLst>
              <a:ext uri="{FF2B5EF4-FFF2-40B4-BE49-F238E27FC236}">
                <a16:creationId xmlns:a16="http://schemas.microsoft.com/office/drawing/2014/main" id="{12D76826-2F19-CCD7-5C97-DE2F720B973E}"/>
              </a:ext>
            </a:extLst>
          </p:cNvPr>
          <p:cNvSpPr/>
          <p:nvPr/>
        </p:nvSpPr>
        <p:spPr>
          <a:xfrm>
            <a:off x="1076524" y="2852344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0" name="Google Shape;1189;p61">
            <a:extLst>
              <a:ext uri="{FF2B5EF4-FFF2-40B4-BE49-F238E27FC236}">
                <a16:creationId xmlns:a16="http://schemas.microsoft.com/office/drawing/2014/main" id="{3BD3CDB1-150F-94C9-FD9E-13AFA2728F13}"/>
              </a:ext>
            </a:extLst>
          </p:cNvPr>
          <p:cNvSpPr/>
          <p:nvPr/>
        </p:nvSpPr>
        <p:spPr>
          <a:xfrm>
            <a:off x="3096299" y="3456244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1" name="Google Shape;1190;p61">
            <a:extLst>
              <a:ext uri="{FF2B5EF4-FFF2-40B4-BE49-F238E27FC236}">
                <a16:creationId xmlns:a16="http://schemas.microsoft.com/office/drawing/2014/main" id="{A2F1886E-66FA-EE6F-C9CA-651FD952D6BA}"/>
              </a:ext>
            </a:extLst>
          </p:cNvPr>
          <p:cNvCxnSpPr>
            <a:endCxn id="5" idx="4"/>
          </p:cNvCxnSpPr>
          <p:nvPr/>
        </p:nvCxnSpPr>
        <p:spPr>
          <a:xfrm rot="10800000">
            <a:off x="459649" y="4060144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191;p61">
            <a:extLst>
              <a:ext uri="{FF2B5EF4-FFF2-40B4-BE49-F238E27FC236}">
                <a16:creationId xmlns:a16="http://schemas.microsoft.com/office/drawing/2014/main" id="{BE607D24-F060-EA52-FEA6-07435BF72EDC}"/>
              </a:ext>
            </a:extLst>
          </p:cNvPr>
          <p:cNvCxnSpPr>
            <a:cxnSpLocks/>
            <a:stCxn id="4" idx="6"/>
            <a:endCxn id="6" idx="3"/>
          </p:cNvCxnSpPr>
          <p:nvPr/>
        </p:nvCxnSpPr>
        <p:spPr>
          <a:xfrm flipV="1">
            <a:off x="761599" y="4738755"/>
            <a:ext cx="403364" cy="311264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192;p61">
            <a:extLst>
              <a:ext uri="{FF2B5EF4-FFF2-40B4-BE49-F238E27FC236}">
                <a16:creationId xmlns:a16="http://schemas.microsoft.com/office/drawing/2014/main" id="{D087AE05-DC9F-D763-9C1C-DBE111E3A20A}"/>
              </a:ext>
            </a:extLst>
          </p:cNvPr>
          <p:cNvCxnSpPr>
            <a:stCxn id="6" idx="1"/>
            <a:endCxn id="5" idx="5"/>
          </p:cNvCxnSpPr>
          <p:nvPr/>
        </p:nvCxnSpPr>
        <p:spPr>
          <a:xfrm rot="10800000">
            <a:off x="673263" y="3971833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93;p61">
            <a:extLst>
              <a:ext uri="{FF2B5EF4-FFF2-40B4-BE49-F238E27FC236}">
                <a16:creationId xmlns:a16="http://schemas.microsoft.com/office/drawing/2014/main" id="{F972FCB3-19A9-21BF-9C07-905FFA9D3B47}"/>
              </a:ext>
            </a:extLst>
          </p:cNvPr>
          <p:cNvCxnSpPr>
            <a:stCxn id="5" idx="7"/>
            <a:endCxn id="9" idx="2"/>
          </p:cNvCxnSpPr>
          <p:nvPr/>
        </p:nvCxnSpPr>
        <p:spPr>
          <a:xfrm rot="10800000" flipH="1">
            <a:off x="673160" y="3154383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194;p61">
            <a:extLst>
              <a:ext uri="{FF2B5EF4-FFF2-40B4-BE49-F238E27FC236}">
                <a16:creationId xmlns:a16="http://schemas.microsoft.com/office/drawing/2014/main" id="{44F8AFEA-6BED-5A22-6E00-181E935B3A6A}"/>
              </a:ext>
            </a:extLst>
          </p:cNvPr>
          <p:cNvCxnSpPr>
            <a:stCxn id="6" idx="7"/>
            <a:endCxn id="8" idx="3"/>
          </p:cNvCxnSpPr>
          <p:nvPr/>
        </p:nvCxnSpPr>
        <p:spPr>
          <a:xfrm rot="10800000" flipH="1">
            <a:off x="1591985" y="3971833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195;p61">
            <a:extLst>
              <a:ext uri="{FF2B5EF4-FFF2-40B4-BE49-F238E27FC236}">
                <a16:creationId xmlns:a16="http://schemas.microsoft.com/office/drawing/2014/main" id="{282CD6C8-8A62-A388-2E1F-3C07CD79FAEB}"/>
              </a:ext>
            </a:extLst>
          </p:cNvPr>
          <p:cNvCxnSpPr>
            <a:stCxn id="6" idx="5"/>
            <a:endCxn id="7" idx="1"/>
          </p:cNvCxnSpPr>
          <p:nvPr/>
        </p:nvCxnSpPr>
        <p:spPr>
          <a:xfrm>
            <a:off x="1591985" y="4738755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196;p61">
            <a:extLst>
              <a:ext uri="{FF2B5EF4-FFF2-40B4-BE49-F238E27FC236}">
                <a16:creationId xmlns:a16="http://schemas.microsoft.com/office/drawing/2014/main" id="{C6FFA1A0-9F99-7DFB-8583-474AB387F8A9}"/>
              </a:ext>
            </a:extLst>
          </p:cNvPr>
          <p:cNvCxnSpPr>
            <a:stCxn id="7" idx="0"/>
            <a:endCxn id="8" idx="4"/>
          </p:cNvCxnSpPr>
          <p:nvPr/>
        </p:nvCxnSpPr>
        <p:spPr>
          <a:xfrm rot="10800000">
            <a:off x="2297299" y="4060169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197;p61">
            <a:extLst>
              <a:ext uri="{FF2B5EF4-FFF2-40B4-BE49-F238E27FC236}">
                <a16:creationId xmlns:a16="http://schemas.microsoft.com/office/drawing/2014/main" id="{1A162509-8302-D9BB-ACCE-D3F974B55AC8}"/>
              </a:ext>
            </a:extLst>
          </p:cNvPr>
          <p:cNvCxnSpPr>
            <a:stCxn id="9" idx="6"/>
            <a:endCxn id="8" idx="1"/>
          </p:cNvCxnSpPr>
          <p:nvPr/>
        </p:nvCxnSpPr>
        <p:spPr>
          <a:xfrm>
            <a:off x="1680424" y="3154294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198;p61">
            <a:extLst>
              <a:ext uri="{FF2B5EF4-FFF2-40B4-BE49-F238E27FC236}">
                <a16:creationId xmlns:a16="http://schemas.microsoft.com/office/drawing/2014/main" id="{2040AEF8-47C8-5768-4D33-675B098D143E}"/>
              </a:ext>
            </a:extLst>
          </p:cNvPr>
          <p:cNvCxnSpPr>
            <a:stCxn id="10" idx="2"/>
            <a:endCxn id="8" idx="6"/>
          </p:cNvCxnSpPr>
          <p:nvPr/>
        </p:nvCxnSpPr>
        <p:spPr>
          <a:xfrm rot="10800000">
            <a:off x="2599199" y="3758194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50" name="Google Shape;433;p29">
            <a:extLst>
              <a:ext uri="{FF2B5EF4-FFF2-40B4-BE49-F238E27FC236}">
                <a16:creationId xmlns:a16="http://schemas.microsoft.com/office/drawing/2014/main" id="{54C8396A-4E98-741D-1BEB-316F88780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275680"/>
              </p:ext>
            </p:extLst>
          </p:nvPr>
        </p:nvGraphicFramePr>
        <p:xfrm>
          <a:off x="4010310" y="2427493"/>
          <a:ext cx="5460600" cy="37684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0" dirty="0">
                        <a:solidFill>
                          <a:schemeClr val="tx1"/>
                        </a:solidFill>
                      </a:endParaRPr>
                    </a:p>
                  </a:txBody>
                  <a:tcPr marL="105275" marR="105275" marT="52650" marB="526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" name="table">
            <a:extLst>
              <a:ext uri="{FF2B5EF4-FFF2-40B4-BE49-F238E27FC236}">
                <a16:creationId xmlns:a16="http://schemas.microsoft.com/office/drawing/2014/main" id="{C4E97459-6FF5-7857-191E-33C27CBC4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752" y="2729369"/>
            <a:ext cx="497100" cy="3371025"/>
          </a:xfrm>
          <a:prstGeom prst="rect">
            <a:avLst/>
          </a:prstGeom>
        </p:spPr>
      </p:pic>
      <p:sp>
        <p:nvSpPr>
          <p:cNvPr id="21" name="Google Shape;1547;p75">
            <a:extLst>
              <a:ext uri="{FF2B5EF4-FFF2-40B4-BE49-F238E27FC236}">
                <a16:creationId xmlns:a16="http://schemas.microsoft.com/office/drawing/2014/main" id="{8B9A0995-1883-959F-B9DD-02415A19C43B}"/>
              </a:ext>
            </a:extLst>
          </p:cNvPr>
          <p:cNvSpPr txBox="1"/>
          <p:nvPr/>
        </p:nvSpPr>
        <p:spPr>
          <a:xfrm>
            <a:off x="10710852" y="2754094"/>
            <a:ext cx="603900" cy="400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/>
            <a:r>
              <a:rPr lang="en" sz="1600" kern="1200">
                <a:latin typeface="Catamaran"/>
                <a:ea typeface="Catamaran"/>
                <a:cs typeface="Catamaran"/>
                <a:sym typeface="Catamaran"/>
              </a:rPr>
              <a:t>B, D</a:t>
            </a:r>
            <a:endParaRPr sz="1600" kern="12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2" name="Google Shape;1548;p75">
            <a:extLst>
              <a:ext uri="{FF2B5EF4-FFF2-40B4-BE49-F238E27FC236}">
                <a16:creationId xmlns:a16="http://schemas.microsoft.com/office/drawing/2014/main" id="{6BB37DC9-9E9F-328B-E520-E8D6D9F574C4}"/>
              </a:ext>
            </a:extLst>
          </p:cNvPr>
          <p:cNvSpPr txBox="1"/>
          <p:nvPr/>
        </p:nvSpPr>
        <p:spPr>
          <a:xfrm>
            <a:off x="10710852" y="3236769"/>
            <a:ext cx="763500" cy="400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/>
            <a:r>
              <a:rPr lang="en" sz="1600" kern="1200">
                <a:latin typeface="Catamaran"/>
                <a:ea typeface="Catamaran"/>
                <a:cs typeface="Catamaran"/>
                <a:sym typeface="Catamaran"/>
              </a:rPr>
              <a:t>A, C, D</a:t>
            </a:r>
            <a:endParaRPr sz="1600" kern="12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3" name="Google Shape;1549;p75">
            <a:extLst>
              <a:ext uri="{FF2B5EF4-FFF2-40B4-BE49-F238E27FC236}">
                <a16:creationId xmlns:a16="http://schemas.microsoft.com/office/drawing/2014/main" id="{B6D10375-C63B-FE16-A9BE-D040C19B9863}"/>
              </a:ext>
            </a:extLst>
          </p:cNvPr>
          <p:cNvSpPr txBox="1"/>
          <p:nvPr/>
        </p:nvSpPr>
        <p:spPr>
          <a:xfrm>
            <a:off x="10710852" y="3719444"/>
            <a:ext cx="715500" cy="400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/>
            <a:r>
              <a:rPr lang="en" sz="1600" kern="1200" dirty="0">
                <a:latin typeface="Catamaran"/>
                <a:ea typeface="Catamaran"/>
                <a:cs typeface="Catamaran"/>
                <a:sym typeface="Catamaran"/>
              </a:rPr>
              <a:t>B, F</a:t>
            </a:r>
            <a:endParaRPr sz="1600" kern="1200" dirty="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" name="Google Shape;1550;p75">
            <a:extLst>
              <a:ext uri="{FF2B5EF4-FFF2-40B4-BE49-F238E27FC236}">
                <a16:creationId xmlns:a16="http://schemas.microsoft.com/office/drawing/2014/main" id="{D3077BDB-ED1A-99BD-677F-4B51EE32374B}"/>
              </a:ext>
            </a:extLst>
          </p:cNvPr>
          <p:cNvSpPr txBox="1"/>
          <p:nvPr/>
        </p:nvSpPr>
        <p:spPr>
          <a:xfrm>
            <a:off x="10710852" y="4214794"/>
            <a:ext cx="1020900" cy="400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/>
            <a:r>
              <a:rPr lang="en" sz="1600" kern="1200">
                <a:latin typeface="Catamaran"/>
                <a:ea typeface="Catamaran"/>
                <a:cs typeface="Catamaran"/>
                <a:sym typeface="Catamaran"/>
              </a:rPr>
              <a:t>A, B, E, F</a:t>
            </a:r>
            <a:endParaRPr sz="1600" kern="12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5" name="Google Shape;1551;p75">
            <a:extLst>
              <a:ext uri="{FF2B5EF4-FFF2-40B4-BE49-F238E27FC236}">
                <a16:creationId xmlns:a16="http://schemas.microsoft.com/office/drawing/2014/main" id="{BFA5E1D6-1B44-7AF9-D7AD-DD1376B52EA8}"/>
              </a:ext>
            </a:extLst>
          </p:cNvPr>
          <p:cNvSpPr txBox="1"/>
          <p:nvPr/>
        </p:nvSpPr>
        <p:spPr>
          <a:xfrm>
            <a:off x="10710852" y="4710144"/>
            <a:ext cx="657900" cy="400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/>
            <a:r>
              <a:rPr lang="en" sz="1600" kern="1200">
                <a:latin typeface="Catamaran"/>
                <a:ea typeface="Catamaran"/>
                <a:cs typeface="Catamaran"/>
                <a:sym typeface="Catamaran"/>
              </a:rPr>
              <a:t>D, F</a:t>
            </a:r>
            <a:endParaRPr sz="1600" kern="120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6" name="Google Shape;1552;p75">
            <a:extLst>
              <a:ext uri="{FF2B5EF4-FFF2-40B4-BE49-F238E27FC236}">
                <a16:creationId xmlns:a16="http://schemas.microsoft.com/office/drawing/2014/main" id="{E8EFBE6D-082F-BA14-ED84-8A8E87578902}"/>
              </a:ext>
            </a:extLst>
          </p:cNvPr>
          <p:cNvSpPr txBox="1"/>
          <p:nvPr/>
        </p:nvSpPr>
        <p:spPr>
          <a:xfrm>
            <a:off x="10710852" y="5675494"/>
            <a:ext cx="403500" cy="400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/>
            <a:r>
              <a:rPr lang="en" sz="1600" kern="1200"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600" kern="1200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27" name="Google Shape;1553;p75">
            <a:extLst>
              <a:ext uri="{FF2B5EF4-FFF2-40B4-BE49-F238E27FC236}">
                <a16:creationId xmlns:a16="http://schemas.microsoft.com/office/drawing/2014/main" id="{D7FF808A-95A4-D1DF-FB25-3C0621148F50}"/>
              </a:ext>
            </a:extLst>
          </p:cNvPr>
          <p:cNvCxnSpPr/>
          <p:nvPr/>
        </p:nvCxnSpPr>
        <p:spPr>
          <a:xfrm>
            <a:off x="10292652" y="2954194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" name="Google Shape;1554;p75">
            <a:extLst>
              <a:ext uri="{FF2B5EF4-FFF2-40B4-BE49-F238E27FC236}">
                <a16:creationId xmlns:a16="http://schemas.microsoft.com/office/drawing/2014/main" id="{3892680E-2597-B17D-86F5-B722D2DB50D6}"/>
              </a:ext>
            </a:extLst>
          </p:cNvPr>
          <p:cNvCxnSpPr/>
          <p:nvPr/>
        </p:nvCxnSpPr>
        <p:spPr>
          <a:xfrm>
            <a:off x="10292652" y="3436869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" name="Google Shape;1555;p75">
            <a:extLst>
              <a:ext uri="{FF2B5EF4-FFF2-40B4-BE49-F238E27FC236}">
                <a16:creationId xmlns:a16="http://schemas.microsoft.com/office/drawing/2014/main" id="{391C8EFC-CC31-30A5-48A1-EBEE87E0536B}"/>
              </a:ext>
            </a:extLst>
          </p:cNvPr>
          <p:cNvCxnSpPr/>
          <p:nvPr/>
        </p:nvCxnSpPr>
        <p:spPr>
          <a:xfrm>
            <a:off x="10292652" y="3919544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" name="Google Shape;1556;p75">
            <a:extLst>
              <a:ext uri="{FF2B5EF4-FFF2-40B4-BE49-F238E27FC236}">
                <a16:creationId xmlns:a16="http://schemas.microsoft.com/office/drawing/2014/main" id="{817B8CE8-88A5-C88D-DA81-E8C66C64B9FD}"/>
              </a:ext>
            </a:extLst>
          </p:cNvPr>
          <p:cNvCxnSpPr/>
          <p:nvPr/>
        </p:nvCxnSpPr>
        <p:spPr>
          <a:xfrm>
            <a:off x="10292652" y="4414894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Google Shape;1557;p75">
            <a:extLst>
              <a:ext uri="{FF2B5EF4-FFF2-40B4-BE49-F238E27FC236}">
                <a16:creationId xmlns:a16="http://schemas.microsoft.com/office/drawing/2014/main" id="{108C6A30-BEA0-A855-270E-55C705B5E554}"/>
              </a:ext>
            </a:extLst>
          </p:cNvPr>
          <p:cNvCxnSpPr/>
          <p:nvPr/>
        </p:nvCxnSpPr>
        <p:spPr>
          <a:xfrm>
            <a:off x="10292652" y="4910244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" name="Google Shape;1558;p75">
            <a:extLst>
              <a:ext uri="{FF2B5EF4-FFF2-40B4-BE49-F238E27FC236}">
                <a16:creationId xmlns:a16="http://schemas.microsoft.com/office/drawing/2014/main" id="{4756E9D7-898C-E365-1E4A-98A9696BE34A}"/>
              </a:ext>
            </a:extLst>
          </p:cNvPr>
          <p:cNvCxnSpPr/>
          <p:nvPr/>
        </p:nvCxnSpPr>
        <p:spPr>
          <a:xfrm>
            <a:off x="10292652" y="5875594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" name="Google Shape;1559;p75">
            <a:extLst>
              <a:ext uri="{FF2B5EF4-FFF2-40B4-BE49-F238E27FC236}">
                <a16:creationId xmlns:a16="http://schemas.microsoft.com/office/drawing/2014/main" id="{8198DCA9-BAA5-3B83-2E95-47CC8D7AA440}"/>
              </a:ext>
            </a:extLst>
          </p:cNvPr>
          <p:cNvSpPr txBox="1"/>
          <p:nvPr/>
        </p:nvSpPr>
        <p:spPr>
          <a:xfrm>
            <a:off x="10711452" y="5192819"/>
            <a:ext cx="1020900" cy="4002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/>
            <a:r>
              <a:rPr lang="en" sz="1600" kern="1200">
                <a:latin typeface="Catamaran"/>
                <a:ea typeface="Catamaran"/>
                <a:cs typeface="Catamaran"/>
                <a:sym typeface="Catamaran"/>
              </a:rPr>
              <a:t>C, D, E, G</a:t>
            </a:r>
            <a:endParaRPr sz="1600" kern="1200"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34" name="Google Shape;1560;p75">
            <a:extLst>
              <a:ext uri="{FF2B5EF4-FFF2-40B4-BE49-F238E27FC236}">
                <a16:creationId xmlns:a16="http://schemas.microsoft.com/office/drawing/2014/main" id="{86297534-772E-4DC5-EA23-AFDB2E8EA1B8}"/>
              </a:ext>
            </a:extLst>
          </p:cNvPr>
          <p:cNvCxnSpPr/>
          <p:nvPr/>
        </p:nvCxnSpPr>
        <p:spPr>
          <a:xfrm>
            <a:off x="10293252" y="5392919"/>
            <a:ext cx="342000" cy="0"/>
          </a:xfrm>
          <a:prstGeom prst="straightConnector1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01051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A1BD6-4489-F2E3-1B64-EEFCFEDF9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061" y="1975771"/>
            <a:ext cx="4472465" cy="364884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12BBFFE-DED3-A552-13CD-A682A1F2719E}"/>
              </a:ext>
            </a:extLst>
          </p:cNvPr>
          <p:cNvSpPr txBox="1">
            <a:spLocks/>
          </p:cNvSpPr>
          <p:nvPr/>
        </p:nvSpPr>
        <p:spPr>
          <a:xfrm>
            <a:off x="1265523" y="476649"/>
            <a:ext cx="9660954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buClrTx/>
              <a:buFontTx/>
            </a:pPr>
            <a:r>
              <a:rPr lang="en-GB" sz="4300" dirty="0">
                <a:solidFill>
                  <a:srgbClr val="0C0C0C"/>
                </a:solidFill>
                <a:latin typeface="Quattrocento Sans"/>
                <a:sym typeface="Quattrocento Sans"/>
              </a:rPr>
              <a:t>Q. Graph Traversal (Directed Graph) </a:t>
            </a:r>
            <a:endParaRPr lang="en-SE" sz="4300" dirty="0">
              <a:solidFill>
                <a:srgbClr val="0C0C0C"/>
              </a:solidFill>
              <a:latin typeface="Quattrocento Sans"/>
              <a:sym typeface="Quattrocento Sans"/>
            </a:endParaRPr>
          </a:p>
        </p:txBody>
      </p:sp>
      <p:sp>
        <p:nvSpPr>
          <p:cNvPr id="8" name="Google Shape;14;p1">
            <a:extLst>
              <a:ext uri="{FF2B5EF4-FFF2-40B4-BE49-F238E27FC236}">
                <a16:creationId xmlns:a16="http://schemas.microsoft.com/office/drawing/2014/main" id="{715C3C74-8281-F9D1-1ABC-BC89340710FC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50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" name="Google Shape;1582;p76">
            <a:extLst>
              <a:ext uri="{FF2B5EF4-FFF2-40B4-BE49-F238E27FC236}">
                <a16:creationId xmlns:a16="http://schemas.microsoft.com/office/drawing/2014/main" id="{D79D3797-1FAA-60DB-9AF6-D7636B381E92}"/>
              </a:ext>
            </a:extLst>
          </p:cNvPr>
          <p:cNvSpPr txBox="1"/>
          <p:nvPr/>
        </p:nvSpPr>
        <p:spPr>
          <a:xfrm>
            <a:off x="744661" y="1582372"/>
            <a:ext cx="5551967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G</a:t>
            </a:r>
            <a:r>
              <a:rPr lang="en-GB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i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ve the BFS, DFS pre-order and post-order traversals, and a topological sort of this directed graph, </a:t>
            </a:r>
            <a:r>
              <a:rPr lang="en" sz="2800" kern="1200" dirty="0">
                <a:solidFill>
                  <a:srgbClr val="FF0000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starting from either A or C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. When there are muliple possible orders of visiting the next node, select the next node in </a:t>
            </a:r>
            <a:r>
              <a:rPr lang="en" sz="2800" kern="1200" dirty="0">
                <a:solidFill>
                  <a:srgbClr val="FF0000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alphabetical order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6706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B8E99-BCD1-A9A2-0FB4-455075C34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CC22D-ADFD-252A-35E2-4123A1948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174" y="1568275"/>
            <a:ext cx="8988135" cy="5229081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Quattrocento Sans" panose="020B0502050000020003" pitchFamily="34" charset="0"/>
              </a:rPr>
              <a:t>Starting from node A:</a:t>
            </a:r>
          </a:p>
          <a:p>
            <a:pPr lvl="1"/>
            <a:r>
              <a:rPr lang="en-GB" sz="2400" dirty="0">
                <a:latin typeface="Quattrocento Sans" panose="020B0502050000020003" pitchFamily="34" charset="0"/>
              </a:rPr>
              <a:t>Pre-order traversal: </a:t>
            </a:r>
            <a:r>
              <a:rPr lang="pt-BR" sz="2400" dirty="0">
                <a:latin typeface="Quattrocento Sans" panose="020B0502050000020003" pitchFamily="34" charset="0"/>
              </a:rPr>
              <a:t>(A, B, E, H, D, C, F, G)</a:t>
            </a:r>
            <a:endParaRPr lang="en-GB" sz="2400" dirty="0">
              <a:latin typeface="Quattrocento Sans" panose="020B0502050000020003" pitchFamily="34" charset="0"/>
            </a:endParaRPr>
          </a:p>
          <a:p>
            <a:pPr lvl="1"/>
            <a:r>
              <a:rPr lang="en-GB" sz="2400" dirty="0">
                <a:latin typeface="Quattrocento Sans" panose="020B0502050000020003" pitchFamily="34" charset="0"/>
              </a:rPr>
              <a:t>Post-order traversal:  </a:t>
            </a:r>
            <a:r>
              <a:rPr lang="pt-BR" sz="2400" dirty="0">
                <a:latin typeface="Quattrocento Sans" panose="020B0502050000020003" pitchFamily="34" charset="0"/>
              </a:rPr>
              <a:t>(H, E, B, D, A, G, F, C)</a:t>
            </a:r>
          </a:p>
          <a:p>
            <a:pPr lvl="1"/>
            <a:r>
              <a:rPr lang="en-GB" sz="2400" dirty="0">
                <a:latin typeface="Quattrocento Sans" panose="020B0502050000020003" pitchFamily="34" charset="0"/>
              </a:rPr>
              <a:t>Topological Sort: </a:t>
            </a:r>
            <a:r>
              <a:rPr lang="pt-BR" sz="2400" dirty="0">
                <a:latin typeface="Quattrocento Sans" panose="020B0502050000020003" pitchFamily="34" charset="0"/>
              </a:rPr>
              <a:t>(C, F, G, A, D, B, E, H)</a:t>
            </a:r>
          </a:p>
          <a:p>
            <a:pPr lvl="1"/>
            <a:r>
              <a:rPr lang="pt-BR" sz="2400" dirty="0">
                <a:latin typeface="Quattrocento Sans" panose="020B0502050000020003" pitchFamily="34" charset="0"/>
              </a:rPr>
              <a:t>BFS: (A, B, D, E, H, C, F, G)</a:t>
            </a:r>
          </a:p>
          <a:p>
            <a:r>
              <a:rPr lang="en-GB" sz="2800" dirty="0">
                <a:latin typeface="Quattrocento Sans" panose="020B0502050000020003" pitchFamily="34" charset="0"/>
              </a:rPr>
              <a:t>Starting from node C, ‘</a:t>
            </a:r>
          </a:p>
          <a:p>
            <a:pPr lvl="1"/>
            <a:r>
              <a:rPr lang="en-GB" sz="2400" dirty="0">
                <a:latin typeface="Quattrocento Sans" panose="020B0502050000020003" pitchFamily="34" charset="0"/>
              </a:rPr>
              <a:t>Pre-order traversal: </a:t>
            </a:r>
            <a:r>
              <a:rPr lang="pt-BR" sz="2400" dirty="0">
                <a:latin typeface="Quattrocento Sans" panose="020B0502050000020003" pitchFamily="34" charset="0"/>
              </a:rPr>
              <a:t>(C, D, E, H, F, G, A, B)</a:t>
            </a:r>
          </a:p>
          <a:p>
            <a:pPr lvl="1"/>
            <a:r>
              <a:rPr lang="en-GB" sz="2400" dirty="0">
                <a:latin typeface="Quattrocento Sans" panose="020B0502050000020003" pitchFamily="34" charset="0"/>
              </a:rPr>
              <a:t>Post-order traversal:  </a:t>
            </a:r>
            <a:r>
              <a:rPr lang="pt-BR" sz="2400" dirty="0">
                <a:latin typeface="Quattrocento Sans" panose="020B0502050000020003" pitchFamily="34" charset="0"/>
              </a:rPr>
              <a:t>(H, E, B, D, A, G, F, C)</a:t>
            </a:r>
          </a:p>
          <a:p>
            <a:pPr lvl="1"/>
            <a:r>
              <a:rPr lang="en-GB" sz="2400" dirty="0">
                <a:latin typeface="Quattrocento Sans" panose="020B0502050000020003" pitchFamily="34" charset="0"/>
              </a:rPr>
              <a:t>Topological Sort: </a:t>
            </a:r>
            <a:r>
              <a:rPr lang="pt-BR" sz="2400" dirty="0">
                <a:latin typeface="Quattrocento Sans" panose="020B0502050000020003" pitchFamily="34" charset="0"/>
              </a:rPr>
              <a:t>(C, F, G, A, D, B, E, H)</a:t>
            </a:r>
          </a:p>
          <a:p>
            <a:pPr lvl="1"/>
            <a:r>
              <a:rPr lang="pt-BR" sz="2400" dirty="0">
                <a:latin typeface="Quattrocento Sans" panose="020B0502050000020003" pitchFamily="34" charset="0"/>
              </a:rPr>
              <a:t>BFS: (C, D, F, E, G, H, A, 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A6FC3-6539-2C77-901F-8ECCE5169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609" y="2152892"/>
            <a:ext cx="4509399" cy="3678974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B75FABA7-31C0-526A-B793-DA86BD4AADB6}"/>
              </a:ext>
            </a:extLst>
          </p:cNvPr>
          <p:cNvSpPr txBox="1">
            <a:spLocks/>
          </p:cNvSpPr>
          <p:nvPr/>
        </p:nvSpPr>
        <p:spPr>
          <a:xfrm>
            <a:off x="925975" y="476649"/>
            <a:ext cx="10000502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buClrTx/>
            </a:pPr>
            <a:r>
              <a:rPr lang="en-GB" sz="4300" dirty="0">
                <a:solidFill>
                  <a:srgbClr val="0C0C0C"/>
                </a:solidFill>
                <a:latin typeface="Quattrocento Sans"/>
                <a:sym typeface="Quattrocento Sans"/>
              </a:rPr>
              <a:t>Q. Graph Traversal (Directed Graph) ANS </a:t>
            </a:r>
            <a:endParaRPr lang="en-SE" sz="4300" dirty="0">
              <a:solidFill>
                <a:srgbClr val="0C0C0C"/>
              </a:solidFill>
              <a:latin typeface="Quattrocento Sans"/>
              <a:sym typeface="Quattrocento Sans"/>
            </a:endParaRPr>
          </a:p>
        </p:txBody>
      </p:sp>
      <p:sp>
        <p:nvSpPr>
          <p:cNvPr id="8" name="Google Shape;14;p1">
            <a:extLst>
              <a:ext uri="{FF2B5EF4-FFF2-40B4-BE49-F238E27FC236}">
                <a16:creationId xmlns:a16="http://schemas.microsoft.com/office/drawing/2014/main" id="{088C88EC-27FF-E6D2-8D84-44BD8C37BFEA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51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4191838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84DFF71-135F-27B9-21D9-2932B14D2887}"/>
              </a:ext>
            </a:extLst>
          </p:cNvPr>
          <p:cNvSpPr txBox="1">
            <a:spLocks/>
          </p:cNvSpPr>
          <p:nvPr/>
        </p:nvSpPr>
        <p:spPr>
          <a:xfrm>
            <a:off x="1265523" y="476649"/>
            <a:ext cx="9660954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buClrTx/>
              <a:buFontTx/>
            </a:pPr>
            <a:r>
              <a:rPr lang="en-GB" sz="4300" dirty="0">
                <a:solidFill>
                  <a:srgbClr val="0C0C0C"/>
                </a:solidFill>
                <a:latin typeface="Quattrocento Sans"/>
                <a:sym typeface="Quattrocento Sans"/>
              </a:rPr>
              <a:t>Q. Graph Traversal (Undirected Graph) </a:t>
            </a:r>
            <a:endParaRPr lang="en-SE" sz="4300" dirty="0">
              <a:solidFill>
                <a:srgbClr val="0C0C0C"/>
              </a:solidFill>
              <a:latin typeface="Quattrocento Sans"/>
              <a:sym typeface="Quattrocento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60E70-1971-8547-AD12-47AA8AD0C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570" y="1982165"/>
            <a:ext cx="3959830" cy="3428999"/>
          </a:xfrm>
          <a:prstGeom prst="rect">
            <a:avLst/>
          </a:prstGeom>
        </p:spPr>
      </p:pic>
      <p:sp>
        <p:nvSpPr>
          <p:cNvPr id="8" name="Google Shape;1582;p76">
            <a:extLst>
              <a:ext uri="{FF2B5EF4-FFF2-40B4-BE49-F238E27FC236}">
                <a16:creationId xmlns:a16="http://schemas.microsoft.com/office/drawing/2014/main" id="{341AF470-BCEA-C088-DF57-A3BB2F9814C2}"/>
              </a:ext>
            </a:extLst>
          </p:cNvPr>
          <p:cNvSpPr txBox="1"/>
          <p:nvPr/>
        </p:nvSpPr>
        <p:spPr>
          <a:xfrm>
            <a:off x="744661" y="1582372"/>
            <a:ext cx="5551967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G</a:t>
            </a:r>
            <a:r>
              <a:rPr lang="en-GB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i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ve the BFS, DFS pre-order and post-order traversals of this undirected graph, </a:t>
            </a:r>
            <a:r>
              <a:rPr lang="en" sz="2800" kern="1200" dirty="0">
                <a:solidFill>
                  <a:srgbClr val="FF0000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starting from either A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. When there are muliple possible orders of visiting the next node, select the next node in </a:t>
            </a:r>
            <a:r>
              <a:rPr lang="en" sz="2800" kern="1200" dirty="0">
                <a:solidFill>
                  <a:srgbClr val="FF0000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alphabetical order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47157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2F0FE-0A8B-2129-6207-409565AA5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C20480-B9C4-080E-9D48-EFB8AF9A65E4}"/>
              </a:ext>
            </a:extLst>
          </p:cNvPr>
          <p:cNvSpPr txBox="1">
            <a:spLocks/>
          </p:cNvSpPr>
          <p:nvPr/>
        </p:nvSpPr>
        <p:spPr>
          <a:xfrm>
            <a:off x="1265523" y="476649"/>
            <a:ext cx="9892472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buClrTx/>
              <a:buFontTx/>
            </a:pPr>
            <a:r>
              <a:rPr lang="en-GB" sz="4300" dirty="0">
                <a:solidFill>
                  <a:srgbClr val="0C0C0C"/>
                </a:solidFill>
                <a:latin typeface="Quattrocento Sans"/>
                <a:sym typeface="Quattrocento Sans"/>
              </a:rPr>
              <a:t>Q. Graph Traversal (Undirected Graph) ANS </a:t>
            </a:r>
            <a:endParaRPr lang="en-SE" sz="4300" dirty="0">
              <a:solidFill>
                <a:srgbClr val="0C0C0C"/>
              </a:solidFill>
              <a:latin typeface="Quattrocento Sans"/>
              <a:sym typeface="Quattrocento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9057A-4484-3817-2C97-9FA9E3296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570" y="1982165"/>
            <a:ext cx="3959830" cy="342899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C7A85B-4F60-38A7-7742-6D210C3BB7A1}"/>
              </a:ext>
            </a:extLst>
          </p:cNvPr>
          <p:cNvSpPr txBox="1">
            <a:spLocks/>
          </p:cNvSpPr>
          <p:nvPr/>
        </p:nvSpPr>
        <p:spPr>
          <a:xfrm>
            <a:off x="92597" y="1582621"/>
            <a:ext cx="7315200" cy="52290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Quattrocento Sans" panose="020B0502050000020003" pitchFamily="34" charset="0"/>
              </a:rPr>
              <a:t>Starting from node A:</a:t>
            </a:r>
          </a:p>
          <a:p>
            <a:pPr lvl="1"/>
            <a:r>
              <a:rPr lang="en-GB" sz="2400" dirty="0">
                <a:latin typeface="Quattrocento Sans" panose="020B0502050000020003" pitchFamily="34" charset="0"/>
              </a:rPr>
              <a:t>Pre-order traversal: </a:t>
            </a:r>
            <a:r>
              <a:rPr lang="pt-BR" sz="2400" dirty="0">
                <a:latin typeface="Quattrocento Sans" panose="020B0502050000020003" pitchFamily="34" charset="0"/>
              </a:rPr>
              <a:t>A B S C D E H G F</a:t>
            </a:r>
          </a:p>
          <a:p>
            <a:pPr lvl="1"/>
            <a:r>
              <a:rPr lang="en-GB" sz="2400" dirty="0">
                <a:latin typeface="Quattrocento Sans" panose="020B0502050000020003" pitchFamily="34" charset="0"/>
              </a:rPr>
              <a:t>Post-order traversal: B D F G H E C S A</a:t>
            </a:r>
            <a:endParaRPr lang="pt-BR" sz="2400" dirty="0">
              <a:latin typeface="Quattrocento Sans" panose="020B0502050000020003" pitchFamily="34" charset="0"/>
            </a:endParaRPr>
          </a:p>
          <a:p>
            <a:pPr lvl="1"/>
            <a:r>
              <a:rPr lang="en-GB" sz="2400" dirty="0">
                <a:latin typeface="Quattrocento Sans" panose="020B0502050000020003" pitchFamily="34" charset="0"/>
              </a:rPr>
              <a:t>BFS: A B S C G D E F H</a:t>
            </a:r>
          </a:p>
          <a:p>
            <a:pPr lvl="1"/>
            <a:r>
              <a:rPr lang="en-GB" sz="2400" dirty="0">
                <a:latin typeface="Quattrocento Sans" panose="020B0502050000020003" pitchFamily="34" charset="0"/>
              </a:rPr>
              <a:t>(Topological Sort: N/A, since it is only for DAG) </a:t>
            </a:r>
          </a:p>
          <a:p>
            <a:r>
              <a:rPr lang="en-GB" sz="2800" dirty="0">
                <a:latin typeface="Quattrocento Sans" panose="020B0502050000020003" pitchFamily="34" charset="0"/>
              </a:rPr>
              <a:t>Depth First Search Algorithm, Go GATE IIT</a:t>
            </a:r>
          </a:p>
          <a:p>
            <a:pPr lvl="1"/>
            <a:r>
              <a:rPr lang="pt-BR" sz="2400" dirty="0">
                <a:latin typeface="Quattrocento Sans" panose="020B0502050000020003" pitchFamily="34" charset="0"/>
                <a:hlinkClick r:id="rId4"/>
              </a:rPr>
              <a:t>https://www.youtube.com/watch?v=iaBEKo5sM7w</a:t>
            </a:r>
            <a:endParaRPr lang="en-GB" sz="2400" dirty="0">
              <a:latin typeface="Quattrocento Sans" panose="020B0502050000020003" pitchFamily="34" charset="0"/>
            </a:endParaRPr>
          </a:p>
          <a:p>
            <a:pPr lvl="1"/>
            <a:r>
              <a:rPr lang="en-US" altLang="zh-CN" sz="2400" dirty="0">
                <a:latin typeface="Quattrocento Sans" panose="020B0502050000020003" pitchFamily="34" charset="0"/>
              </a:rPr>
              <a:t>The video illustrates </a:t>
            </a:r>
            <a:r>
              <a:rPr lang="en-GB" altLang="zh-CN" sz="2400" dirty="0">
                <a:latin typeface="Quattrocento Sans" panose="020B0502050000020003" pitchFamily="34" charset="0"/>
              </a:rPr>
              <a:t>pre-order traversal with a stack. The post-order traversal is obtained in the order that the nodes are popped off the stack, (c.f., Slide 29 “DFS Traversals and Topological Sort” in </a:t>
            </a:r>
            <a:r>
              <a:rPr lang="en-US" altLang="zh-CN" sz="2400" dirty="0">
                <a:latin typeface="Quattrocento Sans" panose="020B0502050000020003" pitchFamily="34" charset="0"/>
              </a:rPr>
              <a:t>Lecture 12-graphs.pdf)</a:t>
            </a:r>
            <a:endParaRPr lang="pt-BR" sz="2400" dirty="0"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07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B975B-4A57-88E6-BF48-C4E042ACC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88F1276-F9F2-EA66-343B-39A6807C1A67}"/>
              </a:ext>
            </a:extLst>
          </p:cNvPr>
          <p:cNvSpPr txBox="1">
            <a:spLocks/>
          </p:cNvSpPr>
          <p:nvPr/>
        </p:nvSpPr>
        <p:spPr>
          <a:xfrm>
            <a:off x="1265523" y="476649"/>
            <a:ext cx="9660954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buClrTx/>
              <a:buFontTx/>
            </a:pPr>
            <a:r>
              <a:rPr lang="en-GB" sz="4300" dirty="0">
                <a:solidFill>
                  <a:srgbClr val="0C0C0C"/>
                </a:solidFill>
                <a:latin typeface="Quattrocento Sans"/>
                <a:sym typeface="Quattrocento Sans"/>
              </a:rPr>
              <a:t>Q. Graph Traversal (Undirected Graph) </a:t>
            </a:r>
            <a:endParaRPr lang="en-SE" sz="4300" dirty="0">
              <a:solidFill>
                <a:srgbClr val="0C0C0C"/>
              </a:solidFill>
              <a:latin typeface="Quattrocento Sans"/>
              <a:sym typeface="Quattrocento Sans"/>
            </a:endParaRPr>
          </a:p>
        </p:txBody>
      </p:sp>
      <p:sp>
        <p:nvSpPr>
          <p:cNvPr id="3" name="Google Shape;1373;p69">
            <a:extLst>
              <a:ext uri="{FF2B5EF4-FFF2-40B4-BE49-F238E27FC236}">
                <a16:creationId xmlns:a16="http://schemas.microsoft.com/office/drawing/2014/main" id="{47B6B127-6AFD-F4B2-FA3B-21DD0EA00A41}"/>
              </a:ext>
            </a:extLst>
          </p:cNvPr>
          <p:cNvSpPr/>
          <p:nvPr/>
        </p:nvSpPr>
        <p:spPr>
          <a:xfrm>
            <a:off x="9610182" y="1752429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F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sp>
        <p:nvSpPr>
          <p:cNvPr id="6" name="Google Shape;1377;p69">
            <a:extLst>
              <a:ext uri="{FF2B5EF4-FFF2-40B4-BE49-F238E27FC236}">
                <a16:creationId xmlns:a16="http://schemas.microsoft.com/office/drawing/2014/main" id="{97FA533F-F434-310A-B5F2-0AD000AC2B8D}"/>
              </a:ext>
            </a:extLst>
          </p:cNvPr>
          <p:cNvSpPr/>
          <p:nvPr/>
        </p:nvSpPr>
        <p:spPr>
          <a:xfrm>
            <a:off x="10536889" y="2455033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C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cxnSp>
        <p:nvCxnSpPr>
          <p:cNvPr id="8" name="Google Shape;1382;p69">
            <a:extLst>
              <a:ext uri="{FF2B5EF4-FFF2-40B4-BE49-F238E27FC236}">
                <a16:creationId xmlns:a16="http://schemas.microsoft.com/office/drawing/2014/main" id="{A036FFD3-A1C1-8B68-7AC5-A63DEF058B2B}"/>
              </a:ext>
            </a:extLst>
          </p:cNvPr>
          <p:cNvCxnSpPr>
            <a:cxnSpLocks/>
            <a:stCxn id="3" idx="5"/>
            <a:endCxn id="6" idx="1"/>
          </p:cNvCxnSpPr>
          <p:nvPr/>
        </p:nvCxnSpPr>
        <p:spPr>
          <a:xfrm>
            <a:off x="10125643" y="2267890"/>
            <a:ext cx="499685" cy="27558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378;p69">
            <a:extLst>
              <a:ext uri="{FF2B5EF4-FFF2-40B4-BE49-F238E27FC236}">
                <a16:creationId xmlns:a16="http://schemas.microsoft.com/office/drawing/2014/main" id="{71CD32B8-7BE6-E218-C94C-F889A4E19985}"/>
              </a:ext>
            </a:extLst>
          </p:cNvPr>
          <p:cNvSpPr/>
          <p:nvPr/>
        </p:nvSpPr>
        <p:spPr>
          <a:xfrm>
            <a:off x="9681810" y="3066224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D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cxnSp>
        <p:nvCxnSpPr>
          <p:cNvPr id="10" name="Google Shape;1387;p69">
            <a:extLst>
              <a:ext uri="{FF2B5EF4-FFF2-40B4-BE49-F238E27FC236}">
                <a16:creationId xmlns:a16="http://schemas.microsoft.com/office/drawing/2014/main" id="{E82999FE-C0EE-7225-4090-6411DBA254AA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9275144" y="2886583"/>
            <a:ext cx="495105" cy="26808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376;p69">
            <a:extLst>
              <a:ext uri="{FF2B5EF4-FFF2-40B4-BE49-F238E27FC236}">
                <a16:creationId xmlns:a16="http://schemas.microsoft.com/office/drawing/2014/main" id="{037D0A48-8744-9A0B-B1A9-A2FDE059EF2C}"/>
              </a:ext>
            </a:extLst>
          </p:cNvPr>
          <p:cNvSpPr/>
          <p:nvPr/>
        </p:nvSpPr>
        <p:spPr>
          <a:xfrm>
            <a:off x="8758330" y="2357755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A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sp>
        <p:nvSpPr>
          <p:cNvPr id="13" name="Google Shape;1376;p69">
            <a:extLst>
              <a:ext uri="{FF2B5EF4-FFF2-40B4-BE49-F238E27FC236}">
                <a16:creationId xmlns:a16="http://schemas.microsoft.com/office/drawing/2014/main" id="{9AFE3FD5-DC97-57AD-2434-2B658FC016F7}"/>
              </a:ext>
            </a:extLst>
          </p:cNvPr>
          <p:cNvSpPr/>
          <p:nvPr/>
        </p:nvSpPr>
        <p:spPr>
          <a:xfrm>
            <a:off x="7814812" y="2983147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E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cxnSp>
        <p:nvCxnSpPr>
          <p:cNvPr id="14" name="Google Shape;1382;p69">
            <a:extLst>
              <a:ext uri="{FF2B5EF4-FFF2-40B4-BE49-F238E27FC236}">
                <a16:creationId xmlns:a16="http://schemas.microsoft.com/office/drawing/2014/main" id="{47C532E1-26E6-6E50-6E3F-BD8C7C71E435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8372464" y="2226933"/>
            <a:ext cx="474305" cy="219261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376;p69">
            <a:extLst>
              <a:ext uri="{FF2B5EF4-FFF2-40B4-BE49-F238E27FC236}">
                <a16:creationId xmlns:a16="http://schemas.microsoft.com/office/drawing/2014/main" id="{7DF9A61C-6CD9-76C2-8CF4-BC08C90C48AB}"/>
              </a:ext>
            </a:extLst>
          </p:cNvPr>
          <p:cNvSpPr/>
          <p:nvPr/>
        </p:nvSpPr>
        <p:spPr>
          <a:xfrm>
            <a:off x="7814812" y="1740349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B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sp>
        <p:nvSpPr>
          <p:cNvPr id="17" name="Google Shape;1377;p69">
            <a:extLst>
              <a:ext uri="{FF2B5EF4-FFF2-40B4-BE49-F238E27FC236}">
                <a16:creationId xmlns:a16="http://schemas.microsoft.com/office/drawing/2014/main" id="{9F76AE74-EF9B-DBF7-1039-E1F688D928DC}"/>
              </a:ext>
            </a:extLst>
          </p:cNvPr>
          <p:cNvSpPr/>
          <p:nvPr/>
        </p:nvSpPr>
        <p:spPr>
          <a:xfrm>
            <a:off x="10572277" y="3571113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H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sp>
        <p:nvSpPr>
          <p:cNvPr id="18" name="Google Shape;1378;p69">
            <a:extLst>
              <a:ext uri="{FF2B5EF4-FFF2-40B4-BE49-F238E27FC236}">
                <a16:creationId xmlns:a16="http://schemas.microsoft.com/office/drawing/2014/main" id="{92E78B5C-EA22-8ABA-BD3C-AC4FBF6E9BB6}"/>
              </a:ext>
            </a:extLst>
          </p:cNvPr>
          <p:cNvSpPr/>
          <p:nvPr/>
        </p:nvSpPr>
        <p:spPr>
          <a:xfrm>
            <a:off x="8890804" y="3875770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G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cxnSp>
        <p:nvCxnSpPr>
          <p:cNvPr id="19" name="Google Shape;1382;p69">
            <a:extLst>
              <a:ext uri="{FF2B5EF4-FFF2-40B4-BE49-F238E27FC236}">
                <a16:creationId xmlns:a16="http://schemas.microsoft.com/office/drawing/2014/main" id="{1E33E933-E6B3-EBBA-2BB5-3A601EDB0F04}"/>
              </a:ext>
            </a:extLst>
          </p:cNvPr>
          <p:cNvCxnSpPr>
            <a:cxnSpLocks/>
            <a:endCxn id="15" idx="6"/>
          </p:cNvCxnSpPr>
          <p:nvPr/>
        </p:nvCxnSpPr>
        <p:spPr>
          <a:xfrm flipH="1">
            <a:off x="8418712" y="2024317"/>
            <a:ext cx="1199199" cy="1798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382;p69">
            <a:extLst>
              <a:ext uri="{FF2B5EF4-FFF2-40B4-BE49-F238E27FC236}">
                <a16:creationId xmlns:a16="http://schemas.microsoft.com/office/drawing/2014/main" id="{3A416E68-4895-1CE0-CD06-375120ADF925}"/>
              </a:ext>
            </a:extLst>
          </p:cNvPr>
          <p:cNvCxnSpPr>
            <a:cxnSpLocks/>
            <a:stCxn id="13" idx="0"/>
            <a:endCxn id="15" idx="4"/>
          </p:cNvCxnSpPr>
          <p:nvPr/>
        </p:nvCxnSpPr>
        <p:spPr>
          <a:xfrm flipV="1">
            <a:off x="8116762" y="2344249"/>
            <a:ext cx="0" cy="638898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1382;p69">
            <a:extLst>
              <a:ext uri="{FF2B5EF4-FFF2-40B4-BE49-F238E27FC236}">
                <a16:creationId xmlns:a16="http://schemas.microsoft.com/office/drawing/2014/main" id="{3F1D9F09-0C3E-451D-5E56-3219533EB3C9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318901" y="3511214"/>
            <a:ext cx="660342" cy="452995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1382;p69">
            <a:extLst>
              <a:ext uri="{FF2B5EF4-FFF2-40B4-BE49-F238E27FC236}">
                <a16:creationId xmlns:a16="http://schemas.microsoft.com/office/drawing/2014/main" id="{11477472-0CF3-042D-F3B3-C57AF07A4833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9108554" y="2946917"/>
            <a:ext cx="84200" cy="928853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1382;p69">
            <a:extLst>
              <a:ext uri="{FF2B5EF4-FFF2-40B4-BE49-F238E27FC236}">
                <a16:creationId xmlns:a16="http://schemas.microsoft.com/office/drawing/2014/main" id="{7FD59059-AE42-1EC7-7C68-9CE39EAAC56F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9951678" y="2356244"/>
            <a:ext cx="32082" cy="70998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1382;p69">
            <a:extLst>
              <a:ext uri="{FF2B5EF4-FFF2-40B4-BE49-F238E27FC236}">
                <a16:creationId xmlns:a16="http://schemas.microsoft.com/office/drawing/2014/main" id="{AC3E4270-1A04-E15E-4A1B-935A9A9C4108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10858186" y="3050821"/>
            <a:ext cx="16041" cy="52029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1582;p76">
            <a:extLst>
              <a:ext uri="{FF2B5EF4-FFF2-40B4-BE49-F238E27FC236}">
                <a16:creationId xmlns:a16="http://schemas.microsoft.com/office/drawing/2014/main" id="{524C187D-63E1-AE0F-1AB9-8E9E4745B7D9}"/>
              </a:ext>
            </a:extLst>
          </p:cNvPr>
          <p:cNvSpPr txBox="1"/>
          <p:nvPr/>
        </p:nvSpPr>
        <p:spPr>
          <a:xfrm>
            <a:off x="744661" y="1582372"/>
            <a:ext cx="5551967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G</a:t>
            </a:r>
            <a:r>
              <a:rPr lang="en-GB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i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ve the BFS, DFS pre-order and post-order traversals of this undirected graph, </a:t>
            </a:r>
            <a:r>
              <a:rPr lang="en" sz="2800" kern="1200" dirty="0">
                <a:solidFill>
                  <a:srgbClr val="FF0000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starting from A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. When there are muliple possible orders of visiting the next node, select the next node in </a:t>
            </a:r>
            <a:r>
              <a:rPr lang="en" sz="2800" kern="1200" dirty="0">
                <a:solidFill>
                  <a:srgbClr val="FF0000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alphabetical order</a:t>
            </a:r>
            <a:r>
              <a:rPr lang="en" sz="2800" kern="1200" dirty="0">
                <a:solidFill>
                  <a:prstClr val="black"/>
                </a:solidFill>
                <a:latin typeface="Quattrocento Sans" panose="020B0502050000020003" pitchFamily="34" charset="0"/>
                <a:ea typeface="Catamaran"/>
                <a:cs typeface="Catamaran"/>
                <a:sym typeface="Catamar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60222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FDBBC-1561-13F8-280C-C10CC47E5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59B9A93-F7E7-359D-ED50-A36FCB86EAE6}"/>
              </a:ext>
            </a:extLst>
          </p:cNvPr>
          <p:cNvSpPr txBox="1">
            <a:spLocks/>
          </p:cNvSpPr>
          <p:nvPr/>
        </p:nvSpPr>
        <p:spPr>
          <a:xfrm>
            <a:off x="1265523" y="476649"/>
            <a:ext cx="9660954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buClrTx/>
              <a:buFontTx/>
            </a:pPr>
            <a:r>
              <a:rPr lang="en-GB" sz="4300" dirty="0">
                <a:solidFill>
                  <a:srgbClr val="0C0C0C"/>
                </a:solidFill>
                <a:latin typeface="Quattrocento Sans"/>
                <a:sym typeface="Quattrocento Sans"/>
              </a:rPr>
              <a:t>Q. Graph Traversal (Undirected Graph) </a:t>
            </a:r>
            <a:endParaRPr lang="en-SE" sz="4300" dirty="0">
              <a:solidFill>
                <a:srgbClr val="0C0C0C"/>
              </a:solidFill>
              <a:latin typeface="Quattrocento Sans"/>
              <a:sym typeface="Quattrocento San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9A6EE08-0DDE-D18B-2808-C21BBF4DAFC2}"/>
              </a:ext>
            </a:extLst>
          </p:cNvPr>
          <p:cNvSpPr txBox="1">
            <a:spLocks/>
          </p:cNvSpPr>
          <p:nvPr/>
        </p:nvSpPr>
        <p:spPr>
          <a:xfrm>
            <a:off x="746174" y="1568275"/>
            <a:ext cx="7000251" cy="5229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Quattrocento Sans" panose="020B0502050000020003" pitchFamily="34" charset="0"/>
              </a:rPr>
              <a:t>Starting from node A:</a:t>
            </a:r>
          </a:p>
          <a:p>
            <a:pPr lvl="1"/>
            <a:r>
              <a:rPr lang="en-GB" sz="2400" dirty="0">
                <a:latin typeface="Quattrocento Sans" panose="020B0502050000020003" pitchFamily="34" charset="0"/>
              </a:rPr>
              <a:t>Pre-order traversal: A B E G F C H D</a:t>
            </a:r>
          </a:p>
          <a:p>
            <a:pPr lvl="1"/>
            <a:r>
              <a:rPr lang="en-GB" sz="2400" dirty="0">
                <a:latin typeface="Quattrocento Sans" panose="020B0502050000020003" pitchFamily="34" charset="0"/>
              </a:rPr>
              <a:t>Post-order traversal: G E B H C F D A</a:t>
            </a:r>
            <a:endParaRPr lang="pt-BR" sz="2400" dirty="0">
              <a:latin typeface="Quattrocento Sans" panose="020B0502050000020003" pitchFamily="34" charset="0"/>
            </a:endParaRPr>
          </a:p>
          <a:p>
            <a:pPr lvl="1"/>
            <a:r>
              <a:rPr lang="en-GB" sz="2400" dirty="0">
                <a:latin typeface="Quattrocento Sans" panose="020B0502050000020003" pitchFamily="34" charset="0"/>
              </a:rPr>
              <a:t>BFS: A B D G E F C H</a:t>
            </a:r>
          </a:p>
          <a:p>
            <a:pPr lvl="1"/>
            <a:r>
              <a:rPr lang="en-GB" sz="2400" dirty="0">
                <a:latin typeface="Quattrocento Sans" panose="020B0502050000020003" pitchFamily="34" charset="0"/>
              </a:rPr>
              <a:t>(Topological Sort: N/A, since it is only for DAG) </a:t>
            </a:r>
          </a:p>
          <a:p>
            <a:r>
              <a:rPr lang="en-GB" sz="2800" dirty="0">
                <a:latin typeface="Quattrocento Sans" panose="020B0502050000020003" pitchFamily="34" charset="0"/>
              </a:rPr>
              <a:t>Graph Traversals - Breadth First and Depth First</a:t>
            </a:r>
          </a:p>
          <a:p>
            <a:pPr lvl="1"/>
            <a:r>
              <a:rPr lang="pt-BR" sz="2400" dirty="0">
                <a:latin typeface="Quattrocento Sans" panose="020B0502050000020003" pitchFamily="34" charset="0"/>
                <a:hlinkClick r:id="rId3"/>
              </a:rPr>
              <a:t>https://www.youtube.com/watch?v=bIA8HEEUxZI</a:t>
            </a:r>
            <a:r>
              <a:rPr lang="en-GB" sz="2400" dirty="0">
                <a:latin typeface="Quattrocento Sans" panose="020B0502050000020003" pitchFamily="34" charset="0"/>
              </a:rPr>
              <a:t> </a:t>
            </a:r>
            <a:endParaRPr lang="pt-BR" sz="2400" dirty="0">
              <a:latin typeface="Quattrocento Sans" panose="020B0502050000020003" pitchFamily="34" charset="0"/>
            </a:endParaRPr>
          </a:p>
        </p:txBody>
      </p:sp>
      <p:sp>
        <p:nvSpPr>
          <p:cNvPr id="3" name="Google Shape;1373;p69">
            <a:extLst>
              <a:ext uri="{FF2B5EF4-FFF2-40B4-BE49-F238E27FC236}">
                <a16:creationId xmlns:a16="http://schemas.microsoft.com/office/drawing/2014/main" id="{BC4C7159-BAA3-99C6-840D-BF4A1F387714}"/>
              </a:ext>
            </a:extLst>
          </p:cNvPr>
          <p:cNvSpPr/>
          <p:nvPr/>
        </p:nvSpPr>
        <p:spPr>
          <a:xfrm>
            <a:off x="9610182" y="1752429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F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sp>
        <p:nvSpPr>
          <p:cNvPr id="6" name="Google Shape;1377;p69">
            <a:extLst>
              <a:ext uri="{FF2B5EF4-FFF2-40B4-BE49-F238E27FC236}">
                <a16:creationId xmlns:a16="http://schemas.microsoft.com/office/drawing/2014/main" id="{516227CF-00FD-615D-2DDB-CD5D1CE6F985}"/>
              </a:ext>
            </a:extLst>
          </p:cNvPr>
          <p:cNvSpPr/>
          <p:nvPr/>
        </p:nvSpPr>
        <p:spPr>
          <a:xfrm>
            <a:off x="10536889" y="2455033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C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cxnSp>
        <p:nvCxnSpPr>
          <p:cNvPr id="8" name="Google Shape;1382;p69">
            <a:extLst>
              <a:ext uri="{FF2B5EF4-FFF2-40B4-BE49-F238E27FC236}">
                <a16:creationId xmlns:a16="http://schemas.microsoft.com/office/drawing/2014/main" id="{C29030F4-A9EC-5E49-05FA-688FBCCF2687}"/>
              </a:ext>
            </a:extLst>
          </p:cNvPr>
          <p:cNvCxnSpPr>
            <a:cxnSpLocks/>
            <a:stCxn id="3" idx="5"/>
            <a:endCxn id="6" idx="1"/>
          </p:cNvCxnSpPr>
          <p:nvPr/>
        </p:nvCxnSpPr>
        <p:spPr>
          <a:xfrm>
            <a:off x="10125643" y="2267890"/>
            <a:ext cx="499685" cy="27558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378;p69">
            <a:extLst>
              <a:ext uri="{FF2B5EF4-FFF2-40B4-BE49-F238E27FC236}">
                <a16:creationId xmlns:a16="http://schemas.microsoft.com/office/drawing/2014/main" id="{9A3EA757-BD6C-EE1E-147F-BC15BE39DF17}"/>
              </a:ext>
            </a:extLst>
          </p:cNvPr>
          <p:cNvSpPr/>
          <p:nvPr/>
        </p:nvSpPr>
        <p:spPr>
          <a:xfrm>
            <a:off x="9681810" y="3066224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D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cxnSp>
        <p:nvCxnSpPr>
          <p:cNvPr id="10" name="Google Shape;1387;p69">
            <a:extLst>
              <a:ext uri="{FF2B5EF4-FFF2-40B4-BE49-F238E27FC236}">
                <a16:creationId xmlns:a16="http://schemas.microsoft.com/office/drawing/2014/main" id="{933D6684-1CDE-28BF-C5D3-2DB8FA79D2CD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9275144" y="2886583"/>
            <a:ext cx="495105" cy="26808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376;p69">
            <a:extLst>
              <a:ext uri="{FF2B5EF4-FFF2-40B4-BE49-F238E27FC236}">
                <a16:creationId xmlns:a16="http://schemas.microsoft.com/office/drawing/2014/main" id="{355E0D4C-C3BB-4DE9-D16E-273AE27D1BCD}"/>
              </a:ext>
            </a:extLst>
          </p:cNvPr>
          <p:cNvSpPr/>
          <p:nvPr/>
        </p:nvSpPr>
        <p:spPr>
          <a:xfrm>
            <a:off x="8758330" y="2357755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A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sp>
        <p:nvSpPr>
          <p:cNvPr id="13" name="Google Shape;1376;p69">
            <a:extLst>
              <a:ext uri="{FF2B5EF4-FFF2-40B4-BE49-F238E27FC236}">
                <a16:creationId xmlns:a16="http://schemas.microsoft.com/office/drawing/2014/main" id="{727B1615-252F-DE36-C257-B037FD80D4B6}"/>
              </a:ext>
            </a:extLst>
          </p:cNvPr>
          <p:cNvSpPr/>
          <p:nvPr/>
        </p:nvSpPr>
        <p:spPr>
          <a:xfrm>
            <a:off x="7814812" y="2983147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E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cxnSp>
        <p:nvCxnSpPr>
          <p:cNvPr id="14" name="Google Shape;1382;p69">
            <a:extLst>
              <a:ext uri="{FF2B5EF4-FFF2-40B4-BE49-F238E27FC236}">
                <a16:creationId xmlns:a16="http://schemas.microsoft.com/office/drawing/2014/main" id="{24360689-F0E5-17CB-0B2C-3D4B74624F2F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8372464" y="2226933"/>
            <a:ext cx="474305" cy="219261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376;p69">
            <a:extLst>
              <a:ext uri="{FF2B5EF4-FFF2-40B4-BE49-F238E27FC236}">
                <a16:creationId xmlns:a16="http://schemas.microsoft.com/office/drawing/2014/main" id="{6EB753A8-264A-FE1F-6D87-1AD73464B805}"/>
              </a:ext>
            </a:extLst>
          </p:cNvPr>
          <p:cNvSpPr/>
          <p:nvPr/>
        </p:nvSpPr>
        <p:spPr>
          <a:xfrm>
            <a:off x="7814812" y="1740349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B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sp>
        <p:nvSpPr>
          <p:cNvPr id="17" name="Google Shape;1377;p69">
            <a:extLst>
              <a:ext uri="{FF2B5EF4-FFF2-40B4-BE49-F238E27FC236}">
                <a16:creationId xmlns:a16="http://schemas.microsoft.com/office/drawing/2014/main" id="{F45EF824-24FB-82A4-AC03-B00DC85BC1C9}"/>
              </a:ext>
            </a:extLst>
          </p:cNvPr>
          <p:cNvSpPr/>
          <p:nvPr/>
        </p:nvSpPr>
        <p:spPr>
          <a:xfrm>
            <a:off x="10572277" y="3571113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H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sp>
        <p:nvSpPr>
          <p:cNvPr id="18" name="Google Shape;1378;p69">
            <a:extLst>
              <a:ext uri="{FF2B5EF4-FFF2-40B4-BE49-F238E27FC236}">
                <a16:creationId xmlns:a16="http://schemas.microsoft.com/office/drawing/2014/main" id="{029E8CAF-30B2-F467-071A-61952A07AC21}"/>
              </a:ext>
            </a:extLst>
          </p:cNvPr>
          <p:cNvSpPr/>
          <p:nvPr/>
        </p:nvSpPr>
        <p:spPr>
          <a:xfrm>
            <a:off x="8890804" y="3875770"/>
            <a:ext cx="603900" cy="603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tamaran"/>
              </a:rPr>
              <a:t>G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tamaran"/>
            </a:endParaRPr>
          </a:p>
        </p:txBody>
      </p:sp>
      <p:cxnSp>
        <p:nvCxnSpPr>
          <p:cNvPr id="19" name="Google Shape;1382;p69">
            <a:extLst>
              <a:ext uri="{FF2B5EF4-FFF2-40B4-BE49-F238E27FC236}">
                <a16:creationId xmlns:a16="http://schemas.microsoft.com/office/drawing/2014/main" id="{835CA1B8-3DB1-DEF5-1D8A-57544E2C3769}"/>
              </a:ext>
            </a:extLst>
          </p:cNvPr>
          <p:cNvCxnSpPr>
            <a:cxnSpLocks/>
            <a:endCxn id="15" idx="6"/>
          </p:cNvCxnSpPr>
          <p:nvPr/>
        </p:nvCxnSpPr>
        <p:spPr>
          <a:xfrm flipH="1">
            <a:off x="8418712" y="2024317"/>
            <a:ext cx="1199199" cy="1798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382;p69">
            <a:extLst>
              <a:ext uri="{FF2B5EF4-FFF2-40B4-BE49-F238E27FC236}">
                <a16:creationId xmlns:a16="http://schemas.microsoft.com/office/drawing/2014/main" id="{30C7AA76-6074-3BA1-A2AE-9A17B99A41DF}"/>
              </a:ext>
            </a:extLst>
          </p:cNvPr>
          <p:cNvCxnSpPr>
            <a:cxnSpLocks/>
            <a:stCxn id="13" idx="0"/>
            <a:endCxn id="15" idx="4"/>
          </p:cNvCxnSpPr>
          <p:nvPr/>
        </p:nvCxnSpPr>
        <p:spPr>
          <a:xfrm flipV="1">
            <a:off x="8116762" y="2344249"/>
            <a:ext cx="0" cy="638898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1382;p69">
            <a:extLst>
              <a:ext uri="{FF2B5EF4-FFF2-40B4-BE49-F238E27FC236}">
                <a16:creationId xmlns:a16="http://schemas.microsoft.com/office/drawing/2014/main" id="{5B40329A-9359-7B9E-4589-02968B1C0D58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318901" y="3511214"/>
            <a:ext cx="660342" cy="452995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1382;p69">
            <a:extLst>
              <a:ext uri="{FF2B5EF4-FFF2-40B4-BE49-F238E27FC236}">
                <a16:creationId xmlns:a16="http://schemas.microsoft.com/office/drawing/2014/main" id="{F7F7B76F-6E67-E688-3408-B5EB53BD70E6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9108554" y="2946917"/>
            <a:ext cx="84200" cy="928853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1382;p69">
            <a:extLst>
              <a:ext uri="{FF2B5EF4-FFF2-40B4-BE49-F238E27FC236}">
                <a16:creationId xmlns:a16="http://schemas.microsoft.com/office/drawing/2014/main" id="{02141A6C-E1D4-8EB1-96F6-C1F4303C4E1B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9951678" y="2356244"/>
            <a:ext cx="32082" cy="70998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1382;p69">
            <a:extLst>
              <a:ext uri="{FF2B5EF4-FFF2-40B4-BE49-F238E27FC236}">
                <a16:creationId xmlns:a16="http://schemas.microsoft.com/office/drawing/2014/main" id="{1F123434-EED0-6073-7214-A0ADDA284814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10858186" y="3050821"/>
            <a:ext cx="16041" cy="52029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9527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76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67" name="Google Shape;1567;p76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68" name="Google Shape;1568;p76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69" name="Google Shape;1569;p76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70" name="Google Shape;1570;p76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71" name="Google Shape;1571;p76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72" name="Google Shape;1572;p76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573" name="Google Shape;1573;p76"/>
          <p:cNvCxnSpPr>
            <a:endCxn id="1567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4" name="Google Shape;1574;p76"/>
          <p:cNvCxnSpPr>
            <a:stCxn id="1566" idx="7"/>
            <a:endCxn id="1568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5" name="Google Shape;1575;p76"/>
          <p:cNvCxnSpPr>
            <a:stCxn id="1568" idx="1"/>
            <a:endCxn id="1567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6" name="Google Shape;1576;p76"/>
          <p:cNvCxnSpPr>
            <a:stCxn id="1567" idx="7"/>
            <a:endCxn id="1571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7" name="Google Shape;1577;p76"/>
          <p:cNvCxnSpPr>
            <a:stCxn id="1568" idx="7"/>
            <a:endCxn id="1570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8" name="Google Shape;1578;p76"/>
          <p:cNvCxnSpPr>
            <a:stCxn id="1568" idx="5"/>
            <a:endCxn id="1569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9" name="Google Shape;1579;p76"/>
          <p:cNvCxnSpPr>
            <a:stCxn id="1569" idx="0"/>
            <a:endCxn id="1570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0" name="Google Shape;1580;p76"/>
          <p:cNvCxnSpPr>
            <a:stCxn id="1571" idx="6"/>
            <a:endCxn id="1570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1" name="Google Shape;1581;p76"/>
          <p:cNvCxnSpPr>
            <a:stCxn id="1572" idx="2"/>
            <a:endCxn id="1570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2" name="Google Shape;1582;p76"/>
          <p:cNvSpPr txBox="1"/>
          <p:nvPr/>
        </p:nvSpPr>
        <p:spPr>
          <a:xfrm>
            <a:off x="6871699" y="2221200"/>
            <a:ext cx="4147391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r>
              <a:rPr lang="en-GB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i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ve the DFS pre-order and post-order traversals of this directed graph, </a:t>
            </a:r>
            <a:r>
              <a:rPr lang="en" sz="1800" kern="1200" dirty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starting from node A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. When there are muliple possible orders of visiting the next node, select the next node in </a:t>
            </a:r>
            <a:r>
              <a:rPr lang="en" sz="1800" kern="1200" dirty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alphabetical order</a:t>
            </a: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. </a:t>
            </a:r>
          </a:p>
          <a:p>
            <a:pPr defTabSz="457200">
              <a:buClrTx/>
            </a:pPr>
            <a:endParaRPr lang="en"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 dirty="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 dirty="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83" name="Google Shape;1583;p76"/>
          <p:cNvSpPr txBox="1"/>
          <p:nvPr/>
        </p:nvSpPr>
        <p:spPr>
          <a:xfrm>
            <a:off x="2289075" y="5170352"/>
            <a:ext cx="7332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Stack: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F0A56-246E-7D86-64B5-C5B40707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45" y="586924"/>
            <a:ext cx="9660954" cy="763600"/>
          </a:xfrm>
        </p:spPr>
        <p:txBody>
          <a:bodyPr/>
          <a:lstStyle/>
          <a:p>
            <a:r>
              <a:rPr lang="en-GB" dirty="0">
                <a:solidFill>
                  <a:srgbClr val="0C0C0C"/>
                </a:solidFill>
                <a:latin typeface="Quattrocento Sans"/>
                <a:sym typeface="Quattrocento Sans"/>
              </a:rPr>
              <a:t>Q: Graph Traversals (Pre-Order &amp; Post-Order)</a:t>
            </a:r>
            <a:endParaRPr lang="en-SE" dirty="0">
              <a:solidFill>
                <a:srgbClr val="0C0C0C"/>
              </a:solidFill>
              <a:latin typeface="Quattrocento Sans"/>
              <a:sym typeface="Quattrocento Sans"/>
            </a:endParaRPr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8614FE6F-D99D-1781-0ED0-29C2F88E617C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8C23F-076B-4946-DB36-2CE0834BD43D}"/>
              </a:ext>
            </a:extLst>
          </p:cNvPr>
          <p:cNvSpPr txBox="1"/>
          <p:nvPr/>
        </p:nvSpPr>
        <p:spPr>
          <a:xfrm>
            <a:off x="2796885" y="6363946"/>
            <a:ext cx="682342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GB" sz="1800" kern="1200" dirty="0">
                <a:solidFill>
                  <a:prstClr val="black"/>
                </a:solidFill>
                <a:latin typeface="Calibri"/>
              </a:rPr>
              <a:t>You do NOT need to write out the stack or queue contents in the exam</a:t>
            </a:r>
            <a:endParaRPr lang="en-SE" sz="1800" kern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77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90" name="Google Shape;1590;p77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91" name="Google Shape;1591;p77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92" name="Google Shape;1592;p77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93" name="Google Shape;1593;p77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94" name="Google Shape;1594;p77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95" name="Google Shape;1595;p77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596" name="Google Shape;1596;p77"/>
          <p:cNvCxnSpPr>
            <a:endCxn id="1590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7" name="Google Shape;1597;p77"/>
          <p:cNvCxnSpPr>
            <a:stCxn id="1589" idx="7"/>
            <a:endCxn id="1591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8" name="Google Shape;1598;p77"/>
          <p:cNvCxnSpPr>
            <a:stCxn id="1591" idx="1"/>
            <a:endCxn id="1590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9" name="Google Shape;1599;p77"/>
          <p:cNvCxnSpPr>
            <a:stCxn id="1590" idx="7"/>
            <a:endCxn id="1594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0" name="Google Shape;1600;p77"/>
          <p:cNvCxnSpPr>
            <a:stCxn id="1591" idx="7"/>
            <a:endCxn id="1593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1" name="Google Shape;1601;p77"/>
          <p:cNvCxnSpPr>
            <a:stCxn id="1591" idx="5"/>
            <a:endCxn id="1592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2" name="Google Shape;1602;p77"/>
          <p:cNvCxnSpPr>
            <a:stCxn id="1592" idx="0"/>
            <a:endCxn id="1593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3" name="Google Shape;1603;p77"/>
          <p:cNvCxnSpPr>
            <a:stCxn id="1594" idx="6"/>
            <a:endCxn id="1593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4" name="Google Shape;1604;p77"/>
          <p:cNvCxnSpPr>
            <a:stCxn id="1595" idx="2"/>
            <a:endCxn id="1593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5" name="Google Shape;1605;p77"/>
          <p:cNvSpPr txBox="1"/>
          <p:nvPr/>
        </p:nvSpPr>
        <p:spPr>
          <a:xfrm>
            <a:off x="6871700" y="2221202"/>
            <a:ext cx="2220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06" name="Google Shape;1606;p77"/>
          <p:cNvSpPr txBox="1"/>
          <p:nvPr/>
        </p:nvSpPr>
        <p:spPr>
          <a:xfrm>
            <a:off x="2289075" y="5170352"/>
            <a:ext cx="7332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Stack: A  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CCB48-D65E-8F93-388F-F6E33603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089BE729-2E08-B8B6-3C5C-0EB28E515412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8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13" name="Google Shape;1613;p78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14" name="Google Shape;1614;p78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15" name="Google Shape;1615;p78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16" name="Google Shape;1616;p78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17" name="Google Shape;1617;p78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18" name="Google Shape;1618;p78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619" name="Google Shape;1619;p78"/>
          <p:cNvCxnSpPr>
            <a:endCxn id="1613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0" name="Google Shape;1620;p78"/>
          <p:cNvCxnSpPr>
            <a:stCxn id="1612" idx="7"/>
            <a:endCxn id="1614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1" name="Google Shape;1621;p78"/>
          <p:cNvCxnSpPr>
            <a:stCxn id="1614" idx="1"/>
            <a:endCxn id="1613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2" name="Google Shape;1622;p78"/>
          <p:cNvCxnSpPr>
            <a:stCxn id="1613" idx="7"/>
            <a:endCxn id="1617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3" name="Google Shape;1623;p78"/>
          <p:cNvCxnSpPr>
            <a:stCxn id="1614" idx="7"/>
            <a:endCxn id="1616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4" name="Google Shape;1624;p78"/>
          <p:cNvCxnSpPr>
            <a:stCxn id="1614" idx="5"/>
            <a:endCxn id="1615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5" name="Google Shape;1625;p78"/>
          <p:cNvCxnSpPr>
            <a:stCxn id="1615" idx="0"/>
            <a:endCxn id="1616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6" name="Google Shape;1626;p78"/>
          <p:cNvCxnSpPr>
            <a:stCxn id="1617" idx="6"/>
            <a:endCxn id="1616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7" name="Google Shape;1627;p78"/>
          <p:cNvCxnSpPr>
            <a:stCxn id="1618" idx="2"/>
            <a:endCxn id="1616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8" name="Google Shape;1628;p78"/>
          <p:cNvSpPr txBox="1"/>
          <p:nvPr/>
        </p:nvSpPr>
        <p:spPr>
          <a:xfrm>
            <a:off x="6871700" y="2221202"/>
            <a:ext cx="2220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A, 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29" name="Google Shape;1629;p78"/>
          <p:cNvSpPr txBox="1"/>
          <p:nvPr/>
        </p:nvSpPr>
        <p:spPr>
          <a:xfrm>
            <a:off x="2289075" y="5170352"/>
            <a:ext cx="7332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Stack: A, B 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EE2B7C-A3C1-7CBA-0B92-4E691F28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69E965D5-9148-E8F7-993C-4897847F55AB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79"/>
          <p:cNvSpPr/>
          <p:nvPr/>
        </p:nvSpPr>
        <p:spPr>
          <a:xfrm>
            <a:off x="2281425" y="4116925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36" name="Google Shape;1636;p79"/>
          <p:cNvSpPr/>
          <p:nvPr/>
        </p:nvSpPr>
        <p:spPr>
          <a:xfrm>
            <a:off x="2281425" y="2825100"/>
            <a:ext cx="603900" cy="603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B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37" name="Google Shape;1637;p79"/>
          <p:cNvSpPr/>
          <p:nvPr/>
        </p:nvSpPr>
        <p:spPr>
          <a:xfrm>
            <a:off x="3200250" y="359215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38" name="Google Shape;1638;p79"/>
          <p:cNvSpPr/>
          <p:nvPr/>
        </p:nvSpPr>
        <p:spPr>
          <a:xfrm>
            <a:off x="4119075" y="4116925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E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39" name="Google Shape;1639;p79"/>
          <p:cNvSpPr/>
          <p:nvPr/>
        </p:nvSpPr>
        <p:spPr>
          <a:xfrm>
            <a:off x="411907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F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40" name="Google Shape;1640;p79"/>
          <p:cNvSpPr/>
          <p:nvPr/>
        </p:nvSpPr>
        <p:spPr>
          <a:xfrm>
            <a:off x="3200250" y="2221200"/>
            <a:ext cx="603900" cy="603900"/>
          </a:xfrm>
          <a:prstGeom prst="ellipse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41" name="Google Shape;1641;p79"/>
          <p:cNvSpPr/>
          <p:nvPr/>
        </p:nvSpPr>
        <p:spPr>
          <a:xfrm>
            <a:off x="5220025" y="2825100"/>
            <a:ext cx="603900" cy="60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G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cxnSp>
        <p:nvCxnSpPr>
          <p:cNvPr id="1642" name="Google Shape;1642;p79"/>
          <p:cNvCxnSpPr>
            <a:endCxn id="1636" idx="4"/>
          </p:cNvCxnSpPr>
          <p:nvPr/>
        </p:nvCxnSpPr>
        <p:spPr>
          <a:xfrm rot="10800000">
            <a:off x="2583375" y="3429000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3" name="Google Shape;1643;p79"/>
          <p:cNvCxnSpPr>
            <a:stCxn id="1635" idx="7"/>
            <a:endCxn id="1637" idx="3"/>
          </p:cNvCxnSpPr>
          <p:nvPr/>
        </p:nvCxnSpPr>
        <p:spPr>
          <a:xfrm rot="10800000" flipH="1">
            <a:off x="2796886" y="4107564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4" name="Google Shape;1644;p79"/>
          <p:cNvCxnSpPr>
            <a:stCxn id="1637" idx="1"/>
            <a:endCxn id="1636" idx="5"/>
          </p:cNvCxnSpPr>
          <p:nvPr/>
        </p:nvCxnSpPr>
        <p:spPr>
          <a:xfrm rot="10800000">
            <a:off x="2796989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5" name="Google Shape;1645;p79"/>
          <p:cNvCxnSpPr>
            <a:stCxn id="1636" idx="7"/>
            <a:endCxn id="1640" idx="2"/>
          </p:cNvCxnSpPr>
          <p:nvPr/>
        </p:nvCxnSpPr>
        <p:spPr>
          <a:xfrm rot="10800000" flipH="1">
            <a:off x="2796886" y="2523239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6" name="Google Shape;1646;p79"/>
          <p:cNvCxnSpPr>
            <a:stCxn id="1637" idx="7"/>
            <a:endCxn id="1639" idx="3"/>
          </p:cNvCxnSpPr>
          <p:nvPr/>
        </p:nvCxnSpPr>
        <p:spPr>
          <a:xfrm rot="10800000" flipH="1">
            <a:off x="3715711" y="3340689"/>
            <a:ext cx="491700" cy="33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7" name="Google Shape;1647;p79"/>
          <p:cNvCxnSpPr>
            <a:stCxn id="1637" idx="5"/>
            <a:endCxn id="1638" idx="1"/>
          </p:cNvCxnSpPr>
          <p:nvPr/>
        </p:nvCxnSpPr>
        <p:spPr>
          <a:xfrm>
            <a:off x="3715711" y="4107611"/>
            <a:ext cx="491700" cy="9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8" name="Google Shape;1648;p79"/>
          <p:cNvCxnSpPr>
            <a:stCxn id="1638" idx="0"/>
            <a:endCxn id="1639" idx="4"/>
          </p:cNvCxnSpPr>
          <p:nvPr/>
        </p:nvCxnSpPr>
        <p:spPr>
          <a:xfrm rot="10800000">
            <a:off x="4421025" y="3429025"/>
            <a:ext cx="0" cy="6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9" name="Google Shape;1649;p79"/>
          <p:cNvCxnSpPr>
            <a:stCxn id="1640" idx="6"/>
            <a:endCxn id="1639" idx="1"/>
          </p:cNvCxnSpPr>
          <p:nvPr/>
        </p:nvCxnSpPr>
        <p:spPr>
          <a:xfrm>
            <a:off x="3804150" y="2523150"/>
            <a:ext cx="403500" cy="39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0" name="Google Shape;1650;p79"/>
          <p:cNvCxnSpPr>
            <a:stCxn id="1641" idx="2"/>
            <a:endCxn id="1639" idx="6"/>
          </p:cNvCxnSpPr>
          <p:nvPr/>
        </p:nvCxnSpPr>
        <p:spPr>
          <a:xfrm rot="10800000">
            <a:off x="4722925" y="3127050"/>
            <a:ext cx="49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51" name="Google Shape;1651;p79"/>
          <p:cNvSpPr txBox="1"/>
          <p:nvPr/>
        </p:nvSpPr>
        <p:spPr>
          <a:xfrm>
            <a:off x="6871700" y="2221202"/>
            <a:ext cx="2220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Pre-Order: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A, B, C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Catamaran"/>
                <a:ea typeface="Catamaran"/>
                <a:cs typeface="Catamaran"/>
                <a:sym typeface="Catamaran"/>
              </a:rPr>
              <a:t>DFS Post-Order:</a:t>
            </a:r>
            <a:endParaRPr sz="1800" kern="1200">
              <a:solidFill>
                <a:prstClr val="black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652" name="Google Shape;1652;p79"/>
          <p:cNvSpPr txBox="1"/>
          <p:nvPr/>
        </p:nvSpPr>
        <p:spPr>
          <a:xfrm>
            <a:off x="2289075" y="5170352"/>
            <a:ext cx="7332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457200">
              <a:buClr>
                <a:prstClr val="black"/>
              </a:buClr>
              <a:buSzPts val="1100"/>
            </a:pPr>
            <a:r>
              <a:rPr lang="en" sz="1800" kern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Stack: A, B, C </a:t>
            </a: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  <a:p>
            <a:pPr defTabSz="457200">
              <a:buClrTx/>
            </a:pPr>
            <a:endParaRPr sz="1800" kern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06ECBE-8F40-5EF3-28B0-99A4D5A9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Google Shape;14;p1">
            <a:extLst>
              <a:ext uri="{FF2B5EF4-FFF2-40B4-BE49-F238E27FC236}">
                <a16:creationId xmlns:a16="http://schemas.microsoft.com/office/drawing/2014/main" id="{7913DA1E-DF95-413F-29A0-6CF89CA33BED}"/>
              </a:ext>
            </a:extLst>
          </p:cNvPr>
          <p:cNvSpPr txBox="1"/>
          <p:nvPr/>
        </p:nvSpPr>
        <p:spPr>
          <a:xfrm>
            <a:off x="11665526" y="6495138"/>
            <a:ext cx="526473" cy="42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88375" rIns="88375" bIns="8837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fld id="{00000000-1234-1234-1234-123412341234}" type="slidenum">
              <a:rPr lang="en-US" sz="16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fld>
            <a:endParaRPr sz="1600" dirty="0">
              <a:solidFill>
                <a:srgbClr val="59595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Custom 2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3469</Words>
  <Application>Microsoft Office PowerPoint</Application>
  <PresentationFormat>Widescreen</PresentationFormat>
  <Paragraphs>1079</Paragraphs>
  <Slides>55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Arial</vt:lpstr>
      <vt:lpstr>Twentieth Century</vt:lpstr>
      <vt:lpstr>Quattrocento Sans</vt:lpstr>
      <vt:lpstr>Wingdings</vt:lpstr>
      <vt:lpstr>fkGroteskNeue</vt:lpstr>
      <vt:lpstr>Open Sans</vt:lpstr>
      <vt:lpstr>Gill Sans Light</vt:lpstr>
      <vt:lpstr>Calibri</vt:lpstr>
      <vt:lpstr>Times New Roman</vt:lpstr>
      <vt:lpstr>Avenir</vt:lpstr>
      <vt:lpstr>Catamaran</vt:lpstr>
      <vt:lpstr>Helvetica</vt:lpstr>
      <vt:lpstr>Integral</vt:lpstr>
      <vt:lpstr>Office Theme</vt:lpstr>
      <vt:lpstr>PowerPoint Presentation</vt:lpstr>
      <vt:lpstr>Q. Adjacency matrix and adjacency list </vt:lpstr>
      <vt:lpstr>Q. Adjacency matrix and adjacency list ANS </vt:lpstr>
      <vt:lpstr>Q. Adjacency matrix and adjacency list </vt:lpstr>
      <vt:lpstr>Q. Adjacency matrix and adjacency list ANS </vt:lpstr>
      <vt:lpstr>Q: Graph Traversals (Pre-Order &amp; Post-Order)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Q: Graph Traversals (BFS)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Q: Graph Traversals (BFS) ANS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</vt:lpstr>
      <vt:lpstr>Q. Topological Sort Final 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Zonghua</dc:creator>
  <cp:lastModifiedBy>Zonghua Gu</cp:lastModifiedBy>
  <cp:revision>20</cp:revision>
  <dcterms:modified xsi:type="dcterms:W3CDTF">2025-04-20T16:28:17Z</dcterms:modified>
</cp:coreProperties>
</file>