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44"/>
  </p:notesMasterIdLst>
  <p:sldIdLst>
    <p:sldId id="296" r:id="rId2"/>
    <p:sldId id="269" r:id="rId3"/>
    <p:sldId id="273" r:id="rId4"/>
    <p:sldId id="275" r:id="rId5"/>
    <p:sldId id="276" r:id="rId6"/>
    <p:sldId id="277" r:id="rId7"/>
    <p:sldId id="278" r:id="rId8"/>
    <p:sldId id="279" r:id="rId9"/>
    <p:sldId id="280" r:id="rId10"/>
    <p:sldId id="307" r:id="rId11"/>
    <p:sldId id="281" r:id="rId12"/>
    <p:sldId id="282" r:id="rId13"/>
    <p:sldId id="257" r:id="rId14"/>
    <p:sldId id="283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305" r:id="rId32"/>
    <p:sldId id="297" r:id="rId33"/>
    <p:sldId id="271" r:id="rId34"/>
    <p:sldId id="274" r:id="rId35"/>
    <p:sldId id="299" r:id="rId36"/>
    <p:sldId id="300" r:id="rId37"/>
    <p:sldId id="301" r:id="rId38"/>
    <p:sldId id="302" r:id="rId39"/>
    <p:sldId id="303" r:id="rId40"/>
    <p:sldId id="304" r:id="rId41"/>
    <p:sldId id="306" r:id="rId42"/>
    <p:sldId id="308" r:id="rId43"/>
  </p:sldIdLst>
  <p:sldSz cx="12192000" cy="6858000"/>
  <p:notesSz cx="6858000" cy="9144000"/>
  <p:embeddedFontLst>
    <p:embeddedFont>
      <p:font typeface="Helvetica" panose="020B0604020202020204" pitchFamily="34" charset="0"/>
      <p:regular r:id="rId45"/>
      <p:bold r:id="rId46"/>
      <p:italic r:id="rId47"/>
      <p:boldItalic r:id="rId48"/>
    </p:embeddedFont>
    <p:embeddedFont>
      <p:font typeface="Quattrocento Sans" panose="020B0502050000020003" pitchFamily="3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F44D91-C1CF-4E3A-A339-59CF4255D9B8}">
  <a:tblStyle styleId="{07F44D91-C1CF-4E3A-A339-59CF4255D9B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A34A9A3-C17E-47E0-A1CB-5D3098D547E0}" styleName="Table_1">
    <a:wholeTbl>
      <a:tcTxStyle b="off" i="off">
        <a:font>
          <a:latin typeface="Segoe UI Semilight"/>
          <a:ea typeface="Segoe UI Semilight"/>
          <a:cs typeface="Segoe UI Semiligh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1FA"/>
          </a:solidFill>
        </a:fill>
      </a:tcStyle>
    </a:wholeTbl>
    <a:band1H>
      <a:tcTxStyle/>
      <a:tcStyle>
        <a:tcBdr/>
        <a:fill>
          <a:solidFill>
            <a:srgbClr val="CBE2F5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E2F5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Segoe UI Semilight"/>
          <a:ea typeface="Segoe UI Semilight"/>
          <a:cs typeface="Segoe UI Semiligh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Segoe UI Semilight"/>
          <a:ea typeface="Segoe UI Semilight"/>
          <a:cs typeface="Segoe UI Semiligh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Segoe UI Semilight"/>
          <a:ea typeface="Segoe UI Semilight"/>
          <a:cs typeface="Segoe UI Semiligh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Segoe UI Semilight"/>
          <a:ea typeface="Segoe UI Semilight"/>
          <a:cs typeface="Segoe UI Semiligh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438" autoAdjust="0"/>
  </p:normalViewPr>
  <p:slideViewPr>
    <p:cSldViewPr snapToGrid="0">
      <p:cViewPr varScale="1">
        <p:scale>
          <a:sx n="67" d="100"/>
          <a:sy n="67" d="100"/>
        </p:scale>
        <p:origin x="126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7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0658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238edcf2c93_0_2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g238edcf2c93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Runtime:</a:t>
            </a:r>
            <a:endParaRPr lang="en-GB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Locating min = O(1)</a:t>
            </a:r>
            <a:endParaRPr lang="en-GB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Fixing heap = ?</a:t>
            </a:r>
            <a:endParaRPr lang="en-GB" dirty="0"/>
          </a:p>
          <a:p>
            <a:pPr marL="265176" marR="0" lvl="1" indent="-137159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B6A479"/>
              </a:buClr>
              <a:buSzPts val="1800"/>
              <a:buFont typeface="Quattrocento Sans"/>
              <a:buChar char="-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Removing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overallRoot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creates a gap</a:t>
            </a:r>
            <a:endParaRPr lang="en-GB" dirty="0"/>
          </a:p>
          <a:p>
            <a:pPr marL="265176" marR="0" lvl="1" indent="-13715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6A479"/>
              </a:buClr>
              <a:buSzPts val="1800"/>
              <a:buFont typeface="Quattrocento Sans"/>
              <a:buChar char="-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Replacing with one of its children causes lots of gaps</a:t>
            </a:r>
            <a:endParaRPr lang="en-GB" dirty="0"/>
          </a:p>
          <a:p>
            <a:pPr marL="265176" marR="0" lvl="1" indent="-13715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6A479"/>
              </a:buClr>
              <a:buSzPts val="1800"/>
              <a:buFont typeface="Quattrocento Sans"/>
              <a:buChar char="-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What node can we replace with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overallRoot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that wont cause any gaps?</a:t>
            </a:r>
            <a:endParaRPr lang="en-GB"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lang="en-GB" sz="18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2" name="Google Shape;107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200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This is a big idea! (height of all these tree DS correlates w worst case runtimes – we want to design our trees to have reasonably small height!)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Runtime:</a:t>
            </a:r>
            <a:endParaRPr lang="en-GB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Locating min = O(1)</a:t>
            </a:r>
            <a:endParaRPr lang="en-GB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Fixing heap = ?</a:t>
            </a:r>
            <a:endParaRPr lang="en-GB" dirty="0"/>
          </a:p>
          <a:p>
            <a:pPr marL="265176" marR="0" lvl="1" indent="-137159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B6A479"/>
              </a:buClr>
              <a:buSzPts val="1800"/>
              <a:buFont typeface="Quattrocento Sans"/>
              <a:buChar char="-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Removing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overallRoot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creates a gap</a:t>
            </a:r>
            <a:endParaRPr lang="en-GB" dirty="0"/>
          </a:p>
          <a:p>
            <a:pPr marL="265176" marR="0" lvl="1" indent="-13715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6A479"/>
              </a:buClr>
              <a:buSzPts val="1800"/>
              <a:buFont typeface="Quattrocento Sans"/>
              <a:buChar char="-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Replacing with one of its children causes lots of gaps</a:t>
            </a:r>
            <a:endParaRPr lang="en-GB" dirty="0"/>
          </a:p>
          <a:p>
            <a:pPr marL="265176" marR="0" lvl="1" indent="-13715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6A479"/>
              </a:buClr>
              <a:buSzPts val="1800"/>
              <a:buFont typeface="Quattrocento Sans"/>
              <a:buChar char="-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What node can we replace with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overallRoot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that wont cause any gaps?</a:t>
            </a:r>
            <a:endParaRPr lang="en-GB"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lang="en-GB" sz="18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3" name="Google Shape;121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38edcf2c93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238edcf2c9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7" name="Google Shape;156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3aa185bab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23aa185bab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3aa185bab8_0_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g23aa185bab8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3a6dadd4af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g23a6dadd4a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3a6dadd4af_1_12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g23a6dadd4af_1_1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f3f2df1ca7_0_6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4" name="Google Shape;474;gf3f2df1ca7_0_6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Gives us fast insertions and removals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Completeness forces height to be log(n)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Gives us contiguious memory</a:t>
            </a:r>
            <a:endParaRPr/>
          </a:p>
        </p:txBody>
      </p:sp>
      <p:sp>
        <p:nvSpPr>
          <p:cNvPr id="475" name="Google Shape;475;gf3f2df1ca7_0_6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f3f2df1ca7_0_7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8" name="Google Shape;568;gf3f2df1ca7_0_7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Gives us fast insertions and removals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Completeness forces height to be log(n)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Gives us contiguious memory</a:t>
            </a:r>
            <a:endParaRPr/>
          </a:p>
        </p:txBody>
      </p:sp>
      <p:sp>
        <p:nvSpPr>
          <p:cNvPr id="569" name="Google Shape;569;gf3f2df1ca7_0_7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f3f2df1ca7_0_10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We’ve matched the </a:t>
            </a:r>
            <a:r>
              <a:rPr lang="en-GB" sz="12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asymptotic worst-case </a:t>
            </a:r>
            <a:r>
              <a:rPr lang="en-GB" sz="12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behavior</a:t>
            </a:r>
            <a:r>
              <a:rPr lang="en-GB" sz="1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of AVL trees. </a:t>
            </a:r>
            <a:endParaRPr lang="en-GB" sz="8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But we’re actually doing better!</a:t>
            </a:r>
            <a:endParaRPr lang="en-GB" sz="8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marR="0" lvl="0" indent="-361950" algn="l" rtl="0"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2100"/>
              <a:buFont typeface="Quattrocento Sans"/>
              <a:buChar char="●"/>
            </a:pPr>
            <a:r>
              <a:rPr lang="en-GB" sz="1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The constant factors for array accesses are better.</a:t>
            </a:r>
            <a:endParaRPr lang="en-GB" sz="8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marR="0" lvl="0" indent="-361950" algn="l" rtl="0"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2100"/>
              <a:buFont typeface="Quattrocento Sans"/>
              <a:buChar char="●"/>
            </a:pPr>
            <a:r>
              <a:rPr lang="en-GB" sz="1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The tree can be a constant factor shorter because of stricter height invariants.</a:t>
            </a:r>
            <a:endParaRPr lang="en-GB" sz="8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marR="0" lvl="0" indent="-361950" algn="l" rtl="0"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2100"/>
              <a:buFont typeface="Quattrocento Sans"/>
              <a:buChar char="●"/>
            </a:pPr>
            <a:r>
              <a:rPr lang="en-GB" sz="1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In-practice case for add is really good.</a:t>
            </a:r>
            <a:endParaRPr lang="en-GB" sz="8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marR="0" lvl="0" indent="-361950" algn="l" rtl="0"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2100"/>
              <a:buFont typeface="Quattrocento Sans"/>
              <a:buChar char="●"/>
            </a:pPr>
            <a:r>
              <a:rPr lang="en-GB" sz="1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 heap is simpler to implement. </a:t>
            </a:r>
            <a:endParaRPr lang="en-GB" sz="8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8" name="Google Shape;668;gf3f2df1ca7_0_10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7" name="Google Shape;44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GB" dirty="0"/>
          </a:p>
          <a:p>
            <a:pPr marL="457200" lvl="0" indent="-38766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5"/>
              <a:buChar char="●"/>
            </a:pPr>
            <a:r>
              <a:rPr lang="en-GB" dirty="0"/>
              <a:t>Red-black trees are for maintaining ordered data with frequent updates and searches.</a:t>
            </a:r>
            <a:r>
              <a:rPr lang="en-GB" sz="1200" dirty="0"/>
              <a:t> The really amazing things about heaps over AVL implementations are the constant factors (e.g. 1.2n instead of 2n) and the sweet </a:t>
            </a:r>
            <a:r>
              <a:rPr lang="en-GB" sz="1200" dirty="0" err="1"/>
              <a:t>sweet</a:t>
            </a:r>
            <a:r>
              <a:rPr lang="en-GB" sz="1200" dirty="0"/>
              <a:t> O(1) in-practice `add` time.</a:t>
            </a:r>
          </a:p>
          <a:p>
            <a:pPr marL="457200" lvl="0" indent="-387667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505"/>
              <a:buChar char="●"/>
            </a:pPr>
            <a:r>
              <a:rPr lang="en-GB" sz="1200" dirty="0"/>
              <a:t>The really amazing things about AVL implementations over heaps is that AVL trees are absolutely sorted, and they guarantee worst-case be able to find (contains/get) in O(log(n)) time.</a:t>
            </a:r>
          </a:p>
          <a:p>
            <a:pPr marL="457200" lvl="0" indent="-387667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505"/>
              <a:buChar char="●"/>
            </a:pPr>
            <a:r>
              <a:rPr lang="en-GB" sz="1200" dirty="0"/>
              <a:t>If heaps have to implement methods like contains/get/ (more generally: finding a particular value inside the data structure) – it pretty much just has to loop through the array and incur a worst case O(n) runtime. </a:t>
            </a:r>
          </a:p>
          <a:p>
            <a:pPr marL="457200" lvl="0" indent="-387667" algn="l" rtl="0">
              <a:lnSpc>
                <a:spcPct val="80000"/>
              </a:lnSpc>
              <a:spcBef>
                <a:spcPts val="1400"/>
              </a:spcBef>
              <a:spcAft>
                <a:spcPts val="1000"/>
              </a:spcAft>
              <a:buSzPts val="2505"/>
              <a:buChar char="●"/>
            </a:pPr>
            <a:r>
              <a:rPr lang="en-GB" sz="1200" dirty="0"/>
              <a:t>Heaps are stuck at O(n) runtime and we can’t do anything more clever…. aha, just kidding.. unless…?</a:t>
            </a:r>
          </a:p>
          <a:p>
            <a:pPr lvl="2"/>
            <a:endParaRPr lang="en-GB" dirty="0"/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04604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23a6dadd4af_1_14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g23a6dadd4af_1_1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200" dirty="0">
                <a:latin typeface="Quattrocento Sans"/>
                <a:ea typeface="Quattrocento Sans"/>
                <a:cs typeface="Quattrocento Sans"/>
                <a:sym typeface="Quattrocento Sans"/>
              </a:rPr>
              <a:t>If we insert the elements in decreasing order </a:t>
            </a:r>
            <a:r>
              <a:rPr lang="en-GB" sz="1200" b="1" dirty="0">
                <a:latin typeface="Quattrocento Sans"/>
                <a:ea typeface="Quattrocento Sans"/>
                <a:cs typeface="Quattrocento Sans"/>
                <a:sym typeface="Quattrocento Sans"/>
              </a:rPr>
              <a:t>we will!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2400"/>
              <a:buFont typeface="Quattrocento Sans"/>
              <a:buChar char="●"/>
            </a:pPr>
            <a:r>
              <a:rPr lang="en-GB" sz="1200" dirty="0">
                <a:latin typeface="Quattrocento Sans"/>
                <a:ea typeface="Quattrocento Sans"/>
                <a:cs typeface="Quattrocento Sans"/>
                <a:sym typeface="Quattrocento Sans"/>
              </a:rPr>
              <a:t>Every node will have to percolate all the way up to the root.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200" dirty="0">
                <a:latin typeface="Quattrocento Sans"/>
                <a:ea typeface="Quattrocento Sans"/>
                <a:cs typeface="Quattrocento Sans"/>
                <a:sym typeface="Quattrocento Sans"/>
              </a:rPr>
              <a:t>So we really have </a:t>
            </a:r>
            <a:r>
              <a:rPr lang="en-GB" sz="1200" i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 </a:t>
            </a:r>
            <a:r>
              <a:rPr lang="en-GB" sz="1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O(log</a:t>
            </a:r>
            <a:r>
              <a:rPr lang="en-GB" sz="1200" i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n</a:t>
            </a:r>
            <a:r>
              <a:rPr lang="en-GB" sz="1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) operations. QED.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2200"/>
              <a:buFont typeface="Quattrocento Sans"/>
              <a:buChar char="●"/>
            </a:pPr>
            <a:endParaRPr lang="en-GB" sz="12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2200"/>
              <a:buFont typeface="Quattrocento Sans"/>
              <a:buChar char="●"/>
            </a:pPr>
            <a:r>
              <a:rPr lang="en-GB" sz="1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That proof isn’t valid. There’s no guarantee that we’re getting worst case every time!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2200"/>
              <a:buFont typeface="Quattrocento Sans"/>
              <a:buChar char="●"/>
            </a:pPr>
            <a:r>
              <a:rPr lang="en-GB" sz="1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Proof is right if we just want an </a:t>
            </a:r>
            <a:r>
              <a:rPr lang="en-GB" sz="1200" i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</a:t>
            </a:r>
            <a:r>
              <a:rPr lang="en-GB" sz="1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() bound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2200"/>
              <a:buFont typeface="Quattrocento Sans"/>
              <a:buChar char="●"/>
            </a:pPr>
            <a:r>
              <a:rPr lang="en-GB" sz="1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But it’s not clear if it’s tight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2200"/>
              <a:buFont typeface="Quattrocento Sans"/>
              <a:buChar char="●"/>
            </a:pPr>
            <a:endParaRPr lang="en-GB" sz="12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200" dirty="0">
                <a:latin typeface="Quattrocento Sans"/>
                <a:ea typeface="Quattrocento Sans"/>
                <a:cs typeface="Quattrocento Sans"/>
                <a:sym typeface="Quattrocento Sans"/>
              </a:rPr>
              <a:t>Let’s try once more.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200" dirty="0">
                <a:latin typeface="Quattrocento Sans"/>
                <a:ea typeface="Quattrocento Sans"/>
                <a:cs typeface="Quattrocento Sans"/>
                <a:sym typeface="Quattrocento Sans"/>
              </a:rPr>
              <a:t>Saying the worst case was decreasing order was a good start.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200" dirty="0">
                <a:latin typeface="Quattrocento Sans"/>
                <a:ea typeface="Quattrocento Sans"/>
                <a:cs typeface="Quattrocento Sans"/>
                <a:sym typeface="Quattrocento Sans"/>
              </a:rPr>
              <a:t>What are the actual running times?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200" dirty="0">
                <a:latin typeface="Quattrocento Sans"/>
                <a:ea typeface="Quattrocento Sans"/>
                <a:cs typeface="Quattrocento Sans"/>
                <a:sym typeface="Quattrocento Sans"/>
              </a:rPr>
              <a:t>It’s </a:t>
            </a:r>
            <a:r>
              <a:rPr lang="en-GB" sz="1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O(</a:t>
            </a:r>
            <a:r>
              <a:rPr lang="en-GB" sz="1200" i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</a:t>
            </a:r>
            <a:r>
              <a:rPr lang="en-GB" sz="1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), where </a:t>
            </a:r>
            <a:r>
              <a:rPr lang="en-GB" sz="1200" i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</a:t>
            </a:r>
            <a:r>
              <a:rPr lang="en-GB" sz="1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is the </a:t>
            </a:r>
            <a:r>
              <a:rPr lang="en-GB" sz="12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current</a:t>
            </a:r>
            <a:r>
              <a:rPr lang="en-GB" sz="1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height.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attrocento Sans"/>
              <a:buChar char="●"/>
            </a:pPr>
            <a:r>
              <a:rPr lang="en-GB" sz="1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The tree isn’t height log </a:t>
            </a:r>
            <a:r>
              <a:rPr lang="en-GB" sz="1200" i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</a:t>
            </a:r>
            <a:r>
              <a:rPr lang="en-GB" sz="1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at the beginning.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But most nodes are inserted in the last two levels of the tree.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attrocento Sans"/>
              <a:buChar char="●"/>
            </a:pPr>
            <a:r>
              <a:rPr lang="en-GB" sz="1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For most nodes, </a:t>
            </a:r>
            <a:r>
              <a:rPr lang="en-GB" sz="1200" i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</a:t>
            </a:r>
            <a:r>
              <a:rPr lang="en-GB" sz="1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is O(log</a:t>
            </a:r>
            <a:r>
              <a:rPr lang="en-GB" sz="1200" i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n</a:t>
            </a:r>
            <a:r>
              <a:rPr lang="en-GB" sz="1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).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The number of operations is at least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n/2 · O(log</a:t>
            </a:r>
            <a:r>
              <a:rPr lang="en-GB" sz="1200" i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n</a:t>
            </a:r>
            <a:r>
              <a:rPr lang="en-GB" sz="1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) = O(</a:t>
            </a:r>
            <a:r>
              <a:rPr lang="en-GB" sz="1200" i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 </a:t>
            </a:r>
            <a:r>
              <a:rPr lang="en-GB" sz="1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log</a:t>
            </a:r>
            <a:r>
              <a:rPr lang="en-GB" sz="1200" i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n</a:t>
            </a:r>
            <a:r>
              <a:rPr lang="en-GB" sz="1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).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sz="12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2200"/>
              <a:buFont typeface="Quattrocento Sans"/>
              <a:buChar char="●"/>
            </a:pPr>
            <a:endParaRPr lang="en-GB" sz="12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2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8" name="Google Shape;77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23a6dadd4af_1_5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g23a6dadd4af_1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23a6dadd4af_1_7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g23a6dadd4af_1_7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23a6dadd4af_1_8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g23a6dadd4af_1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g23a6dadd4af_1_10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g23a6dadd4af_1_1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i="1">
                <a:latin typeface="Quattrocento Sans"/>
                <a:ea typeface="Quattrocento Sans"/>
                <a:cs typeface="Quattrocento Sans"/>
                <a:sym typeface="Quattrocento Sans"/>
              </a:rPr>
              <a:t>n</a:t>
            </a:r>
            <a:r>
              <a:rPr lang="en-US" sz="2500">
                <a:latin typeface="Quattrocento Sans"/>
                <a:ea typeface="Quattrocento Sans"/>
                <a:cs typeface="Quattrocento Sans"/>
                <a:sym typeface="Quattrocento Sans"/>
              </a:rPr>
              <a:t>/2 · 1 + n/4 · 2 + n/8 · 3 + … + 1 · (log</a:t>
            </a:r>
            <a:r>
              <a:rPr lang="en-US" sz="2500" i="1">
                <a:latin typeface="Quattrocento Sans"/>
                <a:ea typeface="Quattrocento Sans"/>
                <a:cs typeface="Quattrocento Sans"/>
                <a:sym typeface="Quattrocento Sans"/>
              </a:rPr>
              <a:t> n</a:t>
            </a:r>
            <a:r>
              <a:rPr lang="en-US" sz="2500">
                <a:latin typeface="Quattrocento Sans"/>
                <a:ea typeface="Quattrocento Sans"/>
                <a:cs typeface="Quattrocento Sans"/>
                <a:sym typeface="Quattrocento Sans"/>
              </a:rPr>
              <a:t>)</a:t>
            </a:r>
            <a:endParaRPr sz="25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g23a6dadd4af_1_3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g23a6dadd4af_1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125a47de9df_0_2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g125a47de9df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dirty="0"/>
              <a:t>Visual How (min heap, max heap)</a:t>
            </a: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4851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38edcf2c93_0_1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g238edcf2c93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/>
              <a:t>With the current definition we could still have degenerate trees (linear linked lists).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/>
              <a:t>From our BST / AVL intuition, we know that degenerate trees take a long time to traverse from root to leaf, so </a:t>
            </a:r>
            <a:endParaRPr dirty="0"/>
          </a:p>
        </p:txBody>
      </p:sp>
      <p:sp>
        <p:nvSpPr>
          <p:cNvPr id="529" name="Google Shape;52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238edcf2c93_0_1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g238edcf2c93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/>
        </p:nvSpPr>
        <p:spPr>
          <a:xfrm>
            <a:off x="272955" y="0"/>
            <a:ext cx="422700" cy="156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88375" tIns="44175" rIns="88375" bIns="441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26" name="Google Shape;26;p3"/>
          <p:cNvCxnSpPr/>
          <p:nvPr/>
        </p:nvCxnSpPr>
        <p:spPr>
          <a:xfrm>
            <a:off x="61415" y="753975"/>
            <a:ext cx="120087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428134" y="263276"/>
            <a:ext cx="10334400" cy="101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88375" tIns="44175" rIns="88375" bIns="44175" anchor="ctr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8" name="Google Shape;28;p3"/>
          <p:cNvGrpSpPr/>
          <p:nvPr/>
        </p:nvGrpSpPr>
        <p:grpSpPr>
          <a:xfrm>
            <a:off x="575239" y="475151"/>
            <a:ext cx="631200" cy="631200"/>
            <a:chOff x="1530939" y="2405329"/>
            <a:chExt cx="631200" cy="631200"/>
          </a:xfrm>
        </p:grpSpPr>
        <p:sp>
          <p:nvSpPr>
            <p:cNvPr id="29" name="Google Shape;29;p3"/>
            <p:cNvSpPr/>
            <p:nvPr/>
          </p:nvSpPr>
          <p:spPr>
            <a:xfrm>
              <a:off x="1530939" y="2405329"/>
              <a:ext cx="631200" cy="631200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txBody>
            <a:bodyPr spcFirstLastPara="1" wrap="square" lIns="88375" tIns="44175" rIns="88375" bIns="441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30" name="Google Shape;30;p3"/>
            <p:cNvGrpSpPr/>
            <p:nvPr/>
          </p:nvGrpSpPr>
          <p:grpSpPr>
            <a:xfrm>
              <a:off x="1661834" y="2536224"/>
              <a:ext cx="369505" cy="369505"/>
              <a:chOff x="2594050" y="1631825"/>
              <a:chExt cx="439625" cy="439625"/>
            </a:xfrm>
          </p:grpSpPr>
          <p:sp>
            <p:nvSpPr>
              <p:cNvPr id="31" name="Google Shape;31;p3"/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8375" tIns="88375" rIns="88375" bIns="883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8375" tIns="88375" rIns="88375" bIns="883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8375" tIns="88375" rIns="88375" bIns="883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8375" tIns="88375" rIns="88375" bIns="883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sp>
        <p:nvSpPr>
          <p:cNvPr id="35" name="Google Shape;35;p3"/>
          <p:cNvSpPr txBox="1">
            <a:spLocks noGrp="1"/>
          </p:cNvSpPr>
          <p:nvPr>
            <p:ph type="body" idx="1"/>
          </p:nvPr>
        </p:nvSpPr>
        <p:spPr>
          <a:xfrm>
            <a:off x="746175" y="1568275"/>
            <a:ext cx="9371700" cy="4654200"/>
          </a:xfrm>
          <a:prstGeom prst="rect">
            <a:avLst/>
          </a:prstGeom>
        </p:spPr>
        <p:txBody>
          <a:bodyPr spcFirstLastPara="1" wrap="square" lIns="44175" tIns="44175" rIns="44175" bIns="44175" anchor="t" anchorCtr="0">
            <a:spAutoFit/>
          </a:bodyPr>
          <a:lstStyle>
            <a:lvl1pPr marL="457200" lvl="0" indent="-393700" rtl="0">
              <a:spcBef>
                <a:spcPts val="1200"/>
              </a:spcBef>
              <a:spcAft>
                <a:spcPts val="0"/>
              </a:spcAft>
              <a:buClr>
                <a:srgbClr val="4C3282"/>
              </a:buClr>
              <a:buSzPts val="2600"/>
              <a:buChar char="●"/>
              <a:defRPr/>
            </a:lvl1pPr>
            <a:lvl2pPr marL="914400" lvl="1" indent="-361950" rtl="0">
              <a:spcBef>
                <a:spcPts val="300"/>
              </a:spcBef>
              <a:spcAft>
                <a:spcPts val="0"/>
              </a:spcAft>
              <a:buSzPts val="2100"/>
              <a:buChar char="○"/>
              <a:defRPr/>
            </a:lvl2pPr>
            <a:lvl3pPr marL="1371600" lvl="2" indent="-323850" rtl="0">
              <a:spcBef>
                <a:spcPts val="4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400"/>
              </a:spcBef>
              <a:spcAft>
                <a:spcPts val="4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ctr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/>
          <p:nvPr/>
        </p:nvSpPr>
        <p:spPr>
          <a:xfrm>
            <a:off x="0" y="6495350"/>
            <a:ext cx="42789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88375" rIns="88375" bIns="8837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CSE 373 23SP </a:t>
            </a:r>
            <a:endParaRPr sz="120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913400" y="6495350"/>
            <a:ext cx="42789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88375" rIns="88375" bIns="8837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fld id="{00000000-1234-1234-1234-123412341234}" type="slidenum">
              <a:rPr lang="en-US" sz="12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sz="120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457200" y="4960138"/>
            <a:ext cx="7772400" cy="1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ctr" anchorCtr="0">
            <a:norm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900"/>
              <a:buFont typeface="Quattrocento Sans"/>
              <a:buNone/>
              <a:defRPr sz="49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5"/>
          <p:cNvSpPr>
            <a:spLocks noGrp="1"/>
          </p:cNvSpPr>
          <p:nvPr>
            <p:ph type="pic" idx="2"/>
          </p:nvPr>
        </p:nvSpPr>
        <p:spPr>
          <a:xfrm>
            <a:off x="0" y="-1"/>
            <a:ext cx="12189300" cy="4572000"/>
          </a:xfrm>
          <a:prstGeom prst="rect">
            <a:avLst/>
          </a:prstGeom>
          <a:solidFill>
            <a:srgbClr val="76CEEF"/>
          </a:solidFill>
          <a:ln>
            <a:noFill/>
          </a:ln>
        </p:spPr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8610600" y="4960138"/>
            <a:ext cx="3200400" cy="1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dt" idx="10"/>
          </p:nvPr>
        </p:nvSpPr>
        <p:spPr>
          <a:xfrm>
            <a:off x="6418815" y="6495352"/>
            <a:ext cx="2154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cxnSp>
        <p:nvCxnSpPr>
          <p:cNvPr id="115" name="Google Shape;115;p15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4C328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/>
          <p:nvPr/>
        </p:nvSpPr>
        <p:spPr>
          <a:xfrm>
            <a:off x="0" y="0"/>
            <a:ext cx="57357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88375" tIns="88375" rIns="88375" bIns="883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6"/>
          <p:cNvSpPr txBox="1"/>
          <p:nvPr/>
        </p:nvSpPr>
        <p:spPr>
          <a:xfrm>
            <a:off x="0" y="6495350"/>
            <a:ext cx="42789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88375" rIns="88375" bIns="8837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CSE 373 23SP </a:t>
            </a:r>
            <a:endParaRPr sz="120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/>
          <p:nvPr/>
        </p:nvSpPr>
        <p:spPr>
          <a:xfrm>
            <a:off x="7913400" y="6495350"/>
            <a:ext cx="42789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88375" rIns="88375" bIns="8837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fld id="{00000000-1234-1234-1234-123412341234}" type="slidenum">
              <a:rPr lang="en-US" sz="12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sz="120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86747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ctr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746175" y="1568275"/>
            <a:ext cx="9371700" cy="4654200"/>
          </a:xfrm>
          <a:prstGeom prst="rect">
            <a:avLst/>
          </a:prstGeom>
        </p:spPr>
        <p:txBody>
          <a:bodyPr spcFirstLastPara="1" wrap="square" lIns="44175" tIns="44175" rIns="44175" bIns="44175" anchor="t" anchorCtr="0">
            <a:spAutoFit/>
          </a:bodyPr>
          <a:lstStyle>
            <a:lvl1pPr marL="457200" lvl="0" indent="-393700" rtl="0">
              <a:spcBef>
                <a:spcPts val="1200"/>
              </a:spcBef>
              <a:spcAft>
                <a:spcPts val="0"/>
              </a:spcAft>
              <a:buClr>
                <a:srgbClr val="4C3282"/>
              </a:buClr>
              <a:buSzPts val="2600"/>
              <a:buChar char="●"/>
              <a:defRPr/>
            </a:lvl1pPr>
            <a:lvl2pPr marL="914400" lvl="1" indent="-361950" rtl="0">
              <a:spcBef>
                <a:spcPts val="300"/>
              </a:spcBef>
              <a:spcAft>
                <a:spcPts val="0"/>
              </a:spcAft>
              <a:buSzPts val="2100"/>
              <a:buChar char="○"/>
              <a:defRPr/>
            </a:lvl2pPr>
            <a:lvl3pPr marL="1371600" lvl="2" indent="-323850" rtl="0">
              <a:spcBef>
                <a:spcPts val="4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400"/>
              </a:spcBef>
              <a:spcAft>
                <a:spcPts val="4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OBJECT_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ctr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3315881" y="3446573"/>
            <a:ext cx="55902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ctr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300"/>
              <a:buFont typeface="Quattrocento Sans"/>
              <a:buNone/>
              <a:defRPr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3" name="Google Shape;43;p6"/>
          <p:cNvCxnSpPr/>
          <p:nvPr/>
        </p:nvCxnSpPr>
        <p:spPr>
          <a:xfrm>
            <a:off x="138752" y="1917510"/>
            <a:ext cx="11914500" cy="0"/>
          </a:xfrm>
          <a:prstGeom prst="straightConnector1">
            <a:avLst/>
          </a:prstGeom>
          <a:noFill/>
          <a:ln w="1905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4" name="Google Shape;44;p6"/>
          <p:cNvGrpSpPr/>
          <p:nvPr/>
        </p:nvGrpSpPr>
        <p:grpSpPr>
          <a:xfrm>
            <a:off x="4736689" y="555664"/>
            <a:ext cx="2723981" cy="2723981"/>
            <a:chOff x="4360460" y="449353"/>
            <a:chExt cx="3282300" cy="3282300"/>
          </a:xfrm>
        </p:grpSpPr>
        <p:sp>
          <p:nvSpPr>
            <p:cNvPr id="45" name="Google Shape;45;p6"/>
            <p:cNvSpPr/>
            <p:nvPr/>
          </p:nvSpPr>
          <p:spPr>
            <a:xfrm>
              <a:off x="4360460" y="449353"/>
              <a:ext cx="3282300" cy="3282300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txBody>
            <a:bodyPr spcFirstLastPara="1" wrap="square" lIns="88375" tIns="44175" rIns="88375" bIns="441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46" name="Google Shape;46;p6"/>
            <p:cNvGrpSpPr/>
            <p:nvPr/>
          </p:nvGrpSpPr>
          <p:grpSpPr>
            <a:xfrm>
              <a:off x="4868882" y="1003916"/>
              <a:ext cx="2265384" cy="2173111"/>
              <a:chOff x="5233525" y="4954450"/>
              <a:chExt cx="538275" cy="516350"/>
            </a:xfrm>
          </p:grpSpPr>
          <p:sp>
            <p:nvSpPr>
              <p:cNvPr id="47" name="Google Shape;47;p6"/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l" t="t" r="r" b="b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8375" tIns="88375" rIns="88375" bIns="883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8" name="Google Shape;48;p6"/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8375" tIns="88375" rIns="88375" bIns="883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9" name="Google Shape;49;p6"/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l" t="t" r="r" b="b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8375" tIns="88375" rIns="88375" bIns="883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0" name="Google Shape;50;p6"/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8375" tIns="88375" rIns="88375" bIns="883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1" name="Google Shape;51;p6"/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8375" tIns="88375" rIns="88375" bIns="883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2" name="Google Shape;52;p6"/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l" t="t" r="r" b="b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8375" tIns="88375" rIns="88375" bIns="883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3" name="Google Shape;53;p6"/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8375" tIns="88375" rIns="88375" bIns="883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4" name="Google Shape;54;p6"/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8375" tIns="88375" rIns="88375" bIns="883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5" name="Google Shape;55;p6"/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8375" tIns="88375" rIns="88375" bIns="883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6" name="Google Shape;56;p6"/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l" t="t" r="r" b="b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8375" tIns="88375" rIns="88375" bIns="883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7" name="Google Shape;57;p6"/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l" t="t" r="r" b="b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8375" tIns="88375" rIns="88375" bIns="883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sp>
        <p:nvSpPr>
          <p:cNvPr id="58" name="Google Shape;58;p6"/>
          <p:cNvSpPr txBox="1">
            <a:spLocks noGrp="1"/>
          </p:cNvSpPr>
          <p:nvPr>
            <p:ph type="body" idx="1"/>
          </p:nvPr>
        </p:nvSpPr>
        <p:spPr>
          <a:xfrm>
            <a:off x="3315880" y="4628428"/>
            <a:ext cx="5590200" cy="1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t" anchorCtr="0">
            <a:sp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6"/>
          <p:cNvSpPr/>
          <p:nvPr/>
        </p:nvSpPr>
        <p:spPr>
          <a:xfrm>
            <a:off x="272955" y="0"/>
            <a:ext cx="422700" cy="156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88375" tIns="44175" rIns="88375" bIns="441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6364809" y="2096446"/>
            <a:ext cx="5397600" cy="43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175" tIns="44175" rIns="44175" bIns="44175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ctr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2"/>
          </p:nvPr>
        </p:nvSpPr>
        <p:spPr>
          <a:xfrm>
            <a:off x="575239" y="1531279"/>
            <a:ext cx="53976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575" tIns="44175" rIns="132575" bIns="44175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500"/>
              <a:buNone/>
              <a:defRPr sz="1500" b="1"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3"/>
          </p:nvPr>
        </p:nvSpPr>
        <p:spPr>
          <a:xfrm>
            <a:off x="584218" y="2096446"/>
            <a:ext cx="5397600" cy="43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175" tIns="44175" rIns="44175" bIns="44175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4"/>
          </p:nvPr>
        </p:nvSpPr>
        <p:spPr>
          <a:xfrm>
            <a:off x="6355830" y="1531279"/>
            <a:ext cx="53976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575" tIns="44175" rIns="132575" bIns="44175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500"/>
              <a:buNone/>
              <a:defRPr sz="15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Introduction">
  <p:cSld name="2_Custom Layou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Google Shape;67;p8"/>
          <p:cNvCxnSpPr/>
          <p:nvPr/>
        </p:nvCxnSpPr>
        <p:spPr>
          <a:xfrm>
            <a:off x="127669" y="3557888"/>
            <a:ext cx="11914500" cy="0"/>
          </a:xfrm>
          <a:prstGeom prst="straightConnector1">
            <a:avLst/>
          </a:prstGeom>
          <a:noFill/>
          <a:ln w="1905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1902775" y="3262680"/>
            <a:ext cx="65043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ctr" anchorCtr="0">
            <a:sp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400"/>
              <a:buFont typeface="Quattrocento Sans"/>
              <a:buNone/>
              <a:defRPr sz="3400"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>
                <a:highlight>
                  <a:srgbClr val="000000"/>
                </a:highlight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>
                <a:highlight>
                  <a:srgbClr val="000000"/>
                </a:highlight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>
                <a:highlight>
                  <a:srgbClr val="000000"/>
                </a:highlight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>
                <a:highlight>
                  <a:srgbClr val="000000"/>
                </a:highlight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>
                <a:highlight>
                  <a:srgbClr val="000000"/>
                </a:highlight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>
                <a:highlight>
                  <a:srgbClr val="000000"/>
                </a:highlight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>
                <a:highlight>
                  <a:srgbClr val="000000"/>
                </a:highlight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>
                <a:highlight>
                  <a:srgbClr val="000000"/>
                </a:highlight>
              </a:defRPr>
            </a:lvl9pPr>
          </a:lstStyle>
          <a:p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743453" y="3050554"/>
            <a:ext cx="898200" cy="897900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txBody>
          <a:bodyPr spcFirstLastPara="1" wrap="square" lIns="88375" tIns="44175" rIns="88375" bIns="441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0" name="Google Shape;70;p8"/>
          <p:cNvSpPr/>
          <p:nvPr/>
        </p:nvSpPr>
        <p:spPr>
          <a:xfrm>
            <a:off x="321425" y="60960"/>
            <a:ext cx="171900" cy="147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88375" tIns="44175" rIns="88375" bIns="441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71" name="Google Shape;71;p8"/>
          <p:cNvGrpSpPr/>
          <p:nvPr/>
        </p:nvGrpSpPr>
        <p:grpSpPr>
          <a:xfrm>
            <a:off x="1092976" y="3287056"/>
            <a:ext cx="299911" cy="424768"/>
            <a:chOff x="3979850" y="1598950"/>
            <a:chExt cx="356825" cy="505375"/>
          </a:xfrm>
        </p:grpSpPr>
        <p:sp>
          <p:nvSpPr>
            <p:cNvPr id="72" name="Google Shape;72;p8"/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l" t="t" r="r" b="b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8375" tIns="88375" rIns="88375" bIns="88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3" name="Google Shape;73;p8"/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l" t="t" r="r" b="b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8375" tIns="88375" rIns="88375" bIns="88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74" name="Google Shape;74;p8"/>
          <p:cNvSpPr txBox="1">
            <a:spLocks noGrp="1"/>
          </p:cNvSpPr>
          <p:nvPr>
            <p:ph type="body" idx="1"/>
          </p:nvPr>
        </p:nvSpPr>
        <p:spPr>
          <a:xfrm>
            <a:off x="1902775" y="3931493"/>
            <a:ext cx="65043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t" anchorCtr="0">
            <a:sp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rgbClr val="1D9AA1"/>
          </a:solidFill>
          <a:ln>
            <a:noFill/>
          </a:ln>
        </p:spPr>
        <p:txBody>
          <a:bodyPr spcFirstLastPara="1" wrap="square" lIns="88375" tIns="88375" rIns="88375" bIns="88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1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 extrusionOk="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88375" tIns="88375" rIns="88375" bIns="88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1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ctr" anchorCtr="0">
            <a:norm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900"/>
              <a:buFont typeface="Quattrocento Sans"/>
              <a:buNone/>
              <a:defRPr sz="4900" b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1"/>
          <p:cNvSpPr txBox="1"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99" name="Google Shape;99;p11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4C328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0" name="Google Shape;100;p11" descr="UW building"/>
          <p:cNvPicPr preferRelativeResize="0"/>
          <p:nvPr/>
        </p:nvPicPr>
        <p:blipFill rotWithShape="1">
          <a:blip r:embed="rId2">
            <a:alphaModFix/>
          </a:blip>
          <a:srcRect t="38182" b="5568"/>
          <a:stretch/>
        </p:blipFill>
        <p:spPr>
          <a:xfrm>
            <a:off x="3" y="0"/>
            <a:ext cx="12191993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2"/>
          <p:cNvSpPr txBox="1">
            <a:spLocks noGrp="1"/>
          </p:cNvSpPr>
          <p:nvPr>
            <p:ph type="body" idx="1"/>
          </p:nvPr>
        </p:nvSpPr>
        <p:spPr>
          <a:xfrm>
            <a:off x="634620" y="1512985"/>
            <a:ext cx="5397600" cy="47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175" tIns="44175" rIns="44175" bIns="44175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03" name="Google Shape;103;p12"/>
          <p:cNvSpPr txBox="1">
            <a:spLocks noGrp="1"/>
          </p:cNvSpPr>
          <p:nvPr>
            <p:ph type="body" idx="2"/>
          </p:nvPr>
        </p:nvSpPr>
        <p:spPr>
          <a:xfrm>
            <a:off x="6364809" y="1512984"/>
            <a:ext cx="5397600" cy="47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175" tIns="44175" rIns="44175" bIns="44175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ctr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300"/>
              <a:buFont typeface="Quattrocento Sans"/>
              <a:buNone/>
              <a:defRPr sz="43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575240" y="1463857"/>
            <a:ext cx="11187000" cy="4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175" tIns="44175" rIns="44175" bIns="44175" anchor="t" anchorCtr="0">
            <a:sp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C3282"/>
              </a:buClr>
              <a:buSzPts val="2600"/>
              <a:buFont typeface="Twentieth Century"/>
              <a:buChar char=" "/>
              <a:defRPr sz="2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B6A479"/>
              </a:buClr>
              <a:buSzPts val="2100"/>
              <a:buFont typeface="Quattrocento Sans"/>
              <a:buChar char="-"/>
              <a:defRPr sz="2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1500"/>
              <a:buFont typeface="Quattrocento Sans"/>
              <a:buChar char="-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1400"/>
              <a:buFont typeface="Quattrocento Sans"/>
              <a:buChar char="-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1400"/>
              <a:buFont typeface="Quattrocento Sans"/>
              <a:buChar char="-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cxnSp>
        <p:nvCxnSpPr>
          <p:cNvPr id="12" name="Google Shape;12;p1"/>
          <p:cNvCxnSpPr/>
          <p:nvPr/>
        </p:nvCxnSpPr>
        <p:spPr>
          <a:xfrm rot="10800000">
            <a:off x="429491" y="172429"/>
            <a:ext cx="0" cy="1196400"/>
          </a:xfrm>
          <a:prstGeom prst="straightConnector1">
            <a:avLst/>
          </a:prstGeom>
          <a:noFill/>
          <a:ln w="19050" cap="flat" cmpd="sng">
            <a:solidFill>
              <a:srgbClr val="4C328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Google Shape;14;p1"/>
          <p:cNvSpPr txBox="1"/>
          <p:nvPr/>
        </p:nvSpPr>
        <p:spPr>
          <a:xfrm>
            <a:off x="7913400" y="6495350"/>
            <a:ext cx="42789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88375" rIns="88375" bIns="8837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fld id="{00000000-1234-1234-1234-123412341234}" type="slidenum">
              <a:rPr lang="en-US" sz="12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sz="120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playlist?list=PLvTjg4siRgU197GA1yFNRWUgsPZnvjuyL" TargetMode="External"/><Relationship Id="rId3" Type="http://schemas.openxmlformats.org/officeDocument/2006/relationships/hyperlink" Target="https://www.youtube.com/watch?v=AE5I0xACpZs" TargetMode="External"/><Relationship Id="rId7" Type="http://schemas.openxmlformats.org/officeDocument/2006/relationships/hyperlink" Target="https://www.youtube.com/playlist?list=PL9xmBV_5YoZNsyqgPW-DNwUeT8F8uhWc6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@visualhow/videos" TargetMode="External"/><Relationship Id="rId5" Type="http://schemas.openxmlformats.org/officeDocument/2006/relationships/hyperlink" Target="https://www.youtube.com/watch?v=AFPzC2RJOMk" TargetMode="External"/><Relationship Id="rId10" Type="http://schemas.openxmlformats.org/officeDocument/2006/relationships/hyperlink" Target="https://www.youtube.com/watch?v=HqPJF2L5h9U&amp;list=PLDN4rrl48XKpZkf03iYFl-O29szjTrs_O&amp;index=32" TargetMode="External"/><Relationship Id="rId4" Type="http://schemas.openxmlformats.org/officeDocument/2006/relationships/hyperlink" Target="https://www.youtube.com/watch?v=EitnYxinKkw" TargetMode="External"/><Relationship Id="rId9" Type="http://schemas.openxmlformats.org/officeDocument/2006/relationships/hyperlink" Target="https://www.youtube.com/watch?v=MtQL_ll5KhQ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YBFS2YpWNw&amp;list=PLEcoVsAaONjd5n69K84sSmAuvTrTQT_Nl&amp;index=11" TargetMode="External"/><Relationship Id="rId2" Type="http://schemas.openxmlformats.org/officeDocument/2006/relationships/hyperlink" Target="https://www.youtube.com/watch?v=oRzWGbkKXFE&amp;list=PLEcoVsAaONjd5n69K84sSmAuvTrTQT_Nl&amp;index=1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74C60C-7FBF-0198-02D6-369C8C9E2F98}"/>
              </a:ext>
            </a:extLst>
          </p:cNvPr>
          <p:cNvSpPr txBox="1">
            <a:spLocks/>
          </p:cNvSpPr>
          <p:nvPr/>
        </p:nvSpPr>
        <p:spPr>
          <a:xfrm>
            <a:off x="2259666" y="1054389"/>
            <a:ext cx="7952128" cy="262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Helvetica"/>
                <a:ea typeface="宋体" panose="02010600030101010101" pitchFamily="2" charset="-122"/>
                <a:cs typeface="Helvetica"/>
              </a:rPr>
              <a:t>Lecture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Helvetica"/>
                <a:ea typeface="宋体" panose="02010600030101010101" pitchFamily="2" charset="-122"/>
                <a:cs typeface="Helvetica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Helvetica"/>
                <a:ea typeface="宋体" panose="02010600030101010101" pitchFamily="2" charset="-122"/>
                <a:cs typeface="Helvetica"/>
              </a:rPr>
              <a:t>11</a:t>
            </a:r>
            <a:b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Helvetica"/>
                <a:ea typeface="宋体" panose="02010600030101010101" pitchFamily="2" charset="-122"/>
                <a:cs typeface="Helvetica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Heaps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B44BB71-7572-07AF-DC4B-83D5FDDAFEA6}"/>
              </a:ext>
            </a:extLst>
          </p:cNvPr>
          <p:cNvSpPr txBox="1">
            <a:spLocks/>
          </p:cNvSpPr>
          <p:nvPr/>
        </p:nvSpPr>
        <p:spPr>
          <a:xfrm>
            <a:off x="3034145" y="3793837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None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+mn-ea"/>
                <a:cs typeface="Times New Roman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+mn-ea"/>
                <a:cs typeface="Times New Roman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+mn-ea"/>
                <a:cs typeface="Times New Roman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+mn-ea"/>
                <a:cs typeface="Times New Roman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9646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Department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Times New Roman"/>
              </a:rPr>
              <a:t> 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Times New Roman"/>
              </a:rPr>
              <a:t>of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Times New Roman"/>
              </a:rPr>
              <a:t> 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Times New Roman"/>
              </a:rPr>
              <a:t>Computer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Times New Roman"/>
              </a:rPr>
              <a:t> 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Times New Roman"/>
              </a:rPr>
              <a:t>Science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9646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Hofstra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Times New Roman"/>
              </a:rPr>
              <a:t> 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Times New Roman"/>
              </a:rPr>
              <a:t>University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0853BE-133A-977A-76F6-3EBD56979FEE}"/>
              </a:ext>
            </a:extLst>
          </p:cNvPr>
          <p:cNvSpPr txBox="1"/>
          <p:nvPr/>
        </p:nvSpPr>
        <p:spPr>
          <a:xfrm>
            <a:off x="4358711" y="6487758"/>
            <a:ext cx="4856394" cy="276999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B7C6FE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Light"/>
                <a:ea typeface="宋体" panose="02010600030101010101" pitchFamily="2" charset="-122"/>
                <a:cs typeface="+mn-cs"/>
              </a:rPr>
              <a:t>Acknowledgement: Lecture slides based on </a:t>
            </a:r>
            <a:r>
              <a:rPr lang="en-US" altLang="zh-CN" sz="1200" b="1" kern="1200" dirty="0" err="1">
                <a:latin typeface="Gill Sans Light"/>
                <a:ea typeface="宋体" panose="02010600030101010101" pitchFamily="2" charset="-122"/>
                <a:cs typeface="+mn-cs"/>
              </a:rPr>
              <a:t>UofW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Light"/>
                <a:ea typeface="宋体" panose="02010600030101010101" pitchFamily="2" charset="-122"/>
                <a:cs typeface="+mn-cs"/>
              </a:rPr>
              <a:t> Course on Data Structures </a:t>
            </a:r>
            <a:endParaRPr kumimoji="0" lang="en-SE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Ligh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B6937-1695-CEEF-1D75-B6CDF892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Complete Binary Tree or Not?</a:t>
            </a:r>
            <a:endParaRPr lang="en-SE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33EA4C4B-E6CC-6A08-8264-F20CC922E529}"/>
              </a:ext>
            </a:extLst>
          </p:cNvPr>
          <p:cNvSpPr/>
          <p:nvPr/>
        </p:nvSpPr>
        <p:spPr>
          <a:xfrm>
            <a:off x="3834366" y="1473505"/>
            <a:ext cx="609532" cy="399921"/>
          </a:xfrm>
          <a:custGeom>
            <a:avLst/>
            <a:gdLst/>
            <a:ahLst/>
            <a:cxnLst/>
            <a:rect l="l" t="t" r="r" b="b"/>
            <a:pathLst>
              <a:path w="1549400" h="594360">
                <a:moveTo>
                  <a:pt x="0" y="0"/>
                </a:moveTo>
                <a:lnTo>
                  <a:pt x="1548805" y="59425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61194AD9-D124-AFF0-2F59-A78F86609353}"/>
              </a:ext>
            </a:extLst>
          </p:cNvPr>
          <p:cNvSpPr/>
          <p:nvPr/>
        </p:nvSpPr>
        <p:spPr>
          <a:xfrm>
            <a:off x="3306572" y="1531867"/>
            <a:ext cx="452780" cy="318609"/>
          </a:xfrm>
          <a:custGeom>
            <a:avLst/>
            <a:gdLst/>
            <a:ahLst/>
            <a:cxnLst/>
            <a:rect l="l" t="t" r="r" b="b"/>
            <a:pathLst>
              <a:path w="1563370" h="621664">
                <a:moveTo>
                  <a:pt x="1563235" y="0"/>
                </a:moveTo>
                <a:lnTo>
                  <a:pt x="0" y="6211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F2725BFE-B957-7385-7C17-F61C06350BFA}"/>
              </a:ext>
            </a:extLst>
          </p:cNvPr>
          <p:cNvSpPr/>
          <p:nvPr/>
        </p:nvSpPr>
        <p:spPr>
          <a:xfrm>
            <a:off x="4514225" y="1919989"/>
            <a:ext cx="550069" cy="419695"/>
          </a:xfrm>
          <a:custGeom>
            <a:avLst/>
            <a:gdLst/>
            <a:ahLst/>
            <a:cxnLst/>
            <a:rect l="l" t="t" r="r" b="b"/>
            <a:pathLst>
              <a:path w="782320" h="596900">
                <a:moveTo>
                  <a:pt x="0" y="0"/>
                </a:moveTo>
                <a:lnTo>
                  <a:pt x="782266" y="59630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9ECB5B3A-6578-1C9C-9077-8D69FF2B763C}"/>
              </a:ext>
            </a:extLst>
          </p:cNvPr>
          <p:cNvSpPr/>
          <p:nvPr/>
        </p:nvSpPr>
        <p:spPr>
          <a:xfrm>
            <a:off x="3973351" y="1920521"/>
            <a:ext cx="550069" cy="419695"/>
          </a:xfrm>
          <a:custGeom>
            <a:avLst/>
            <a:gdLst/>
            <a:ahLst/>
            <a:cxnLst/>
            <a:rect l="l" t="t" r="r" b="b"/>
            <a:pathLst>
              <a:path w="782320" h="596900">
                <a:moveTo>
                  <a:pt x="782266" y="0"/>
                </a:moveTo>
                <a:lnTo>
                  <a:pt x="0" y="59630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B11DD9D-7631-1D22-241C-D42BE6AB4637}"/>
              </a:ext>
            </a:extLst>
          </p:cNvPr>
          <p:cNvSpPr/>
          <p:nvPr/>
        </p:nvSpPr>
        <p:spPr>
          <a:xfrm>
            <a:off x="4426131" y="1805106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66694" y="0"/>
                </a:moveTo>
                <a:lnTo>
                  <a:pt x="121983" y="0"/>
                </a:lnTo>
                <a:lnTo>
                  <a:pt x="78973" y="13688"/>
                </a:lnTo>
                <a:lnTo>
                  <a:pt x="41066" y="41066"/>
                </a:lnTo>
                <a:lnTo>
                  <a:pt x="13688" y="78973"/>
                </a:lnTo>
                <a:lnTo>
                  <a:pt x="0" y="121983"/>
                </a:lnTo>
                <a:lnTo>
                  <a:pt x="0" y="166694"/>
                </a:lnTo>
                <a:lnTo>
                  <a:pt x="13688" y="209704"/>
                </a:lnTo>
                <a:lnTo>
                  <a:pt x="41066" y="247611"/>
                </a:lnTo>
                <a:lnTo>
                  <a:pt x="78973" y="274989"/>
                </a:lnTo>
                <a:lnTo>
                  <a:pt x="121983" y="288678"/>
                </a:lnTo>
                <a:lnTo>
                  <a:pt x="166694" y="288678"/>
                </a:lnTo>
                <a:lnTo>
                  <a:pt x="209704" y="274989"/>
                </a:lnTo>
                <a:lnTo>
                  <a:pt x="247611" y="247611"/>
                </a:lnTo>
                <a:lnTo>
                  <a:pt x="274989" y="209704"/>
                </a:lnTo>
                <a:lnTo>
                  <a:pt x="288678" y="166694"/>
                </a:lnTo>
                <a:lnTo>
                  <a:pt x="288678" y="121983"/>
                </a:lnTo>
                <a:lnTo>
                  <a:pt x="274989" y="78973"/>
                </a:lnTo>
                <a:lnTo>
                  <a:pt x="247611" y="41066"/>
                </a:lnTo>
                <a:lnTo>
                  <a:pt x="209704" y="13688"/>
                </a:lnTo>
                <a:lnTo>
                  <a:pt x="166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661F3278-4276-5B83-98C1-E3C07CE940B7}"/>
              </a:ext>
            </a:extLst>
          </p:cNvPr>
          <p:cNvSpPr/>
          <p:nvPr/>
        </p:nvSpPr>
        <p:spPr>
          <a:xfrm>
            <a:off x="4426131" y="1805107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247611" y="41065"/>
                </a:moveTo>
                <a:lnTo>
                  <a:pt x="274989" y="78973"/>
                </a:lnTo>
                <a:lnTo>
                  <a:pt x="288677" y="121983"/>
                </a:lnTo>
                <a:lnTo>
                  <a:pt x="288677" y="166694"/>
                </a:lnTo>
                <a:lnTo>
                  <a:pt x="274989" y="209704"/>
                </a:lnTo>
                <a:lnTo>
                  <a:pt x="247611" y="247611"/>
                </a:lnTo>
                <a:lnTo>
                  <a:pt x="209704" y="274989"/>
                </a:lnTo>
                <a:lnTo>
                  <a:pt x="166694" y="288677"/>
                </a:lnTo>
                <a:lnTo>
                  <a:pt x="121983" y="288677"/>
                </a:lnTo>
                <a:lnTo>
                  <a:pt x="78973" y="274989"/>
                </a:lnTo>
                <a:lnTo>
                  <a:pt x="41065" y="247611"/>
                </a:lnTo>
                <a:lnTo>
                  <a:pt x="13688" y="209704"/>
                </a:lnTo>
                <a:lnTo>
                  <a:pt x="0" y="166694"/>
                </a:lnTo>
                <a:lnTo>
                  <a:pt x="0" y="121983"/>
                </a:lnTo>
                <a:lnTo>
                  <a:pt x="13688" y="78973"/>
                </a:lnTo>
                <a:lnTo>
                  <a:pt x="41065" y="41065"/>
                </a:lnTo>
                <a:lnTo>
                  <a:pt x="78973" y="13688"/>
                </a:lnTo>
                <a:lnTo>
                  <a:pt x="121983" y="0"/>
                </a:lnTo>
                <a:lnTo>
                  <a:pt x="166694" y="0"/>
                </a:lnTo>
                <a:lnTo>
                  <a:pt x="209704" y="13688"/>
                </a:lnTo>
                <a:lnTo>
                  <a:pt x="247611" y="410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2333F4C9-201F-757B-B183-29803B6C3F64}"/>
              </a:ext>
            </a:extLst>
          </p:cNvPr>
          <p:cNvSpPr/>
          <p:nvPr/>
        </p:nvSpPr>
        <p:spPr>
          <a:xfrm>
            <a:off x="3191516" y="1919989"/>
            <a:ext cx="550069" cy="419695"/>
          </a:xfrm>
          <a:custGeom>
            <a:avLst/>
            <a:gdLst/>
            <a:ahLst/>
            <a:cxnLst/>
            <a:rect l="l" t="t" r="r" b="b"/>
            <a:pathLst>
              <a:path w="782320" h="596900">
                <a:moveTo>
                  <a:pt x="0" y="0"/>
                </a:moveTo>
                <a:lnTo>
                  <a:pt x="782266" y="59630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D4196605-1FCC-5B87-F559-691C3ECAFEE2}"/>
              </a:ext>
            </a:extLst>
          </p:cNvPr>
          <p:cNvSpPr/>
          <p:nvPr/>
        </p:nvSpPr>
        <p:spPr>
          <a:xfrm>
            <a:off x="2650643" y="1920521"/>
            <a:ext cx="550069" cy="419695"/>
          </a:xfrm>
          <a:custGeom>
            <a:avLst/>
            <a:gdLst/>
            <a:ahLst/>
            <a:cxnLst/>
            <a:rect l="l" t="t" r="r" b="b"/>
            <a:pathLst>
              <a:path w="782320" h="596900">
                <a:moveTo>
                  <a:pt x="782266" y="0"/>
                </a:moveTo>
                <a:lnTo>
                  <a:pt x="0" y="59630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object 14">
            <a:extLst>
              <a:ext uri="{FF2B5EF4-FFF2-40B4-BE49-F238E27FC236}">
                <a16:creationId xmlns:a16="http://schemas.microsoft.com/office/drawing/2014/main" id="{29633D59-391C-2DFB-5CE8-6F2E6774BAAD}"/>
              </a:ext>
            </a:extLst>
          </p:cNvPr>
          <p:cNvSpPr/>
          <p:nvPr/>
        </p:nvSpPr>
        <p:spPr>
          <a:xfrm>
            <a:off x="3612414" y="2251590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66694" y="0"/>
                </a:moveTo>
                <a:lnTo>
                  <a:pt x="121983" y="0"/>
                </a:lnTo>
                <a:lnTo>
                  <a:pt x="78973" y="13688"/>
                </a:lnTo>
                <a:lnTo>
                  <a:pt x="41066" y="41066"/>
                </a:lnTo>
                <a:lnTo>
                  <a:pt x="13688" y="78973"/>
                </a:lnTo>
                <a:lnTo>
                  <a:pt x="0" y="121983"/>
                </a:lnTo>
                <a:lnTo>
                  <a:pt x="0" y="166694"/>
                </a:lnTo>
                <a:lnTo>
                  <a:pt x="13688" y="209704"/>
                </a:lnTo>
                <a:lnTo>
                  <a:pt x="41066" y="247611"/>
                </a:lnTo>
                <a:lnTo>
                  <a:pt x="78973" y="274989"/>
                </a:lnTo>
                <a:lnTo>
                  <a:pt x="121983" y="288678"/>
                </a:lnTo>
                <a:lnTo>
                  <a:pt x="166694" y="288678"/>
                </a:lnTo>
                <a:lnTo>
                  <a:pt x="209704" y="274989"/>
                </a:lnTo>
                <a:lnTo>
                  <a:pt x="247611" y="247611"/>
                </a:lnTo>
                <a:lnTo>
                  <a:pt x="274989" y="209704"/>
                </a:lnTo>
                <a:lnTo>
                  <a:pt x="288678" y="166694"/>
                </a:lnTo>
                <a:lnTo>
                  <a:pt x="288678" y="121983"/>
                </a:lnTo>
                <a:lnTo>
                  <a:pt x="274989" y="78973"/>
                </a:lnTo>
                <a:lnTo>
                  <a:pt x="247611" y="41066"/>
                </a:lnTo>
                <a:lnTo>
                  <a:pt x="209704" y="13688"/>
                </a:lnTo>
                <a:lnTo>
                  <a:pt x="166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1E1EC921-A532-BC74-DA4D-AD36A7C60BE8}"/>
              </a:ext>
            </a:extLst>
          </p:cNvPr>
          <p:cNvSpPr/>
          <p:nvPr/>
        </p:nvSpPr>
        <p:spPr>
          <a:xfrm>
            <a:off x="3612415" y="2251591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247611" y="41065"/>
                </a:moveTo>
                <a:lnTo>
                  <a:pt x="274989" y="78973"/>
                </a:lnTo>
                <a:lnTo>
                  <a:pt x="288677" y="121983"/>
                </a:lnTo>
                <a:lnTo>
                  <a:pt x="288677" y="166694"/>
                </a:lnTo>
                <a:lnTo>
                  <a:pt x="274989" y="209704"/>
                </a:lnTo>
                <a:lnTo>
                  <a:pt x="247611" y="247611"/>
                </a:lnTo>
                <a:lnTo>
                  <a:pt x="209704" y="274989"/>
                </a:lnTo>
                <a:lnTo>
                  <a:pt x="166694" y="288677"/>
                </a:lnTo>
                <a:lnTo>
                  <a:pt x="121983" y="288677"/>
                </a:lnTo>
                <a:lnTo>
                  <a:pt x="78973" y="274989"/>
                </a:lnTo>
                <a:lnTo>
                  <a:pt x="41065" y="247611"/>
                </a:lnTo>
                <a:lnTo>
                  <a:pt x="13688" y="209704"/>
                </a:lnTo>
                <a:lnTo>
                  <a:pt x="0" y="166694"/>
                </a:lnTo>
                <a:lnTo>
                  <a:pt x="0" y="121983"/>
                </a:lnTo>
                <a:lnTo>
                  <a:pt x="13688" y="78973"/>
                </a:lnTo>
                <a:lnTo>
                  <a:pt x="41065" y="41065"/>
                </a:lnTo>
                <a:lnTo>
                  <a:pt x="78973" y="13688"/>
                </a:lnTo>
                <a:lnTo>
                  <a:pt x="121983" y="0"/>
                </a:lnTo>
                <a:lnTo>
                  <a:pt x="166694" y="0"/>
                </a:lnTo>
                <a:lnTo>
                  <a:pt x="209704" y="13688"/>
                </a:lnTo>
                <a:lnTo>
                  <a:pt x="247611" y="410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A0099741-A461-4DD3-3D7A-E06D3CFE6311}"/>
              </a:ext>
            </a:extLst>
          </p:cNvPr>
          <p:cNvSpPr/>
          <p:nvPr/>
        </p:nvSpPr>
        <p:spPr>
          <a:xfrm>
            <a:off x="4952982" y="2251590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66694" y="0"/>
                </a:moveTo>
                <a:lnTo>
                  <a:pt x="121983" y="0"/>
                </a:lnTo>
                <a:lnTo>
                  <a:pt x="78973" y="13688"/>
                </a:lnTo>
                <a:lnTo>
                  <a:pt x="41066" y="41066"/>
                </a:lnTo>
                <a:lnTo>
                  <a:pt x="13688" y="78973"/>
                </a:lnTo>
                <a:lnTo>
                  <a:pt x="0" y="121983"/>
                </a:lnTo>
                <a:lnTo>
                  <a:pt x="0" y="166694"/>
                </a:lnTo>
                <a:lnTo>
                  <a:pt x="13688" y="209704"/>
                </a:lnTo>
                <a:lnTo>
                  <a:pt x="41066" y="247611"/>
                </a:lnTo>
                <a:lnTo>
                  <a:pt x="78973" y="274989"/>
                </a:lnTo>
                <a:lnTo>
                  <a:pt x="121983" y="288678"/>
                </a:lnTo>
                <a:lnTo>
                  <a:pt x="166694" y="288678"/>
                </a:lnTo>
                <a:lnTo>
                  <a:pt x="209704" y="274989"/>
                </a:lnTo>
                <a:lnTo>
                  <a:pt x="247611" y="247611"/>
                </a:lnTo>
                <a:lnTo>
                  <a:pt x="274989" y="209704"/>
                </a:lnTo>
                <a:lnTo>
                  <a:pt x="288678" y="166694"/>
                </a:lnTo>
                <a:lnTo>
                  <a:pt x="288678" y="121983"/>
                </a:lnTo>
                <a:lnTo>
                  <a:pt x="274989" y="78973"/>
                </a:lnTo>
                <a:lnTo>
                  <a:pt x="247611" y="41066"/>
                </a:lnTo>
                <a:lnTo>
                  <a:pt x="209704" y="13688"/>
                </a:lnTo>
                <a:lnTo>
                  <a:pt x="166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" name="object 19">
            <a:extLst>
              <a:ext uri="{FF2B5EF4-FFF2-40B4-BE49-F238E27FC236}">
                <a16:creationId xmlns:a16="http://schemas.microsoft.com/office/drawing/2014/main" id="{27AF6B8D-9EAA-F01E-2775-071B7157D79F}"/>
              </a:ext>
            </a:extLst>
          </p:cNvPr>
          <p:cNvSpPr/>
          <p:nvPr/>
        </p:nvSpPr>
        <p:spPr>
          <a:xfrm>
            <a:off x="4952982" y="2251591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247611" y="41065"/>
                </a:moveTo>
                <a:lnTo>
                  <a:pt x="274989" y="78973"/>
                </a:lnTo>
                <a:lnTo>
                  <a:pt x="288677" y="121983"/>
                </a:lnTo>
                <a:lnTo>
                  <a:pt x="288677" y="166694"/>
                </a:lnTo>
                <a:lnTo>
                  <a:pt x="274989" y="209704"/>
                </a:lnTo>
                <a:lnTo>
                  <a:pt x="247611" y="247611"/>
                </a:lnTo>
                <a:lnTo>
                  <a:pt x="209704" y="274989"/>
                </a:lnTo>
                <a:lnTo>
                  <a:pt x="166694" y="288677"/>
                </a:lnTo>
                <a:lnTo>
                  <a:pt x="121983" y="288677"/>
                </a:lnTo>
                <a:lnTo>
                  <a:pt x="78973" y="274989"/>
                </a:lnTo>
                <a:lnTo>
                  <a:pt x="41065" y="247611"/>
                </a:lnTo>
                <a:lnTo>
                  <a:pt x="13688" y="209704"/>
                </a:lnTo>
                <a:lnTo>
                  <a:pt x="0" y="166694"/>
                </a:lnTo>
                <a:lnTo>
                  <a:pt x="0" y="121983"/>
                </a:lnTo>
                <a:lnTo>
                  <a:pt x="13688" y="78973"/>
                </a:lnTo>
                <a:lnTo>
                  <a:pt x="41065" y="41065"/>
                </a:lnTo>
                <a:lnTo>
                  <a:pt x="78973" y="13688"/>
                </a:lnTo>
                <a:lnTo>
                  <a:pt x="121983" y="0"/>
                </a:lnTo>
                <a:lnTo>
                  <a:pt x="166694" y="0"/>
                </a:lnTo>
                <a:lnTo>
                  <a:pt x="209704" y="13688"/>
                </a:lnTo>
                <a:lnTo>
                  <a:pt x="247611" y="410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6" name="object 22">
            <a:extLst>
              <a:ext uri="{FF2B5EF4-FFF2-40B4-BE49-F238E27FC236}">
                <a16:creationId xmlns:a16="http://schemas.microsoft.com/office/drawing/2014/main" id="{06C541D3-93AA-CE70-AA27-94160C3CC186}"/>
              </a:ext>
            </a:extLst>
          </p:cNvPr>
          <p:cNvSpPr/>
          <p:nvPr/>
        </p:nvSpPr>
        <p:spPr>
          <a:xfrm>
            <a:off x="2540852" y="2251590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66694" y="0"/>
                </a:moveTo>
                <a:lnTo>
                  <a:pt x="121983" y="0"/>
                </a:lnTo>
                <a:lnTo>
                  <a:pt x="78973" y="13688"/>
                </a:lnTo>
                <a:lnTo>
                  <a:pt x="41066" y="41066"/>
                </a:lnTo>
                <a:lnTo>
                  <a:pt x="13688" y="78973"/>
                </a:lnTo>
                <a:lnTo>
                  <a:pt x="0" y="121983"/>
                </a:lnTo>
                <a:lnTo>
                  <a:pt x="0" y="166694"/>
                </a:lnTo>
                <a:lnTo>
                  <a:pt x="13688" y="209704"/>
                </a:lnTo>
                <a:lnTo>
                  <a:pt x="41066" y="247611"/>
                </a:lnTo>
                <a:lnTo>
                  <a:pt x="78973" y="274989"/>
                </a:lnTo>
                <a:lnTo>
                  <a:pt x="121983" y="288678"/>
                </a:lnTo>
                <a:lnTo>
                  <a:pt x="166694" y="288678"/>
                </a:lnTo>
                <a:lnTo>
                  <a:pt x="209704" y="274989"/>
                </a:lnTo>
                <a:lnTo>
                  <a:pt x="247611" y="247611"/>
                </a:lnTo>
                <a:lnTo>
                  <a:pt x="274989" y="209704"/>
                </a:lnTo>
                <a:lnTo>
                  <a:pt x="288678" y="166694"/>
                </a:lnTo>
                <a:lnTo>
                  <a:pt x="288678" y="121983"/>
                </a:lnTo>
                <a:lnTo>
                  <a:pt x="274989" y="78973"/>
                </a:lnTo>
                <a:lnTo>
                  <a:pt x="247611" y="41066"/>
                </a:lnTo>
                <a:lnTo>
                  <a:pt x="209704" y="13688"/>
                </a:lnTo>
                <a:lnTo>
                  <a:pt x="166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7" name="object 23">
            <a:extLst>
              <a:ext uri="{FF2B5EF4-FFF2-40B4-BE49-F238E27FC236}">
                <a16:creationId xmlns:a16="http://schemas.microsoft.com/office/drawing/2014/main" id="{A2716AC5-6F15-C528-5542-401BC1974DDF}"/>
              </a:ext>
            </a:extLst>
          </p:cNvPr>
          <p:cNvSpPr/>
          <p:nvPr/>
        </p:nvSpPr>
        <p:spPr>
          <a:xfrm>
            <a:off x="2540852" y="2251591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247611" y="41065"/>
                </a:moveTo>
                <a:lnTo>
                  <a:pt x="274989" y="78973"/>
                </a:lnTo>
                <a:lnTo>
                  <a:pt x="288677" y="121983"/>
                </a:lnTo>
                <a:lnTo>
                  <a:pt x="288677" y="166694"/>
                </a:lnTo>
                <a:lnTo>
                  <a:pt x="274989" y="209704"/>
                </a:lnTo>
                <a:lnTo>
                  <a:pt x="247611" y="247611"/>
                </a:lnTo>
                <a:lnTo>
                  <a:pt x="209704" y="274989"/>
                </a:lnTo>
                <a:lnTo>
                  <a:pt x="166694" y="288677"/>
                </a:lnTo>
                <a:lnTo>
                  <a:pt x="121983" y="288677"/>
                </a:lnTo>
                <a:lnTo>
                  <a:pt x="78973" y="274989"/>
                </a:lnTo>
                <a:lnTo>
                  <a:pt x="41065" y="247611"/>
                </a:lnTo>
                <a:lnTo>
                  <a:pt x="13688" y="209704"/>
                </a:lnTo>
                <a:lnTo>
                  <a:pt x="0" y="166694"/>
                </a:lnTo>
                <a:lnTo>
                  <a:pt x="0" y="121983"/>
                </a:lnTo>
                <a:lnTo>
                  <a:pt x="13688" y="78973"/>
                </a:lnTo>
                <a:lnTo>
                  <a:pt x="41065" y="41065"/>
                </a:lnTo>
                <a:lnTo>
                  <a:pt x="78973" y="13688"/>
                </a:lnTo>
                <a:lnTo>
                  <a:pt x="121983" y="0"/>
                </a:lnTo>
                <a:lnTo>
                  <a:pt x="166694" y="0"/>
                </a:lnTo>
                <a:lnTo>
                  <a:pt x="209704" y="13688"/>
                </a:lnTo>
                <a:lnTo>
                  <a:pt x="247611" y="410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object 49">
            <a:extLst>
              <a:ext uri="{FF2B5EF4-FFF2-40B4-BE49-F238E27FC236}">
                <a16:creationId xmlns:a16="http://schemas.microsoft.com/office/drawing/2014/main" id="{B534F7B0-37AC-DD14-E3BF-A780CE3556F5}"/>
              </a:ext>
            </a:extLst>
          </p:cNvPr>
          <p:cNvSpPr/>
          <p:nvPr/>
        </p:nvSpPr>
        <p:spPr>
          <a:xfrm>
            <a:off x="3103422" y="1805106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66694" y="0"/>
                </a:moveTo>
                <a:lnTo>
                  <a:pt x="121983" y="0"/>
                </a:lnTo>
                <a:lnTo>
                  <a:pt x="78973" y="13688"/>
                </a:lnTo>
                <a:lnTo>
                  <a:pt x="41066" y="41066"/>
                </a:lnTo>
                <a:lnTo>
                  <a:pt x="13688" y="78973"/>
                </a:lnTo>
                <a:lnTo>
                  <a:pt x="0" y="121983"/>
                </a:lnTo>
                <a:lnTo>
                  <a:pt x="0" y="166694"/>
                </a:lnTo>
                <a:lnTo>
                  <a:pt x="13688" y="209704"/>
                </a:lnTo>
                <a:lnTo>
                  <a:pt x="41066" y="247611"/>
                </a:lnTo>
                <a:lnTo>
                  <a:pt x="78973" y="274989"/>
                </a:lnTo>
                <a:lnTo>
                  <a:pt x="121983" y="288678"/>
                </a:lnTo>
                <a:lnTo>
                  <a:pt x="166694" y="288678"/>
                </a:lnTo>
                <a:lnTo>
                  <a:pt x="209704" y="274989"/>
                </a:lnTo>
                <a:lnTo>
                  <a:pt x="247611" y="247611"/>
                </a:lnTo>
                <a:lnTo>
                  <a:pt x="274989" y="209704"/>
                </a:lnTo>
                <a:lnTo>
                  <a:pt x="288678" y="166694"/>
                </a:lnTo>
                <a:lnTo>
                  <a:pt x="288678" y="121983"/>
                </a:lnTo>
                <a:lnTo>
                  <a:pt x="274989" y="78973"/>
                </a:lnTo>
                <a:lnTo>
                  <a:pt x="247611" y="41066"/>
                </a:lnTo>
                <a:lnTo>
                  <a:pt x="209704" y="13688"/>
                </a:lnTo>
                <a:lnTo>
                  <a:pt x="166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" name="object 50">
            <a:extLst>
              <a:ext uri="{FF2B5EF4-FFF2-40B4-BE49-F238E27FC236}">
                <a16:creationId xmlns:a16="http://schemas.microsoft.com/office/drawing/2014/main" id="{2A4247F3-A76C-8D18-069A-6D6783CD61B5}"/>
              </a:ext>
            </a:extLst>
          </p:cNvPr>
          <p:cNvSpPr/>
          <p:nvPr/>
        </p:nvSpPr>
        <p:spPr>
          <a:xfrm>
            <a:off x="3103423" y="1805107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247611" y="41065"/>
                </a:moveTo>
                <a:lnTo>
                  <a:pt x="274989" y="78973"/>
                </a:lnTo>
                <a:lnTo>
                  <a:pt x="288677" y="121983"/>
                </a:lnTo>
                <a:lnTo>
                  <a:pt x="288677" y="166694"/>
                </a:lnTo>
                <a:lnTo>
                  <a:pt x="274989" y="209704"/>
                </a:lnTo>
                <a:lnTo>
                  <a:pt x="247611" y="247611"/>
                </a:lnTo>
                <a:lnTo>
                  <a:pt x="209704" y="274989"/>
                </a:lnTo>
                <a:lnTo>
                  <a:pt x="166694" y="288677"/>
                </a:lnTo>
                <a:lnTo>
                  <a:pt x="121983" y="288677"/>
                </a:lnTo>
                <a:lnTo>
                  <a:pt x="78973" y="274989"/>
                </a:lnTo>
                <a:lnTo>
                  <a:pt x="41065" y="247611"/>
                </a:lnTo>
                <a:lnTo>
                  <a:pt x="13688" y="209704"/>
                </a:lnTo>
                <a:lnTo>
                  <a:pt x="0" y="166694"/>
                </a:lnTo>
                <a:lnTo>
                  <a:pt x="0" y="121983"/>
                </a:lnTo>
                <a:lnTo>
                  <a:pt x="13688" y="78973"/>
                </a:lnTo>
                <a:lnTo>
                  <a:pt x="41065" y="41065"/>
                </a:lnTo>
                <a:lnTo>
                  <a:pt x="78973" y="13688"/>
                </a:lnTo>
                <a:lnTo>
                  <a:pt x="121983" y="0"/>
                </a:lnTo>
                <a:lnTo>
                  <a:pt x="166694" y="0"/>
                </a:lnTo>
                <a:lnTo>
                  <a:pt x="209704" y="13688"/>
                </a:lnTo>
                <a:lnTo>
                  <a:pt x="247611" y="410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" name="object 51">
            <a:extLst>
              <a:ext uri="{FF2B5EF4-FFF2-40B4-BE49-F238E27FC236}">
                <a16:creationId xmlns:a16="http://schemas.microsoft.com/office/drawing/2014/main" id="{794D4D1F-34D3-1D79-87A5-3E0B6CF0AE45}"/>
              </a:ext>
            </a:extLst>
          </p:cNvPr>
          <p:cNvSpPr/>
          <p:nvPr/>
        </p:nvSpPr>
        <p:spPr>
          <a:xfrm>
            <a:off x="3746272" y="1358622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66694" y="0"/>
                </a:moveTo>
                <a:lnTo>
                  <a:pt x="121983" y="0"/>
                </a:lnTo>
                <a:lnTo>
                  <a:pt x="78973" y="13688"/>
                </a:lnTo>
                <a:lnTo>
                  <a:pt x="41066" y="41066"/>
                </a:lnTo>
                <a:lnTo>
                  <a:pt x="13688" y="78973"/>
                </a:lnTo>
                <a:lnTo>
                  <a:pt x="0" y="121983"/>
                </a:lnTo>
                <a:lnTo>
                  <a:pt x="0" y="166694"/>
                </a:lnTo>
                <a:lnTo>
                  <a:pt x="13688" y="209704"/>
                </a:lnTo>
                <a:lnTo>
                  <a:pt x="41066" y="247611"/>
                </a:lnTo>
                <a:lnTo>
                  <a:pt x="78973" y="274989"/>
                </a:lnTo>
                <a:lnTo>
                  <a:pt x="121983" y="288678"/>
                </a:lnTo>
                <a:lnTo>
                  <a:pt x="166694" y="288678"/>
                </a:lnTo>
                <a:lnTo>
                  <a:pt x="209704" y="274989"/>
                </a:lnTo>
                <a:lnTo>
                  <a:pt x="247611" y="247611"/>
                </a:lnTo>
                <a:lnTo>
                  <a:pt x="274989" y="209704"/>
                </a:lnTo>
                <a:lnTo>
                  <a:pt x="288678" y="166694"/>
                </a:lnTo>
                <a:lnTo>
                  <a:pt x="288678" y="121983"/>
                </a:lnTo>
                <a:lnTo>
                  <a:pt x="274989" y="78973"/>
                </a:lnTo>
                <a:lnTo>
                  <a:pt x="247611" y="41066"/>
                </a:lnTo>
                <a:lnTo>
                  <a:pt x="209704" y="13688"/>
                </a:lnTo>
                <a:lnTo>
                  <a:pt x="166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" name="object 52">
            <a:extLst>
              <a:ext uri="{FF2B5EF4-FFF2-40B4-BE49-F238E27FC236}">
                <a16:creationId xmlns:a16="http://schemas.microsoft.com/office/drawing/2014/main" id="{AE6CF39E-D906-EAA8-191E-8D6608DC44B9}"/>
              </a:ext>
            </a:extLst>
          </p:cNvPr>
          <p:cNvSpPr/>
          <p:nvPr/>
        </p:nvSpPr>
        <p:spPr>
          <a:xfrm>
            <a:off x="3746273" y="1358622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247611" y="41065"/>
                </a:moveTo>
                <a:lnTo>
                  <a:pt x="274989" y="78973"/>
                </a:lnTo>
                <a:lnTo>
                  <a:pt x="288677" y="121983"/>
                </a:lnTo>
                <a:lnTo>
                  <a:pt x="288677" y="166694"/>
                </a:lnTo>
                <a:lnTo>
                  <a:pt x="274989" y="209704"/>
                </a:lnTo>
                <a:lnTo>
                  <a:pt x="247611" y="247611"/>
                </a:lnTo>
                <a:lnTo>
                  <a:pt x="209704" y="274989"/>
                </a:lnTo>
                <a:lnTo>
                  <a:pt x="166694" y="288677"/>
                </a:lnTo>
                <a:lnTo>
                  <a:pt x="121983" y="288677"/>
                </a:lnTo>
                <a:lnTo>
                  <a:pt x="78973" y="274989"/>
                </a:lnTo>
                <a:lnTo>
                  <a:pt x="41065" y="247611"/>
                </a:lnTo>
                <a:lnTo>
                  <a:pt x="13688" y="209704"/>
                </a:lnTo>
                <a:lnTo>
                  <a:pt x="0" y="166694"/>
                </a:lnTo>
                <a:lnTo>
                  <a:pt x="0" y="121983"/>
                </a:lnTo>
                <a:lnTo>
                  <a:pt x="13688" y="78973"/>
                </a:lnTo>
                <a:lnTo>
                  <a:pt x="41065" y="41065"/>
                </a:lnTo>
                <a:lnTo>
                  <a:pt x="78973" y="13688"/>
                </a:lnTo>
                <a:lnTo>
                  <a:pt x="121983" y="0"/>
                </a:lnTo>
                <a:lnTo>
                  <a:pt x="166694" y="0"/>
                </a:lnTo>
                <a:lnTo>
                  <a:pt x="209704" y="13688"/>
                </a:lnTo>
                <a:lnTo>
                  <a:pt x="247611" y="410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2" name="object 55">
            <a:extLst>
              <a:ext uri="{FF2B5EF4-FFF2-40B4-BE49-F238E27FC236}">
                <a16:creationId xmlns:a16="http://schemas.microsoft.com/office/drawing/2014/main" id="{853DC7BC-9707-4644-B4F0-94DD58B7D2C9}"/>
              </a:ext>
            </a:extLst>
          </p:cNvPr>
          <p:cNvSpPr/>
          <p:nvPr/>
        </p:nvSpPr>
        <p:spPr>
          <a:xfrm>
            <a:off x="3872490" y="2251590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66694" y="0"/>
                </a:moveTo>
                <a:lnTo>
                  <a:pt x="121983" y="0"/>
                </a:lnTo>
                <a:lnTo>
                  <a:pt x="78973" y="13688"/>
                </a:lnTo>
                <a:lnTo>
                  <a:pt x="41066" y="41066"/>
                </a:lnTo>
                <a:lnTo>
                  <a:pt x="13688" y="78973"/>
                </a:lnTo>
                <a:lnTo>
                  <a:pt x="0" y="121983"/>
                </a:lnTo>
                <a:lnTo>
                  <a:pt x="0" y="166694"/>
                </a:lnTo>
                <a:lnTo>
                  <a:pt x="13688" y="209704"/>
                </a:lnTo>
                <a:lnTo>
                  <a:pt x="41066" y="247611"/>
                </a:lnTo>
                <a:lnTo>
                  <a:pt x="78973" y="274989"/>
                </a:lnTo>
                <a:lnTo>
                  <a:pt x="121983" y="288678"/>
                </a:lnTo>
                <a:lnTo>
                  <a:pt x="166694" y="288678"/>
                </a:lnTo>
                <a:lnTo>
                  <a:pt x="209704" y="274989"/>
                </a:lnTo>
                <a:lnTo>
                  <a:pt x="247611" y="247611"/>
                </a:lnTo>
                <a:lnTo>
                  <a:pt x="274989" y="209704"/>
                </a:lnTo>
                <a:lnTo>
                  <a:pt x="288678" y="166694"/>
                </a:lnTo>
                <a:lnTo>
                  <a:pt x="288678" y="121983"/>
                </a:lnTo>
                <a:lnTo>
                  <a:pt x="274989" y="78973"/>
                </a:lnTo>
                <a:lnTo>
                  <a:pt x="247611" y="41066"/>
                </a:lnTo>
                <a:lnTo>
                  <a:pt x="209704" y="13688"/>
                </a:lnTo>
                <a:lnTo>
                  <a:pt x="166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3" name="object 56">
            <a:extLst>
              <a:ext uri="{FF2B5EF4-FFF2-40B4-BE49-F238E27FC236}">
                <a16:creationId xmlns:a16="http://schemas.microsoft.com/office/drawing/2014/main" id="{ECBDEDAB-06B9-A90A-066B-2FD1C74826F5}"/>
              </a:ext>
            </a:extLst>
          </p:cNvPr>
          <p:cNvSpPr/>
          <p:nvPr/>
        </p:nvSpPr>
        <p:spPr>
          <a:xfrm>
            <a:off x="3872490" y="2251591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247611" y="41065"/>
                </a:moveTo>
                <a:lnTo>
                  <a:pt x="274989" y="78973"/>
                </a:lnTo>
                <a:lnTo>
                  <a:pt x="288677" y="121983"/>
                </a:lnTo>
                <a:lnTo>
                  <a:pt x="288677" y="166694"/>
                </a:lnTo>
                <a:lnTo>
                  <a:pt x="274989" y="209704"/>
                </a:lnTo>
                <a:lnTo>
                  <a:pt x="247611" y="247611"/>
                </a:lnTo>
                <a:lnTo>
                  <a:pt x="209704" y="274989"/>
                </a:lnTo>
                <a:lnTo>
                  <a:pt x="166694" y="288677"/>
                </a:lnTo>
                <a:lnTo>
                  <a:pt x="121983" y="288677"/>
                </a:lnTo>
                <a:lnTo>
                  <a:pt x="78973" y="274989"/>
                </a:lnTo>
                <a:lnTo>
                  <a:pt x="41065" y="247611"/>
                </a:lnTo>
                <a:lnTo>
                  <a:pt x="13688" y="209704"/>
                </a:lnTo>
                <a:lnTo>
                  <a:pt x="0" y="166694"/>
                </a:lnTo>
                <a:lnTo>
                  <a:pt x="0" y="121983"/>
                </a:lnTo>
                <a:lnTo>
                  <a:pt x="13688" y="78973"/>
                </a:lnTo>
                <a:lnTo>
                  <a:pt x="41065" y="41065"/>
                </a:lnTo>
                <a:lnTo>
                  <a:pt x="78973" y="13688"/>
                </a:lnTo>
                <a:lnTo>
                  <a:pt x="121983" y="0"/>
                </a:lnTo>
                <a:lnTo>
                  <a:pt x="166694" y="0"/>
                </a:lnTo>
                <a:lnTo>
                  <a:pt x="209704" y="13688"/>
                </a:lnTo>
                <a:lnTo>
                  <a:pt x="247611" y="410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987DFB73-93D0-F5D1-4D07-099C849892D9}"/>
              </a:ext>
            </a:extLst>
          </p:cNvPr>
          <p:cNvSpPr/>
          <p:nvPr/>
        </p:nvSpPr>
        <p:spPr>
          <a:xfrm>
            <a:off x="6649144" y="1499354"/>
            <a:ext cx="609532" cy="399921"/>
          </a:xfrm>
          <a:custGeom>
            <a:avLst/>
            <a:gdLst/>
            <a:ahLst/>
            <a:cxnLst/>
            <a:rect l="l" t="t" r="r" b="b"/>
            <a:pathLst>
              <a:path w="1549400" h="594360">
                <a:moveTo>
                  <a:pt x="0" y="0"/>
                </a:moveTo>
                <a:lnTo>
                  <a:pt x="1548805" y="59425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5" name="object 5">
            <a:extLst>
              <a:ext uri="{FF2B5EF4-FFF2-40B4-BE49-F238E27FC236}">
                <a16:creationId xmlns:a16="http://schemas.microsoft.com/office/drawing/2014/main" id="{BAEEA7C9-9BFF-004E-2C68-DA462DA5D622}"/>
              </a:ext>
            </a:extLst>
          </p:cNvPr>
          <p:cNvSpPr/>
          <p:nvPr/>
        </p:nvSpPr>
        <p:spPr>
          <a:xfrm>
            <a:off x="6121350" y="1557716"/>
            <a:ext cx="452780" cy="318609"/>
          </a:xfrm>
          <a:custGeom>
            <a:avLst/>
            <a:gdLst/>
            <a:ahLst/>
            <a:cxnLst/>
            <a:rect l="l" t="t" r="r" b="b"/>
            <a:pathLst>
              <a:path w="1563370" h="621664">
                <a:moveTo>
                  <a:pt x="1563235" y="0"/>
                </a:moveTo>
                <a:lnTo>
                  <a:pt x="0" y="6211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22750836-4E62-4AA9-F4FE-3C9ABECBD057}"/>
              </a:ext>
            </a:extLst>
          </p:cNvPr>
          <p:cNvSpPr/>
          <p:nvPr/>
        </p:nvSpPr>
        <p:spPr>
          <a:xfrm>
            <a:off x="6788129" y="1946370"/>
            <a:ext cx="550069" cy="419695"/>
          </a:xfrm>
          <a:custGeom>
            <a:avLst/>
            <a:gdLst/>
            <a:ahLst/>
            <a:cxnLst/>
            <a:rect l="l" t="t" r="r" b="b"/>
            <a:pathLst>
              <a:path w="782320" h="596900">
                <a:moveTo>
                  <a:pt x="782266" y="0"/>
                </a:moveTo>
                <a:lnTo>
                  <a:pt x="0" y="59630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7" name="object 8">
            <a:extLst>
              <a:ext uri="{FF2B5EF4-FFF2-40B4-BE49-F238E27FC236}">
                <a16:creationId xmlns:a16="http://schemas.microsoft.com/office/drawing/2014/main" id="{B6D0E7F9-3143-5915-3AA9-A6BF87F9D1F1}"/>
              </a:ext>
            </a:extLst>
          </p:cNvPr>
          <p:cNvSpPr/>
          <p:nvPr/>
        </p:nvSpPr>
        <p:spPr>
          <a:xfrm>
            <a:off x="7240909" y="1830955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66694" y="0"/>
                </a:moveTo>
                <a:lnTo>
                  <a:pt x="121983" y="0"/>
                </a:lnTo>
                <a:lnTo>
                  <a:pt x="78973" y="13688"/>
                </a:lnTo>
                <a:lnTo>
                  <a:pt x="41066" y="41066"/>
                </a:lnTo>
                <a:lnTo>
                  <a:pt x="13688" y="78973"/>
                </a:lnTo>
                <a:lnTo>
                  <a:pt x="0" y="121983"/>
                </a:lnTo>
                <a:lnTo>
                  <a:pt x="0" y="166694"/>
                </a:lnTo>
                <a:lnTo>
                  <a:pt x="13688" y="209704"/>
                </a:lnTo>
                <a:lnTo>
                  <a:pt x="41066" y="247611"/>
                </a:lnTo>
                <a:lnTo>
                  <a:pt x="78973" y="274989"/>
                </a:lnTo>
                <a:lnTo>
                  <a:pt x="121983" y="288678"/>
                </a:lnTo>
                <a:lnTo>
                  <a:pt x="166694" y="288678"/>
                </a:lnTo>
                <a:lnTo>
                  <a:pt x="209704" y="274989"/>
                </a:lnTo>
                <a:lnTo>
                  <a:pt x="247611" y="247611"/>
                </a:lnTo>
                <a:lnTo>
                  <a:pt x="274989" y="209704"/>
                </a:lnTo>
                <a:lnTo>
                  <a:pt x="288678" y="166694"/>
                </a:lnTo>
                <a:lnTo>
                  <a:pt x="288678" y="121983"/>
                </a:lnTo>
                <a:lnTo>
                  <a:pt x="274989" y="78973"/>
                </a:lnTo>
                <a:lnTo>
                  <a:pt x="247611" y="41066"/>
                </a:lnTo>
                <a:lnTo>
                  <a:pt x="209704" y="13688"/>
                </a:lnTo>
                <a:lnTo>
                  <a:pt x="166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id="{A9F9BA45-AC00-2B2C-BFD9-D6529F93BC1B}"/>
              </a:ext>
            </a:extLst>
          </p:cNvPr>
          <p:cNvSpPr/>
          <p:nvPr/>
        </p:nvSpPr>
        <p:spPr>
          <a:xfrm>
            <a:off x="7240909" y="1830956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247611" y="41065"/>
                </a:moveTo>
                <a:lnTo>
                  <a:pt x="274989" y="78973"/>
                </a:lnTo>
                <a:lnTo>
                  <a:pt x="288677" y="121983"/>
                </a:lnTo>
                <a:lnTo>
                  <a:pt x="288677" y="166694"/>
                </a:lnTo>
                <a:lnTo>
                  <a:pt x="274989" y="209704"/>
                </a:lnTo>
                <a:lnTo>
                  <a:pt x="247611" y="247611"/>
                </a:lnTo>
                <a:lnTo>
                  <a:pt x="209704" y="274989"/>
                </a:lnTo>
                <a:lnTo>
                  <a:pt x="166694" y="288677"/>
                </a:lnTo>
                <a:lnTo>
                  <a:pt x="121983" y="288677"/>
                </a:lnTo>
                <a:lnTo>
                  <a:pt x="78973" y="274989"/>
                </a:lnTo>
                <a:lnTo>
                  <a:pt x="41065" y="247611"/>
                </a:lnTo>
                <a:lnTo>
                  <a:pt x="13688" y="209704"/>
                </a:lnTo>
                <a:lnTo>
                  <a:pt x="0" y="166694"/>
                </a:lnTo>
                <a:lnTo>
                  <a:pt x="0" y="121983"/>
                </a:lnTo>
                <a:lnTo>
                  <a:pt x="13688" y="78973"/>
                </a:lnTo>
                <a:lnTo>
                  <a:pt x="41065" y="41065"/>
                </a:lnTo>
                <a:lnTo>
                  <a:pt x="78973" y="13688"/>
                </a:lnTo>
                <a:lnTo>
                  <a:pt x="121983" y="0"/>
                </a:lnTo>
                <a:lnTo>
                  <a:pt x="166694" y="0"/>
                </a:lnTo>
                <a:lnTo>
                  <a:pt x="209704" y="13688"/>
                </a:lnTo>
                <a:lnTo>
                  <a:pt x="247611" y="410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9" name="object 10">
            <a:extLst>
              <a:ext uri="{FF2B5EF4-FFF2-40B4-BE49-F238E27FC236}">
                <a16:creationId xmlns:a16="http://schemas.microsoft.com/office/drawing/2014/main" id="{787DB121-7F47-D42B-B58B-41B640E49F28}"/>
              </a:ext>
            </a:extLst>
          </p:cNvPr>
          <p:cNvSpPr/>
          <p:nvPr/>
        </p:nvSpPr>
        <p:spPr>
          <a:xfrm>
            <a:off x="6006294" y="1945838"/>
            <a:ext cx="550069" cy="419695"/>
          </a:xfrm>
          <a:custGeom>
            <a:avLst/>
            <a:gdLst/>
            <a:ahLst/>
            <a:cxnLst/>
            <a:rect l="l" t="t" r="r" b="b"/>
            <a:pathLst>
              <a:path w="782320" h="596900">
                <a:moveTo>
                  <a:pt x="0" y="0"/>
                </a:moveTo>
                <a:lnTo>
                  <a:pt x="782266" y="59630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0" name="object 11">
            <a:extLst>
              <a:ext uri="{FF2B5EF4-FFF2-40B4-BE49-F238E27FC236}">
                <a16:creationId xmlns:a16="http://schemas.microsoft.com/office/drawing/2014/main" id="{1B9D9ACF-A3A7-BC0C-2870-B6ADE4C34126}"/>
              </a:ext>
            </a:extLst>
          </p:cNvPr>
          <p:cNvSpPr/>
          <p:nvPr/>
        </p:nvSpPr>
        <p:spPr>
          <a:xfrm>
            <a:off x="5465421" y="1946370"/>
            <a:ext cx="550069" cy="419695"/>
          </a:xfrm>
          <a:custGeom>
            <a:avLst/>
            <a:gdLst/>
            <a:ahLst/>
            <a:cxnLst/>
            <a:rect l="l" t="t" r="r" b="b"/>
            <a:pathLst>
              <a:path w="782320" h="596900">
                <a:moveTo>
                  <a:pt x="782266" y="0"/>
                </a:moveTo>
                <a:lnTo>
                  <a:pt x="0" y="59630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1" name="object 14">
            <a:extLst>
              <a:ext uri="{FF2B5EF4-FFF2-40B4-BE49-F238E27FC236}">
                <a16:creationId xmlns:a16="http://schemas.microsoft.com/office/drawing/2014/main" id="{A15B3F23-A293-96C7-3E44-1C9CA410127C}"/>
              </a:ext>
            </a:extLst>
          </p:cNvPr>
          <p:cNvSpPr/>
          <p:nvPr/>
        </p:nvSpPr>
        <p:spPr>
          <a:xfrm>
            <a:off x="6427192" y="2277439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66694" y="0"/>
                </a:moveTo>
                <a:lnTo>
                  <a:pt x="121983" y="0"/>
                </a:lnTo>
                <a:lnTo>
                  <a:pt x="78973" y="13688"/>
                </a:lnTo>
                <a:lnTo>
                  <a:pt x="41066" y="41066"/>
                </a:lnTo>
                <a:lnTo>
                  <a:pt x="13688" y="78973"/>
                </a:lnTo>
                <a:lnTo>
                  <a:pt x="0" y="121983"/>
                </a:lnTo>
                <a:lnTo>
                  <a:pt x="0" y="166694"/>
                </a:lnTo>
                <a:lnTo>
                  <a:pt x="13688" y="209704"/>
                </a:lnTo>
                <a:lnTo>
                  <a:pt x="41066" y="247611"/>
                </a:lnTo>
                <a:lnTo>
                  <a:pt x="78973" y="274989"/>
                </a:lnTo>
                <a:lnTo>
                  <a:pt x="121983" y="288678"/>
                </a:lnTo>
                <a:lnTo>
                  <a:pt x="166694" y="288678"/>
                </a:lnTo>
                <a:lnTo>
                  <a:pt x="209704" y="274989"/>
                </a:lnTo>
                <a:lnTo>
                  <a:pt x="247611" y="247611"/>
                </a:lnTo>
                <a:lnTo>
                  <a:pt x="274989" y="209704"/>
                </a:lnTo>
                <a:lnTo>
                  <a:pt x="288678" y="166694"/>
                </a:lnTo>
                <a:lnTo>
                  <a:pt x="288678" y="121983"/>
                </a:lnTo>
                <a:lnTo>
                  <a:pt x="274989" y="78973"/>
                </a:lnTo>
                <a:lnTo>
                  <a:pt x="247611" y="41066"/>
                </a:lnTo>
                <a:lnTo>
                  <a:pt x="209704" y="13688"/>
                </a:lnTo>
                <a:lnTo>
                  <a:pt x="166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2" name="object 15">
            <a:extLst>
              <a:ext uri="{FF2B5EF4-FFF2-40B4-BE49-F238E27FC236}">
                <a16:creationId xmlns:a16="http://schemas.microsoft.com/office/drawing/2014/main" id="{D1F79BCC-192A-C325-EC83-594601EF26F5}"/>
              </a:ext>
            </a:extLst>
          </p:cNvPr>
          <p:cNvSpPr/>
          <p:nvPr/>
        </p:nvSpPr>
        <p:spPr>
          <a:xfrm>
            <a:off x="6427193" y="2277440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247611" y="41065"/>
                </a:moveTo>
                <a:lnTo>
                  <a:pt x="274989" y="78973"/>
                </a:lnTo>
                <a:lnTo>
                  <a:pt x="288677" y="121983"/>
                </a:lnTo>
                <a:lnTo>
                  <a:pt x="288677" y="166694"/>
                </a:lnTo>
                <a:lnTo>
                  <a:pt x="274989" y="209704"/>
                </a:lnTo>
                <a:lnTo>
                  <a:pt x="247611" y="247611"/>
                </a:lnTo>
                <a:lnTo>
                  <a:pt x="209704" y="274989"/>
                </a:lnTo>
                <a:lnTo>
                  <a:pt x="166694" y="288677"/>
                </a:lnTo>
                <a:lnTo>
                  <a:pt x="121983" y="288677"/>
                </a:lnTo>
                <a:lnTo>
                  <a:pt x="78973" y="274989"/>
                </a:lnTo>
                <a:lnTo>
                  <a:pt x="41065" y="247611"/>
                </a:lnTo>
                <a:lnTo>
                  <a:pt x="13688" y="209704"/>
                </a:lnTo>
                <a:lnTo>
                  <a:pt x="0" y="166694"/>
                </a:lnTo>
                <a:lnTo>
                  <a:pt x="0" y="121983"/>
                </a:lnTo>
                <a:lnTo>
                  <a:pt x="13688" y="78973"/>
                </a:lnTo>
                <a:lnTo>
                  <a:pt x="41065" y="41065"/>
                </a:lnTo>
                <a:lnTo>
                  <a:pt x="78973" y="13688"/>
                </a:lnTo>
                <a:lnTo>
                  <a:pt x="121983" y="0"/>
                </a:lnTo>
                <a:lnTo>
                  <a:pt x="166694" y="0"/>
                </a:lnTo>
                <a:lnTo>
                  <a:pt x="209704" y="13688"/>
                </a:lnTo>
                <a:lnTo>
                  <a:pt x="247611" y="410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3" name="object 22">
            <a:extLst>
              <a:ext uri="{FF2B5EF4-FFF2-40B4-BE49-F238E27FC236}">
                <a16:creationId xmlns:a16="http://schemas.microsoft.com/office/drawing/2014/main" id="{B0E4515A-EF33-33FC-7880-F168E97599EE}"/>
              </a:ext>
            </a:extLst>
          </p:cNvPr>
          <p:cNvSpPr/>
          <p:nvPr/>
        </p:nvSpPr>
        <p:spPr>
          <a:xfrm>
            <a:off x="5355630" y="2277439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66694" y="0"/>
                </a:moveTo>
                <a:lnTo>
                  <a:pt x="121983" y="0"/>
                </a:lnTo>
                <a:lnTo>
                  <a:pt x="78973" y="13688"/>
                </a:lnTo>
                <a:lnTo>
                  <a:pt x="41066" y="41066"/>
                </a:lnTo>
                <a:lnTo>
                  <a:pt x="13688" y="78973"/>
                </a:lnTo>
                <a:lnTo>
                  <a:pt x="0" y="121983"/>
                </a:lnTo>
                <a:lnTo>
                  <a:pt x="0" y="166694"/>
                </a:lnTo>
                <a:lnTo>
                  <a:pt x="13688" y="209704"/>
                </a:lnTo>
                <a:lnTo>
                  <a:pt x="41066" y="247611"/>
                </a:lnTo>
                <a:lnTo>
                  <a:pt x="78973" y="274989"/>
                </a:lnTo>
                <a:lnTo>
                  <a:pt x="121983" y="288678"/>
                </a:lnTo>
                <a:lnTo>
                  <a:pt x="166694" y="288678"/>
                </a:lnTo>
                <a:lnTo>
                  <a:pt x="209704" y="274989"/>
                </a:lnTo>
                <a:lnTo>
                  <a:pt x="247611" y="247611"/>
                </a:lnTo>
                <a:lnTo>
                  <a:pt x="274989" y="209704"/>
                </a:lnTo>
                <a:lnTo>
                  <a:pt x="288678" y="166694"/>
                </a:lnTo>
                <a:lnTo>
                  <a:pt x="288678" y="121983"/>
                </a:lnTo>
                <a:lnTo>
                  <a:pt x="274989" y="78973"/>
                </a:lnTo>
                <a:lnTo>
                  <a:pt x="247611" y="41066"/>
                </a:lnTo>
                <a:lnTo>
                  <a:pt x="209704" y="13688"/>
                </a:lnTo>
                <a:lnTo>
                  <a:pt x="166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4" name="object 23">
            <a:extLst>
              <a:ext uri="{FF2B5EF4-FFF2-40B4-BE49-F238E27FC236}">
                <a16:creationId xmlns:a16="http://schemas.microsoft.com/office/drawing/2014/main" id="{9AB64C41-8FBB-AC13-5EEB-F3D34B30A1E8}"/>
              </a:ext>
            </a:extLst>
          </p:cNvPr>
          <p:cNvSpPr/>
          <p:nvPr/>
        </p:nvSpPr>
        <p:spPr>
          <a:xfrm>
            <a:off x="5355630" y="2277440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247611" y="41065"/>
                </a:moveTo>
                <a:lnTo>
                  <a:pt x="274989" y="78973"/>
                </a:lnTo>
                <a:lnTo>
                  <a:pt x="288677" y="121983"/>
                </a:lnTo>
                <a:lnTo>
                  <a:pt x="288677" y="166694"/>
                </a:lnTo>
                <a:lnTo>
                  <a:pt x="274989" y="209704"/>
                </a:lnTo>
                <a:lnTo>
                  <a:pt x="247611" y="247611"/>
                </a:lnTo>
                <a:lnTo>
                  <a:pt x="209704" y="274989"/>
                </a:lnTo>
                <a:lnTo>
                  <a:pt x="166694" y="288677"/>
                </a:lnTo>
                <a:lnTo>
                  <a:pt x="121983" y="288677"/>
                </a:lnTo>
                <a:lnTo>
                  <a:pt x="78973" y="274989"/>
                </a:lnTo>
                <a:lnTo>
                  <a:pt x="41065" y="247611"/>
                </a:lnTo>
                <a:lnTo>
                  <a:pt x="13688" y="209704"/>
                </a:lnTo>
                <a:lnTo>
                  <a:pt x="0" y="166694"/>
                </a:lnTo>
                <a:lnTo>
                  <a:pt x="0" y="121983"/>
                </a:lnTo>
                <a:lnTo>
                  <a:pt x="13688" y="78973"/>
                </a:lnTo>
                <a:lnTo>
                  <a:pt x="41065" y="41065"/>
                </a:lnTo>
                <a:lnTo>
                  <a:pt x="78973" y="13688"/>
                </a:lnTo>
                <a:lnTo>
                  <a:pt x="121983" y="0"/>
                </a:lnTo>
                <a:lnTo>
                  <a:pt x="166694" y="0"/>
                </a:lnTo>
                <a:lnTo>
                  <a:pt x="209704" y="13688"/>
                </a:lnTo>
                <a:lnTo>
                  <a:pt x="247611" y="410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5" name="object 49">
            <a:extLst>
              <a:ext uri="{FF2B5EF4-FFF2-40B4-BE49-F238E27FC236}">
                <a16:creationId xmlns:a16="http://schemas.microsoft.com/office/drawing/2014/main" id="{4EC1F107-6329-29D5-5331-364FC985E011}"/>
              </a:ext>
            </a:extLst>
          </p:cNvPr>
          <p:cNvSpPr/>
          <p:nvPr/>
        </p:nvSpPr>
        <p:spPr>
          <a:xfrm>
            <a:off x="5918200" y="1830955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66694" y="0"/>
                </a:moveTo>
                <a:lnTo>
                  <a:pt x="121983" y="0"/>
                </a:lnTo>
                <a:lnTo>
                  <a:pt x="78973" y="13688"/>
                </a:lnTo>
                <a:lnTo>
                  <a:pt x="41066" y="41066"/>
                </a:lnTo>
                <a:lnTo>
                  <a:pt x="13688" y="78973"/>
                </a:lnTo>
                <a:lnTo>
                  <a:pt x="0" y="121983"/>
                </a:lnTo>
                <a:lnTo>
                  <a:pt x="0" y="166694"/>
                </a:lnTo>
                <a:lnTo>
                  <a:pt x="13688" y="209704"/>
                </a:lnTo>
                <a:lnTo>
                  <a:pt x="41066" y="247611"/>
                </a:lnTo>
                <a:lnTo>
                  <a:pt x="78973" y="274989"/>
                </a:lnTo>
                <a:lnTo>
                  <a:pt x="121983" y="288678"/>
                </a:lnTo>
                <a:lnTo>
                  <a:pt x="166694" y="288678"/>
                </a:lnTo>
                <a:lnTo>
                  <a:pt x="209704" y="274989"/>
                </a:lnTo>
                <a:lnTo>
                  <a:pt x="247611" y="247611"/>
                </a:lnTo>
                <a:lnTo>
                  <a:pt x="274989" y="209704"/>
                </a:lnTo>
                <a:lnTo>
                  <a:pt x="288678" y="166694"/>
                </a:lnTo>
                <a:lnTo>
                  <a:pt x="288678" y="121983"/>
                </a:lnTo>
                <a:lnTo>
                  <a:pt x="274989" y="78973"/>
                </a:lnTo>
                <a:lnTo>
                  <a:pt x="247611" y="41066"/>
                </a:lnTo>
                <a:lnTo>
                  <a:pt x="209704" y="13688"/>
                </a:lnTo>
                <a:lnTo>
                  <a:pt x="166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6" name="object 50">
            <a:extLst>
              <a:ext uri="{FF2B5EF4-FFF2-40B4-BE49-F238E27FC236}">
                <a16:creationId xmlns:a16="http://schemas.microsoft.com/office/drawing/2014/main" id="{DD6AD8D7-F40F-C248-56AA-0684DA348461}"/>
              </a:ext>
            </a:extLst>
          </p:cNvPr>
          <p:cNvSpPr/>
          <p:nvPr/>
        </p:nvSpPr>
        <p:spPr>
          <a:xfrm>
            <a:off x="5918201" y="1830956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247611" y="41065"/>
                </a:moveTo>
                <a:lnTo>
                  <a:pt x="274989" y="78973"/>
                </a:lnTo>
                <a:lnTo>
                  <a:pt x="288677" y="121983"/>
                </a:lnTo>
                <a:lnTo>
                  <a:pt x="288677" y="166694"/>
                </a:lnTo>
                <a:lnTo>
                  <a:pt x="274989" y="209704"/>
                </a:lnTo>
                <a:lnTo>
                  <a:pt x="247611" y="247611"/>
                </a:lnTo>
                <a:lnTo>
                  <a:pt x="209704" y="274989"/>
                </a:lnTo>
                <a:lnTo>
                  <a:pt x="166694" y="288677"/>
                </a:lnTo>
                <a:lnTo>
                  <a:pt x="121983" y="288677"/>
                </a:lnTo>
                <a:lnTo>
                  <a:pt x="78973" y="274989"/>
                </a:lnTo>
                <a:lnTo>
                  <a:pt x="41065" y="247611"/>
                </a:lnTo>
                <a:lnTo>
                  <a:pt x="13688" y="209704"/>
                </a:lnTo>
                <a:lnTo>
                  <a:pt x="0" y="166694"/>
                </a:lnTo>
                <a:lnTo>
                  <a:pt x="0" y="121983"/>
                </a:lnTo>
                <a:lnTo>
                  <a:pt x="13688" y="78973"/>
                </a:lnTo>
                <a:lnTo>
                  <a:pt x="41065" y="41065"/>
                </a:lnTo>
                <a:lnTo>
                  <a:pt x="78973" y="13688"/>
                </a:lnTo>
                <a:lnTo>
                  <a:pt x="121983" y="0"/>
                </a:lnTo>
                <a:lnTo>
                  <a:pt x="166694" y="0"/>
                </a:lnTo>
                <a:lnTo>
                  <a:pt x="209704" y="13688"/>
                </a:lnTo>
                <a:lnTo>
                  <a:pt x="247611" y="410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7" name="object 51">
            <a:extLst>
              <a:ext uri="{FF2B5EF4-FFF2-40B4-BE49-F238E27FC236}">
                <a16:creationId xmlns:a16="http://schemas.microsoft.com/office/drawing/2014/main" id="{5D861BC5-8230-08F5-0ED7-45F275CBE7DA}"/>
              </a:ext>
            </a:extLst>
          </p:cNvPr>
          <p:cNvSpPr/>
          <p:nvPr/>
        </p:nvSpPr>
        <p:spPr>
          <a:xfrm>
            <a:off x="6561050" y="1384471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66694" y="0"/>
                </a:moveTo>
                <a:lnTo>
                  <a:pt x="121983" y="0"/>
                </a:lnTo>
                <a:lnTo>
                  <a:pt x="78973" y="13688"/>
                </a:lnTo>
                <a:lnTo>
                  <a:pt x="41066" y="41066"/>
                </a:lnTo>
                <a:lnTo>
                  <a:pt x="13688" y="78973"/>
                </a:lnTo>
                <a:lnTo>
                  <a:pt x="0" y="121983"/>
                </a:lnTo>
                <a:lnTo>
                  <a:pt x="0" y="166694"/>
                </a:lnTo>
                <a:lnTo>
                  <a:pt x="13688" y="209704"/>
                </a:lnTo>
                <a:lnTo>
                  <a:pt x="41066" y="247611"/>
                </a:lnTo>
                <a:lnTo>
                  <a:pt x="78973" y="274989"/>
                </a:lnTo>
                <a:lnTo>
                  <a:pt x="121983" y="288678"/>
                </a:lnTo>
                <a:lnTo>
                  <a:pt x="166694" y="288678"/>
                </a:lnTo>
                <a:lnTo>
                  <a:pt x="209704" y="274989"/>
                </a:lnTo>
                <a:lnTo>
                  <a:pt x="247611" y="247611"/>
                </a:lnTo>
                <a:lnTo>
                  <a:pt x="274989" y="209704"/>
                </a:lnTo>
                <a:lnTo>
                  <a:pt x="288678" y="166694"/>
                </a:lnTo>
                <a:lnTo>
                  <a:pt x="288678" y="121983"/>
                </a:lnTo>
                <a:lnTo>
                  <a:pt x="274989" y="78973"/>
                </a:lnTo>
                <a:lnTo>
                  <a:pt x="247611" y="41066"/>
                </a:lnTo>
                <a:lnTo>
                  <a:pt x="209704" y="13688"/>
                </a:lnTo>
                <a:lnTo>
                  <a:pt x="166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8" name="object 52">
            <a:extLst>
              <a:ext uri="{FF2B5EF4-FFF2-40B4-BE49-F238E27FC236}">
                <a16:creationId xmlns:a16="http://schemas.microsoft.com/office/drawing/2014/main" id="{98800084-40E2-AF11-CAB6-21F99CDE9DB5}"/>
              </a:ext>
            </a:extLst>
          </p:cNvPr>
          <p:cNvSpPr/>
          <p:nvPr/>
        </p:nvSpPr>
        <p:spPr>
          <a:xfrm>
            <a:off x="6561051" y="1384471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247611" y="41065"/>
                </a:moveTo>
                <a:lnTo>
                  <a:pt x="274989" y="78973"/>
                </a:lnTo>
                <a:lnTo>
                  <a:pt x="288677" y="121983"/>
                </a:lnTo>
                <a:lnTo>
                  <a:pt x="288677" y="166694"/>
                </a:lnTo>
                <a:lnTo>
                  <a:pt x="274989" y="209704"/>
                </a:lnTo>
                <a:lnTo>
                  <a:pt x="247611" y="247611"/>
                </a:lnTo>
                <a:lnTo>
                  <a:pt x="209704" y="274989"/>
                </a:lnTo>
                <a:lnTo>
                  <a:pt x="166694" y="288677"/>
                </a:lnTo>
                <a:lnTo>
                  <a:pt x="121983" y="288677"/>
                </a:lnTo>
                <a:lnTo>
                  <a:pt x="78973" y="274989"/>
                </a:lnTo>
                <a:lnTo>
                  <a:pt x="41065" y="247611"/>
                </a:lnTo>
                <a:lnTo>
                  <a:pt x="13688" y="209704"/>
                </a:lnTo>
                <a:lnTo>
                  <a:pt x="0" y="166694"/>
                </a:lnTo>
                <a:lnTo>
                  <a:pt x="0" y="121983"/>
                </a:lnTo>
                <a:lnTo>
                  <a:pt x="13688" y="78973"/>
                </a:lnTo>
                <a:lnTo>
                  <a:pt x="41065" y="41065"/>
                </a:lnTo>
                <a:lnTo>
                  <a:pt x="78973" y="13688"/>
                </a:lnTo>
                <a:lnTo>
                  <a:pt x="121983" y="0"/>
                </a:lnTo>
                <a:lnTo>
                  <a:pt x="166694" y="0"/>
                </a:lnTo>
                <a:lnTo>
                  <a:pt x="209704" y="13688"/>
                </a:lnTo>
                <a:lnTo>
                  <a:pt x="247611" y="410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9" name="object 55">
            <a:extLst>
              <a:ext uri="{FF2B5EF4-FFF2-40B4-BE49-F238E27FC236}">
                <a16:creationId xmlns:a16="http://schemas.microsoft.com/office/drawing/2014/main" id="{A3BEF117-7AC8-038C-0BE0-4539D7833BB5}"/>
              </a:ext>
            </a:extLst>
          </p:cNvPr>
          <p:cNvSpPr/>
          <p:nvPr/>
        </p:nvSpPr>
        <p:spPr>
          <a:xfrm>
            <a:off x="6687268" y="2277439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66694" y="0"/>
                </a:moveTo>
                <a:lnTo>
                  <a:pt x="121983" y="0"/>
                </a:lnTo>
                <a:lnTo>
                  <a:pt x="78973" y="13688"/>
                </a:lnTo>
                <a:lnTo>
                  <a:pt x="41066" y="41066"/>
                </a:lnTo>
                <a:lnTo>
                  <a:pt x="13688" y="78973"/>
                </a:lnTo>
                <a:lnTo>
                  <a:pt x="0" y="121983"/>
                </a:lnTo>
                <a:lnTo>
                  <a:pt x="0" y="166694"/>
                </a:lnTo>
                <a:lnTo>
                  <a:pt x="13688" y="209704"/>
                </a:lnTo>
                <a:lnTo>
                  <a:pt x="41066" y="247611"/>
                </a:lnTo>
                <a:lnTo>
                  <a:pt x="78973" y="274989"/>
                </a:lnTo>
                <a:lnTo>
                  <a:pt x="121983" y="288678"/>
                </a:lnTo>
                <a:lnTo>
                  <a:pt x="166694" y="288678"/>
                </a:lnTo>
                <a:lnTo>
                  <a:pt x="209704" y="274989"/>
                </a:lnTo>
                <a:lnTo>
                  <a:pt x="247611" y="247611"/>
                </a:lnTo>
                <a:lnTo>
                  <a:pt x="274989" y="209704"/>
                </a:lnTo>
                <a:lnTo>
                  <a:pt x="288678" y="166694"/>
                </a:lnTo>
                <a:lnTo>
                  <a:pt x="288678" y="121983"/>
                </a:lnTo>
                <a:lnTo>
                  <a:pt x="274989" y="78973"/>
                </a:lnTo>
                <a:lnTo>
                  <a:pt x="247611" y="41066"/>
                </a:lnTo>
                <a:lnTo>
                  <a:pt x="209704" y="13688"/>
                </a:lnTo>
                <a:lnTo>
                  <a:pt x="166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0" name="object 56">
            <a:extLst>
              <a:ext uri="{FF2B5EF4-FFF2-40B4-BE49-F238E27FC236}">
                <a16:creationId xmlns:a16="http://schemas.microsoft.com/office/drawing/2014/main" id="{02A60F23-383F-1219-8503-7ECA402F08B9}"/>
              </a:ext>
            </a:extLst>
          </p:cNvPr>
          <p:cNvSpPr/>
          <p:nvPr/>
        </p:nvSpPr>
        <p:spPr>
          <a:xfrm>
            <a:off x="6687268" y="2277440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247611" y="41065"/>
                </a:moveTo>
                <a:lnTo>
                  <a:pt x="274989" y="78973"/>
                </a:lnTo>
                <a:lnTo>
                  <a:pt x="288677" y="121983"/>
                </a:lnTo>
                <a:lnTo>
                  <a:pt x="288677" y="166694"/>
                </a:lnTo>
                <a:lnTo>
                  <a:pt x="274989" y="209704"/>
                </a:lnTo>
                <a:lnTo>
                  <a:pt x="247611" y="247611"/>
                </a:lnTo>
                <a:lnTo>
                  <a:pt x="209704" y="274989"/>
                </a:lnTo>
                <a:lnTo>
                  <a:pt x="166694" y="288677"/>
                </a:lnTo>
                <a:lnTo>
                  <a:pt x="121983" y="288677"/>
                </a:lnTo>
                <a:lnTo>
                  <a:pt x="78973" y="274989"/>
                </a:lnTo>
                <a:lnTo>
                  <a:pt x="41065" y="247611"/>
                </a:lnTo>
                <a:lnTo>
                  <a:pt x="13688" y="209704"/>
                </a:lnTo>
                <a:lnTo>
                  <a:pt x="0" y="166694"/>
                </a:lnTo>
                <a:lnTo>
                  <a:pt x="0" y="121983"/>
                </a:lnTo>
                <a:lnTo>
                  <a:pt x="13688" y="78973"/>
                </a:lnTo>
                <a:lnTo>
                  <a:pt x="41065" y="41065"/>
                </a:lnTo>
                <a:lnTo>
                  <a:pt x="78973" y="13688"/>
                </a:lnTo>
                <a:lnTo>
                  <a:pt x="121983" y="0"/>
                </a:lnTo>
                <a:lnTo>
                  <a:pt x="166694" y="0"/>
                </a:lnTo>
                <a:lnTo>
                  <a:pt x="209704" y="13688"/>
                </a:lnTo>
                <a:lnTo>
                  <a:pt x="247611" y="410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" name="object 4">
            <a:extLst>
              <a:ext uri="{FF2B5EF4-FFF2-40B4-BE49-F238E27FC236}">
                <a16:creationId xmlns:a16="http://schemas.microsoft.com/office/drawing/2014/main" id="{FE96DF12-96AE-E1CA-8D59-B8B28981CE4A}"/>
              </a:ext>
            </a:extLst>
          </p:cNvPr>
          <p:cNvSpPr/>
          <p:nvPr/>
        </p:nvSpPr>
        <p:spPr>
          <a:xfrm>
            <a:off x="9020095" y="1519484"/>
            <a:ext cx="609532" cy="399921"/>
          </a:xfrm>
          <a:custGeom>
            <a:avLst/>
            <a:gdLst/>
            <a:ahLst/>
            <a:cxnLst/>
            <a:rect l="l" t="t" r="r" b="b"/>
            <a:pathLst>
              <a:path w="1549400" h="594360">
                <a:moveTo>
                  <a:pt x="0" y="0"/>
                </a:moveTo>
                <a:lnTo>
                  <a:pt x="1548805" y="59425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2" name="object 5">
            <a:extLst>
              <a:ext uri="{FF2B5EF4-FFF2-40B4-BE49-F238E27FC236}">
                <a16:creationId xmlns:a16="http://schemas.microsoft.com/office/drawing/2014/main" id="{A597049C-FA5C-9B39-829C-93FA923EE2B1}"/>
              </a:ext>
            </a:extLst>
          </p:cNvPr>
          <p:cNvSpPr/>
          <p:nvPr/>
        </p:nvSpPr>
        <p:spPr>
          <a:xfrm>
            <a:off x="8492301" y="1577846"/>
            <a:ext cx="452780" cy="318609"/>
          </a:xfrm>
          <a:custGeom>
            <a:avLst/>
            <a:gdLst/>
            <a:ahLst/>
            <a:cxnLst/>
            <a:rect l="l" t="t" r="r" b="b"/>
            <a:pathLst>
              <a:path w="1563370" h="621664">
                <a:moveTo>
                  <a:pt x="1563235" y="0"/>
                </a:moveTo>
                <a:lnTo>
                  <a:pt x="0" y="6211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3" name="object 8">
            <a:extLst>
              <a:ext uri="{FF2B5EF4-FFF2-40B4-BE49-F238E27FC236}">
                <a16:creationId xmlns:a16="http://schemas.microsoft.com/office/drawing/2014/main" id="{EEFBB1B6-E99C-AC68-69C0-70BF0A601941}"/>
              </a:ext>
            </a:extLst>
          </p:cNvPr>
          <p:cNvSpPr/>
          <p:nvPr/>
        </p:nvSpPr>
        <p:spPr>
          <a:xfrm>
            <a:off x="9611860" y="1851085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66694" y="0"/>
                </a:moveTo>
                <a:lnTo>
                  <a:pt x="121983" y="0"/>
                </a:lnTo>
                <a:lnTo>
                  <a:pt x="78973" y="13688"/>
                </a:lnTo>
                <a:lnTo>
                  <a:pt x="41066" y="41066"/>
                </a:lnTo>
                <a:lnTo>
                  <a:pt x="13688" y="78973"/>
                </a:lnTo>
                <a:lnTo>
                  <a:pt x="0" y="121983"/>
                </a:lnTo>
                <a:lnTo>
                  <a:pt x="0" y="166694"/>
                </a:lnTo>
                <a:lnTo>
                  <a:pt x="13688" y="209704"/>
                </a:lnTo>
                <a:lnTo>
                  <a:pt x="41066" y="247611"/>
                </a:lnTo>
                <a:lnTo>
                  <a:pt x="78973" y="274989"/>
                </a:lnTo>
                <a:lnTo>
                  <a:pt x="121983" y="288678"/>
                </a:lnTo>
                <a:lnTo>
                  <a:pt x="166694" y="288678"/>
                </a:lnTo>
                <a:lnTo>
                  <a:pt x="209704" y="274989"/>
                </a:lnTo>
                <a:lnTo>
                  <a:pt x="247611" y="247611"/>
                </a:lnTo>
                <a:lnTo>
                  <a:pt x="274989" y="209704"/>
                </a:lnTo>
                <a:lnTo>
                  <a:pt x="288678" y="166694"/>
                </a:lnTo>
                <a:lnTo>
                  <a:pt x="288678" y="121983"/>
                </a:lnTo>
                <a:lnTo>
                  <a:pt x="274989" y="78973"/>
                </a:lnTo>
                <a:lnTo>
                  <a:pt x="247611" y="41066"/>
                </a:lnTo>
                <a:lnTo>
                  <a:pt x="209704" y="13688"/>
                </a:lnTo>
                <a:lnTo>
                  <a:pt x="166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4" name="object 9">
            <a:extLst>
              <a:ext uri="{FF2B5EF4-FFF2-40B4-BE49-F238E27FC236}">
                <a16:creationId xmlns:a16="http://schemas.microsoft.com/office/drawing/2014/main" id="{E33AF554-739D-A4C5-E344-9D996F94C7F9}"/>
              </a:ext>
            </a:extLst>
          </p:cNvPr>
          <p:cNvSpPr/>
          <p:nvPr/>
        </p:nvSpPr>
        <p:spPr>
          <a:xfrm>
            <a:off x="9611860" y="1851086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247611" y="41065"/>
                </a:moveTo>
                <a:lnTo>
                  <a:pt x="274989" y="78973"/>
                </a:lnTo>
                <a:lnTo>
                  <a:pt x="288677" y="121983"/>
                </a:lnTo>
                <a:lnTo>
                  <a:pt x="288677" y="166694"/>
                </a:lnTo>
                <a:lnTo>
                  <a:pt x="274989" y="209704"/>
                </a:lnTo>
                <a:lnTo>
                  <a:pt x="247611" y="247611"/>
                </a:lnTo>
                <a:lnTo>
                  <a:pt x="209704" y="274989"/>
                </a:lnTo>
                <a:lnTo>
                  <a:pt x="166694" y="288677"/>
                </a:lnTo>
                <a:lnTo>
                  <a:pt x="121983" y="288677"/>
                </a:lnTo>
                <a:lnTo>
                  <a:pt x="78973" y="274989"/>
                </a:lnTo>
                <a:lnTo>
                  <a:pt x="41065" y="247611"/>
                </a:lnTo>
                <a:lnTo>
                  <a:pt x="13688" y="209704"/>
                </a:lnTo>
                <a:lnTo>
                  <a:pt x="0" y="166694"/>
                </a:lnTo>
                <a:lnTo>
                  <a:pt x="0" y="121983"/>
                </a:lnTo>
                <a:lnTo>
                  <a:pt x="13688" y="78973"/>
                </a:lnTo>
                <a:lnTo>
                  <a:pt x="41065" y="41065"/>
                </a:lnTo>
                <a:lnTo>
                  <a:pt x="78973" y="13688"/>
                </a:lnTo>
                <a:lnTo>
                  <a:pt x="121983" y="0"/>
                </a:lnTo>
                <a:lnTo>
                  <a:pt x="166694" y="0"/>
                </a:lnTo>
                <a:lnTo>
                  <a:pt x="209704" y="13688"/>
                </a:lnTo>
                <a:lnTo>
                  <a:pt x="247611" y="410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5" name="object 10">
            <a:extLst>
              <a:ext uri="{FF2B5EF4-FFF2-40B4-BE49-F238E27FC236}">
                <a16:creationId xmlns:a16="http://schemas.microsoft.com/office/drawing/2014/main" id="{B4AB1FB9-9FC0-6A3A-2425-4885B999459F}"/>
              </a:ext>
            </a:extLst>
          </p:cNvPr>
          <p:cNvSpPr/>
          <p:nvPr/>
        </p:nvSpPr>
        <p:spPr>
          <a:xfrm>
            <a:off x="8377245" y="1965968"/>
            <a:ext cx="550069" cy="419695"/>
          </a:xfrm>
          <a:custGeom>
            <a:avLst/>
            <a:gdLst/>
            <a:ahLst/>
            <a:cxnLst/>
            <a:rect l="l" t="t" r="r" b="b"/>
            <a:pathLst>
              <a:path w="782320" h="596900">
                <a:moveTo>
                  <a:pt x="0" y="0"/>
                </a:moveTo>
                <a:lnTo>
                  <a:pt x="782266" y="59630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6" name="object 11">
            <a:extLst>
              <a:ext uri="{FF2B5EF4-FFF2-40B4-BE49-F238E27FC236}">
                <a16:creationId xmlns:a16="http://schemas.microsoft.com/office/drawing/2014/main" id="{248E2C67-D6F5-E6BA-3BCA-CFA44DC21560}"/>
              </a:ext>
            </a:extLst>
          </p:cNvPr>
          <p:cNvSpPr/>
          <p:nvPr/>
        </p:nvSpPr>
        <p:spPr>
          <a:xfrm>
            <a:off x="7836372" y="1966500"/>
            <a:ext cx="550069" cy="419695"/>
          </a:xfrm>
          <a:custGeom>
            <a:avLst/>
            <a:gdLst/>
            <a:ahLst/>
            <a:cxnLst/>
            <a:rect l="l" t="t" r="r" b="b"/>
            <a:pathLst>
              <a:path w="782320" h="596900">
                <a:moveTo>
                  <a:pt x="782266" y="0"/>
                </a:moveTo>
                <a:lnTo>
                  <a:pt x="0" y="59630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7" name="object 14">
            <a:extLst>
              <a:ext uri="{FF2B5EF4-FFF2-40B4-BE49-F238E27FC236}">
                <a16:creationId xmlns:a16="http://schemas.microsoft.com/office/drawing/2014/main" id="{DB93A1FF-8EE3-A573-D014-66F8D5D80E18}"/>
              </a:ext>
            </a:extLst>
          </p:cNvPr>
          <p:cNvSpPr/>
          <p:nvPr/>
        </p:nvSpPr>
        <p:spPr>
          <a:xfrm>
            <a:off x="8798143" y="2297569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66694" y="0"/>
                </a:moveTo>
                <a:lnTo>
                  <a:pt x="121983" y="0"/>
                </a:lnTo>
                <a:lnTo>
                  <a:pt x="78973" y="13688"/>
                </a:lnTo>
                <a:lnTo>
                  <a:pt x="41066" y="41066"/>
                </a:lnTo>
                <a:lnTo>
                  <a:pt x="13688" y="78973"/>
                </a:lnTo>
                <a:lnTo>
                  <a:pt x="0" y="121983"/>
                </a:lnTo>
                <a:lnTo>
                  <a:pt x="0" y="166694"/>
                </a:lnTo>
                <a:lnTo>
                  <a:pt x="13688" y="209704"/>
                </a:lnTo>
                <a:lnTo>
                  <a:pt x="41066" y="247611"/>
                </a:lnTo>
                <a:lnTo>
                  <a:pt x="78973" y="274989"/>
                </a:lnTo>
                <a:lnTo>
                  <a:pt x="121983" y="288678"/>
                </a:lnTo>
                <a:lnTo>
                  <a:pt x="166694" y="288678"/>
                </a:lnTo>
                <a:lnTo>
                  <a:pt x="209704" y="274989"/>
                </a:lnTo>
                <a:lnTo>
                  <a:pt x="247611" y="247611"/>
                </a:lnTo>
                <a:lnTo>
                  <a:pt x="274989" y="209704"/>
                </a:lnTo>
                <a:lnTo>
                  <a:pt x="288678" y="166694"/>
                </a:lnTo>
                <a:lnTo>
                  <a:pt x="288678" y="121983"/>
                </a:lnTo>
                <a:lnTo>
                  <a:pt x="274989" y="78973"/>
                </a:lnTo>
                <a:lnTo>
                  <a:pt x="247611" y="41066"/>
                </a:lnTo>
                <a:lnTo>
                  <a:pt x="209704" y="13688"/>
                </a:lnTo>
                <a:lnTo>
                  <a:pt x="166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8" name="object 15">
            <a:extLst>
              <a:ext uri="{FF2B5EF4-FFF2-40B4-BE49-F238E27FC236}">
                <a16:creationId xmlns:a16="http://schemas.microsoft.com/office/drawing/2014/main" id="{582C972A-7EAA-CD58-B975-0F0049323B05}"/>
              </a:ext>
            </a:extLst>
          </p:cNvPr>
          <p:cNvSpPr/>
          <p:nvPr/>
        </p:nvSpPr>
        <p:spPr>
          <a:xfrm>
            <a:off x="8798144" y="2297570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247611" y="41065"/>
                </a:moveTo>
                <a:lnTo>
                  <a:pt x="274989" y="78973"/>
                </a:lnTo>
                <a:lnTo>
                  <a:pt x="288677" y="121983"/>
                </a:lnTo>
                <a:lnTo>
                  <a:pt x="288677" y="166694"/>
                </a:lnTo>
                <a:lnTo>
                  <a:pt x="274989" y="209704"/>
                </a:lnTo>
                <a:lnTo>
                  <a:pt x="247611" y="247611"/>
                </a:lnTo>
                <a:lnTo>
                  <a:pt x="209704" y="274989"/>
                </a:lnTo>
                <a:lnTo>
                  <a:pt x="166694" y="288677"/>
                </a:lnTo>
                <a:lnTo>
                  <a:pt x="121983" y="288677"/>
                </a:lnTo>
                <a:lnTo>
                  <a:pt x="78973" y="274989"/>
                </a:lnTo>
                <a:lnTo>
                  <a:pt x="41065" y="247611"/>
                </a:lnTo>
                <a:lnTo>
                  <a:pt x="13688" y="209704"/>
                </a:lnTo>
                <a:lnTo>
                  <a:pt x="0" y="166694"/>
                </a:lnTo>
                <a:lnTo>
                  <a:pt x="0" y="121983"/>
                </a:lnTo>
                <a:lnTo>
                  <a:pt x="13688" y="78973"/>
                </a:lnTo>
                <a:lnTo>
                  <a:pt x="41065" y="41065"/>
                </a:lnTo>
                <a:lnTo>
                  <a:pt x="78973" y="13688"/>
                </a:lnTo>
                <a:lnTo>
                  <a:pt x="121983" y="0"/>
                </a:lnTo>
                <a:lnTo>
                  <a:pt x="166694" y="0"/>
                </a:lnTo>
                <a:lnTo>
                  <a:pt x="209704" y="13688"/>
                </a:lnTo>
                <a:lnTo>
                  <a:pt x="247611" y="410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9" name="object 22">
            <a:extLst>
              <a:ext uri="{FF2B5EF4-FFF2-40B4-BE49-F238E27FC236}">
                <a16:creationId xmlns:a16="http://schemas.microsoft.com/office/drawing/2014/main" id="{7147858F-6811-5A0A-8322-B34C155B53D8}"/>
              </a:ext>
            </a:extLst>
          </p:cNvPr>
          <p:cNvSpPr/>
          <p:nvPr/>
        </p:nvSpPr>
        <p:spPr>
          <a:xfrm>
            <a:off x="7726581" y="2297569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66694" y="0"/>
                </a:moveTo>
                <a:lnTo>
                  <a:pt x="121983" y="0"/>
                </a:lnTo>
                <a:lnTo>
                  <a:pt x="78973" y="13688"/>
                </a:lnTo>
                <a:lnTo>
                  <a:pt x="41066" y="41066"/>
                </a:lnTo>
                <a:lnTo>
                  <a:pt x="13688" y="78973"/>
                </a:lnTo>
                <a:lnTo>
                  <a:pt x="0" y="121983"/>
                </a:lnTo>
                <a:lnTo>
                  <a:pt x="0" y="166694"/>
                </a:lnTo>
                <a:lnTo>
                  <a:pt x="13688" y="209704"/>
                </a:lnTo>
                <a:lnTo>
                  <a:pt x="41066" y="247611"/>
                </a:lnTo>
                <a:lnTo>
                  <a:pt x="78973" y="274989"/>
                </a:lnTo>
                <a:lnTo>
                  <a:pt x="121983" y="288678"/>
                </a:lnTo>
                <a:lnTo>
                  <a:pt x="166694" y="288678"/>
                </a:lnTo>
                <a:lnTo>
                  <a:pt x="209704" y="274989"/>
                </a:lnTo>
                <a:lnTo>
                  <a:pt x="247611" y="247611"/>
                </a:lnTo>
                <a:lnTo>
                  <a:pt x="274989" y="209704"/>
                </a:lnTo>
                <a:lnTo>
                  <a:pt x="288678" y="166694"/>
                </a:lnTo>
                <a:lnTo>
                  <a:pt x="288678" y="121983"/>
                </a:lnTo>
                <a:lnTo>
                  <a:pt x="274989" y="78973"/>
                </a:lnTo>
                <a:lnTo>
                  <a:pt x="247611" y="41066"/>
                </a:lnTo>
                <a:lnTo>
                  <a:pt x="209704" y="13688"/>
                </a:lnTo>
                <a:lnTo>
                  <a:pt x="166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0" name="object 23">
            <a:extLst>
              <a:ext uri="{FF2B5EF4-FFF2-40B4-BE49-F238E27FC236}">
                <a16:creationId xmlns:a16="http://schemas.microsoft.com/office/drawing/2014/main" id="{EE71FE6D-8685-5AD1-DEBB-DD6AB7C9773E}"/>
              </a:ext>
            </a:extLst>
          </p:cNvPr>
          <p:cNvSpPr/>
          <p:nvPr/>
        </p:nvSpPr>
        <p:spPr>
          <a:xfrm>
            <a:off x="7726581" y="2297570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247611" y="41065"/>
                </a:moveTo>
                <a:lnTo>
                  <a:pt x="274989" y="78973"/>
                </a:lnTo>
                <a:lnTo>
                  <a:pt x="288677" y="121983"/>
                </a:lnTo>
                <a:lnTo>
                  <a:pt x="288677" y="166694"/>
                </a:lnTo>
                <a:lnTo>
                  <a:pt x="274989" y="209704"/>
                </a:lnTo>
                <a:lnTo>
                  <a:pt x="247611" y="247611"/>
                </a:lnTo>
                <a:lnTo>
                  <a:pt x="209704" y="274989"/>
                </a:lnTo>
                <a:lnTo>
                  <a:pt x="166694" y="288677"/>
                </a:lnTo>
                <a:lnTo>
                  <a:pt x="121983" y="288677"/>
                </a:lnTo>
                <a:lnTo>
                  <a:pt x="78973" y="274989"/>
                </a:lnTo>
                <a:lnTo>
                  <a:pt x="41065" y="247611"/>
                </a:lnTo>
                <a:lnTo>
                  <a:pt x="13688" y="209704"/>
                </a:lnTo>
                <a:lnTo>
                  <a:pt x="0" y="166694"/>
                </a:lnTo>
                <a:lnTo>
                  <a:pt x="0" y="121983"/>
                </a:lnTo>
                <a:lnTo>
                  <a:pt x="13688" y="78973"/>
                </a:lnTo>
                <a:lnTo>
                  <a:pt x="41065" y="41065"/>
                </a:lnTo>
                <a:lnTo>
                  <a:pt x="78973" y="13688"/>
                </a:lnTo>
                <a:lnTo>
                  <a:pt x="121983" y="0"/>
                </a:lnTo>
                <a:lnTo>
                  <a:pt x="166694" y="0"/>
                </a:lnTo>
                <a:lnTo>
                  <a:pt x="209704" y="13688"/>
                </a:lnTo>
                <a:lnTo>
                  <a:pt x="247611" y="410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1" name="object 49">
            <a:extLst>
              <a:ext uri="{FF2B5EF4-FFF2-40B4-BE49-F238E27FC236}">
                <a16:creationId xmlns:a16="http://schemas.microsoft.com/office/drawing/2014/main" id="{9C8DD223-6970-BA9B-55BF-7A68D55FE690}"/>
              </a:ext>
            </a:extLst>
          </p:cNvPr>
          <p:cNvSpPr/>
          <p:nvPr/>
        </p:nvSpPr>
        <p:spPr>
          <a:xfrm>
            <a:off x="8289151" y="1851085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66694" y="0"/>
                </a:moveTo>
                <a:lnTo>
                  <a:pt x="121983" y="0"/>
                </a:lnTo>
                <a:lnTo>
                  <a:pt x="78973" y="13688"/>
                </a:lnTo>
                <a:lnTo>
                  <a:pt x="41066" y="41066"/>
                </a:lnTo>
                <a:lnTo>
                  <a:pt x="13688" y="78973"/>
                </a:lnTo>
                <a:lnTo>
                  <a:pt x="0" y="121983"/>
                </a:lnTo>
                <a:lnTo>
                  <a:pt x="0" y="166694"/>
                </a:lnTo>
                <a:lnTo>
                  <a:pt x="13688" y="209704"/>
                </a:lnTo>
                <a:lnTo>
                  <a:pt x="41066" y="247611"/>
                </a:lnTo>
                <a:lnTo>
                  <a:pt x="78973" y="274989"/>
                </a:lnTo>
                <a:lnTo>
                  <a:pt x="121983" y="288678"/>
                </a:lnTo>
                <a:lnTo>
                  <a:pt x="166694" y="288678"/>
                </a:lnTo>
                <a:lnTo>
                  <a:pt x="209704" y="274989"/>
                </a:lnTo>
                <a:lnTo>
                  <a:pt x="247611" y="247611"/>
                </a:lnTo>
                <a:lnTo>
                  <a:pt x="274989" y="209704"/>
                </a:lnTo>
                <a:lnTo>
                  <a:pt x="288678" y="166694"/>
                </a:lnTo>
                <a:lnTo>
                  <a:pt x="288678" y="121983"/>
                </a:lnTo>
                <a:lnTo>
                  <a:pt x="274989" y="78973"/>
                </a:lnTo>
                <a:lnTo>
                  <a:pt x="247611" y="41066"/>
                </a:lnTo>
                <a:lnTo>
                  <a:pt x="209704" y="13688"/>
                </a:lnTo>
                <a:lnTo>
                  <a:pt x="166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2" name="object 50">
            <a:extLst>
              <a:ext uri="{FF2B5EF4-FFF2-40B4-BE49-F238E27FC236}">
                <a16:creationId xmlns:a16="http://schemas.microsoft.com/office/drawing/2014/main" id="{C17A4662-CD96-24E6-4E54-45CE615D66AE}"/>
              </a:ext>
            </a:extLst>
          </p:cNvPr>
          <p:cNvSpPr/>
          <p:nvPr/>
        </p:nvSpPr>
        <p:spPr>
          <a:xfrm>
            <a:off x="8289152" y="1851086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247611" y="41065"/>
                </a:moveTo>
                <a:lnTo>
                  <a:pt x="274989" y="78973"/>
                </a:lnTo>
                <a:lnTo>
                  <a:pt x="288677" y="121983"/>
                </a:lnTo>
                <a:lnTo>
                  <a:pt x="288677" y="166694"/>
                </a:lnTo>
                <a:lnTo>
                  <a:pt x="274989" y="209704"/>
                </a:lnTo>
                <a:lnTo>
                  <a:pt x="247611" y="247611"/>
                </a:lnTo>
                <a:lnTo>
                  <a:pt x="209704" y="274989"/>
                </a:lnTo>
                <a:lnTo>
                  <a:pt x="166694" y="288677"/>
                </a:lnTo>
                <a:lnTo>
                  <a:pt x="121983" y="288677"/>
                </a:lnTo>
                <a:lnTo>
                  <a:pt x="78973" y="274989"/>
                </a:lnTo>
                <a:lnTo>
                  <a:pt x="41065" y="247611"/>
                </a:lnTo>
                <a:lnTo>
                  <a:pt x="13688" y="209704"/>
                </a:lnTo>
                <a:lnTo>
                  <a:pt x="0" y="166694"/>
                </a:lnTo>
                <a:lnTo>
                  <a:pt x="0" y="121983"/>
                </a:lnTo>
                <a:lnTo>
                  <a:pt x="13688" y="78973"/>
                </a:lnTo>
                <a:lnTo>
                  <a:pt x="41065" y="41065"/>
                </a:lnTo>
                <a:lnTo>
                  <a:pt x="78973" y="13688"/>
                </a:lnTo>
                <a:lnTo>
                  <a:pt x="121983" y="0"/>
                </a:lnTo>
                <a:lnTo>
                  <a:pt x="166694" y="0"/>
                </a:lnTo>
                <a:lnTo>
                  <a:pt x="209704" y="13688"/>
                </a:lnTo>
                <a:lnTo>
                  <a:pt x="247611" y="410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3" name="object 51">
            <a:extLst>
              <a:ext uri="{FF2B5EF4-FFF2-40B4-BE49-F238E27FC236}">
                <a16:creationId xmlns:a16="http://schemas.microsoft.com/office/drawing/2014/main" id="{7C7659DD-39AF-1DA3-D77B-98E2BA172745}"/>
              </a:ext>
            </a:extLst>
          </p:cNvPr>
          <p:cNvSpPr/>
          <p:nvPr/>
        </p:nvSpPr>
        <p:spPr>
          <a:xfrm>
            <a:off x="8932001" y="1404601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66694" y="0"/>
                </a:moveTo>
                <a:lnTo>
                  <a:pt x="121983" y="0"/>
                </a:lnTo>
                <a:lnTo>
                  <a:pt x="78973" y="13688"/>
                </a:lnTo>
                <a:lnTo>
                  <a:pt x="41066" y="41066"/>
                </a:lnTo>
                <a:lnTo>
                  <a:pt x="13688" y="78973"/>
                </a:lnTo>
                <a:lnTo>
                  <a:pt x="0" y="121983"/>
                </a:lnTo>
                <a:lnTo>
                  <a:pt x="0" y="166694"/>
                </a:lnTo>
                <a:lnTo>
                  <a:pt x="13688" y="209704"/>
                </a:lnTo>
                <a:lnTo>
                  <a:pt x="41066" y="247611"/>
                </a:lnTo>
                <a:lnTo>
                  <a:pt x="78973" y="274989"/>
                </a:lnTo>
                <a:lnTo>
                  <a:pt x="121983" y="288678"/>
                </a:lnTo>
                <a:lnTo>
                  <a:pt x="166694" y="288678"/>
                </a:lnTo>
                <a:lnTo>
                  <a:pt x="209704" y="274989"/>
                </a:lnTo>
                <a:lnTo>
                  <a:pt x="247611" y="247611"/>
                </a:lnTo>
                <a:lnTo>
                  <a:pt x="274989" y="209704"/>
                </a:lnTo>
                <a:lnTo>
                  <a:pt x="288678" y="166694"/>
                </a:lnTo>
                <a:lnTo>
                  <a:pt x="288678" y="121983"/>
                </a:lnTo>
                <a:lnTo>
                  <a:pt x="274989" y="78973"/>
                </a:lnTo>
                <a:lnTo>
                  <a:pt x="247611" y="41066"/>
                </a:lnTo>
                <a:lnTo>
                  <a:pt x="209704" y="13688"/>
                </a:lnTo>
                <a:lnTo>
                  <a:pt x="166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4" name="object 52">
            <a:extLst>
              <a:ext uri="{FF2B5EF4-FFF2-40B4-BE49-F238E27FC236}">
                <a16:creationId xmlns:a16="http://schemas.microsoft.com/office/drawing/2014/main" id="{946132DA-B495-56A0-A142-C92EB5A3849A}"/>
              </a:ext>
            </a:extLst>
          </p:cNvPr>
          <p:cNvSpPr/>
          <p:nvPr/>
        </p:nvSpPr>
        <p:spPr>
          <a:xfrm>
            <a:off x="8932002" y="1404601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247611" y="41065"/>
                </a:moveTo>
                <a:lnTo>
                  <a:pt x="274989" y="78973"/>
                </a:lnTo>
                <a:lnTo>
                  <a:pt x="288677" y="121983"/>
                </a:lnTo>
                <a:lnTo>
                  <a:pt x="288677" y="166694"/>
                </a:lnTo>
                <a:lnTo>
                  <a:pt x="274989" y="209704"/>
                </a:lnTo>
                <a:lnTo>
                  <a:pt x="247611" y="247611"/>
                </a:lnTo>
                <a:lnTo>
                  <a:pt x="209704" y="274989"/>
                </a:lnTo>
                <a:lnTo>
                  <a:pt x="166694" y="288677"/>
                </a:lnTo>
                <a:lnTo>
                  <a:pt x="121983" y="288677"/>
                </a:lnTo>
                <a:lnTo>
                  <a:pt x="78973" y="274989"/>
                </a:lnTo>
                <a:lnTo>
                  <a:pt x="41065" y="247611"/>
                </a:lnTo>
                <a:lnTo>
                  <a:pt x="13688" y="209704"/>
                </a:lnTo>
                <a:lnTo>
                  <a:pt x="0" y="166694"/>
                </a:lnTo>
                <a:lnTo>
                  <a:pt x="0" y="121983"/>
                </a:lnTo>
                <a:lnTo>
                  <a:pt x="13688" y="78973"/>
                </a:lnTo>
                <a:lnTo>
                  <a:pt x="41065" y="41065"/>
                </a:lnTo>
                <a:lnTo>
                  <a:pt x="78973" y="13688"/>
                </a:lnTo>
                <a:lnTo>
                  <a:pt x="121983" y="0"/>
                </a:lnTo>
                <a:lnTo>
                  <a:pt x="166694" y="0"/>
                </a:lnTo>
                <a:lnTo>
                  <a:pt x="209704" y="13688"/>
                </a:lnTo>
                <a:lnTo>
                  <a:pt x="247611" y="410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5" name="object 4">
            <a:extLst>
              <a:ext uri="{FF2B5EF4-FFF2-40B4-BE49-F238E27FC236}">
                <a16:creationId xmlns:a16="http://schemas.microsoft.com/office/drawing/2014/main" id="{72158A73-5292-C564-8975-A19644DD215F}"/>
              </a:ext>
            </a:extLst>
          </p:cNvPr>
          <p:cNvSpPr/>
          <p:nvPr/>
        </p:nvSpPr>
        <p:spPr>
          <a:xfrm>
            <a:off x="4037516" y="2913679"/>
            <a:ext cx="609532" cy="399921"/>
          </a:xfrm>
          <a:custGeom>
            <a:avLst/>
            <a:gdLst/>
            <a:ahLst/>
            <a:cxnLst/>
            <a:rect l="l" t="t" r="r" b="b"/>
            <a:pathLst>
              <a:path w="1549400" h="594360">
                <a:moveTo>
                  <a:pt x="0" y="0"/>
                </a:moveTo>
                <a:lnTo>
                  <a:pt x="1548805" y="59425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" name="object 5">
            <a:extLst>
              <a:ext uri="{FF2B5EF4-FFF2-40B4-BE49-F238E27FC236}">
                <a16:creationId xmlns:a16="http://schemas.microsoft.com/office/drawing/2014/main" id="{3BDCE93E-89E5-48AC-3AFB-F02A18348C44}"/>
              </a:ext>
            </a:extLst>
          </p:cNvPr>
          <p:cNvSpPr/>
          <p:nvPr/>
        </p:nvSpPr>
        <p:spPr>
          <a:xfrm>
            <a:off x="3509722" y="2972041"/>
            <a:ext cx="452780" cy="318609"/>
          </a:xfrm>
          <a:custGeom>
            <a:avLst/>
            <a:gdLst/>
            <a:ahLst/>
            <a:cxnLst/>
            <a:rect l="l" t="t" r="r" b="b"/>
            <a:pathLst>
              <a:path w="1563370" h="621664">
                <a:moveTo>
                  <a:pt x="1563235" y="0"/>
                </a:moveTo>
                <a:lnTo>
                  <a:pt x="0" y="6211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7" name="object 8">
            <a:extLst>
              <a:ext uri="{FF2B5EF4-FFF2-40B4-BE49-F238E27FC236}">
                <a16:creationId xmlns:a16="http://schemas.microsoft.com/office/drawing/2014/main" id="{DC79E090-AD60-44E0-8288-4FA8696E3B06}"/>
              </a:ext>
            </a:extLst>
          </p:cNvPr>
          <p:cNvSpPr/>
          <p:nvPr/>
        </p:nvSpPr>
        <p:spPr>
          <a:xfrm>
            <a:off x="4629281" y="3245280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66694" y="0"/>
                </a:moveTo>
                <a:lnTo>
                  <a:pt x="121983" y="0"/>
                </a:lnTo>
                <a:lnTo>
                  <a:pt x="78973" y="13688"/>
                </a:lnTo>
                <a:lnTo>
                  <a:pt x="41066" y="41066"/>
                </a:lnTo>
                <a:lnTo>
                  <a:pt x="13688" y="78973"/>
                </a:lnTo>
                <a:lnTo>
                  <a:pt x="0" y="121983"/>
                </a:lnTo>
                <a:lnTo>
                  <a:pt x="0" y="166694"/>
                </a:lnTo>
                <a:lnTo>
                  <a:pt x="13688" y="209704"/>
                </a:lnTo>
                <a:lnTo>
                  <a:pt x="41066" y="247611"/>
                </a:lnTo>
                <a:lnTo>
                  <a:pt x="78973" y="274989"/>
                </a:lnTo>
                <a:lnTo>
                  <a:pt x="121983" y="288678"/>
                </a:lnTo>
                <a:lnTo>
                  <a:pt x="166694" y="288678"/>
                </a:lnTo>
                <a:lnTo>
                  <a:pt x="209704" y="274989"/>
                </a:lnTo>
                <a:lnTo>
                  <a:pt x="247611" y="247611"/>
                </a:lnTo>
                <a:lnTo>
                  <a:pt x="274989" y="209704"/>
                </a:lnTo>
                <a:lnTo>
                  <a:pt x="288678" y="166694"/>
                </a:lnTo>
                <a:lnTo>
                  <a:pt x="288678" y="121983"/>
                </a:lnTo>
                <a:lnTo>
                  <a:pt x="274989" y="78973"/>
                </a:lnTo>
                <a:lnTo>
                  <a:pt x="247611" y="41066"/>
                </a:lnTo>
                <a:lnTo>
                  <a:pt x="209704" y="13688"/>
                </a:lnTo>
                <a:lnTo>
                  <a:pt x="166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8" name="object 9">
            <a:extLst>
              <a:ext uri="{FF2B5EF4-FFF2-40B4-BE49-F238E27FC236}">
                <a16:creationId xmlns:a16="http://schemas.microsoft.com/office/drawing/2014/main" id="{09813DE7-D3B2-A82D-4932-9E3AABC91CFA}"/>
              </a:ext>
            </a:extLst>
          </p:cNvPr>
          <p:cNvSpPr/>
          <p:nvPr/>
        </p:nvSpPr>
        <p:spPr>
          <a:xfrm>
            <a:off x="4629281" y="3245281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247611" y="41065"/>
                </a:moveTo>
                <a:lnTo>
                  <a:pt x="274989" y="78973"/>
                </a:lnTo>
                <a:lnTo>
                  <a:pt x="288677" y="121983"/>
                </a:lnTo>
                <a:lnTo>
                  <a:pt x="288677" y="166694"/>
                </a:lnTo>
                <a:lnTo>
                  <a:pt x="274989" y="209704"/>
                </a:lnTo>
                <a:lnTo>
                  <a:pt x="247611" y="247611"/>
                </a:lnTo>
                <a:lnTo>
                  <a:pt x="209704" y="274989"/>
                </a:lnTo>
                <a:lnTo>
                  <a:pt x="166694" y="288677"/>
                </a:lnTo>
                <a:lnTo>
                  <a:pt x="121983" y="288677"/>
                </a:lnTo>
                <a:lnTo>
                  <a:pt x="78973" y="274989"/>
                </a:lnTo>
                <a:lnTo>
                  <a:pt x="41065" y="247611"/>
                </a:lnTo>
                <a:lnTo>
                  <a:pt x="13688" y="209704"/>
                </a:lnTo>
                <a:lnTo>
                  <a:pt x="0" y="166694"/>
                </a:lnTo>
                <a:lnTo>
                  <a:pt x="0" y="121983"/>
                </a:lnTo>
                <a:lnTo>
                  <a:pt x="13688" y="78973"/>
                </a:lnTo>
                <a:lnTo>
                  <a:pt x="41065" y="41065"/>
                </a:lnTo>
                <a:lnTo>
                  <a:pt x="78973" y="13688"/>
                </a:lnTo>
                <a:lnTo>
                  <a:pt x="121983" y="0"/>
                </a:lnTo>
                <a:lnTo>
                  <a:pt x="166694" y="0"/>
                </a:lnTo>
                <a:lnTo>
                  <a:pt x="209704" y="13688"/>
                </a:lnTo>
                <a:lnTo>
                  <a:pt x="247611" y="410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9" name="object 11">
            <a:extLst>
              <a:ext uri="{FF2B5EF4-FFF2-40B4-BE49-F238E27FC236}">
                <a16:creationId xmlns:a16="http://schemas.microsoft.com/office/drawing/2014/main" id="{A8D0EF46-0967-FFAB-642D-1F6C4DCE9FB2}"/>
              </a:ext>
            </a:extLst>
          </p:cNvPr>
          <p:cNvSpPr/>
          <p:nvPr/>
        </p:nvSpPr>
        <p:spPr>
          <a:xfrm>
            <a:off x="2853793" y="3360695"/>
            <a:ext cx="550069" cy="419695"/>
          </a:xfrm>
          <a:custGeom>
            <a:avLst/>
            <a:gdLst/>
            <a:ahLst/>
            <a:cxnLst/>
            <a:rect l="l" t="t" r="r" b="b"/>
            <a:pathLst>
              <a:path w="782320" h="596900">
                <a:moveTo>
                  <a:pt x="782266" y="0"/>
                </a:moveTo>
                <a:lnTo>
                  <a:pt x="0" y="59630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0" name="object 22">
            <a:extLst>
              <a:ext uri="{FF2B5EF4-FFF2-40B4-BE49-F238E27FC236}">
                <a16:creationId xmlns:a16="http://schemas.microsoft.com/office/drawing/2014/main" id="{557814E4-DDEC-4C42-C1BB-A595C128CF98}"/>
              </a:ext>
            </a:extLst>
          </p:cNvPr>
          <p:cNvSpPr/>
          <p:nvPr/>
        </p:nvSpPr>
        <p:spPr>
          <a:xfrm>
            <a:off x="2744002" y="3691764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66694" y="0"/>
                </a:moveTo>
                <a:lnTo>
                  <a:pt x="121983" y="0"/>
                </a:lnTo>
                <a:lnTo>
                  <a:pt x="78973" y="13688"/>
                </a:lnTo>
                <a:lnTo>
                  <a:pt x="41066" y="41066"/>
                </a:lnTo>
                <a:lnTo>
                  <a:pt x="13688" y="78973"/>
                </a:lnTo>
                <a:lnTo>
                  <a:pt x="0" y="121983"/>
                </a:lnTo>
                <a:lnTo>
                  <a:pt x="0" y="166694"/>
                </a:lnTo>
                <a:lnTo>
                  <a:pt x="13688" y="209704"/>
                </a:lnTo>
                <a:lnTo>
                  <a:pt x="41066" y="247611"/>
                </a:lnTo>
                <a:lnTo>
                  <a:pt x="78973" y="274989"/>
                </a:lnTo>
                <a:lnTo>
                  <a:pt x="121983" y="288678"/>
                </a:lnTo>
                <a:lnTo>
                  <a:pt x="166694" y="288678"/>
                </a:lnTo>
                <a:lnTo>
                  <a:pt x="209704" y="274989"/>
                </a:lnTo>
                <a:lnTo>
                  <a:pt x="247611" y="247611"/>
                </a:lnTo>
                <a:lnTo>
                  <a:pt x="274989" y="209704"/>
                </a:lnTo>
                <a:lnTo>
                  <a:pt x="288678" y="166694"/>
                </a:lnTo>
                <a:lnTo>
                  <a:pt x="288678" y="121983"/>
                </a:lnTo>
                <a:lnTo>
                  <a:pt x="274989" y="78973"/>
                </a:lnTo>
                <a:lnTo>
                  <a:pt x="247611" y="41066"/>
                </a:lnTo>
                <a:lnTo>
                  <a:pt x="209704" y="13688"/>
                </a:lnTo>
                <a:lnTo>
                  <a:pt x="166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1" name="object 23">
            <a:extLst>
              <a:ext uri="{FF2B5EF4-FFF2-40B4-BE49-F238E27FC236}">
                <a16:creationId xmlns:a16="http://schemas.microsoft.com/office/drawing/2014/main" id="{6F8E640C-E588-F40C-C0F1-844A1D5CCA0D}"/>
              </a:ext>
            </a:extLst>
          </p:cNvPr>
          <p:cNvSpPr/>
          <p:nvPr/>
        </p:nvSpPr>
        <p:spPr>
          <a:xfrm>
            <a:off x="2744002" y="3691765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247611" y="41065"/>
                </a:moveTo>
                <a:lnTo>
                  <a:pt x="274989" y="78973"/>
                </a:lnTo>
                <a:lnTo>
                  <a:pt x="288677" y="121983"/>
                </a:lnTo>
                <a:lnTo>
                  <a:pt x="288677" y="166694"/>
                </a:lnTo>
                <a:lnTo>
                  <a:pt x="274989" y="209704"/>
                </a:lnTo>
                <a:lnTo>
                  <a:pt x="247611" y="247611"/>
                </a:lnTo>
                <a:lnTo>
                  <a:pt x="209704" y="274989"/>
                </a:lnTo>
                <a:lnTo>
                  <a:pt x="166694" y="288677"/>
                </a:lnTo>
                <a:lnTo>
                  <a:pt x="121983" y="288677"/>
                </a:lnTo>
                <a:lnTo>
                  <a:pt x="78973" y="274989"/>
                </a:lnTo>
                <a:lnTo>
                  <a:pt x="41065" y="247611"/>
                </a:lnTo>
                <a:lnTo>
                  <a:pt x="13688" y="209704"/>
                </a:lnTo>
                <a:lnTo>
                  <a:pt x="0" y="166694"/>
                </a:lnTo>
                <a:lnTo>
                  <a:pt x="0" y="121983"/>
                </a:lnTo>
                <a:lnTo>
                  <a:pt x="13688" y="78973"/>
                </a:lnTo>
                <a:lnTo>
                  <a:pt x="41065" y="41065"/>
                </a:lnTo>
                <a:lnTo>
                  <a:pt x="78973" y="13688"/>
                </a:lnTo>
                <a:lnTo>
                  <a:pt x="121983" y="0"/>
                </a:lnTo>
                <a:lnTo>
                  <a:pt x="166694" y="0"/>
                </a:lnTo>
                <a:lnTo>
                  <a:pt x="209704" y="13688"/>
                </a:lnTo>
                <a:lnTo>
                  <a:pt x="247611" y="410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2" name="object 49">
            <a:extLst>
              <a:ext uri="{FF2B5EF4-FFF2-40B4-BE49-F238E27FC236}">
                <a16:creationId xmlns:a16="http://schemas.microsoft.com/office/drawing/2014/main" id="{4338FD1B-E4E7-D169-49D2-8E3FB70D82FE}"/>
              </a:ext>
            </a:extLst>
          </p:cNvPr>
          <p:cNvSpPr/>
          <p:nvPr/>
        </p:nvSpPr>
        <p:spPr>
          <a:xfrm>
            <a:off x="3306572" y="3245280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66694" y="0"/>
                </a:moveTo>
                <a:lnTo>
                  <a:pt x="121983" y="0"/>
                </a:lnTo>
                <a:lnTo>
                  <a:pt x="78973" y="13688"/>
                </a:lnTo>
                <a:lnTo>
                  <a:pt x="41066" y="41066"/>
                </a:lnTo>
                <a:lnTo>
                  <a:pt x="13688" y="78973"/>
                </a:lnTo>
                <a:lnTo>
                  <a:pt x="0" y="121983"/>
                </a:lnTo>
                <a:lnTo>
                  <a:pt x="0" y="166694"/>
                </a:lnTo>
                <a:lnTo>
                  <a:pt x="13688" y="209704"/>
                </a:lnTo>
                <a:lnTo>
                  <a:pt x="41066" y="247611"/>
                </a:lnTo>
                <a:lnTo>
                  <a:pt x="78973" y="274989"/>
                </a:lnTo>
                <a:lnTo>
                  <a:pt x="121983" y="288678"/>
                </a:lnTo>
                <a:lnTo>
                  <a:pt x="166694" y="288678"/>
                </a:lnTo>
                <a:lnTo>
                  <a:pt x="209704" y="274989"/>
                </a:lnTo>
                <a:lnTo>
                  <a:pt x="247611" y="247611"/>
                </a:lnTo>
                <a:lnTo>
                  <a:pt x="274989" y="209704"/>
                </a:lnTo>
                <a:lnTo>
                  <a:pt x="288678" y="166694"/>
                </a:lnTo>
                <a:lnTo>
                  <a:pt x="288678" y="121983"/>
                </a:lnTo>
                <a:lnTo>
                  <a:pt x="274989" y="78973"/>
                </a:lnTo>
                <a:lnTo>
                  <a:pt x="247611" y="41066"/>
                </a:lnTo>
                <a:lnTo>
                  <a:pt x="209704" y="13688"/>
                </a:lnTo>
                <a:lnTo>
                  <a:pt x="166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3" name="object 50">
            <a:extLst>
              <a:ext uri="{FF2B5EF4-FFF2-40B4-BE49-F238E27FC236}">
                <a16:creationId xmlns:a16="http://schemas.microsoft.com/office/drawing/2014/main" id="{AD47E0E5-50FA-BF6F-FEF7-54542FD7C364}"/>
              </a:ext>
            </a:extLst>
          </p:cNvPr>
          <p:cNvSpPr/>
          <p:nvPr/>
        </p:nvSpPr>
        <p:spPr>
          <a:xfrm>
            <a:off x="3306573" y="3245281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247611" y="41065"/>
                </a:moveTo>
                <a:lnTo>
                  <a:pt x="274989" y="78973"/>
                </a:lnTo>
                <a:lnTo>
                  <a:pt x="288677" y="121983"/>
                </a:lnTo>
                <a:lnTo>
                  <a:pt x="288677" y="166694"/>
                </a:lnTo>
                <a:lnTo>
                  <a:pt x="274989" y="209704"/>
                </a:lnTo>
                <a:lnTo>
                  <a:pt x="247611" y="247611"/>
                </a:lnTo>
                <a:lnTo>
                  <a:pt x="209704" y="274989"/>
                </a:lnTo>
                <a:lnTo>
                  <a:pt x="166694" y="288677"/>
                </a:lnTo>
                <a:lnTo>
                  <a:pt x="121983" y="288677"/>
                </a:lnTo>
                <a:lnTo>
                  <a:pt x="78973" y="274989"/>
                </a:lnTo>
                <a:lnTo>
                  <a:pt x="41065" y="247611"/>
                </a:lnTo>
                <a:lnTo>
                  <a:pt x="13688" y="209704"/>
                </a:lnTo>
                <a:lnTo>
                  <a:pt x="0" y="166694"/>
                </a:lnTo>
                <a:lnTo>
                  <a:pt x="0" y="121983"/>
                </a:lnTo>
                <a:lnTo>
                  <a:pt x="13688" y="78973"/>
                </a:lnTo>
                <a:lnTo>
                  <a:pt x="41065" y="41065"/>
                </a:lnTo>
                <a:lnTo>
                  <a:pt x="78973" y="13688"/>
                </a:lnTo>
                <a:lnTo>
                  <a:pt x="121983" y="0"/>
                </a:lnTo>
                <a:lnTo>
                  <a:pt x="166694" y="0"/>
                </a:lnTo>
                <a:lnTo>
                  <a:pt x="209704" y="13688"/>
                </a:lnTo>
                <a:lnTo>
                  <a:pt x="247611" y="410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4" name="object 51">
            <a:extLst>
              <a:ext uri="{FF2B5EF4-FFF2-40B4-BE49-F238E27FC236}">
                <a16:creationId xmlns:a16="http://schemas.microsoft.com/office/drawing/2014/main" id="{3470E886-1D39-04A0-4817-9748DD01B762}"/>
              </a:ext>
            </a:extLst>
          </p:cNvPr>
          <p:cNvSpPr/>
          <p:nvPr/>
        </p:nvSpPr>
        <p:spPr>
          <a:xfrm>
            <a:off x="3949422" y="2798796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66694" y="0"/>
                </a:moveTo>
                <a:lnTo>
                  <a:pt x="121983" y="0"/>
                </a:lnTo>
                <a:lnTo>
                  <a:pt x="78973" y="13688"/>
                </a:lnTo>
                <a:lnTo>
                  <a:pt x="41066" y="41066"/>
                </a:lnTo>
                <a:lnTo>
                  <a:pt x="13688" y="78973"/>
                </a:lnTo>
                <a:lnTo>
                  <a:pt x="0" y="121983"/>
                </a:lnTo>
                <a:lnTo>
                  <a:pt x="0" y="166694"/>
                </a:lnTo>
                <a:lnTo>
                  <a:pt x="13688" y="209704"/>
                </a:lnTo>
                <a:lnTo>
                  <a:pt x="41066" y="247611"/>
                </a:lnTo>
                <a:lnTo>
                  <a:pt x="78973" y="274989"/>
                </a:lnTo>
                <a:lnTo>
                  <a:pt x="121983" y="288678"/>
                </a:lnTo>
                <a:lnTo>
                  <a:pt x="166694" y="288678"/>
                </a:lnTo>
                <a:lnTo>
                  <a:pt x="209704" y="274989"/>
                </a:lnTo>
                <a:lnTo>
                  <a:pt x="247611" y="247611"/>
                </a:lnTo>
                <a:lnTo>
                  <a:pt x="274989" y="209704"/>
                </a:lnTo>
                <a:lnTo>
                  <a:pt x="288678" y="166694"/>
                </a:lnTo>
                <a:lnTo>
                  <a:pt x="288678" y="121983"/>
                </a:lnTo>
                <a:lnTo>
                  <a:pt x="274989" y="78973"/>
                </a:lnTo>
                <a:lnTo>
                  <a:pt x="247611" y="41066"/>
                </a:lnTo>
                <a:lnTo>
                  <a:pt x="209704" y="13688"/>
                </a:lnTo>
                <a:lnTo>
                  <a:pt x="166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5" name="object 52">
            <a:extLst>
              <a:ext uri="{FF2B5EF4-FFF2-40B4-BE49-F238E27FC236}">
                <a16:creationId xmlns:a16="http://schemas.microsoft.com/office/drawing/2014/main" id="{A7160F21-F0A8-AEFF-4C03-B7CD3B21FEC7}"/>
              </a:ext>
            </a:extLst>
          </p:cNvPr>
          <p:cNvSpPr/>
          <p:nvPr/>
        </p:nvSpPr>
        <p:spPr>
          <a:xfrm>
            <a:off x="3949423" y="2798796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247611" y="41065"/>
                </a:moveTo>
                <a:lnTo>
                  <a:pt x="274989" y="78973"/>
                </a:lnTo>
                <a:lnTo>
                  <a:pt x="288677" y="121983"/>
                </a:lnTo>
                <a:lnTo>
                  <a:pt x="288677" y="166694"/>
                </a:lnTo>
                <a:lnTo>
                  <a:pt x="274989" y="209704"/>
                </a:lnTo>
                <a:lnTo>
                  <a:pt x="247611" y="247611"/>
                </a:lnTo>
                <a:lnTo>
                  <a:pt x="209704" y="274989"/>
                </a:lnTo>
                <a:lnTo>
                  <a:pt x="166694" y="288677"/>
                </a:lnTo>
                <a:lnTo>
                  <a:pt x="121983" y="288677"/>
                </a:lnTo>
                <a:lnTo>
                  <a:pt x="78973" y="274989"/>
                </a:lnTo>
                <a:lnTo>
                  <a:pt x="41065" y="247611"/>
                </a:lnTo>
                <a:lnTo>
                  <a:pt x="13688" y="209704"/>
                </a:lnTo>
                <a:lnTo>
                  <a:pt x="0" y="166694"/>
                </a:lnTo>
                <a:lnTo>
                  <a:pt x="0" y="121983"/>
                </a:lnTo>
                <a:lnTo>
                  <a:pt x="13688" y="78973"/>
                </a:lnTo>
                <a:lnTo>
                  <a:pt x="41065" y="41065"/>
                </a:lnTo>
                <a:lnTo>
                  <a:pt x="78973" y="13688"/>
                </a:lnTo>
                <a:lnTo>
                  <a:pt x="121983" y="0"/>
                </a:lnTo>
                <a:lnTo>
                  <a:pt x="166694" y="0"/>
                </a:lnTo>
                <a:lnTo>
                  <a:pt x="209704" y="13688"/>
                </a:lnTo>
                <a:lnTo>
                  <a:pt x="247611" y="410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6" name="object 4">
            <a:extLst>
              <a:ext uri="{FF2B5EF4-FFF2-40B4-BE49-F238E27FC236}">
                <a16:creationId xmlns:a16="http://schemas.microsoft.com/office/drawing/2014/main" id="{5EBAB7DA-1EF6-562E-8597-C67DDE2E46B4}"/>
              </a:ext>
            </a:extLst>
          </p:cNvPr>
          <p:cNvSpPr/>
          <p:nvPr/>
        </p:nvSpPr>
        <p:spPr>
          <a:xfrm>
            <a:off x="4599838" y="4846472"/>
            <a:ext cx="609532" cy="399921"/>
          </a:xfrm>
          <a:custGeom>
            <a:avLst/>
            <a:gdLst/>
            <a:ahLst/>
            <a:cxnLst/>
            <a:rect l="l" t="t" r="r" b="b"/>
            <a:pathLst>
              <a:path w="1549400" h="594360">
                <a:moveTo>
                  <a:pt x="0" y="0"/>
                </a:moveTo>
                <a:lnTo>
                  <a:pt x="1548805" y="59425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7" name="object 5">
            <a:extLst>
              <a:ext uri="{FF2B5EF4-FFF2-40B4-BE49-F238E27FC236}">
                <a16:creationId xmlns:a16="http://schemas.microsoft.com/office/drawing/2014/main" id="{4838F17C-DB2D-C8AC-404F-768AA7240AAA}"/>
              </a:ext>
            </a:extLst>
          </p:cNvPr>
          <p:cNvSpPr/>
          <p:nvPr/>
        </p:nvSpPr>
        <p:spPr>
          <a:xfrm>
            <a:off x="4072044" y="4904834"/>
            <a:ext cx="452780" cy="318609"/>
          </a:xfrm>
          <a:custGeom>
            <a:avLst/>
            <a:gdLst/>
            <a:ahLst/>
            <a:cxnLst/>
            <a:rect l="l" t="t" r="r" b="b"/>
            <a:pathLst>
              <a:path w="1563370" h="621664">
                <a:moveTo>
                  <a:pt x="1563235" y="0"/>
                </a:moveTo>
                <a:lnTo>
                  <a:pt x="0" y="6211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8" name="object 8">
            <a:extLst>
              <a:ext uri="{FF2B5EF4-FFF2-40B4-BE49-F238E27FC236}">
                <a16:creationId xmlns:a16="http://schemas.microsoft.com/office/drawing/2014/main" id="{F8DB2794-E559-5545-D7AB-0BC5E15FCE8F}"/>
              </a:ext>
            </a:extLst>
          </p:cNvPr>
          <p:cNvSpPr/>
          <p:nvPr/>
        </p:nvSpPr>
        <p:spPr>
          <a:xfrm>
            <a:off x="5191603" y="5178073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66694" y="0"/>
                </a:moveTo>
                <a:lnTo>
                  <a:pt x="121983" y="0"/>
                </a:lnTo>
                <a:lnTo>
                  <a:pt x="78973" y="13688"/>
                </a:lnTo>
                <a:lnTo>
                  <a:pt x="41066" y="41066"/>
                </a:lnTo>
                <a:lnTo>
                  <a:pt x="13688" y="78973"/>
                </a:lnTo>
                <a:lnTo>
                  <a:pt x="0" y="121983"/>
                </a:lnTo>
                <a:lnTo>
                  <a:pt x="0" y="166694"/>
                </a:lnTo>
                <a:lnTo>
                  <a:pt x="13688" y="209704"/>
                </a:lnTo>
                <a:lnTo>
                  <a:pt x="41066" y="247611"/>
                </a:lnTo>
                <a:lnTo>
                  <a:pt x="78973" y="274989"/>
                </a:lnTo>
                <a:lnTo>
                  <a:pt x="121983" y="288678"/>
                </a:lnTo>
                <a:lnTo>
                  <a:pt x="166694" y="288678"/>
                </a:lnTo>
                <a:lnTo>
                  <a:pt x="209704" y="274989"/>
                </a:lnTo>
                <a:lnTo>
                  <a:pt x="247611" y="247611"/>
                </a:lnTo>
                <a:lnTo>
                  <a:pt x="274989" y="209704"/>
                </a:lnTo>
                <a:lnTo>
                  <a:pt x="288678" y="166694"/>
                </a:lnTo>
                <a:lnTo>
                  <a:pt x="288678" y="121983"/>
                </a:lnTo>
                <a:lnTo>
                  <a:pt x="274989" y="78973"/>
                </a:lnTo>
                <a:lnTo>
                  <a:pt x="247611" y="41066"/>
                </a:lnTo>
                <a:lnTo>
                  <a:pt x="209704" y="13688"/>
                </a:lnTo>
                <a:lnTo>
                  <a:pt x="166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9" name="object 9">
            <a:extLst>
              <a:ext uri="{FF2B5EF4-FFF2-40B4-BE49-F238E27FC236}">
                <a16:creationId xmlns:a16="http://schemas.microsoft.com/office/drawing/2014/main" id="{AB3FF5BC-05E7-E423-65D1-C0E1F015B0E8}"/>
              </a:ext>
            </a:extLst>
          </p:cNvPr>
          <p:cNvSpPr/>
          <p:nvPr/>
        </p:nvSpPr>
        <p:spPr>
          <a:xfrm>
            <a:off x="5191603" y="5178074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247611" y="41065"/>
                </a:moveTo>
                <a:lnTo>
                  <a:pt x="274989" y="78973"/>
                </a:lnTo>
                <a:lnTo>
                  <a:pt x="288677" y="121983"/>
                </a:lnTo>
                <a:lnTo>
                  <a:pt x="288677" y="166694"/>
                </a:lnTo>
                <a:lnTo>
                  <a:pt x="274989" y="209704"/>
                </a:lnTo>
                <a:lnTo>
                  <a:pt x="247611" y="247611"/>
                </a:lnTo>
                <a:lnTo>
                  <a:pt x="209704" y="274989"/>
                </a:lnTo>
                <a:lnTo>
                  <a:pt x="166694" y="288677"/>
                </a:lnTo>
                <a:lnTo>
                  <a:pt x="121983" y="288677"/>
                </a:lnTo>
                <a:lnTo>
                  <a:pt x="78973" y="274989"/>
                </a:lnTo>
                <a:lnTo>
                  <a:pt x="41065" y="247611"/>
                </a:lnTo>
                <a:lnTo>
                  <a:pt x="13688" y="209704"/>
                </a:lnTo>
                <a:lnTo>
                  <a:pt x="0" y="166694"/>
                </a:lnTo>
                <a:lnTo>
                  <a:pt x="0" y="121983"/>
                </a:lnTo>
                <a:lnTo>
                  <a:pt x="13688" y="78973"/>
                </a:lnTo>
                <a:lnTo>
                  <a:pt x="41065" y="41065"/>
                </a:lnTo>
                <a:lnTo>
                  <a:pt x="78973" y="13688"/>
                </a:lnTo>
                <a:lnTo>
                  <a:pt x="121983" y="0"/>
                </a:lnTo>
                <a:lnTo>
                  <a:pt x="166694" y="0"/>
                </a:lnTo>
                <a:lnTo>
                  <a:pt x="209704" y="13688"/>
                </a:lnTo>
                <a:lnTo>
                  <a:pt x="247611" y="410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0" name="object 11">
            <a:extLst>
              <a:ext uri="{FF2B5EF4-FFF2-40B4-BE49-F238E27FC236}">
                <a16:creationId xmlns:a16="http://schemas.microsoft.com/office/drawing/2014/main" id="{06D61E9E-F5B9-49AC-E4AB-0A5EA5B69F7A}"/>
              </a:ext>
            </a:extLst>
          </p:cNvPr>
          <p:cNvSpPr/>
          <p:nvPr/>
        </p:nvSpPr>
        <p:spPr>
          <a:xfrm>
            <a:off x="4641533" y="5341353"/>
            <a:ext cx="550069" cy="419695"/>
          </a:xfrm>
          <a:custGeom>
            <a:avLst/>
            <a:gdLst/>
            <a:ahLst/>
            <a:cxnLst/>
            <a:rect l="l" t="t" r="r" b="b"/>
            <a:pathLst>
              <a:path w="782320" h="596900">
                <a:moveTo>
                  <a:pt x="782266" y="0"/>
                </a:moveTo>
                <a:lnTo>
                  <a:pt x="0" y="59630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1" name="object 22">
            <a:extLst>
              <a:ext uri="{FF2B5EF4-FFF2-40B4-BE49-F238E27FC236}">
                <a16:creationId xmlns:a16="http://schemas.microsoft.com/office/drawing/2014/main" id="{6C25CD55-AC58-06ED-1737-3EFB808356B3}"/>
              </a:ext>
            </a:extLst>
          </p:cNvPr>
          <p:cNvSpPr/>
          <p:nvPr/>
        </p:nvSpPr>
        <p:spPr>
          <a:xfrm>
            <a:off x="4531742" y="5672422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66694" y="0"/>
                </a:moveTo>
                <a:lnTo>
                  <a:pt x="121983" y="0"/>
                </a:lnTo>
                <a:lnTo>
                  <a:pt x="78973" y="13688"/>
                </a:lnTo>
                <a:lnTo>
                  <a:pt x="41066" y="41066"/>
                </a:lnTo>
                <a:lnTo>
                  <a:pt x="13688" y="78973"/>
                </a:lnTo>
                <a:lnTo>
                  <a:pt x="0" y="121983"/>
                </a:lnTo>
                <a:lnTo>
                  <a:pt x="0" y="166694"/>
                </a:lnTo>
                <a:lnTo>
                  <a:pt x="13688" y="209704"/>
                </a:lnTo>
                <a:lnTo>
                  <a:pt x="41066" y="247611"/>
                </a:lnTo>
                <a:lnTo>
                  <a:pt x="78973" y="274989"/>
                </a:lnTo>
                <a:lnTo>
                  <a:pt x="121983" y="288678"/>
                </a:lnTo>
                <a:lnTo>
                  <a:pt x="166694" y="288678"/>
                </a:lnTo>
                <a:lnTo>
                  <a:pt x="209704" y="274989"/>
                </a:lnTo>
                <a:lnTo>
                  <a:pt x="247611" y="247611"/>
                </a:lnTo>
                <a:lnTo>
                  <a:pt x="274989" y="209704"/>
                </a:lnTo>
                <a:lnTo>
                  <a:pt x="288678" y="166694"/>
                </a:lnTo>
                <a:lnTo>
                  <a:pt x="288678" y="121983"/>
                </a:lnTo>
                <a:lnTo>
                  <a:pt x="274989" y="78973"/>
                </a:lnTo>
                <a:lnTo>
                  <a:pt x="247611" y="41066"/>
                </a:lnTo>
                <a:lnTo>
                  <a:pt x="209704" y="13688"/>
                </a:lnTo>
                <a:lnTo>
                  <a:pt x="166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2" name="object 23">
            <a:extLst>
              <a:ext uri="{FF2B5EF4-FFF2-40B4-BE49-F238E27FC236}">
                <a16:creationId xmlns:a16="http://schemas.microsoft.com/office/drawing/2014/main" id="{B665EDF9-9C12-7018-35D3-6FBF275B3B59}"/>
              </a:ext>
            </a:extLst>
          </p:cNvPr>
          <p:cNvSpPr/>
          <p:nvPr/>
        </p:nvSpPr>
        <p:spPr>
          <a:xfrm>
            <a:off x="4531742" y="5672423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247611" y="41065"/>
                </a:moveTo>
                <a:lnTo>
                  <a:pt x="274989" y="78973"/>
                </a:lnTo>
                <a:lnTo>
                  <a:pt x="288677" y="121983"/>
                </a:lnTo>
                <a:lnTo>
                  <a:pt x="288677" y="166694"/>
                </a:lnTo>
                <a:lnTo>
                  <a:pt x="274989" y="209704"/>
                </a:lnTo>
                <a:lnTo>
                  <a:pt x="247611" y="247611"/>
                </a:lnTo>
                <a:lnTo>
                  <a:pt x="209704" y="274989"/>
                </a:lnTo>
                <a:lnTo>
                  <a:pt x="166694" y="288677"/>
                </a:lnTo>
                <a:lnTo>
                  <a:pt x="121983" y="288677"/>
                </a:lnTo>
                <a:lnTo>
                  <a:pt x="78973" y="274989"/>
                </a:lnTo>
                <a:lnTo>
                  <a:pt x="41065" y="247611"/>
                </a:lnTo>
                <a:lnTo>
                  <a:pt x="13688" y="209704"/>
                </a:lnTo>
                <a:lnTo>
                  <a:pt x="0" y="166694"/>
                </a:lnTo>
                <a:lnTo>
                  <a:pt x="0" y="121983"/>
                </a:lnTo>
                <a:lnTo>
                  <a:pt x="13688" y="78973"/>
                </a:lnTo>
                <a:lnTo>
                  <a:pt x="41065" y="41065"/>
                </a:lnTo>
                <a:lnTo>
                  <a:pt x="78973" y="13688"/>
                </a:lnTo>
                <a:lnTo>
                  <a:pt x="121983" y="0"/>
                </a:lnTo>
                <a:lnTo>
                  <a:pt x="166694" y="0"/>
                </a:lnTo>
                <a:lnTo>
                  <a:pt x="209704" y="13688"/>
                </a:lnTo>
                <a:lnTo>
                  <a:pt x="247611" y="410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3" name="object 49">
            <a:extLst>
              <a:ext uri="{FF2B5EF4-FFF2-40B4-BE49-F238E27FC236}">
                <a16:creationId xmlns:a16="http://schemas.microsoft.com/office/drawing/2014/main" id="{3B0E6636-EDB1-F5FE-1BD1-1F81B9BB9551}"/>
              </a:ext>
            </a:extLst>
          </p:cNvPr>
          <p:cNvSpPr/>
          <p:nvPr/>
        </p:nvSpPr>
        <p:spPr>
          <a:xfrm>
            <a:off x="3868894" y="5178073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66694" y="0"/>
                </a:moveTo>
                <a:lnTo>
                  <a:pt x="121983" y="0"/>
                </a:lnTo>
                <a:lnTo>
                  <a:pt x="78973" y="13688"/>
                </a:lnTo>
                <a:lnTo>
                  <a:pt x="41066" y="41066"/>
                </a:lnTo>
                <a:lnTo>
                  <a:pt x="13688" y="78973"/>
                </a:lnTo>
                <a:lnTo>
                  <a:pt x="0" y="121983"/>
                </a:lnTo>
                <a:lnTo>
                  <a:pt x="0" y="166694"/>
                </a:lnTo>
                <a:lnTo>
                  <a:pt x="13688" y="209704"/>
                </a:lnTo>
                <a:lnTo>
                  <a:pt x="41066" y="247611"/>
                </a:lnTo>
                <a:lnTo>
                  <a:pt x="78973" y="274989"/>
                </a:lnTo>
                <a:lnTo>
                  <a:pt x="121983" y="288678"/>
                </a:lnTo>
                <a:lnTo>
                  <a:pt x="166694" y="288678"/>
                </a:lnTo>
                <a:lnTo>
                  <a:pt x="209704" y="274989"/>
                </a:lnTo>
                <a:lnTo>
                  <a:pt x="247611" y="247611"/>
                </a:lnTo>
                <a:lnTo>
                  <a:pt x="274989" y="209704"/>
                </a:lnTo>
                <a:lnTo>
                  <a:pt x="288678" y="166694"/>
                </a:lnTo>
                <a:lnTo>
                  <a:pt x="288678" y="121983"/>
                </a:lnTo>
                <a:lnTo>
                  <a:pt x="274989" y="78973"/>
                </a:lnTo>
                <a:lnTo>
                  <a:pt x="247611" y="41066"/>
                </a:lnTo>
                <a:lnTo>
                  <a:pt x="209704" y="13688"/>
                </a:lnTo>
                <a:lnTo>
                  <a:pt x="166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4" name="object 50">
            <a:extLst>
              <a:ext uri="{FF2B5EF4-FFF2-40B4-BE49-F238E27FC236}">
                <a16:creationId xmlns:a16="http://schemas.microsoft.com/office/drawing/2014/main" id="{B4487BCD-AD6F-8FBD-A482-711ED25B22AE}"/>
              </a:ext>
            </a:extLst>
          </p:cNvPr>
          <p:cNvSpPr/>
          <p:nvPr/>
        </p:nvSpPr>
        <p:spPr>
          <a:xfrm>
            <a:off x="3868895" y="5178074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247611" y="41065"/>
                </a:moveTo>
                <a:lnTo>
                  <a:pt x="274989" y="78973"/>
                </a:lnTo>
                <a:lnTo>
                  <a:pt x="288677" y="121983"/>
                </a:lnTo>
                <a:lnTo>
                  <a:pt x="288677" y="166694"/>
                </a:lnTo>
                <a:lnTo>
                  <a:pt x="274989" y="209704"/>
                </a:lnTo>
                <a:lnTo>
                  <a:pt x="247611" y="247611"/>
                </a:lnTo>
                <a:lnTo>
                  <a:pt x="209704" y="274989"/>
                </a:lnTo>
                <a:lnTo>
                  <a:pt x="166694" y="288677"/>
                </a:lnTo>
                <a:lnTo>
                  <a:pt x="121983" y="288677"/>
                </a:lnTo>
                <a:lnTo>
                  <a:pt x="78973" y="274989"/>
                </a:lnTo>
                <a:lnTo>
                  <a:pt x="41065" y="247611"/>
                </a:lnTo>
                <a:lnTo>
                  <a:pt x="13688" y="209704"/>
                </a:lnTo>
                <a:lnTo>
                  <a:pt x="0" y="166694"/>
                </a:lnTo>
                <a:lnTo>
                  <a:pt x="0" y="121983"/>
                </a:lnTo>
                <a:lnTo>
                  <a:pt x="13688" y="78973"/>
                </a:lnTo>
                <a:lnTo>
                  <a:pt x="41065" y="41065"/>
                </a:lnTo>
                <a:lnTo>
                  <a:pt x="78973" y="13688"/>
                </a:lnTo>
                <a:lnTo>
                  <a:pt x="121983" y="0"/>
                </a:lnTo>
                <a:lnTo>
                  <a:pt x="166694" y="0"/>
                </a:lnTo>
                <a:lnTo>
                  <a:pt x="209704" y="13688"/>
                </a:lnTo>
                <a:lnTo>
                  <a:pt x="247611" y="410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5" name="object 51">
            <a:extLst>
              <a:ext uri="{FF2B5EF4-FFF2-40B4-BE49-F238E27FC236}">
                <a16:creationId xmlns:a16="http://schemas.microsoft.com/office/drawing/2014/main" id="{BA77F0A4-AB9B-6FAB-30C8-31D5BA594AC7}"/>
              </a:ext>
            </a:extLst>
          </p:cNvPr>
          <p:cNvSpPr/>
          <p:nvPr/>
        </p:nvSpPr>
        <p:spPr>
          <a:xfrm>
            <a:off x="4511744" y="4731589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66694" y="0"/>
                </a:moveTo>
                <a:lnTo>
                  <a:pt x="121983" y="0"/>
                </a:lnTo>
                <a:lnTo>
                  <a:pt x="78973" y="13688"/>
                </a:lnTo>
                <a:lnTo>
                  <a:pt x="41066" y="41066"/>
                </a:lnTo>
                <a:lnTo>
                  <a:pt x="13688" y="78973"/>
                </a:lnTo>
                <a:lnTo>
                  <a:pt x="0" y="121983"/>
                </a:lnTo>
                <a:lnTo>
                  <a:pt x="0" y="166694"/>
                </a:lnTo>
                <a:lnTo>
                  <a:pt x="13688" y="209704"/>
                </a:lnTo>
                <a:lnTo>
                  <a:pt x="41066" y="247611"/>
                </a:lnTo>
                <a:lnTo>
                  <a:pt x="78973" y="274989"/>
                </a:lnTo>
                <a:lnTo>
                  <a:pt x="121983" y="288678"/>
                </a:lnTo>
                <a:lnTo>
                  <a:pt x="166694" y="288678"/>
                </a:lnTo>
                <a:lnTo>
                  <a:pt x="209704" y="274989"/>
                </a:lnTo>
                <a:lnTo>
                  <a:pt x="247611" y="247611"/>
                </a:lnTo>
                <a:lnTo>
                  <a:pt x="274989" y="209704"/>
                </a:lnTo>
                <a:lnTo>
                  <a:pt x="288678" y="166694"/>
                </a:lnTo>
                <a:lnTo>
                  <a:pt x="288678" y="121983"/>
                </a:lnTo>
                <a:lnTo>
                  <a:pt x="274989" y="78973"/>
                </a:lnTo>
                <a:lnTo>
                  <a:pt x="247611" y="41066"/>
                </a:lnTo>
                <a:lnTo>
                  <a:pt x="209704" y="13688"/>
                </a:lnTo>
                <a:lnTo>
                  <a:pt x="166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6" name="object 52">
            <a:extLst>
              <a:ext uri="{FF2B5EF4-FFF2-40B4-BE49-F238E27FC236}">
                <a16:creationId xmlns:a16="http://schemas.microsoft.com/office/drawing/2014/main" id="{C8269866-4902-4F0B-059E-023906880578}"/>
              </a:ext>
            </a:extLst>
          </p:cNvPr>
          <p:cNvSpPr/>
          <p:nvPr/>
        </p:nvSpPr>
        <p:spPr>
          <a:xfrm>
            <a:off x="4511745" y="4731589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247611" y="41065"/>
                </a:moveTo>
                <a:lnTo>
                  <a:pt x="274989" y="78973"/>
                </a:lnTo>
                <a:lnTo>
                  <a:pt x="288677" y="121983"/>
                </a:lnTo>
                <a:lnTo>
                  <a:pt x="288677" y="166694"/>
                </a:lnTo>
                <a:lnTo>
                  <a:pt x="274989" y="209704"/>
                </a:lnTo>
                <a:lnTo>
                  <a:pt x="247611" y="247611"/>
                </a:lnTo>
                <a:lnTo>
                  <a:pt x="209704" y="274989"/>
                </a:lnTo>
                <a:lnTo>
                  <a:pt x="166694" y="288677"/>
                </a:lnTo>
                <a:lnTo>
                  <a:pt x="121983" y="288677"/>
                </a:lnTo>
                <a:lnTo>
                  <a:pt x="78973" y="274989"/>
                </a:lnTo>
                <a:lnTo>
                  <a:pt x="41065" y="247611"/>
                </a:lnTo>
                <a:lnTo>
                  <a:pt x="13688" y="209704"/>
                </a:lnTo>
                <a:lnTo>
                  <a:pt x="0" y="166694"/>
                </a:lnTo>
                <a:lnTo>
                  <a:pt x="0" y="121983"/>
                </a:lnTo>
                <a:lnTo>
                  <a:pt x="13688" y="78973"/>
                </a:lnTo>
                <a:lnTo>
                  <a:pt x="41065" y="41065"/>
                </a:lnTo>
                <a:lnTo>
                  <a:pt x="78973" y="13688"/>
                </a:lnTo>
                <a:lnTo>
                  <a:pt x="121983" y="0"/>
                </a:lnTo>
                <a:lnTo>
                  <a:pt x="166694" y="0"/>
                </a:lnTo>
                <a:lnTo>
                  <a:pt x="209704" y="13688"/>
                </a:lnTo>
                <a:lnTo>
                  <a:pt x="247611" y="410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7" name="object 4">
            <a:extLst>
              <a:ext uri="{FF2B5EF4-FFF2-40B4-BE49-F238E27FC236}">
                <a16:creationId xmlns:a16="http://schemas.microsoft.com/office/drawing/2014/main" id="{8DC01AA2-0C83-89F8-78F9-25D0427D731E}"/>
              </a:ext>
            </a:extLst>
          </p:cNvPr>
          <p:cNvSpPr/>
          <p:nvPr/>
        </p:nvSpPr>
        <p:spPr>
          <a:xfrm>
            <a:off x="6296350" y="4854926"/>
            <a:ext cx="609532" cy="399921"/>
          </a:xfrm>
          <a:custGeom>
            <a:avLst/>
            <a:gdLst/>
            <a:ahLst/>
            <a:cxnLst/>
            <a:rect l="l" t="t" r="r" b="b"/>
            <a:pathLst>
              <a:path w="1549400" h="594360">
                <a:moveTo>
                  <a:pt x="0" y="0"/>
                </a:moveTo>
                <a:lnTo>
                  <a:pt x="1548805" y="59425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8" name="object 5">
            <a:extLst>
              <a:ext uri="{FF2B5EF4-FFF2-40B4-BE49-F238E27FC236}">
                <a16:creationId xmlns:a16="http://schemas.microsoft.com/office/drawing/2014/main" id="{516C96F6-30B9-26BA-0F79-FFDB9DCB2609}"/>
              </a:ext>
            </a:extLst>
          </p:cNvPr>
          <p:cNvSpPr/>
          <p:nvPr/>
        </p:nvSpPr>
        <p:spPr>
          <a:xfrm>
            <a:off x="5768556" y="4913288"/>
            <a:ext cx="452780" cy="318609"/>
          </a:xfrm>
          <a:custGeom>
            <a:avLst/>
            <a:gdLst/>
            <a:ahLst/>
            <a:cxnLst/>
            <a:rect l="l" t="t" r="r" b="b"/>
            <a:pathLst>
              <a:path w="1563370" h="621664">
                <a:moveTo>
                  <a:pt x="1563235" y="0"/>
                </a:moveTo>
                <a:lnTo>
                  <a:pt x="0" y="6211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9" name="object 8">
            <a:extLst>
              <a:ext uri="{FF2B5EF4-FFF2-40B4-BE49-F238E27FC236}">
                <a16:creationId xmlns:a16="http://schemas.microsoft.com/office/drawing/2014/main" id="{3633A28A-572E-E412-4431-F10D3ECA973A}"/>
              </a:ext>
            </a:extLst>
          </p:cNvPr>
          <p:cNvSpPr/>
          <p:nvPr/>
        </p:nvSpPr>
        <p:spPr>
          <a:xfrm>
            <a:off x="6888115" y="5186527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66694" y="0"/>
                </a:moveTo>
                <a:lnTo>
                  <a:pt x="121983" y="0"/>
                </a:lnTo>
                <a:lnTo>
                  <a:pt x="78973" y="13688"/>
                </a:lnTo>
                <a:lnTo>
                  <a:pt x="41066" y="41066"/>
                </a:lnTo>
                <a:lnTo>
                  <a:pt x="13688" y="78973"/>
                </a:lnTo>
                <a:lnTo>
                  <a:pt x="0" y="121983"/>
                </a:lnTo>
                <a:lnTo>
                  <a:pt x="0" y="166694"/>
                </a:lnTo>
                <a:lnTo>
                  <a:pt x="13688" y="209704"/>
                </a:lnTo>
                <a:lnTo>
                  <a:pt x="41066" y="247611"/>
                </a:lnTo>
                <a:lnTo>
                  <a:pt x="78973" y="274989"/>
                </a:lnTo>
                <a:lnTo>
                  <a:pt x="121983" y="288678"/>
                </a:lnTo>
                <a:lnTo>
                  <a:pt x="166694" y="288678"/>
                </a:lnTo>
                <a:lnTo>
                  <a:pt x="209704" y="274989"/>
                </a:lnTo>
                <a:lnTo>
                  <a:pt x="247611" y="247611"/>
                </a:lnTo>
                <a:lnTo>
                  <a:pt x="274989" y="209704"/>
                </a:lnTo>
                <a:lnTo>
                  <a:pt x="288678" y="166694"/>
                </a:lnTo>
                <a:lnTo>
                  <a:pt x="288678" y="121983"/>
                </a:lnTo>
                <a:lnTo>
                  <a:pt x="274989" y="78973"/>
                </a:lnTo>
                <a:lnTo>
                  <a:pt x="247611" y="41066"/>
                </a:lnTo>
                <a:lnTo>
                  <a:pt x="209704" y="13688"/>
                </a:lnTo>
                <a:lnTo>
                  <a:pt x="166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0" name="object 9">
            <a:extLst>
              <a:ext uri="{FF2B5EF4-FFF2-40B4-BE49-F238E27FC236}">
                <a16:creationId xmlns:a16="http://schemas.microsoft.com/office/drawing/2014/main" id="{5DD88E78-DC67-AB16-4DD3-3C2EDCC34270}"/>
              </a:ext>
            </a:extLst>
          </p:cNvPr>
          <p:cNvSpPr/>
          <p:nvPr/>
        </p:nvSpPr>
        <p:spPr>
          <a:xfrm>
            <a:off x="6888115" y="5186528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247611" y="41065"/>
                </a:moveTo>
                <a:lnTo>
                  <a:pt x="274989" y="78973"/>
                </a:lnTo>
                <a:lnTo>
                  <a:pt x="288677" y="121983"/>
                </a:lnTo>
                <a:lnTo>
                  <a:pt x="288677" y="166694"/>
                </a:lnTo>
                <a:lnTo>
                  <a:pt x="274989" y="209704"/>
                </a:lnTo>
                <a:lnTo>
                  <a:pt x="247611" y="247611"/>
                </a:lnTo>
                <a:lnTo>
                  <a:pt x="209704" y="274989"/>
                </a:lnTo>
                <a:lnTo>
                  <a:pt x="166694" y="288677"/>
                </a:lnTo>
                <a:lnTo>
                  <a:pt x="121983" y="288677"/>
                </a:lnTo>
                <a:lnTo>
                  <a:pt x="78973" y="274989"/>
                </a:lnTo>
                <a:lnTo>
                  <a:pt x="41065" y="247611"/>
                </a:lnTo>
                <a:lnTo>
                  <a:pt x="13688" y="209704"/>
                </a:lnTo>
                <a:lnTo>
                  <a:pt x="0" y="166694"/>
                </a:lnTo>
                <a:lnTo>
                  <a:pt x="0" y="121983"/>
                </a:lnTo>
                <a:lnTo>
                  <a:pt x="13688" y="78973"/>
                </a:lnTo>
                <a:lnTo>
                  <a:pt x="41065" y="41065"/>
                </a:lnTo>
                <a:lnTo>
                  <a:pt x="78973" y="13688"/>
                </a:lnTo>
                <a:lnTo>
                  <a:pt x="121983" y="0"/>
                </a:lnTo>
                <a:lnTo>
                  <a:pt x="166694" y="0"/>
                </a:lnTo>
                <a:lnTo>
                  <a:pt x="209704" y="13688"/>
                </a:lnTo>
                <a:lnTo>
                  <a:pt x="247611" y="410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1" name="object 49">
            <a:extLst>
              <a:ext uri="{FF2B5EF4-FFF2-40B4-BE49-F238E27FC236}">
                <a16:creationId xmlns:a16="http://schemas.microsoft.com/office/drawing/2014/main" id="{0128F611-2011-C5EB-EA58-1E9476C6A53F}"/>
              </a:ext>
            </a:extLst>
          </p:cNvPr>
          <p:cNvSpPr/>
          <p:nvPr/>
        </p:nvSpPr>
        <p:spPr>
          <a:xfrm>
            <a:off x="5565406" y="5186527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66694" y="0"/>
                </a:moveTo>
                <a:lnTo>
                  <a:pt x="121983" y="0"/>
                </a:lnTo>
                <a:lnTo>
                  <a:pt x="78973" y="13688"/>
                </a:lnTo>
                <a:lnTo>
                  <a:pt x="41066" y="41066"/>
                </a:lnTo>
                <a:lnTo>
                  <a:pt x="13688" y="78973"/>
                </a:lnTo>
                <a:lnTo>
                  <a:pt x="0" y="121983"/>
                </a:lnTo>
                <a:lnTo>
                  <a:pt x="0" y="166694"/>
                </a:lnTo>
                <a:lnTo>
                  <a:pt x="13688" y="209704"/>
                </a:lnTo>
                <a:lnTo>
                  <a:pt x="41066" y="247611"/>
                </a:lnTo>
                <a:lnTo>
                  <a:pt x="78973" y="274989"/>
                </a:lnTo>
                <a:lnTo>
                  <a:pt x="121983" y="288678"/>
                </a:lnTo>
                <a:lnTo>
                  <a:pt x="166694" y="288678"/>
                </a:lnTo>
                <a:lnTo>
                  <a:pt x="209704" y="274989"/>
                </a:lnTo>
                <a:lnTo>
                  <a:pt x="247611" y="247611"/>
                </a:lnTo>
                <a:lnTo>
                  <a:pt x="274989" y="209704"/>
                </a:lnTo>
                <a:lnTo>
                  <a:pt x="288678" y="166694"/>
                </a:lnTo>
                <a:lnTo>
                  <a:pt x="288678" y="121983"/>
                </a:lnTo>
                <a:lnTo>
                  <a:pt x="274989" y="78973"/>
                </a:lnTo>
                <a:lnTo>
                  <a:pt x="247611" y="41066"/>
                </a:lnTo>
                <a:lnTo>
                  <a:pt x="209704" y="13688"/>
                </a:lnTo>
                <a:lnTo>
                  <a:pt x="166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2" name="object 50">
            <a:extLst>
              <a:ext uri="{FF2B5EF4-FFF2-40B4-BE49-F238E27FC236}">
                <a16:creationId xmlns:a16="http://schemas.microsoft.com/office/drawing/2014/main" id="{7AFC4FCA-4F64-AB3D-8549-A320F2737DA0}"/>
              </a:ext>
            </a:extLst>
          </p:cNvPr>
          <p:cNvSpPr/>
          <p:nvPr/>
        </p:nvSpPr>
        <p:spPr>
          <a:xfrm>
            <a:off x="5565407" y="5186528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247611" y="41065"/>
                </a:moveTo>
                <a:lnTo>
                  <a:pt x="274989" y="78973"/>
                </a:lnTo>
                <a:lnTo>
                  <a:pt x="288677" y="121983"/>
                </a:lnTo>
                <a:lnTo>
                  <a:pt x="288677" y="166694"/>
                </a:lnTo>
                <a:lnTo>
                  <a:pt x="274989" y="209704"/>
                </a:lnTo>
                <a:lnTo>
                  <a:pt x="247611" y="247611"/>
                </a:lnTo>
                <a:lnTo>
                  <a:pt x="209704" y="274989"/>
                </a:lnTo>
                <a:lnTo>
                  <a:pt x="166694" y="288677"/>
                </a:lnTo>
                <a:lnTo>
                  <a:pt x="121983" y="288677"/>
                </a:lnTo>
                <a:lnTo>
                  <a:pt x="78973" y="274989"/>
                </a:lnTo>
                <a:lnTo>
                  <a:pt x="41065" y="247611"/>
                </a:lnTo>
                <a:lnTo>
                  <a:pt x="13688" y="209704"/>
                </a:lnTo>
                <a:lnTo>
                  <a:pt x="0" y="166694"/>
                </a:lnTo>
                <a:lnTo>
                  <a:pt x="0" y="121983"/>
                </a:lnTo>
                <a:lnTo>
                  <a:pt x="13688" y="78973"/>
                </a:lnTo>
                <a:lnTo>
                  <a:pt x="41065" y="41065"/>
                </a:lnTo>
                <a:lnTo>
                  <a:pt x="78973" y="13688"/>
                </a:lnTo>
                <a:lnTo>
                  <a:pt x="121983" y="0"/>
                </a:lnTo>
                <a:lnTo>
                  <a:pt x="166694" y="0"/>
                </a:lnTo>
                <a:lnTo>
                  <a:pt x="209704" y="13688"/>
                </a:lnTo>
                <a:lnTo>
                  <a:pt x="247611" y="410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3" name="object 51">
            <a:extLst>
              <a:ext uri="{FF2B5EF4-FFF2-40B4-BE49-F238E27FC236}">
                <a16:creationId xmlns:a16="http://schemas.microsoft.com/office/drawing/2014/main" id="{2B903C4D-F0C7-2167-4DDD-9DF7A5D6EC80}"/>
              </a:ext>
            </a:extLst>
          </p:cNvPr>
          <p:cNvSpPr/>
          <p:nvPr/>
        </p:nvSpPr>
        <p:spPr>
          <a:xfrm>
            <a:off x="6208256" y="4740043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66694" y="0"/>
                </a:moveTo>
                <a:lnTo>
                  <a:pt x="121983" y="0"/>
                </a:lnTo>
                <a:lnTo>
                  <a:pt x="78973" y="13688"/>
                </a:lnTo>
                <a:lnTo>
                  <a:pt x="41066" y="41066"/>
                </a:lnTo>
                <a:lnTo>
                  <a:pt x="13688" y="78973"/>
                </a:lnTo>
                <a:lnTo>
                  <a:pt x="0" y="121983"/>
                </a:lnTo>
                <a:lnTo>
                  <a:pt x="0" y="166694"/>
                </a:lnTo>
                <a:lnTo>
                  <a:pt x="13688" y="209704"/>
                </a:lnTo>
                <a:lnTo>
                  <a:pt x="41066" y="247611"/>
                </a:lnTo>
                <a:lnTo>
                  <a:pt x="78973" y="274989"/>
                </a:lnTo>
                <a:lnTo>
                  <a:pt x="121983" y="288678"/>
                </a:lnTo>
                <a:lnTo>
                  <a:pt x="166694" y="288678"/>
                </a:lnTo>
                <a:lnTo>
                  <a:pt x="209704" y="274989"/>
                </a:lnTo>
                <a:lnTo>
                  <a:pt x="247611" y="247611"/>
                </a:lnTo>
                <a:lnTo>
                  <a:pt x="274989" y="209704"/>
                </a:lnTo>
                <a:lnTo>
                  <a:pt x="288678" y="166694"/>
                </a:lnTo>
                <a:lnTo>
                  <a:pt x="288678" y="121983"/>
                </a:lnTo>
                <a:lnTo>
                  <a:pt x="274989" y="78973"/>
                </a:lnTo>
                <a:lnTo>
                  <a:pt x="247611" y="41066"/>
                </a:lnTo>
                <a:lnTo>
                  <a:pt x="209704" y="13688"/>
                </a:lnTo>
                <a:lnTo>
                  <a:pt x="166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4" name="object 52">
            <a:extLst>
              <a:ext uri="{FF2B5EF4-FFF2-40B4-BE49-F238E27FC236}">
                <a16:creationId xmlns:a16="http://schemas.microsoft.com/office/drawing/2014/main" id="{31190FC5-22E1-D38B-BB36-ECEAD7474583}"/>
              </a:ext>
            </a:extLst>
          </p:cNvPr>
          <p:cNvSpPr/>
          <p:nvPr/>
        </p:nvSpPr>
        <p:spPr>
          <a:xfrm>
            <a:off x="6208257" y="4740043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247611" y="41065"/>
                </a:moveTo>
                <a:lnTo>
                  <a:pt x="274989" y="78973"/>
                </a:lnTo>
                <a:lnTo>
                  <a:pt x="288677" y="121983"/>
                </a:lnTo>
                <a:lnTo>
                  <a:pt x="288677" y="166694"/>
                </a:lnTo>
                <a:lnTo>
                  <a:pt x="274989" y="209704"/>
                </a:lnTo>
                <a:lnTo>
                  <a:pt x="247611" y="247611"/>
                </a:lnTo>
                <a:lnTo>
                  <a:pt x="209704" y="274989"/>
                </a:lnTo>
                <a:lnTo>
                  <a:pt x="166694" y="288677"/>
                </a:lnTo>
                <a:lnTo>
                  <a:pt x="121983" y="288677"/>
                </a:lnTo>
                <a:lnTo>
                  <a:pt x="78973" y="274989"/>
                </a:lnTo>
                <a:lnTo>
                  <a:pt x="41065" y="247611"/>
                </a:lnTo>
                <a:lnTo>
                  <a:pt x="13688" y="209704"/>
                </a:lnTo>
                <a:lnTo>
                  <a:pt x="0" y="166694"/>
                </a:lnTo>
                <a:lnTo>
                  <a:pt x="0" y="121983"/>
                </a:lnTo>
                <a:lnTo>
                  <a:pt x="13688" y="78973"/>
                </a:lnTo>
                <a:lnTo>
                  <a:pt x="41065" y="41065"/>
                </a:lnTo>
                <a:lnTo>
                  <a:pt x="78973" y="13688"/>
                </a:lnTo>
                <a:lnTo>
                  <a:pt x="121983" y="0"/>
                </a:lnTo>
                <a:lnTo>
                  <a:pt x="166694" y="0"/>
                </a:lnTo>
                <a:lnTo>
                  <a:pt x="209704" y="13688"/>
                </a:lnTo>
                <a:lnTo>
                  <a:pt x="247611" y="410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5" name="object 6">
            <a:extLst>
              <a:ext uri="{FF2B5EF4-FFF2-40B4-BE49-F238E27FC236}">
                <a16:creationId xmlns:a16="http://schemas.microsoft.com/office/drawing/2014/main" id="{AFC03A90-0BB4-1CBD-86E7-6B5B05413979}"/>
              </a:ext>
            </a:extLst>
          </p:cNvPr>
          <p:cNvSpPr/>
          <p:nvPr/>
        </p:nvSpPr>
        <p:spPr>
          <a:xfrm>
            <a:off x="7076874" y="5354552"/>
            <a:ext cx="550069" cy="419695"/>
          </a:xfrm>
          <a:custGeom>
            <a:avLst/>
            <a:gdLst/>
            <a:ahLst/>
            <a:cxnLst/>
            <a:rect l="l" t="t" r="r" b="b"/>
            <a:pathLst>
              <a:path w="782320" h="596900">
                <a:moveTo>
                  <a:pt x="0" y="0"/>
                </a:moveTo>
                <a:lnTo>
                  <a:pt x="782266" y="59630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6" name="object 18">
            <a:extLst>
              <a:ext uri="{FF2B5EF4-FFF2-40B4-BE49-F238E27FC236}">
                <a16:creationId xmlns:a16="http://schemas.microsoft.com/office/drawing/2014/main" id="{3D69D127-A9EF-D7F3-4307-B66E26D3A199}"/>
              </a:ext>
            </a:extLst>
          </p:cNvPr>
          <p:cNvSpPr/>
          <p:nvPr/>
        </p:nvSpPr>
        <p:spPr>
          <a:xfrm>
            <a:off x="7515631" y="5686153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66694" y="0"/>
                </a:moveTo>
                <a:lnTo>
                  <a:pt x="121983" y="0"/>
                </a:lnTo>
                <a:lnTo>
                  <a:pt x="78973" y="13688"/>
                </a:lnTo>
                <a:lnTo>
                  <a:pt x="41066" y="41066"/>
                </a:lnTo>
                <a:lnTo>
                  <a:pt x="13688" y="78973"/>
                </a:lnTo>
                <a:lnTo>
                  <a:pt x="0" y="121983"/>
                </a:lnTo>
                <a:lnTo>
                  <a:pt x="0" y="166694"/>
                </a:lnTo>
                <a:lnTo>
                  <a:pt x="13688" y="209704"/>
                </a:lnTo>
                <a:lnTo>
                  <a:pt x="41066" y="247611"/>
                </a:lnTo>
                <a:lnTo>
                  <a:pt x="78973" y="274989"/>
                </a:lnTo>
                <a:lnTo>
                  <a:pt x="121983" y="288678"/>
                </a:lnTo>
                <a:lnTo>
                  <a:pt x="166694" y="288678"/>
                </a:lnTo>
                <a:lnTo>
                  <a:pt x="209704" y="274989"/>
                </a:lnTo>
                <a:lnTo>
                  <a:pt x="247611" y="247611"/>
                </a:lnTo>
                <a:lnTo>
                  <a:pt x="274989" y="209704"/>
                </a:lnTo>
                <a:lnTo>
                  <a:pt x="288678" y="166694"/>
                </a:lnTo>
                <a:lnTo>
                  <a:pt x="288678" y="121983"/>
                </a:lnTo>
                <a:lnTo>
                  <a:pt x="274989" y="78973"/>
                </a:lnTo>
                <a:lnTo>
                  <a:pt x="247611" y="41066"/>
                </a:lnTo>
                <a:lnTo>
                  <a:pt x="209704" y="13688"/>
                </a:lnTo>
                <a:lnTo>
                  <a:pt x="166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7" name="object 19">
            <a:extLst>
              <a:ext uri="{FF2B5EF4-FFF2-40B4-BE49-F238E27FC236}">
                <a16:creationId xmlns:a16="http://schemas.microsoft.com/office/drawing/2014/main" id="{34DEBA02-F927-83ED-EA30-7A9736CCE950}"/>
              </a:ext>
            </a:extLst>
          </p:cNvPr>
          <p:cNvSpPr/>
          <p:nvPr/>
        </p:nvSpPr>
        <p:spPr>
          <a:xfrm>
            <a:off x="7515631" y="5686154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247611" y="41065"/>
                </a:moveTo>
                <a:lnTo>
                  <a:pt x="274989" y="78973"/>
                </a:lnTo>
                <a:lnTo>
                  <a:pt x="288677" y="121983"/>
                </a:lnTo>
                <a:lnTo>
                  <a:pt x="288677" y="166694"/>
                </a:lnTo>
                <a:lnTo>
                  <a:pt x="274989" y="209704"/>
                </a:lnTo>
                <a:lnTo>
                  <a:pt x="247611" y="247611"/>
                </a:lnTo>
                <a:lnTo>
                  <a:pt x="209704" y="274989"/>
                </a:lnTo>
                <a:lnTo>
                  <a:pt x="166694" y="288677"/>
                </a:lnTo>
                <a:lnTo>
                  <a:pt x="121983" y="288677"/>
                </a:lnTo>
                <a:lnTo>
                  <a:pt x="78973" y="274989"/>
                </a:lnTo>
                <a:lnTo>
                  <a:pt x="41065" y="247611"/>
                </a:lnTo>
                <a:lnTo>
                  <a:pt x="13688" y="209704"/>
                </a:lnTo>
                <a:lnTo>
                  <a:pt x="0" y="166694"/>
                </a:lnTo>
                <a:lnTo>
                  <a:pt x="0" y="121983"/>
                </a:lnTo>
                <a:lnTo>
                  <a:pt x="13688" y="78973"/>
                </a:lnTo>
                <a:lnTo>
                  <a:pt x="41065" y="41065"/>
                </a:lnTo>
                <a:lnTo>
                  <a:pt x="78973" y="13688"/>
                </a:lnTo>
                <a:lnTo>
                  <a:pt x="121983" y="0"/>
                </a:lnTo>
                <a:lnTo>
                  <a:pt x="166694" y="0"/>
                </a:lnTo>
                <a:lnTo>
                  <a:pt x="209704" y="13688"/>
                </a:lnTo>
                <a:lnTo>
                  <a:pt x="247611" y="410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8" name="object 4">
            <a:extLst>
              <a:ext uri="{FF2B5EF4-FFF2-40B4-BE49-F238E27FC236}">
                <a16:creationId xmlns:a16="http://schemas.microsoft.com/office/drawing/2014/main" id="{4CC8C5F5-91A9-96CB-6A08-1455B7EEB003}"/>
              </a:ext>
            </a:extLst>
          </p:cNvPr>
          <p:cNvSpPr/>
          <p:nvPr/>
        </p:nvSpPr>
        <p:spPr>
          <a:xfrm>
            <a:off x="9800333" y="4481679"/>
            <a:ext cx="609532" cy="399921"/>
          </a:xfrm>
          <a:custGeom>
            <a:avLst/>
            <a:gdLst/>
            <a:ahLst/>
            <a:cxnLst/>
            <a:rect l="l" t="t" r="r" b="b"/>
            <a:pathLst>
              <a:path w="1549400" h="594360">
                <a:moveTo>
                  <a:pt x="0" y="0"/>
                </a:moveTo>
                <a:lnTo>
                  <a:pt x="1548805" y="59425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9" name="object 5">
            <a:extLst>
              <a:ext uri="{FF2B5EF4-FFF2-40B4-BE49-F238E27FC236}">
                <a16:creationId xmlns:a16="http://schemas.microsoft.com/office/drawing/2014/main" id="{B9A0DC89-75A7-AB1A-A24C-FF839827D820}"/>
              </a:ext>
            </a:extLst>
          </p:cNvPr>
          <p:cNvSpPr/>
          <p:nvPr/>
        </p:nvSpPr>
        <p:spPr>
          <a:xfrm>
            <a:off x="9272539" y="4540041"/>
            <a:ext cx="452780" cy="318609"/>
          </a:xfrm>
          <a:custGeom>
            <a:avLst/>
            <a:gdLst/>
            <a:ahLst/>
            <a:cxnLst/>
            <a:rect l="l" t="t" r="r" b="b"/>
            <a:pathLst>
              <a:path w="1563370" h="621664">
                <a:moveTo>
                  <a:pt x="1563235" y="0"/>
                </a:moveTo>
                <a:lnTo>
                  <a:pt x="0" y="6211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0" name="object 8">
            <a:extLst>
              <a:ext uri="{FF2B5EF4-FFF2-40B4-BE49-F238E27FC236}">
                <a16:creationId xmlns:a16="http://schemas.microsoft.com/office/drawing/2014/main" id="{3A284235-88C9-1DA2-E86F-2B7462623D6D}"/>
              </a:ext>
            </a:extLst>
          </p:cNvPr>
          <p:cNvSpPr/>
          <p:nvPr/>
        </p:nvSpPr>
        <p:spPr>
          <a:xfrm>
            <a:off x="10392098" y="4813280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66694" y="0"/>
                </a:moveTo>
                <a:lnTo>
                  <a:pt x="121983" y="0"/>
                </a:lnTo>
                <a:lnTo>
                  <a:pt x="78973" y="13688"/>
                </a:lnTo>
                <a:lnTo>
                  <a:pt x="41066" y="41066"/>
                </a:lnTo>
                <a:lnTo>
                  <a:pt x="13688" y="78973"/>
                </a:lnTo>
                <a:lnTo>
                  <a:pt x="0" y="121983"/>
                </a:lnTo>
                <a:lnTo>
                  <a:pt x="0" y="166694"/>
                </a:lnTo>
                <a:lnTo>
                  <a:pt x="13688" y="209704"/>
                </a:lnTo>
                <a:lnTo>
                  <a:pt x="41066" y="247611"/>
                </a:lnTo>
                <a:lnTo>
                  <a:pt x="78973" y="274989"/>
                </a:lnTo>
                <a:lnTo>
                  <a:pt x="121983" y="288678"/>
                </a:lnTo>
                <a:lnTo>
                  <a:pt x="166694" y="288678"/>
                </a:lnTo>
                <a:lnTo>
                  <a:pt x="209704" y="274989"/>
                </a:lnTo>
                <a:lnTo>
                  <a:pt x="247611" y="247611"/>
                </a:lnTo>
                <a:lnTo>
                  <a:pt x="274989" y="209704"/>
                </a:lnTo>
                <a:lnTo>
                  <a:pt x="288678" y="166694"/>
                </a:lnTo>
                <a:lnTo>
                  <a:pt x="288678" y="121983"/>
                </a:lnTo>
                <a:lnTo>
                  <a:pt x="274989" y="78973"/>
                </a:lnTo>
                <a:lnTo>
                  <a:pt x="247611" y="41066"/>
                </a:lnTo>
                <a:lnTo>
                  <a:pt x="209704" y="13688"/>
                </a:lnTo>
                <a:lnTo>
                  <a:pt x="166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1" name="object 9">
            <a:extLst>
              <a:ext uri="{FF2B5EF4-FFF2-40B4-BE49-F238E27FC236}">
                <a16:creationId xmlns:a16="http://schemas.microsoft.com/office/drawing/2014/main" id="{97C926F5-5532-7DC4-723C-F988C0161A79}"/>
              </a:ext>
            </a:extLst>
          </p:cNvPr>
          <p:cNvSpPr/>
          <p:nvPr/>
        </p:nvSpPr>
        <p:spPr>
          <a:xfrm>
            <a:off x="10392098" y="4813281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247611" y="41065"/>
                </a:moveTo>
                <a:lnTo>
                  <a:pt x="274989" y="78973"/>
                </a:lnTo>
                <a:lnTo>
                  <a:pt x="288677" y="121983"/>
                </a:lnTo>
                <a:lnTo>
                  <a:pt x="288677" y="166694"/>
                </a:lnTo>
                <a:lnTo>
                  <a:pt x="274989" y="209704"/>
                </a:lnTo>
                <a:lnTo>
                  <a:pt x="247611" y="247611"/>
                </a:lnTo>
                <a:lnTo>
                  <a:pt x="209704" y="274989"/>
                </a:lnTo>
                <a:lnTo>
                  <a:pt x="166694" y="288677"/>
                </a:lnTo>
                <a:lnTo>
                  <a:pt x="121983" y="288677"/>
                </a:lnTo>
                <a:lnTo>
                  <a:pt x="78973" y="274989"/>
                </a:lnTo>
                <a:lnTo>
                  <a:pt x="41065" y="247611"/>
                </a:lnTo>
                <a:lnTo>
                  <a:pt x="13688" y="209704"/>
                </a:lnTo>
                <a:lnTo>
                  <a:pt x="0" y="166694"/>
                </a:lnTo>
                <a:lnTo>
                  <a:pt x="0" y="121983"/>
                </a:lnTo>
                <a:lnTo>
                  <a:pt x="13688" y="78973"/>
                </a:lnTo>
                <a:lnTo>
                  <a:pt x="41065" y="41065"/>
                </a:lnTo>
                <a:lnTo>
                  <a:pt x="78973" y="13688"/>
                </a:lnTo>
                <a:lnTo>
                  <a:pt x="121983" y="0"/>
                </a:lnTo>
                <a:lnTo>
                  <a:pt x="166694" y="0"/>
                </a:lnTo>
                <a:lnTo>
                  <a:pt x="209704" y="13688"/>
                </a:lnTo>
                <a:lnTo>
                  <a:pt x="247611" y="410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2" name="object 10">
            <a:extLst>
              <a:ext uri="{FF2B5EF4-FFF2-40B4-BE49-F238E27FC236}">
                <a16:creationId xmlns:a16="http://schemas.microsoft.com/office/drawing/2014/main" id="{2BAF17FE-CA02-F246-6AAF-6B6AD494E033}"/>
              </a:ext>
            </a:extLst>
          </p:cNvPr>
          <p:cNvSpPr/>
          <p:nvPr/>
        </p:nvSpPr>
        <p:spPr>
          <a:xfrm>
            <a:off x="9157483" y="4928163"/>
            <a:ext cx="550069" cy="419695"/>
          </a:xfrm>
          <a:custGeom>
            <a:avLst/>
            <a:gdLst/>
            <a:ahLst/>
            <a:cxnLst/>
            <a:rect l="l" t="t" r="r" b="b"/>
            <a:pathLst>
              <a:path w="782320" h="596900">
                <a:moveTo>
                  <a:pt x="0" y="0"/>
                </a:moveTo>
                <a:lnTo>
                  <a:pt x="782266" y="59630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3" name="object 11">
            <a:extLst>
              <a:ext uri="{FF2B5EF4-FFF2-40B4-BE49-F238E27FC236}">
                <a16:creationId xmlns:a16="http://schemas.microsoft.com/office/drawing/2014/main" id="{3324A0B7-2764-2BD5-55DE-F6C404476EF7}"/>
              </a:ext>
            </a:extLst>
          </p:cNvPr>
          <p:cNvSpPr/>
          <p:nvPr/>
        </p:nvSpPr>
        <p:spPr>
          <a:xfrm>
            <a:off x="8616610" y="4928695"/>
            <a:ext cx="550069" cy="419695"/>
          </a:xfrm>
          <a:custGeom>
            <a:avLst/>
            <a:gdLst/>
            <a:ahLst/>
            <a:cxnLst/>
            <a:rect l="l" t="t" r="r" b="b"/>
            <a:pathLst>
              <a:path w="782320" h="596900">
                <a:moveTo>
                  <a:pt x="782266" y="0"/>
                </a:moveTo>
                <a:lnTo>
                  <a:pt x="0" y="59630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4" name="object 14">
            <a:extLst>
              <a:ext uri="{FF2B5EF4-FFF2-40B4-BE49-F238E27FC236}">
                <a16:creationId xmlns:a16="http://schemas.microsoft.com/office/drawing/2014/main" id="{A6F2B7EC-7AAB-4A0F-9C65-E3183E8F664F}"/>
              </a:ext>
            </a:extLst>
          </p:cNvPr>
          <p:cNvSpPr/>
          <p:nvPr/>
        </p:nvSpPr>
        <p:spPr>
          <a:xfrm>
            <a:off x="9578381" y="5259764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66694" y="0"/>
                </a:moveTo>
                <a:lnTo>
                  <a:pt x="121983" y="0"/>
                </a:lnTo>
                <a:lnTo>
                  <a:pt x="78973" y="13688"/>
                </a:lnTo>
                <a:lnTo>
                  <a:pt x="41066" y="41066"/>
                </a:lnTo>
                <a:lnTo>
                  <a:pt x="13688" y="78973"/>
                </a:lnTo>
                <a:lnTo>
                  <a:pt x="0" y="121983"/>
                </a:lnTo>
                <a:lnTo>
                  <a:pt x="0" y="166694"/>
                </a:lnTo>
                <a:lnTo>
                  <a:pt x="13688" y="209704"/>
                </a:lnTo>
                <a:lnTo>
                  <a:pt x="41066" y="247611"/>
                </a:lnTo>
                <a:lnTo>
                  <a:pt x="78973" y="274989"/>
                </a:lnTo>
                <a:lnTo>
                  <a:pt x="121983" y="288678"/>
                </a:lnTo>
                <a:lnTo>
                  <a:pt x="166694" y="288678"/>
                </a:lnTo>
                <a:lnTo>
                  <a:pt x="209704" y="274989"/>
                </a:lnTo>
                <a:lnTo>
                  <a:pt x="247611" y="247611"/>
                </a:lnTo>
                <a:lnTo>
                  <a:pt x="274989" y="209704"/>
                </a:lnTo>
                <a:lnTo>
                  <a:pt x="288678" y="166694"/>
                </a:lnTo>
                <a:lnTo>
                  <a:pt x="288678" y="121983"/>
                </a:lnTo>
                <a:lnTo>
                  <a:pt x="274989" y="78973"/>
                </a:lnTo>
                <a:lnTo>
                  <a:pt x="247611" y="41066"/>
                </a:lnTo>
                <a:lnTo>
                  <a:pt x="209704" y="13688"/>
                </a:lnTo>
                <a:lnTo>
                  <a:pt x="166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5" name="object 15">
            <a:extLst>
              <a:ext uri="{FF2B5EF4-FFF2-40B4-BE49-F238E27FC236}">
                <a16:creationId xmlns:a16="http://schemas.microsoft.com/office/drawing/2014/main" id="{9F51A30E-5852-C54E-62AB-2B6334D32809}"/>
              </a:ext>
            </a:extLst>
          </p:cNvPr>
          <p:cNvSpPr/>
          <p:nvPr/>
        </p:nvSpPr>
        <p:spPr>
          <a:xfrm>
            <a:off x="9578382" y="5259765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247611" y="41065"/>
                </a:moveTo>
                <a:lnTo>
                  <a:pt x="274989" y="78973"/>
                </a:lnTo>
                <a:lnTo>
                  <a:pt x="288677" y="121983"/>
                </a:lnTo>
                <a:lnTo>
                  <a:pt x="288677" y="166694"/>
                </a:lnTo>
                <a:lnTo>
                  <a:pt x="274989" y="209704"/>
                </a:lnTo>
                <a:lnTo>
                  <a:pt x="247611" y="247611"/>
                </a:lnTo>
                <a:lnTo>
                  <a:pt x="209704" y="274989"/>
                </a:lnTo>
                <a:lnTo>
                  <a:pt x="166694" y="288677"/>
                </a:lnTo>
                <a:lnTo>
                  <a:pt x="121983" y="288677"/>
                </a:lnTo>
                <a:lnTo>
                  <a:pt x="78973" y="274989"/>
                </a:lnTo>
                <a:lnTo>
                  <a:pt x="41065" y="247611"/>
                </a:lnTo>
                <a:lnTo>
                  <a:pt x="13688" y="209704"/>
                </a:lnTo>
                <a:lnTo>
                  <a:pt x="0" y="166694"/>
                </a:lnTo>
                <a:lnTo>
                  <a:pt x="0" y="121983"/>
                </a:lnTo>
                <a:lnTo>
                  <a:pt x="13688" y="78973"/>
                </a:lnTo>
                <a:lnTo>
                  <a:pt x="41065" y="41065"/>
                </a:lnTo>
                <a:lnTo>
                  <a:pt x="78973" y="13688"/>
                </a:lnTo>
                <a:lnTo>
                  <a:pt x="121983" y="0"/>
                </a:lnTo>
                <a:lnTo>
                  <a:pt x="166694" y="0"/>
                </a:lnTo>
                <a:lnTo>
                  <a:pt x="209704" y="13688"/>
                </a:lnTo>
                <a:lnTo>
                  <a:pt x="247611" y="410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6" name="object 22">
            <a:extLst>
              <a:ext uri="{FF2B5EF4-FFF2-40B4-BE49-F238E27FC236}">
                <a16:creationId xmlns:a16="http://schemas.microsoft.com/office/drawing/2014/main" id="{AC83B992-CBA2-7F95-8291-6754B90ADD3C}"/>
              </a:ext>
            </a:extLst>
          </p:cNvPr>
          <p:cNvSpPr/>
          <p:nvPr/>
        </p:nvSpPr>
        <p:spPr>
          <a:xfrm>
            <a:off x="8506819" y="5259764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66694" y="0"/>
                </a:moveTo>
                <a:lnTo>
                  <a:pt x="121983" y="0"/>
                </a:lnTo>
                <a:lnTo>
                  <a:pt x="78973" y="13688"/>
                </a:lnTo>
                <a:lnTo>
                  <a:pt x="41066" y="41066"/>
                </a:lnTo>
                <a:lnTo>
                  <a:pt x="13688" y="78973"/>
                </a:lnTo>
                <a:lnTo>
                  <a:pt x="0" y="121983"/>
                </a:lnTo>
                <a:lnTo>
                  <a:pt x="0" y="166694"/>
                </a:lnTo>
                <a:lnTo>
                  <a:pt x="13688" y="209704"/>
                </a:lnTo>
                <a:lnTo>
                  <a:pt x="41066" y="247611"/>
                </a:lnTo>
                <a:lnTo>
                  <a:pt x="78973" y="274989"/>
                </a:lnTo>
                <a:lnTo>
                  <a:pt x="121983" y="288678"/>
                </a:lnTo>
                <a:lnTo>
                  <a:pt x="166694" y="288678"/>
                </a:lnTo>
                <a:lnTo>
                  <a:pt x="209704" y="274989"/>
                </a:lnTo>
                <a:lnTo>
                  <a:pt x="247611" y="247611"/>
                </a:lnTo>
                <a:lnTo>
                  <a:pt x="274989" y="209704"/>
                </a:lnTo>
                <a:lnTo>
                  <a:pt x="288678" y="166694"/>
                </a:lnTo>
                <a:lnTo>
                  <a:pt x="288678" y="121983"/>
                </a:lnTo>
                <a:lnTo>
                  <a:pt x="274989" y="78973"/>
                </a:lnTo>
                <a:lnTo>
                  <a:pt x="247611" y="41066"/>
                </a:lnTo>
                <a:lnTo>
                  <a:pt x="209704" y="13688"/>
                </a:lnTo>
                <a:lnTo>
                  <a:pt x="166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7" name="object 49">
            <a:extLst>
              <a:ext uri="{FF2B5EF4-FFF2-40B4-BE49-F238E27FC236}">
                <a16:creationId xmlns:a16="http://schemas.microsoft.com/office/drawing/2014/main" id="{CB989C8F-0325-BF62-4298-DA8AED816FBD}"/>
              </a:ext>
            </a:extLst>
          </p:cNvPr>
          <p:cNvSpPr/>
          <p:nvPr/>
        </p:nvSpPr>
        <p:spPr>
          <a:xfrm>
            <a:off x="9069389" y="4813280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66694" y="0"/>
                </a:moveTo>
                <a:lnTo>
                  <a:pt x="121983" y="0"/>
                </a:lnTo>
                <a:lnTo>
                  <a:pt x="78973" y="13688"/>
                </a:lnTo>
                <a:lnTo>
                  <a:pt x="41066" y="41066"/>
                </a:lnTo>
                <a:lnTo>
                  <a:pt x="13688" y="78973"/>
                </a:lnTo>
                <a:lnTo>
                  <a:pt x="0" y="121983"/>
                </a:lnTo>
                <a:lnTo>
                  <a:pt x="0" y="166694"/>
                </a:lnTo>
                <a:lnTo>
                  <a:pt x="13688" y="209704"/>
                </a:lnTo>
                <a:lnTo>
                  <a:pt x="41066" y="247611"/>
                </a:lnTo>
                <a:lnTo>
                  <a:pt x="78973" y="274989"/>
                </a:lnTo>
                <a:lnTo>
                  <a:pt x="121983" y="288678"/>
                </a:lnTo>
                <a:lnTo>
                  <a:pt x="166694" y="288678"/>
                </a:lnTo>
                <a:lnTo>
                  <a:pt x="209704" y="274989"/>
                </a:lnTo>
                <a:lnTo>
                  <a:pt x="247611" y="247611"/>
                </a:lnTo>
                <a:lnTo>
                  <a:pt x="274989" y="209704"/>
                </a:lnTo>
                <a:lnTo>
                  <a:pt x="288678" y="166694"/>
                </a:lnTo>
                <a:lnTo>
                  <a:pt x="288678" y="121983"/>
                </a:lnTo>
                <a:lnTo>
                  <a:pt x="274989" y="78973"/>
                </a:lnTo>
                <a:lnTo>
                  <a:pt x="247611" y="41066"/>
                </a:lnTo>
                <a:lnTo>
                  <a:pt x="209704" y="13688"/>
                </a:lnTo>
                <a:lnTo>
                  <a:pt x="166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8" name="object 50">
            <a:extLst>
              <a:ext uri="{FF2B5EF4-FFF2-40B4-BE49-F238E27FC236}">
                <a16:creationId xmlns:a16="http://schemas.microsoft.com/office/drawing/2014/main" id="{2B21F03C-8CE5-85C2-1931-B81D30A13579}"/>
              </a:ext>
            </a:extLst>
          </p:cNvPr>
          <p:cNvSpPr/>
          <p:nvPr/>
        </p:nvSpPr>
        <p:spPr>
          <a:xfrm>
            <a:off x="9069390" y="4813281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247611" y="41065"/>
                </a:moveTo>
                <a:lnTo>
                  <a:pt x="274989" y="78973"/>
                </a:lnTo>
                <a:lnTo>
                  <a:pt x="288677" y="121983"/>
                </a:lnTo>
                <a:lnTo>
                  <a:pt x="288677" y="166694"/>
                </a:lnTo>
                <a:lnTo>
                  <a:pt x="274989" y="209704"/>
                </a:lnTo>
                <a:lnTo>
                  <a:pt x="247611" y="247611"/>
                </a:lnTo>
                <a:lnTo>
                  <a:pt x="209704" y="274989"/>
                </a:lnTo>
                <a:lnTo>
                  <a:pt x="166694" y="288677"/>
                </a:lnTo>
                <a:lnTo>
                  <a:pt x="121983" y="288677"/>
                </a:lnTo>
                <a:lnTo>
                  <a:pt x="78973" y="274989"/>
                </a:lnTo>
                <a:lnTo>
                  <a:pt x="41065" y="247611"/>
                </a:lnTo>
                <a:lnTo>
                  <a:pt x="13688" y="209704"/>
                </a:lnTo>
                <a:lnTo>
                  <a:pt x="0" y="166694"/>
                </a:lnTo>
                <a:lnTo>
                  <a:pt x="0" y="121983"/>
                </a:lnTo>
                <a:lnTo>
                  <a:pt x="13688" y="78973"/>
                </a:lnTo>
                <a:lnTo>
                  <a:pt x="41065" y="41065"/>
                </a:lnTo>
                <a:lnTo>
                  <a:pt x="78973" y="13688"/>
                </a:lnTo>
                <a:lnTo>
                  <a:pt x="121983" y="0"/>
                </a:lnTo>
                <a:lnTo>
                  <a:pt x="166694" y="0"/>
                </a:lnTo>
                <a:lnTo>
                  <a:pt x="209704" y="13688"/>
                </a:lnTo>
                <a:lnTo>
                  <a:pt x="247611" y="410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9" name="object 51">
            <a:extLst>
              <a:ext uri="{FF2B5EF4-FFF2-40B4-BE49-F238E27FC236}">
                <a16:creationId xmlns:a16="http://schemas.microsoft.com/office/drawing/2014/main" id="{6922D0A8-6F12-2EDA-904F-3B84FB37BB8B}"/>
              </a:ext>
            </a:extLst>
          </p:cNvPr>
          <p:cNvSpPr/>
          <p:nvPr/>
        </p:nvSpPr>
        <p:spPr>
          <a:xfrm>
            <a:off x="9712239" y="4366796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66694" y="0"/>
                </a:moveTo>
                <a:lnTo>
                  <a:pt x="121983" y="0"/>
                </a:lnTo>
                <a:lnTo>
                  <a:pt x="78973" y="13688"/>
                </a:lnTo>
                <a:lnTo>
                  <a:pt x="41066" y="41066"/>
                </a:lnTo>
                <a:lnTo>
                  <a:pt x="13688" y="78973"/>
                </a:lnTo>
                <a:lnTo>
                  <a:pt x="0" y="121983"/>
                </a:lnTo>
                <a:lnTo>
                  <a:pt x="0" y="166694"/>
                </a:lnTo>
                <a:lnTo>
                  <a:pt x="13688" y="209704"/>
                </a:lnTo>
                <a:lnTo>
                  <a:pt x="41066" y="247611"/>
                </a:lnTo>
                <a:lnTo>
                  <a:pt x="78973" y="274989"/>
                </a:lnTo>
                <a:lnTo>
                  <a:pt x="121983" y="288678"/>
                </a:lnTo>
                <a:lnTo>
                  <a:pt x="166694" y="288678"/>
                </a:lnTo>
                <a:lnTo>
                  <a:pt x="209704" y="274989"/>
                </a:lnTo>
                <a:lnTo>
                  <a:pt x="247611" y="247611"/>
                </a:lnTo>
                <a:lnTo>
                  <a:pt x="274989" y="209704"/>
                </a:lnTo>
                <a:lnTo>
                  <a:pt x="288678" y="166694"/>
                </a:lnTo>
                <a:lnTo>
                  <a:pt x="288678" y="121983"/>
                </a:lnTo>
                <a:lnTo>
                  <a:pt x="274989" y="78973"/>
                </a:lnTo>
                <a:lnTo>
                  <a:pt x="247611" y="41066"/>
                </a:lnTo>
                <a:lnTo>
                  <a:pt x="209704" y="13688"/>
                </a:lnTo>
                <a:lnTo>
                  <a:pt x="166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0" name="object 52">
            <a:extLst>
              <a:ext uri="{FF2B5EF4-FFF2-40B4-BE49-F238E27FC236}">
                <a16:creationId xmlns:a16="http://schemas.microsoft.com/office/drawing/2014/main" id="{2D96F6CC-6F09-52FC-726A-8B65B1CEFA14}"/>
              </a:ext>
            </a:extLst>
          </p:cNvPr>
          <p:cNvSpPr/>
          <p:nvPr/>
        </p:nvSpPr>
        <p:spPr>
          <a:xfrm>
            <a:off x="9712240" y="4366796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247611" y="41065"/>
                </a:moveTo>
                <a:lnTo>
                  <a:pt x="274989" y="78973"/>
                </a:lnTo>
                <a:lnTo>
                  <a:pt x="288677" y="121983"/>
                </a:lnTo>
                <a:lnTo>
                  <a:pt x="288677" y="166694"/>
                </a:lnTo>
                <a:lnTo>
                  <a:pt x="274989" y="209704"/>
                </a:lnTo>
                <a:lnTo>
                  <a:pt x="247611" y="247611"/>
                </a:lnTo>
                <a:lnTo>
                  <a:pt x="209704" y="274989"/>
                </a:lnTo>
                <a:lnTo>
                  <a:pt x="166694" y="288677"/>
                </a:lnTo>
                <a:lnTo>
                  <a:pt x="121983" y="288677"/>
                </a:lnTo>
                <a:lnTo>
                  <a:pt x="78973" y="274989"/>
                </a:lnTo>
                <a:lnTo>
                  <a:pt x="41065" y="247611"/>
                </a:lnTo>
                <a:lnTo>
                  <a:pt x="13688" y="209704"/>
                </a:lnTo>
                <a:lnTo>
                  <a:pt x="0" y="166694"/>
                </a:lnTo>
                <a:lnTo>
                  <a:pt x="0" y="121983"/>
                </a:lnTo>
                <a:lnTo>
                  <a:pt x="13688" y="78973"/>
                </a:lnTo>
                <a:lnTo>
                  <a:pt x="41065" y="41065"/>
                </a:lnTo>
                <a:lnTo>
                  <a:pt x="78973" y="13688"/>
                </a:lnTo>
                <a:lnTo>
                  <a:pt x="121983" y="0"/>
                </a:lnTo>
                <a:lnTo>
                  <a:pt x="166694" y="0"/>
                </a:lnTo>
                <a:lnTo>
                  <a:pt x="209704" y="13688"/>
                </a:lnTo>
                <a:lnTo>
                  <a:pt x="247611" y="410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1" name="object 55">
            <a:extLst>
              <a:ext uri="{FF2B5EF4-FFF2-40B4-BE49-F238E27FC236}">
                <a16:creationId xmlns:a16="http://schemas.microsoft.com/office/drawing/2014/main" id="{86FA9B1C-C0B7-F69C-4A76-D884A42959AF}"/>
              </a:ext>
            </a:extLst>
          </p:cNvPr>
          <p:cNvSpPr/>
          <p:nvPr/>
        </p:nvSpPr>
        <p:spPr>
          <a:xfrm>
            <a:off x="9838457" y="5259764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66694" y="0"/>
                </a:moveTo>
                <a:lnTo>
                  <a:pt x="121983" y="0"/>
                </a:lnTo>
                <a:lnTo>
                  <a:pt x="78973" y="13688"/>
                </a:lnTo>
                <a:lnTo>
                  <a:pt x="41066" y="41066"/>
                </a:lnTo>
                <a:lnTo>
                  <a:pt x="13688" y="78973"/>
                </a:lnTo>
                <a:lnTo>
                  <a:pt x="0" y="121983"/>
                </a:lnTo>
                <a:lnTo>
                  <a:pt x="0" y="166694"/>
                </a:lnTo>
                <a:lnTo>
                  <a:pt x="13688" y="209704"/>
                </a:lnTo>
                <a:lnTo>
                  <a:pt x="41066" y="247611"/>
                </a:lnTo>
                <a:lnTo>
                  <a:pt x="78973" y="274989"/>
                </a:lnTo>
                <a:lnTo>
                  <a:pt x="121983" y="288678"/>
                </a:lnTo>
                <a:lnTo>
                  <a:pt x="166694" y="288678"/>
                </a:lnTo>
                <a:lnTo>
                  <a:pt x="209704" y="274989"/>
                </a:lnTo>
                <a:lnTo>
                  <a:pt x="247611" y="247611"/>
                </a:lnTo>
                <a:lnTo>
                  <a:pt x="274989" y="209704"/>
                </a:lnTo>
                <a:lnTo>
                  <a:pt x="288678" y="166694"/>
                </a:lnTo>
                <a:lnTo>
                  <a:pt x="288678" y="121983"/>
                </a:lnTo>
                <a:lnTo>
                  <a:pt x="274989" y="78973"/>
                </a:lnTo>
                <a:lnTo>
                  <a:pt x="247611" y="41066"/>
                </a:lnTo>
                <a:lnTo>
                  <a:pt x="209704" y="13688"/>
                </a:lnTo>
                <a:lnTo>
                  <a:pt x="166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2" name="object 10">
            <a:extLst>
              <a:ext uri="{FF2B5EF4-FFF2-40B4-BE49-F238E27FC236}">
                <a16:creationId xmlns:a16="http://schemas.microsoft.com/office/drawing/2014/main" id="{23C96353-B172-3BA1-9EC1-1E4273977CC1}"/>
              </a:ext>
            </a:extLst>
          </p:cNvPr>
          <p:cNvSpPr/>
          <p:nvPr/>
        </p:nvSpPr>
        <p:spPr>
          <a:xfrm>
            <a:off x="8572260" y="5393875"/>
            <a:ext cx="550069" cy="419695"/>
          </a:xfrm>
          <a:custGeom>
            <a:avLst/>
            <a:gdLst/>
            <a:ahLst/>
            <a:cxnLst/>
            <a:rect l="l" t="t" r="r" b="b"/>
            <a:pathLst>
              <a:path w="782320" h="596900">
                <a:moveTo>
                  <a:pt x="0" y="0"/>
                </a:moveTo>
                <a:lnTo>
                  <a:pt x="782266" y="59630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3" name="object 11">
            <a:extLst>
              <a:ext uri="{FF2B5EF4-FFF2-40B4-BE49-F238E27FC236}">
                <a16:creationId xmlns:a16="http://schemas.microsoft.com/office/drawing/2014/main" id="{04A4AF65-7A5C-F8D9-00AA-A896F68B2038}"/>
              </a:ext>
            </a:extLst>
          </p:cNvPr>
          <p:cNvSpPr/>
          <p:nvPr/>
        </p:nvSpPr>
        <p:spPr>
          <a:xfrm>
            <a:off x="8031387" y="5394407"/>
            <a:ext cx="550069" cy="419695"/>
          </a:xfrm>
          <a:custGeom>
            <a:avLst/>
            <a:gdLst/>
            <a:ahLst/>
            <a:cxnLst/>
            <a:rect l="l" t="t" r="r" b="b"/>
            <a:pathLst>
              <a:path w="782320" h="596900">
                <a:moveTo>
                  <a:pt x="782266" y="0"/>
                </a:moveTo>
                <a:lnTo>
                  <a:pt x="0" y="59630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4" name="object 14">
            <a:extLst>
              <a:ext uri="{FF2B5EF4-FFF2-40B4-BE49-F238E27FC236}">
                <a16:creationId xmlns:a16="http://schemas.microsoft.com/office/drawing/2014/main" id="{09A06D69-56A9-8872-BF46-8EDBDE6A3BEC}"/>
              </a:ext>
            </a:extLst>
          </p:cNvPr>
          <p:cNvSpPr/>
          <p:nvPr/>
        </p:nvSpPr>
        <p:spPr>
          <a:xfrm>
            <a:off x="8993158" y="5725476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66694" y="0"/>
                </a:moveTo>
                <a:lnTo>
                  <a:pt x="121983" y="0"/>
                </a:lnTo>
                <a:lnTo>
                  <a:pt x="78973" y="13688"/>
                </a:lnTo>
                <a:lnTo>
                  <a:pt x="41066" y="41066"/>
                </a:lnTo>
                <a:lnTo>
                  <a:pt x="13688" y="78973"/>
                </a:lnTo>
                <a:lnTo>
                  <a:pt x="0" y="121983"/>
                </a:lnTo>
                <a:lnTo>
                  <a:pt x="0" y="166694"/>
                </a:lnTo>
                <a:lnTo>
                  <a:pt x="13688" y="209704"/>
                </a:lnTo>
                <a:lnTo>
                  <a:pt x="41066" y="247611"/>
                </a:lnTo>
                <a:lnTo>
                  <a:pt x="78973" y="274989"/>
                </a:lnTo>
                <a:lnTo>
                  <a:pt x="121983" y="288678"/>
                </a:lnTo>
                <a:lnTo>
                  <a:pt x="166694" y="288678"/>
                </a:lnTo>
                <a:lnTo>
                  <a:pt x="209704" y="274989"/>
                </a:lnTo>
                <a:lnTo>
                  <a:pt x="247611" y="247611"/>
                </a:lnTo>
                <a:lnTo>
                  <a:pt x="274989" y="209704"/>
                </a:lnTo>
                <a:lnTo>
                  <a:pt x="288678" y="166694"/>
                </a:lnTo>
                <a:lnTo>
                  <a:pt x="288678" y="121983"/>
                </a:lnTo>
                <a:lnTo>
                  <a:pt x="274989" y="78973"/>
                </a:lnTo>
                <a:lnTo>
                  <a:pt x="247611" y="41066"/>
                </a:lnTo>
                <a:lnTo>
                  <a:pt x="209704" y="13688"/>
                </a:lnTo>
                <a:lnTo>
                  <a:pt x="166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5" name="object 15">
            <a:extLst>
              <a:ext uri="{FF2B5EF4-FFF2-40B4-BE49-F238E27FC236}">
                <a16:creationId xmlns:a16="http://schemas.microsoft.com/office/drawing/2014/main" id="{69967B38-6A84-011F-DA1E-90941D0D42C1}"/>
              </a:ext>
            </a:extLst>
          </p:cNvPr>
          <p:cNvSpPr/>
          <p:nvPr/>
        </p:nvSpPr>
        <p:spPr>
          <a:xfrm>
            <a:off x="8993159" y="5725477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247611" y="41065"/>
                </a:moveTo>
                <a:lnTo>
                  <a:pt x="274989" y="78973"/>
                </a:lnTo>
                <a:lnTo>
                  <a:pt x="288677" y="121983"/>
                </a:lnTo>
                <a:lnTo>
                  <a:pt x="288677" y="166694"/>
                </a:lnTo>
                <a:lnTo>
                  <a:pt x="274989" y="209704"/>
                </a:lnTo>
                <a:lnTo>
                  <a:pt x="247611" y="247611"/>
                </a:lnTo>
                <a:lnTo>
                  <a:pt x="209704" y="274989"/>
                </a:lnTo>
                <a:lnTo>
                  <a:pt x="166694" y="288677"/>
                </a:lnTo>
                <a:lnTo>
                  <a:pt x="121983" y="288677"/>
                </a:lnTo>
                <a:lnTo>
                  <a:pt x="78973" y="274989"/>
                </a:lnTo>
                <a:lnTo>
                  <a:pt x="41065" y="247611"/>
                </a:lnTo>
                <a:lnTo>
                  <a:pt x="13688" y="209704"/>
                </a:lnTo>
                <a:lnTo>
                  <a:pt x="0" y="166694"/>
                </a:lnTo>
                <a:lnTo>
                  <a:pt x="0" y="121983"/>
                </a:lnTo>
                <a:lnTo>
                  <a:pt x="13688" y="78973"/>
                </a:lnTo>
                <a:lnTo>
                  <a:pt x="41065" y="41065"/>
                </a:lnTo>
                <a:lnTo>
                  <a:pt x="78973" y="13688"/>
                </a:lnTo>
                <a:lnTo>
                  <a:pt x="121983" y="0"/>
                </a:lnTo>
                <a:lnTo>
                  <a:pt x="166694" y="0"/>
                </a:lnTo>
                <a:lnTo>
                  <a:pt x="209704" y="13688"/>
                </a:lnTo>
                <a:lnTo>
                  <a:pt x="247611" y="410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6" name="object 22">
            <a:extLst>
              <a:ext uri="{FF2B5EF4-FFF2-40B4-BE49-F238E27FC236}">
                <a16:creationId xmlns:a16="http://schemas.microsoft.com/office/drawing/2014/main" id="{AFED2D28-0C3C-A0FF-6394-9530643160D6}"/>
              </a:ext>
            </a:extLst>
          </p:cNvPr>
          <p:cNvSpPr/>
          <p:nvPr/>
        </p:nvSpPr>
        <p:spPr>
          <a:xfrm>
            <a:off x="7921596" y="5725476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66694" y="0"/>
                </a:moveTo>
                <a:lnTo>
                  <a:pt x="121983" y="0"/>
                </a:lnTo>
                <a:lnTo>
                  <a:pt x="78973" y="13688"/>
                </a:lnTo>
                <a:lnTo>
                  <a:pt x="41066" y="41066"/>
                </a:lnTo>
                <a:lnTo>
                  <a:pt x="13688" y="78973"/>
                </a:lnTo>
                <a:lnTo>
                  <a:pt x="0" y="121983"/>
                </a:lnTo>
                <a:lnTo>
                  <a:pt x="0" y="166694"/>
                </a:lnTo>
                <a:lnTo>
                  <a:pt x="13688" y="209704"/>
                </a:lnTo>
                <a:lnTo>
                  <a:pt x="41066" y="247611"/>
                </a:lnTo>
                <a:lnTo>
                  <a:pt x="78973" y="274989"/>
                </a:lnTo>
                <a:lnTo>
                  <a:pt x="121983" y="288678"/>
                </a:lnTo>
                <a:lnTo>
                  <a:pt x="166694" y="288678"/>
                </a:lnTo>
                <a:lnTo>
                  <a:pt x="209704" y="274989"/>
                </a:lnTo>
                <a:lnTo>
                  <a:pt x="247611" y="247611"/>
                </a:lnTo>
                <a:lnTo>
                  <a:pt x="274989" y="209704"/>
                </a:lnTo>
                <a:lnTo>
                  <a:pt x="288678" y="166694"/>
                </a:lnTo>
                <a:lnTo>
                  <a:pt x="288678" y="121983"/>
                </a:lnTo>
                <a:lnTo>
                  <a:pt x="274989" y="78973"/>
                </a:lnTo>
                <a:lnTo>
                  <a:pt x="247611" y="41066"/>
                </a:lnTo>
                <a:lnTo>
                  <a:pt x="209704" y="13688"/>
                </a:lnTo>
                <a:lnTo>
                  <a:pt x="166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7" name="object 23">
            <a:extLst>
              <a:ext uri="{FF2B5EF4-FFF2-40B4-BE49-F238E27FC236}">
                <a16:creationId xmlns:a16="http://schemas.microsoft.com/office/drawing/2014/main" id="{CA6931A8-E8D0-50C3-C180-7189E376FE95}"/>
              </a:ext>
            </a:extLst>
          </p:cNvPr>
          <p:cNvSpPr/>
          <p:nvPr/>
        </p:nvSpPr>
        <p:spPr>
          <a:xfrm>
            <a:off x="7921596" y="5725477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247611" y="41065"/>
                </a:moveTo>
                <a:lnTo>
                  <a:pt x="274989" y="78973"/>
                </a:lnTo>
                <a:lnTo>
                  <a:pt x="288677" y="121983"/>
                </a:lnTo>
                <a:lnTo>
                  <a:pt x="288677" y="166694"/>
                </a:lnTo>
                <a:lnTo>
                  <a:pt x="274989" y="209704"/>
                </a:lnTo>
                <a:lnTo>
                  <a:pt x="247611" y="247611"/>
                </a:lnTo>
                <a:lnTo>
                  <a:pt x="209704" y="274989"/>
                </a:lnTo>
                <a:lnTo>
                  <a:pt x="166694" y="288677"/>
                </a:lnTo>
                <a:lnTo>
                  <a:pt x="121983" y="288677"/>
                </a:lnTo>
                <a:lnTo>
                  <a:pt x="78973" y="274989"/>
                </a:lnTo>
                <a:lnTo>
                  <a:pt x="41065" y="247611"/>
                </a:lnTo>
                <a:lnTo>
                  <a:pt x="13688" y="209704"/>
                </a:lnTo>
                <a:lnTo>
                  <a:pt x="0" y="166694"/>
                </a:lnTo>
                <a:lnTo>
                  <a:pt x="0" y="121983"/>
                </a:lnTo>
                <a:lnTo>
                  <a:pt x="13688" y="78973"/>
                </a:lnTo>
                <a:lnTo>
                  <a:pt x="41065" y="41065"/>
                </a:lnTo>
                <a:lnTo>
                  <a:pt x="78973" y="13688"/>
                </a:lnTo>
                <a:lnTo>
                  <a:pt x="121983" y="0"/>
                </a:lnTo>
                <a:lnTo>
                  <a:pt x="166694" y="0"/>
                </a:lnTo>
                <a:lnTo>
                  <a:pt x="209704" y="13688"/>
                </a:lnTo>
                <a:lnTo>
                  <a:pt x="247611" y="410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8" name="object 49">
            <a:extLst>
              <a:ext uri="{FF2B5EF4-FFF2-40B4-BE49-F238E27FC236}">
                <a16:creationId xmlns:a16="http://schemas.microsoft.com/office/drawing/2014/main" id="{B3B9AA80-84A1-71B1-4348-C9783B59C23E}"/>
              </a:ext>
            </a:extLst>
          </p:cNvPr>
          <p:cNvSpPr/>
          <p:nvPr/>
        </p:nvSpPr>
        <p:spPr>
          <a:xfrm>
            <a:off x="8484166" y="5278992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66694" y="0"/>
                </a:moveTo>
                <a:lnTo>
                  <a:pt x="121983" y="0"/>
                </a:lnTo>
                <a:lnTo>
                  <a:pt x="78973" y="13688"/>
                </a:lnTo>
                <a:lnTo>
                  <a:pt x="41066" y="41066"/>
                </a:lnTo>
                <a:lnTo>
                  <a:pt x="13688" y="78973"/>
                </a:lnTo>
                <a:lnTo>
                  <a:pt x="0" y="121983"/>
                </a:lnTo>
                <a:lnTo>
                  <a:pt x="0" y="166694"/>
                </a:lnTo>
                <a:lnTo>
                  <a:pt x="13688" y="209704"/>
                </a:lnTo>
                <a:lnTo>
                  <a:pt x="41066" y="247611"/>
                </a:lnTo>
                <a:lnTo>
                  <a:pt x="78973" y="274989"/>
                </a:lnTo>
                <a:lnTo>
                  <a:pt x="121983" y="288678"/>
                </a:lnTo>
                <a:lnTo>
                  <a:pt x="166694" y="288678"/>
                </a:lnTo>
                <a:lnTo>
                  <a:pt x="209704" y="274989"/>
                </a:lnTo>
                <a:lnTo>
                  <a:pt x="247611" y="247611"/>
                </a:lnTo>
                <a:lnTo>
                  <a:pt x="274989" y="209704"/>
                </a:lnTo>
                <a:lnTo>
                  <a:pt x="288678" y="166694"/>
                </a:lnTo>
                <a:lnTo>
                  <a:pt x="288678" y="121983"/>
                </a:lnTo>
                <a:lnTo>
                  <a:pt x="274989" y="78973"/>
                </a:lnTo>
                <a:lnTo>
                  <a:pt x="247611" y="41066"/>
                </a:lnTo>
                <a:lnTo>
                  <a:pt x="209704" y="13688"/>
                </a:lnTo>
                <a:lnTo>
                  <a:pt x="166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9" name="object 55">
            <a:extLst>
              <a:ext uri="{FF2B5EF4-FFF2-40B4-BE49-F238E27FC236}">
                <a16:creationId xmlns:a16="http://schemas.microsoft.com/office/drawing/2014/main" id="{9CB02DE5-CA0C-1E46-FC1D-40AE96CECECB}"/>
              </a:ext>
            </a:extLst>
          </p:cNvPr>
          <p:cNvSpPr/>
          <p:nvPr/>
        </p:nvSpPr>
        <p:spPr>
          <a:xfrm>
            <a:off x="9253234" y="5725476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66694" y="0"/>
                </a:moveTo>
                <a:lnTo>
                  <a:pt x="121983" y="0"/>
                </a:lnTo>
                <a:lnTo>
                  <a:pt x="78973" y="13688"/>
                </a:lnTo>
                <a:lnTo>
                  <a:pt x="41066" y="41066"/>
                </a:lnTo>
                <a:lnTo>
                  <a:pt x="13688" y="78973"/>
                </a:lnTo>
                <a:lnTo>
                  <a:pt x="0" y="121983"/>
                </a:lnTo>
                <a:lnTo>
                  <a:pt x="0" y="166694"/>
                </a:lnTo>
                <a:lnTo>
                  <a:pt x="13688" y="209704"/>
                </a:lnTo>
                <a:lnTo>
                  <a:pt x="41066" y="247611"/>
                </a:lnTo>
                <a:lnTo>
                  <a:pt x="78973" y="274989"/>
                </a:lnTo>
                <a:lnTo>
                  <a:pt x="121983" y="288678"/>
                </a:lnTo>
                <a:lnTo>
                  <a:pt x="166694" y="288678"/>
                </a:lnTo>
                <a:lnTo>
                  <a:pt x="209704" y="274989"/>
                </a:lnTo>
                <a:lnTo>
                  <a:pt x="247611" y="247611"/>
                </a:lnTo>
                <a:lnTo>
                  <a:pt x="274989" y="209704"/>
                </a:lnTo>
                <a:lnTo>
                  <a:pt x="288678" y="166694"/>
                </a:lnTo>
                <a:lnTo>
                  <a:pt x="288678" y="121983"/>
                </a:lnTo>
                <a:lnTo>
                  <a:pt x="274989" y="78973"/>
                </a:lnTo>
                <a:lnTo>
                  <a:pt x="247611" y="41066"/>
                </a:lnTo>
                <a:lnTo>
                  <a:pt x="209704" y="13688"/>
                </a:lnTo>
                <a:lnTo>
                  <a:pt x="166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0" name="object 23">
            <a:extLst>
              <a:ext uri="{FF2B5EF4-FFF2-40B4-BE49-F238E27FC236}">
                <a16:creationId xmlns:a16="http://schemas.microsoft.com/office/drawing/2014/main" id="{2B0F5CD7-8811-D605-E438-0A38AF8300F4}"/>
              </a:ext>
            </a:extLst>
          </p:cNvPr>
          <p:cNvSpPr/>
          <p:nvPr/>
        </p:nvSpPr>
        <p:spPr>
          <a:xfrm>
            <a:off x="8506819" y="5259765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247611" y="41065"/>
                </a:moveTo>
                <a:lnTo>
                  <a:pt x="274989" y="78973"/>
                </a:lnTo>
                <a:lnTo>
                  <a:pt x="288677" y="121983"/>
                </a:lnTo>
                <a:lnTo>
                  <a:pt x="288677" y="166694"/>
                </a:lnTo>
                <a:lnTo>
                  <a:pt x="274989" y="209704"/>
                </a:lnTo>
                <a:lnTo>
                  <a:pt x="247611" y="247611"/>
                </a:lnTo>
                <a:lnTo>
                  <a:pt x="209704" y="274989"/>
                </a:lnTo>
                <a:lnTo>
                  <a:pt x="166694" y="288677"/>
                </a:lnTo>
                <a:lnTo>
                  <a:pt x="121983" y="288677"/>
                </a:lnTo>
                <a:lnTo>
                  <a:pt x="78973" y="274989"/>
                </a:lnTo>
                <a:lnTo>
                  <a:pt x="41065" y="247611"/>
                </a:lnTo>
                <a:lnTo>
                  <a:pt x="13688" y="209704"/>
                </a:lnTo>
                <a:lnTo>
                  <a:pt x="0" y="166694"/>
                </a:lnTo>
                <a:lnTo>
                  <a:pt x="0" y="121983"/>
                </a:lnTo>
                <a:lnTo>
                  <a:pt x="13688" y="78973"/>
                </a:lnTo>
                <a:lnTo>
                  <a:pt x="41065" y="41065"/>
                </a:lnTo>
                <a:lnTo>
                  <a:pt x="78973" y="13688"/>
                </a:lnTo>
                <a:lnTo>
                  <a:pt x="121983" y="0"/>
                </a:lnTo>
                <a:lnTo>
                  <a:pt x="166694" y="0"/>
                </a:lnTo>
                <a:lnTo>
                  <a:pt x="209704" y="13688"/>
                </a:lnTo>
                <a:lnTo>
                  <a:pt x="247611" y="410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1" name="object 4">
            <a:extLst>
              <a:ext uri="{FF2B5EF4-FFF2-40B4-BE49-F238E27FC236}">
                <a16:creationId xmlns:a16="http://schemas.microsoft.com/office/drawing/2014/main" id="{6121369D-55AC-CA9A-64CE-45202E0D09EA}"/>
              </a:ext>
            </a:extLst>
          </p:cNvPr>
          <p:cNvSpPr/>
          <p:nvPr/>
        </p:nvSpPr>
        <p:spPr>
          <a:xfrm>
            <a:off x="2653245" y="4854926"/>
            <a:ext cx="609532" cy="399921"/>
          </a:xfrm>
          <a:custGeom>
            <a:avLst/>
            <a:gdLst/>
            <a:ahLst/>
            <a:cxnLst/>
            <a:rect l="l" t="t" r="r" b="b"/>
            <a:pathLst>
              <a:path w="1549400" h="594360">
                <a:moveTo>
                  <a:pt x="0" y="0"/>
                </a:moveTo>
                <a:lnTo>
                  <a:pt x="1548805" y="59425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2" name="object 5">
            <a:extLst>
              <a:ext uri="{FF2B5EF4-FFF2-40B4-BE49-F238E27FC236}">
                <a16:creationId xmlns:a16="http://schemas.microsoft.com/office/drawing/2014/main" id="{C51C154F-BCEE-10B8-244D-93702E864DBD}"/>
              </a:ext>
            </a:extLst>
          </p:cNvPr>
          <p:cNvSpPr/>
          <p:nvPr/>
        </p:nvSpPr>
        <p:spPr>
          <a:xfrm>
            <a:off x="2125451" y="4913288"/>
            <a:ext cx="452780" cy="318609"/>
          </a:xfrm>
          <a:custGeom>
            <a:avLst/>
            <a:gdLst/>
            <a:ahLst/>
            <a:cxnLst/>
            <a:rect l="l" t="t" r="r" b="b"/>
            <a:pathLst>
              <a:path w="1563370" h="621664">
                <a:moveTo>
                  <a:pt x="1563235" y="0"/>
                </a:moveTo>
                <a:lnTo>
                  <a:pt x="0" y="6211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3" name="object 8">
            <a:extLst>
              <a:ext uri="{FF2B5EF4-FFF2-40B4-BE49-F238E27FC236}">
                <a16:creationId xmlns:a16="http://schemas.microsoft.com/office/drawing/2014/main" id="{D7076D94-2E02-92FD-6702-121929B449DE}"/>
              </a:ext>
            </a:extLst>
          </p:cNvPr>
          <p:cNvSpPr/>
          <p:nvPr/>
        </p:nvSpPr>
        <p:spPr>
          <a:xfrm>
            <a:off x="3245010" y="5186527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66694" y="0"/>
                </a:moveTo>
                <a:lnTo>
                  <a:pt x="121983" y="0"/>
                </a:lnTo>
                <a:lnTo>
                  <a:pt x="78973" y="13688"/>
                </a:lnTo>
                <a:lnTo>
                  <a:pt x="41066" y="41066"/>
                </a:lnTo>
                <a:lnTo>
                  <a:pt x="13688" y="78973"/>
                </a:lnTo>
                <a:lnTo>
                  <a:pt x="0" y="121983"/>
                </a:lnTo>
                <a:lnTo>
                  <a:pt x="0" y="166694"/>
                </a:lnTo>
                <a:lnTo>
                  <a:pt x="13688" y="209704"/>
                </a:lnTo>
                <a:lnTo>
                  <a:pt x="41066" y="247611"/>
                </a:lnTo>
                <a:lnTo>
                  <a:pt x="78973" y="274989"/>
                </a:lnTo>
                <a:lnTo>
                  <a:pt x="121983" y="288678"/>
                </a:lnTo>
                <a:lnTo>
                  <a:pt x="166694" y="288678"/>
                </a:lnTo>
                <a:lnTo>
                  <a:pt x="209704" y="274989"/>
                </a:lnTo>
                <a:lnTo>
                  <a:pt x="247611" y="247611"/>
                </a:lnTo>
                <a:lnTo>
                  <a:pt x="274989" y="209704"/>
                </a:lnTo>
                <a:lnTo>
                  <a:pt x="288678" y="166694"/>
                </a:lnTo>
                <a:lnTo>
                  <a:pt x="288678" y="121983"/>
                </a:lnTo>
                <a:lnTo>
                  <a:pt x="274989" y="78973"/>
                </a:lnTo>
                <a:lnTo>
                  <a:pt x="247611" y="41066"/>
                </a:lnTo>
                <a:lnTo>
                  <a:pt x="209704" y="13688"/>
                </a:lnTo>
                <a:lnTo>
                  <a:pt x="166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4" name="object 9">
            <a:extLst>
              <a:ext uri="{FF2B5EF4-FFF2-40B4-BE49-F238E27FC236}">
                <a16:creationId xmlns:a16="http://schemas.microsoft.com/office/drawing/2014/main" id="{51C8A48A-F20C-634B-E3EF-C9344ADA868C}"/>
              </a:ext>
            </a:extLst>
          </p:cNvPr>
          <p:cNvSpPr/>
          <p:nvPr/>
        </p:nvSpPr>
        <p:spPr>
          <a:xfrm>
            <a:off x="3245010" y="5186528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247611" y="41065"/>
                </a:moveTo>
                <a:lnTo>
                  <a:pt x="274989" y="78973"/>
                </a:lnTo>
                <a:lnTo>
                  <a:pt x="288677" y="121983"/>
                </a:lnTo>
                <a:lnTo>
                  <a:pt x="288677" y="166694"/>
                </a:lnTo>
                <a:lnTo>
                  <a:pt x="274989" y="209704"/>
                </a:lnTo>
                <a:lnTo>
                  <a:pt x="247611" y="247611"/>
                </a:lnTo>
                <a:lnTo>
                  <a:pt x="209704" y="274989"/>
                </a:lnTo>
                <a:lnTo>
                  <a:pt x="166694" y="288677"/>
                </a:lnTo>
                <a:lnTo>
                  <a:pt x="121983" y="288677"/>
                </a:lnTo>
                <a:lnTo>
                  <a:pt x="78973" y="274989"/>
                </a:lnTo>
                <a:lnTo>
                  <a:pt x="41065" y="247611"/>
                </a:lnTo>
                <a:lnTo>
                  <a:pt x="13688" y="209704"/>
                </a:lnTo>
                <a:lnTo>
                  <a:pt x="0" y="166694"/>
                </a:lnTo>
                <a:lnTo>
                  <a:pt x="0" y="121983"/>
                </a:lnTo>
                <a:lnTo>
                  <a:pt x="13688" y="78973"/>
                </a:lnTo>
                <a:lnTo>
                  <a:pt x="41065" y="41065"/>
                </a:lnTo>
                <a:lnTo>
                  <a:pt x="78973" y="13688"/>
                </a:lnTo>
                <a:lnTo>
                  <a:pt x="121983" y="0"/>
                </a:lnTo>
                <a:lnTo>
                  <a:pt x="166694" y="0"/>
                </a:lnTo>
                <a:lnTo>
                  <a:pt x="209704" y="13688"/>
                </a:lnTo>
                <a:lnTo>
                  <a:pt x="247611" y="410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5" name="object 10">
            <a:extLst>
              <a:ext uri="{FF2B5EF4-FFF2-40B4-BE49-F238E27FC236}">
                <a16:creationId xmlns:a16="http://schemas.microsoft.com/office/drawing/2014/main" id="{C22E9413-BBB1-B6EE-D5E6-9B327D0B282B}"/>
              </a:ext>
            </a:extLst>
          </p:cNvPr>
          <p:cNvSpPr/>
          <p:nvPr/>
        </p:nvSpPr>
        <p:spPr>
          <a:xfrm>
            <a:off x="2010395" y="5301410"/>
            <a:ext cx="550069" cy="419695"/>
          </a:xfrm>
          <a:custGeom>
            <a:avLst/>
            <a:gdLst/>
            <a:ahLst/>
            <a:cxnLst/>
            <a:rect l="l" t="t" r="r" b="b"/>
            <a:pathLst>
              <a:path w="782320" h="596900">
                <a:moveTo>
                  <a:pt x="0" y="0"/>
                </a:moveTo>
                <a:lnTo>
                  <a:pt x="782266" y="59630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6" name="object 14">
            <a:extLst>
              <a:ext uri="{FF2B5EF4-FFF2-40B4-BE49-F238E27FC236}">
                <a16:creationId xmlns:a16="http://schemas.microsoft.com/office/drawing/2014/main" id="{C4E83843-B984-C0ED-0CC0-1F73B26BA7E0}"/>
              </a:ext>
            </a:extLst>
          </p:cNvPr>
          <p:cNvSpPr/>
          <p:nvPr/>
        </p:nvSpPr>
        <p:spPr>
          <a:xfrm>
            <a:off x="2431293" y="5633011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66694" y="0"/>
                </a:moveTo>
                <a:lnTo>
                  <a:pt x="121983" y="0"/>
                </a:lnTo>
                <a:lnTo>
                  <a:pt x="78973" y="13688"/>
                </a:lnTo>
                <a:lnTo>
                  <a:pt x="41066" y="41066"/>
                </a:lnTo>
                <a:lnTo>
                  <a:pt x="13688" y="78973"/>
                </a:lnTo>
                <a:lnTo>
                  <a:pt x="0" y="121983"/>
                </a:lnTo>
                <a:lnTo>
                  <a:pt x="0" y="166694"/>
                </a:lnTo>
                <a:lnTo>
                  <a:pt x="13688" y="209704"/>
                </a:lnTo>
                <a:lnTo>
                  <a:pt x="41066" y="247611"/>
                </a:lnTo>
                <a:lnTo>
                  <a:pt x="78973" y="274989"/>
                </a:lnTo>
                <a:lnTo>
                  <a:pt x="121983" y="288678"/>
                </a:lnTo>
                <a:lnTo>
                  <a:pt x="166694" y="288678"/>
                </a:lnTo>
                <a:lnTo>
                  <a:pt x="209704" y="274989"/>
                </a:lnTo>
                <a:lnTo>
                  <a:pt x="247611" y="247611"/>
                </a:lnTo>
                <a:lnTo>
                  <a:pt x="274989" y="209704"/>
                </a:lnTo>
                <a:lnTo>
                  <a:pt x="288678" y="166694"/>
                </a:lnTo>
                <a:lnTo>
                  <a:pt x="288678" y="121983"/>
                </a:lnTo>
                <a:lnTo>
                  <a:pt x="274989" y="78973"/>
                </a:lnTo>
                <a:lnTo>
                  <a:pt x="247611" y="41066"/>
                </a:lnTo>
                <a:lnTo>
                  <a:pt x="209704" y="13688"/>
                </a:lnTo>
                <a:lnTo>
                  <a:pt x="166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7" name="object 15">
            <a:extLst>
              <a:ext uri="{FF2B5EF4-FFF2-40B4-BE49-F238E27FC236}">
                <a16:creationId xmlns:a16="http://schemas.microsoft.com/office/drawing/2014/main" id="{AE0FF8D0-1F24-A316-3F2F-2BD1320330CC}"/>
              </a:ext>
            </a:extLst>
          </p:cNvPr>
          <p:cNvSpPr/>
          <p:nvPr/>
        </p:nvSpPr>
        <p:spPr>
          <a:xfrm>
            <a:off x="2431294" y="5633012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247611" y="41065"/>
                </a:moveTo>
                <a:lnTo>
                  <a:pt x="274989" y="78973"/>
                </a:lnTo>
                <a:lnTo>
                  <a:pt x="288677" y="121983"/>
                </a:lnTo>
                <a:lnTo>
                  <a:pt x="288677" y="166694"/>
                </a:lnTo>
                <a:lnTo>
                  <a:pt x="274989" y="209704"/>
                </a:lnTo>
                <a:lnTo>
                  <a:pt x="247611" y="247611"/>
                </a:lnTo>
                <a:lnTo>
                  <a:pt x="209704" y="274989"/>
                </a:lnTo>
                <a:lnTo>
                  <a:pt x="166694" y="288677"/>
                </a:lnTo>
                <a:lnTo>
                  <a:pt x="121983" y="288677"/>
                </a:lnTo>
                <a:lnTo>
                  <a:pt x="78973" y="274989"/>
                </a:lnTo>
                <a:lnTo>
                  <a:pt x="41065" y="247611"/>
                </a:lnTo>
                <a:lnTo>
                  <a:pt x="13688" y="209704"/>
                </a:lnTo>
                <a:lnTo>
                  <a:pt x="0" y="166694"/>
                </a:lnTo>
                <a:lnTo>
                  <a:pt x="0" y="121983"/>
                </a:lnTo>
                <a:lnTo>
                  <a:pt x="13688" y="78973"/>
                </a:lnTo>
                <a:lnTo>
                  <a:pt x="41065" y="41065"/>
                </a:lnTo>
                <a:lnTo>
                  <a:pt x="78973" y="13688"/>
                </a:lnTo>
                <a:lnTo>
                  <a:pt x="121983" y="0"/>
                </a:lnTo>
                <a:lnTo>
                  <a:pt x="166694" y="0"/>
                </a:lnTo>
                <a:lnTo>
                  <a:pt x="209704" y="13688"/>
                </a:lnTo>
                <a:lnTo>
                  <a:pt x="247611" y="410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8" name="object 49">
            <a:extLst>
              <a:ext uri="{FF2B5EF4-FFF2-40B4-BE49-F238E27FC236}">
                <a16:creationId xmlns:a16="http://schemas.microsoft.com/office/drawing/2014/main" id="{78DA3706-0C5F-444A-6BFB-81635E42C3B2}"/>
              </a:ext>
            </a:extLst>
          </p:cNvPr>
          <p:cNvSpPr/>
          <p:nvPr/>
        </p:nvSpPr>
        <p:spPr>
          <a:xfrm>
            <a:off x="1922301" y="5186527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66694" y="0"/>
                </a:moveTo>
                <a:lnTo>
                  <a:pt x="121983" y="0"/>
                </a:lnTo>
                <a:lnTo>
                  <a:pt x="78973" y="13688"/>
                </a:lnTo>
                <a:lnTo>
                  <a:pt x="41066" y="41066"/>
                </a:lnTo>
                <a:lnTo>
                  <a:pt x="13688" y="78973"/>
                </a:lnTo>
                <a:lnTo>
                  <a:pt x="0" y="121983"/>
                </a:lnTo>
                <a:lnTo>
                  <a:pt x="0" y="166694"/>
                </a:lnTo>
                <a:lnTo>
                  <a:pt x="13688" y="209704"/>
                </a:lnTo>
                <a:lnTo>
                  <a:pt x="41066" y="247611"/>
                </a:lnTo>
                <a:lnTo>
                  <a:pt x="78973" y="274989"/>
                </a:lnTo>
                <a:lnTo>
                  <a:pt x="121983" y="288678"/>
                </a:lnTo>
                <a:lnTo>
                  <a:pt x="166694" y="288678"/>
                </a:lnTo>
                <a:lnTo>
                  <a:pt x="209704" y="274989"/>
                </a:lnTo>
                <a:lnTo>
                  <a:pt x="247611" y="247611"/>
                </a:lnTo>
                <a:lnTo>
                  <a:pt x="274989" y="209704"/>
                </a:lnTo>
                <a:lnTo>
                  <a:pt x="288678" y="166694"/>
                </a:lnTo>
                <a:lnTo>
                  <a:pt x="288678" y="121983"/>
                </a:lnTo>
                <a:lnTo>
                  <a:pt x="274989" y="78973"/>
                </a:lnTo>
                <a:lnTo>
                  <a:pt x="247611" y="41066"/>
                </a:lnTo>
                <a:lnTo>
                  <a:pt x="209704" y="13688"/>
                </a:lnTo>
                <a:lnTo>
                  <a:pt x="166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9" name="object 50">
            <a:extLst>
              <a:ext uri="{FF2B5EF4-FFF2-40B4-BE49-F238E27FC236}">
                <a16:creationId xmlns:a16="http://schemas.microsoft.com/office/drawing/2014/main" id="{470A467D-BABD-A0CE-08C8-7B49E85AD2D7}"/>
              </a:ext>
            </a:extLst>
          </p:cNvPr>
          <p:cNvSpPr/>
          <p:nvPr/>
        </p:nvSpPr>
        <p:spPr>
          <a:xfrm>
            <a:off x="1922302" y="5186528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247611" y="41065"/>
                </a:moveTo>
                <a:lnTo>
                  <a:pt x="274989" y="78973"/>
                </a:lnTo>
                <a:lnTo>
                  <a:pt x="288677" y="121983"/>
                </a:lnTo>
                <a:lnTo>
                  <a:pt x="288677" y="166694"/>
                </a:lnTo>
                <a:lnTo>
                  <a:pt x="274989" y="209704"/>
                </a:lnTo>
                <a:lnTo>
                  <a:pt x="247611" y="247611"/>
                </a:lnTo>
                <a:lnTo>
                  <a:pt x="209704" y="274989"/>
                </a:lnTo>
                <a:lnTo>
                  <a:pt x="166694" y="288677"/>
                </a:lnTo>
                <a:lnTo>
                  <a:pt x="121983" y="288677"/>
                </a:lnTo>
                <a:lnTo>
                  <a:pt x="78973" y="274989"/>
                </a:lnTo>
                <a:lnTo>
                  <a:pt x="41065" y="247611"/>
                </a:lnTo>
                <a:lnTo>
                  <a:pt x="13688" y="209704"/>
                </a:lnTo>
                <a:lnTo>
                  <a:pt x="0" y="166694"/>
                </a:lnTo>
                <a:lnTo>
                  <a:pt x="0" y="121983"/>
                </a:lnTo>
                <a:lnTo>
                  <a:pt x="13688" y="78973"/>
                </a:lnTo>
                <a:lnTo>
                  <a:pt x="41065" y="41065"/>
                </a:lnTo>
                <a:lnTo>
                  <a:pt x="78973" y="13688"/>
                </a:lnTo>
                <a:lnTo>
                  <a:pt x="121983" y="0"/>
                </a:lnTo>
                <a:lnTo>
                  <a:pt x="166694" y="0"/>
                </a:lnTo>
                <a:lnTo>
                  <a:pt x="209704" y="13688"/>
                </a:lnTo>
                <a:lnTo>
                  <a:pt x="247611" y="410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0" name="object 51">
            <a:extLst>
              <a:ext uri="{FF2B5EF4-FFF2-40B4-BE49-F238E27FC236}">
                <a16:creationId xmlns:a16="http://schemas.microsoft.com/office/drawing/2014/main" id="{78595199-7019-3A52-E06A-34145A79BEDA}"/>
              </a:ext>
            </a:extLst>
          </p:cNvPr>
          <p:cNvSpPr/>
          <p:nvPr/>
        </p:nvSpPr>
        <p:spPr>
          <a:xfrm>
            <a:off x="2565151" y="4740043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66694" y="0"/>
                </a:moveTo>
                <a:lnTo>
                  <a:pt x="121983" y="0"/>
                </a:lnTo>
                <a:lnTo>
                  <a:pt x="78973" y="13688"/>
                </a:lnTo>
                <a:lnTo>
                  <a:pt x="41066" y="41066"/>
                </a:lnTo>
                <a:lnTo>
                  <a:pt x="13688" y="78973"/>
                </a:lnTo>
                <a:lnTo>
                  <a:pt x="0" y="121983"/>
                </a:lnTo>
                <a:lnTo>
                  <a:pt x="0" y="166694"/>
                </a:lnTo>
                <a:lnTo>
                  <a:pt x="13688" y="209704"/>
                </a:lnTo>
                <a:lnTo>
                  <a:pt x="41066" y="247611"/>
                </a:lnTo>
                <a:lnTo>
                  <a:pt x="78973" y="274989"/>
                </a:lnTo>
                <a:lnTo>
                  <a:pt x="121983" y="288678"/>
                </a:lnTo>
                <a:lnTo>
                  <a:pt x="166694" y="288678"/>
                </a:lnTo>
                <a:lnTo>
                  <a:pt x="209704" y="274989"/>
                </a:lnTo>
                <a:lnTo>
                  <a:pt x="247611" y="247611"/>
                </a:lnTo>
                <a:lnTo>
                  <a:pt x="274989" y="209704"/>
                </a:lnTo>
                <a:lnTo>
                  <a:pt x="288678" y="166694"/>
                </a:lnTo>
                <a:lnTo>
                  <a:pt x="288678" y="121983"/>
                </a:lnTo>
                <a:lnTo>
                  <a:pt x="274989" y="78973"/>
                </a:lnTo>
                <a:lnTo>
                  <a:pt x="247611" y="41066"/>
                </a:lnTo>
                <a:lnTo>
                  <a:pt x="209704" y="13688"/>
                </a:lnTo>
                <a:lnTo>
                  <a:pt x="166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1" name="object 52">
            <a:extLst>
              <a:ext uri="{FF2B5EF4-FFF2-40B4-BE49-F238E27FC236}">
                <a16:creationId xmlns:a16="http://schemas.microsoft.com/office/drawing/2014/main" id="{ECDC03BE-925A-52A6-0A75-9EBC7D98695D}"/>
              </a:ext>
            </a:extLst>
          </p:cNvPr>
          <p:cNvSpPr/>
          <p:nvPr/>
        </p:nvSpPr>
        <p:spPr>
          <a:xfrm>
            <a:off x="2565152" y="4740043"/>
            <a:ext cx="203150" cy="203150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247611" y="41065"/>
                </a:moveTo>
                <a:lnTo>
                  <a:pt x="274989" y="78973"/>
                </a:lnTo>
                <a:lnTo>
                  <a:pt x="288677" y="121983"/>
                </a:lnTo>
                <a:lnTo>
                  <a:pt x="288677" y="166694"/>
                </a:lnTo>
                <a:lnTo>
                  <a:pt x="274989" y="209704"/>
                </a:lnTo>
                <a:lnTo>
                  <a:pt x="247611" y="247611"/>
                </a:lnTo>
                <a:lnTo>
                  <a:pt x="209704" y="274989"/>
                </a:lnTo>
                <a:lnTo>
                  <a:pt x="166694" y="288677"/>
                </a:lnTo>
                <a:lnTo>
                  <a:pt x="121983" y="288677"/>
                </a:lnTo>
                <a:lnTo>
                  <a:pt x="78973" y="274989"/>
                </a:lnTo>
                <a:lnTo>
                  <a:pt x="41065" y="247611"/>
                </a:lnTo>
                <a:lnTo>
                  <a:pt x="13688" y="209704"/>
                </a:lnTo>
                <a:lnTo>
                  <a:pt x="0" y="166694"/>
                </a:lnTo>
                <a:lnTo>
                  <a:pt x="0" y="121983"/>
                </a:lnTo>
                <a:lnTo>
                  <a:pt x="13688" y="78973"/>
                </a:lnTo>
                <a:lnTo>
                  <a:pt x="41065" y="41065"/>
                </a:lnTo>
                <a:lnTo>
                  <a:pt x="78973" y="13688"/>
                </a:lnTo>
                <a:lnTo>
                  <a:pt x="121983" y="0"/>
                </a:lnTo>
                <a:lnTo>
                  <a:pt x="166694" y="0"/>
                </a:lnTo>
                <a:lnTo>
                  <a:pt x="209704" y="13688"/>
                </a:lnTo>
                <a:lnTo>
                  <a:pt x="247611" y="410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7200">
              <a:buClrTx/>
              <a:buFontTx/>
              <a:buNone/>
            </a:pPr>
            <a:endParaRPr sz="1266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2840BE99-4B4C-60C9-0C52-D0A20081C187}"/>
              </a:ext>
            </a:extLst>
          </p:cNvPr>
          <p:cNvCxnSpPr/>
          <p:nvPr/>
        </p:nvCxnSpPr>
        <p:spPr>
          <a:xfrm flipV="1">
            <a:off x="2061452" y="3994278"/>
            <a:ext cx="8469796" cy="38415"/>
          </a:xfrm>
          <a:prstGeom prst="line">
            <a:avLst/>
          </a:prstGeom>
          <a:noFill/>
          <a:ln w="19050" cap="flat" cmpd="sng" algn="ctr">
            <a:solidFill>
              <a:srgbClr val="4F81BD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4716FAA4-1067-4C8D-782D-67628C3ED899}"/>
              </a:ext>
            </a:extLst>
          </p:cNvPr>
          <p:cNvSpPr txBox="1"/>
          <p:nvPr/>
        </p:nvSpPr>
        <p:spPr>
          <a:xfrm>
            <a:off x="6734551" y="3642362"/>
            <a:ext cx="3080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Above: c</a:t>
            </a:r>
            <a:r>
              <a:rPr lang="en-US" altLang="zh-CN" sz="1800" kern="12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t>omplete binary trees  </a:t>
            </a:r>
            <a:endParaRPr lang="en-SE"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CEFCC57-545D-B053-D95C-3C80C43171E1}"/>
              </a:ext>
            </a:extLst>
          </p:cNvPr>
          <p:cNvSpPr txBox="1"/>
          <p:nvPr/>
        </p:nvSpPr>
        <p:spPr>
          <a:xfrm>
            <a:off x="6477376" y="3943673"/>
            <a:ext cx="3412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Below: not c</a:t>
            </a:r>
            <a:r>
              <a:rPr lang="en-US" altLang="zh-CN" sz="1800" kern="12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t>omplete binary trees  </a:t>
            </a:r>
            <a:endParaRPr lang="en-SE"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C837C93-60A8-B1E6-BB84-C64A2C11C9C3}"/>
              </a:ext>
            </a:extLst>
          </p:cNvPr>
          <p:cNvSpPr txBox="1"/>
          <p:nvPr/>
        </p:nvSpPr>
        <p:spPr>
          <a:xfrm>
            <a:off x="3402194" y="6084585"/>
            <a:ext cx="3930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GB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Leaf level is not filled from left to right.</a:t>
            </a:r>
            <a:endParaRPr lang="en-SE"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30C7D57-8657-5D34-C134-FE69E5AB17D5}"/>
              </a:ext>
            </a:extLst>
          </p:cNvPr>
          <p:cNvSpPr txBox="1"/>
          <p:nvPr/>
        </p:nvSpPr>
        <p:spPr>
          <a:xfrm>
            <a:off x="8591896" y="5948393"/>
            <a:ext cx="235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GB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Non-leaf level is not completely filled.</a:t>
            </a:r>
            <a:endParaRPr lang="en-SE"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062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42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 sz="4300" dirty="0"/>
              <a:t>Binary Heap invariants</a:t>
            </a:r>
            <a:endParaRPr sz="4300" dirty="0"/>
          </a:p>
        </p:txBody>
      </p:sp>
      <p:grpSp>
        <p:nvGrpSpPr>
          <p:cNvPr id="582" name="Google Shape;582;p42"/>
          <p:cNvGrpSpPr/>
          <p:nvPr/>
        </p:nvGrpSpPr>
        <p:grpSpPr>
          <a:xfrm>
            <a:off x="1358612" y="4995379"/>
            <a:ext cx="1143112" cy="1245046"/>
            <a:chOff x="1285877" y="2866750"/>
            <a:chExt cx="1253275" cy="1365032"/>
          </a:xfrm>
        </p:grpSpPr>
        <p:grpSp>
          <p:nvGrpSpPr>
            <p:cNvPr id="583" name="Google Shape;583;p42"/>
            <p:cNvGrpSpPr/>
            <p:nvPr/>
          </p:nvGrpSpPr>
          <p:grpSpPr>
            <a:xfrm>
              <a:off x="1596061" y="2866750"/>
              <a:ext cx="576392" cy="767652"/>
              <a:chOff x="8011610" y="1273924"/>
              <a:chExt cx="576392" cy="767652"/>
            </a:xfrm>
          </p:grpSpPr>
          <p:sp>
            <p:nvSpPr>
              <p:cNvPr id="584" name="Google Shape;584;p42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85" name="Google Shape;585;p42"/>
              <p:cNvSpPr txBox="1"/>
              <p:nvPr/>
            </p:nvSpPr>
            <p:spPr>
              <a:xfrm>
                <a:off x="8141080" y="1279191"/>
                <a:ext cx="322500" cy="40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8</a:t>
                </a:r>
                <a:endParaRPr/>
              </a:p>
            </p:txBody>
          </p:sp>
          <p:cxnSp>
            <p:nvCxnSpPr>
              <p:cNvPr id="586" name="Google Shape;586;p42"/>
              <p:cNvCxnSpPr/>
              <p:nvPr/>
            </p:nvCxnSpPr>
            <p:spPr>
              <a:xfrm flipH="1">
                <a:off x="8011610" y="1745042"/>
                <a:ext cx="153853" cy="296534"/>
              </a:xfrm>
              <a:prstGeom prst="straightConnector1">
                <a:avLst/>
              </a:prstGeom>
              <a:noFill/>
              <a:ln w="19050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587" name="Google Shape;587;p42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88" name="Google Shape;588;p42"/>
              <p:cNvCxnSpPr>
                <a:stCxn id="584" idx="2"/>
                <a:endCxn id="585" idx="2"/>
              </p:cNvCxnSpPr>
              <p:nvPr/>
            </p:nvCxnSpPr>
            <p:spPr>
              <a:xfrm rot="10800000">
                <a:off x="8302395" y="1684101"/>
                <a:ext cx="2700" cy="1476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89" name="Google Shape;589;p42"/>
              <p:cNvCxnSpPr/>
              <p:nvPr/>
            </p:nvCxnSpPr>
            <p:spPr>
              <a:xfrm>
                <a:off x="8440622" y="1745042"/>
                <a:ext cx="144600" cy="296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grpSp>
          <p:nvGrpSpPr>
            <p:cNvPr id="590" name="Google Shape;590;p42"/>
            <p:cNvGrpSpPr/>
            <p:nvPr/>
          </p:nvGrpSpPr>
          <p:grpSpPr>
            <a:xfrm>
              <a:off x="1285877" y="3674005"/>
              <a:ext cx="568567" cy="557777"/>
              <a:chOff x="8118821" y="1418913"/>
              <a:chExt cx="568567" cy="557777"/>
            </a:xfrm>
          </p:grpSpPr>
          <p:grpSp>
            <p:nvGrpSpPr>
              <p:cNvPr id="591" name="Google Shape;591;p42"/>
              <p:cNvGrpSpPr/>
              <p:nvPr/>
            </p:nvGrpSpPr>
            <p:grpSpPr>
              <a:xfrm>
                <a:off x="8118821" y="1418913"/>
                <a:ext cx="568567" cy="557777"/>
                <a:chOff x="8019435" y="1273924"/>
                <a:chExt cx="568567" cy="557777"/>
              </a:xfrm>
            </p:grpSpPr>
            <p:sp>
              <p:nvSpPr>
                <p:cNvPr id="592" name="Google Shape;592;p42"/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 w="15875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93" name="Google Shape;593;p42"/>
                <p:cNvSpPr txBox="1"/>
                <p:nvPr/>
              </p:nvSpPr>
              <p:spPr>
                <a:xfrm>
                  <a:off x="8141080" y="1279191"/>
                  <a:ext cx="322500" cy="405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9</a:t>
                  </a:r>
                  <a:endParaRPr/>
                </a:p>
              </p:txBody>
            </p:sp>
            <p:cxnSp>
              <p:nvCxnSpPr>
                <p:cNvPr id="594" name="Google Shape;594;p42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95" name="Google Shape;595;p42"/>
                <p:cNvCxnSpPr>
                  <a:stCxn id="592" idx="2"/>
                  <a:endCxn id="593" idx="2"/>
                </p:cNvCxnSpPr>
                <p:nvPr/>
              </p:nvCxnSpPr>
              <p:spPr>
                <a:xfrm rot="10800000">
                  <a:off x="8302395" y="1684101"/>
                  <a:ext cx="2700" cy="1476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596" name="Google Shape;596;p42"/>
              <p:cNvCxnSpPr/>
              <p:nvPr/>
            </p:nvCxnSpPr>
            <p:spPr>
              <a:xfrm flipH="1">
                <a:off x="8159611" y="1800150"/>
                <a:ext cx="204080" cy="142902"/>
              </a:xfrm>
              <a:prstGeom prst="straightConnector1">
                <a:avLst/>
              </a:prstGeom>
              <a:noFill/>
              <a:ln w="19050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97" name="Google Shape;597;p42"/>
              <p:cNvCxnSpPr/>
              <p:nvPr/>
            </p:nvCxnSpPr>
            <p:spPr>
              <a:xfrm flipH="1">
                <a:off x="8440622" y="1795327"/>
                <a:ext cx="204080" cy="142902"/>
              </a:xfrm>
              <a:prstGeom prst="straightConnector1">
                <a:avLst/>
              </a:prstGeom>
              <a:noFill/>
              <a:ln w="19050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98" name="Google Shape;598;p42"/>
            <p:cNvGrpSpPr/>
            <p:nvPr/>
          </p:nvGrpSpPr>
          <p:grpSpPr>
            <a:xfrm>
              <a:off x="1970585" y="3672069"/>
              <a:ext cx="568567" cy="559712"/>
              <a:chOff x="8118821" y="1416978"/>
              <a:chExt cx="568567" cy="559712"/>
            </a:xfrm>
          </p:grpSpPr>
          <p:grpSp>
            <p:nvGrpSpPr>
              <p:cNvPr id="599" name="Google Shape;599;p42"/>
              <p:cNvGrpSpPr/>
              <p:nvPr/>
            </p:nvGrpSpPr>
            <p:grpSpPr>
              <a:xfrm>
                <a:off x="8118821" y="1416978"/>
                <a:ext cx="568567" cy="559712"/>
                <a:chOff x="8019435" y="1271989"/>
                <a:chExt cx="568567" cy="559712"/>
              </a:xfrm>
            </p:grpSpPr>
            <p:sp>
              <p:nvSpPr>
                <p:cNvPr id="600" name="Google Shape;600;p42"/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 w="15875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01" name="Google Shape;601;p42"/>
                <p:cNvSpPr txBox="1"/>
                <p:nvPr/>
              </p:nvSpPr>
              <p:spPr>
                <a:xfrm>
                  <a:off x="8072151" y="1271989"/>
                  <a:ext cx="460500" cy="405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10</a:t>
                  </a:r>
                  <a:endParaRPr/>
                </a:p>
              </p:txBody>
            </p:sp>
            <p:cxnSp>
              <p:nvCxnSpPr>
                <p:cNvPr id="602" name="Google Shape;602;p42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03" name="Google Shape;603;p42"/>
                <p:cNvCxnSpPr>
                  <a:stCxn id="600" idx="2"/>
                </p:cNvCxnSpPr>
                <p:nvPr/>
              </p:nvCxnSpPr>
              <p:spPr>
                <a:xfrm rot="10800000">
                  <a:off x="8305095" y="1621401"/>
                  <a:ext cx="0" cy="2103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604" name="Google Shape;604;p42"/>
              <p:cNvCxnSpPr/>
              <p:nvPr/>
            </p:nvCxnSpPr>
            <p:spPr>
              <a:xfrm flipH="1">
                <a:off x="8159611" y="1800150"/>
                <a:ext cx="204080" cy="142902"/>
              </a:xfrm>
              <a:prstGeom prst="straightConnector1">
                <a:avLst/>
              </a:prstGeom>
              <a:noFill/>
              <a:ln w="19050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05" name="Google Shape;605;p42"/>
              <p:cNvCxnSpPr/>
              <p:nvPr/>
            </p:nvCxnSpPr>
            <p:spPr>
              <a:xfrm flipH="1">
                <a:off x="8440622" y="1795327"/>
                <a:ext cx="204080" cy="142902"/>
              </a:xfrm>
              <a:prstGeom prst="straightConnector1">
                <a:avLst/>
              </a:prstGeom>
              <a:noFill/>
              <a:ln w="19050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606" name="Google Shape;606;p42"/>
          <p:cNvGrpSpPr/>
          <p:nvPr/>
        </p:nvGrpSpPr>
        <p:grpSpPr>
          <a:xfrm>
            <a:off x="3079376" y="4312258"/>
            <a:ext cx="2387384" cy="2004681"/>
            <a:chOff x="6914978" y="1266256"/>
            <a:chExt cx="2617459" cy="2197874"/>
          </a:xfrm>
        </p:grpSpPr>
        <p:grpSp>
          <p:nvGrpSpPr>
            <p:cNvPr id="607" name="Google Shape;607;p42"/>
            <p:cNvGrpSpPr/>
            <p:nvPr/>
          </p:nvGrpSpPr>
          <p:grpSpPr>
            <a:xfrm>
              <a:off x="7197873" y="2099098"/>
              <a:ext cx="686309" cy="820422"/>
              <a:chOff x="7984321" y="1273924"/>
              <a:chExt cx="686309" cy="820422"/>
            </a:xfrm>
          </p:grpSpPr>
          <p:sp>
            <p:nvSpPr>
              <p:cNvPr id="608" name="Google Shape;608;p42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09" name="Google Shape;609;p42"/>
              <p:cNvSpPr txBox="1"/>
              <p:nvPr/>
            </p:nvSpPr>
            <p:spPr>
              <a:xfrm>
                <a:off x="8141080" y="1279191"/>
                <a:ext cx="322500" cy="40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2</a:t>
                </a:r>
                <a:endParaRPr/>
              </a:p>
            </p:txBody>
          </p:sp>
          <p:cxnSp>
            <p:nvCxnSpPr>
              <p:cNvPr id="610" name="Google Shape;610;p42"/>
              <p:cNvCxnSpPr>
                <a:endCxn id="611" idx="0"/>
              </p:cNvCxnSpPr>
              <p:nvPr/>
            </p:nvCxnSpPr>
            <p:spPr>
              <a:xfrm flipH="1">
                <a:off x="7984321" y="1745046"/>
                <a:ext cx="181200" cy="341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612" name="Google Shape;612;p42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13" name="Google Shape;613;p42"/>
              <p:cNvCxnSpPr>
                <a:stCxn id="608" idx="2"/>
                <a:endCxn id="609" idx="2"/>
              </p:cNvCxnSpPr>
              <p:nvPr/>
            </p:nvCxnSpPr>
            <p:spPr>
              <a:xfrm rot="10800000">
                <a:off x="8302395" y="1684101"/>
                <a:ext cx="2700" cy="1476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14" name="Google Shape;614;p42"/>
              <p:cNvCxnSpPr>
                <a:endCxn id="615" idx="0"/>
              </p:cNvCxnSpPr>
              <p:nvPr/>
            </p:nvCxnSpPr>
            <p:spPr>
              <a:xfrm>
                <a:off x="8440530" y="1745146"/>
                <a:ext cx="230100" cy="349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grpSp>
          <p:nvGrpSpPr>
            <p:cNvPr id="616" name="Google Shape;616;p42"/>
            <p:cNvGrpSpPr/>
            <p:nvPr/>
          </p:nvGrpSpPr>
          <p:grpSpPr>
            <a:xfrm>
              <a:off x="6914978" y="2906353"/>
              <a:ext cx="568567" cy="557777"/>
              <a:chOff x="8118821" y="1418913"/>
              <a:chExt cx="568567" cy="557777"/>
            </a:xfrm>
          </p:grpSpPr>
          <p:grpSp>
            <p:nvGrpSpPr>
              <p:cNvPr id="617" name="Google Shape;617;p42"/>
              <p:cNvGrpSpPr/>
              <p:nvPr/>
            </p:nvGrpSpPr>
            <p:grpSpPr>
              <a:xfrm>
                <a:off x="8118821" y="1418913"/>
                <a:ext cx="568567" cy="557777"/>
                <a:chOff x="8019435" y="1273924"/>
                <a:chExt cx="568567" cy="557777"/>
              </a:xfrm>
            </p:grpSpPr>
            <p:sp>
              <p:nvSpPr>
                <p:cNvPr id="618" name="Google Shape;618;p42"/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 w="15875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11" name="Google Shape;611;p42"/>
                <p:cNvSpPr txBox="1"/>
                <p:nvPr/>
              </p:nvSpPr>
              <p:spPr>
                <a:xfrm>
                  <a:off x="8141080" y="1279191"/>
                  <a:ext cx="322500" cy="405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4</a:t>
                  </a:r>
                  <a:endParaRPr/>
                </a:p>
              </p:txBody>
            </p:sp>
            <p:cxnSp>
              <p:nvCxnSpPr>
                <p:cNvPr id="619" name="Google Shape;619;p42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20" name="Google Shape;620;p42"/>
                <p:cNvCxnSpPr>
                  <a:stCxn id="618" idx="2"/>
                  <a:endCxn id="611" idx="2"/>
                </p:cNvCxnSpPr>
                <p:nvPr/>
              </p:nvCxnSpPr>
              <p:spPr>
                <a:xfrm rot="10800000">
                  <a:off x="8302395" y="1684101"/>
                  <a:ext cx="2700" cy="1476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621" name="Google Shape;621;p42"/>
              <p:cNvCxnSpPr/>
              <p:nvPr/>
            </p:nvCxnSpPr>
            <p:spPr>
              <a:xfrm flipH="1">
                <a:off x="8159611" y="1800150"/>
                <a:ext cx="204080" cy="142902"/>
              </a:xfrm>
              <a:prstGeom prst="straightConnector1">
                <a:avLst/>
              </a:prstGeom>
              <a:noFill/>
              <a:ln w="19050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2" name="Google Shape;622;p42"/>
              <p:cNvCxnSpPr/>
              <p:nvPr/>
            </p:nvCxnSpPr>
            <p:spPr>
              <a:xfrm flipH="1">
                <a:off x="8440622" y="1795327"/>
                <a:ext cx="204080" cy="142902"/>
              </a:xfrm>
              <a:prstGeom prst="straightConnector1">
                <a:avLst/>
              </a:prstGeom>
              <a:noFill/>
              <a:ln w="19050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23" name="Google Shape;623;p42"/>
            <p:cNvGrpSpPr/>
            <p:nvPr/>
          </p:nvGrpSpPr>
          <p:grpSpPr>
            <a:xfrm>
              <a:off x="7599686" y="2906352"/>
              <a:ext cx="568567" cy="557777"/>
              <a:chOff x="8118821" y="1418913"/>
              <a:chExt cx="568567" cy="557777"/>
            </a:xfrm>
          </p:grpSpPr>
          <p:grpSp>
            <p:nvGrpSpPr>
              <p:cNvPr id="624" name="Google Shape;624;p42"/>
              <p:cNvGrpSpPr/>
              <p:nvPr/>
            </p:nvGrpSpPr>
            <p:grpSpPr>
              <a:xfrm>
                <a:off x="8118821" y="1418913"/>
                <a:ext cx="568567" cy="557777"/>
                <a:chOff x="8019435" y="1273924"/>
                <a:chExt cx="568567" cy="557777"/>
              </a:xfrm>
            </p:grpSpPr>
            <p:sp>
              <p:nvSpPr>
                <p:cNvPr id="625" name="Google Shape;625;p42"/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 w="15875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15" name="Google Shape;615;p42"/>
                <p:cNvSpPr txBox="1"/>
                <p:nvPr/>
              </p:nvSpPr>
              <p:spPr>
                <a:xfrm>
                  <a:off x="8142681" y="1287092"/>
                  <a:ext cx="322500" cy="405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5</a:t>
                  </a:r>
                  <a:endParaRPr/>
                </a:p>
              </p:txBody>
            </p:sp>
            <p:cxnSp>
              <p:nvCxnSpPr>
                <p:cNvPr id="626" name="Google Shape;626;p42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27" name="Google Shape;627;p42"/>
                <p:cNvCxnSpPr>
                  <a:stCxn id="625" idx="2"/>
                </p:cNvCxnSpPr>
                <p:nvPr/>
              </p:nvCxnSpPr>
              <p:spPr>
                <a:xfrm rot="10800000">
                  <a:off x="8305095" y="1621401"/>
                  <a:ext cx="0" cy="2103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628" name="Google Shape;628;p42"/>
              <p:cNvCxnSpPr/>
              <p:nvPr/>
            </p:nvCxnSpPr>
            <p:spPr>
              <a:xfrm flipH="1">
                <a:off x="8159611" y="1800150"/>
                <a:ext cx="204080" cy="142902"/>
              </a:xfrm>
              <a:prstGeom prst="straightConnector1">
                <a:avLst/>
              </a:prstGeom>
              <a:noFill/>
              <a:ln w="19050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9" name="Google Shape;629;p42"/>
              <p:cNvCxnSpPr/>
              <p:nvPr/>
            </p:nvCxnSpPr>
            <p:spPr>
              <a:xfrm flipH="1">
                <a:off x="8440622" y="1795327"/>
                <a:ext cx="204080" cy="142902"/>
              </a:xfrm>
              <a:prstGeom prst="straightConnector1">
                <a:avLst/>
              </a:prstGeom>
              <a:noFill/>
              <a:ln w="19050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30" name="Google Shape;630;p42"/>
            <p:cNvGrpSpPr/>
            <p:nvPr/>
          </p:nvGrpSpPr>
          <p:grpSpPr>
            <a:xfrm>
              <a:off x="8562057" y="2099098"/>
              <a:ext cx="685757" cy="812522"/>
              <a:chOff x="7984321" y="1273924"/>
              <a:chExt cx="685757" cy="812522"/>
            </a:xfrm>
          </p:grpSpPr>
          <p:sp>
            <p:nvSpPr>
              <p:cNvPr id="631" name="Google Shape;631;p42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32" name="Google Shape;632;p42"/>
              <p:cNvSpPr txBox="1"/>
              <p:nvPr/>
            </p:nvSpPr>
            <p:spPr>
              <a:xfrm>
                <a:off x="8141080" y="1279191"/>
                <a:ext cx="322500" cy="40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3</a:t>
                </a:r>
                <a:endParaRPr/>
              </a:p>
            </p:txBody>
          </p:sp>
          <p:cxnSp>
            <p:nvCxnSpPr>
              <p:cNvPr id="633" name="Google Shape;633;p42"/>
              <p:cNvCxnSpPr>
                <a:endCxn id="634" idx="0"/>
              </p:cNvCxnSpPr>
              <p:nvPr/>
            </p:nvCxnSpPr>
            <p:spPr>
              <a:xfrm flipH="1">
                <a:off x="7984321" y="1745046"/>
                <a:ext cx="181200" cy="341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635" name="Google Shape;635;p42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36" name="Google Shape;636;p42"/>
              <p:cNvCxnSpPr>
                <a:stCxn id="631" idx="2"/>
                <a:endCxn id="632" idx="2"/>
              </p:cNvCxnSpPr>
              <p:nvPr/>
            </p:nvCxnSpPr>
            <p:spPr>
              <a:xfrm rot="10800000">
                <a:off x="8302395" y="1684101"/>
                <a:ext cx="2700" cy="1476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37" name="Google Shape;637;p42"/>
              <p:cNvCxnSpPr>
                <a:endCxn id="638" idx="0"/>
              </p:cNvCxnSpPr>
              <p:nvPr/>
            </p:nvCxnSpPr>
            <p:spPr>
              <a:xfrm>
                <a:off x="8440578" y="1745177"/>
                <a:ext cx="229500" cy="336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grpSp>
          <p:nvGrpSpPr>
            <p:cNvPr id="639" name="Google Shape;639;p42"/>
            <p:cNvGrpSpPr/>
            <p:nvPr/>
          </p:nvGrpSpPr>
          <p:grpSpPr>
            <a:xfrm>
              <a:off x="8279162" y="2906353"/>
              <a:ext cx="568567" cy="557777"/>
              <a:chOff x="8118821" y="1418913"/>
              <a:chExt cx="568567" cy="557777"/>
            </a:xfrm>
          </p:grpSpPr>
          <p:grpSp>
            <p:nvGrpSpPr>
              <p:cNvPr id="640" name="Google Shape;640;p42"/>
              <p:cNvGrpSpPr/>
              <p:nvPr/>
            </p:nvGrpSpPr>
            <p:grpSpPr>
              <a:xfrm>
                <a:off x="8118821" y="1418913"/>
                <a:ext cx="568567" cy="557777"/>
                <a:chOff x="8019435" y="1273924"/>
                <a:chExt cx="568567" cy="557777"/>
              </a:xfrm>
            </p:grpSpPr>
            <p:sp>
              <p:nvSpPr>
                <p:cNvPr id="641" name="Google Shape;641;p42"/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 w="15875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34" name="Google Shape;634;p42"/>
                <p:cNvSpPr txBox="1"/>
                <p:nvPr/>
              </p:nvSpPr>
              <p:spPr>
                <a:xfrm>
                  <a:off x="8141080" y="1279191"/>
                  <a:ext cx="322500" cy="405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6</a:t>
                  </a:r>
                  <a:endParaRPr/>
                </a:p>
              </p:txBody>
            </p:sp>
            <p:cxnSp>
              <p:nvCxnSpPr>
                <p:cNvPr id="642" name="Google Shape;642;p42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43" name="Google Shape;643;p42"/>
                <p:cNvCxnSpPr>
                  <a:stCxn id="641" idx="2"/>
                  <a:endCxn id="634" idx="2"/>
                </p:cNvCxnSpPr>
                <p:nvPr/>
              </p:nvCxnSpPr>
              <p:spPr>
                <a:xfrm rot="10800000">
                  <a:off x="8302395" y="1684101"/>
                  <a:ext cx="2700" cy="1476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644" name="Google Shape;644;p42"/>
              <p:cNvCxnSpPr/>
              <p:nvPr/>
            </p:nvCxnSpPr>
            <p:spPr>
              <a:xfrm flipH="1">
                <a:off x="8159611" y="1800150"/>
                <a:ext cx="204080" cy="142902"/>
              </a:xfrm>
              <a:prstGeom prst="straightConnector1">
                <a:avLst/>
              </a:prstGeom>
              <a:noFill/>
              <a:ln w="19050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45" name="Google Shape;645;p42"/>
              <p:cNvCxnSpPr/>
              <p:nvPr/>
            </p:nvCxnSpPr>
            <p:spPr>
              <a:xfrm flipH="1">
                <a:off x="8440622" y="1795327"/>
                <a:ext cx="204080" cy="142902"/>
              </a:xfrm>
              <a:prstGeom prst="straightConnector1">
                <a:avLst/>
              </a:prstGeom>
              <a:noFill/>
              <a:ln w="19050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46" name="Google Shape;646;p42"/>
            <p:cNvGrpSpPr/>
            <p:nvPr/>
          </p:nvGrpSpPr>
          <p:grpSpPr>
            <a:xfrm>
              <a:off x="8963870" y="2906351"/>
              <a:ext cx="568567" cy="557778"/>
              <a:chOff x="8118821" y="1418912"/>
              <a:chExt cx="568567" cy="557778"/>
            </a:xfrm>
          </p:grpSpPr>
          <p:grpSp>
            <p:nvGrpSpPr>
              <p:cNvPr id="647" name="Google Shape;647;p42"/>
              <p:cNvGrpSpPr/>
              <p:nvPr/>
            </p:nvGrpSpPr>
            <p:grpSpPr>
              <a:xfrm>
                <a:off x="8118821" y="1418912"/>
                <a:ext cx="568567" cy="557778"/>
                <a:chOff x="8019435" y="1273923"/>
                <a:chExt cx="568567" cy="557778"/>
              </a:xfrm>
            </p:grpSpPr>
            <p:sp>
              <p:nvSpPr>
                <p:cNvPr id="648" name="Google Shape;648;p42"/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 w="15875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38" name="Google Shape;638;p42"/>
                <p:cNvSpPr txBox="1"/>
                <p:nvPr/>
              </p:nvSpPr>
              <p:spPr>
                <a:xfrm>
                  <a:off x="8142129" y="1273923"/>
                  <a:ext cx="322500" cy="405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7</a:t>
                  </a:r>
                  <a:endParaRPr/>
                </a:p>
              </p:txBody>
            </p:sp>
            <p:cxnSp>
              <p:nvCxnSpPr>
                <p:cNvPr id="649" name="Google Shape;649;p42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50" name="Google Shape;650;p42"/>
                <p:cNvCxnSpPr>
                  <a:stCxn id="648" idx="2"/>
                </p:cNvCxnSpPr>
                <p:nvPr/>
              </p:nvCxnSpPr>
              <p:spPr>
                <a:xfrm rot="10800000">
                  <a:off x="8305095" y="1621401"/>
                  <a:ext cx="0" cy="2103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651" name="Google Shape;651;p42"/>
              <p:cNvCxnSpPr/>
              <p:nvPr/>
            </p:nvCxnSpPr>
            <p:spPr>
              <a:xfrm flipH="1">
                <a:off x="8159611" y="1800150"/>
                <a:ext cx="204080" cy="142902"/>
              </a:xfrm>
              <a:prstGeom prst="straightConnector1">
                <a:avLst/>
              </a:prstGeom>
              <a:noFill/>
              <a:ln w="19050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52" name="Google Shape;652;p42"/>
              <p:cNvCxnSpPr/>
              <p:nvPr/>
            </p:nvCxnSpPr>
            <p:spPr>
              <a:xfrm flipH="1">
                <a:off x="8440622" y="1795327"/>
                <a:ext cx="204080" cy="142902"/>
              </a:xfrm>
              <a:prstGeom prst="straightConnector1">
                <a:avLst/>
              </a:prstGeom>
              <a:noFill/>
              <a:ln w="19050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53" name="Google Shape;653;p42"/>
            <p:cNvGrpSpPr/>
            <p:nvPr/>
          </p:nvGrpSpPr>
          <p:grpSpPr>
            <a:xfrm>
              <a:off x="7518647" y="1266256"/>
              <a:ext cx="1364184" cy="832842"/>
              <a:chOff x="7573536" y="1273924"/>
              <a:chExt cx="1364184" cy="832842"/>
            </a:xfrm>
          </p:grpSpPr>
          <p:sp>
            <p:nvSpPr>
              <p:cNvPr id="654" name="Google Shape;654;p42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55" name="Google Shape;655;p42"/>
              <p:cNvSpPr txBox="1"/>
              <p:nvPr/>
            </p:nvSpPr>
            <p:spPr>
              <a:xfrm>
                <a:off x="8141080" y="1279191"/>
                <a:ext cx="322500" cy="40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</a:t>
                </a:r>
                <a:endParaRPr/>
              </a:p>
            </p:txBody>
          </p:sp>
          <p:cxnSp>
            <p:nvCxnSpPr>
              <p:cNvPr id="656" name="Google Shape;656;p42"/>
              <p:cNvCxnSpPr>
                <a:endCxn id="608" idx="0"/>
              </p:cNvCxnSpPr>
              <p:nvPr/>
            </p:nvCxnSpPr>
            <p:spPr>
              <a:xfrm flipH="1">
                <a:off x="7573536" y="1744966"/>
                <a:ext cx="591900" cy="3618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657" name="Google Shape;657;p42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58" name="Google Shape;658;p42"/>
              <p:cNvCxnSpPr>
                <a:stCxn id="654" idx="2"/>
                <a:endCxn id="655" idx="2"/>
              </p:cNvCxnSpPr>
              <p:nvPr/>
            </p:nvCxnSpPr>
            <p:spPr>
              <a:xfrm rot="10800000">
                <a:off x="8302395" y="1684101"/>
                <a:ext cx="2700" cy="1476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59" name="Google Shape;659;p42"/>
              <p:cNvCxnSpPr>
                <a:endCxn id="631" idx="0"/>
              </p:cNvCxnSpPr>
              <p:nvPr/>
            </p:nvCxnSpPr>
            <p:spPr>
              <a:xfrm>
                <a:off x="8440620" y="1744966"/>
                <a:ext cx="497100" cy="3618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</p:grpSp>
      <p:grpSp>
        <p:nvGrpSpPr>
          <p:cNvPr id="660" name="Google Shape;660;p42"/>
          <p:cNvGrpSpPr/>
          <p:nvPr/>
        </p:nvGrpSpPr>
        <p:grpSpPr>
          <a:xfrm>
            <a:off x="6676573" y="5068689"/>
            <a:ext cx="617213" cy="736297"/>
            <a:chOff x="7991077" y="1270430"/>
            <a:chExt cx="676694" cy="807255"/>
          </a:xfrm>
        </p:grpSpPr>
        <p:sp>
          <p:nvSpPr>
            <p:cNvPr id="661" name="Google Shape;661;p42"/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62" name="Google Shape;662;p42"/>
            <p:cNvSpPr txBox="1"/>
            <p:nvPr/>
          </p:nvSpPr>
          <p:spPr>
            <a:xfrm>
              <a:off x="8070203" y="1270430"/>
              <a:ext cx="460500" cy="40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22</a:t>
              </a:r>
              <a:endParaRPr/>
            </a:p>
          </p:txBody>
        </p:sp>
        <p:cxnSp>
          <p:nvCxnSpPr>
            <p:cNvPr id="663" name="Google Shape;663;p42"/>
            <p:cNvCxnSpPr/>
            <p:nvPr/>
          </p:nvCxnSpPr>
          <p:spPr>
            <a:xfrm flipH="1">
              <a:off x="7991077" y="1736281"/>
              <a:ext cx="181131" cy="341404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664" name="Google Shape;664;p42"/>
            <p:cNvCxnSpPr/>
            <p:nvPr/>
          </p:nvCxnSpPr>
          <p:spPr>
            <a:xfrm>
              <a:off x="8019435" y="1621523"/>
              <a:ext cx="565815" cy="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65" name="Google Shape;665;p42"/>
            <p:cNvCxnSpPr>
              <a:stCxn id="661" idx="2"/>
              <a:endCxn id="662" idx="2"/>
            </p:cNvCxnSpPr>
            <p:nvPr/>
          </p:nvCxnSpPr>
          <p:spPr>
            <a:xfrm rot="10800000">
              <a:off x="8300595" y="1675401"/>
              <a:ext cx="4500" cy="15630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66" name="Google Shape;666;p42"/>
            <p:cNvCxnSpPr/>
            <p:nvPr/>
          </p:nvCxnSpPr>
          <p:spPr>
            <a:xfrm>
              <a:off x="8438303" y="1727600"/>
              <a:ext cx="229468" cy="336135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667" name="Google Shape;667;p42"/>
          <p:cNvGrpSpPr/>
          <p:nvPr/>
        </p:nvGrpSpPr>
        <p:grpSpPr>
          <a:xfrm>
            <a:off x="6412372" y="5790325"/>
            <a:ext cx="518590" cy="526611"/>
            <a:chOff x="8118821" y="1399329"/>
            <a:chExt cx="568567" cy="577361"/>
          </a:xfrm>
        </p:grpSpPr>
        <p:grpSp>
          <p:nvGrpSpPr>
            <p:cNvPr id="668" name="Google Shape;668;p42"/>
            <p:cNvGrpSpPr/>
            <p:nvPr/>
          </p:nvGrpSpPr>
          <p:grpSpPr>
            <a:xfrm>
              <a:off x="8118821" y="1399329"/>
              <a:ext cx="568567" cy="577361"/>
              <a:chOff x="8019435" y="1254340"/>
              <a:chExt cx="568567" cy="577361"/>
            </a:xfrm>
          </p:grpSpPr>
          <p:sp>
            <p:nvSpPr>
              <p:cNvPr id="669" name="Google Shape;669;p42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70" name="Google Shape;670;p42"/>
              <p:cNvSpPr txBox="1"/>
              <p:nvPr/>
            </p:nvSpPr>
            <p:spPr>
              <a:xfrm>
                <a:off x="8070102" y="1254340"/>
                <a:ext cx="460500" cy="40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36</a:t>
                </a:r>
                <a:endParaRPr/>
              </a:p>
            </p:txBody>
          </p:sp>
          <p:cxnSp>
            <p:nvCxnSpPr>
              <p:cNvPr id="671" name="Google Shape;671;p42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72" name="Google Shape;672;p42"/>
              <p:cNvCxnSpPr>
                <a:stCxn id="669" idx="2"/>
                <a:endCxn id="670" idx="2"/>
              </p:cNvCxnSpPr>
              <p:nvPr/>
            </p:nvCxnSpPr>
            <p:spPr>
              <a:xfrm rot="10800000">
                <a:off x="8300295" y="1659201"/>
                <a:ext cx="4800" cy="172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673" name="Google Shape;673;p42"/>
            <p:cNvCxnSpPr/>
            <p:nvPr/>
          </p:nvCxnSpPr>
          <p:spPr>
            <a:xfrm flipH="1">
              <a:off x="8159611" y="1800150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4" name="Google Shape;674;p42"/>
            <p:cNvCxnSpPr/>
            <p:nvPr/>
          </p:nvCxnSpPr>
          <p:spPr>
            <a:xfrm flipH="1">
              <a:off x="8440622" y="1795327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675" name="Google Shape;675;p42"/>
          <p:cNvGrpSpPr/>
          <p:nvPr/>
        </p:nvGrpSpPr>
        <p:grpSpPr>
          <a:xfrm>
            <a:off x="7036912" y="5808186"/>
            <a:ext cx="518590" cy="508748"/>
            <a:chOff x="8118821" y="1418913"/>
            <a:chExt cx="568567" cy="557777"/>
          </a:xfrm>
        </p:grpSpPr>
        <p:grpSp>
          <p:nvGrpSpPr>
            <p:cNvPr id="676" name="Google Shape;676;p42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677" name="Google Shape;677;p42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78" name="Google Shape;678;p42"/>
              <p:cNvSpPr txBox="1"/>
              <p:nvPr/>
            </p:nvSpPr>
            <p:spPr>
              <a:xfrm>
                <a:off x="8072151" y="1299781"/>
                <a:ext cx="460500" cy="40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3977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47</a:t>
                </a:r>
                <a:endParaRPr/>
              </a:p>
            </p:txBody>
          </p:sp>
          <p:cxnSp>
            <p:nvCxnSpPr>
              <p:cNvPr id="679" name="Google Shape;679;p42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80" name="Google Shape;680;p42"/>
              <p:cNvCxnSpPr>
                <a:stCxn id="677" idx="2"/>
              </p:cNvCxnSpPr>
              <p:nvPr/>
            </p:nvCxnSpPr>
            <p:spPr>
              <a:xfrm rot="10800000">
                <a:off x="8305095" y="1621401"/>
                <a:ext cx="0" cy="2103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681" name="Google Shape;681;p42"/>
            <p:cNvCxnSpPr/>
            <p:nvPr/>
          </p:nvCxnSpPr>
          <p:spPr>
            <a:xfrm flipH="1">
              <a:off x="8159611" y="1800150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82" name="Google Shape;682;p42"/>
            <p:cNvCxnSpPr/>
            <p:nvPr/>
          </p:nvCxnSpPr>
          <p:spPr>
            <a:xfrm flipH="1">
              <a:off x="8440622" y="1795327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683" name="Google Shape;683;p42"/>
          <p:cNvGrpSpPr/>
          <p:nvPr/>
        </p:nvGrpSpPr>
        <p:grpSpPr>
          <a:xfrm>
            <a:off x="7007915" y="4291625"/>
            <a:ext cx="804478" cy="745152"/>
            <a:chOff x="7705996" y="1251342"/>
            <a:chExt cx="882006" cy="816963"/>
          </a:xfrm>
        </p:grpSpPr>
        <p:sp>
          <p:nvSpPr>
            <p:cNvPr id="684" name="Google Shape;684;p42"/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85" name="Google Shape;685;p42"/>
            <p:cNvSpPr txBox="1"/>
            <p:nvPr/>
          </p:nvSpPr>
          <p:spPr>
            <a:xfrm>
              <a:off x="8140919" y="1251342"/>
              <a:ext cx="322500" cy="40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</a:t>
              </a:r>
              <a:endParaRPr/>
            </a:p>
          </p:txBody>
        </p:sp>
        <p:cxnSp>
          <p:nvCxnSpPr>
            <p:cNvPr id="686" name="Google Shape;686;p42"/>
            <p:cNvCxnSpPr/>
            <p:nvPr/>
          </p:nvCxnSpPr>
          <p:spPr>
            <a:xfrm>
              <a:off x="8019435" y="1621523"/>
              <a:ext cx="565815" cy="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87" name="Google Shape;687;p42"/>
            <p:cNvCxnSpPr>
              <a:stCxn id="684" idx="2"/>
              <a:endCxn id="685" idx="2"/>
            </p:cNvCxnSpPr>
            <p:nvPr/>
          </p:nvCxnSpPr>
          <p:spPr>
            <a:xfrm rot="10800000">
              <a:off x="8302095" y="1656201"/>
              <a:ext cx="3000" cy="17550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88" name="Google Shape;688;p42"/>
            <p:cNvCxnSpPr/>
            <p:nvPr/>
          </p:nvCxnSpPr>
          <p:spPr>
            <a:xfrm flipH="1">
              <a:off x="7705996" y="1718911"/>
              <a:ext cx="489827" cy="349394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689" name="Google Shape;689;p42"/>
          <p:cNvGrpSpPr/>
          <p:nvPr/>
        </p:nvGrpSpPr>
        <p:grpSpPr>
          <a:xfrm>
            <a:off x="9140140" y="5071876"/>
            <a:ext cx="601766" cy="729443"/>
            <a:chOff x="8019435" y="1273924"/>
            <a:chExt cx="659759" cy="799740"/>
          </a:xfrm>
        </p:grpSpPr>
        <p:sp>
          <p:nvSpPr>
            <p:cNvPr id="690" name="Google Shape;690;p42"/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91" name="Google Shape;691;p42"/>
            <p:cNvSpPr txBox="1"/>
            <p:nvPr/>
          </p:nvSpPr>
          <p:spPr>
            <a:xfrm>
              <a:off x="8141080" y="1279191"/>
              <a:ext cx="322500" cy="40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4</a:t>
              </a:r>
              <a:endParaRPr/>
            </a:p>
          </p:txBody>
        </p:sp>
        <p:cxnSp>
          <p:nvCxnSpPr>
            <p:cNvPr id="692" name="Google Shape;692;p42"/>
            <p:cNvCxnSpPr/>
            <p:nvPr/>
          </p:nvCxnSpPr>
          <p:spPr>
            <a:xfrm>
              <a:off x="8019435" y="1621523"/>
              <a:ext cx="565815" cy="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93" name="Google Shape;693;p42"/>
            <p:cNvCxnSpPr>
              <a:stCxn id="690" idx="2"/>
              <a:endCxn id="691" idx="2"/>
            </p:cNvCxnSpPr>
            <p:nvPr/>
          </p:nvCxnSpPr>
          <p:spPr>
            <a:xfrm rot="10800000">
              <a:off x="8302395" y="1684101"/>
              <a:ext cx="2700" cy="14760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94" name="Google Shape;694;p42"/>
            <p:cNvCxnSpPr/>
            <p:nvPr/>
          </p:nvCxnSpPr>
          <p:spPr>
            <a:xfrm>
              <a:off x="8449174" y="1724360"/>
              <a:ext cx="230020" cy="349304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695" name="Google Shape;695;p42"/>
          <p:cNvGrpSpPr/>
          <p:nvPr/>
        </p:nvGrpSpPr>
        <p:grpSpPr>
          <a:xfrm>
            <a:off x="9474613" y="5808186"/>
            <a:ext cx="518590" cy="508748"/>
            <a:chOff x="8118821" y="1418913"/>
            <a:chExt cx="568567" cy="557777"/>
          </a:xfrm>
        </p:grpSpPr>
        <p:grpSp>
          <p:nvGrpSpPr>
            <p:cNvPr id="696" name="Google Shape;696;p42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697" name="Google Shape;697;p42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98" name="Google Shape;698;p42"/>
              <p:cNvSpPr txBox="1"/>
              <p:nvPr/>
            </p:nvSpPr>
            <p:spPr>
              <a:xfrm>
                <a:off x="8142681" y="1287092"/>
                <a:ext cx="322500" cy="40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8</a:t>
                </a:r>
                <a:endParaRPr/>
              </a:p>
            </p:txBody>
          </p:sp>
          <p:cxnSp>
            <p:nvCxnSpPr>
              <p:cNvPr id="699" name="Google Shape;699;p42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00" name="Google Shape;700;p42"/>
              <p:cNvCxnSpPr>
                <a:stCxn id="697" idx="2"/>
              </p:cNvCxnSpPr>
              <p:nvPr/>
            </p:nvCxnSpPr>
            <p:spPr>
              <a:xfrm rot="10800000">
                <a:off x="8305095" y="1621401"/>
                <a:ext cx="0" cy="2103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701" name="Google Shape;701;p42"/>
            <p:cNvCxnSpPr/>
            <p:nvPr/>
          </p:nvCxnSpPr>
          <p:spPr>
            <a:xfrm flipH="1">
              <a:off x="8159611" y="1800150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02" name="Google Shape;702;p42"/>
            <p:cNvCxnSpPr/>
            <p:nvPr/>
          </p:nvCxnSpPr>
          <p:spPr>
            <a:xfrm flipH="1">
              <a:off x="8440622" y="1795327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703" name="Google Shape;703;p42"/>
          <p:cNvGrpSpPr/>
          <p:nvPr/>
        </p:nvGrpSpPr>
        <p:grpSpPr>
          <a:xfrm>
            <a:off x="10094381" y="5808187"/>
            <a:ext cx="518590" cy="508748"/>
            <a:chOff x="8118821" y="1418913"/>
            <a:chExt cx="568567" cy="557777"/>
          </a:xfrm>
        </p:grpSpPr>
        <p:grpSp>
          <p:nvGrpSpPr>
            <p:cNvPr id="704" name="Google Shape;704;p42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705" name="Google Shape;705;p42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706" name="Google Shape;706;p42"/>
              <p:cNvSpPr txBox="1"/>
              <p:nvPr/>
            </p:nvSpPr>
            <p:spPr>
              <a:xfrm>
                <a:off x="8141080" y="1279191"/>
                <a:ext cx="322500" cy="40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9</a:t>
                </a:r>
                <a:endParaRPr/>
              </a:p>
            </p:txBody>
          </p:sp>
          <p:cxnSp>
            <p:nvCxnSpPr>
              <p:cNvPr id="707" name="Google Shape;707;p42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08" name="Google Shape;708;p42"/>
              <p:cNvCxnSpPr>
                <a:stCxn id="705" idx="2"/>
                <a:endCxn id="706" idx="2"/>
              </p:cNvCxnSpPr>
              <p:nvPr/>
            </p:nvCxnSpPr>
            <p:spPr>
              <a:xfrm rot="10800000">
                <a:off x="8302395" y="1684101"/>
                <a:ext cx="2700" cy="1476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709" name="Google Shape;709;p42"/>
            <p:cNvCxnSpPr/>
            <p:nvPr/>
          </p:nvCxnSpPr>
          <p:spPr>
            <a:xfrm flipH="1">
              <a:off x="8159611" y="1800150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10" name="Google Shape;710;p42"/>
            <p:cNvCxnSpPr/>
            <p:nvPr/>
          </p:nvCxnSpPr>
          <p:spPr>
            <a:xfrm flipH="1">
              <a:off x="8440622" y="1795327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711" name="Google Shape;711;p42"/>
          <p:cNvGrpSpPr/>
          <p:nvPr/>
        </p:nvGrpSpPr>
        <p:grpSpPr>
          <a:xfrm>
            <a:off x="10718921" y="5808186"/>
            <a:ext cx="531931" cy="508749"/>
            <a:chOff x="8118821" y="1418912"/>
            <a:chExt cx="583194" cy="557778"/>
          </a:xfrm>
        </p:grpSpPr>
        <p:grpSp>
          <p:nvGrpSpPr>
            <p:cNvPr id="712" name="Google Shape;712;p42"/>
            <p:cNvGrpSpPr/>
            <p:nvPr/>
          </p:nvGrpSpPr>
          <p:grpSpPr>
            <a:xfrm>
              <a:off x="8118821" y="1418912"/>
              <a:ext cx="583194" cy="557778"/>
              <a:chOff x="8019435" y="1273923"/>
              <a:chExt cx="583194" cy="557778"/>
            </a:xfrm>
          </p:grpSpPr>
          <p:sp>
            <p:nvSpPr>
              <p:cNvPr id="713" name="Google Shape;713;p42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714" name="Google Shape;714;p42"/>
              <p:cNvSpPr txBox="1"/>
              <p:nvPr/>
            </p:nvSpPr>
            <p:spPr>
              <a:xfrm>
                <a:off x="8142129" y="1273923"/>
                <a:ext cx="460500" cy="40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10</a:t>
                </a:r>
                <a:endParaRPr/>
              </a:p>
            </p:txBody>
          </p:sp>
          <p:cxnSp>
            <p:nvCxnSpPr>
              <p:cNvPr id="715" name="Google Shape;715;p42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16" name="Google Shape;716;p42"/>
              <p:cNvCxnSpPr>
                <a:stCxn id="713" idx="2"/>
              </p:cNvCxnSpPr>
              <p:nvPr/>
            </p:nvCxnSpPr>
            <p:spPr>
              <a:xfrm rot="10800000">
                <a:off x="8305095" y="1621401"/>
                <a:ext cx="0" cy="2103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717" name="Google Shape;717;p42"/>
            <p:cNvCxnSpPr/>
            <p:nvPr/>
          </p:nvCxnSpPr>
          <p:spPr>
            <a:xfrm flipH="1">
              <a:off x="8159611" y="1800150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18" name="Google Shape;718;p42"/>
            <p:cNvCxnSpPr/>
            <p:nvPr/>
          </p:nvCxnSpPr>
          <p:spPr>
            <a:xfrm flipH="1">
              <a:off x="8440622" y="1795327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719" name="Google Shape;719;p42"/>
          <p:cNvGrpSpPr/>
          <p:nvPr/>
        </p:nvGrpSpPr>
        <p:grpSpPr>
          <a:xfrm>
            <a:off x="9414384" y="4300026"/>
            <a:ext cx="1249494" cy="761226"/>
            <a:chOff x="7588528" y="1260553"/>
            <a:chExt cx="1369909" cy="834586"/>
          </a:xfrm>
        </p:grpSpPr>
        <p:sp>
          <p:nvSpPr>
            <p:cNvPr id="720" name="Google Shape;720;p42"/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21" name="Google Shape;721;p42"/>
            <p:cNvSpPr txBox="1"/>
            <p:nvPr/>
          </p:nvSpPr>
          <p:spPr>
            <a:xfrm>
              <a:off x="8143689" y="1260553"/>
              <a:ext cx="322500" cy="40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</a:t>
              </a:r>
              <a:endParaRPr/>
            </a:p>
          </p:txBody>
        </p:sp>
        <p:cxnSp>
          <p:nvCxnSpPr>
            <p:cNvPr id="722" name="Google Shape;722;p42"/>
            <p:cNvCxnSpPr/>
            <p:nvPr/>
          </p:nvCxnSpPr>
          <p:spPr>
            <a:xfrm flipH="1">
              <a:off x="7588528" y="1732680"/>
              <a:ext cx="591928" cy="361724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723" name="Google Shape;723;p42"/>
            <p:cNvCxnSpPr/>
            <p:nvPr/>
          </p:nvCxnSpPr>
          <p:spPr>
            <a:xfrm>
              <a:off x="8019435" y="1621523"/>
              <a:ext cx="565815" cy="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24" name="Google Shape;724;p42"/>
            <p:cNvCxnSpPr>
              <a:stCxn id="720" idx="2"/>
              <a:endCxn id="721" idx="2"/>
            </p:cNvCxnSpPr>
            <p:nvPr/>
          </p:nvCxnSpPr>
          <p:spPr>
            <a:xfrm rot="10800000">
              <a:off x="8304795" y="1665501"/>
              <a:ext cx="300" cy="16620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25" name="Google Shape;725;p42"/>
            <p:cNvCxnSpPr/>
            <p:nvPr/>
          </p:nvCxnSpPr>
          <p:spPr>
            <a:xfrm>
              <a:off x="8461339" y="1733415"/>
              <a:ext cx="497098" cy="361724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cxnSp>
        <p:nvCxnSpPr>
          <p:cNvPr id="726" name="Google Shape;726;p42"/>
          <p:cNvCxnSpPr/>
          <p:nvPr/>
        </p:nvCxnSpPr>
        <p:spPr>
          <a:xfrm flipH="1">
            <a:off x="7602550" y="4663031"/>
            <a:ext cx="186000" cy="130200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727" name="Google Shape;727;p42"/>
          <p:cNvGrpSpPr/>
          <p:nvPr/>
        </p:nvGrpSpPr>
        <p:grpSpPr>
          <a:xfrm>
            <a:off x="7547156" y="3397771"/>
            <a:ext cx="2527847" cy="897977"/>
            <a:chOff x="6860092" y="1273924"/>
            <a:chExt cx="2771458" cy="984516"/>
          </a:xfrm>
        </p:grpSpPr>
        <p:sp>
          <p:nvSpPr>
            <p:cNvPr id="728" name="Google Shape;728;p42"/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29" name="Google Shape;729;p42"/>
            <p:cNvSpPr txBox="1"/>
            <p:nvPr/>
          </p:nvSpPr>
          <p:spPr>
            <a:xfrm>
              <a:off x="8141080" y="1279191"/>
              <a:ext cx="322500" cy="40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</a:t>
              </a:r>
              <a:endParaRPr/>
            </a:p>
          </p:txBody>
        </p:sp>
        <p:cxnSp>
          <p:nvCxnSpPr>
            <p:cNvPr id="730" name="Google Shape;730;p42"/>
            <p:cNvCxnSpPr/>
            <p:nvPr/>
          </p:nvCxnSpPr>
          <p:spPr>
            <a:xfrm flipH="1">
              <a:off x="6860092" y="1714425"/>
              <a:ext cx="1294352" cy="544015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731" name="Google Shape;731;p42"/>
            <p:cNvCxnSpPr/>
            <p:nvPr/>
          </p:nvCxnSpPr>
          <p:spPr>
            <a:xfrm>
              <a:off x="8019435" y="1621523"/>
              <a:ext cx="565815" cy="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32" name="Google Shape;732;p42"/>
            <p:cNvCxnSpPr>
              <a:stCxn id="728" idx="2"/>
              <a:endCxn id="729" idx="2"/>
            </p:cNvCxnSpPr>
            <p:nvPr/>
          </p:nvCxnSpPr>
          <p:spPr>
            <a:xfrm rot="10800000">
              <a:off x="8302395" y="1684101"/>
              <a:ext cx="2700" cy="14760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33" name="Google Shape;733;p42"/>
            <p:cNvCxnSpPr/>
            <p:nvPr/>
          </p:nvCxnSpPr>
          <p:spPr>
            <a:xfrm>
              <a:off x="8448376" y="1725033"/>
              <a:ext cx="1183174" cy="531435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cxnSp>
        <p:nvCxnSpPr>
          <p:cNvPr id="734" name="Google Shape;734;p42"/>
          <p:cNvCxnSpPr/>
          <p:nvPr/>
        </p:nvCxnSpPr>
        <p:spPr>
          <a:xfrm flipH="1">
            <a:off x="9169883" y="5428458"/>
            <a:ext cx="186000" cy="130200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5" name="Google Shape;735;p42"/>
          <p:cNvSpPr/>
          <p:nvPr/>
        </p:nvSpPr>
        <p:spPr>
          <a:xfrm>
            <a:off x="7445274" y="4477440"/>
            <a:ext cx="490500" cy="490800"/>
          </a:xfrm>
          <a:prstGeom prst="donut">
            <a:avLst>
              <a:gd name="adj" fmla="val 6978"/>
            </a:avLst>
          </a:prstGeom>
          <a:solidFill>
            <a:srgbClr val="FF0000"/>
          </a:solidFill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36" name="Google Shape;736;p42"/>
          <p:cNvSpPr/>
          <p:nvPr/>
        </p:nvSpPr>
        <p:spPr>
          <a:xfrm>
            <a:off x="9017642" y="5256169"/>
            <a:ext cx="490500" cy="490800"/>
          </a:xfrm>
          <a:prstGeom prst="donut">
            <a:avLst>
              <a:gd name="adj" fmla="val 6978"/>
            </a:avLst>
          </a:prstGeom>
          <a:solidFill>
            <a:srgbClr val="FF0000"/>
          </a:solidFill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737" name="Google Shape;737;p42"/>
          <p:cNvGrpSpPr/>
          <p:nvPr/>
        </p:nvGrpSpPr>
        <p:grpSpPr>
          <a:xfrm>
            <a:off x="10382941" y="5071876"/>
            <a:ext cx="601163" cy="725436"/>
            <a:chOff x="8017783" y="1273924"/>
            <a:chExt cx="659098" cy="795347"/>
          </a:xfrm>
        </p:grpSpPr>
        <p:sp>
          <p:nvSpPr>
            <p:cNvPr id="738" name="Google Shape;738;p42"/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39" name="Google Shape;739;p42"/>
            <p:cNvSpPr txBox="1"/>
            <p:nvPr/>
          </p:nvSpPr>
          <p:spPr>
            <a:xfrm>
              <a:off x="8141080" y="1279191"/>
              <a:ext cx="322500" cy="40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5</a:t>
              </a:r>
              <a:endParaRPr/>
            </a:p>
          </p:txBody>
        </p:sp>
        <p:cxnSp>
          <p:nvCxnSpPr>
            <p:cNvPr id="740" name="Google Shape;740;p42"/>
            <p:cNvCxnSpPr/>
            <p:nvPr/>
          </p:nvCxnSpPr>
          <p:spPr>
            <a:xfrm flipH="1">
              <a:off x="8017783" y="1720896"/>
              <a:ext cx="181131" cy="341404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741" name="Google Shape;741;p42"/>
            <p:cNvCxnSpPr/>
            <p:nvPr/>
          </p:nvCxnSpPr>
          <p:spPr>
            <a:xfrm>
              <a:off x="8019435" y="1621523"/>
              <a:ext cx="565815" cy="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42" name="Google Shape;742;p42"/>
            <p:cNvCxnSpPr>
              <a:stCxn id="738" idx="2"/>
              <a:endCxn id="739" idx="2"/>
            </p:cNvCxnSpPr>
            <p:nvPr/>
          </p:nvCxnSpPr>
          <p:spPr>
            <a:xfrm rot="10800000">
              <a:off x="8302395" y="1684101"/>
              <a:ext cx="2700" cy="14760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43" name="Google Shape;743;p42"/>
            <p:cNvCxnSpPr/>
            <p:nvPr/>
          </p:nvCxnSpPr>
          <p:spPr>
            <a:xfrm>
              <a:off x="8447413" y="1733136"/>
              <a:ext cx="229468" cy="336135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745" name="Google Shape;745;p42"/>
          <p:cNvSpPr txBox="1">
            <a:spLocks noGrp="1"/>
          </p:cNvSpPr>
          <p:nvPr>
            <p:ph type="body" idx="1"/>
          </p:nvPr>
        </p:nvSpPr>
        <p:spPr>
          <a:xfrm>
            <a:off x="795050" y="1401150"/>
            <a:ext cx="10797182" cy="236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</a:t>
            </a:r>
            <a:r>
              <a:rPr lang="en-US" b="1" dirty="0"/>
              <a:t>binary</a:t>
            </a:r>
            <a:r>
              <a:rPr lang="en-US" dirty="0"/>
              <a:t> heap satisfies the following invariants:</a:t>
            </a:r>
            <a:endParaRPr dirty="0"/>
          </a:p>
          <a:p>
            <a:pPr marL="457200" lvl="0" indent="-393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B6A479"/>
              </a:buClr>
              <a:buSzPts val="2600"/>
              <a:buAutoNum type="arabicPeriod"/>
            </a:pPr>
            <a:r>
              <a:rPr lang="en-US" b="1" dirty="0">
                <a:solidFill>
                  <a:srgbClr val="4C3282"/>
                </a:solidFill>
              </a:rPr>
              <a:t>Binary Tree</a:t>
            </a:r>
            <a:r>
              <a:rPr lang="en-US" dirty="0"/>
              <a:t>: every node has at most 2 children</a:t>
            </a:r>
            <a:endParaRPr dirty="0"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6A479"/>
              </a:buClr>
              <a:buSzPts val="2600"/>
              <a:buAutoNum type="arabicPeriod"/>
            </a:pPr>
            <a:r>
              <a:rPr lang="en-US" b="1" dirty="0">
                <a:solidFill>
                  <a:srgbClr val="4C3282"/>
                </a:solidFill>
              </a:rPr>
              <a:t>Heap invariant</a:t>
            </a:r>
            <a:r>
              <a:rPr lang="en-US" dirty="0"/>
              <a:t>: every node is smaller than (or equal to) its children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B6A479"/>
              </a:buClr>
              <a:buSzPts val="2600"/>
              <a:buAutoNum type="arabicPeriod"/>
            </a:pPr>
            <a:r>
              <a:rPr lang="en-US" b="1" dirty="0">
                <a:solidFill>
                  <a:srgbClr val="4C3282"/>
                </a:solidFill>
              </a:rPr>
              <a:t>Heap structure invariant</a:t>
            </a:r>
            <a:r>
              <a:rPr lang="en-US" dirty="0"/>
              <a:t>: each level is “complete” meaning it has no “gaps”</a:t>
            </a:r>
            <a:endParaRPr dirty="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lphaLcPeriod"/>
            </a:pPr>
            <a:r>
              <a:rPr lang="en-US" dirty="0"/>
              <a:t>Heaps are filled up left to right</a:t>
            </a:r>
            <a:endParaRPr dirty="0"/>
          </a:p>
        </p:txBody>
      </p:sp>
      <p:sp>
        <p:nvSpPr>
          <p:cNvPr id="2" name="Google Shape;541;p40">
            <a:extLst>
              <a:ext uri="{FF2B5EF4-FFF2-40B4-BE49-F238E27FC236}">
                <a16:creationId xmlns:a16="http://schemas.microsoft.com/office/drawing/2014/main" id="{616F31B4-57FF-5CDF-34C1-229A41EA6348}"/>
              </a:ext>
            </a:extLst>
          </p:cNvPr>
          <p:cNvSpPr txBox="1"/>
          <p:nvPr/>
        </p:nvSpPr>
        <p:spPr>
          <a:xfrm>
            <a:off x="1265374" y="6281854"/>
            <a:ext cx="124430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Quattrocento Sans"/>
                <a:ea typeface="Quattrocento Sans"/>
                <a:cs typeface="Quattrocento Sans"/>
                <a:sym typeface="Quattrocento Sans"/>
              </a:rPr>
              <a:t>Valid heap</a:t>
            </a:r>
            <a:endParaRPr sz="18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" name="Google Shape;541;p40">
            <a:extLst>
              <a:ext uri="{FF2B5EF4-FFF2-40B4-BE49-F238E27FC236}">
                <a16:creationId xmlns:a16="http://schemas.microsoft.com/office/drawing/2014/main" id="{5DE53046-7A2F-CF78-B6A9-C43453F8B75A}"/>
              </a:ext>
            </a:extLst>
          </p:cNvPr>
          <p:cNvSpPr txBox="1"/>
          <p:nvPr/>
        </p:nvSpPr>
        <p:spPr>
          <a:xfrm>
            <a:off x="3762767" y="6281854"/>
            <a:ext cx="124430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Quattrocento Sans"/>
                <a:ea typeface="Quattrocento Sans"/>
                <a:cs typeface="Quattrocento Sans"/>
                <a:sym typeface="Quattrocento Sans"/>
              </a:rPr>
              <a:t>Valid heap</a:t>
            </a:r>
            <a:endParaRPr sz="18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" name="Google Shape;541;p40">
            <a:extLst>
              <a:ext uri="{FF2B5EF4-FFF2-40B4-BE49-F238E27FC236}">
                <a16:creationId xmlns:a16="http://schemas.microsoft.com/office/drawing/2014/main" id="{D4CF54AE-4E6E-8437-AD12-ED906F41E732}"/>
              </a:ext>
            </a:extLst>
          </p:cNvPr>
          <p:cNvSpPr txBox="1"/>
          <p:nvPr/>
        </p:nvSpPr>
        <p:spPr>
          <a:xfrm>
            <a:off x="8709961" y="6281854"/>
            <a:ext cx="1616043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Quattrocento Sans"/>
                <a:ea typeface="Quattrocento Sans"/>
                <a:cs typeface="Quattrocento Sans"/>
                <a:sym typeface="Quattrocento Sans"/>
              </a:rPr>
              <a:t>Invalid heap</a:t>
            </a:r>
            <a:endParaRPr sz="18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5" grpId="0" animBg="1"/>
      <p:bldP spid="736" grpId="0" animBg="1"/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3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 dirty="0"/>
              <a:t>Quiz - Are these valid heaps?</a:t>
            </a:r>
            <a:endParaRPr dirty="0"/>
          </a:p>
        </p:txBody>
      </p:sp>
      <p:sp>
        <p:nvSpPr>
          <p:cNvPr id="751" name="Google Shape;751;p43"/>
          <p:cNvSpPr txBox="1"/>
          <p:nvPr/>
        </p:nvSpPr>
        <p:spPr>
          <a:xfrm>
            <a:off x="441075" y="1561349"/>
            <a:ext cx="2448300" cy="1477500"/>
          </a:xfrm>
          <a:prstGeom prst="rect">
            <a:avLst/>
          </a:prstGeom>
          <a:noFill/>
          <a:ln w="9525" cap="flat" cmpd="sng">
            <a:solidFill>
              <a:srgbClr val="4C32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Binary Heap Invariants: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AutoNum type="arabicPeriod"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Binary Tree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AutoNum type="arabicPeriod"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Heap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AutoNum type="arabicPeriod"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Complete</a:t>
            </a:r>
            <a:endParaRPr/>
          </a:p>
        </p:txBody>
      </p:sp>
      <p:grpSp>
        <p:nvGrpSpPr>
          <p:cNvPr id="752" name="Google Shape;752;p43"/>
          <p:cNvGrpSpPr/>
          <p:nvPr/>
        </p:nvGrpSpPr>
        <p:grpSpPr>
          <a:xfrm>
            <a:off x="1975945" y="3476611"/>
            <a:ext cx="637509" cy="800837"/>
            <a:chOff x="8019435" y="1273924"/>
            <a:chExt cx="637509" cy="800837"/>
          </a:xfrm>
        </p:grpSpPr>
        <p:sp>
          <p:nvSpPr>
            <p:cNvPr id="753" name="Google Shape;753;p43"/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54" name="Google Shape;754;p43"/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</a:t>
              </a:r>
              <a:endParaRPr/>
            </a:p>
          </p:txBody>
        </p:sp>
        <p:cxnSp>
          <p:nvCxnSpPr>
            <p:cNvPr id="755" name="Google Shape;755;p43"/>
            <p:cNvCxnSpPr/>
            <p:nvPr/>
          </p:nvCxnSpPr>
          <p:spPr>
            <a:xfrm>
              <a:off x="8019435" y="1621523"/>
              <a:ext cx="565815" cy="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6" name="Google Shape;756;p43"/>
            <p:cNvCxnSpPr>
              <a:stCxn id="753" idx="2"/>
              <a:endCxn id="754" idx="2"/>
            </p:cNvCxnSpPr>
            <p:nvPr/>
          </p:nvCxnSpPr>
          <p:spPr>
            <a:xfrm rot="10800000">
              <a:off x="8302395" y="1648401"/>
              <a:ext cx="2700" cy="18330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7" name="Google Shape;757;p43"/>
            <p:cNvCxnSpPr/>
            <p:nvPr/>
          </p:nvCxnSpPr>
          <p:spPr>
            <a:xfrm>
              <a:off x="8426924" y="1725457"/>
              <a:ext cx="230020" cy="349304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758" name="Google Shape;758;p43"/>
          <p:cNvGrpSpPr/>
          <p:nvPr/>
        </p:nvGrpSpPr>
        <p:grpSpPr>
          <a:xfrm>
            <a:off x="2342644" y="4283865"/>
            <a:ext cx="568567" cy="557777"/>
            <a:chOff x="8118821" y="1418913"/>
            <a:chExt cx="568567" cy="557777"/>
          </a:xfrm>
        </p:grpSpPr>
        <p:grpSp>
          <p:nvGrpSpPr>
            <p:cNvPr id="759" name="Google Shape;759;p43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760" name="Google Shape;760;p43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761" name="Google Shape;761;p43"/>
              <p:cNvSpPr txBox="1"/>
              <p:nvPr/>
            </p:nvSpPr>
            <p:spPr>
              <a:xfrm>
                <a:off x="8142681" y="1287092"/>
                <a:ext cx="32252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3</a:t>
                </a:r>
                <a:endParaRPr/>
              </a:p>
            </p:txBody>
          </p:sp>
          <p:cxnSp>
            <p:nvCxnSpPr>
              <p:cNvPr id="762" name="Google Shape;762;p43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63" name="Google Shape;763;p43"/>
              <p:cNvCxnSpPr>
                <a:stCxn id="760" idx="2"/>
              </p:cNvCxnSpPr>
              <p:nvPr/>
            </p:nvCxnSpPr>
            <p:spPr>
              <a:xfrm rot="10800000">
                <a:off x="8305095" y="1621401"/>
                <a:ext cx="0" cy="2103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764" name="Google Shape;764;p43"/>
            <p:cNvCxnSpPr/>
            <p:nvPr/>
          </p:nvCxnSpPr>
          <p:spPr>
            <a:xfrm flipH="1">
              <a:off x="8159611" y="1800150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65" name="Google Shape;765;p43"/>
            <p:cNvCxnSpPr/>
            <p:nvPr/>
          </p:nvCxnSpPr>
          <p:spPr>
            <a:xfrm flipH="1">
              <a:off x="8440622" y="1795327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766" name="Google Shape;766;p43"/>
          <p:cNvGrpSpPr/>
          <p:nvPr/>
        </p:nvGrpSpPr>
        <p:grpSpPr>
          <a:xfrm>
            <a:off x="3839583" y="3476611"/>
            <a:ext cx="663877" cy="811604"/>
            <a:chOff x="7978590" y="1273924"/>
            <a:chExt cx="663877" cy="811604"/>
          </a:xfrm>
        </p:grpSpPr>
        <p:sp>
          <p:nvSpPr>
            <p:cNvPr id="767" name="Google Shape;767;p43"/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68" name="Google Shape;768;p43"/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5</a:t>
              </a:r>
              <a:endParaRPr/>
            </a:p>
          </p:txBody>
        </p:sp>
        <p:cxnSp>
          <p:nvCxnSpPr>
            <p:cNvPr id="769" name="Google Shape;769;p43"/>
            <p:cNvCxnSpPr/>
            <p:nvPr/>
          </p:nvCxnSpPr>
          <p:spPr>
            <a:xfrm flipH="1">
              <a:off x="7978590" y="1744124"/>
              <a:ext cx="181131" cy="341404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770" name="Google Shape;770;p43"/>
            <p:cNvCxnSpPr/>
            <p:nvPr/>
          </p:nvCxnSpPr>
          <p:spPr>
            <a:xfrm>
              <a:off x="8019435" y="1621523"/>
              <a:ext cx="565815" cy="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71" name="Google Shape;771;p43"/>
            <p:cNvCxnSpPr>
              <a:stCxn id="767" idx="2"/>
              <a:endCxn id="768" idx="2"/>
            </p:cNvCxnSpPr>
            <p:nvPr/>
          </p:nvCxnSpPr>
          <p:spPr>
            <a:xfrm rot="10800000">
              <a:off x="8302395" y="1648401"/>
              <a:ext cx="2700" cy="18330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72" name="Google Shape;772;p43"/>
            <p:cNvCxnSpPr/>
            <p:nvPr/>
          </p:nvCxnSpPr>
          <p:spPr>
            <a:xfrm>
              <a:off x="8412999" y="1737795"/>
              <a:ext cx="229468" cy="336135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773" name="Google Shape;773;p43"/>
          <p:cNvGrpSpPr/>
          <p:nvPr/>
        </p:nvGrpSpPr>
        <p:grpSpPr>
          <a:xfrm>
            <a:off x="3562419" y="4283866"/>
            <a:ext cx="568567" cy="557777"/>
            <a:chOff x="8019435" y="1273924"/>
            <a:chExt cx="568567" cy="557777"/>
          </a:xfrm>
        </p:grpSpPr>
        <p:sp>
          <p:nvSpPr>
            <p:cNvPr id="774" name="Google Shape;774;p43"/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75" name="Google Shape;775;p43"/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7</a:t>
              </a:r>
              <a:endParaRPr/>
            </a:p>
          </p:txBody>
        </p:sp>
        <p:cxnSp>
          <p:nvCxnSpPr>
            <p:cNvPr id="776" name="Google Shape;776;p43"/>
            <p:cNvCxnSpPr/>
            <p:nvPr/>
          </p:nvCxnSpPr>
          <p:spPr>
            <a:xfrm>
              <a:off x="8019435" y="1621523"/>
              <a:ext cx="565815" cy="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77" name="Google Shape;777;p43"/>
            <p:cNvCxnSpPr>
              <a:stCxn id="774" idx="2"/>
              <a:endCxn id="775" idx="2"/>
            </p:cNvCxnSpPr>
            <p:nvPr/>
          </p:nvCxnSpPr>
          <p:spPr>
            <a:xfrm rot="10800000">
              <a:off x="8302395" y="1648401"/>
              <a:ext cx="2700" cy="18330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778" name="Google Shape;778;p43"/>
          <p:cNvGrpSpPr/>
          <p:nvPr/>
        </p:nvGrpSpPr>
        <p:grpSpPr>
          <a:xfrm>
            <a:off x="4247127" y="4283864"/>
            <a:ext cx="568567" cy="557778"/>
            <a:chOff x="8118821" y="1418912"/>
            <a:chExt cx="568567" cy="557778"/>
          </a:xfrm>
        </p:grpSpPr>
        <p:grpSp>
          <p:nvGrpSpPr>
            <p:cNvPr id="779" name="Google Shape;779;p43"/>
            <p:cNvGrpSpPr/>
            <p:nvPr/>
          </p:nvGrpSpPr>
          <p:grpSpPr>
            <a:xfrm>
              <a:off x="8118821" y="1418912"/>
              <a:ext cx="568567" cy="557778"/>
              <a:chOff x="8019435" y="1273923"/>
              <a:chExt cx="568567" cy="557778"/>
            </a:xfrm>
          </p:grpSpPr>
          <p:sp>
            <p:nvSpPr>
              <p:cNvPr id="780" name="Google Shape;780;p43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781" name="Google Shape;781;p43"/>
              <p:cNvSpPr txBox="1"/>
              <p:nvPr/>
            </p:nvSpPr>
            <p:spPr>
              <a:xfrm>
                <a:off x="8142129" y="1273923"/>
                <a:ext cx="32252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8</a:t>
                </a:r>
                <a:endParaRPr/>
              </a:p>
            </p:txBody>
          </p:sp>
          <p:cxnSp>
            <p:nvCxnSpPr>
              <p:cNvPr id="782" name="Google Shape;782;p43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83" name="Google Shape;783;p43"/>
              <p:cNvCxnSpPr>
                <a:stCxn id="780" idx="2"/>
              </p:cNvCxnSpPr>
              <p:nvPr/>
            </p:nvCxnSpPr>
            <p:spPr>
              <a:xfrm rot="10800000">
                <a:off x="8305095" y="1621401"/>
                <a:ext cx="0" cy="2103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784" name="Google Shape;784;p43"/>
            <p:cNvCxnSpPr/>
            <p:nvPr/>
          </p:nvCxnSpPr>
          <p:spPr>
            <a:xfrm flipH="1">
              <a:off x="8159611" y="1800150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785" name="Google Shape;785;p43"/>
          <p:cNvGrpSpPr/>
          <p:nvPr/>
        </p:nvGrpSpPr>
        <p:grpSpPr>
          <a:xfrm>
            <a:off x="2282790" y="2643769"/>
            <a:ext cx="1909099" cy="818435"/>
            <a:chOff x="7342123" y="1273924"/>
            <a:chExt cx="1909099" cy="818435"/>
          </a:xfrm>
        </p:grpSpPr>
        <p:sp>
          <p:nvSpPr>
            <p:cNvPr id="786" name="Google Shape;786;p43"/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87" name="Google Shape;787;p43"/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4</a:t>
              </a:r>
              <a:endParaRPr/>
            </a:p>
          </p:txBody>
        </p:sp>
        <p:cxnSp>
          <p:nvCxnSpPr>
            <p:cNvPr id="788" name="Google Shape;788;p43"/>
            <p:cNvCxnSpPr/>
            <p:nvPr/>
          </p:nvCxnSpPr>
          <p:spPr>
            <a:xfrm flipH="1">
              <a:off x="7342123" y="1705957"/>
              <a:ext cx="820142" cy="366654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789" name="Google Shape;789;p43"/>
            <p:cNvCxnSpPr/>
            <p:nvPr/>
          </p:nvCxnSpPr>
          <p:spPr>
            <a:xfrm>
              <a:off x="8019435" y="1621523"/>
              <a:ext cx="565815" cy="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90" name="Google Shape;790;p43"/>
            <p:cNvCxnSpPr>
              <a:stCxn id="786" idx="2"/>
              <a:endCxn id="787" idx="2"/>
            </p:cNvCxnSpPr>
            <p:nvPr/>
          </p:nvCxnSpPr>
          <p:spPr>
            <a:xfrm rot="10800000">
              <a:off x="8302395" y="1648401"/>
              <a:ext cx="2700" cy="18330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91" name="Google Shape;791;p43"/>
            <p:cNvCxnSpPr/>
            <p:nvPr/>
          </p:nvCxnSpPr>
          <p:spPr>
            <a:xfrm>
              <a:off x="8437942" y="1692548"/>
              <a:ext cx="813280" cy="399811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792" name="Google Shape;792;p43"/>
          <p:cNvGrpSpPr/>
          <p:nvPr/>
        </p:nvGrpSpPr>
        <p:grpSpPr>
          <a:xfrm>
            <a:off x="3194055" y="5107252"/>
            <a:ext cx="568567" cy="557777"/>
            <a:chOff x="8118821" y="1418913"/>
            <a:chExt cx="568567" cy="557777"/>
          </a:xfrm>
        </p:grpSpPr>
        <p:grpSp>
          <p:nvGrpSpPr>
            <p:cNvPr id="793" name="Google Shape;793;p43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794" name="Google Shape;794;p43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795" name="Google Shape;795;p43"/>
              <p:cNvSpPr txBox="1"/>
              <p:nvPr/>
            </p:nvSpPr>
            <p:spPr>
              <a:xfrm>
                <a:off x="8142681" y="1287092"/>
                <a:ext cx="32252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9</a:t>
                </a:r>
                <a:endParaRPr/>
              </a:p>
            </p:txBody>
          </p:sp>
          <p:cxnSp>
            <p:nvCxnSpPr>
              <p:cNvPr id="796" name="Google Shape;796;p43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97" name="Google Shape;797;p43"/>
              <p:cNvCxnSpPr>
                <a:stCxn id="794" idx="2"/>
              </p:cNvCxnSpPr>
              <p:nvPr/>
            </p:nvCxnSpPr>
            <p:spPr>
              <a:xfrm rot="10800000">
                <a:off x="8305095" y="1621401"/>
                <a:ext cx="0" cy="2103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798" name="Google Shape;798;p43"/>
            <p:cNvCxnSpPr/>
            <p:nvPr/>
          </p:nvCxnSpPr>
          <p:spPr>
            <a:xfrm flipH="1">
              <a:off x="8159611" y="1800150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99" name="Google Shape;799;p43"/>
            <p:cNvCxnSpPr/>
            <p:nvPr/>
          </p:nvCxnSpPr>
          <p:spPr>
            <a:xfrm flipH="1">
              <a:off x="8440622" y="1795327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800" name="Google Shape;800;p43"/>
          <p:cNvGrpSpPr/>
          <p:nvPr/>
        </p:nvGrpSpPr>
        <p:grpSpPr>
          <a:xfrm>
            <a:off x="3873531" y="5107253"/>
            <a:ext cx="568567" cy="557777"/>
            <a:chOff x="8118821" y="1418913"/>
            <a:chExt cx="568567" cy="557777"/>
          </a:xfrm>
        </p:grpSpPr>
        <p:grpSp>
          <p:nvGrpSpPr>
            <p:cNvPr id="801" name="Google Shape;801;p43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802" name="Google Shape;802;p43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03" name="Google Shape;803;p43"/>
              <p:cNvSpPr txBox="1"/>
              <p:nvPr/>
            </p:nvSpPr>
            <p:spPr>
              <a:xfrm>
                <a:off x="8070938" y="1287091"/>
                <a:ext cx="4603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11</a:t>
                </a:r>
                <a:endParaRPr/>
              </a:p>
            </p:txBody>
          </p:sp>
          <p:cxnSp>
            <p:nvCxnSpPr>
              <p:cNvPr id="804" name="Google Shape;804;p43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05" name="Google Shape;805;p43"/>
              <p:cNvCxnSpPr>
                <a:stCxn id="802" idx="2"/>
                <a:endCxn id="803" idx="2"/>
              </p:cNvCxnSpPr>
              <p:nvPr/>
            </p:nvCxnSpPr>
            <p:spPr>
              <a:xfrm rot="10800000">
                <a:off x="8301195" y="1656501"/>
                <a:ext cx="3900" cy="1752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806" name="Google Shape;806;p43"/>
            <p:cNvCxnSpPr/>
            <p:nvPr/>
          </p:nvCxnSpPr>
          <p:spPr>
            <a:xfrm flipH="1">
              <a:off x="8159611" y="1800150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07" name="Google Shape;807;p43"/>
            <p:cNvCxnSpPr/>
            <p:nvPr/>
          </p:nvCxnSpPr>
          <p:spPr>
            <a:xfrm flipH="1">
              <a:off x="8440622" y="1795327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808" name="Google Shape;808;p43"/>
          <p:cNvGrpSpPr/>
          <p:nvPr/>
        </p:nvGrpSpPr>
        <p:grpSpPr>
          <a:xfrm>
            <a:off x="4692345" y="5107252"/>
            <a:ext cx="583076" cy="557778"/>
            <a:chOff x="8118821" y="1418912"/>
            <a:chExt cx="583076" cy="557778"/>
          </a:xfrm>
        </p:grpSpPr>
        <p:grpSp>
          <p:nvGrpSpPr>
            <p:cNvPr id="809" name="Google Shape;809;p43"/>
            <p:cNvGrpSpPr/>
            <p:nvPr/>
          </p:nvGrpSpPr>
          <p:grpSpPr>
            <a:xfrm>
              <a:off x="8118821" y="1418912"/>
              <a:ext cx="583076" cy="557778"/>
              <a:chOff x="8019435" y="1273923"/>
              <a:chExt cx="583076" cy="557778"/>
            </a:xfrm>
          </p:grpSpPr>
          <p:sp>
            <p:nvSpPr>
              <p:cNvPr id="810" name="Google Shape;810;p43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11" name="Google Shape;811;p43"/>
              <p:cNvSpPr txBox="1"/>
              <p:nvPr/>
            </p:nvSpPr>
            <p:spPr>
              <a:xfrm>
                <a:off x="8142129" y="1273923"/>
                <a:ext cx="4603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10</a:t>
                </a:r>
                <a:endParaRPr/>
              </a:p>
            </p:txBody>
          </p:sp>
          <p:cxnSp>
            <p:nvCxnSpPr>
              <p:cNvPr id="812" name="Google Shape;812;p43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13" name="Google Shape;813;p43"/>
              <p:cNvCxnSpPr>
                <a:stCxn id="810" idx="2"/>
              </p:cNvCxnSpPr>
              <p:nvPr/>
            </p:nvCxnSpPr>
            <p:spPr>
              <a:xfrm rot="10800000">
                <a:off x="8305095" y="1621401"/>
                <a:ext cx="0" cy="2103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814" name="Google Shape;814;p43"/>
            <p:cNvCxnSpPr/>
            <p:nvPr/>
          </p:nvCxnSpPr>
          <p:spPr>
            <a:xfrm flipH="1">
              <a:off x="8159611" y="1800150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15" name="Google Shape;815;p43"/>
            <p:cNvCxnSpPr/>
            <p:nvPr/>
          </p:nvCxnSpPr>
          <p:spPr>
            <a:xfrm flipH="1">
              <a:off x="8440622" y="1795327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816" name="Google Shape;816;p43"/>
          <p:cNvCxnSpPr/>
          <p:nvPr/>
        </p:nvCxnSpPr>
        <p:spPr>
          <a:xfrm flipH="1">
            <a:off x="2015667" y="3867223"/>
            <a:ext cx="204080" cy="142902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7" name="Google Shape;817;p43"/>
          <p:cNvCxnSpPr/>
          <p:nvPr/>
        </p:nvCxnSpPr>
        <p:spPr>
          <a:xfrm flipH="1">
            <a:off x="3549259" y="4728649"/>
            <a:ext cx="181131" cy="341404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18" name="Google Shape;818;p43"/>
          <p:cNvCxnSpPr/>
          <p:nvPr/>
        </p:nvCxnSpPr>
        <p:spPr>
          <a:xfrm>
            <a:off x="3938929" y="4732299"/>
            <a:ext cx="229468" cy="336135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19" name="Google Shape;819;p43"/>
          <p:cNvCxnSpPr/>
          <p:nvPr/>
        </p:nvCxnSpPr>
        <p:spPr>
          <a:xfrm>
            <a:off x="4671851" y="4696834"/>
            <a:ext cx="229468" cy="336135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20" name="Google Shape;820;p43"/>
          <p:cNvSpPr/>
          <p:nvPr/>
        </p:nvSpPr>
        <p:spPr>
          <a:xfrm>
            <a:off x="2989733" y="2537602"/>
            <a:ext cx="537560" cy="538200"/>
          </a:xfrm>
          <a:prstGeom prst="donut">
            <a:avLst>
              <a:gd name="adj" fmla="val 6978"/>
            </a:avLst>
          </a:prstGeom>
          <a:solidFill>
            <a:srgbClr val="FF0000"/>
          </a:solidFill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21" name="Google Shape;821;p43"/>
          <p:cNvSpPr/>
          <p:nvPr/>
        </p:nvSpPr>
        <p:spPr>
          <a:xfrm>
            <a:off x="7532519" y="5180428"/>
            <a:ext cx="537560" cy="538200"/>
          </a:xfrm>
          <a:prstGeom prst="donut">
            <a:avLst>
              <a:gd name="adj" fmla="val 6978"/>
            </a:avLst>
          </a:prstGeom>
          <a:solidFill>
            <a:srgbClr val="FF0000"/>
          </a:solidFill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22" name="Google Shape;822;p43"/>
          <p:cNvSpPr/>
          <p:nvPr/>
        </p:nvSpPr>
        <p:spPr>
          <a:xfrm>
            <a:off x="4098289" y="4490191"/>
            <a:ext cx="537560" cy="538200"/>
          </a:xfrm>
          <a:prstGeom prst="donut">
            <a:avLst>
              <a:gd name="adj" fmla="val 6978"/>
            </a:avLst>
          </a:prstGeom>
          <a:solidFill>
            <a:srgbClr val="FF0000"/>
          </a:solidFill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23" name="Google Shape;823;p43"/>
          <p:cNvSpPr/>
          <p:nvPr/>
        </p:nvSpPr>
        <p:spPr>
          <a:xfrm>
            <a:off x="2216104" y="4472943"/>
            <a:ext cx="537560" cy="538200"/>
          </a:xfrm>
          <a:prstGeom prst="donut">
            <a:avLst>
              <a:gd name="adj" fmla="val 6978"/>
            </a:avLst>
          </a:prstGeom>
          <a:solidFill>
            <a:srgbClr val="FF0000"/>
          </a:solidFill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24" name="Google Shape;824;p43"/>
          <p:cNvSpPr/>
          <p:nvPr/>
        </p:nvSpPr>
        <p:spPr>
          <a:xfrm>
            <a:off x="2553408" y="4481769"/>
            <a:ext cx="537560" cy="538200"/>
          </a:xfrm>
          <a:prstGeom prst="donut">
            <a:avLst>
              <a:gd name="adj" fmla="val 6978"/>
            </a:avLst>
          </a:prstGeom>
          <a:solidFill>
            <a:srgbClr val="FF0000"/>
          </a:solidFill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825" name="Google Shape;825;p43"/>
          <p:cNvGrpSpPr/>
          <p:nvPr/>
        </p:nvGrpSpPr>
        <p:grpSpPr>
          <a:xfrm>
            <a:off x="8958659" y="2896631"/>
            <a:ext cx="2250760" cy="2197874"/>
            <a:chOff x="6914978" y="1266256"/>
            <a:chExt cx="2250760" cy="2197874"/>
          </a:xfrm>
        </p:grpSpPr>
        <p:grpSp>
          <p:nvGrpSpPr>
            <p:cNvPr id="826" name="Google Shape;826;p43"/>
            <p:cNvGrpSpPr/>
            <p:nvPr/>
          </p:nvGrpSpPr>
          <p:grpSpPr>
            <a:xfrm>
              <a:off x="7197885" y="2099098"/>
              <a:ext cx="686309" cy="820422"/>
              <a:chOff x="7984333" y="1273924"/>
              <a:chExt cx="686309" cy="820422"/>
            </a:xfrm>
          </p:grpSpPr>
          <p:sp>
            <p:nvSpPr>
              <p:cNvPr id="827" name="Google Shape;827;p43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28" name="Google Shape;828;p43"/>
              <p:cNvSpPr txBox="1"/>
              <p:nvPr/>
            </p:nvSpPr>
            <p:spPr>
              <a:xfrm>
                <a:off x="8141080" y="1279191"/>
                <a:ext cx="32252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7</a:t>
                </a:r>
                <a:endParaRPr/>
              </a:p>
            </p:txBody>
          </p:sp>
          <p:cxnSp>
            <p:nvCxnSpPr>
              <p:cNvPr id="829" name="Google Shape;829;p43"/>
              <p:cNvCxnSpPr>
                <a:endCxn id="830" idx="0"/>
              </p:cNvCxnSpPr>
              <p:nvPr/>
            </p:nvCxnSpPr>
            <p:spPr>
              <a:xfrm flipH="1">
                <a:off x="7984333" y="1745046"/>
                <a:ext cx="181200" cy="341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831" name="Google Shape;831;p43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32" name="Google Shape;832;p43"/>
              <p:cNvCxnSpPr>
                <a:stCxn id="827" idx="2"/>
                <a:endCxn id="828" idx="2"/>
              </p:cNvCxnSpPr>
              <p:nvPr/>
            </p:nvCxnSpPr>
            <p:spPr>
              <a:xfrm rot="10800000">
                <a:off x="8302395" y="1648401"/>
                <a:ext cx="2700" cy="1833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33" name="Google Shape;833;p43"/>
              <p:cNvCxnSpPr>
                <a:endCxn id="834" idx="0"/>
              </p:cNvCxnSpPr>
              <p:nvPr/>
            </p:nvCxnSpPr>
            <p:spPr>
              <a:xfrm>
                <a:off x="8440542" y="1745146"/>
                <a:ext cx="230100" cy="349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grpSp>
          <p:nvGrpSpPr>
            <p:cNvPr id="835" name="Google Shape;835;p43"/>
            <p:cNvGrpSpPr/>
            <p:nvPr/>
          </p:nvGrpSpPr>
          <p:grpSpPr>
            <a:xfrm>
              <a:off x="6914978" y="2906353"/>
              <a:ext cx="568567" cy="557777"/>
              <a:chOff x="8118821" y="1418913"/>
              <a:chExt cx="568567" cy="557777"/>
            </a:xfrm>
          </p:grpSpPr>
          <p:grpSp>
            <p:nvGrpSpPr>
              <p:cNvPr id="836" name="Google Shape;836;p43"/>
              <p:cNvGrpSpPr/>
              <p:nvPr/>
            </p:nvGrpSpPr>
            <p:grpSpPr>
              <a:xfrm>
                <a:off x="8118821" y="1418913"/>
                <a:ext cx="568567" cy="557777"/>
                <a:chOff x="8019435" y="1273924"/>
                <a:chExt cx="568567" cy="557777"/>
              </a:xfrm>
            </p:grpSpPr>
            <p:sp>
              <p:nvSpPr>
                <p:cNvPr id="837" name="Google Shape;837;p43"/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 w="15875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830" name="Google Shape;830;p43"/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9</a:t>
                  </a:r>
                  <a:endParaRPr/>
                </a:p>
              </p:txBody>
            </p:sp>
            <p:cxnSp>
              <p:nvCxnSpPr>
                <p:cNvPr id="838" name="Google Shape;838;p43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39" name="Google Shape;839;p43"/>
                <p:cNvCxnSpPr>
                  <a:stCxn id="837" idx="2"/>
                  <a:endCxn id="830" idx="2"/>
                </p:cNvCxnSpPr>
                <p:nvPr/>
              </p:nvCxnSpPr>
              <p:spPr>
                <a:xfrm rot="10800000">
                  <a:off x="8302395" y="1648401"/>
                  <a:ext cx="2700" cy="1833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840" name="Google Shape;840;p43"/>
              <p:cNvCxnSpPr/>
              <p:nvPr/>
            </p:nvCxnSpPr>
            <p:spPr>
              <a:xfrm flipH="1">
                <a:off x="8159611" y="1800150"/>
                <a:ext cx="204080" cy="142902"/>
              </a:xfrm>
              <a:prstGeom prst="straightConnector1">
                <a:avLst/>
              </a:prstGeom>
              <a:noFill/>
              <a:ln w="19050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41" name="Google Shape;841;p43"/>
              <p:cNvCxnSpPr/>
              <p:nvPr/>
            </p:nvCxnSpPr>
            <p:spPr>
              <a:xfrm flipH="1">
                <a:off x="8440622" y="1795327"/>
                <a:ext cx="204080" cy="142902"/>
              </a:xfrm>
              <a:prstGeom prst="straightConnector1">
                <a:avLst/>
              </a:prstGeom>
              <a:noFill/>
              <a:ln w="19050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42" name="Google Shape;842;p43"/>
            <p:cNvGrpSpPr/>
            <p:nvPr/>
          </p:nvGrpSpPr>
          <p:grpSpPr>
            <a:xfrm>
              <a:off x="7599686" y="2906352"/>
              <a:ext cx="568567" cy="557777"/>
              <a:chOff x="8118821" y="1418913"/>
              <a:chExt cx="568567" cy="557777"/>
            </a:xfrm>
          </p:grpSpPr>
          <p:grpSp>
            <p:nvGrpSpPr>
              <p:cNvPr id="843" name="Google Shape;843;p43"/>
              <p:cNvGrpSpPr/>
              <p:nvPr/>
            </p:nvGrpSpPr>
            <p:grpSpPr>
              <a:xfrm>
                <a:off x="8118821" y="1418913"/>
                <a:ext cx="568567" cy="557777"/>
                <a:chOff x="8019435" y="1273924"/>
                <a:chExt cx="568567" cy="557777"/>
              </a:xfrm>
            </p:grpSpPr>
            <p:sp>
              <p:nvSpPr>
                <p:cNvPr id="844" name="Google Shape;844;p43"/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 w="15875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834" name="Google Shape;834;p43"/>
                <p:cNvSpPr txBox="1"/>
                <p:nvPr/>
              </p:nvSpPr>
              <p:spPr>
                <a:xfrm>
                  <a:off x="8142681" y="1287092"/>
                  <a:ext cx="32252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8</a:t>
                  </a:r>
                  <a:endParaRPr/>
                </a:p>
              </p:txBody>
            </p:sp>
            <p:cxnSp>
              <p:nvCxnSpPr>
                <p:cNvPr id="845" name="Google Shape;845;p43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46" name="Google Shape;846;p43"/>
                <p:cNvCxnSpPr>
                  <a:stCxn id="844" idx="2"/>
                </p:cNvCxnSpPr>
                <p:nvPr/>
              </p:nvCxnSpPr>
              <p:spPr>
                <a:xfrm rot="10800000">
                  <a:off x="8305095" y="1621401"/>
                  <a:ext cx="0" cy="2103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847" name="Google Shape;847;p43"/>
              <p:cNvCxnSpPr/>
              <p:nvPr/>
            </p:nvCxnSpPr>
            <p:spPr>
              <a:xfrm flipH="1">
                <a:off x="8159611" y="1800150"/>
                <a:ext cx="204080" cy="142902"/>
              </a:xfrm>
              <a:prstGeom prst="straightConnector1">
                <a:avLst/>
              </a:prstGeom>
              <a:noFill/>
              <a:ln w="19050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48" name="Google Shape;848;p43"/>
              <p:cNvCxnSpPr/>
              <p:nvPr/>
            </p:nvCxnSpPr>
            <p:spPr>
              <a:xfrm flipH="1">
                <a:off x="8440622" y="1795327"/>
                <a:ext cx="204080" cy="142902"/>
              </a:xfrm>
              <a:prstGeom prst="straightConnector1">
                <a:avLst/>
              </a:prstGeom>
              <a:noFill/>
              <a:ln w="19050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49" name="Google Shape;849;p43"/>
            <p:cNvGrpSpPr/>
            <p:nvPr/>
          </p:nvGrpSpPr>
          <p:grpSpPr>
            <a:xfrm>
              <a:off x="8562069" y="2099098"/>
              <a:ext cx="603669" cy="812522"/>
              <a:chOff x="7984333" y="1273924"/>
              <a:chExt cx="603669" cy="812522"/>
            </a:xfrm>
          </p:grpSpPr>
          <p:sp>
            <p:nvSpPr>
              <p:cNvPr id="850" name="Google Shape;850;p43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51" name="Google Shape;851;p43"/>
              <p:cNvSpPr txBox="1"/>
              <p:nvPr/>
            </p:nvSpPr>
            <p:spPr>
              <a:xfrm>
                <a:off x="8141080" y="1279191"/>
                <a:ext cx="32252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5</a:t>
                </a:r>
                <a:endParaRPr/>
              </a:p>
            </p:txBody>
          </p:sp>
          <p:cxnSp>
            <p:nvCxnSpPr>
              <p:cNvPr id="852" name="Google Shape;852;p43"/>
              <p:cNvCxnSpPr>
                <a:endCxn id="853" idx="0"/>
              </p:cNvCxnSpPr>
              <p:nvPr/>
            </p:nvCxnSpPr>
            <p:spPr>
              <a:xfrm flipH="1">
                <a:off x="7984333" y="1745046"/>
                <a:ext cx="181200" cy="341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854" name="Google Shape;854;p43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55" name="Google Shape;855;p43"/>
              <p:cNvCxnSpPr>
                <a:stCxn id="850" idx="2"/>
                <a:endCxn id="851" idx="2"/>
              </p:cNvCxnSpPr>
              <p:nvPr/>
            </p:nvCxnSpPr>
            <p:spPr>
              <a:xfrm rot="10800000">
                <a:off x="8302395" y="1648401"/>
                <a:ext cx="2700" cy="1833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56" name="Google Shape;856;p43"/>
            <p:cNvGrpSpPr/>
            <p:nvPr/>
          </p:nvGrpSpPr>
          <p:grpSpPr>
            <a:xfrm>
              <a:off x="8279162" y="2906353"/>
              <a:ext cx="568567" cy="557777"/>
              <a:chOff x="8118821" y="1418913"/>
              <a:chExt cx="568567" cy="557777"/>
            </a:xfrm>
          </p:grpSpPr>
          <p:grpSp>
            <p:nvGrpSpPr>
              <p:cNvPr id="857" name="Google Shape;857;p43"/>
              <p:cNvGrpSpPr/>
              <p:nvPr/>
            </p:nvGrpSpPr>
            <p:grpSpPr>
              <a:xfrm>
                <a:off x="8118821" y="1418913"/>
                <a:ext cx="568567" cy="557777"/>
                <a:chOff x="8019435" y="1273924"/>
                <a:chExt cx="568567" cy="557777"/>
              </a:xfrm>
            </p:grpSpPr>
            <p:sp>
              <p:nvSpPr>
                <p:cNvPr id="858" name="Google Shape;858;p43"/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 w="15875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853" name="Google Shape;853;p43"/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6</a:t>
                  </a:r>
                  <a:endParaRPr/>
                </a:p>
              </p:txBody>
            </p:sp>
            <p:cxnSp>
              <p:nvCxnSpPr>
                <p:cNvPr id="859" name="Google Shape;859;p43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60" name="Google Shape;860;p43"/>
                <p:cNvCxnSpPr>
                  <a:stCxn id="858" idx="2"/>
                  <a:endCxn id="853" idx="2"/>
                </p:cNvCxnSpPr>
                <p:nvPr/>
              </p:nvCxnSpPr>
              <p:spPr>
                <a:xfrm rot="10800000">
                  <a:off x="8302395" y="1648401"/>
                  <a:ext cx="2700" cy="1833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861" name="Google Shape;861;p43"/>
              <p:cNvCxnSpPr/>
              <p:nvPr/>
            </p:nvCxnSpPr>
            <p:spPr>
              <a:xfrm flipH="1">
                <a:off x="8159611" y="1800150"/>
                <a:ext cx="204080" cy="142902"/>
              </a:xfrm>
              <a:prstGeom prst="straightConnector1">
                <a:avLst/>
              </a:prstGeom>
              <a:noFill/>
              <a:ln w="19050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62" name="Google Shape;862;p43"/>
              <p:cNvCxnSpPr/>
              <p:nvPr/>
            </p:nvCxnSpPr>
            <p:spPr>
              <a:xfrm flipH="1">
                <a:off x="8440622" y="1795327"/>
                <a:ext cx="204080" cy="142902"/>
              </a:xfrm>
              <a:prstGeom prst="straightConnector1">
                <a:avLst/>
              </a:prstGeom>
              <a:noFill/>
              <a:ln w="19050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63" name="Google Shape;863;p43"/>
            <p:cNvGrpSpPr/>
            <p:nvPr/>
          </p:nvGrpSpPr>
          <p:grpSpPr>
            <a:xfrm>
              <a:off x="7518647" y="1266256"/>
              <a:ext cx="1364184" cy="832842"/>
              <a:chOff x="7573536" y="1273924"/>
              <a:chExt cx="1364184" cy="832842"/>
            </a:xfrm>
          </p:grpSpPr>
          <p:sp>
            <p:nvSpPr>
              <p:cNvPr id="864" name="Google Shape;864;p43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65" name="Google Shape;865;p43"/>
              <p:cNvSpPr txBox="1"/>
              <p:nvPr/>
            </p:nvSpPr>
            <p:spPr>
              <a:xfrm>
                <a:off x="8141080" y="1279191"/>
                <a:ext cx="32252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4</a:t>
                </a:r>
                <a:endParaRPr/>
              </a:p>
            </p:txBody>
          </p:sp>
          <p:cxnSp>
            <p:nvCxnSpPr>
              <p:cNvPr id="866" name="Google Shape;866;p43"/>
              <p:cNvCxnSpPr>
                <a:endCxn id="827" idx="0"/>
              </p:cNvCxnSpPr>
              <p:nvPr/>
            </p:nvCxnSpPr>
            <p:spPr>
              <a:xfrm flipH="1">
                <a:off x="7573536" y="1744966"/>
                <a:ext cx="591900" cy="3618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867" name="Google Shape;867;p43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68" name="Google Shape;868;p43"/>
              <p:cNvCxnSpPr>
                <a:stCxn id="864" idx="2"/>
                <a:endCxn id="865" idx="2"/>
              </p:cNvCxnSpPr>
              <p:nvPr/>
            </p:nvCxnSpPr>
            <p:spPr>
              <a:xfrm rot="10800000">
                <a:off x="8302395" y="1648401"/>
                <a:ext cx="2700" cy="1833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69" name="Google Shape;869;p43"/>
              <p:cNvCxnSpPr>
                <a:endCxn id="850" idx="0"/>
              </p:cNvCxnSpPr>
              <p:nvPr/>
            </p:nvCxnSpPr>
            <p:spPr>
              <a:xfrm>
                <a:off x="8440620" y="1744966"/>
                <a:ext cx="497100" cy="3618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</p:grpSp>
      <p:grpSp>
        <p:nvGrpSpPr>
          <p:cNvPr id="870" name="Google Shape;870;p43"/>
          <p:cNvGrpSpPr/>
          <p:nvPr/>
        </p:nvGrpSpPr>
        <p:grpSpPr>
          <a:xfrm>
            <a:off x="6474702" y="3370444"/>
            <a:ext cx="780085" cy="763319"/>
            <a:chOff x="8019435" y="1273924"/>
            <a:chExt cx="780085" cy="763319"/>
          </a:xfrm>
        </p:grpSpPr>
        <p:sp>
          <p:nvSpPr>
            <p:cNvPr id="871" name="Google Shape;871;p43"/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72" name="Google Shape;872;p43"/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</a:t>
              </a:r>
              <a:endParaRPr/>
            </a:p>
          </p:txBody>
        </p:sp>
        <p:cxnSp>
          <p:nvCxnSpPr>
            <p:cNvPr id="873" name="Google Shape;873;p43"/>
            <p:cNvCxnSpPr/>
            <p:nvPr/>
          </p:nvCxnSpPr>
          <p:spPr>
            <a:xfrm>
              <a:off x="8019435" y="1621523"/>
              <a:ext cx="565815" cy="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74" name="Google Shape;874;p43"/>
            <p:cNvCxnSpPr>
              <a:stCxn id="871" idx="2"/>
              <a:endCxn id="872" idx="2"/>
            </p:cNvCxnSpPr>
            <p:nvPr/>
          </p:nvCxnSpPr>
          <p:spPr>
            <a:xfrm rot="10800000">
              <a:off x="8302395" y="1648401"/>
              <a:ext cx="2700" cy="18330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75" name="Google Shape;875;p43"/>
            <p:cNvCxnSpPr/>
            <p:nvPr/>
          </p:nvCxnSpPr>
          <p:spPr>
            <a:xfrm>
              <a:off x="8415998" y="1693264"/>
              <a:ext cx="383522" cy="343979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876" name="Google Shape;876;p43"/>
          <p:cNvGrpSpPr/>
          <p:nvPr/>
        </p:nvGrpSpPr>
        <p:grpSpPr>
          <a:xfrm>
            <a:off x="7021190" y="4168461"/>
            <a:ext cx="568567" cy="557778"/>
            <a:chOff x="8118821" y="1418912"/>
            <a:chExt cx="568567" cy="557778"/>
          </a:xfrm>
        </p:grpSpPr>
        <p:grpSp>
          <p:nvGrpSpPr>
            <p:cNvPr id="877" name="Google Shape;877;p43"/>
            <p:cNvGrpSpPr/>
            <p:nvPr/>
          </p:nvGrpSpPr>
          <p:grpSpPr>
            <a:xfrm>
              <a:off x="8118821" y="1418912"/>
              <a:ext cx="568567" cy="557778"/>
              <a:chOff x="8019435" y="1273923"/>
              <a:chExt cx="568567" cy="557778"/>
            </a:xfrm>
          </p:grpSpPr>
          <p:sp>
            <p:nvSpPr>
              <p:cNvPr id="878" name="Google Shape;878;p43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79" name="Google Shape;879;p43"/>
              <p:cNvSpPr txBox="1"/>
              <p:nvPr/>
            </p:nvSpPr>
            <p:spPr>
              <a:xfrm>
                <a:off x="8142129" y="1273923"/>
                <a:ext cx="32252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7</a:t>
                </a:r>
                <a:endParaRPr/>
              </a:p>
            </p:txBody>
          </p:sp>
          <p:cxnSp>
            <p:nvCxnSpPr>
              <p:cNvPr id="880" name="Google Shape;880;p43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81" name="Google Shape;881;p43"/>
              <p:cNvCxnSpPr>
                <a:stCxn id="878" idx="2"/>
              </p:cNvCxnSpPr>
              <p:nvPr/>
            </p:nvCxnSpPr>
            <p:spPr>
              <a:xfrm rot="10800000">
                <a:off x="8305095" y="1621401"/>
                <a:ext cx="0" cy="2103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882" name="Google Shape;882;p43"/>
            <p:cNvCxnSpPr/>
            <p:nvPr/>
          </p:nvCxnSpPr>
          <p:spPr>
            <a:xfrm flipH="1">
              <a:off x="8159611" y="1800150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883" name="Google Shape;883;p43"/>
          <p:cNvGrpSpPr/>
          <p:nvPr/>
        </p:nvGrpSpPr>
        <p:grpSpPr>
          <a:xfrm>
            <a:off x="5842077" y="2537602"/>
            <a:ext cx="883449" cy="798419"/>
            <a:chOff x="8019435" y="1273924"/>
            <a:chExt cx="883449" cy="798419"/>
          </a:xfrm>
        </p:grpSpPr>
        <p:sp>
          <p:nvSpPr>
            <p:cNvPr id="884" name="Google Shape;884;p43"/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85" name="Google Shape;885;p43"/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</a:t>
              </a:r>
              <a:endParaRPr/>
            </a:p>
          </p:txBody>
        </p:sp>
        <p:cxnSp>
          <p:nvCxnSpPr>
            <p:cNvPr id="886" name="Google Shape;886;p43"/>
            <p:cNvCxnSpPr/>
            <p:nvPr/>
          </p:nvCxnSpPr>
          <p:spPr>
            <a:xfrm>
              <a:off x="8019435" y="1621523"/>
              <a:ext cx="565815" cy="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87" name="Google Shape;887;p43"/>
            <p:cNvCxnSpPr>
              <a:stCxn id="884" idx="2"/>
              <a:endCxn id="885" idx="2"/>
            </p:cNvCxnSpPr>
            <p:nvPr/>
          </p:nvCxnSpPr>
          <p:spPr>
            <a:xfrm rot="10800000">
              <a:off x="8302395" y="1648401"/>
              <a:ext cx="2700" cy="18330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88" name="Google Shape;888;p43"/>
            <p:cNvCxnSpPr/>
            <p:nvPr/>
          </p:nvCxnSpPr>
          <p:spPr>
            <a:xfrm>
              <a:off x="8405786" y="1710619"/>
              <a:ext cx="497098" cy="361724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889" name="Google Shape;889;p43"/>
          <p:cNvGrpSpPr/>
          <p:nvPr/>
        </p:nvGrpSpPr>
        <p:grpSpPr>
          <a:xfrm>
            <a:off x="7709996" y="4978470"/>
            <a:ext cx="568567" cy="557777"/>
            <a:chOff x="8118821" y="1418913"/>
            <a:chExt cx="568567" cy="557777"/>
          </a:xfrm>
        </p:grpSpPr>
        <p:grpSp>
          <p:nvGrpSpPr>
            <p:cNvPr id="890" name="Google Shape;890;p43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891" name="Google Shape;891;p43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92" name="Google Shape;892;p43"/>
              <p:cNvSpPr txBox="1"/>
              <p:nvPr/>
            </p:nvSpPr>
            <p:spPr>
              <a:xfrm>
                <a:off x="8141080" y="1279191"/>
                <a:ext cx="32252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6</a:t>
                </a:r>
                <a:endParaRPr/>
              </a:p>
            </p:txBody>
          </p:sp>
          <p:cxnSp>
            <p:nvCxnSpPr>
              <p:cNvPr id="893" name="Google Shape;893;p43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94" name="Google Shape;894;p43"/>
              <p:cNvCxnSpPr>
                <a:stCxn id="891" idx="2"/>
                <a:endCxn id="892" idx="2"/>
              </p:cNvCxnSpPr>
              <p:nvPr/>
            </p:nvCxnSpPr>
            <p:spPr>
              <a:xfrm rot="10800000">
                <a:off x="8302395" y="1648401"/>
                <a:ext cx="2700" cy="1833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895" name="Google Shape;895;p43"/>
            <p:cNvCxnSpPr/>
            <p:nvPr/>
          </p:nvCxnSpPr>
          <p:spPr>
            <a:xfrm flipH="1">
              <a:off x="8159611" y="1800150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96" name="Google Shape;896;p43"/>
            <p:cNvCxnSpPr/>
            <p:nvPr/>
          </p:nvCxnSpPr>
          <p:spPr>
            <a:xfrm flipH="1">
              <a:off x="8440622" y="1795327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897" name="Google Shape;897;p43"/>
          <p:cNvCxnSpPr/>
          <p:nvPr/>
        </p:nvCxnSpPr>
        <p:spPr>
          <a:xfrm>
            <a:off x="7464952" y="4607904"/>
            <a:ext cx="383522" cy="343979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98" name="Google Shape;898;p43"/>
          <p:cNvCxnSpPr/>
          <p:nvPr/>
        </p:nvCxnSpPr>
        <p:spPr>
          <a:xfrm flipH="1">
            <a:off x="6514016" y="3761427"/>
            <a:ext cx="204080" cy="142902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9" name="Google Shape;899;p43"/>
          <p:cNvCxnSpPr/>
          <p:nvPr/>
        </p:nvCxnSpPr>
        <p:spPr>
          <a:xfrm flipH="1">
            <a:off x="5889381" y="2917468"/>
            <a:ext cx="204080" cy="142902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00" name="Google Shape;900;p43"/>
          <p:cNvSpPr/>
          <p:nvPr/>
        </p:nvSpPr>
        <p:spPr>
          <a:xfrm>
            <a:off x="5669597" y="2759155"/>
            <a:ext cx="537560" cy="538200"/>
          </a:xfrm>
          <a:prstGeom prst="donut">
            <a:avLst>
              <a:gd name="adj" fmla="val 6978"/>
            </a:avLst>
          </a:prstGeom>
          <a:solidFill>
            <a:srgbClr val="FF0000"/>
          </a:solidFill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01" name="Google Shape;901;p43"/>
          <p:cNvSpPr/>
          <p:nvPr/>
        </p:nvSpPr>
        <p:spPr>
          <a:xfrm>
            <a:off x="6329455" y="3560377"/>
            <a:ext cx="537560" cy="538200"/>
          </a:xfrm>
          <a:prstGeom prst="donut">
            <a:avLst>
              <a:gd name="adj" fmla="val 6978"/>
            </a:avLst>
          </a:prstGeom>
          <a:solidFill>
            <a:srgbClr val="FF0000"/>
          </a:solidFill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02" name="Google Shape;902;p43"/>
          <p:cNvSpPr/>
          <p:nvPr/>
        </p:nvSpPr>
        <p:spPr>
          <a:xfrm>
            <a:off x="6862166" y="4394378"/>
            <a:ext cx="537560" cy="538200"/>
          </a:xfrm>
          <a:prstGeom prst="donut">
            <a:avLst>
              <a:gd name="adj" fmla="val 6978"/>
            </a:avLst>
          </a:prstGeom>
          <a:solidFill>
            <a:srgbClr val="FF0000"/>
          </a:solidFill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03" name="Google Shape;903;p43"/>
          <p:cNvSpPr/>
          <p:nvPr/>
        </p:nvSpPr>
        <p:spPr>
          <a:xfrm>
            <a:off x="1820071" y="3675202"/>
            <a:ext cx="537560" cy="538200"/>
          </a:xfrm>
          <a:prstGeom prst="donut">
            <a:avLst>
              <a:gd name="adj" fmla="val 6978"/>
            </a:avLst>
          </a:prstGeom>
          <a:solidFill>
            <a:srgbClr val="FF0000"/>
          </a:solidFill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04" name="Google Shape;904;p43"/>
          <p:cNvSpPr/>
          <p:nvPr/>
        </p:nvSpPr>
        <p:spPr>
          <a:xfrm>
            <a:off x="7037230" y="4066681"/>
            <a:ext cx="537560" cy="538200"/>
          </a:xfrm>
          <a:prstGeom prst="donut">
            <a:avLst>
              <a:gd name="adj" fmla="val 6978"/>
            </a:avLst>
          </a:prstGeom>
          <a:solidFill>
            <a:srgbClr val="FF0000"/>
          </a:solidFill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05" name="Google Shape;905;p43"/>
          <p:cNvSpPr txBox="1"/>
          <p:nvPr/>
        </p:nvSpPr>
        <p:spPr>
          <a:xfrm>
            <a:off x="3112138" y="5713261"/>
            <a:ext cx="898809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Invalid</a:t>
            </a:r>
            <a:endParaRPr dirty="0"/>
          </a:p>
        </p:txBody>
      </p:sp>
      <p:sp>
        <p:nvSpPr>
          <p:cNvPr id="906" name="Google Shape;906;p43"/>
          <p:cNvSpPr txBox="1"/>
          <p:nvPr/>
        </p:nvSpPr>
        <p:spPr>
          <a:xfrm>
            <a:off x="6646595" y="5691364"/>
            <a:ext cx="871074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Invalid</a:t>
            </a:r>
            <a:endParaRPr lang="en-US" dirty="0"/>
          </a:p>
        </p:txBody>
      </p:sp>
      <p:sp>
        <p:nvSpPr>
          <p:cNvPr id="907" name="Google Shape;907;p43"/>
          <p:cNvSpPr txBox="1"/>
          <p:nvPr/>
        </p:nvSpPr>
        <p:spPr>
          <a:xfrm>
            <a:off x="10036627" y="5689982"/>
            <a:ext cx="695489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B0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Valid</a:t>
            </a:r>
            <a:endParaRPr lang="en-US" dirty="0"/>
          </a:p>
        </p:txBody>
      </p:sp>
      <p:cxnSp>
        <p:nvCxnSpPr>
          <p:cNvPr id="908" name="Google Shape;908;p43"/>
          <p:cNvCxnSpPr/>
          <p:nvPr/>
        </p:nvCxnSpPr>
        <p:spPr>
          <a:xfrm flipH="1">
            <a:off x="10976617" y="4113987"/>
            <a:ext cx="204080" cy="142902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 dirty="0"/>
              <a:t>Quiz - Are these valid heaps?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" name="Google Shape;133;p18"/>
          <p:cNvGrpSpPr/>
          <p:nvPr/>
        </p:nvGrpSpPr>
        <p:grpSpPr>
          <a:xfrm>
            <a:off x="575493" y="3538803"/>
            <a:ext cx="1253275" cy="1365032"/>
            <a:chOff x="1285877" y="2866750"/>
            <a:chExt cx="1253275" cy="1365032"/>
          </a:xfrm>
        </p:grpSpPr>
        <p:grpSp>
          <p:nvGrpSpPr>
            <p:cNvPr id="134" name="Google Shape;134;p18"/>
            <p:cNvGrpSpPr/>
            <p:nvPr/>
          </p:nvGrpSpPr>
          <p:grpSpPr>
            <a:xfrm>
              <a:off x="1596061" y="2866750"/>
              <a:ext cx="576392" cy="767652"/>
              <a:chOff x="8011610" y="1273924"/>
              <a:chExt cx="576392" cy="767652"/>
            </a:xfrm>
          </p:grpSpPr>
          <p:sp>
            <p:nvSpPr>
              <p:cNvPr id="135" name="Google Shape;135;p18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6" name="Google Shape;136;p18"/>
              <p:cNvSpPr txBox="1"/>
              <p:nvPr/>
            </p:nvSpPr>
            <p:spPr>
              <a:xfrm>
                <a:off x="8141080" y="1279191"/>
                <a:ext cx="32252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8</a:t>
                </a:r>
                <a:endParaRPr/>
              </a:p>
            </p:txBody>
          </p:sp>
          <p:cxnSp>
            <p:nvCxnSpPr>
              <p:cNvPr id="137" name="Google Shape;137;p18"/>
              <p:cNvCxnSpPr/>
              <p:nvPr/>
            </p:nvCxnSpPr>
            <p:spPr>
              <a:xfrm flipH="1">
                <a:off x="8011610" y="1745042"/>
                <a:ext cx="153853" cy="296534"/>
              </a:xfrm>
              <a:prstGeom prst="straightConnector1">
                <a:avLst/>
              </a:prstGeom>
              <a:noFill/>
              <a:ln w="19050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138" name="Google Shape;138;p18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9" name="Google Shape;139;p18"/>
              <p:cNvCxnSpPr>
                <a:stCxn id="135" idx="2"/>
                <a:endCxn id="136" idx="2"/>
              </p:cNvCxnSpPr>
              <p:nvPr/>
            </p:nvCxnSpPr>
            <p:spPr>
              <a:xfrm rot="10800000">
                <a:off x="8302395" y="1648401"/>
                <a:ext cx="2700" cy="1833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0" name="Google Shape;140;p18"/>
              <p:cNvCxnSpPr/>
              <p:nvPr/>
            </p:nvCxnSpPr>
            <p:spPr>
              <a:xfrm>
                <a:off x="8440622" y="1745042"/>
                <a:ext cx="144628" cy="296534"/>
              </a:xfrm>
              <a:prstGeom prst="straightConnector1">
                <a:avLst/>
              </a:prstGeom>
              <a:noFill/>
              <a:ln w="19050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grpSp>
          <p:nvGrpSpPr>
            <p:cNvPr id="141" name="Google Shape;141;p18"/>
            <p:cNvGrpSpPr/>
            <p:nvPr/>
          </p:nvGrpSpPr>
          <p:grpSpPr>
            <a:xfrm>
              <a:off x="1285877" y="3674005"/>
              <a:ext cx="568567" cy="557777"/>
              <a:chOff x="8118821" y="1418913"/>
              <a:chExt cx="568567" cy="557777"/>
            </a:xfrm>
          </p:grpSpPr>
          <p:grpSp>
            <p:nvGrpSpPr>
              <p:cNvPr id="142" name="Google Shape;142;p18"/>
              <p:cNvGrpSpPr/>
              <p:nvPr/>
            </p:nvGrpSpPr>
            <p:grpSpPr>
              <a:xfrm>
                <a:off x="8118821" y="1418913"/>
                <a:ext cx="568567" cy="557777"/>
                <a:chOff x="8019435" y="1273924"/>
                <a:chExt cx="568567" cy="557777"/>
              </a:xfrm>
            </p:grpSpPr>
            <p:sp>
              <p:nvSpPr>
                <p:cNvPr id="143" name="Google Shape;143;p18"/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 w="15875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44" name="Google Shape;144;p18"/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9</a:t>
                  </a:r>
                  <a:endParaRPr/>
                </a:p>
              </p:txBody>
            </p:sp>
            <p:cxnSp>
              <p:nvCxnSpPr>
                <p:cNvPr id="145" name="Google Shape;145;p18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6" name="Google Shape;146;p18"/>
                <p:cNvCxnSpPr>
                  <a:stCxn id="143" idx="2"/>
                  <a:endCxn id="144" idx="2"/>
                </p:cNvCxnSpPr>
                <p:nvPr/>
              </p:nvCxnSpPr>
              <p:spPr>
                <a:xfrm rot="10800000">
                  <a:off x="8302395" y="1648401"/>
                  <a:ext cx="2700" cy="1833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147" name="Google Shape;147;p18"/>
              <p:cNvCxnSpPr/>
              <p:nvPr/>
            </p:nvCxnSpPr>
            <p:spPr>
              <a:xfrm flipH="1">
                <a:off x="8159611" y="1800150"/>
                <a:ext cx="204080" cy="142902"/>
              </a:xfrm>
              <a:prstGeom prst="straightConnector1">
                <a:avLst/>
              </a:prstGeom>
              <a:noFill/>
              <a:ln w="19050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8" name="Google Shape;148;p18"/>
              <p:cNvCxnSpPr/>
              <p:nvPr/>
            </p:nvCxnSpPr>
            <p:spPr>
              <a:xfrm flipH="1">
                <a:off x="8440622" y="1795327"/>
                <a:ext cx="204080" cy="142902"/>
              </a:xfrm>
              <a:prstGeom prst="straightConnector1">
                <a:avLst/>
              </a:prstGeom>
              <a:noFill/>
              <a:ln w="19050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9" name="Google Shape;149;p18"/>
            <p:cNvGrpSpPr/>
            <p:nvPr/>
          </p:nvGrpSpPr>
          <p:grpSpPr>
            <a:xfrm>
              <a:off x="1970585" y="3672069"/>
              <a:ext cx="568567" cy="559712"/>
              <a:chOff x="8118821" y="1416978"/>
              <a:chExt cx="568567" cy="559712"/>
            </a:xfrm>
          </p:grpSpPr>
          <p:grpSp>
            <p:nvGrpSpPr>
              <p:cNvPr id="150" name="Google Shape;150;p18"/>
              <p:cNvGrpSpPr/>
              <p:nvPr/>
            </p:nvGrpSpPr>
            <p:grpSpPr>
              <a:xfrm>
                <a:off x="8118821" y="1416978"/>
                <a:ext cx="568567" cy="559712"/>
                <a:chOff x="8019435" y="1271989"/>
                <a:chExt cx="568567" cy="559712"/>
              </a:xfrm>
            </p:grpSpPr>
            <p:sp>
              <p:nvSpPr>
                <p:cNvPr id="151" name="Google Shape;151;p18"/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 w="15875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52" name="Google Shape;152;p18"/>
                <p:cNvSpPr txBox="1"/>
                <p:nvPr/>
              </p:nvSpPr>
              <p:spPr>
                <a:xfrm>
                  <a:off x="8072151" y="1271989"/>
                  <a:ext cx="46038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10</a:t>
                  </a:r>
                  <a:endParaRPr/>
                </a:p>
              </p:txBody>
            </p:sp>
            <p:cxnSp>
              <p:nvCxnSpPr>
                <p:cNvPr id="153" name="Google Shape;153;p18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54" name="Google Shape;154;p18"/>
                <p:cNvCxnSpPr>
                  <a:stCxn id="151" idx="2"/>
                </p:cNvCxnSpPr>
                <p:nvPr/>
              </p:nvCxnSpPr>
              <p:spPr>
                <a:xfrm rot="10800000">
                  <a:off x="8305095" y="1621401"/>
                  <a:ext cx="0" cy="2103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155" name="Google Shape;155;p18"/>
              <p:cNvCxnSpPr/>
              <p:nvPr/>
            </p:nvCxnSpPr>
            <p:spPr>
              <a:xfrm flipH="1">
                <a:off x="8159611" y="1800150"/>
                <a:ext cx="204080" cy="142902"/>
              </a:xfrm>
              <a:prstGeom prst="straightConnector1">
                <a:avLst/>
              </a:prstGeom>
              <a:noFill/>
              <a:ln w="19050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6" name="Google Shape;156;p18"/>
              <p:cNvCxnSpPr/>
              <p:nvPr/>
            </p:nvCxnSpPr>
            <p:spPr>
              <a:xfrm flipH="1">
                <a:off x="8440622" y="1795327"/>
                <a:ext cx="204080" cy="142902"/>
              </a:xfrm>
              <a:prstGeom prst="straightConnector1">
                <a:avLst/>
              </a:prstGeom>
              <a:noFill/>
              <a:ln w="19050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57" name="Google Shape;157;p18"/>
          <p:cNvGrpSpPr/>
          <p:nvPr/>
        </p:nvGrpSpPr>
        <p:grpSpPr>
          <a:xfrm>
            <a:off x="2802169" y="2757203"/>
            <a:ext cx="2617459" cy="2197874"/>
            <a:chOff x="6914978" y="1266256"/>
            <a:chExt cx="2617459" cy="2197874"/>
          </a:xfrm>
        </p:grpSpPr>
        <p:grpSp>
          <p:nvGrpSpPr>
            <p:cNvPr id="158" name="Google Shape;158;p18"/>
            <p:cNvGrpSpPr/>
            <p:nvPr/>
          </p:nvGrpSpPr>
          <p:grpSpPr>
            <a:xfrm>
              <a:off x="7197885" y="2099098"/>
              <a:ext cx="755238" cy="820422"/>
              <a:chOff x="7984333" y="1273924"/>
              <a:chExt cx="755238" cy="820422"/>
            </a:xfrm>
          </p:grpSpPr>
          <p:sp>
            <p:nvSpPr>
              <p:cNvPr id="159" name="Google Shape;159;p18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60" name="Google Shape;160;p18"/>
              <p:cNvSpPr txBox="1"/>
              <p:nvPr/>
            </p:nvSpPr>
            <p:spPr>
              <a:xfrm>
                <a:off x="8141080" y="1279191"/>
                <a:ext cx="32252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3</a:t>
                </a:r>
                <a:endParaRPr/>
              </a:p>
            </p:txBody>
          </p:sp>
          <p:cxnSp>
            <p:nvCxnSpPr>
              <p:cNvPr id="161" name="Google Shape;161;p18"/>
              <p:cNvCxnSpPr>
                <a:endCxn id="162" idx="0"/>
              </p:cNvCxnSpPr>
              <p:nvPr/>
            </p:nvCxnSpPr>
            <p:spPr>
              <a:xfrm flipH="1">
                <a:off x="7984333" y="1745046"/>
                <a:ext cx="181200" cy="341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163" name="Google Shape;163;p18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4" name="Google Shape;164;p18"/>
              <p:cNvCxnSpPr>
                <a:stCxn id="159" idx="2"/>
                <a:endCxn id="160" idx="2"/>
              </p:cNvCxnSpPr>
              <p:nvPr/>
            </p:nvCxnSpPr>
            <p:spPr>
              <a:xfrm rot="10800000">
                <a:off x="8302395" y="1648401"/>
                <a:ext cx="2700" cy="1833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5" name="Google Shape;165;p18"/>
              <p:cNvCxnSpPr>
                <a:endCxn id="166" idx="0"/>
              </p:cNvCxnSpPr>
              <p:nvPr/>
            </p:nvCxnSpPr>
            <p:spPr>
              <a:xfrm>
                <a:off x="8440771" y="1745146"/>
                <a:ext cx="298800" cy="349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grpSp>
          <p:nvGrpSpPr>
            <p:cNvPr id="167" name="Google Shape;167;p18"/>
            <p:cNvGrpSpPr/>
            <p:nvPr/>
          </p:nvGrpSpPr>
          <p:grpSpPr>
            <a:xfrm>
              <a:off x="6914978" y="2906353"/>
              <a:ext cx="568567" cy="557777"/>
              <a:chOff x="8118821" y="1418913"/>
              <a:chExt cx="568567" cy="557777"/>
            </a:xfrm>
          </p:grpSpPr>
          <p:grpSp>
            <p:nvGrpSpPr>
              <p:cNvPr id="168" name="Google Shape;168;p18"/>
              <p:cNvGrpSpPr/>
              <p:nvPr/>
            </p:nvGrpSpPr>
            <p:grpSpPr>
              <a:xfrm>
                <a:off x="8118821" y="1418913"/>
                <a:ext cx="568567" cy="557777"/>
                <a:chOff x="8019435" y="1273924"/>
                <a:chExt cx="568567" cy="557777"/>
              </a:xfrm>
            </p:grpSpPr>
            <p:sp>
              <p:nvSpPr>
                <p:cNvPr id="169" name="Google Shape;169;p18"/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 w="15875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62" name="Google Shape;162;p18"/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9</a:t>
                  </a:r>
                  <a:endParaRPr/>
                </a:p>
              </p:txBody>
            </p:sp>
            <p:cxnSp>
              <p:nvCxnSpPr>
                <p:cNvPr id="170" name="Google Shape;170;p18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71" name="Google Shape;171;p18"/>
                <p:cNvCxnSpPr>
                  <a:stCxn id="169" idx="2"/>
                  <a:endCxn id="162" idx="2"/>
                </p:cNvCxnSpPr>
                <p:nvPr/>
              </p:nvCxnSpPr>
              <p:spPr>
                <a:xfrm rot="10800000">
                  <a:off x="8302395" y="1648401"/>
                  <a:ext cx="2700" cy="1833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172" name="Google Shape;172;p18"/>
              <p:cNvCxnSpPr/>
              <p:nvPr/>
            </p:nvCxnSpPr>
            <p:spPr>
              <a:xfrm flipH="1">
                <a:off x="8159611" y="1800150"/>
                <a:ext cx="204080" cy="142902"/>
              </a:xfrm>
              <a:prstGeom prst="straightConnector1">
                <a:avLst/>
              </a:prstGeom>
              <a:noFill/>
              <a:ln w="19050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3" name="Google Shape;173;p18"/>
              <p:cNvCxnSpPr/>
              <p:nvPr/>
            </p:nvCxnSpPr>
            <p:spPr>
              <a:xfrm flipH="1">
                <a:off x="8440622" y="1795327"/>
                <a:ext cx="204080" cy="142902"/>
              </a:xfrm>
              <a:prstGeom prst="straightConnector1">
                <a:avLst/>
              </a:prstGeom>
              <a:noFill/>
              <a:ln w="19050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4" name="Google Shape;174;p18"/>
            <p:cNvGrpSpPr/>
            <p:nvPr/>
          </p:nvGrpSpPr>
          <p:grpSpPr>
            <a:xfrm>
              <a:off x="7599686" y="2906352"/>
              <a:ext cx="583628" cy="557777"/>
              <a:chOff x="8118821" y="1418913"/>
              <a:chExt cx="583628" cy="557777"/>
            </a:xfrm>
          </p:grpSpPr>
          <p:grpSp>
            <p:nvGrpSpPr>
              <p:cNvPr id="175" name="Google Shape;175;p18"/>
              <p:cNvGrpSpPr/>
              <p:nvPr/>
            </p:nvGrpSpPr>
            <p:grpSpPr>
              <a:xfrm>
                <a:off x="8118821" y="1418913"/>
                <a:ext cx="583628" cy="557777"/>
                <a:chOff x="8019435" y="1273924"/>
                <a:chExt cx="583628" cy="557777"/>
              </a:xfrm>
            </p:grpSpPr>
            <p:sp>
              <p:nvSpPr>
                <p:cNvPr id="176" name="Google Shape;176;p18"/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 w="15875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66" name="Google Shape;166;p18"/>
                <p:cNvSpPr txBox="1"/>
                <p:nvPr/>
              </p:nvSpPr>
              <p:spPr>
                <a:xfrm>
                  <a:off x="8142681" y="1287092"/>
                  <a:ext cx="46038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11</a:t>
                  </a:r>
                  <a:endParaRPr/>
                </a:p>
              </p:txBody>
            </p:sp>
            <p:cxnSp>
              <p:nvCxnSpPr>
                <p:cNvPr id="177" name="Google Shape;177;p18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78" name="Google Shape;178;p18"/>
                <p:cNvCxnSpPr>
                  <a:stCxn id="176" idx="2"/>
                </p:cNvCxnSpPr>
                <p:nvPr/>
              </p:nvCxnSpPr>
              <p:spPr>
                <a:xfrm rot="10800000">
                  <a:off x="8305095" y="1621401"/>
                  <a:ext cx="0" cy="2103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179" name="Google Shape;179;p18"/>
              <p:cNvCxnSpPr/>
              <p:nvPr/>
            </p:nvCxnSpPr>
            <p:spPr>
              <a:xfrm flipH="1">
                <a:off x="8159611" y="1800150"/>
                <a:ext cx="204080" cy="142902"/>
              </a:xfrm>
              <a:prstGeom prst="straightConnector1">
                <a:avLst/>
              </a:prstGeom>
              <a:noFill/>
              <a:ln w="19050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0" name="Google Shape;180;p18"/>
              <p:cNvCxnSpPr/>
              <p:nvPr/>
            </p:nvCxnSpPr>
            <p:spPr>
              <a:xfrm flipH="1">
                <a:off x="8440622" y="1795327"/>
                <a:ext cx="204080" cy="142902"/>
              </a:xfrm>
              <a:prstGeom prst="straightConnector1">
                <a:avLst/>
              </a:prstGeom>
              <a:noFill/>
              <a:ln w="19050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1" name="Google Shape;181;p18"/>
            <p:cNvGrpSpPr/>
            <p:nvPr/>
          </p:nvGrpSpPr>
          <p:grpSpPr>
            <a:xfrm>
              <a:off x="8562069" y="2099098"/>
              <a:ext cx="685757" cy="812522"/>
              <a:chOff x="7984333" y="1273924"/>
              <a:chExt cx="685757" cy="812522"/>
            </a:xfrm>
          </p:grpSpPr>
          <p:sp>
            <p:nvSpPr>
              <p:cNvPr id="182" name="Google Shape;182;p18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83" name="Google Shape;183;p18"/>
              <p:cNvSpPr txBox="1"/>
              <p:nvPr/>
            </p:nvSpPr>
            <p:spPr>
              <a:xfrm>
                <a:off x="8141080" y="1279191"/>
                <a:ext cx="32252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5</a:t>
                </a:r>
                <a:endParaRPr/>
              </a:p>
            </p:txBody>
          </p:sp>
          <p:cxnSp>
            <p:nvCxnSpPr>
              <p:cNvPr id="184" name="Google Shape;184;p18"/>
              <p:cNvCxnSpPr>
                <a:endCxn id="185" idx="0"/>
              </p:cNvCxnSpPr>
              <p:nvPr/>
            </p:nvCxnSpPr>
            <p:spPr>
              <a:xfrm flipH="1">
                <a:off x="7984333" y="1745046"/>
                <a:ext cx="181200" cy="341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186" name="Google Shape;186;p18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7" name="Google Shape;187;p18"/>
              <p:cNvCxnSpPr>
                <a:stCxn id="182" idx="2"/>
                <a:endCxn id="183" idx="2"/>
              </p:cNvCxnSpPr>
              <p:nvPr/>
            </p:nvCxnSpPr>
            <p:spPr>
              <a:xfrm rot="10800000">
                <a:off x="8302395" y="1648401"/>
                <a:ext cx="2700" cy="1833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8" name="Google Shape;188;p18"/>
              <p:cNvCxnSpPr>
                <a:endCxn id="189" idx="0"/>
              </p:cNvCxnSpPr>
              <p:nvPr/>
            </p:nvCxnSpPr>
            <p:spPr>
              <a:xfrm>
                <a:off x="8440590" y="1745177"/>
                <a:ext cx="229500" cy="336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grpSp>
          <p:nvGrpSpPr>
            <p:cNvPr id="190" name="Google Shape;190;p18"/>
            <p:cNvGrpSpPr/>
            <p:nvPr/>
          </p:nvGrpSpPr>
          <p:grpSpPr>
            <a:xfrm>
              <a:off x="8279162" y="2906353"/>
              <a:ext cx="568567" cy="557777"/>
              <a:chOff x="8118821" y="1418913"/>
              <a:chExt cx="568567" cy="557777"/>
            </a:xfrm>
          </p:grpSpPr>
          <p:grpSp>
            <p:nvGrpSpPr>
              <p:cNvPr id="191" name="Google Shape;191;p18"/>
              <p:cNvGrpSpPr/>
              <p:nvPr/>
            </p:nvGrpSpPr>
            <p:grpSpPr>
              <a:xfrm>
                <a:off x="8118821" y="1418913"/>
                <a:ext cx="568567" cy="557777"/>
                <a:chOff x="8019435" y="1273924"/>
                <a:chExt cx="568567" cy="557777"/>
              </a:xfrm>
            </p:grpSpPr>
            <p:sp>
              <p:nvSpPr>
                <p:cNvPr id="192" name="Google Shape;192;p18"/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 w="15875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85" name="Google Shape;185;p18"/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4</a:t>
                  </a:r>
                  <a:endParaRPr/>
                </a:p>
              </p:txBody>
            </p:sp>
            <p:cxnSp>
              <p:nvCxnSpPr>
                <p:cNvPr id="193" name="Google Shape;193;p18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4" name="Google Shape;194;p18"/>
                <p:cNvCxnSpPr>
                  <a:stCxn id="192" idx="2"/>
                  <a:endCxn id="185" idx="2"/>
                </p:cNvCxnSpPr>
                <p:nvPr/>
              </p:nvCxnSpPr>
              <p:spPr>
                <a:xfrm rot="10800000">
                  <a:off x="8302395" y="1648401"/>
                  <a:ext cx="2700" cy="1833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195" name="Google Shape;195;p18"/>
              <p:cNvCxnSpPr/>
              <p:nvPr/>
            </p:nvCxnSpPr>
            <p:spPr>
              <a:xfrm flipH="1">
                <a:off x="8159611" y="1800150"/>
                <a:ext cx="204080" cy="142902"/>
              </a:xfrm>
              <a:prstGeom prst="straightConnector1">
                <a:avLst/>
              </a:prstGeom>
              <a:noFill/>
              <a:ln w="19050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6" name="Google Shape;196;p18"/>
              <p:cNvCxnSpPr/>
              <p:nvPr/>
            </p:nvCxnSpPr>
            <p:spPr>
              <a:xfrm flipH="1">
                <a:off x="8440622" y="1795327"/>
                <a:ext cx="204080" cy="142902"/>
              </a:xfrm>
              <a:prstGeom prst="straightConnector1">
                <a:avLst/>
              </a:prstGeom>
              <a:noFill/>
              <a:ln w="19050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7" name="Google Shape;197;p18"/>
            <p:cNvGrpSpPr/>
            <p:nvPr/>
          </p:nvGrpSpPr>
          <p:grpSpPr>
            <a:xfrm>
              <a:off x="8963870" y="2906351"/>
              <a:ext cx="568567" cy="557778"/>
              <a:chOff x="8118821" y="1418912"/>
              <a:chExt cx="568567" cy="557778"/>
            </a:xfrm>
          </p:grpSpPr>
          <p:grpSp>
            <p:nvGrpSpPr>
              <p:cNvPr id="198" name="Google Shape;198;p18"/>
              <p:cNvGrpSpPr/>
              <p:nvPr/>
            </p:nvGrpSpPr>
            <p:grpSpPr>
              <a:xfrm>
                <a:off x="8118821" y="1418912"/>
                <a:ext cx="568567" cy="557778"/>
                <a:chOff x="8019435" y="1273923"/>
                <a:chExt cx="568567" cy="557778"/>
              </a:xfrm>
            </p:grpSpPr>
            <p:sp>
              <p:nvSpPr>
                <p:cNvPr id="199" name="Google Shape;199;p18"/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 w="15875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89" name="Google Shape;189;p18"/>
                <p:cNvSpPr txBox="1"/>
                <p:nvPr/>
              </p:nvSpPr>
              <p:spPr>
                <a:xfrm>
                  <a:off x="8142129" y="1273923"/>
                  <a:ext cx="32252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7</a:t>
                  </a:r>
                  <a:endParaRPr/>
                </a:p>
              </p:txBody>
            </p:sp>
            <p:cxnSp>
              <p:nvCxnSpPr>
                <p:cNvPr id="200" name="Google Shape;200;p18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1" name="Google Shape;201;p18"/>
                <p:cNvCxnSpPr>
                  <a:stCxn id="199" idx="2"/>
                </p:cNvCxnSpPr>
                <p:nvPr/>
              </p:nvCxnSpPr>
              <p:spPr>
                <a:xfrm rot="10800000">
                  <a:off x="8305095" y="1621401"/>
                  <a:ext cx="0" cy="2103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202" name="Google Shape;202;p18"/>
              <p:cNvCxnSpPr/>
              <p:nvPr/>
            </p:nvCxnSpPr>
            <p:spPr>
              <a:xfrm flipH="1">
                <a:off x="8159611" y="1800150"/>
                <a:ext cx="204080" cy="142902"/>
              </a:xfrm>
              <a:prstGeom prst="straightConnector1">
                <a:avLst/>
              </a:prstGeom>
              <a:noFill/>
              <a:ln w="19050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3" name="Google Shape;203;p18"/>
              <p:cNvCxnSpPr/>
              <p:nvPr/>
            </p:nvCxnSpPr>
            <p:spPr>
              <a:xfrm flipH="1">
                <a:off x="8440622" y="1795327"/>
                <a:ext cx="204080" cy="142902"/>
              </a:xfrm>
              <a:prstGeom prst="straightConnector1">
                <a:avLst/>
              </a:prstGeom>
              <a:noFill/>
              <a:ln w="19050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4" name="Google Shape;204;p18"/>
            <p:cNvGrpSpPr/>
            <p:nvPr/>
          </p:nvGrpSpPr>
          <p:grpSpPr>
            <a:xfrm>
              <a:off x="7518647" y="1266256"/>
              <a:ext cx="1364184" cy="832842"/>
              <a:chOff x="7573536" y="1273924"/>
              <a:chExt cx="1364184" cy="832842"/>
            </a:xfrm>
          </p:grpSpPr>
          <p:sp>
            <p:nvSpPr>
              <p:cNvPr id="205" name="Google Shape;205;p18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06" name="Google Shape;206;p18"/>
              <p:cNvSpPr txBox="1"/>
              <p:nvPr/>
            </p:nvSpPr>
            <p:spPr>
              <a:xfrm>
                <a:off x="8141080" y="1279191"/>
                <a:ext cx="3225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2</a:t>
                </a:r>
                <a:endParaRPr/>
              </a:p>
            </p:txBody>
          </p:sp>
          <p:cxnSp>
            <p:nvCxnSpPr>
              <p:cNvPr id="207" name="Google Shape;207;p18"/>
              <p:cNvCxnSpPr>
                <a:endCxn id="159" idx="0"/>
              </p:cNvCxnSpPr>
              <p:nvPr/>
            </p:nvCxnSpPr>
            <p:spPr>
              <a:xfrm flipH="1">
                <a:off x="7573536" y="1744966"/>
                <a:ext cx="591900" cy="3618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208" name="Google Shape;208;p18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9" name="Google Shape;209;p18"/>
              <p:cNvCxnSpPr>
                <a:stCxn id="205" idx="2"/>
                <a:endCxn id="206" idx="2"/>
              </p:cNvCxnSpPr>
              <p:nvPr/>
            </p:nvCxnSpPr>
            <p:spPr>
              <a:xfrm rot="10800000">
                <a:off x="8302395" y="1648401"/>
                <a:ext cx="2700" cy="1833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0" name="Google Shape;210;p18"/>
              <p:cNvCxnSpPr>
                <a:endCxn id="182" idx="0"/>
              </p:cNvCxnSpPr>
              <p:nvPr/>
            </p:nvCxnSpPr>
            <p:spPr>
              <a:xfrm>
                <a:off x="8440620" y="1744966"/>
                <a:ext cx="497100" cy="3618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</p:grpSp>
      <p:grpSp>
        <p:nvGrpSpPr>
          <p:cNvPr id="211" name="Google Shape;211;p18"/>
          <p:cNvGrpSpPr/>
          <p:nvPr/>
        </p:nvGrpSpPr>
        <p:grpSpPr>
          <a:xfrm>
            <a:off x="6747632" y="3620190"/>
            <a:ext cx="676694" cy="807255"/>
            <a:chOff x="7991077" y="1270430"/>
            <a:chExt cx="676694" cy="807255"/>
          </a:xfrm>
        </p:grpSpPr>
        <p:sp>
          <p:nvSpPr>
            <p:cNvPr id="212" name="Google Shape;212;p18"/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3" name="Google Shape;213;p18"/>
            <p:cNvSpPr txBox="1"/>
            <p:nvPr/>
          </p:nvSpPr>
          <p:spPr>
            <a:xfrm>
              <a:off x="8070203" y="1270430"/>
              <a:ext cx="4603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22</a:t>
              </a:r>
              <a:endParaRPr/>
            </a:p>
          </p:txBody>
        </p:sp>
        <p:cxnSp>
          <p:nvCxnSpPr>
            <p:cNvPr id="214" name="Google Shape;214;p18"/>
            <p:cNvCxnSpPr/>
            <p:nvPr/>
          </p:nvCxnSpPr>
          <p:spPr>
            <a:xfrm flipH="1">
              <a:off x="7991077" y="1736281"/>
              <a:ext cx="181131" cy="341404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15" name="Google Shape;215;p18"/>
            <p:cNvCxnSpPr/>
            <p:nvPr/>
          </p:nvCxnSpPr>
          <p:spPr>
            <a:xfrm>
              <a:off x="8019435" y="1621523"/>
              <a:ext cx="565815" cy="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6" name="Google Shape;216;p18"/>
            <p:cNvCxnSpPr>
              <a:stCxn id="212" idx="2"/>
              <a:endCxn id="213" idx="2"/>
            </p:cNvCxnSpPr>
            <p:nvPr/>
          </p:nvCxnSpPr>
          <p:spPr>
            <a:xfrm rot="10800000">
              <a:off x="8300295" y="1639701"/>
              <a:ext cx="4800" cy="19200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7" name="Google Shape;217;p18"/>
            <p:cNvCxnSpPr/>
            <p:nvPr/>
          </p:nvCxnSpPr>
          <p:spPr>
            <a:xfrm>
              <a:off x="8438303" y="1727600"/>
              <a:ext cx="229468" cy="336135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218" name="Google Shape;218;p18"/>
          <p:cNvGrpSpPr/>
          <p:nvPr/>
        </p:nvGrpSpPr>
        <p:grpSpPr>
          <a:xfrm>
            <a:off x="6457981" y="4411355"/>
            <a:ext cx="568567" cy="577361"/>
            <a:chOff x="8118821" y="1399329"/>
            <a:chExt cx="568567" cy="577361"/>
          </a:xfrm>
        </p:grpSpPr>
        <p:grpSp>
          <p:nvGrpSpPr>
            <p:cNvPr id="219" name="Google Shape;219;p18"/>
            <p:cNvGrpSpPr/>
            <p:nvPr/>
          </p:nvGrpSpPr>
          <p:grpSpPr>
            <a:xfrm>
              <a:off x="8118821" y="1399329"/>
              <a:ext cx="568567" cy="577361"/>
              <a:chOff x="8019435" y="1254340"/>
              <a:chExt cx="568567" cy="577361"/>
            </a:xfrm>
          </p:grpSpPr>
          <p:sp>
            <p:nvSpPr>
              <p:cNvPr id="220" name="Google Shape;220;p18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1" name="Google Shape;221;p18"/>
              <p:cNvSpPr txBox="1"/>
              <p:nvPr/>
            </p:nvSpPr>
            <p:spPr>
              <a:xfrm>
                <a:off x="8070102" y="1254340"/>
                <a:ext cx="4603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36</a:t>
                </a:r>
                <a:endParaRPr/>
              </a:p>
            </p:txBody>
          </p:sp>
          <p:cxnSp>
            <p:nvCxnSpPr>
              <p:cNvPr id="222" name="Google Shape;222;p18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3" name="Google Shape;223;p18"/>
              <p:cNvCxnSpPr>
                <a:stCxn id="220" idx="2"/>
                <a:endCxn id="221" idx="2"/>
              </p:cNvCxnSpPr>
              <p:nvPr/>
            </p:nvCxnSpPr>
            <p:spPr>
              <a:xfrm rot="10800000">
                <a:off x="8300295" y="1623801"/>
                <a:ext cx="4800" cy="2079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24" name="Google Shape;224;p18"/>
            <p:cNvCxnSpPr/>
            <p:nvPr/>
          </p:nvCxnSpPr>
          <p:spPr>
            <a:xfrm flipH="1">
              <a:off x="8159611" y="1800150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5" name="Google Shape;225;p18"/>
            <p:cNvCxnSpPr/>
            <p:nvPr/>
          </p:nvCxnSpPr>
          <p:spPr>
            <a:xfrm flipH="1">
              <a:off x="8440622" y="1795327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26" name="Google Shape;226;p18"/>
          <p:cNvGrpSpPr/>
          <p:nvPr/>
        </p:nvGrpSpPr>
        <p:grpSpPr>
          <a:xfrm>
            <a:off x="7142689" y="4430938"/>
            <a:ext cx="568567" cy="557777"/>
            <a:chOff x="8118821" y="1418913"/>
            <a:chExt cx="568567" cy="557777"/>
          </a:xfrm>
        </p:grpSpPr>
        <p:grpSp>
          <p:nvGrpSpPr>
            <p:cNvPr id="227" name="Google Shape;227;p18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228" name="Google Shape;228;p18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9" name="Google Shape;229;p18"/>
              <p:cNvSpPr txBox="1"/>
              <p:nvPr/>
            </p:nvSpPr>
            <p:spPr>
              <a:xfrm>
                <a:off x="8072151" y="1299781"/>
                <a:ext cx="4603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47</a:t>
                </a:r>
                <a:endParaRPr/>
              </a:p>
            </p:txBody>
          </p:sp>
          <p:cxnSp>
            <p:nvCxnSpPr>
              <p:cNvPr id="230" name="Google Shape;230;p18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1" name="Google Shape;231;p18"/>
              <p:cNvCxnSpPr>
                <a:stCxn id="228" idx="2"/>
              </p:cNvCxnSpPr>
              <p:nvPr/>
            </p:nvCxnSpPr>
            <p:spPr>
              <a:xfrm rot="10800000">
                <a:off x="8305095" y="1621401"/>
                <a:ext cx="0" cy="2103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32" name="Google Shape;232;p18"/>
            <p:cNvCxnSpPr/>
            <p:nvPr/>
          </p:nvCxnSpPr>
          <p:spPr>
            <a:xfrm flipH="1">
              <a:off x="8159611" y="1800150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3" name="Google Shape;233;p18"/>
            <p:cNvCxnSpPr/>
            <p:nvPr/>
          </p:nvCxnSpPr>
          <p:spPr>
            <a:xfrm flipH="1">
              <a:off x="8440622" y="1795327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34" name="Google Shape;234;p18"/>
          <p:cNvGrpSpPr/>
          <p:nvPr/>
        </p:nvGrpSpPr>
        <p:grpSpPr>
          <a:xfrm>
            <a:off x="7110887" y="2768260"/>
            <a:ext cx="882006" cy="816963"/>
            <a:chOff x="7705996" y="1251342"/>
            <a:chExt cx="882006" cy="816963"/>
          </a:xfrm>
        </p:grpSpPr>
        <p:sp>
          <p:nvSpPr>
            <p:cNvPr id="235" name="Google Shape;235;p18"/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6" name="Google Shape;236;p18"/>
            <p:cNvSpPr txBox="1"/>
            <p:nvPr/>
          </p:nvSpPr>
          <p:spPr>
            <a:xfrm>
              <a:off x="8140919" y="1251342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</a:t>
              </a:r>
              <a:endParaRPr/>
            </a:p>
          </p:txBody>
        </p:sp>
        <p:cxnSp>
          <p:nvCxnSpPr>
            <p:cNvPr id="237" name="Google Shape;237;p18"/>
            <p:cNvCxnSpPr/>
            <p:nvPr/>
          </p:nvCxnSpPr>
          <p:spPr>
            <a:xfrm>
              <a:off x="8019435" y="1621523"/>
              <a:ext cx="565815" cy="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8" name="Google Shape;238;p18"/>
            <p:cNvCxnSpPr>
              <a:stCxn id="235" idx="2"/>
              <a:endCxn id="236" idx="2"/>
            </p:cNvCxnSpPr>
            <p:nvPr/>
          </p:nvCxnSpPr>
          <p:spPr>
            <a:xfrm rot="10800000">
              <a:off x="8302095" y="1620801"/>
              <a:ext cx="3000" cy="21090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9" name="Google Shape;239;p18"/>
            <p:cNvCxnSpPr/>
            <p:nvPr/>
          </p:nvCxnSpPr>
          <p:spPr>
            <a:xfrm flipH="1">
              <a:off x="7705996" y="1718911"/>
              <a:ext cx="489827" cy="349394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240" name="Google Shape;240;p18"/>
          <p:cNvGrpSpPr/>
          <p:nvPr/>
        </p:nvGrpSpPr>
        <p:grpSpPr>
          <a:xfrm>
            <a:off x="7829086" y="3585223"/>
            <a:ext cx="659759" cy="799740"/>
            <a:chOff x="8019435" y="1273924"/>
            <a:chExt cx="659759" cy="799740"/>
          </a:xfrm>
        </p:grpSpPr>
        <p:sp>
          <p:nvSpPr>
            <p:cNvPr id="241" name="Google Shape;241;p18"/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2" name="Google Shape;242;p18"/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4</a:t>
              </a:r>
              <a:endParaRPr/>
            </a:p>
          </p:txBody>
        </p:sp>
        <p:cxnSp>
          <p:nvCxnSpPr>
            <p:cNvPr id="243" name="Google Shape;243;p18"/>
            <p:cNvCxnSpPr/>
            <p:nvPr/>
          </p:nvCxnSpPr>
          <p:spPr>
            <a:xfrm>
              <a:off x="8019435" y="1621523"/>
              <a:ext cx="565815" cy="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4" name="Google Shape;244;p18"/>
            <p:cNvCxnSpPr>
              <a:stCxn id="241" idx="2"/>
              <a:endCxn id="242" idx="2"/>
            </p:cNvCxnSpPr>
            <p:nvPr/>
          </p:nvCxnSpPr>
          <p:spPr>
            <a:xfrm rot="10800000">
              <a:off x="8302395" y="1648401"/>
              <a:ext cx="2700" cy="18330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5" name="Google Shape;245;p18"/>
            <p:cNvCxnSpPr/>
            <p:nvPr/>
          </p:nvCxnSpPr>
          <p:spPr>
            <a:xfrm>
              <a:off x="8449174" y="1724360"/>
              <a:ext cx="230020" cy="349304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246" name="Google Shape;246;p18"/>
          <p:cNvGrpSpPr/>
          <p:nvPr/>
        </p:nvGrpSpPr>
        <p:grpSpPr>
          <a:xfrm>
            <a:off x="8195785" y="4392477"/>
            <a:ext cx="568567" cy="557777"/>
            <a:chOff x="8118821" y="1418913"/>
            <a:chExt cx="568567" cy="557777"/>
          </a:xfrm>
        </p:grpSpPr>
        <p:grpSp>
          <p:nvGrpSpPr>
            <p:cNvPr id="247" name="Google Shape;247;p18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248" name="Google Shape;248;p18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49" name="Google Shape;249;p18"/>
              <p:cNvSpPr txBox="1"/>
              <p:nvPr/>
            </p:nvSpPr>
            <p:spPr>
              <a:xfrm>
                <a:off x="8142681" y="1287092"/>
                <a:ext cx="32252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8</a:t>
                </a:r>
                <a:endParaRPr/>
              </a:p>
            </p:txBody>
          </p:sp>
          <p:cxnSp>
            <p:nvCxnSpPr>
              <p:cNvPr id="250" name="Google Shape;250;p18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51" name="Google Shape;251;p18"/>
              <p:cNvCxnSpPr>
                <a:stCxn id="248" idx="2"/>
              </p:cNvCxnSpPr>
              <p:nvPr/>
            </p:nvCxnSpPr>
            <p:spPr>
              <a:xfrm rot="10800000">
                <a:off x="8305095" y="1621401"/>
                <a:ext cx="0" cy="2103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52" name="Google Shape;252;p18"/>
            <p:cNvCxnSpPr/>
            <p:nvPr/>
          </p:nvCxnSpPr>
          <p:spPr>
            <a:xfrm flipH="1">
              <a:off x="8159611" y="1800150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3" name="Google Shape;253;p18"/>
            <p:cNvCxnSpPr/>
            <p:nvPr/>
          </p:nvCxnSpPr>
          <p:spPr>
            <a:xfrm flipH="1">
              <a:off x="8440622" y="1795327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54" name="Google Shape;254;p18"/>
          <p:cNvGrpSpPr/>
          <p:nvPr/>
        </p:nvGrpSpPr>
        <p:grpSpPr>
          <a:xfrm>
            <a:off x="9430549" y="4356030"/>
            <a:ext cx="568567" cy="557777"/>
            <a:chOff x="8118821" y="1418913"/>
            <a:chExt cx="568567" cy="557777"/>
          </a:xfrm>
        </p:grpSpPr>
        <p:grpSp>
          <p:nvGrpSpPr>
            <p:cNvPr id="255" name="Google Shape;255;p18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256" name="Google Shape;256;p18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57" name="Google Shape;257;p18"/>
              <p:cNvSpPr txBox="1"/>
              <p:nvPr/>
            </p:nvSpPr>
            <p:spPr>
              <a:xfrm>
                <a:off x="8141080" y="1279191"/>
                <a:ext cx="32252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9</a:t>
                </a:r>
                <a:endParaRPr/>
              </a:p>
            </p:txBody>
          </p:sp>
          <p:cxnSp>
            <p:nvCxnSpPr>
              <p:cNvPr id="258" name="Google Shape;258;p18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59" name="Google Shape;259;p18"/>
              <p:cNvCxnSpPr>
                <a:stCxn id="256" idx="2"/>
                <a:endCxn id="257" idx="2"/>
              </p:cNvCxnSpPr>
              <p:nvPr/>
            </p:nvCxnSpPr>
            <p:spPr>
              <a:xfrm rot="10800000">
                <a:off x="8302395" y="1648401"/>
                <a:ext cx="2700" cy="1833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60" name="Google Shape;260;p18"/>
            <p:cNvCxnSpPr/>
            <p:nvPr/>
          </p:nvCxnSpPr>
          <p:spPr>
            <a:xfrm flipH="1">
              <a:off x="8159611" y="1800150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1" name="Google Shape;261;p18"/>
            <p:cNvCxnSpPr/>
            <p:nvPr/>
          </p:nvCxnSpPr>
          <p:spPr>
            <a:xfrm flipH="1">
              <a:off x="8440622" y="1795327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62" name="Google Shape;262;p18"/>
          <p:cNvGrpSpPr/>
          <p:nvPr/>
        </p:nvGrpSpPr>
        <p:grpSpPr>
          <a:xfrm>
            <a:off x="10115257" y="4356028"/>
            <a:ext cx="583076" cy="557778"/>
            <a:chOff x="8118821" y="1418912"/>
            <a:chExt cx="583076" cy="557778"/>
          </a:xfrm>
        </p:grpSpPr>
        <p:grpSp>
          <p:nvGrpSpPr>
            <p:cNvPr id="263" name="Google Shape;263;p18"/>
            <p:cNvGrpSpPr/>
            <p:nvPr/>
          </p:nvGrpSpPr>
          <p:grpSpPr>
            <a:xfrm>
              <a:off x="8118821" y="1418912"/>
              <a:ext cx="583076" cy="557778"/>
              <a:chOff x="8019435" y="1273923"/>
              <a:chExt cx="583076" cy="557778"/>
            </a:xfrm>
          </p:grpSpPr>
          <p:sp>
            <p:nvSpPr>
              <p:cNvPr id="264" name="Google Shape;264;p18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65" name="Google Shape;265;p18"/>
              <p:cNvSpPr txBox="1"/>
              <p:nvPr/>
            </p:nvSpPr>
            <p:spPr>
              <a:xfrm>
                <a:off x="8142129" y="1273923"/>
                <a:ext cx="4603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10</a:t>
                </a:r>
                <a:endParaRPr/>
              </a:p>
            </p:txBody>
          </p:sp>
          <p:cxnSp>
            <p:nvCxnSpPr>
              <p:cNvPr id="266" name="Google Shape;266;p18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7" name="Google Shape;267;p18"/>
              <p:cNvCxnSpPr>
                <a:stCxn id="264" idx="2"/>
              </p:cNvCxnSpPr>
              <p:nvPr/>
            </p:nvCxnSpPr>
            <p:spPr>
              <a:xfrm rot="10800000">
                <a:off x="8305095" y="1621401"/>
                <a:ext cx="0" cy="2103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68" name="Google Shape;268;p18"/>
            <p:cNvCxnSpPr/>
            <p:nvPr/>
          </p:nvCxnSpPr>
          <p:spPr>
            <a:xfrm flipH="1">
              <a:off x="8159611" y="1800150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9" name="Google Shape;269;p18"/>
            <p:cNvCxnSpPr/>
            <p:nvPr/>
          </p:nvCxnSpPr>
          <p:spPr>
            <a:xfrm flipH="1">
              <a:off x="8440622" y="1795327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70" name="Google Shape;270;p18"/>
          <p:cNvGrpSpPr/>
          <p:nvPr/>
        </p:nvGrpSpPr>
        <p:grpSpPr>
          <a:xfrm>
            <a:off x="7846245" y="2777471"/>
            <a:ext cx="2902420" cy="807752"/>
            <a:chOff x="5685583" y="1260553"/>
            <a:chExt cx="2902419" cy="807752"/>
          </a:xfrm>
        </p:grpSpPr>
        <p:sp>
          <p:nvSpPr>
            <p:cNvPr id="271" name="Google Shape;271;p18"/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2" name="Google Shape;272;p18"/>
            <p:cNvSpPr txBox="1"/>
            <p:nvPr/>
          </p:nvSpPr>
          <p:spPr>
            <a:xfrm>
              <a:off x="8143689" y="1260553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</a:t>
              </a:r>
              <a:endParaRPr/>
            </a:p>
          </p:txBody>
        </p:sp>
        <p:cxnSp>
          <p:nvCxnSpPr>
            <p:cNvPr id="273" name="Google Shape;273;p18"/>
            <p:cNvCxnSpPr>
              <a:endCxn id="241" idx="0"/>
            </p:cNvCxnSpPr>
            <p:nvPr/>
          </p:nvCxnSpPr>
          <p:spPr>
            <a:xfrm>
              <a:off x="5685583" y="1719105"/>
              <a:ext cx="268500" cy="349200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74" name="Google Shape;274;p18"/>
            <p:cNvCxnSpPr/>
            <p:nvPr/>
          </p:nvCxnSpPr>
          <p:spPr>
            <a:xfrm>
              <a:off x="8019435" y="1621523"/>
              <a:ext cx="565815" cy="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5" name="Google Shape;275;p18"/>
            <p:cNvCxnSpPr>
              <a:stCxn id="271" idx="2"/>
              <a:endCxn id="272" idx="2"/>
            </p:cNvCxnSpPr>
            <p:nvPr/>
          </p:nvCxnSpPr>
          <p:spPr>
            <a:xfrm rot="10800000">
              <a:off x="8305095" y="1629801"/>
              <a:ext cx="0" cy="20190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6" name="Google Shape;276;p18"/>
            <p:cNvCxnSpPr>
              <a:endCxn id="277" idx="0"/>
            </p:cNvCxnSpPr>
            <p:nvPr/>
          </p:nvCxnSpPr>
          <p:spPr>
            <a:xfrm flipH="1">
              <a:off x="7870802" y="1718824"/>
              <a:ext cx="282600" cy="318300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cxnSp>
        <p:nvCxnSpPr>
          <p:cNvPr id="278" name="Google Shape;278;p18"/>
          <p:cNvCxnSpPr/>
          <p:nvPr/>
        </p:nvCxnSpPr>
        <p:spPr>
          <a:xfrm flipH="1">
            <a:off x="10535504" y="3180440"/>
            <a:ext cx="204080" cy="142902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79" name="Google Shape;279;p18"/>
          <p:cNvGrpSpPr/>
          <p:nvPr/>
        </p:nvGrpSpPr>
        <p:grpSpPr>
          <a:xfrm>
            <a:off x="7702054" y="1788289"/>
            <a:ext cx="2771458" cy="984516"/>
            <a:chOff x="6860092" y="1273924"/>
            <a:chExt cx="2771458" cy="984516"/>
          </a:xfrm>
        </p:grpSpPr>
        <p:sp>
          <p:nvSpPr>
            <p:cNvPr id="280" name="Google Shape;280;p18"/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1" name="Google Shape;281;p18"/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</a:t>
              </a:r>
              <a:endParaRPr/>
            </a:p>
          </p:txBody>
        </p:sp>
        <p:cxnSp>
          <p:nvCxnSpPr>
            <p:cNvPr id="282" name="Google Shape;282;p18"/>
            <p:cNvCxnSpPr/>
            <p:nvPr/>
          </p:nvCxnSpPr>
          <p:spPr>
            <a:xfrm flipH="1">
              <a:off x="6860092" y="1714425"/>
              <a:ext cx="1294352" cy="544015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83" name="Google Shape;283;p18"/>
            <p:cNvCxnSpPr/>
            <p:nvPr/>
          </p:nvCxnSpPr>
          <p:spPr>
            <a:xfrm>
              <a:off x="8019435" y="1621523"/>
              <a:ext cx="565815" cy="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4" name="Google Shape;284;p18"/>
            <p:cNvCxnSpPr>
              <a:stCxn id="280" idx="2"/>
              <a:endCxn id="281" idx="2"/>
            </p:cNvCxnSpPr>
            <p:nvPr/>
          </p:nvCxnSpPr>
          <p:spPr>
            <a:xfrm rot="10800000">
              <a:off x="8302395" y="1648401"/>
              <a:ext cx="2700" cy="18330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5" name="Google Shape;285;p18"/>
            <p:cNvCxnSpPr/>
            <p:nvPr/>
          </p:nvCxnSpPr>
          <p:spPr>
            <a:xfrm>
              <a:off x="8448376" y="1725033"/>
              <a:ext cx="1183174" cy="531435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cxnSp>
        <p:nvCxnSpPr>
          <p:cNvPr id="286" name="Google Shape;286;p18"/>
          <p:cNvCxnSpPr/>
          <p:nvPr/>
        </p:nvCxnSpPr>
        <p:spPr>
          <a:xfrm flipH="1">
            <a:off x="7846546" y="3984782"/>
            <a:ext cx="204080" cy="142902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87" name="Google Shape;287;p18"/>
          <p:cNvGrpSpPr/>
          <p:nvPr/>
        </p:nvGrpSpPr>
        <p:grpSpPr>
          <a:xfrm>
            <a:off x="9746906" y="3548775"/>
            <a:ext cx="659098" cy="795347"/>
            <a:chOff x="8017783" y="1273924"/>
            <a:chExt cx="659098" cy="795347"/>
          </a:xfrm>
        </p:grpSpPr>
        <p:sp>
          <p:nvSpPr>
            <p:cNvPr id="288" name="Google Shape;288;p18"/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7" name="Google Shape;277;p18"/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5</a:t>
              </a:r>
              <a:endParaRPr/>
            </a:p>
          </p:txBody>
        </p:sp>
        <p:cxnSp>
          <p:nvCxnSpPr>
            <p:cNvPr id="289" name="Google Shape;289;p18"/>
            <p:cNvCxnSpPr/>
            <p:nvPr/>
          </p:nvCxnSpPr>
          <p:spPr>
            <a:xfrm flipH="1">
              <a:off x="8017783" y="1720896"/>
              <a:ext cx="181131" cy="341404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90" name="Google Shape;290;p18"/>
            <p:cNvCxnSpPr/>
            <p:nvPr/>
          </p:nvCxnSpPr>
          <p:spPr>
            <a:xfrm>
              <a:off x="8019435" y="1621523"/>
              <a:ext cx="565815" cy="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1" name="Google Shape;291;p18"/>
            <p:cNvCxnSpPr>
              <a:stCxn id="288" idx="2"/>
              <a:endCxn id="277" idx="2"/>
            </p:cNvCxnSpPr>
            <p:nvPr/>
          </p:nvCxnSpPr>
          <p:spPr>
            <a:xfrm rot="10800000">
              <a:off x="8302395" y="1648401"/>
              <a:ext cx="2700" cy="18330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2" name="Google Shape;292;p18"/>
            <p:cNvCxnSpPr/>
            <p:nvPr/>
          </p:nvCxnSpPr>
          <p:spPr>
            <a:xfrm>
              <a:off x="8447413" y="1733136"/>
              <a:ext cx="229468" cy="336135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293" name="Google Shape;293;p18"/>
          <p:cNvSpPr txBox="1"/>
          <p:nvPr/>
        </p:nvSpPr>
        <p:spPr>
          <a:xfrm>
            <a:off x="839827" y="5106075"/>
            <a:ext cx="76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Valid</a:t>
            </a:r>
            <a:endParaRPr/>
          </a:p>
        </p:txBody>
      </p:sp>
      <p:sp>
        <p:nvSpPr>
          <p:cNvPr id="294" name="Google Shape;294;p18"/>
          <p:cNvSpPr txBox="1"/>
          <p:nvPr/>
        </p:nvSpPr>
        <p:spPr>
          <a:xfrm>
            <a:off x="3731747" y="5106075"/>
            <a:ext cx="8501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Invalid</a:t>
            </a:r>
            <a:endParaRPr/>
          </a:p>
        </p:txBody>
      </p:sp>
      <p:sp>
        <p:nvSpPr>
          <p:cNvPr id="295" name="Google Shape;295;p18"/>
          <p:cNvSpPr txBox="1"/>
          <p:nvPr/>
        </p:nvSpPr>
        <p:spPr>
          <a:xfrm>
            <a:off x="8719251" y="5106075"/>
            <a:ext cx="8501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Invalid</a:t>
            </a:r>
            <a:endParaRPr/>
          </a:p>
        </p:txBody>
      </p:sp>
      <p:sp>
        <p:nvSpPr>
          <p:cNvPr id="297" name="Google Shape;297;p18"/>
          <p:cNvSpPr/>
          <p:nvPr/>
        </p:nvSpPr>
        <p:spPr>
          <a:xfrm>
            <a:off x="4063050" y="4192450"/>
            <a:ext cx="802200" cy="8541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8"/>
          <p:cNvSpPr/>
          <p:nvPr/>
        </p:nvSpPr>
        <p:spPr>
          <a:xfrm>
            <a:off x="7547488" y="3629175"/>
            <a:ext cx="802200" cy="8541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8"/>
          <p:cNvSpPr/>
          <p:nvPr/>
        </p:nvSpPr>
        <p:spPr>
          <a:xfrm>
            <a:off x="10236425" y="2824850"/>
            <a:ext cx="802200" cy="8541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751;p43">
            <a:extLst>
              <a:ext uri="{FF2B5EF4-FFF2-40B4-BE49-F238E27FC236}">
                <a16:creationId xmlns:a16="http://schemas.microsoft.com/office/drawing/2014/main" id="{5E498F97-461E-B318-18FE-347D4D94536E}"/>
              </a:ext>
            </a:extLst>
          </p:cNvPr>
          <p:cNvSpPr txBox="1"/>
          <p:nvPr/>
        </p:nvSpPr>
        <p:spPr>
          <a:xfrm>
            <a:off x="441075" y="1561349"/>
            <a:ext cx="2448300" cy="1477500"/>
          </a:xfrm>
          <a:prstGeom prst="rect">
            <a:avLst/>
          </a:prstGeom>
          <a:noFill/>
          <a:ln w="9525" cap="flat" cmpd="sng">
            <a:solidFill>
              <a:srgbClr val="4C32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Binary Heap Invariants: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AutoNum type="arabicPeriod"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Binary Tree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AutoNum type="arabicPeriod"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Heap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AutoNum type="arabicPeriod"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Complete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683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44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Heap heights</a:t>
            </a:r>
            <a:endParaRPr/>
          </a:p>
        </p:txBody>
      </p:sp>
      <p:sp>
        <p:nvSpPr>
          <p:cNvPr id="914" name="Google Shape;914;p44"/>
          <p:cNvSpPr txBox="1">
            <a:spLocks noGrp="1"/>
          </p:cNvSpPr>
          <p:nvPr>
            <p:ph type="body" idx="1"/>
          </p:nvPr>
        </p:nvSpPr>
        <p:spPr>
          <a:xfrm>
            <a:off x="593712" y="1664050"/>
            <a:ext cx="10859147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binary heap bounds our height at O(log(n)) because it’s complete. </a:t>
            </a:r>
            <a:r>
              <a:rPr lang="en-GB" dirty="0"/>
              <a:t>This means the runtime to traverse from root to leaf or leaf to root will be log(n) time.</a:t>
            </a:r>
          </a:p>
        </p:txBody>
      </p:sp>
      <p:grpSp>
        <p:nvGrpSpPr>
          <p:cNvPr id="915" name="Google Shape;915;p44"/>
          <p:cNvGrpSpPr/>
          <p:nvPr/>
        </p:nvGrpSpPr>
        <p:grpSpPr>
          <a:xfrm>
            <a:off x="4819556" y="3936868"/>
            <a:ext cx="920021" cy="837880"/>
            <a:chOff x="7797479" y="1273924"/>
            <a:chExt cx="920021" cy="837880"/>
          </a:xfrm>
        </p:grpSpPr>
        <p:sp>
          <p:nvSpPr>
            <p:cNvPr id="916" name="Google Shape;916;p44"/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17" name="Google Shape;917;p44"/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4</a:t>
              </a:r>
              <a:endParaRPr/>
            </a:p>
          </p:txBody>
        </p:sp>
        <p:cxnSp>
          <p:nvCxnSpPr>
            <p:cNvPr id="918" name="Google Shape;918;p44"/>
            <p:cNvCxnSpPr>
              <a:endCxn id="919" idx="0"/>
            </p:cNvCxnSpPr>
            <p:nvPr/>
          </p:nvCxnSpPr>
          <p:spPr>
            <a:xfrm flipH="1">
              <a:off x="7797479" y="1737244"/>
              <a:ext cx="375000" cy="357300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920" name="Google Shape;920;p44"/>
            <p:cNvCxnSpPr/>
            <p:nvPr/>
          </p:nvCxnSpPr>
          <p:spPr>
            <a:xfrm>
              <a:off x="8019435" y="1621523"/>
              <a:ext cx="565815" cy="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21" name="Google Shape;921;p44"/>
            <p:cNvCxnSpPr>
              <a:stCxn id="916" idx="2"/>
              <a:endCxn id="917" idx="2"/>
            </p:cNvCxnSpPr>
            <p:nvPr/>
          </p:nvCxnSpPr>
          <p:spPr>
            <a:xfrm rot="10800000">
              <a:off x="8302395" y="1648401"/>
              <a:ext cx="2700" cy="18330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22" name="Google Shape;922;p44"/>
            <p:cNvCxnSpPr>
              <a:endCxn id="923" idx="0"/>
            </p:cNvCxnSpPr>
            <p:nvPr/>
          </p:nvCxnSpPr>
          <p:spPr>
            <a:xfrm>
              <a:off x="8455600" y="1730204"/>
              <a:ext cx="261900" cy="381600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924" name="Google Shape;924;p44"/>
          <p:cNvGrpSpPr/>
          <p:nvPr/>
        </p:nvGrpSpPr>
        <p:grpSpPr>
          <a:xfrm>
            <a:off x="4536649" y="4752221"/>
            <a:ext cx="568567" cy="557777"/>
            <a:chOff x="8019435" y="1273924"/>
            <a:chExt cx="568567" cy="557777"/>
          </a:xfrm>
        </p:grpSpPr>
        <p:sp>
          <p:nvSpPr>
            <p:cNvPr id="925" name="Google Shape;925;p44"/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19" name="Google Shape;919;p44"/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5</a:t>
              </a:r>
              <a:endParaRPr/>
            </a:p>
          </p:txBody>
        </p:sp>
        <p:cxnSp>
          <p:nvCxnSpPr>
            <p:cNvPr id="926" name="Google Shape;926;p44"/>
            <p:cNvCxnSpPr/>
            <p:nvPr/>
          </p:nvCxnSpPr>
          <p:spPr>
            <a:xfrm>
              <a:off x="8019435" y="1621523"/>
              <a:ext cx="565815" cy="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27" name="Google Shape;927;p44"/>
            <p:cNvCxnSpPr>
              <a:stCxn id="925" idx="2"/>
              <a:endCxn id="919" idx="2"/>
            </p:cNvCxnSpPr>
            <p:nvPr/>
          </p:nvCxnSpPr>
          <p:spPr>
            <a:xfrm rot="10800000">
              <a:off x="8302395" y="1648401"/>
              <a:ext cx="2700" cy="18330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928" name="Google Shape;928;p44"/>
          <p:cNvGrpSpPr/>
          <p:nvPr/>
        </p:nvGrpSpPr>
        <p:grpSpPr>
          <a:xfrm>
            <a:off x="5455069" y="4761580"/>
            <a:ext cx="568567" cy="557777"/>
            <a:chOff x="8118821" y="1418913"/>
            <a:chExt cx="568567" cy="557777"/>
          </a:xfrm>
        </p:grpSpPr>
        <p:grpSp>
          <p:nvGrpSpPr>
            <p:cNvPr id="929" name="Google Shape;929;p44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930" name="Google Shape;930;p44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23" name="Google Shape;923;p44"/>
              <p:cNvSpPr txBox="1"/>
              <p:nvPr/>
            </p:nvSpPr>
            <p:spPr>
              <a:xfrm>
                <a:off x="8142681" y="1287092"/>
                <a:ext cx="32252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8</a:t>
                </a:r>
                <a:endParaRPr/>
              </a:p>
            </p:txBody>
          </p:sp>
          <p:cxnSp>
            <p:nvCxnSpPr>
              <p:cNvPr id="931" name="Google Shape;931;p44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32" name="Google Shape;932;p44"/>
              <p:cNvCxnSpPr>
                <a:stCxn id="930" idx="2"/>
              </p:cNvCxnSpPr>
              <p:nvPr/>
            </p:nvCxnSpPr>
            <p:spPr>
              <a:xfrm rot="10800000">
                <a:off x="8305095" y="1621401"/>
                <a:ext cx="0" cy="2103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933" name="Google Shape;933;p44"/>
            <p:cNvCxnSpPr/>
            <p:nvPr/>
          </p:nvCxnSpPr>
          <p:spPr>
            <a:xfrm flipH="1">
              <a:off x="8159611" y="1800150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34" name="Google Shape;934;p44"/>
            <p:cNvCxnSpPr/>
            <p:nvPr/>
          </p:nvCxnSpPr>
          <p:spPr>
            <a:xfrm flipH="1">
              <a:off x="8440622" y="1795327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935" name="Google Shape;935;p44"/>
          <p:cNvGrpSpPr/>
          <p:nvPr/>
        </p:nvGrpSpPr>
        <p:grpSpPr>
          <a:xfrm>
            <a:off x="6515690" y="3917220"/>
            <a:ext cx="708888" cy="807254"/>
            <a:chOff x="7879114" y="1273924"/>
            <a:chExt cx="708888" cy="807254"/>
          </a:xfrm>
        </p:grpSpPr>
        <p:sp>
          <p:nvSpPr>
            <p:cNvPr id="936" name="Google Shape;936;p44"/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37" name="Google Shape;937;p44"/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7</a:t>
              </a:r>
              <a:endParaRPr/>
            </a:p>
          </p:txBody>
        </p:sp>
        <p:cxnSp>
          <p:nvCxnSpPr>
            <p:cNvPr id="938" name="Google Shape;938;p44"/>
            <p:cNvCxnSpPr>
              <a:endCxn id="939" idx="0"/>
            </p:cNvCxnSpPr>
            <p:nvPr/>
          </p:nvCxnSpPr>
          <p:spPr>
            <a:xfrm flipH="1">
              <a:off x="7879114" y="1750278"/>
              <a:ext cx="261900" cy="330900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940" name="Google Shape;940;p44"/>
            <p:cNvCxnSpPr/>
            <p:nvPr/>
          </p:nvCxnSpPr>
          <p:spPr>
            <a:xfrm>
              <a:off x="8019435" y="1621523"/>
              <a:ext cx="565815" cy="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41" name="Google Shape;941;p44"/>
            <p:cNvCxnSpPr>
              <a:stCxn id="936" idx="2"/>
              <a:endCxn id="937" idx="2"/>
            </p:cNvCxnSpPr>
            <p:nvPr/>
          </p:nvCxnSpPr>
          <p:spPr>
            <a:xfrm rot="10800000">
              <a:off x="8302395" y="1648401"/>
              <a:ext cx="2700" cy="18330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942" name="Google Shape;942;p44"/>
          <p:cNvGrpSpPr/>
          <p:nvPr/>
        </p:nvGrpSpPr>
        <p:grpSpPr>
          <a:xfrm>
            <a:off x="6234052" y="4724474"/>
            <a:ext cx="568567" cy="568695"/>
            <a:chOff x="8118821" y="1407995"/>
            <a:chExt cx="568567" cy="568695"/>
          </a:xfrm>
        </p:grpSpPr>
        <p:grpSp>
          <p:nvGrpSpPr>
            <p:cNvPr id="943" name="Google Shape;943;p44"/>
            <p:cNvGrpSpPr/>
            <p:nvPr/>
          </p:nvGrpSpPr>
          <p:grpSpPr>
            <a:xfrm>
              <a:off x="8118821" y="1407995"/>
              <a:ext cx="568567" cy="568695"/>
              <a:chOff x="8019435" y="1263006"/>
              <a:chExt cx="568567" cy="568695"/>
            </a:xfrm>
          </p:grpSpPr>
          <p:sp>
            <p:nvSpPr>
              <p:cNvPr id="944" name="Google Shape;944;p44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39" name="Google Shape;939;p44"/>
              <p:cNvSpPr txBox="1"/>
              <p:nvPr/>
            </p:nvSpPr>
            <p:spPr>
              <a:xfrm>
                <a:off x="8070882" y="1263006"/>
                <a:ext cx="4603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10</a:t>
                </a:r>
                <a:endParaRPr/>
              </a:p>
            </p:txBody>
          </p:sp>
          <p:cxnSp>
            <p:nvCxnSpPr>
              <p:cNvPr id="945" name="Google Shape;945;p44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46" name="Google Shape;946;p44"/>
              <p:cNvCxnSpPr>
                <a:stCxn id="944" idx="2"/>
                <a:endCxn id="939" idx="2"/>
              </p:cNvCxnSpPr>
              <p:nvPr/>
            </p:nvCxnSpPr>
            <p:spPr>
              <a:xfrm rot="10800000">
                <a:off x="8301195" y="1632201"/>
                <a:ext cx="3900" cy="199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947" name="Google Shape;947;p44"/>
            <p:cNvCxnSpPr/>
            <p:nvPr/>
          </p:nvCxnSpPr>
          <p:spPr>
            <a:xfrm flipH="1">
              <a:off x="8159611" y="1800150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48" name="Google Shape;948;p44"/>
            <p:cNvCxnSpPr/>
            <p:nvPr/>
          </p:nvCxnSpPr>
          <p:spPr>
            <a:xfrm flipH="1">
              <a:off x="8440622" y="1795327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949" name="Google Shape;949;p44"/>
          <p:cNvGrpSpPr/>
          <p:nvPr/>
        </p:nvGrpSpPr>
        <p:grpSpPr>
          <a:xfrm>
            <a:off x="5367997" y="3064818"/>
            <a:ext cx="1601521" cy="852400"/>
            <a:chOff x="7507666" y="1273924"/>
            <a:chExt cx="1601521" cy="852400"/>
          </a:xfrm>
        </p:grpSpPr>
        <p:sp>
          <p:nvSpPr>
            <p:cNvPr id="950" name="Google Shape;950;p44"/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51" name="Google Shape;951;p44"/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</a:t>
              </a:r>
              <a:endParaRPr/>
            </a:p>
          </p:txBody>
        </p:sp>
        <p:cxnSp>
          <p:nvCxnSpPr>
            <p:cNvPr id="952" name="Google Shape;952;p44"/>
            <p:cNvCxnSpPr/>
            <p:nvPr/>
          </p:nvCxnSpPr>
          <p:spPr>
            <a:xfrm flipH="1">
              <a:off x="7507666" y="1731524"/>
              <a:ext cx="686400" cy="394800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953" name="Google Shape;953;p44"/>
            <p:cNvCxnSpPr/>
            <p:nvPr/>
          </p:nvCxnSpPr>
          <p:spPr>
            <a:xfrm>
              <a:off x="8019435" y="1621523"/>
              <a:ext cx="565815" cy="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54" name="Google Shape;954;p44"/>
            <p:cNvCxnSpPr>
              <a:stCxn id="950" idx="2"/>
              <a:endCxn id="951" idx="2"/>
            </p:cNvCxnSpPr>
            <p:nvPr/>
          </p:nvCxnSpPr>
          <p:spPr>
            <a:xfrm rot="10800000">
              <a:off x="8302395" y="1648401"/>
              <a:ext cx="2700" cy="18330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55" name="Google Shape;955;p44"/>
            <p:cNvCxnSpPr/>
            <p:nvPr/>
          </p:nvCxnSpPr>
          <p:spPr>
            <a:xfrm>
              <a:off x="8463587" y="1745481"/>
              <a:ext cx="645600" cy="366900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956" name="Google Shape;956;p44"/>
          <p:cNvGrpSpPr/>
          <p:nvPr/>
        </p:nvGrpSpPr>
        <p:grpSpPr>
          <a:xfrm>
            <a:off x="7126474" y="4743928"/>
            <a:ext cx="568567" cy="557971"/>
            <a:chOff x="8118821" y="1418719"/>
            <a:chExt cx="568567" cy="557971"/>
          </a:xfrm>
        </p:grpSpPr>
        <p:grpSp>
          <p:nvGrpSpPr>
            <p:cNvPr id="957" name="Google Shape;957;p44"/>
            <p:cNvGrpSpPr/>
            <p:nvPr/>
          </p:nvGrpSpPr>
          <p:grpSpPr>
            <a:xfrm>
              <a:off x="8118821" y="1418719"/>
              <a:ext cx="568567" cy="557971"/>
              <a:chOff x="8019435" y="1273730"/>
              <a:chExt cx="568567" cy="557971"/>
            </a:xfrm>
          </p:grpSpPr>
          <p:sp>
            <p:nvSpPr>
              <p:cNvPr id="958" name="Google Shape;958;p44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59" name="Google Shape;959;p44"/>
              <p:cNvSpPr txBox="1"/>
              <p:nvPr/>
            </p:nvSpPr>
            <p:spPr>
              <a:xfrm>
                <a:off x="8141080" y="1273730"/>
                <a:ext cx="32252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9</a:t>
                </a:r>
                <a:endParaRPr/>
              </a:p>
            </p:txBody>
          </p:sp>
          <p:cxnSp>
            <p:nvCxnSpPr>
              <p:cNvPr id="960" name="Google Shape;960;p44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61" name="Google Shape;961;p44"/>
              <p:cNvCxnSpPr>
                <a:stCxn id="958" idx="2"/>
                <a:endCxn id="959" idx="2"/>
              </p:cNvCxnSpPr>
              <p:nvPr/>
            </p:nvCxnSpPr>
            <p:spPr>
              <a:xfrm rot="10800000">
                <a:off x="8302395" y="1643001"/>
                <a:ext cx="2700" cy="1887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962" name="Google Shape;962;p44"/>
            <p:cNvCxnSpPr/>
            <p:nvPr/>
          </p:nvCxnSpPr>
          <p:spPr>
            <a:xfrm flipH="1">
              <a:off x="8159611" y="1800150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63" name="Google Shape;963;p44"/>
            <p:cNvCxnSpPr/>
            <p:nvPr/>
          </p:nvCxnSpPr>
          <p:spPr>
            <a:xfrm flipH="1">
              <a:off x="8440622" y="1795327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964" name="Google Shape;964;p44"/>
          <p:cNvCxnSpPr>
            <a:endCxn id="959" idx="0"/>
          </p:cNvCxnSpPr>
          <p:nvPr/>
        </p:nvCxnSpPr>
        <p:spPr>
          <a:xfrm>
            <a:off x="7103081" y="4407628"/>
            <a:ext cx="306300" cy="336300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965" name="Google Shape;965;p44"/>
          <p:cNvGrpSpPr/>
          <p:nvPr/>
        </p:nvGrpSpPr>
        <p:grpSpPr>
          <a:xfrm>
            <a:off x="4198361" y="5568205"/>
            <a:ext cx="568567" cy="562690"/>
            <a:chOff x="8118821" y="1414000"/>
            <a:chExt cx="568567" cy="562690"/>
          </a:xfrm>
        </p:grpSpPr>
        <p:grpSp>
          <p:nvGrpSpPr>
            <p:cNvPr id="966" name="Google Shape;966;p44"/>
            <p:cNvGrpSpPr/>
            <p:nvPr/>
          </p:nvGrpSpPr>
          <p:grpSpPr>
            <a:xfrm>
              <a:off x="8118821" y="1414000"/>
              <a:ext cx="568567" cy="562690"/>
              <a:chOff x="8019435" y="1269011"/>
              <a:chExt cx="568567" cy="562690"/>
            </a:xfrm>
          </p:grpSpPr>
          <p:sp>
            <p:nvSpPr>
              <p:cNvPr id="967" name="Google Shape;967;p44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68" name="Google Shape;968;p44"/>
              <p:cNvSpPr txBox="1"/>
              <p:nvPr/>
            </p:nvSpPr>
            <p:spPr>
              <a:xfrm>
                <a:off x="8071881" y="1269011"/>
                <a:ext cx="4603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11</a:t>
                </a:r>
                <a:endParaRPr/>
              </a:p>
            </p:txBody>
          </p:sp>
          <p:cxnSp>
            <p:nvCxnSpPr>
              <p:cNvPr id="969" name="Google Shape;969;p44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70" name="Google Shape;970;p44"/>
              <p:cNvCxnSpPr>
                <a:stCxn id="967" idx="2"/>
                <a:endCxn id="968" idx="2"/>
              </p:cNvCxnSpPr>
              <p:nvPr/>
            </p:nvCxnSpPr>
            <p:spPr>
              <a:xfrm rot="10800000">
                <a:off x="8302095" y="1638201"/>
                <a:ext cx="3000" cy="193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971" name="Google Shape;971;p44"/>
            <p:cNvCxnSpPr/>
            <p:nvPr/>
          </p:nvCxnSpPr>
          <p:spPr>
            <a:xfrm flipH="1">
              <a:off x="8159611" y="1800150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72" name="Google Shape;972;p44"/>
            <p:cNvCxnSpPr/>
            <p:nvPr/>
          </p:nvCxnSpPr>
          <p:spPr>
            <a:xfrm flipH="1">
              <a:off x="8440622" y="1795327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973" name="Google Shape;973;p44"/>
          <p:cNvGrpSpPr/>
          <p:nvPr/>
        </p:nvGrpSpPr>
        <p:grpSpPr>
          <a:xfrm>
            <a:off x="4878873" y="5573118"/>
            <a:ext cx="568567" cy="557777"/>
            <a:chOff x="8118821" y="1418913"/>
            <a:chExt cx="568567" cy="557777"/>
          </a:xfrm>
        </p:grpSpPr>
        <p:grpSp>
          <p:nvGrpSpPr>
            <p:cNvPr id="974" name="Google Shape;974;p44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975" name="Google Shape;975;p44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76" name="Google Shape;976;p44"/>
              <p:cNvSpPr txBox="1"/>
              <p:nvPr/>
            </p:nvSpPr>
            <p:spPr>
              <a:xfrm>
                <a:off x="8084934" y="1281737"/>
                <a:ext cx="4603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13</a:t>
                </a:r>
                <a:endParaRPr/>
              </a:p>
            </p:txBody>
          </p:sp>
          <p:cxnSp>
            <p:nvCxnSpPr>
              <p:cNvPr id="977" name="Google Shape;977;p44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78" name="Google Shape;978;p44"/>
              <p:cNvCxnSpPr>
                <a:stCxn id="975" idx="2"/>
              </p:cNvCxnSpPr>
              <p:nvPr/>
            </p:nvCxnSpPr>
            <p:spPr>
              <a:xfrm rot="10800000">
                <a:off x="8305095" y="1621401"/>
                <a:ext cx="0" cy="2103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979" name="Google Shape;979;p44"/>
            <p:cNvCxnSpPr/>
            <p:nvPr/>
          </p:nvCxnSpPr>
          <p:spPr>
            <a:xfrm flipH="1">
              <a:off x="8159611" y="1800150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80" name="Google Shape;980;p44"/>
            <p:cNvCxnSpPr/>
            <p:nvPr/>
          </p:nvCxnSpPr>
          <p:spPr>
            <a:xfrm flipH="1">
              <a:off x="8440622" y="1795327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981" name="Google Shape;981;p44"/>
          <p:cNvCxnSpPr/>
          <p:nvPr/>
        </p:nvCxnSpPr>
        <p:spPr>
          <a:xfrm flipH="1">
            <a:off x="4536591" y="5208978"/>
            <a:ext cx="164700" cy="357300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82" name="Google Shape;982;p44"/>
          <p:cNvCxnSpPr/>
          <p:nvPr/>
        </p:nvCxnSpPr>
        <p:spPr>
          <a:xfrm>
            <a:off x="4973825" y="5202262"/>
            <a:ext cx="163800" cy="363900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46"/>
          <p:cNvSpPr txBox="1"/>
          <p:nvPr/>
        </p:nvSpPr>
        <p:spPr>
          <a:xfrm>
            <a:off x="1870000" y="2167800"/>
            <a:ext cx="7257600" cy="22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888888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Priority Queue ADT</a:t>
            </a:r>
            <a:endParaRPr sz="3500">
              <a:solidFill>
                <a:srgbClr val="888888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888888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Binary Heap</a:t>
            </a:r>
            <a:endParaRPr sz="3500">
              <a:solidFill>
                <a:srgbClr val="888888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Binary Heap Methods</a:t>
            </a:r>
            <a:endParaRPr sz="3500">
              <a:solidFill>
                <a:srgbClr val="888888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500">
              <a:solidFill>
                <a:srgbClr val="888888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47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Implementing peekMin()</a:t>
            </a:r>
            <a:endParaRPr/>
          </a:p>
        </p:txBody>
      </p:sp>
      <p:grpSp>
        <p:nvGrpSpPr>
          <p:cNvPr id="1000" name="Google Shape;1000;p47"/>
          <p:cNvGrpSpPr/>
          <p:nvPr/>
        </p:nvGrpSpPr>
        <p:grpSpPr>
          <a:xfrm>
            <a:off x="4819556" y="2984693"/>
            <a:ext cx="920021" cy="837880"/>
            <a:chOff x="7797479" y="1273924"/>
            <a:chExt cx="920021" cy="837880"/>
          </a:xfrm>
        </p:grpSpPr>
        <p:sp>
          <p:nvSpPr>
            <p:cNvPr id="1001" name="Google Shape;1001;p47"/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02" name="Google Shape;1002;p47"/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4</a:t>
              </a:r>
              <a:endParaRPr/>
            </a:p>
          </p:txBody>
        </p:sp>
        <p:cxnSp>
          <p:nvCxnSpPr>
            <p:cNvPr id="1003" name="Google Shape;1003;p47"/>
            <p:cNvCxnSpPr>
              <a:endCxn id="1004" idx="0"/>
            </p:cNvCxnSpPr>
            <p:nvPr/>
          </p:nvCxnSpPr>
          <p:spPr>
            <a:xfrm flipH="1">
              <a:off x="7797479" y="1737244"/>
              <a:ext cx="375000" cy="357300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005" name="Google Shape;1005;p47"/>
            <p:cNvCxnSpPr/>
            <p:nvPr/>
          </p:nvCxnSpPr>
          <p:spPr>
            <a:xfrm>
              <a:off x="8019435" y="1621523"/>
              <a:ext cx="565815" cy="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06" name="Google Shape;1006;p47"/>
            <p:cNvCxnSpPr>
              <a:stCxn id="1001" idx="2"/>
              <a:endCxn id="1002" idx="2"/>
            </p:cNvCxnSpPr>
            <p:nvPr/>
          </p:nvCxnSpPr>
          <p:spPr>
            <a:xfrm rot="10800000">
              <a:off x="8302395" y="1648401"/>
              <a:ext cx="2700" cy="18330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07" name="Google Shape;1007;p47"/>
            <p:cNvCxnSpPr>
              <a:endCxn id="1008" idx="0"/>
            </p:cNvCxnSpPr>
            <p:nvPr/>
          </p:nvCxnSpPr>
          <p:spPr>
            <a:xfrm>
              <a:off x="8455600" y="1730204"/>
              <a:ext cx="261900" cy="381600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1009" name="Google Shape;1009;p47"/>
          <p:cNvGrpSpPr/>
          <p:nvPr/>
        </p:nvGrpSpPr>
        <p:grpSpPr>
          <a:xfrm>
            <a:off x="4536649" y="3800046"/>
            <a:ext cx="568567" cy="557777"/>
            <a:chOff x="8019435" y="1273924"/>
            <a:chExt cx="568567" cy="557777"/>
          </a:xfrm>
        </p:grpSpPr>
        <p:sp>
          <p:nvSpPr>
            <p:cNvPr id="1010" name="Google Shape;1010;p47"/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04" name="Google Shape;1004;p47"/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5</a:t>
              </a:r>
              <a:endParaRPr/>
            </a:p>
          </p:txBody>
        </p:sp>
        <p:cxnSp>
          <p:nvCxnSpPr>
            <p:cNvPr id="1011" name="Google Shape;1011;p47"/>
            <p:cNvCxnSpPr/>
            <p:nvPr/>
          </p:nvCxnSpPr>
          <p:spPr>
            <a:xfrm>
              <a:off x="8019435" y="1621523"/>
              <a:ext cx="565815" cy="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12" name="Google Shape;1012;p47"/>
            <p:cNvCxnSpPr>
              <a:stCxn id="1010" idx="2"/>
              <a:endCxn id="1004" idx="2"/>
            </p:cNvCxnSpPr>
            <p:nvPr/>
          </p:nvCxnSpPr>
          <p:spPr>
            <a:xfrm rot="10800000">
              <a:off x="8302395" y="1648401"/>
              <a:ext cx="2700" cy="18330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013" name="Google Shape;1013;p47"/>
          <p:cNvGrpSpPr/>
          <p:nvPr/>
        </p:nvGrpSpPr>
        <p:grpSpPr>
          <a:xfrm>
            <a:off x="5455069" y="3809405"/>
            <a:ext cx="568567" cy="557777"/>
            <a:chOff x="8118821" y="1418913"/>
            <a:chExt cx="568567" cy="557777"/>
          </a:xfrm>
        </p:grpSpPr>
        <p:grpSp>
          <p:nvGrpSpPr>
            <p:cNvPr id="1014" name="Google Shape;1014;p47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1015" name="Google Shape;1015;p47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008" name="Google Shape;1008;p47"/>
              <p:cNvSpPr txBox="1"/>
              <p:nvPr/>
            </p:nvSpPr>
            <p:spPr>
              <a:xfrm>
                <a:off x="8142681" y="1287092"/>
                <a:ext cx="32252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8</a:t>
                </a:r>
                <a:endParaRPr/>
              </a:p>
            </p:txBody>
          </p:sp>
          <p:cxnSp>
            <p:nvCxnSpPr>
              <p:cNvPr id="1016" name="Google Shape;1016;p47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17" name="Google Shape;1017;p47"/>
              <p:cNvCxnSpPr>
                <a:stCxn id="1015" idx="2"/>
              </p:cNvCxnSpPr>
              <p:nvPr/>
            </p:nvCxnSpPr>
            <p:spPr>
              <a:xfrm rot="10800000">
                <a:off x="8305095" y="1621401"/>
                <a:ext cx="0" cy="2103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018" name="Google Shape;1018;p47"/>
            <p:cNvCxnSpPr/>
            <p:nvPr/>
          </p:nvCxnSpPr>
          <p:spPr>
            <a:xfrm flipH="1">
              <a:off x="8159611" y="1800150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19" name="Google Shape;1019;p47"/>
            <p:cNvCxnSpPr/>
            <p:nvPr/>
          </p:nvCxnSpPr>
          <p:spPr>
            <a:xfrm flipH="1">
              <a:off x="8440622" y="1795327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020" name="Google Shape;1020;p47"/>
          <p:cNvGrpSpPr/>
          <p:nvPr/>
        </p:nvGrpSpPr>
        <p:grpSpPr>
          <a:xfrm>
            <a:off x="6515690" y="2965045"/>
            <a:ext cx="708888" cy="807254"/>
            <a:chOff x="7879114" y="1273924"/>
            <a:chExt cx="708888" cy="807254"/>
          </a:xfrm>
        </p:grpSpPr>
        <p:sp>
          <p:nvSpPr>
            <p:cNvPr id="1021" name="Google Shape;1021;p47"/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22" name="Google Shape;1022;p47"/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7</a:t>
              </a:r>
              <a:endParaRPr/>
            </a:p>
          </p:txBody>
        </p:sp>
        <p:cxnSp>
          <p:nvCxnSpPr>
            <p:cNvPr id="1023" name="Google Shape;1023;p47"/>
            <p:cNvCxnSpPr>
              <a:endCxn id="1024" idx="0"/>
            </p:cNvCxnSpPr>
            <p:nvPr/>
          </p:nvCxnSpPr>
          <p:spPr>
            <a:xfrm flipH="1">
              <a:off x="7879114" y="1750278"/>
              <a:ext cx="261900" cy="330900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025" name="Google Shape;1025;p47"/>
            <p:cNvCxnSpPr/>
            <p:nvPr/>
          </p:nvCxnSpPr>
          <p:spPr>
            <a:xfrm>
              <a:off x="8019435" y="1621523"/>
              <a:ext cx="565815" cy="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26" name="Google Shape;1026;p47"/>
            <p:cNvCxnSpPr>
              <a:stCxn id="1021" idx="2"/>
              <a:endCxn id="1022" idx="2"/>
            </p:cNvCxnSpPr>
            <p:nvPr/>
          </p:nvCxnSpPr>
          <p:spPr>
            <a:xfrm rot="10800000">
              <a:off x="8302395" y="1648401"/>
              <a:ext cx="2700" cy="18330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027" name="Google Shape;1027;p47"/>
          <p:cNvGrpSpPr/>
          <p:nvPr/>
        </p:nvGrpSpPr>
        <p:grpSpPr>
          <a:xfrm>
            <a:off x="6234052" y="3772299"/>
            <a:ext cx="568567" cy="568695"/>
            <a:chOff x="8118821" y="1407995"/>
            <a:chExt cx="568567" cy="568695"/>
          </a:xfrm>
        </p:grpSpPr>
        <p:grpSp>
          <p:nvGrpSpPr>
            <p:cNvPr id="1028" name="Google Shape;1028;p47"/>
            <p:cNvGrpSpPr/>
            <p:nvPr/>
          </p:nvGrpSpPr>
          <p:grpSpPr>
            <a:xfrm>
              <a:off x="8118821" y="1407995"/>
              <a:ext cx="568567" cy="568695"/>
              <a:chOff x="8019435" y="1263006"/>
              <a:chExt cx="568567" cy="568695"/>
            </a:xfrm>
          </p:grpSpPr>
          <p:sp>
            <p:nvSpPr>
              <p:cNvPr id="1029" name="Google Shape;1029;p47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024" name="Google Shape;1024;p47"/>
              <p:cNvSpPr txBox="1"/>
              <p:nvPr/>
            </p:nvSpPr>
            <p:spPr>
              <a:xfrm>
                <a:off x="8070882" y="1263006"/>
                <a:ext cx="4603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10</a:t>
                </a:r>
                <a:endParaRPr/>
              </a:p>
            </p:txBody>
          </p:sp>
          <p:cxnSp>
            <p:nvCxnSpPr>
              <p:cNvPr id="1030" name="Google Shape;1030;p47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31" name="Google Shape;1031;p47"/>
              <p:cNvCxnSpPr>
                <a:stCxn id="1029" idx="2"/>
                <a:endCxn id="1024" idx="2"/>
              </p:cNvCxnSpPr>
              <p:nvPr/>
            </p:nvCxnSpPr>
            <p:spPr>
              <a:xfrm rot="10800000">
                <a:off x="8301195" y="1632201"/>
                <a:ext cx="3900" cy="199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032" name="Google Shape;1032;p47"/>
            <p:cNvCxnSpPr/>
            <p:nvPr/>
          </p:nvCxnSpPr>
          <p:spPr>
            <a:xfrm flipH="1">
              <a:off x="8159611" y="1800150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33" name="Google Shape;1033;p47"/>
            <p:cNvCxnSpPr/>
            <p:nvPr/>
          </p:nvCxnSpPr>
          <p:spPr>
            <a:xfrm flipH="1">
              <a:off x="8440622" y="1795327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034" name="Google Shape;1034;p47"/>
          <p:cNvGrpSpPr/>
          <p:nvPr/>
        </p:nvGrpSpPr>
        <p:grpSpPr>
          <a:xfrm>
            <a:off x="5327172" y="2132318"/>
            <a:ext cx="1611746" cy="852375"/>
            <a:chOff x="7474391" y="1273924"/>
            <a:chExt cx="1611746" cy="852375"/>
          </a:xfrm>
        </p:grpSpPr>
        <p:sp>
          <p:nvSpPr>
            <p:cNvPr id="1035" name="Google Shape;1035;p47"/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36" name="Google Shape;1036;p47"/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</a:t>
              </a:r>
              <a:endParaRPr/>
            </a:p>
          </p:txBody>
        </p:sp>
        <p:cxnSp>
          <p:nvCxnSpPr>
            <p:cNvPr id="1037" name="Google Shape;1037;p47"/>
            <p:cNvCxnSpPr>
              <a:endCxn id="1001" idx="0"/>
            </p:cNvCxnSpPr>
            <p:nvPr/>
          </p:nvCxnSpPr>
          <p:spPr>
            <a:xfrm flipH="1">
              <a:off x="7474391" y="1731499"/>
              <a:ext cx="686400" cy="394800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038" name="Google Shape;1038;p47"/>
            <p:cNvCxnSpPr/>
            <p:nvPr/>
          </p:nvCxnSpPr>
          <p:spPr>
            <a:xfrm>
              <a:off x="8019435" y="1621523"/>
              <a:ext cx="565815" cy="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39" name="Google Shape;1039;p47"/>
            <p:cNvCxnSpPr>
              <a:stCxn id="1035" idx="2"/>
              <a:endCxn id="1036" idx="2"/>
            </p:cNvCxnSpPr>
            <p:nvPr/>
          </p:nvCxnSpPr>
          <p:spPr>
            <a:xfrm rot="10800000">
              <a:off x="8302395" y="1648401"/>
              <a:ext cx="2700" cy="18330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40" name="Google Shape;1040;p47"/>
            <p:cNvCxnSpPr>
              <a:endCxn id="1022" idx="0"/>
            </p:cNvCxnSpPr>
            <p:nvPr/>
          </p:nvCxnSpPr>
          <p:spPr>
            <a:xfrm>
              <a:off x="8440537" y="1745018"/>
              <a:ext cx="645600" cy="366900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1041" name="Google Shape;1041;p47"/>
          <p:cNvGrpSpPr/>
          <p:nvPr/>
        </p:nvGrpSpPr>
        <p:grpSpPr>
          <a:xfrm>
            <a:off x="7126474" y="3791753"/>
            <a:ext cx="568567" cy="557971"/>
            <a:chOff x="8118821" y="1418719"/>
            <a:chExt cx="568567" cy="557971"/>
          </a:xfrm>
        </p:grpSpPr>
        <p:grpSp>
          <p:nvGrpSpPr>
            <p:cNvPr id="1042" name="Google Shape;1042;p47"/>
            <p:cNvGrpSpPr/>
            <p:nvPr/>
          </p:nvGrpSpPr>
          <p:grpSpPr>
            <a:xfrm>
              <a:off x="8118821" y="1418719"/>
              <a:ext cx="568567" cy="557971"/>
              <a:chOff x="8019435" y="1273730"/>
              <a:chExt cx="568567" cy="557971"/>
            </a:xfrm>
          </p:grpSpPr>
          <p:sp>
            <p:nvSpPr>
              <p:cNvPr id="1043" name="Google Shape;1043;p47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044" name="Google Shape;1044;p47"/>
              <p:cNvSpPr txBox="1"/>
              <p:nvPr/>
            </p:nvSpPr>
            <p:spPr>
              <a:xfrm>
                <a:off x="8141080" y="1273730"/>
                <a:ext cx="32252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9</a:t>
                </a:r>
                <a:endParaRPr/>
              </a:p>
            </p:txBody>
          </p:sp>
          <p:cxnSp>
            <p:nvCxnSpPr>
              <p:cNvPr id="1045" name="Google Shape;1045;p47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46" name="Google Shape;1046;p47"/>
              <p:cNvCxnSpPr>
                <a:stCxn id="1043" idx="2"/>
                <a:endCxn id="1044" idx="2"/>
              </p:cNvCxnSpPr>
              <p:nvPr/>
            </p:nvCxnSpPr>
            <p:spPr>
              <a:xfrm rot="10800000">
                <a:off x="8302395" y="1643001"/>
                <a:ext cx="2700" cy="1887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047" name="Google Shape;1047;p47"/>
            <p:cNvCxnSpPr/>
            <p:nvPr/>
          </p:nvCxnSpPr>
          <p:spPr>
            <a:xfrm flipH="1">
              <a:off x="8159611" y="1800150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48" name="Google Shape;1048;p47"/>
            <p:cNvCxnSpPr/>
            <p:nvPr/>
          </p:nvCxnSpPr>
          <p:spPr>
            <a:xfrm flipH="1">
              <a:off x="8440622" y="1795327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1049" name="Google Shape;1049;p47"/>
          <p:cNvCxnSpPr>
            <a:endCxn id="1044" idx="0"/>
          </p:cNvCxnSpPr>
          <p:nvPr/>
        </p:nvCxnSpPr>
        <p:spPr>
          <a:xfrm>
            <a:off x="7103081" y="3455453"/>
            <a:ext cx="306300" cy="336300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1050" name="Google Shape;1050;p47"/>
          <p:cNvGrpSpPr/>
          <p:nvPr/>
        </p:nvGrpSpPr>
        <p:grpSpPr>
          <a:xfrm>
            <a:off x="4198361" y="4616030"/>
            <a:ext cx="568567" cy="562690"/>
            <a:chOff x="8118821" y="1414000"/>
            <a:chExt cx="568567" cy="562690"/>
          </a:xfrm>
        </p:grpSpPr>
        <p:grpSp>
          <p:nvGrpSpPr>
            <p:cNvPr id="1051" name="Google Shape;1051;p47"/>
            <p:cNvGrpSpPr/>
            <p:nvPr/>
          </p:nvGrpSpPr>
          <p:grpSpPr>
            <a:xfrm>
              <a:off x="8118821" y="1414000"/>
              <a:ext cx="568567" cy="562690"/>
              <a:chOff x="8019435" y="1269011"/>
              <a:chExt cx="568567" cy="562690"/>
            </a:xfrm>
          </p:grpSpPr>
          <p:sp>
            <p:nvSpPr>
              <p:cNvPr id="1052" name="Google Shape;1052;p47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053" name="Google Shape;1053;p47"/>
              <p:cNvSpPr txBox="1"/>
              <p:nvPr/>
            </p:nvSpPr>
            <p:spPr>
              <a:xfrm>
                <a:off x="8071881" y="1269011"/>
                <a:ext cx="4603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11</a:t>
                </a:r>
                <a:endParaRPr/>
              </a:p>
            </p:txBody>
          </p:sp>
          <p:cxnSp>
            <p:nvCxnSpPr>
              <p:cNvPr id="1054" name="Google Shape;1054;p47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55" name="Google Shape;1055;p47"/>
              <p:cNvCxnSpPr>
                <a:stCxn id="1052" idx="2"/>
                <a:endCxn id="1053" idx="2"/>
              </p:cNvCxnSpPr>
              <p:nvPr/>
            </p:nvCxnSpPr>
            <p:spPr>
              <a:xfrm rot="10800000">
                <a:off x="8302095" y="1638201"/>
                <a:ext cx="3000" cy="193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056" name="Google Shape;1056;p47"/>
            <p:cNvCxnSpPr/>
            <p:nvPr/>
          </p:nvCxnSpPr>
          <p:spPr>
            <a:xfrm flipH="1">
              <a:off x="8159611" y="1800150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57" name="Google Shape;1057;p47"/>
            <p:cNvCxnSpPr/>
            <p:nvPr/>
          </p:nvCxnSpPr>
          <p:spPr>
            <a:xfrm flipH="1">
              <a:off x="8440622" y="1795327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058" name="Google Shape;1058;p47"/>
          <p:cNvGrpSpPr/>
          <p:nvPr/>
        </p:nvGrpSpPr>
        <p:grpSpPr>
          <a:xfrm>
            <a:off x="4878873" y="4620943"/>
            <a:ext cx="568567" cy="557777"/>
            <a:chOff x="8118821" y="1418913"/>
            <a:chExt cx="568567" cy="557777"/>
          </a:xfrm>
        </p:grpSpPr>
        <p:grpSp>
          <p:nvGrpSpPr>
            <p:cNvPr id="1059" name="Google Shape;1059;p47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1060" name="Google Shape;1060;p47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061" name="Google Shape;1061;p47"/>
              <p:cNvSpPr txBox="1"/>
              <p:nvPr/>
            </p:nvSpPr>
            <p:spPr>
              <a:xfrm>
                <a:off x="8084934" y="1281737"/>
                <a:ext cx="4603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13</a:t>
                </a:r>
                <a:endParaRPr/>
              </a:p>
            </p:txBody>
          </p:sp>
          <p:cxnSp>
            <p:nvCxnSpPr>
              <p:cNvPr id="1062" name="Google Shape;1062;p47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63" name="Google Shape;1063;p47"/>
              <p:cNvCxnSpPr>
                <a:stCxn id="1060" idx="2"/>
              </p:cNvCxnSpPr>
              <p:nvPr/>
            </p:nvCxnSpPr>
            <p:spPr>
              <a:xfrm rot="10800000">
                <a:off x="8305095" y="1621401"/>
                <a:ext cx="0" cy="2103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064" name="Google Shape;1064;p47"/>
            <p:cNvCxnSpPr/>
            <p:nvPr/>
          </p:nvCxnSpPr>
          <p:spPr>
            <a:xfrm flipH="1">
              <a:off x="8159611" y="1800150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65" name="Google Shape;1065;p47"/>
            <p:cNvCxnSpPr/>
            <p:nvPr/>
          </p:nvCxnSpPr>
          <p:spPr>
            <a:xfrm flipH="1">
              <a:off x="8440622" y="1795327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1066" name="Google Shape;1066;p47"/>
          <p:cNvCxnSpPr/>
          <p:nvPr/>
        </p:nvCxnSpPr>
        <p:spPr>
          <a:xfrm flipH="1">
            <a:off x="4536649" y="4256803"/>
            <a:ext cx="164642" cy="357199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67" name="Google Shape;1067;p47"/>
          <p:cNvCxnSpPr/>
          <p:nvPr/>
        </p:nvCxnSpPr>
        <p:spPr>
          <a:xfrm>
            <a:off x="4973825" y="4250087"/>
            <a:ext cx="163668" cy="363915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68" name="Google Shape;1068;p47"/>
          <p:cNvSpPr/>
          <p:nvPr/>
        </p:nvSpPr>
        <p:spPr>
          <a:xfrm>
            <a:off x="4658294" y="2068497"/>
            <a:ext cx="949033" cy="4384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6CEEF"/>
          </a:solidFill>
          <a:ln w="15875" cap="flat" cmpd="sng">
            <a:solidFill>
              <a:srgbClr val="76CE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69" name="Google Shape;1069;p47"/>
          <p:cNvSpPr txBox="1"/>
          <p:nvPr/>
        </p:nvSpPr>
        <p:spPr>
          <a:xfrm>
            <a:off x="575239" y="1694264"/>
            <a:ext cx="1511952" cy="36933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2798" t="-6346" r="-3599" b="-23809"/>
            </a:stretch>
          </a:blipFill>
          <a:ln w="9525" cap="flat" cmpd="sng">
            <a:solidFill>
              <a:srgbClr val="4C32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Quattrocento Sans"/>
                <a:ea typeface="Quattrocento Sans"/>
                <a:cs typeface="Quattrocento Sans"/>
                <a:sym typeface="Quattrocento Sans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48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 dirty="0"/>
              <a:t>Implementing </a:t>
            </a:r>
            <a:r>
              <a:rPr lang="en-US" dirty="0" err="1"/>
              <a:t>removeMin</a:t>
            </a:r>
            <a:r>
              <a:rPr lang="en-US" dirty="0"/>
              <a:t>()</a:t>
            </a:r>
            <a:endParaRPr dirty="0"/>
          </a:p>
        </p:txBody>
      </p:sp>
      <p:cxnSp>
        <p:nvCxnSpPr>
          <p:cNvPr id="1075" name="Google Shape;1075;p48"/>
          <p:cNvCxnSpPr>
            <a:endCxn id="1076" idx="0"/>
          </p:cNvCxnSpPr>
          <p:nvPr/>
        </p:nvCxnSpPr>
        <p:spPr>
          <a:xfrm>
            <a:off x="3267603" y="3924338"/>
            <a:ext cx="306300" cy="336300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1077" name="Google Shape;1077;p48"/>
          <p:cNvGrpSpPr/>
          <p:nvPr/>
        </p:nvGrpSpPr>
        <p:grpSpPr>
          <a:xfrm>
            <a:off x="984078" y="3453578"/>
            <a:ext cx="920021" cy="837880"/>
            <a:chOff x="7797479" y="1273924"/>
            <a:chExt cx="920021" cy="837880"/>
          </a:xfrm>
        </p:grpSpPr>
        <p:sp>
          <p:nvSpPr>
            <p:cNvPr id="1078" name="Google Shape;1078;p48"/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79" name="Google Shape;1079;p48"/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4</a:t>
              </a:r>
              <a:endParaRPr/>
            </a:p>
          </p:txBody>
        </p:sp>
        <p:cxnSp>
          <p:nvCxnSpPr>
            <p:cNvPr id="1080" name="Google Shape;1080;p48"/>
            <p:cNvCxnSpPr>
              <a:endCxn id="1081" idx="0"/>
            </p:cNvCxnSpPr>
            <p:nvPr/>
          </p:nvCxnSpPr>
          <p:spPr>
            <a:xfrm flipH="1">
              <a:off x="7797479" y="1737244"/>
              <a:ext cx="375000" cy="357300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082" name="Google Shape;1082;p48"/>
            <p:cNvCxnSpPr/>
            <p:nvPr/>
          </p:nvCxnSpPr>
          <p:spPr>
            <a:xfrm>
              <a:off x="8019435" y="1621523"/>
              <a:ext cx="565815" cy="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83" name="Google Shape;1083;p48"/>
            <p:cNvCxnSpPr>
              <a:stCxn id="1078" idx="2"/>
              <a:endCxn id="1079" idx="2"/>
            </p:cNvCxnSpPr>
            <p:nvPr/>
          </p:nvCxnSpPr>
          <p:spPr>
            <a:xfrm rot="10800000">
              <a:off x="8302395" y="1648401"/>
              <a:ext cx="2700" cy="18330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84" name="Google Shape;1084;p48"/>
            <p:cNvCxnSpPr>
              <a:endCxn id="1085" idx="0"/>
            </p:cNvCxnSpPr>
            <p:nvPr/>
          </p:nvCxnSpPr>
          <p:spPr>
            <a:xfrm>
              <a:off x="8455600" y="1730204"/>
              <a:ext cx="261900" cy="381600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1086" name="Google Shape;1086;p48"/>
          <p:cNvGrpSpPr/>
          <p:nvPr/>
        </p:nvGrpSpPr>
        <p:grpSpPr>
          <a:xfrm>
            <a:off x="701171" y="4268931"/>
            <a:ext cx="568567" cy="557777"/>
            <a:chOff x="8019435" y="1273924"/>
            <a:chExt cx="568567" cy="557777"/>
          </a:xfrm>
        </p:grpSpPr>
        <p:sp>
          <p:nvSpPr>
            <p:cNvPr id="1087" name="Google Shape;1087;p48"/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81" name="Google Shape;1081;p48"/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5</a:t>
              </a:r>
              <a:endParaRPr/>
            </a:p>
          </p:txBody>
        </p:sp>
        <p:cxnSp>
          <p:nvCxnSpPr>
            <p:cNvPr id="1088" name="Google Shape;1088;p48"/>
            <p:cNvCxnSpPr/>
            <p:nvPr/>
          </p:nvCxnSpPr>
          <p:spPr>
            <a:xfrm>
              <a:off x="8019435" y="1621523"/>
              <a:ext cx="565815" cy="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89" name="Google Shape;1089;p48"/>
            <p:cNvCxnSpPr>
              <a:stCxn id="1087" idx="2"/>
              <a:endCxn id="1081" idx="2"/>
            </p:cNvCxnSpPr>
            <p:nvPr/>
          </p:nvCxnSpPr>
          <p:spPr>
            <a:xfrm rot="10800000">
              <a:off x="8302395" y="1648401"/>
              <a:ext cx="2700" cy="18330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090" name="Google Shape;1090;p48"/>
          <p:cNvGrpSpPr/>
          <p:nvPr/>
        </p:nvGrpSpPr>
        <p:grpSpPr>
          <a:xfrm>
            <a:off x="1619591" y="4278290"/>
            <a:ext cx="568567" cy="557777"/>
            <a:chOff x="8118821" y="1418913"/>
            <a:chExt cx="568567" cy="557777"/>
          </a:xfrm>
        </p:grpSpPr>
        <p:grpSp>
          <p:nvGrpSpPr>
            <p:cNvPr id="1091" name="Google Shape;1091;p48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1092" name="Google Shape;1092;p48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085" name="Google Shape;1085;p48"/>
              <p:cNvSpPr txBox="1"/>
              <p:nvPr/>
            </p:nvSpPr>
            <p:spPr>
              <a:xfrm>
                <a:off x="8142681" y="1287092"/>
                <a:ext cx="32252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8</a:t>
                </a:r>
                <a:endParaRPr/>
              </a:p>
            </p:txBody>
          </p:sp>
          <p:cxnSp>
            <p:nvCxnSpPr>
              <p:cNvPr id="1093" name="Google Shape;1093;p48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94" name="Google Shape;1094;p48"/>
              <p:cNvCxnSpPr>
                <a:stCxn id="1092" idx="2"/>
              </p:cNvCxnSpPr>
              <p:nvPr/>
            </p:nvCxnSpPr>
            <p:spPr>
              <a:xfrm rot="10800000">
                <a:off x="8305095" y="1621401"/>
                <a:ext cx="0" cy="2103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095" name="Google Shape;1095;p48"/>
            <p:cNvCxnSpPr/>
            <p:nvPr/>
          </p:nvCxnSpPr>
          <p:spPr>
            <a:xfrm flipH="1">
              <a:off x="8159611" y="1800150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96" name="Google Shape;1096;p48"/>
            <p:cNvCxnSpPr/>
            <p:nvPr/>
          </p:nvCxnSpPr>
          <p:spPr>
            <a:xfrm flipH="1">
              <a:off x="8440622" y="1795327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097" name="Google Shape;1097;p48"/>
          <p:cNvGrpSpPr/>
          <p:nvPr/>
        </p:nvGrpSpPr>
        <p:grpSpPr>
          <a:xfrm>
            <a:off x="2680212" y="3433930"/>
            <a:ext cx="708888" cy="807254"/>
            <a:chOff x="7879114" y="1273924"/>
            <a:chExt cx="708888" cy="807254"/>
          </a:xfrm>
        </p:grpSpPr>
        <p:sp>
          <p:nvSpPr>
            <p:cNvPr id="1098" name="Google Shape;1098;p48"/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99" name="Google Shape;1099;p48"/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7</a:t>
              </a:r>
              <a:endParaRPr/>
            </a:p>
          </p:txBody>
        </p:sp>
        <p:cxnSp>
          <p:nvCxnSpPr>
            <p:cNvPr id="1100" name="Google Shape;1100;p48"/>
            <p:cNvCxnSpPr>
              <a:endCxn id="1101" idx="0"/>
            </p:cNvCxnSpPr>
            <p:nvPr/>
          </p:nvCxnSpPr>
          <p:spPr>
            <a:xfrm flipH="1">
              <a:off x="7879114" y="1750278"/>
              <a:ext cx="261900" cy="330900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102" name="Google Shape;1102;p48"/>
            <p:cNvCxnSpPr/>
            <p:nvPr/>
          </p:nvCxnSpPr>
          <p:spPr>
            <a:xfrm>
              <a:off x="8019435" y="1621523"/>
              <a:ext cx="565815" cy="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03" name="Google Shape;1103;p48"/>
            <p:cNvCxnSpPr>
              <a:stCxn id="1098" idx="2"/>
              <a:endCxn id="1099" idx="2"/>
            </p:cNvCxnSpPr>
            <p:nvPr/>
          </p:nvCxnSpPr>
          <p:spPr>
            <a:xfrm rot="10800000">
              <a:off x="8302395" y="1648401"/>
              <a:ext cx="2700" cy="18330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104" name="Google Shape;1104;p48"/>
          <p:cNvGrpSpPr/>
          <p:nvPr/>
        </p:nvGrpSpPr>
        <p:grpSpPr>
          <a:xfrm>
            <a:off x="2398574" y="4241184"/>
            <a:ext cx="568567" cy="568695"/>
            <a:chOff x="8118821" y="1407995"/>
            <a:chExt cx="568567" cy="568695"/>
          </a:xfrm>
        </p:grpSpPr>
        <p:grpSp>
          <p:nvGrpSpPr>
            <p:cNvPr id="1105" name="Google Shape;1105;p48"/>
            <p:cNvGrpSpPr/>
            <p:nvPr/>
          </p:nvGrpSpPr>
          <p:grpSpPr>
            <a:xfrm>
              <a:off x="8118821" y="1407995"/>
              <a:ext cx="568567" cy="568695"/>
              <a:chOff x="8019435" y="1263006"/>
              <a:chExt cx="568567" cy="568695"/>
            </a:xfrm>
          </p:grpSpPr>
          <p:sp>
            <p:nvSpPr>
              <p:cNvPr id="1106" name="Google Shape;1106;p48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101" name="Google Shape;1101;p48"/>
              <p:cNvSpPr txBox="1"/>
              <p:nvPr/>
            </p:nvSpPr>
            <p:spPr>
              <a:xfrm>
                <a:off x="8070882" y="1263006"/>
                <a:ext cx="4603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10</a:t>
                </a:r>
                <a:endParaRPr/>
              </a:p>
            </p:txBody>
          </p:sp>
          <p:cxnSp>
            <p:nvCxnSpPr>
              <p:cNvPr id="1107" name="Google Shape;1107;p48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08" name="Google Shape;1108;p48"/>
              <p:cNvCxnSpPr>
                <a:stCxn id="1106" idx="2"/>
                <a:endCxn id="1101" idx="2"/>
              </p:cNvCxnSpPr>
              <p:nvPr/>
            </p:nvCxnSpPr>
            <p:spPr>
              <a:xfrm rot="10800000">
                <a:off x="8301195" y="1632201"/>
                <a:ext cx="3900" cy="199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109" name="Google Shape;1109;p48"/>
            <p:cNvCxnSpPr/>
            <p:nvPr/>
          </p:nvCxnSpPr>
          <p:spPr>
            <a:xfrm flipH="1">
              <a:off x="8159611" y="1800150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10" name="Google Shape;1110;p48"/>
            <p:cNvCxnSpPr/>
            <p:nvPr/>
          </p:nvCxnSpPr>
          <p:spPr>
            <a:xfrm flipH="1">
              <a:off x="8440622" y="1795327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111" name="Google Shape;1111;p48"/>
          <p:cNvGrpSpPr/>
          <p:nvPr/>
        </p:nvGrpSpPr>
        <p:grpSpPr>
          <a:xfrm>
            <a:off x="1491693" y="2601203"/>
            <a:ext cx="1611746" cy="852375"/>
            <a:chOff x="7474391" y="1273924"/>
            <a:chExt cx="1611746" cy="852375"/>
          </a:xfrm>
        </p:grpSpPr>
        <p:sp>
          <p:nvSpPr>
            <p:cNvPr id="1112" name="Google Shape;1112;p48"/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13" name="Google Shape;1113;p48"/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</a:t>
              </a:r>
              <a:endParaRPr/>
            </a:p>
          </p:txBody>
        </p:sp>
        <p:cxnSp>
          <p:nvCxnSpPr>
            <p:cNvPr id="1114" name="Google Shape;1114;p48"/>
            <p:cNvCxnSpPr>
              <a:endCxn id="1078" idx="0"/>
            </p:cNvCxnSpPr>
            <p:nvPr/>
          </p:nvCxnSpPr>
          <p:spPr>
            <a:xfrm flipH="1">
              <a:off x="7474391" y="1731499"/>
              <a:ext cx="686400" cy="394800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115" name="Google Shape;1115;p48"/>
            <p:cNvCxnSpPr/>
            <p:nvPr/>
          </p:nvCxnSpPr>
          <p:spPr>
            <a:xfrm>
              <a:off x="8019435" y="1621523"/>
              <a:ext cx="565815" cy="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16" name="Google Shape;1116;p48"/>
            <p:cNvCxnSpPr>
              <a:stCxn id="1112" idx="2"/>
              <a:endCxn id="1113" idx="2"/>
            </p:cNvCxnSpPr>
            <p:nvPr/>
          </p:nvCxnSpPr>
          <p:spPr>
            <a:xfrm rot="10800000">
              <a:off x="8302395" y="1648401"/>
              <a:ext cx="2700" cy="18330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17" name="Google Shape;1117;p48"/>
            <p:cNvCxnSpPr>
              <a:endCxn id="1099" idx="0"/>
            </p:cNvCxnSpPr>
            <p:nvPr/>
          </p:nvCxnSpPr>
          <p:spPr>
            <a:xfrm>
              <a:off x="8440537" y="1745018"/>
              <a:ext cx="645600" cy="366900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1118" name="Google Shape;1118;p48"/>
          <p:cNvGrpSpPr/>
          <p:nvPr/>
        </p:nvGrpSpPr>
        <p:grpSpPr>
          <a:xfrm>
            <a:off x="3290996" y="4260638"/>
            <a:ext cx="568567" cy="557971"/>
            <a:chOff x="8118821" y="1418719"/>
            <a:chExt cx="568567" cy="557971"/>
          </a:xfrm>
        </p:grpSpPr>
        <p:grpSp>
          <p:nvGrpSpPr>
            <p:cNvPr id="1119" name="Google Shape;1119;p48"/>
            <p:cNvGrpSpPr/>
            <p:nvPr/>
          </p:nvGrpSpPr>
          <p:grpSpPr>
            <a:xfrm>
              <a:off x="8118821" y="1418719"/>
              <a:ext cx="568567" cy="557971"/>
              <a:chOff x="8019435" y="1273730"/>
              <a:chExt cx="568567" cy="557971"/>
            </a:xfrm>
          </p:grpSpPr>
          <p:sp>
            <p:nvSpPr>
              <p:cNvPr id="1120" name="Google Shape;1120;p48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076" name="Google Shape;1076;p48"/>
              <p:cNvSpPr txBox="1"/>
              <p:nvPr/>
            </p:nvSpPr>
            <p:spPr>
              <a:xfrm>
                <a:off x="8141080" y="1273730"/>
                <a:ext cx="32252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9</a:t>
                </a:r>
                <a:endParaRPr/>
              </a:p>
            </p:txBody>
          </p:sp>
          <p:cxnSp>
            <p:nvCxnSpPr>
              <p:cNvPr id="1121" name="Google Shape;1121;p48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22" name="Google Shape;1122;p48"/>
              <p:cNvCxnSpPr>
                <a:stCxn id="1120" idx="2"/>
                <a:endCxn id="1076" idx="2"/>
              </p:cNvCxnSpPr>
              <p:nvPr/>
            </p:nvCxnSpPr>
            <p:spPr>
              <a:xfrm rot="10800000">
                <a:off x="8302395" y="1643001"/>
                <a:ext cx="2700" cy="1887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123" name="Google Shape;1123;p48"/>
            <p:cNvCxnSpPr/>
            <p:nvPr/>
          </p:nvCxnSpPr>
          <p:spPr>
            <a:xfrm flipH="1">
              <a:off x="8159611" y="1800150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24" name="Google Shape;1124;p48"/>
            <p:cNvCxnSpPr/>
            <p:nvPr/>
          </p:nvCxnSpPr>
          <p:spPr>
            <a:xfrm flipH="1">
              <a:off x="8440622" y="1795327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125" name="Google Shape;1125;p48"/>
          <p:cNvGrpSpPr/>
          <p:nvPr/>
        </p:nvGrpSpPr>
        <p:grpSpPr>
          <a:xfrm>
            <a:off x="362883" y="5084915"/>
            <a:ext cx="568567" cy="562690"/>
            <a:chOff x="8118821" y="1414000"/>
            <a:chExt cx="568567" cy="562690"/>
          </a:xfrm>
        </p:grpSpPr>
        <p:grpSp>
          <p:nvGrpSpPr>
            <p:cNvPr id="1126" name="Google Shape;1126;p48"/>
            <p:cNvGrpSpPr/>
            <p:nvPr/>
          </p:nvGrpSpPr>
          <p:grpSpPr>
            <a:xfrm>
              <a:off x="8118821" y="1414000"/>
              <a:ext cx="568567" cy="562690"/>
              <a:chOff x="8019435" y="1269011"/>
              <a:chExt cx="568567" cy="562690"/>
            </a:xfrm>
          </p:grpSpPr>
          <p:sp>
            <p:nvSpPr>
              <p:cNvPr id="1127" name="Google Shape;1127;p48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128" name="Google Shape;1128;p48"/>
              <p:cNvSpPr txBox="1"/>
              <p:nvPr/>
            </p:nvSpPr>
            <p:spPr>
              <a:xfrm>
                <a:off x="8071881" y="1269011"/>
                <a:ext cx="4603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11</a:t>
                </a:r>
                <a:endParaRPr/>
              </a:p>
            </p:txBody>
          </p:sp>
          <p:cxnSp>
            <p:nvCxnSpPr>
              <p:cNvPr id="1129" name="Google Shape;1129;p48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30" name="Google Shape;1130;p48"/>
              <p:cNvCxnSpPr>
                <a:stCxn id="1127" idx="2"/>
                <a:endCxn id="1128" idx="2"/>
              </p:cNvCxnSpPr>
              <p:nvPr/>
            </p:nvCxnSpPr>
            <p:spPr>
              <a:xfrm rot="10800000">
                <a:off x="8302095" y="1638201"/>
                <a:ext cx="3000" cy="193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131" name="Google Shape;1131;p48"/>
            <p:cNvCxnSpPr/>
            <p:nvPr/>
          </p:nvCxnSpPr>
          <p:spPr>
            <a:xfrm flipH="1">
              <a:off x="8159611" y="1800150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32" name="Google Shape;1132;p48"/>
            <p:cNvCxnSpPr/>
            <p:nvPr/>
          </p:nvCxnSpPr>
          <p:spPr>
            <a:xfrm flipH="1">
              <a:off x="8440622" y="1795327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133" name="Google Shape;1133;p48"/>
          <p:cNvGrpSpPr/>
          <p:nvPr/>
        </p:nvGrpSpPr>
        <p:grpSpPr>
          <a:xfrm>
            <a:off x="1043395" y="5089828"/>
            <a:ext cx="568567" cy="557777"/>
            <a:chOff x="8118821" y="1418913"/>
            <a:chExt cx="568567" cy="557777"/>
          </a:xfrm>
        </p:grpSpPr>
        <p:grpSp>
          <p:nvGrpSpPr>
            <p:cNvPr id="1134" name="Google Shape;1134;p48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1135" name="Google Shape;1135;p48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136" name="Google Shape;1136;p48"/>
              <p:cNvSpPr txBox="1"/>
              <p:nvPr/>
            </p:nvSpPr>
            <p:spPr>
              <a:xfrm>
                <a:off x="8084934" y="1281737"/>
                <a:ext cx="4603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13</a:t>
                </a:r>
                <a:endParaRPr/>
              </a:p>
            </p:txBody>
          </p:sp>
          <p:cxnSp>
            <p:nvCxnSpPr>
              <p:cNvPr id="1137" name="Google Shape;1137;p48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38" name="Google Shape;1138;p48"/>
              <p:cNvCxnSpPr>
                <a:stCxn id="1135" idx="2"/>
              </p:cNvCxnSpPr>
              <p:nvPr/>
            </p:nvCxnSpPr>
            <p:spPr>
              <a:xfrm rot="10800000">
                <a:off x="8305095" y="1621401"/>
                <a:ext cx="0" cy="2103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139" name="Google Shape;1139;p48"/>
            <p:cNvCxnSpPr/>
            <p:nvPr/>
          </p:nvCxnSpPr>
          <p:spPr>
            <a:xfrm flipH="1">
              <a:off x="8159611" y="1800150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40" name="Google Shape;1140;p48"/>
            <p:cNvCxnSpPr/>
            <p:nvPr/>
          </p:nvCxnSpPr>
          <p:spPr>
            <a:xfrm flipH="1">
              <a:off x="8440622" y="1795327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1141" name="Google Shape;1141;p48"/>
          <p:cNvCxnSpPr/>
          <p:nvPr/>
        </p:nvCxnSpPr>
        <p:spPr>
          <a:xfrm flipH="1">
            <a:off x="701171" y="4725688"/>
            <a:ext cx="164642" cy="357199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42" name="Google Shape;1142;p48"/>
          <p:cNvCxnSpPr/>
          <p:nvPr/>
        </p:nvCxnSpPr>
        <p:spPr>
          <a:xfrm>
            <a:off x="1138347" y="4718972"/>
            <a:ext cx="163668" cy="363915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43" name="Google Shape;1143;p48"/>
          <p:cNvSpPr/>
          <p:nvPr/>
        </p:nvSpPr>
        <p:spPr>
          <a:xfrm rot="-8950434">
            <a:off x="2207848" y="2987329"/>
            <a:ext cx="1520391" cy="3309452"/>
          </a:xfrm>
          <a:prstGeom prst="curvedRightArrow">
            <a:avLst>
              <a:gd name="adj1" fmla="val 25000"/>
              <a:gd name="adj2" fmla="val 42816"/>
              <a:gd name="adj3" fmla="val 25000"/>
            </a:avLst>
          </a:prstGeom>
          <a:solidFill>
            <a:schemeClr val="accent1"/>
          </a:solidFill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44" name="Google Shape;1144;p48"/>
          <p:cNvSpPr/>
          <p:nvPr/>
        </p:nvSpPr>
        <p:spPr>
          <a:xfrm rot="-1675200">
            <a:off x="2431638" y="2045497"/>
            <a:ext cx="1373655" cy="62900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6CEEF"/>
          </a:solidFill>
          <a:ln w="15875" cap="flat" cmpd="sng">
            <a:solidFill>
              <a:srgbClr val="76CE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1146" name="Google Shape;1146;p48"/>
          <p:cNvCxnSpPr>
            <a:endCxn id="1147" idx="0"/>
          </p:cNvCxnSpPr>
          <p:nvPr/>
        </p:nvCxnSpPr>
        <p:spPr>
          <a:xfrm>
            <a:off x="7252386" y="3924338"/>
            <a:ext cx="306300" cy="336300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1148" name="Google Shape;1148;p48"/>
          <p:cNvGrpSpPr/>
          <p:nvPr/>
        </p:nvGrpSpPr>
        <p:grpSpPr>
          <a:xfrm>
            <a:off x="4347666" y="2601203"/>
            <a:ext cx="3496680" cy="3046402"/>
            <a:chOff x="8045091" y="2132318"/>
            <a:chExt cx="3496680" cy="3046402"/>
          </a:xfrm>
        </p:grpSpPr>
        <p:grpSp>
          <p:nvGrpSpPr>
            <p:cNvPr id="1149" name="Google Shape;1149;p48"/>
            <p:cNvGrpSpPr/>
            <p:nvPr/>
          </p:nvGrpSpPr>
          <p:grpSpPr>
            <a:xfrm>
              <a:off x="8045091" y="2132318"/>
              <a:ext cx="3496680" cy="3046402"/>
              <a:chOff x="8045091" y="2132318"/>
              <a:chExt cx="3496680" cy="3046402"/>
            </a:xfrm>
          </p:grpSpPr>
          <p:grpSp>
            <p:nvGrpSpPr>
              <p:cNvPr id="1150" name="Google Shape;1150;p48"/>
              <p:cNvGrpSpPr/>
              <p:nvPr/>
            </p:nvGrpSpPr>
            <p:grpSpPr>
              <a:xfrm>
                <a:off x="8675525" y="2984693"/>
                <a:ext cx="875363" cy="836175"/>
                <a:chOff x="7806718" y="1273924"/>
                <a:chExt cx="875363" cy="836175"/>
              </a:xfrm>
            </p:grpSpPr>
            <p:sp>
              <p:nvSpPr>
                <p:cNvPr id="1151" name="Google Shape;1151;p48"/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 w="15875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152" name="Google Shape;1152;p48"/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4</a:t>
                  </a:r>
                  <a:endParaRPr/>
                </a:p>
              </p:txBody>
            </p:sp>
            <p:cxnSp>
              <p:nvCxnSpPr>
                <p:cNvPr id="1153" name="Google Shape;1153;p48"/>
                <p:cNvCxnSpPr/>
                <p:nvPr/>
              </p:nvCxnSpPr>
              <p:spPr>
                <a:xfrm flipH="1">
                  <a:off x="7806718" y="1719360"/>
                  <a:ext cx="375058" cy="357199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B6A479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  <p:cxnSp>
              <p:nvCxnSpPr>
                <p:cNvPr id="1154" name="Google Shape;1154;p48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55" name="Google Shape;1155;p48"/>
                <p:cNvCxnSpPr>
                  <a:stCxn id="1151" idx="2"/>
                  <a:endCxn id="1152" idx="2"/>
                </p:cNvCxnSpPr>
                <p:nvPr/>
              </p:nvCxnSpPr>
              <p:spPr>
                <a:xfrm rot="10800000">
                  <a:off x="8302395" y="1648401"/>
                  <a:ext cx="2700" cy="1833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56" name="Google Shape;1156;p48"/>
                <p:cNvCxnSpPr/>
                <p:nvPr/>
              </p:nvCxnSpPr>
              <p:spPr>
                <a:xfrm>
                  <a:off x="8420163" y="1728581"/>
                  <a:ext cx="261918" cy="381518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B6A479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</p:grpSp>
          <p:grpSp>
            <p:nvGrpSpPr>
              <p:cNvPr id="1157" name="Google Shape;1157;p48"/>
              <p:cNvGrpSpPr/>
              <p:nvPr/>
            </p:nvGrpSpPr>
            <p:grpSpPr>
              <a:xfrm>
                <a:off x="8383379" y="3800046"/>
                <a:ext cx="568567" cy="557777"/>
                <a:chOff x="8019435" y="1273924"/>
                <a:chExt cx="568567" cy="557777"/>
              </a:xfrm>
            </p:grpSpPr>
            <p:sp>
              <p:nvSpPr>
                <p:cNvPr id="1158" name="Google Shape;1158;p48"/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 w="15875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159" name="Google Shape;1159;p48"/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5</a:t>
                  </a:r>
                  <a:endParaRPr/>
                </a:p>
              </p:txBody>
            </p:sp>
            <p:cxnSp>
              <p:nvCxnSpPr>
                <p:cNvPr id="1160" name="Google Shape;1160;p48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61" name="Google Shape;1161;p48"/>
                <p:cNvCxnSpPr>
                  <a:stCxn id="1158" idx="2"/>
                  <a:endCxn id="1159" idx="2"/>
                </p:cNvCxnSpPr>
                <p:nvPr/>
              </p:nvCxnSpPr>
              <p:spPr>
                <a:xfrm rot="10800000">
                  <a:off x="8302395" y="1648401"/>
                  <a:ext cx="2700" cy="1833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162" name="Google Shape;1162;p48"/>
              <p:cNvGrpSpPr/>
              <p:nvPr/>
            </p:nvGrpSpPr>
            <p:grpSpPr>
              <a:xfrm>
                <a:off x="9301799" y="3809405"/>
                <a:ext cx="568567" cy="557777"/>
                <a:chOff x="8118821" y="1418913"/>
                <a:chExt cx="568567" cy="557777"/>
              </a:xfrm>
            </p:grpSpPr>
            <p:grpSp>
              <p:nvGrpSpPr>
                <p:cNvPr id="1163" name="Google Shape;1163;p48"/>
                <p:cNvGrpSpPr/>
                <p:nvPr/>
              </p:nvGrpSpPr>
              <p:grpSpPr>
                <a:xfrm>
                  <a:off x="8118821" y="1418913"/>
                  <a:ext cx="568567" cy="557777"/>
                  <a:chOff x="8019435" y="1273924"/>
                  <a:chExt cx="568567" cy="557777"/>
                </a:xfrm>
              </p:grpSpPr>
              <p:sp>
                <p:nvSpPr>
                  <p:cNvPr id="1164" name="Google Shape;1164;p48"/>
                  <p:cNvSpPr/>
                  <p:nvPr/>
                </p:nvSpPr>
                <p:spPr>
                  <a:xfrm>
                    <a:off x="8022187" y="1273924"/>
                    <a:ext cx="565815" cy="557777"/>
                  </a:xfrm>
                  <a:prstGeom prst="rect">
                    <a:avLst/>
                  </a:prstGeom>
                  <a:noFill/>
                  <a:ln w="15875" cap="flat" cmpd="sng">
                    <a:solidFill>
                      <a:srgbClr val="4C328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1165" name="Google Shape;1165;p48"/>
                  <p:cNvSpPr txBox="1"/>
                  <p:nvPr/>
                </p:nvSpPr>
                <p:spPr>
                  <a:xfrm>
                    <a:off x="8142681" y="1287092"/>
                    <a:ext cx="322524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rPr>
                      <a:t>8</a:t>
                    </a:r>
                    <a:endParaRPr/>
                  </a:p>
                </p:txBody>
              </p:sp>
              <p:cxnSp>
                <p:nvCxnSpPr>
                  <p:cNvPr id="1166" name="Google Shape;1166;p48"/>
                  <p:cNvCxnSpPr/>
                  <p:nvPr/>
                </p:nvCxnSpPr>
                <p:spPr>
                  <a:xfrm>
                    <a:off x="8019435" y="1621523"/>
                    <a:ext cx="565815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4C328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67" name="Google Shape;1167;p48"/>
                  <p:cNvCxnSpPr>
                    <a:stCxn id="1164" idx="2"/>
                  </p:cNvCxnSpPr>
                  <p:nvPr/>
                </p:nvCxnSpPr>
                <p:spPr>
                  <a:xfrm rot="10800000">
                    <a:off x="8305095" y="1621401"/>
                    <a:ext cx="0" cy="2103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4C328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cxnSp>
              <p:nvCxnSpPr>
                <p:cNvPr id="1168" name="Google Shape;1168;p48"/>
                <p:cNvCxnSpPr/>
                <p:nvPr/>
              </p:nvCxnSpPr>
              <p:spPr>
                <a:xfrm flipH="1">
                  <a:off x="8159611" y="1800150"/>
                  <a:ext cx="204080" cy="142902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B6A4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69" name="Google Shape;1169;p48"/>
                <p:cNvCxnSpPr/>
                <p:nvPr/>
              </p:nvCxnSpPr>
              <p:spPr>
                <a:xfrm flipH="1">
                  <a:off x="8440622" y="1795327"/>
                  <a:ext cx="204080" cy="142902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B6A4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170" name="Google Shape;1170;p48"/>
              <p:cNvGrpSpPr/>
              <p:nvPr/>
            </p:nvGrpSpPr>
            <p:grpSpPr>
              <a:xfrm>
                <a:off x="10391323" y="2965045"/>
                <a:ext cx="679985" cy="805174"/>
                <a:chOff x="7908017" y="1273924"/>
                <a:chExt cx="679985" cy="805174"/>
              </a:xfrm>
            </p:grpSpPr>
            <p:sp>
              <p:nvSpPr>
                <p:cNvPr id="1171" name="Google Shape;1171;p48"/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 w="15875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172" name="Google Shape;1172;p48"/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7</a:t>
                  </a:r>
                  <a:endParaRPr/>
                </a:p>
              </p:txBody>
            </p:sp>
            <p:cxnSp>
              <p:nvCxnSpPr>
                <p:cNvPr id="1173" name="Google Shape;1173;p48"/>
                <p:cNvCxnSpPr/>
                <p:nvPr/>
              </p:nvCxnSpPr>
              <p:spPr>
                <a:xfrm flipH="1">
                  <a:off x="7908017" y="1748229"/>
                  <a:ext cx="261966" cy="330869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B6A479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  <p:cxnSp>
              <p:nvCxnSpPr>
                <p:cNvPr id="1174" name="Google Shape;1174;p48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75" name="Google Shape;1175;p48"/>
                <p:cNvCxnSpPr>
                  <a:stCxn id="1171" idx="2"/>
                  <a:endCxn id="1172" idx="2"/>
                </p:cNvCxnSpPr>
                <p:nvPr/>
              </p:nvCxnSpPr>
              <p:spPr>
                <a:xfrm rot="10800000">
                  <a:off x="8302395" y="1648401"/>
                  <a:ext cx="2700" cy="1833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176" name="Google Shape;1176;p48"/>
              <p:cNvGrpSpPr/>
              <p:nvPr/>
            </p:nvGrpSpPr>
            <p:grpSpPr>
              <a:xfrm>
                <a:off x="10080782" y="3772299"/>
                <a:ext cx="568567" cy="568695"/>
                <a:chOff x="8118821" y="1407995"/>
                <a:chExt cx="568567" cy="568695"/>
              </a:xfrm>
            </p:grpSpPr>
            <p:grpSp>
              <p:nvGrpSpPr>
                <p:cNvPr id="1177" name="Google Shape;1177;p48"/>
                <p:cNvGrpSpPr/>
                <p:nvPr/>
              </p:nvGrpSpPr>
              <p:grpSpPr>
                <a:xfrm>
                  <a:off x="8118821" y="1407995"/>
                  <a:ext cx="568567" cy="568695"/>
                  <a:chOff x="8019435" y="1263006"/>
                  <a:chExt cx="568567" cy="568695"/>
                </a:xfrm>
              </p:grpSpPr>
              <p:sp>
                <p:nvSpPr>
                  <p:cNvPr id="1178" name="Google Shape;1178;p48"/>
                  <p:cNvSpPr/>
                  <p:nvPr/>
                </p:nvSpPr>
                <p:spPr>
                  <a:xfrm>
                    <a:off x="8022187" y="1273924"/>
                    <a:ext cx="565815" cy="557777"/>
                  </a:xfrm>
                  <a:prstGeom prst="rect">
                    <a:avLst/>
                  </a:prstGeom>
                  <a:noFill/>
                  <a:ln w="15875" cap="flat" cmpd="sng">
                    <a:solidFill>
                      <a:srgbClr val="4C328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1179" name="Google Shape;1179;p48"/>
                  <p:cNvSpPr txBox="1"/>
                  <p:nvPr/>
                </p:nvSpPr>
                <p:spPr>
                  <a:xfrm>
                    <a:off x="8070882" y="1263006"/>
                    <a:ext cx="460382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rPr>
                      <a:t>10</a:t>
                    </a:r>
                    <a:endParaRPr/>
                  </a:p>
                </p:txBody>
              </p:sp>
              <p:cxnSp>
                <p:nvCxnSpPr>
                  <p:cNvPr id="1180" name="Google Shape;1180;p48"/>
                  <p:cNvCxnSpPr/>
                  <p:nvPr/>
                </p:nvCxnSpPr>
                <p:spPr>
                  <a:xfrm>
                    <a:off x="8019435" y="1621523"/>
                    <a:ext cx="565815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4C328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81" name="Google Shape;1181;p48"/>
                  <p:cNvCxnSpPr>
                    <a:stCxn id="1178" idx="2"/>
                    <a:endCxn id="1179" idx="2"/>
                  </p:cNvCxnSpPr>
                  <p:nvPr/>
                </p:nvCxnSpPr>
                <p:spPr>
                  <a:xfrm rot="10800000">
                    <a:off x="8301195" y="1632201"/>
                    <a:ext cx="3900" cy="1995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4C328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cxnSp>
              <p:nvCxnSpPr>
                <p:cNvPr id="1182" name="Google Shape;1182;p48"/>
                <p:cNvCxnSpPr/>
                <p:nvPr/>
              </p:nvCxnSpPr>
              <p:spPr>
                <a:xfrm flipH="1">
                  <a:off x="8159611" y="1800150"/>
                  <a:ext cx="204080" cy="142902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B6A4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83" name="Google Shape;1183;p48"/>
                <p:cNvCxnSpPr/>
                <p:nvPr/>
              </p:nvCxnSpPr>
              <p:spPr>
                <a:xfrm flipH="1">
                  <a:off x="8440622" y="1795327"/>
                  <a:ext cx="204080" cy="142902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B6A4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184" name="Google Shape;1184;p48"/>
              <p:cNvGrpSpPr/>
              <p:nvPr/>
            </p:nvGrpSpPr>
            <p:grpSpPr>
              <a:xfrm>
                <a:off x="9191049" y="2132318"/>
                <a:ext cx="1594599" cy="833101"/>
                <a:chOff x="7491538" y="1273924"/>
                <a:chExt cx="1594599" cy="833101"/>
              </a:xfrm>
            </p:grpSpPr>
            <p:sp>
              <p:nvSpPr>
                <p:cNvPr id="1185" name="Google Shape;1185;p48"/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 w="15875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186" name="Google Shape;1186;p48"/>
                <p:cNvSpPr txBox="1"/>
                <p:nvPr/>
              </p:nvSpPr>
              <p:spPr>
                <a:xfrm>
                  <a:off x="8072151" y="1278305"/>
                  <a:ext cx="46038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13</a:t>
                  </a:r>
                  <a:endParaRPr/>
                </a:p>
              </p:txBody>
            </p:sp>
            <p:cxnSp>
              <p:nvCxnSpPr>
                <p:cNvPr id="1187" name="Google Shape;1187;p48"/>
                <p:cNvCxnSpPr/>
                <p:nvPr/>
              </p:nvCxnSpPr>
              <p:spPr>
                <a:xfrm flipH="1">
                  <a:off x="7491538" y="1712304"/>
                  <a:ext cx="686406" cy="394721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B6A479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  <p:cxnSp>
              <p:nvCxnSpPr>
                <p:cNvPr id="1188" name="Google Shape;1188;p48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89" name="Google Shape;1189;p48"/>
                <p:cNvCxnSpPr>
                  <a:stCxn id="1185" idx="2"/>
                  <a:endCxn id="1186" idx="2"/>
                </p:cNvCxnSpPr>
                <p:nvPr/>
              </p:nvCxnSpPr>
              <p:spPr>
                <a:xfrm rot="10800000">
                  <a:off x="8302395" y="1647501"/>
                  <a:ext cx="2700" cy="1842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90" name="Google Shape;1190;p48"/>
                <p:cNvCxnSpPr/>
                <p:nvPr/>
              </p:nvCxnSpPr>
              <p:spPr>
                <a:xfrm>
                  <a:off x="8440622" y="1734228"/>
                  <a:ext cx="645515" cy="366876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B6A479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</p:grpSp>
          <p:grpSp>
            <p:nvGrpSpPr>
              <p:cNvPr id="1191" name="Google Shape;1191;p48"/>
              <p:cNvGrpSpPr/>
              <p:nvPr/>
            </p:nvGrpSpPr>
            <p:grpSpPr>
              <a:xfrm>
                <a:off x="10973204" y="3791753"/>
                <a:ext cx="568567" cy="557971"/>
                <a:chOff x="8118821" y="1418719"/>
                <a:chExt cx="568567" cy="557971"/>
              </a:xfrm>
            </p:grpSpPr>
            <p:grpSp>
              <p:nvGrpSpPr>
                <p:cNvPr id="1192" name="Google Shape;1192;p48"/>
                <p:cNvGrpSpPr/>
                <p:nvPr/>
              </p:nvGrpSpPr>
              <p:grpSpPr>
                <a:xfrm>
                  <a:off x="8118821" y="1418719"/>
                  <a:ext cx="568567" cy="557971"/>
                  <a:chOff x="8019435" y="1273730"/>
                  <a:chExt cx="568567" cy="557971"/>
                </a:xfrm>
              </p:grpSpPr>
              <p:sp>
                <p:nvSpPr>
                  <p:cNvPr id="1193" name="Google Shape;1193;p48"/>
                  <p:cNvSpPr/>
                  <p:nvPr/>
                </p:nvSpPr>
                <p:spPr>
                  <a:xfrm>
                    <a:off x="8022187" y="1273924"/>
                    <a:ext cx="565815" cy="557777"/>
                  </a:xfrm>
                  <a:prstGeom prst="rect">
                    <a:avLst/>
                  </a:prstGeom>
                  <a:noFill/>
                  <a:ln w="15875" cap="flat" cmpd="sng">
                    <a:solidFill>
                      <a:srgbClr val="4C328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1147" name="Google Shape;1147;p48"/>
                  <p:cNvSpPr txBox="1"/>
                  <p:nvPr/>
                </p:nvSpPr>
                <p:spPr>
                  <a:xfrm>
                    <a:off x="8141080" y="1273730"/>
                    <a:ext cx="322524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rPr>
                      <a:t>9</a:t>
                    </a:r>
                    <a:endParaRPr/>
                  </a:p>
                </p:txBody>
              </p:sp>
              <p:cxnSp>
                <p:nvCxnSpPr>
                  <p:cNvPr id="1194" name="Google Shape;1194;p48"/>
                  <p:cNvCxnSpPr/>
                  <p:nvPr/>
                </p:nvCxnSpPr>
                <p:spPr>
                  <a:xfrm>
                    <a:off x="8019435" y="1621523"/>
                    <a:ext cx="565815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4C328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95" name="Google Shape;1195;p48"/>
                  <p:cNvCxnSpPr>
                    <a:stCxn id="1193" idx="2"/>
                    <a:endCxn id="1147" idx="2"/>
                  </p:cNvCxnSpPr>
                  <p:nvPr/>
                </p:nvCxnSpPr>
                <p:spPr>
                  <a:xfrm rot="10800000">
                    <a:off x="8302395" y="1643001"/>
                    <a:ext cx="2700" cy="1887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4C328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cxnSp>
              <p:nvCxnSpPr>
                <p:cNvPr id="1196" name="Google Shape;1196;p48"/>
                <p:cNvCxnSpPr/>
                <p:nvPr/>
              </p:nvCxnSpPr>
              <p:spPr>
                <a:xfrm flipH="1">
                  <a:off x="8159611" y="1800150"/>
                  <a:ext cx="204080" cy="142902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B6A4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97" name="Google Shape;1197;p48"/>
                <p:cNvCxnSpPr/>
                <p:nvPr/>
              </p:nvCxnSpPr>
              <p:spPr>
                <a:xfrm flipH="1">
                  <a:off x="8440622" y="1795327"/>
                  <a:ext cx="204080" cy="142902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B6A4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198" name="Google Shape;1198;p48"/>
              <p:cNvGrpSpPr/>
              <p:nvPr/>
            </p:nvGrpSpPr>
            <p:grpSpPr>
              <a:xfrm>
                <a:off x="8045091" y="4616030"/>
                <a:ext cx="568567" cy="562690"/>
                <a:chOff x="8118821" y="1414000"/>
                <a:chExt cx="568567" cy="562690"/>
              </a:xfrm>
            </p:grpSpPr>
            <p:grpSp>
              <p:nvGrpSpPr>
                <p:cNvPr id="1199" name="Google Shape;1199;p48"/>
                <p:cNvGrpSpPr/>
                <p:nvPr/>
              </p:nvGrpSpPr>
              <p:grpSpPr>
                <a:xfrm>
                  <a:off x="8118821" y="1414000"/>
                  <a:ext cx="568567" cy="562690"/>
                  <a:chOff x="8019435" y="1269011"/>
                  <a:chExt cx="568567" cy="562690"/>
                </a:xfrm>
              </p:grpSpPr>
              <p:sp>
                <p:nvSpPr>
                  <p:cNvPr id="1200" name="Google Shape;1200;p48"/>
                  <p:cNvSpPr/>
                  <p:nvPr/>
                </p:nvSpPr>
                <p:spPr>
                  <a:xfrm>
                    <a:off x="8022187" y="1273924"/>
                    <a:ext cx="565815" cy="557777"/>
                  </a:xfrm>
                  <a:prstGeom prst="rect">
                    <a:avLst/>
                  </a:prstGeom>
                  <a:noFill/>
                  <a:ln w="15875" cap="flat" cmpd="sng">
                    <a:solidFill>
                      <a:srgbClr val="4C328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1201" name="Google Shape;1201;p48"/>
                  <p:cNvSpPr txBox="1"/>
                  <p:nvPr/>
                </p:nvSpPr>
                <p:spPr>
                  <a:xfrm>
                    <a:off x="8071881" y="1269011"/>
                    <a:ext cx="460382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rPr>
                      <a:t>11</a:t>
                    </a:r>
                    <a:endParaRPr/>
                  </a:p>
                </p:txBody>
              </p:sp>
              <p:cxnSp>
                <p:nvCxnSpPr>
                  <p:cNvPr id="1202" name="Google Shape;1202;p48"/>
                  <p:cNvCxnSpPr/>
                  <p:nvPr/>
                </p:nvCxnSpPr>
                <p:spPr>
                  <a:xfrm>
                    <a:off x="8019435" y="1621523"/>
                    <a:ext cx="565815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4C328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03" name="Google Shape;1203;p48"/>
                  <p:cNvCxnSpPr>
                    <a:stCxn id="1200" idx="2"/>
                    <a:endCxn id="1201" idx="2"/>
                  </p:cNvCxnSpPr>
                  <p:nvPr/>
                </p:nvCxnSpPr>
                <p:spPr>
                  <a:xfrm rot="10800000">
                    <a:off x="8302095" y="1638201"/>
                    <a:ext cx="3000" cy="1935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4C328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cxnSp>
              <p:nvCxnSpPr>
                <p:cNvPr id="1204" name="Google Shape;1204;p48"/>
                <p:cNvCxnSpPr/>
                <p:nvPr/>
              </p:nvCxnSpPr>
              <p:spPr>
                <a:xfrm flipH="1">
                  <a:off x="8159611" y="1800150"/>
                  <a:ext cx="204080" cy="142902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B6A4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05" name="Google Shape;1205;p48"/>
                <p:cNvCxnSpPr/>
                <p:nvPr/>
              </p:nvCxnSpPr>
              <p:spPr>
                <a:xfrm flipH="1">
                  <a:off x="8440622" y="1795327"/>
                  <a:ext cx="204080" cy="142902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B6A4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cxnSp>
          <p:nvCxnSpPr>
            <p:cNvPr id="1206" name="Google Shape;1206;p48"/>
            <p:cNvCxnSpPr/>
            <p:nvPr/>
          </p:nvCxnSpPr>
          <p:spPr>
            <a:xfrm flipH="1">
              <a:off x="8383379" y="4256803"/>
              <a:ext cx="164642" cy="357199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207" name="Google Shape;1207;p48"/>
            <p:cNvCxnSpPr/>
            <p:nvPr/>
          </p:nvCxnSpPr>
          <p:spPr>
            <a:xfrm flipH="1">
              <a:off x="8705180" y="4190642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08" name="Google Shape;1208;p48"/>
          <p:cNvSpPr/>
          <p:nvPr/>
        </p:nvSpPr>
        <p:spPr>
          <a:xfrm>
            <a:off x="6080339" y="5841750"/>
            <a:ext cx="5870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Structure invariant restored</a:t>
            </a: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Heap invariant broken</a:t>
            </a:r>
            <a:endParaRPr/>
          </a:p>
        </p:txBody>
      </p:sp>
      <p:sp>
        <p:nvSpPr>
          <p:cNvPr id="1209" name="Google Shape;1209;p48"/>
          <p:cNvSpPr/>
          <p:nvPr/>
        </p:nvSpPr>
        <p:spPr>
          <a:xfrm>
            <a:off x="3838050" y="1731300"/>
            <a:ext cx="6077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482A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1. Return min </a:t>
            </a:r>
            <a:endParaRPr>
              <a:solidFill>
                <a:srgbClr val="1482AB"/>
              </a:solidFill>
            </a:endParaRPr>
          </a:p>
        </p:txBody>
      </p:sp>
      <p:sp>
        <p:nvSpPr>
          <p:cNvPr id="1210" name="Google Shape;1210;p48"/>
          <p:cNvSpPr txBox="1"/>
          <p:nvPr/>
        </p:nvSpPr>
        <p:spPr>
          <a:xfrm>
            <a:off x="3838050" y="2021538"/>
            <a:ext cx="812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482A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2. Replace with bottom level right-most node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49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 dirty="0"/>
              <a:t>Implementing </a:t>
            </a:r>
            <a:r>
              <a:rPr lang="en-US" dirty="0" err="1"/>
              <a:t>removeMin</a:t>
            </a:r>
            <a:r>
              <a:rPr lang="en-US" dirty="0"/>
              <a:t>() - </a:t>
            </a:r>
            <a:r>
              <a:rPr lang="en-US" dirty="0" err="1"/>
              <a:t>percolateDown</a:t>
            </a:r>
            <a:endParaRPr dirty="0"/>
          </a:p>
        </p:txBody>
      </p:sp>
      <p:grpSp>
        <p:nvGrpSpPr>
          <p:cNvPr id="1217" name="Google Shape;1217;p49"/>
          <p:cNvGrpSpPr/>
          <p:nvPr/>
        </p:nvGrpSpPr>
        <p:grpSpPr>
          <a:xfrm>
            <a:off x="5041920" y="3477546"/>
            <a:ext cx="875363" cy="836175"/>
            <a:chOff x="7806718" y="1273924"/>
            <a:chExt cx="875363" cy="836175"/>
          </a:xfrm>
        </p:grpSpPr>
        <p:sp>
          <p:nvSpPr>
            <p:cNvPr id="1218" name="Google Shape;1218;p49"/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19" name="Google Shape;1219;p49"/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4</a:t>
              </a:r>
              <a:endParaRPr/>
            </a:p>
          </p:txBody>
        </p:sp>
        <p:cxnSp>
          <p:nvCxnSpPr>
            <p:cNvPr id="1220" name="Google Shape;1220;p49"/>
            <p:cNvCxnSpPr/>
            <p:nvPr/>
          </p:nvCxnSpPr>
          <p:spPr>
            <a:xfrm flipH="1">
              <a:off x="7806718" y="1719360"/>
              <a:ext cx="375058" cy="357199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221" name="Google Shape;1221;p49"/>
            <p:cNvCxnSpPr/>
            <p:nvPr/>
          </p:nvCxnSpPr>
          <p:spPr>
            <a:xfrm>
              <a:off x="8019435" y="1621523"/>
              <a:ext cx="565815" cy="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22" name="Google Shape;1222;p49"/>
            <p:cNvCxnSpPr>
              <a:stCxn id="1218" idx="2"/>
              <a:endCxn id="1219" idx="2"/>
            </p:cNvCxnSpPr>
            <p:nvPr/>
          </p:nvCxnSpPr>
          <p:spPr>
            <a:xfrm rot="10800000">
              <a:off x="8302395" y="1648401"/>
              <a:ext cx="2700" cy="18330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23" name="Google Shape;1223;p49"/>
            <p:cNvCxnSpPr/>
            <p:nvPr/>
          </p:nvCxnSpPr>
          <p:spPr>
            <a:xfrm>
              <a:off x="8420163" y="1728581"/>
              <a:ext cx="261918" cy="381518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1224" name="Google Shape;1224;p49"/>
          <p:cNvGrpSpPr/>
          <p:nvPr/>
        </p:nvGrpSpPr>
        <p:grpSpPr>
          <a:xfrm>
            <a:off x="4749775" y="4292899"/>
            <a:ext cx="568567" cy="557777"/>
            <a:chOff x="8019435" y="1273924"/>
            <a:chExt cx="568567" cy="557777"/>
          </a:xfrm>
        </p:grpSpPr>
        <p:sp>
          <p:nvSpPr>
            <p:cNvPr id="1225" name="Google Shape;1225;p49"/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26" name="Google Shape;1226;p49"/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5</a:t>
              </a:r>
              <a:endParaRPr/>
            </a:p>
          </p:txBody>
        </p:sp>
        <p:cxnSp>
          <p:nvCxnSpPr>
            <p:cNvPr id="1227" name="Google Shape;1227;p49"/>
            <p:cNvCxnSpPr/>
            <p:nvPr/>
          </p:nvCxnSpPr>
          <p:spPr>
            <a:xfrm>
              <a:off x="8019435" y="1621523"/>
              <a:ext cx="565815" cy="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28" name="Google Shape;1228;p49"/>
            <p:cNvCxnSpPr>
              <a:stCxn id="1225" idx="2"/>
              <a:endCxn id="1226" idx="2"/>
            </p:cNvCxnSpPr>
            <p:nvPr/>
          </p:nvCxnSpPr>
          <p:spPr>
            <a:xfrm rot="10800000">
              <a:off x="8302395" y="1648401"/>
              <a:ext cx="2700" cy="18330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229" name="Google Shape;1229;p49"/>
          <p:cNvGrpSpPr/>
          <p:nvPr/>
        </p:nvGrpSpPr>
        <p:grpSpPr>
          <a:xfrm>
            <a:off x="5668195" y="4302258"/>
            <a:ext cx="568567" cy="557777"/>
            <a:chOff x="8118821" y="1418913"/>
            <a:chExt cx="568567" cy="557777"/>
          </a:xfrm>
        </p:grpSpPr>
        <p:grpSp>
          <p:nvGrpSpPr>
            <p:cNvPr id="1230" name="Google Shape;1230;p49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1231" name="Google Shape;1231;p49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232" name="Google Shape;1232;p49"/>
              <p:cNvSpPr txBox="1"/>
              <p:nvPr/>
            </p:nvSpPr>
            <p:spPr>
              <a:xfrm>
                <a:off x="8142681" y="1287092"/>
                <a:ext cx="32252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8</a:t>
                </a:r>
                <a:endParaRPr/>
              </a:p>
            </p:txBody>
          </p:sp>
          <p:cxnSp>
            <p:nvCxnSpPr>
              <p:cNvPr id="1233" name="Google Shape;1233;p49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34" name="Google Shape;1234;p49"/>
              <p:cNvCxnSpPr>
                <a:stCxn id="1231" idx="2"/>
              </p:cNvCxnSpPr>
              <p:nvPr/>
            </p:nvCxnSpPr>
            <p:spPr>
              <a:xfrm rot="10800000">
                <a:off x="8305095" y="1621401"/>
                <a:ext cx="0" cy="2103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235" name="Google Shape;1235;p49"/>
            <p:cNvCxnSpPr/>
            <p:nvPr/>
          </p:nvCxnSpPr>
          <p:spPr>
            <a:xfrm flipH="1">
              <a:off x="8159611" y="1800150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36" name="Google Shape;1236;p49"/>
            <p:cNvCxnSpPr/>
            <p:nvPr/>
          </p:nvCxnSpPr>
          <p:spPr>
            <a:xfrm flipH="1">
              <a:off x="8440622" y="1795327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237" name="Google Shape;1237;p49"/>
          <p:cNvGrpSpPr/>
          <p:nvPr/>
        </p:nvGrpSpPr>
        <p:grpSpPr>
          <a:xfrm>
            <a:off x="6757719" y="3457898"/>
            <a:ext cx="679985" cy="805174"/>
            <a:chOff x="7908017" y="1273924"/>
            <a:chExt cx="679985" cy="805174"/>
          </a:xfrm>
        </p:grpSpPr>
        <p:sp>
          <p:nvSpPr>
            <p:cNvPr id="1238" name="Google Shape;1238;p49"/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39" name="Google Shape;1239;p49"/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7</a:t>
              </a:r>
              <a:endParaRPr/>
            </a:p>
          </p:txBody>
        </p:sp>
        <p:cxnSp>
          <p:nvCxnSpPr>
            <p:cNvPr id="1240" name="Google Shape;1240;p49"/>
            <p:cNvCxnSpPr/>
            <p:nvPr/>
          </p:nvCxnSpPr>
          <p:spPr>
            <a:xfrm flipH="1">
              <a:off x="7908017" y="1748229"/>
              <a:ext cx="261966" cy="330869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241" name="Google Shape;1241;p49"/>
            <p:cNvCxnSpPr/>
            <p:nvPr/>
          </p:nvCxnSpPr>
          <p:spPr>
            <a:xfrm>
              <a:off x="8019435" y="1621523"/>
              <a:ext cx="565815" cy="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42" name="Google Shape;1242;p49"/>
            <p:cNvCxnSpPr>
              <a:stCxn id="1238" idx="2"/>
              <a:endCxn id="1239" idx="2"/>
            </p:cNvCxnSpPr>
            <p:nvPr/>
          </p:nvCxnSpPr>
          <p:spPr>
            <a:xfrm rot="10800000">
              <a:off x="8302395" y="1648401"/>
              <a:ext cx="2700" cy="18330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243" name="Google Shape;1243;p49"/>
          <p:cNvGrpSpPr/>
          <p:nvPr/>
        </p:nvGrpSpPr>
        <p:grpSpPr>
          <a:xfrm>
            <a:off x="6447178" y="4265152"/>
            <a:ext cx="568567" cy="568695"/>
            <a:chOff x="8118821" y="1407995"/>
            <a:chExt cx="568567" cy="568695"/>
          </a:xfrm>
        </p:grpSpPr>
        <p:grpSp>
          <p:nvGrpSpPr>
            <p:cNvPr id="1244" name="Google Shape;1244;p49"/>
            <p:cNvGrpSpPr/>
            <p:nvPr/>
          </p:nvGrpSpPr>
          <p:grpSpPr>
            <a:xfrm>
              <a:off x="8118821" y="1407995"/>
              <a:ext cx="568567" cy="568695"/>
              <a:chOff x="8019435" y="1263006"/>
              <a:chExt cx="568567" cy="568695"/>
            </a:xfrm>
          </p:grpSpPr>
          <p:sp>
            <p:nvSpPr>
              <p:cNvPr id="1245" name="Google Shape;1245;p49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246" name="Google Shape;1246;p49"/>
              <p:cNvSpPr txBox="1"/>
              <p:nvPr/>
            </p:nvSpPr>
            <p:spPr>
              <a:xfrm>
                <a:off x="8070882" y="1263006"/>
                <a:ext cx="4603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10</a:t>
                </a:r>
                <a:endParaRPr/>
              </a:p>
            </p:txBody>
          </p:sp>
          <p:cxnSp>
            <p:nvCxnSpPr>
              <p:cNvPr id="1247" name="Google Shape;1247;p49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48" name="Google Shape;1248;p49"/>
              <p:cNvCxnSpPr>
                <a:stCxn id="1245" idx="2"/>
                <a:endCxn id="1246" idx="2"/>
              </p:cNvCxnSpPr>
              <p:nvPr/>
            </p:nvCxnSpPr>
            <p:spPr>
              <a:xfrm rot="10800000">
                <a:off x="8301195" y="1632201"/>
                <a:ext cx="3900" cy="199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249" name="Google Shape;1249;p49"/>
            <p:cNvCxnSpPr/>
            <p:nvPr/>
          </p:nvCxnSpPr>
          <p:spPr>
            <a:xfrm flipH="1">
              <a:off x="8159611" y="1800150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50" name="Google Shape;1250;p49"/>
            <p:cNvCxnSpPr/>
            <p:nvPr/>
          </p:nvCxnSpPr>
          <p:spPr>
            <a:xfrm flipH="1">
              <a:off x="8440622" y="1795327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251" name="Google Shape;1251;p49"/>
          <p:cNvGrpSpPr/>
          <p:nvPr/>
        </p:nvGrpSpPr>
        <p:grpSpPr>
          <a:xfrm>
            <a:off x="5557445" y="2625171"/>
            <a:ext cx="1594599" cy="833101"/>
            <a:chOff x="7491538" y="1273924"/>
            <a:chExt cx="1594599" cy="833101"/>
          </a:xfrm>
        </p:grpSpPr>
        <p:sp>
          <p:nvSpPr>
            <p:cNvPr id="1252" name="Google Shape;1252;p49"/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53" name="Google Shape;1253;p49"/>
            <p:cNvSpPr txBox="1"/>
            <p:nvPr/>
          </p:nvSpPr>
          <p:spPr>
            <a:xfrm>
              <a:off x="8072151" y="1278305"/>
              <a:ext cx="4603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13</a:t>
              </a:r>
              <a:endParaRPr/>
            </a:p>
          </p:txBody>
        </p:sp>
        <p:cxnSp>
          <p:nvCxnSpPr>
            <p:cNvPr id="1254" name="Google Shape;1254;p49"/>
            <p:cNvCxnSpPr/>
            <p:nvPr/>
          </p:nvCxnSpPr>
          <p:spPr>
            <a:xfrm flipH="1">
              <a:off x="7491538" y="1712304"/>
              <a:ext cx="686406" cy="394721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255" name="Google Shape;1255;p49"/>
            <p:cNvCxnSpPr/>
            <p:nvPr/>
          </p:nvCxnSpPr>
          <p:spPr>
            <a:xfrm>
              <a:off x="8019435" y="1621523"/>
              <a:ext cx="565815" cy="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56" name="Google Shape;1256;p49"/>
            <p:cNvCxnSpPr>
              <a:stCxn id="1252" idx="2"/>
              <a:endCxn id="1253" idx="2"/>
            </p:cNvCxnSpPr>
            <p:nvPr/>
          </p:nvCxnSpPr>
          <p:spPr>
            <a:xfrm rot="10800000">
              <a:off x="8302395" y="1647501"/>
              <a:ext cx="2700" cy="18420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57" name="Google Shape;1257;p49"/>
            <p:cNvCxnSpPr/>
            <p:nvPr/>
          </p:nvCxnSpPr>
          <p:spPr>
            <a:xfrm>
              <a:off x="8440622" y="1734228"/>
              <a:ext cx="645515" cy="366876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1258" name="Google Shape;1258;p49"/>
          <p:cNvGrpSpPr/>
          <p:nvPr/>
        </p:nvGrpSpPr>
        <p:grpSpPr>
          <a:xfrm>
            <a:off x="7339600" y="4284606"/>
            <a:ext cx="568567" cy="557971"/>
            <a:chOff x="8118821" y="1418719"/>
            <a:chExt cx="568567" cy="557971"/>
          </a:xfrm>
        </p:grpSpPr>
        <p:grpSp>
          <p:nvGrpSpPr>
            <p:cNvPr id="1259" name="Google Shape;1259;p49"/>
            <p:cNvGrpSpPr/>
            <p:nvPr/>
          </p:nvGrpSpPr>
          <p:grpSpPr>
            <a:xfrm>
              <a:off x="8118821" y="1418719"/>
              <a:ext cx="568567" cy="557971"/>
              <a:chOff x="8019435" y="1273730"/>
              <a:chExt cx="568567" cy="557971"/>
            </a:xfrm>
          </p:grpSpPr>
          <p:sp>
            <p:nvSpPr>
              <p:cNvPr id="1260" name="Google Shape;1260;p49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261" name="Google Shape;1261;p49"/>
              <p:cNvSpPr txBox="1"/>
              <p:nvPr/>
            </p:nvSpPr>
            <p:spPr>
              <a:xfrm>
                <a:off x="8141080" y="1273730"/>
                <a:ext cx="32252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9</a:t>
                </a:r>
                <a:endParaRPr/>
              </a:p>
            </p:txBody>
          </p:sp>
          <p:cxnSp>
            <p:nvCxnSpPr>
              <p:cNvPr id="1262" name="Google Shape;1262;p49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63" name="Google Shape;1263;p49"/>
              <p:cNvCxnSpPr>
                <a:stCxn id="1260" idx="2"/>
                <a:endCxn id="1261" idx="2"/>
              </p:cNvCxnSpPr>
              <p:nvPr/>
            </p:nvCxnSpPr>
            <p:spPr>
              <a:xfrm rot="10800000">
                <a:off x="8302395" y="1643001"/>
                <a:ext cx="2700" cy="1887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264" name="Google Shape;1264;p49"/>
            <p:cNvCxnSpPr/>
            <p:nvPr/>
          </p:nvCxnSpPr>
          <p:spPr>
            <a:xfrm flipH="1">
              <a:off x="8159611" y="1800150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65" name="Google Shape;1265;p49"/>
            <p:cNvCxnSpPr/>
            <p:nvPr/>
          </p:nvCxnSpPr>
          <p:spPr>
            <a:xfrm flipH="1">
              <a:off x="8440622" y="1795327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1266" name="Google Shape;1266;p49"/>
          <p:cNvCxnSpPr>
            <a:endCxn id="1261" idx="0"/>
          </p:cNvCxnSpPr>
          <p:nvPr/>
        </p:nvCxnSpPr>
        <p:spPr>
          <a:xfrm>
            <a:off x="7316207" y="3948306"/>
            <a:ext cx="306300" cy="336300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1267" name="Google Shape;1267;p49"/>
          <p:cNvGrpSpPr/>
          <p:nvPr/>
        </p:nvGrpSpPr>
        <p:grpSpPr>
          <a:xfrm>
            <a:off x="4411487" y="5108883"/>
            <a:ext cx="568567" cy="562690"/>
            <a:chOff x="8118821" y="1414000"/>
            <a:chExt cx="568567" cy="562690"/>
          </a:xfrm>
        </p:grpSpPr>
        <p:grpSp>
          <p:nvGrpSpPr>
            <p:cNvPr id="1268" name="Google Shape;1268;p49"/>
            <p:cNvGrpSpPr/>
            <p:nvPr/>
          </p:nvGrpSpPr>
          <p:grpSpPr>
            <a:xfrm>
              <a:off x="8118821" y="1414000"/>
              <a:ext cx="568567" cy="562690"/>
              <a:chOff x="8019435" y="1269011"/>
              <a:chExt cx="568567" cy="562690"/>
            </a:xfrm>
          </p:grpSpPr>
          <p:sp>
            <p:nvSpPr>
              <p:cNvPr id="1269" name="Google Shape;1269;p49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270" name="Google Shape;1270;p49"/>
              <p:cNvSpPr txBox="1"/>
              <p:nvPr/>
            </p:nvSpPr>
            <p:spPr>
              <a:xfrm>
                <a:off x="8071881" y="1269011"/>
                <a:ext cx="4603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11</a:t>
                </a:r>
                <a:endParaRPr/>
              </a:p>
            </p:txBody>
          </p:sp>
          <p:cxnSp>
            <p:nvCxnSpPr>
              <p:cNvPr id="1271" name="Google Shape;1271;p49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72" name="Google Shape;1272;p49"/>
              <p:cNvCxnSpPr>
                <a:stCxn id="1269" idx="2"/>
                <a:endCxn id="1270" idx="2"/>
              </p:cNvCxnSpPr>
              <p:nvPr/>
            </p:nvCxnSpPr>
            <p:spPr>
              <a:xfrm rot="10800000">
                <a:off x="8302095" y="1638201"/>
                <a:ext cx="3000" cy="193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273" name="Google Shape;1273;p49"/>
            <p:cNvCxnSpPr/>
            <p:nvPr/>
          </p:nvCxnSpPr>
          <p:spPr>
            <a:xfrm flipH="1">
              <a:off x="8159611" y="1800150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74" name="Google Shape;1274;p49"/>
            <p:cNvCxnSpPr/>
            <p:nvPr/>
          </p:nvCxnSpPr>
          <p:spPr>
            <a:xfrm flipH="1">
              <a:off x="8440622" y="1795327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1275" name="Google Shape;1275;p49"/>
          <p:cNvCxnSpPr/>
          <p:nvPr/>
        </p:nvCxnSpPr>
        <p:spPr>
          <a:xfrm flipH="1">
            <a:off x="4749717" y="4749656"/>
            <a:ext cx="164700" cy="357300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76" name="Google Shape;1276;p49"/>
          <p:cNvCxnSpPr/>
          <p:nvPr/>
        </p:nvCxnSpPr>
        <p:spPr>
          <a:xfrm flipH="1">
            <a:off x="5071656" y="4683495"/>
            <a:ext cx="204000" cy="142800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7" name="Google Shape;1277;p49"/>
          <p:cNvSpPr/>
          <p:nvPr/>
        </p:nvSpPr>
        <p:spPr>
          <a:xfrm rot="-1840659">
            <a:off x="5415690" y="2994122"/>
            <a:ext cx="669727" cy="28153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158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78" name="Google Shape;1278;p49"/>
          <p:cNvSpPr txBox="1"/>
          <p:nvPr/>
        </p:nvSpPr>
        <p:spPr>
          <a:xfrm>
            <a:off x="6015451" y="2587000"/>
            <a:ext cx="678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US" sz="1800" b="1" dirty="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lang="en-US" sz="1800" b="1" dirty="0">
                <a:solidFill>
                  <a:schemeClr val="lt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US" sz="1800" b="1" dirty="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dirty="0">
              <a:highlight>
                <a:schemeClr val="lt1"/>
              </a:highlight>
            </a:endParaRPr>
          </a:p>
        </p:txBody>
      </p:sp>
      <p:sp>
        <p:nvSpPr>
          <p:cNvPr id="1279" name="Google Shape;1279;p49"/>
          <p:cNvSpPr txBox="1"/>
          <p:nvPr/>
        </p:nvSpPr>
        <p:spPr>
          <a:xfrm>
            <a:off x="5310392" y="3486305"/>
            <a:ext cx="46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B05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13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1280" name="Google Shape;1280;p49"/>
          <p:cNvSpPr/>
          <p:nvPr/>
        </p:nvSpPr>
        <p:spPr>
          <a:xfrm rot="-2621586">
            <a:off x="4592875" y="3918846"/>
            <a:ext cx="669663" cy="281576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158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81" name="Google Shape;1281;p49"/>
          <p:cNvSpPr txBox="1"/>
          <p:nvPr/>
        </p:nvSpPr>
        <p:spPr>
          <a:xfrm>
            <a:off x="5262999" y="3450025"/>
            <a:ext cx="875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US" sz="1800" b="1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lang="en-US" sz="1800" b="1">
                <a:solidFill>
                  <a:schemeClr val="lt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  <p:sp>
        <p:nvSpPr>
          <p:cNvPr id="1282" name="Google Shape;1282;p49"/>
          <p:cNvSpPr txBox="1"/>
          <p:nvPr/>
        </p:nvSpPr>
        <p:spPr>
          <a:xfrm>
            <a:off x="4802491" y="4313074"/>
            <a:ext cx="46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B05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13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1283" name="Google Shape;1283;p49"/>
          <p:cNvSpPr/>
          <p:nvPr/>
        </p:nvSpPr>
        <p:spPr>
          <a:xfrm rot="-3580734">
            <a:off x="4239525" y="4763260"/>
            <a:ext cx="669710" cy="281549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158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84" name="Google Shape;1284;p49"/>
          <p:cNvSpPr txBox="1"/>
          <p:nvPr/>
        </p:nvSpPr>
        <p:spPr>
          <a:xfrm>
            <a:off x="4465509" y="5106942"/>
            <a:ext cx="46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B05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13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1285" name="Google Shape;1285;p49"/>
          <p:cNvSpPr txBox="1"/>
          <p:nvPr/>
        </p:nvSpPr>
        <p:spPr>
          <a:xfrm>
            <a:off x="4802506" y="4313074"/>
            <a:ext cx="46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11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1286" name="Google Shape;1286;p49"/>
          <p:cNvSpPr/>
          <p:nvPr/>
        </p:nvSpPr>
        <p:spPr>
          <a:xfrm>
            <a:off x="4702993" y="6017571"/>
            <a:ext cx="6952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Structure invariant restored </a:t>
            </a:r>
            <a:endParaRPr sz="1800">
              <a:solidFill>
                <a:srgbClr val="00B05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Heap invariant restored</a:t>
            </a:r>
            <a:endParaRPr sz="1800"/>
          </a:p>
        </p:txBody>
      </p:sp>
      <p:sp>
        <p:nvSpPr>
          <p:cNvPr id="1287" name="Google Shape;1287;p49"/>
          <p:cNvSpPr txBox="1"/>
          <p:nvPr/>
        </p:nvSpPr>
        <p:spPr>
          <a:xfrm>
            <a:off x="7726700" y="1173625"/>
            <a:ext cx="4260900" cy="1667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What’s the worst-case running time?</a:t>
            </a:r>
            <a:endParaRPr sz="19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Have to:</a:t>
            </a:r>
            <a:endParaRPr sz="1100" dirty="0"/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B6A479"/>
              </a:buClr>
              <a:buSzPts val="1400"/>
              <a:buFont typeface="Quattrocento Sans"/>
              <a:buChar char="●"/>
            </a:pPr>
            <a:r>
              <a:rPr lang="en-US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Find last element</a:t>
            </a:r>
            <a:endParaRPr sz="600" dirty="0"/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B6A479"/>
              </a:buClr>
              <a:buSzPts val="1400"/>
              <a:buFont typeface="Quattrocento Sans"/>
              <a:buChar char="●"/>
            </a:pPr>
            <a:r>
              <a:rPr lang="en-US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Move it to top spot</a:t>
            </a:r>
            <a:endParaRPr sz="600" dirty="0"/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B6A479"/>
              </a:buClr>
              <a:buSzPts val="1400"/>
              <a:buFont typeface="Quattrocento Sans"/>
              <a:buChar char="●"/>
            </a:pPr>
            <a:r>
              <a:rPr lang="en-US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Swap until invariant restored</a:t>
            </a: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B6A479"/>
              </a:buClr>
              <a:buSzPts val="1400"/>
              <a:buFont typeface="Quattrocento Sans"/>
              <a:buChar char="●"/>
            </a:pPr>
            <a:r>
              <a:rPr lang="en-US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Number of swaps is O(</a:t>
            </a:r>
            <a:r>
              <a:rPr lang="en-US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TreeHeight</a:t>
            </a:r>
            <a:r>
              <a:rPr lang="en-US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)</a:t>
            </a:r>
            <a:endParaRPr sz="400" dirty="0"/>
          </a:p>
        </p:txBody>
      </p:sp>
      <p:sp>
        <p:nvSpPr>
          <p:cNvPr id="1288" name="Google Shape;1288;p49"/>
          <p:cNvSpPr txBox="1"/>
          <p:nvPr/>
        </p:nvSpPr>
        <p:spPr>
          <a:xfrm>
            <a:off x="8424530" y="3477543"/>
            <a:ext cx="34776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Hence </a:t>
            </a:r>
            <a:r>
              <a:rPr lang="en-US"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we want to keep tree height small, as </a:t>
            </a:r>
            <a:r>
              <a:rPr lang="en-GB"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tree height (BST, AVL, heaps) directly correlates with worst-case runtimes</a:t>
            </a:r>
            <a:endParaRPr lang="en-GB" dirty="0"/>
          </a:p>
        </p:txBody>
      </p:sp>
      <p:sp>
        <p:nvSpPr>
          <p:cNvPr id="1290" name="Google Shape;1290;p49"/>
          <p:cNvSpPr/>
          <p:nvPr/>
        </p:nvSpPr>
        <p:spPr>
          <a:xfrm>
            <a:off x="664175" y="1319900"/>
            <a:ext cx="60774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1482A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1. Return min</a:t>
            </a:r>
            <a:endParaRPr sz="1800" dirty="0">
              <a:solidFill>
                <a:srgbClr val="1482AB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1482A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2. Replace with bottom level right-most node</a:t>
            </a:r>
            <a:endParaRPr sz="1800" dirty="0">
              <a:solidFill>
                <a:srgbClr val="1482AB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B1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3. </a:t>
            </a:r>
            <a:r>
              <a:rPr lang="en-US" sz="1800" dirty="0" err="1">
                <a:solidFill>
                  <a:srgbClr val="00B1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percolateDown</a:t>
            </a:r>
            <a:r>
              <a:rPr lang="en-US" sz="1800" dirty="0">
                <a:solidFill>
                  <a:srgbClr val="00B1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()</a:t>
            </a:r>
            <a:r>
              <a:rPr lang="en-US" sz="1800" dirty="0">
                <a:solidFill>
                  <a:srgbClr val="1482A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 sz="1800" dirty="0">
              <a:solidFill>
                <a:srgbClr val="1482AB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1482A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	</a:t>
            </a:r>
            <a:r>
              <a:rPr lang="en-US" sz="1800" dirty="0">
                <a:solidFill>
                  <a:srgbClr val="00B0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Recursively swap parent with </a:t>
            </a:r>
            <a:r>
              <a:rPr lang="en-US" sz="1800" b="1" dirty="0">
                <a:solidFill>
                  <a:srgbClr val="00B0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smallest</a:t>
            </a:r>
            <a:r>
              <a:rPr lang="en-US" sz="1800" dirty="0">
                <a:solidFill>
                  <a:srgbClr val="00B0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child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until </a:t>
            </a:r>
            <a:endParaRPr sz="1800" dirty="0">
              <a:solidFill>
                <a:srgbClr val="00B05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B0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parent is smaller than both children </a:t>
            </a:r>
            <a:endParaRPr sz="1800" dirty="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B0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(or we’re at a leaf).</a:t>
            </a:r>
            <a:endParaRPr sz="1800" dirty="0">
              <a:solidFill>
                <a:srgbClr val="1482AB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50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6A479"/>
              </a:buClr>
              <a:buSzPts val="4400"/>
              <a:buFont typeface="Quattrocento Sans"/>
              <a:buNone/>
            </a:pPr>
            <a:r>
              <a:rPr lang="en-US" i="1" dirty="0">
                <a:solidFill>
                  <a:srgbClr val="B6A479"/>
                </a:solidFill>
              </a:rPr>
              <a:t>Practice: </a:t>
            </a:r>
            <a:r>
              <a:rPr lang="en-US" dirty="0" err="1"/>
              <a:t>removeMin</a:t>
            </a:r>
            <a:r>
              <a:rPr lang="en-US" dirty="0"/>
              <a:t>()</a:t>
            </a:r>
            <a:endParaRPr dirty="0"/>
          </a:p>
        </p:txBody>
      </p:sp>
      <p:grpSp>
        <p:nvGrpSpPr>
          <p:cNvPr id="1296" name="Google Shape;1296;p50"/>
          <p:cNvGrpSpPr/>
          <p:nvPr/>
        </p:nvGrpSpPr>
        <p:grpSpPr>
          <a:xfrm>
            <a:off x="3181148" y="3668726"/>
            <a:ext cx="1824529" cy="1205454"/>
            <a:chOff x="7267558" y="1273924"/>
            <a:chExt cx="1824529" cy="1205454"/>
          </a:xfrm>
        </p:grpSpPr>
        <p:sp>
          <p:nvSpPr>
            <p:cNvPr id="1297" name="Google Shape;1297;p50"/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98" name="Google Shape;1298;p50"/>
            <p:cNvSpPr txBox="1"/>
            <p:nvPr/>
          </p:nvSpPr>
          <p:spPr>
            <a:xfrm>
              <a:off x="8069784" y="1296500"/>
              <a:ext cx="4603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10</a:t>
              </a:r>
              <a:endParaRPr/>
            </a:p>
          </p:txBody>
        </p:sp>
        <p:cxnSp>
          <p:nvCxnSpPr>
            <p:cNvPr id="1299" name="Google Shape;1299;p50"/>
            <p:cNvCxnSpPr>
              <a:endCxn id="1300" idx="0"/>
            </p:cNvCxnSpPr>
            <p:nvPr/>
          </p:nvCxnSpPr>
          <p:spPr>
            <a:xfrm flipH="1">
              <a:off x="7267558" y="1719478"/>
              <a:ext cx="914100" cy="759900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301" name="Google Shape;1301;p50"/>
            <p:cNvCxnSpPr/>
            <p:nvPr/>
          </p:nvCxnSpPr>
          <p:spPr>
            <a:xfrm>
              <a:off x="8019435" y="1621523"/>
              <a:ext cx="565815" cy="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02" name="Google Shape;1302;p50"/>
            <p:cNvCxnSpPr>
              <a:stCxn id="1297" idx="2"/>
              <a:endCxn id="1298" idx="2"/>
            </p:cNvCxnSpPr>
            <p:nvPr/>
          </p:nvCxnSpPr>
          <p:spPr>
            <a:xfrm rot="10800000">
              <a:off x="8299995" y="1665801"/>
              <a:ext cx="5100" cy="16590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03" name="Google Shape;1303;p50"/>
            <p:cNvCxnSpPr>
              <a:endCxn id="1304" idx="0"/>
            </p:cNvCxnSpPr>
            <p:nvPr/>
          </p:nvCxnSpPr>
          <p:spPr>
            <a:xfrm>
              <a:off x="8420088" y="1728510"/>
              <a:ext cx="672000" cy="737700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1305" name="Google Shape;1305;p50"/>
          <p:cNvGrpSpPr/>
          <p:nvPr/>
        </p:nvGrpSpPr>
        <p:grpSpPr>
          <a:xfrm>
            <a:off x="2895302" y="4861012"/>
            <a:ext cx="568567" cy="557777"/>
            <a:chOff x="8019435" y="1273924"/>
            <a:chExt cx="568567" cy="557777"/>
          </a:xfrm>
        </p:grpSpPr>
        <p:sp>
          <p:nvSpPr>
            <p:cNvPr id="1306" name="Google Shape;1306;p50"/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00" name="Google Shape;1300;p50"/>
            <p:cNvSpPr txBox="1"/>
            <p:nvPr/>
          </p:nvSpPr>
          <p:spPr>
            <a:xfrm>
              <a:off x="8075090" y="1287092"/>
              <a:ext cx="4603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17</a:t>
              </a:r>
              <a:endParaRPr/>
            </a:p>
          </p:txBody>
        </p:sp>
        <p:cxnSp>
          <p:nvCxnSpPr>
            <p:cNvPr id="1307" name="Google Shape;1307;p50"/>
            <p:cNvCxnSpPr/>
            <p:nvPr/>
          </p:nvCxnSpPr>
          <p:spPr>
            <a:xfrm>
              <a:off x="8019435" y="1621523"/>
              <a:ext cx="565815" cy="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08" name="Google Shape;1308;p50"/>
            <p:cNvCxnSpPr>
              <a:stCxn id="1306" idx="2"/>
              <a:endCxn id="1300" idx="2"/>
            </p:cNvCxnSpPr>
            <p:nvPr/>
          </p:nvCxnSpPr>
          <p:spPr>
            <a:xfrm rot="10800000" flipH="1">
              <a:off x="8305095" y="1656501"/>
              <a:ext cx="300" cy="17520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309" name="Google Shape;1309;p50"/>
          <p:cNvGrpSpPr/>
          <p:nvPr/>
        </p:nvGrpSpPr>
        <p:grpSpPr>
          <a:xfrm>
            <a:off x="4720018" y="4861012"/>
            <a:ext cx="583628" cy="557777"/>
            <a:chOff x="8019435" y="1273924"/>
            <a:chExt cx="583628" cy="557777"/>
          </a:xfrm>
        </p:grpSpPr>
        <p:sp>
          <p:nvSpPr>
            <p:cNvPr id="1304" name="Google Shape;1304;p50"/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10" name="Google Shape;1310;p50"/>
            <p:cNvSpPr txBox="1"/>
            <p:nvPr/>
          </p:nvSpPr>
          <p:spPr>
            <a:xfrm>
              <a:off x="8142681" y="1287092"/>
              <a:ext cx="4603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14</a:t>
              </a:r>
              <a:endParaRPr/>
            </a:p>
          </p:txBody>
        </p:sp>
        <p:cxnSp>
          <p:nvCxnSpPr>
            <p:cNvPr id="1311" name="Google Shape;1311;p50"/>
            <p:cNvCxnSpPr/>
            <p:nvPr/>
          </p:nvCxnSpPr>
          <p:spPr>
            <a:xfrm>
              <a:off x="8019435" y="1621523"/>
              <a:ext cx="565815" cy="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12" name="Google Shape;1312;p50"/>
            <p:cNvCxnSpPr>
              <a:stCxn id="1304" idx="2"/>
            </p:cNvCxnSpPr>
            <p:nvPr/>
          </p:nvCxnSpPr>
          <p:spPr>
            <a:xfrm rot="10800000">
              <a:off x="8305095" y="1621401"/>
              <a:ext cx="0" cy="21030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313" name="Google Shape;1313;p50"/>
          <p:cNvGrpSpPr/>
          <p:nvPr/>
        </p:nvGrpSpPr>
        <p:grpSpPr>
          <a:xfrm>
            <a:off x="6776385" y="3666187"/>
            <a:ext cx="1294884" cy="1194825"/>
            <a:chOff x="7293118" y="1273924"/>
            <a:chExt cx="1294884" cy="1194825"/>
          </a:xfrm>
        </p:grpSpPr>
        <p:sp>
          <p:nvSpPr>
            <p:cNvPr id="1314" name="Google Shape;1314;p50"/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15" name="Google Shape;1315;p50"/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9</a:t>
              </a:r>
              <a:endParaRPr/>
            </a:p>
          </p:txBody>
        </p:sp>
        <p:cxnSp>
          <p:nvCxnSpPr>
            <p:cNvPr id="1316" name="Google Shape;1316;p50"/>
            <p:cNvCxnSpPr>
              <a:endCxn id="1317" idx="0"/>
            </p:cNvCxnSpPr>
            <p:nvPr/>
          </p:nvCxnSpPr>
          <p:spPr>
            <a:xfrm flipH="1">
              <a:off x="7293118" y="1748149"/>
              <a:ext cx="876900" cy="720600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318" name="Google Shape;1318;p50"/>
            <p:cNvCxnSpPr/>
            <p:nvPr/>
          </p:nvCxnSpPr>
          <p:spPr>
            <a:xfrm>
              <a:off x="8019435" y="1621523"/>
              <a:ext cx="565815" cy="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19" name="Google Shape;1319;p50"/>
            <p:cNvCxnSpPr>
              <a:stCxn id="1314" idx="2"/>
              <a:endCxn id="1315" idx="2"/>
            </p:cNvCxnSpPr>
            <p:nvPr/>
          </p:nvCxnSpPr>
          <p:spPr>
            <a:xfrm rot="10800000">
              <a:off x="8302395" y="1648401"/>
              <a:ext cx="2700" cy="18330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320" name="Google Shape;1320;p50"/>
          <p:cNvGrpSpPr/>
          <p:nvPr/>
        </p:nvGrpSpPr>
        <p:grpSpPr>
          <a:xfrm>
            <a:off x="6494747" y="4861012"/>
            <a:ext cx="568567" cy="568695"/>
            <a:chOff x="8019435" y="1263006"/>
            <a:chExt cx="568567" cy="568695"/>
          </a:xfrm>
        </p:grpSpPr>
        <p:sp>
          <p:nvSpPr>
            <p:cNvPr id="1321" name="Google Shape;1321;p50"/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17" name="Google Shape;1317;p50"/>
            <p:cNvSpPr txBox="1"/>
            <p:nvPr/>
          </p:nvSpPr>
          <p:spPr>
            <a:xfrm>
              <a:off x="8070882" y="1263006"/>
              <a:ext cx="4603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11</a:t>
              </a:r>
              <a:endParaRPr/>
            </a:p>
          </p:txBody>
        </p:sp>
        <p:cxnSp>
          <p:nvCxnSpPr>
            <p:cNvPr id="1322" name="Google Shape;1322;p50"/>
            <p:cNvCxnSpPr/>
            <p:nvPr/>
          </p:nvCxnSpPr>
          <p:spPr>
            <a:xfrm>
              <a:off x="8019435" y="1621523"/>
              <a:ext cx="565815" cy="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23" name="Google Shape;1323;p50"/>
            <p:cNvCxnSpPr>
              <a:stCxn id="1321" idx="2"/>
              <a:endCxn id="1317" idx="2"/>
            </p:cNvCxnSpPr>
            <p:nvPr/>
          </p:nvCxnSpPr>
          <p:spPr>
            <a:xfrm rot="10800000">
              <a:off x="8301195" y="1632201"/>
              <a:ext cx="3900" cy="19950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324" name="Google Shape;1324;p50"/>
          <p:cNvGrpSpPr/>
          <p:nvPr/>
        </p:nvGrpSpPr>
        <p:grpSpPr>
          <a:xfrm>
            <a:off x="4200385" y="2621173"/>
            <a:ext cx="3604324" cy="1008219"/>
            <a:chOff x="6287984" y="1268377"/>
            <a:chExt cx="3604324" cy="1008219"/>
          </a:xfrm>
        </p:grpSpPr>
        <p:sp>
          <p:nvSpPr>
            <p:cNvPr id="1325" name="Google Shape;1325;p50"/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26" name="Google Shape;1326;p50"/>
            <p:cNvSpPr txBox="1"/>
            <p:nvPr/>
          </p:nvSpPr>
          <p:spPr>
            <a:xfrm>
              <a:off x="8141080" y="1268377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5</a:t>
              </a:r>
              <a:endParaRPr/>
            </a:p>
          </p:txBody>
        </p:sp>
        <p:cxnSp>
          <p:nvCxnSpPr>
            <p:cNvPr id="1327" name="Google Shape;1327;p50"/>
            <p:cNvCxnSpPr/>
            <p:nvPr/>
          </p:nvCxnSpPr>
          <p:spPr>
            <a:xfrm flipH="1">
              <a:off x="6287984" y="1703880"/>
              <a:ext cx="1853100" cy="569400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328" name="Google Shape;1328;p50"/>
            <p:cNvCxnSpPr/>
            <p:nvPr/>
          </p:nvCxnSpPr>
          <p:spPr>
            <a:xfrm>
              <a:off x="8019435" y="1621523"/>
              <a:ext cx="565815" cy="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29" name="Google Shape;1329;p50"/>
            <p:cNvCxnSpPr>
              <a:stCxn id="1325" idx="2"/>
              <a:endCxn id="1326" idx="2"/>
            </p:cNvCxnSpPr>
            <p:nvPr/>
          </p:nvCxnSpPr>
          <p:spPr>
            <a:xfrm rot="10800000">
              <a:off x="8302395" y="1637601"/>
              <a:ext cx="2700" cy="19410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30" name="Google Shape;1330;p50"/>
            <p:cNvCxnSpPr/>
            <p:nvPr/>
          </p:nvCxnSpPr>
          <p:spPr>
            <a:xfrm>
              <a:off x="8459808" y="1692196"/>
              <a:ext cx="1432500" cy="584400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1331" name="Google Shape;1331;p50"/>
          <p:cNvGrpSpPr/>
          <p:nvPr/>
        </p:nvGrpSpPr>
        <p:grpSpPr>
          <a:xfrm>
            <a:off x="8396786" y="4861206"/>
            <a:ext cx="568567" cy="557777"/>
            <a:chOff x="8019435" y="1273924"/>
            <a:chExt cx="568567" cy="557777"/>
          </a:xfrm>
        </p:grpSpPr>
        <p:sp>
          <p:nvSpPr>
            <p:cNvPr id="1332" name="Google Shape;1332;p50"/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33" name="Google Shape;1333;p50"/>
            <p:cNvSpPr txBox="1"/>
            <p:nvPr/>
          </p:nvSpPr>
          <p:spPr>
            <a:xfrm>
              <a:off x="8078299" y="1280812"/>
              <a:ext cx="4603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13</a:t>
              </a:r>
              <a:endParaRPr/>
            </a:p>
          </p:txBody>
        </p:sp>
        <p:cxnSp>
          <p:nvCxnSpPr>
            <p:cNvPr id="1334" name="Google Shape;1334;p50"/>
            <p:cNvCxnSpPr/>
            <p:nvPr/>
          </p:nvCxnSpPr>
          <p:spPr>
            <a:xfrm>
              <a:off x="8019435" y="1621523"/>
              <a:ext cx="565815" cy="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35" name="Google Shape;1335;p50"/>
            <p:cNvCxnSpPr>
              <a:stCxn id="1332" idx="2"/>
              <a:endCxn id="1333" idx="2"/>
            </p:cNvCxnSpPr>
            <p:nvPr/>
          </p:nvCxnSpPr>
          <p:spPr>
            <a:xfrm rot="10800000" flipH="1">
              <a:off x="8305095" y="1650201"/>
              <a:ext cx="3300" cy="18150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336" name="Google Shape;1336;p50"/>
          <p:cNvGrpSpPr/>
          <p:nvPr/>
        </p:nvGrpSpPr>
        <p:grpSpPr>
          <a:xfrm>
            <a:off x="2555504" y="5748493"/>
            <a:ext cx="568567" cy="562690"/>
            <a:chOff x="8118821" y="1414000"/>
            <a:chExt cx="568567" cy="562690"/>
          </a:xfrm>
        </p:grpSpPr>
        <p:grpSp>
          <p:nvGrpSpPr>
            <p:cNvPr id="1337" name="Google Shape;1337;p50"/>
            <p:cNvGrpSpPr/>
            <p:nvPr/>
          </p:nvGrpSpPr>
          <p:grpSpPr>
            <a:xfrm>
              <a:off x="8118821" y="1414000"/>
              <a:ext cx="568567" cy="562690"/>
              <a:chOff x="8019435" y="1269011"/>
              <a:chExt cx="568567" cy="562690"/>
            </a:xfrm>
          </p:grpSpPr>
          <p:sp>
            <p:nvSpPr>
              <p:cNvPr id="1338" name="Google Shape;1338;p50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39" name="Google Shape;1339;p50"/>
              <p:cNvSpPr txBox="1"/>
              <p:nvPr/>
            </p:nvSpPr>
            <p:spPr>
              <a:xfrm>
                <a:off x="8071881" y="1269011"/>
                <a:ext cx="4603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20</a:t>
                </a:r>
                <a:endParaRPr/>
              </a:p>
            </p:txBody>
          </p:sp>
          <p:cxnSp>
            <p:nvCxnSpPr>
              <p:cNvPr id="1340" name="Google Shape;1340;p50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41" name="Google Shape;1341;p50"/>
              <p:cNvCxnSpPr>
                <a:stCxn id="1338" idx="2"/>
                <a:endCxn id="1339" idx="2"/>
              </p:cNvCxnSpPr>
              <p:nvPr/>
            </p:nvCxnSpPr>
            <p:spPr>
              <a:xfrm rot="10800000">
                <a:off x="8302095" y="1638201"/>
                <a:ext cx="3000" cy="193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342" name="Google Shape;1342;p50"/>
            <p:cNvCxnSpPr/>
            <p:nvPr/>
          </p:nvCxnSpPr>
          <p:spPr>
            <a:xfrm flipH="1">
              <a:off x="8159611" y="1800150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43" name="Google Shape;1343;p50"/>
            <p:cNvCxnSpPr/>
            <p:nvPr/>
          </p:nvCxnSpPr>
          <p:spPr>
            <a:xfrm flipH="1">
              <a:off x="8440622" y="1795327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1344" name="Google Shape;1344;p50"/>
          <p:cNvCxnSpPr>
            <a:endCxn id="1339" idx="0"/>
          </p:cNvCxnSpPr>
          <p:nvPr/>
        </p:nvCxnSpPr>
        <p:spPr>
          <a:xfrm flipH="1">
            <a:off x="2838141" y="5308693"/>
            <a:ext cx="221700" cy="439800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1345" name="Google Shape;1345;p50"/>
          <p:cNvGrpSpPr/>
          <p:nvPr/>
        </p:nvGrpSpPr>
        <p:grpSpPr>
          <a:xfrm>
            <a:off x="6998538" y="5748493"/>
            <a:ext cx="568567" cy="562690"/>
            <a:chOff x="8118821" y="1414000"/>
            <a:chExt cx="568567" cy="562690"/>
          </a:xfrm>
        </p:grpSpPr>
        <p:grpSp>
          <p:nvGrpSpPr>
            <p:cNvPr id="1346" name="Google Shape;1346;p50"/>
            <p:cNvGrpSpPr/>
            <p:nvPr/>
          </p:nvGrpSpPr>
          <p:grpSpPr>
            <a:xfrm>
              <a:off x="8118821" y="1414000"/>
              <a:ext cx="568567" cy="562690"/>
              <a:chOff x="8019435" y="1269011"/>
              <a:chExt cx="568567" cy="562690"/>
            </a:xfrm>
          </p:grpSpPr>
          <p:sp>
            <p:nvSpPr>
              <p:cNvPr id="1347" name="Google Shape;1347;p50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48" name="Google Shape;1348;p50"/>
              <p:cNvSpPr txBox="1"/>
              <p:nvPr/>
            </p:nvSpPr>
            <p:spPr>
              <a:xfrm>
                <a:off x="8071881" y="1269011"/>
                <a:ext cx="4603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22</a:t>
                </a:r>
                <a:endParaRPr/>
              </a:p>
            </p:txBody>
          </p:sp>
          <p:cxnSp>
            <p:nvCxnSpPr>
              <p:cNvPr id="1349" name="Google Shape;1349;p50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50" name="Google Shape;1350;p50"/>
              <p:cNvCxnSpPr>
                <a:stCxn id="1347" idx="2"/>
                <a:endCxn id="1348" idx="2"/>
              </p:cNvCxnSpPr>
              <p:nvPr/>
            </p:nvCxnSpPr>
            <p:spPr>
              <a:xfrm rot="10800000">
                <a:off x="8302095" y="1638201"/>
                <a:ext cx="3000" cy="193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351" name="Google Shape;1351;p50"/>
            <p:cNvCxnSpPr/>
            <p:nvPr/>
          </p:nvCxnSpPr>
          <p:spPr>
            <a:xfrm flipH="1">
              <a:off x="8159611" y="1800150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52" name="Google Shape;1352;p50"/>
            <p:cNvCxnSpPr/>
            <p:nvPr/>
          </p:nvCxnSpPr>
          <p:spPr>
            <a:xfrm flipH="1">
              <a:off x="8440622" y="1795327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353" name="Google Shape;1353;p50"/>
          <p:cNvGrpSpPr/>
          <p:nvPr/>
        </p:nvGrpSpPr>
        <p:grpSpPr>
          <a:xfrm>
            <a:off x="4440577" y="5748493"/>
            <a:ext cx="568567" cy="562690"/>
            <a:chOff x="8118821" y="1414000"/>
            <a:chExt cx="568567" cy="562690"/>
          </a:xfrm>
        </p:grpSpPr>
        <p:grpSp>
          <p:nvGrpSpPr>
            <p:cNvPr id="1354" name="Google Shape;1354;p50"/>
            <p:cNvGrpSpPr/>
            <p:nvPr/>
          </p:nvGrpSpPr>
          <p:grpSpPr>
            <a:xfrm>
              <a:off x="8118821" y="1414000"/>
              <a:ext cx="568567" cy="562690"/>
              <a:chOff x="8019435" y="1269011"/>
              <a:chExt cx="568567" cy="562690"/>
            </a:xfrm>
          </p:grpSpPr>
          <p:sp>
            <p:nvSpPr>
              <p:cNvPr id="1355" name="Google Shape;1355;p50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56" name="Google Shape;1356;p50"/>
              <p:cNvSpPr txBox="1"/>
              <p:nvPr/>
            </p:nvSpPr>
            <p:spPr>
              <a:xfrm>
                <a:off x="8071881" y="1269011"/>
                <a:ext cx="4603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16</a:t>
                </a:r>
                <a:endParaRPr/>
              </a:p>
            </p:txBody>
          </p:sp>
          <p:cxnSp>
            <p:nvCxnSpPr>
              <p:cNvPr id="1357" name="Google Shape;1357;p50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58" name="Google Shape;1358;p50"/>
              <p:cNvCxnSpPr>
                <a:stCxn id="1355" idx="2"/>
                <a:endCxn id="1356" idx="2"/>
              </p:cNvCxnSpPr>
              <p:nvPr/>
            </p:nvCxnSpPr>
            <p:spPr>
              <a:xfrm rot="10800000">
                <a:off x="8302095" y="1638201"/>
                <a:ext cx="3000" cy="193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359" name="Google Shape;1359;p50"/>
            <p:cNvCxnSpPr/>
            <p:nvPr/>
          </p:nvCxnSpPr>
          <p:spPr>
            <a:xfrm flipH="1">
              <a:off x="8159611" y="1800150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60" name="Google Shape;1360;p50"/>
            <p:cNvCxnSpPr/>
            <p:nvPr/>
          </p:nvCxnSpPr>
          <p:spPr>
            <a:xfrm flipH="1">
              <a:off x="8440622" y="1795327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361" name="Google Shape;1361;p50"/>
          <p:cNvGrpSpPr/>
          <p:nvPr/>
        </p:nvGrpSpPr>
        <p:grpSpPr>
          <a:xfrm>
            <a:off x="5175705" y="5748493"/>
            <a:ext cx="568567" cy="562690"/>
            <a:chOff x="8118821" y="1414000"/>
            <a:chExt cx="568567" cy="562690"/>
          </a:xfrm>
        </p:grpSpPr>
        <p:grpSp>
          <p:nvGrpSpPr>
            <p:cNvPr id="1362" name="Google Shape;1362;p50"/>
            <p:cNvGrpSpPr/>
            <p:nvPr/>
          </p:nvGrpSpPr>
          <p:grpSpPr>
            <a:xfrm>
              <a:off x="8118821" y="1414000"/>
              <a:ext cx="568567" cy="562690"/>
              <a:chOff x="8019435" y="1269011"/>
              <a:chExt cx="568567" cy="562690"/>
            </a:xfrm>
          </p:grpSpPr>
          <p:sp>
            <p:nvSpPr>
              <p:cNvPr id="1363" name="Google Shape;1363;p50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64" name="Google Shape;1364;p50"/>
              <p:cNvSpPr txBox="1"/>
              <p:nvPr/>
            </p:nvSpPr>
            <p:spPr>
              <a:xfrm>
                <a:off x="8071881" y="1269011"/>
                <a:ext cx="4603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15</a:t>
                </a:r>
                <a:endParaRPr/>
              </a:p>
            </p:txBody>
          </p:sp>
          <p:cxnSp>
            <p:nvCxnSpPr>
              <p:cNvPr id="1365" name="Google Shape;1365;p50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66" name="Google Shape;1366;p50"/>
              <p:cNvCxnSpPr>
                <a:stCxn id="1363" idx="2"/>
                <a:endCxn id="1364" idx="2"/>
              </p:cNvCxnSpPr>
              <p:nvPr/>
            </p:nvCxnSpPr>
            <p:spPr>
              <a:xfrm rot="10800000">
                <a:off x="8302095" y="1638201"/>
                <a:ext cx="3000" cy="193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367" name="Google Shape;1367;p50"/>
            <p:cNvCxnSpPr/>
            <p:nvPr/>
          </p:nvCxnSpPr>
          <p:spPr>
            <a:xfrm flipH="1">
              <a:off x="8159611" y="1800150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68" name="Google Shape;1368;p50"/>
            <p:cNvCxnSpPr/>
            <p:nvPr/>
          </p:nvCxnSpPr>
          <p:spPr>
            <a:xfrm flipH="1">
              <a:off x="8440622" y="1795327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369" name="Google Shape;1369;p50"/>
          <p:cNvGrpSpPr/>
          <p:nvPr/>
        </p:nvGrpSpPr>
        <p:grpSpPr>
          <a:xfrm>
            <a:off x="6252173" y="5748493"/>
            <a:ext cx="568567" cy="562690"/>
            <a:chOff x="8118821" y="1414000"/>
            <a:chExt cx="568567" cy="562690"/>
          </a:xfrm>
        </p:grpSpPr>
        <p:grpSp>
          <p:nvGrpSpPr>
            <p:cNvPr id="1370" name="Google Shape;1370;p50"/>
            <p:cNvGrpSpPr/>
            <p:nvPr/>
          </p:nvGrpSpPr>
          <p:grpSpPr>
            <a:xfrm>
              <a:off x="8118821" y="1414000"/>
              <a:ext cx="568567" cy="562690"/>
              <a:chOff x="8019435" y="1269011"/>
              <a:chExt cx="568567" cy="562690"/>
            </a:xfrm>
          </p:grpSpPr>
          <p:sp>
            <p:nvSpPr>
              <p:cNvPr id="1371" name="Google Shape;1371;p50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72" name="Google Shape;1372;p50"/>
              <p:cNvSpPr txBox="1"/>
              <p:nvPr/>
            </p:nvSpPr>
            <p:spPr>
              <a:xfrm>
                <a:off x="8071881" y="1269011"/>
                <a:ext cx="4603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24</a:t>
                </a:r>
                <a:endParaRPr/>
              </a:p>
            </p:txBody>
          </p:sp>
          <p:cxnSp>
            <p:nvCxnSpPr>
              <p:cNvPr id="1373" name="Google Shape;1373;p50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74" name="Google Shape;1374;p50"/>
              <p:cNvCxnSpPr>
                <a:stCxn id="1371" idx="2"/>
                <a:endCxn id="1372" idx="2"/>
              </p:cNvCxnSpPr>
              <p:nvPr/>
            </p:nvCxnSpPr>
            <p:spPr>
              <a:xfrm rot="10800000">
                <a:off x="8302095" y="1638201"/>
                <a:ext cx="3000" cy="193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375" name="Google Shape;1375;p50"/>
            <p:cNvCxnSpPr/>
            <p:nvPr/>
          </p:nvCxnSpPr>
          <p:spPr>
            <a:xfrm flipH="1">
              <a:off x="8159611" y="1800150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76" name="Google Shape;1376;p50"/>
            <p:cNvCxnSpPr/>
            <p:nvPr/>
          </p:nvCxnSpPr>
          <p:spPr>
            <a:xfrm flipH="1">
              <a:off x="8440622" y="1795327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377" name="Google Shape;1377;p50"/>
          <p:cNvGrpSpPr/>
          <p:nvPr/>
        </p:nvGrpSpPr>
        <p:grpSpPr>
          <a:xfrm>
            <a:off x="3312959" y="5748493"/>
            <a:ext cx="568567" cy="562690"/>
            <a:chOff x="8118821" y="1414000"/>
            <a:chExt cx="568567" cy="562690"/>
          </a:xfrm>
        </p:grpSpPr>
        <p:grpSp>
          <p:nvGrpSpPr>
            <p:cNvPr id="1378" name="Google Shape;1378;p50"/>
            <p:cNvGrpSpPr/>
            <p:nvPr/>
          </p:nvGrpSpPr>
          <p:grpSpPr>
            <a:xfrm>
              <a:off x="8118821" y="1414000"/>
              <a:ext cx="568567" cy="562690"/>
              <a:chOff x="8019435" y="1269011"/>
              <a:chExt cx="568567" cy="562690"/>
            </a:xfrm>
          </p:grpSpPr>
          <p:sp>
            <p:nvSpPr>
              <p:cNvPr id="1379" name="Google Shape;1379;p50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80" name="Google Shape;1380;p50"/>
              <p:cNvSpPr txBox="1"/>
              <p:nvPr/>
            </p:nvSpPr>
            <p:spPr>
              <a:xfrm>
                <a:off x="8071881" y="1269011"/>
                <a:ext cx="4603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19</a:t>
                </a:r>
                <a:endParaRPr/>
              </a:p>
            </p:txBody>
          </p:sp>
          <p:cxnSp>
            <p:nvCxnSpPr>
              <p:cNvPr id="1381" name="Google Shape;1381;p50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82" name="Google Shape;1382;p50"/>
              <p:cNvCxnSpPr>
                <a:stCxn id="1379" idx="2"/>
                <a:endCxn id="1380" idx="2"/>
              </p:cNvCxnSpPr>
              <p:nvPr/>
            </p:nvCxnSpPr>
            <p:spPr>
              <a:xfrm rot="10800000">
                <a:off x="8302095" y="1638201"/>
                <a:ext cx="3000" cy="193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383" name="Google Shape;1383;p50"/>
            <p:cNvCxnSpPr/>
            <p:nvPr/>
          </p:nvCxnSpPr>
          <p:spPr>
            <a:xfrm flipH="1">
              <a:off x="8159611" y="1800150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84" name="Google Shape;1384;p50"/>
            <p:cNvCxnSpPr/>
            <p:nvPr/>
          </p:nvCxnSpPr>
          <p:spPr>
            <a:xfrm flipH="1">
              <a:off x="8440622" y="1795327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385" name="Google Shape;1385;p50"/>
          <p:cNvGrpSpPr/>
          <p:nvPr/>
        </p:nvGrpSpPr>
        <p:grpSpPr>
          <a:xfrm>
            <a:off x="8074985" y="5748493"/>
            <a:ext cx="568567" cy="562690"/>
            <a:chOff x="8118821" y="1414000"/>
            <a:chExt cx="568567" cy="562690"/>
          </a:xfrm>
        </p:grpSpPr>
        <p:grpSp>
          <p:nvGrpSpPr>
            <p:cNvPr id="1386" name="Google Shape;1386;p50"/>
            <p:cNvGrpSpPr/>
            <p:nvPr/>
          </p:nvGrpSpPr>
          <p:grpSpPr>
            <a:xfrm>
              <a:off x="8118821" y="1414000"/>
              <a:ext cx="568567" cy="562690"/>
              <a:chOff x="8019435" y="1269011"/>
              <a:chExt cx="568567" cy="562690"/>
            </a:xfrm>
          </p:grpSpPr>
          <p:sp>
            <p:nvSpPr>
              <p:cNvPr id="1387" name="Google Shape;1387;p50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88" name="Google Shape;1388;p50"/>
              <p:cNvSpPr txBox="1"/>
              <p:nvPr/>
            </p:nvSpPr>
            <p:spPr>
              <a:xfrm>
                <a:off x="8071881" y="1269011"/>
                <a:ext cx="4603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18</a:t>
                </a:r>
                <a:endParaRPr/>
              </a:p>
            </p:txBody>
          </p:sp>
          <p:cxnSp>
            <p:nvCxnSpPr>
              <p:cNvPr id="1389" name="Google Shape;1389;p50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90" name="Google Shape;1390;p50"/>
              <p:cNvCxnSpPr>
                <a:stCxn id="1387" idx="2"/>
                <a:endCxn id="1388" idx="2"/>
              </p:cNvCxnSpPr>
              <p:nvPr/>
            </p:nvCxnSpPr>
            <p:spPr>
              <a:xfrm rot="10800000">
                <a:off x="8302095" y="1638201"/>
                <a:ext cx="3000" cy="193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391" name="Google Shape;1391;p50"/>
            <p:cNvCxnSpPr/>
            <p:nvPr/>
          </p:nvCxnSpPr>
          <p:spPr>
            <a:xfrm flipH="1">
              <a:off x="8159611" y="1800150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92" name="Google Shape;1392;p50"/>
            <p:cNvCxnSpPr/>
            <p:nvPr/>
          </p:nvCxnSpPr>
          <p:spPr>
            <a:xfrm flipH="1">
              <a:off x="8440622" y="1795327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1393" name="Google Shape;1393;p50"/>
          <p:cNvCxnSpPr>
            <a:endCxn id="1380" idx="0"/>
          </p:cNvCxnSpPr>
          <p:nvPr/>
        </p:nvCxnSpPr>
        <p:spPr>
          <a:xfrm>
            <a:off x="3338796" y="5308693"/>
            <a:ext cx="256800" cy="439800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94" name="Google Shape;1394;p50"/>
          <p:cNvCxnSpPr>
            <a:endCxn id="1332" idx="0"/>
          </p:cNvCxnSpPr>
          <p:nvPr/>
        </p:nvCxnSpPr>
        <p:spPr>
          <a:xfrm>
            <a:off x="7944446" y="4140606"/>
            <a:ext cx="738000" cy="720600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95" name="Google Shape;1395;p50"/>
          <p:cNvCxnSpPr/>
          <p:nvPr/>
        </p:nvCxnSpPr>
        <p:spPr>
          <a:xfrm>
            <a:off x="5160480" y="5319148"/>
            <a:ext cx="256800" cy="439800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96" name="Google Shape;1396;p50"/>
          <p:cNvCxnSpPr/>
          <p:nvPr/>
        </p:nvCxnSpPr>
        <p:spPr>
          <a:xfrm>
            <a:off x="6960056" y="5337001"/>
            <a:ext cx="256800" cy="439800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97" name="Google Shape;1397;p50"/>
          <p:cNvCxnSpPr/>
          <p:nvPr/>
        </p:nvCxnSpPr>
        <p:spPr>
          <a:xfrm flipH="1">
            <a:off x="4659268" y="5337001"/>
            <a:ext cx="221700" cy="439800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98" name="Google Shape;1398;p50"/>
          <p:cNvCxnSpPr/>
          <p:nvPr/>
        </p:nvCxnSpPr>
        <p:spPr>
          <a:xfrm flipH="1">
            <a:off x="6507077" y="5311148"/>
            <a:ext cx="221700" cy="439800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99" name="Google Shape;1399;p50"/>
          <p:cNvCxnSpPr/>
          <p:nvPr/>
        </p:nvCxnSpPr>
        <p:spPr>
          <a:xfrm flipH="1">
            <a:off x="8349670" y="5302694"/>
            <a:ext cx="221700" cy="439800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00" name="Google Shape;1400;p50"/>
          <p:cNvSpPr/>
          <p:nvPr/>
        </p:nvSpPr>
        <p:spPr>
          <a:xfrm rot="-7364842">
            <a:off x="6249831" y="2643292"/>
            <a:ext cx="4339147" cy="2244757"/>
          </a:xfrm>
          <a:prstGeom prst="curvedUpArrow">
            <a:avLst>
              <a:gd name="adj1" fmla="val 8581"/>
              <a:gd name="adj2" fmla="val 23034"/>
              <a:gd name="adj3" fmla="val 25116"/>
            </a:avLst>
          </a:prstGeom>
          <a:solidFill>
            <a:schemeClr val="accent1"/>
          </a:solidFill>
          <a:ln w="15875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1401" name="Google Shape;1401;p50"/>
          <p:cNvCxnSpPr/>
          <p:nvPr/>
        </p:nvCxnSpPr>
        <p:spPr>
          <a:xfrm flipH="1">
            <a:off x="8732917" y="5251574"/>
            <a:ext cx="204000" cy="142800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02" name="Google Shape;1402;p50"/>
          <p:cNvCxnSpPr/>
          <p:nvPr/>
        </p:nvCxnSpPr>
        <p:spPr>
          <a:xfrm flipH="1">
            <a:off x="8450010" y="5270367"/>
            <a:ext cx="204000" cy="142800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03" name="Google Shape;1403;p50"/>
          <p:cNvSpPr txBox="1"/>
          <p:nvPr/>
        </p:nvSpPr>
        <p:spPr>
          <a:xfrm>
            <a:off x="5984552" y="2638908"/>
            <a:ext cx="4605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18</a:t>
            </a:r>
            <a:endParaRPr/>
          </a:p>
        </p:txBody>
      </p:sp>
      <p:sp>
        <p:nvSpPr>
          <p:cNvPr id="1404" name="Google Shape;1404;p50"/>
          <p:cNvSpPr txBox="1"/>
          <p:nvPr/>
        </p:nvSpPr>
        <p:spPr>
          <a:xfrm>
            <a:off x="7564353" y="3686872"/>
            <a:ext cx="4605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18</a:t>
            </a:r>
            <a:endParaRPr/>
          </a:p>
        </p:txBody>
      </p:sp>
      <p:sp>
        <p:nvSpPr>
          <p:cNvPr id="1405" name="Google Shape;1405;p50"/>
          <p:cNvSpPr txBox="1"/>
          <p:nvPr/>
        </p:nvSpPr>
        <p:spPr>
          <a:xfrm>
            <a:off x="6050729" y="2644725"/>
            <a:ext cx="3225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9</a:t>
            </a:r>
            <a:endParaRPr/>
          </a:p>
        </p:txBody>
      </p:sp>
      <p:sp>
        <p:nvSpPr>
          <p:cNvPr id="1406" name="Google Shape;1406;p50"/>
          <p:cNvSpPr txBox="1"/>
          <p:nvPr/>
        </p:nvSpPr>
        <p:spPr>
          <a:xfrm>
            <a:off x="6555152" y="4890329"/>
            <a:ext cx="4605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18</a:t>
            </a:r>
            <a:endParaRPr/>
          </a:p>
        </p:txBody>
      </p:sp>
      <p:sp>
        <p:nvSpPr>
          <p:cNvPr id="1407" name="Google Shape;1407;p50"/>
          <p:cNvSpPr txBox="1"/>
          <p:nvPr/>
        </p:nvSpPr>
        <p:spPr>
          <a:xfrm>
            <a:off x="7586244" y="3686872"/>
            <a:ext cx="4605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11</a:t>
            </a:r>
            <a:endParaRPr/>
          </a:p>
        </p:txBody>
      </p:sp>
      <p:sp>
        <p:nvSpPr>
          <p:cNvPr id="1408" name="Google Shape;1408;p50"/>
          <p:cNvSpPr txBox="1"/>
          <p:nvPr/>
        </p:nvSpPr>
        <p:spPr>
          <a:xfrm>
            <a:off x="108773" y="1433165"/>
            <a:ext cx="4276200" cy="2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1.) Remove min node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2.) replace with bottom level right-most node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3.) percolateDown - Recursively swap parent with </a:t>
            </a:r>
            <a:r>
              <a:rPr lang="en-US" sz="1800" b="1">
                <a:solidFill>
                  <a:srgbClr val="00B0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smallest</a:t>
            </a:r>
            <a:r>
              <a:rPr lang="en-US" sz="1800">
                <a:solidFill>
                  <a:srgbClr val="00B0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child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until parent is smaller than both children 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(or we’re at a leaf).</a:t>
            </a:r>
            <a:endParaRPr sz="1800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0"/>
          <p:cNvSpPr txBox="1"/>
          <p:nvPr/>
        </p:nvSpPr>
        <p:spPr>
          <a:xfrm>
            <a:off x="1870000" y="3218475"/>
            <a:ext cx="7257600" cy="22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Priority Queue </a:t>
            </a:r>
            <a:r>
              <a:rPr lang="en-US" sz="3500" i="1">
                <a:solidFill>
                  <a:schemeClr val="dk1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ADT</a:t>
            </a:r>
            <a:endParaRPr sz="3500" i="1">
              <a:solidFill>
                <a:schemeClr val="dk1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888888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Binary Heap</a:t>
            </a:r>
            <a:endParaRPr sz="3500">
              <a:solidFill>
                <a:srgbClr val="888888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888888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Binary Heap Methods</a:t>
            </a:r>
            <a:endParaRPr sz="3500">
              <a:solidFill>
                <a:srgbClr val="888888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500">
              <a:solidFill>
                <a:srgbClr val="888888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51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percolateDown()</a:t>
            </a:r>
            <a:endParaRPr/>
          </a:p>
        </p:txBody>
      </p:sp>
      <p:sp>
        <p:nvSpPr>
          <p:cNvPr id="1414" name="Google Shape;1414;p51"/>
          <p:cNvSpPr txBox="1">
            <a:spLocks noGrp="1"/>
          </p:cNvSpPr>
          <p:nvPr>
            <p:ph type="body" idx="1"/>
          </p:nvPr>
        </p:nvSpPr>
        <p:spPr>
          <a:xfrm>
            <a:off x="746175" y="1568275"/>
            <a:ext cx="103764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does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percolateDown</a:t>
            </a:r>
            <a:r>
              <a:rPr lang="en-US"/>
              <a:t> swap with the smallest child instead of just any child?</a:t>
            </a:r>
            <a:endParaRPr/>
          </a:p>
        </p:txBody>
      </p:sp>
      <p:grpSp>
        <p:nvGrpSpPr>
          <p:cNvPr id="1415" name="Google Shape;1415;p51"/>
          <p:cNvGrpSpPr/>
          <p:nvPr/>
        </p:nvGrpSpPr>
        <p:grpSpPr>
          <a:xfrm>
            <a:off x="3895737" y="2216143"/>
            <a:ext cx="3496680" cy="3046402"/>
            <a:chOff x="8045091" y="2132318"/>
            <a:chExt cx="3496680" cy="3046402"/>
          </a:xfrm>
        </p:grpSpPr>
        <p:grpSp>
          <p:nvGrpSpPr>
            <p:cNvPr id="1416" name="Google Shape;1416;p51"/>
            <p:cNvGrpSpPr/>
            <p:nvPr/>
          </p:nvGrpSpPr>
          <p:grpSpPr>
            <a:xfrm>
              <a:off x="8045091" y="2132318"/>
              <a:ext cx="3496680" cy="3046402"/>
              <a:chOff x="8045091" y="2132318"/>
              <a:chExt cx="3496680" cy="3046402"/>
            </a:xfrm>
          </p:grpSpPr>
          <p:grpSp>
            <p:nvGrpSpPr>
              <p:cNvPr id="1417" name="Google Shape;1417;p51"/>
              <p:cNvGrpSpPr/>
              <p:nvPr/>
            </p:nvGrpSpPr>
            <p:grpSpPr>
              <a:xfrm>
                <a:off x="8675525" y="2984693"/>
                <a:ext cx="2556844" cy="836175"/>
                <a:chOff x="7806718" y="1273924"/>
                <a:chExt cx="2556844" cy="836175"/>
              </a:xfrm>
            </p:grpSpPr>
            <p:sp>
              <p:nvSpPr>
                <p:cNvPr id="1418" name="Google Shape;1418;p51"/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 w="15875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419" name="Google Shape;1419;p51"/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4</a:t>
                  </a:r>
                  <a:endParaRPr/>
                </a:p>
              </p:txBody>
            </p:sp>
            <p:cxnSp>
              <p:nvCxnSpPr>
                <p:cNvPr id="1420" name="Google Shape;1420;p51"/>
                <p:cNvCxnSpPr/>
                <p:nvPr/>
              </p:nvCxnSpPr>
              <p:spPr>
                <a:xfrm flipH="1">
                  <a:off x="7806718" y="1719360"/>
                  <a:ext cx="375058" cy="357199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B6A479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  <p:cxnSp>
              <p:nvCxnSpPr>
                <p:cNvPr id="1421" name="Google Shape;1421;p51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22" name="Google Shape;1422;p51"/>
                <p:cNvCxnSpPr>
                  <a:stCxn id="1418" idx="2"/>
                  <a:endCxn id="1419" idx="2"/>
                </p:cNvCxnSpPr>
                <p:nvPr/>
              </p:nvCxnSpPr>
              <p:spPr>
                <a:xfrm rot="10800000">
                  <a:off x="8302395" y="1648401"/>
                  <a:ext cx="2700" cy="1833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23" name="Google Shape;1423;p51"/>
                <p:cNvCxnSpPr/>
                <p:nvPr/>
              </p:nvCxnSpPr>
              <p:spPr>
                <a:xfrm>
                  <a:off x="8420163" y="1728581"/>
                  <a:ext cx="261918" cy="381518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B6A479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  <p:cxnSp>
              <p:nvCxnSpPr>
                <p:cNvPr id="2" name="Google Shape;1423;p51">
                  <a:extLst>
                    <a:ext uri="{FF2B5EF4-FFF2-40B4-BE49-F238E27FC236}">
                      <a16:creationId xmlns:a16="http://schemas.microsoft.com/office/drawing/2014/main" id="{6FAF8690-B0B9-EE21-73DD-0F14EBCF9F71}"/>
                    </a:ext>
                  </a:extLst>
                </p:cNvPr>
                <p:cNvCxnSpPr/>
                <p:nvPr/>
              </p:nvCxnSpPr>
              <p:spPr>
                <a:xfrm>
                  <a:off x="10101644" y="1693835"/>
                  <a:ext cx="261918" cy="381518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B6A479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</p:grpSp>
          <p:grpSp>
            <p:nvGrpSpPr>
              <p:cNvPr id="1424" name="Google Shape;1424;p51"/>
              <p:cNvGrpSpPr/>
              <p:nvPr/>
            </p:nvGrpSpPr>
            <p:grpSpPr>
              <a:xfrm>
                <a:off x="8383379" y="3800046"/>
                <a:ext cx="568567" cy="557777"/>
                <a:chOff x="8019435" y="1273924"/>
                <a:chExt cx="568567" cy="557777"/>
              </a:xfrm>
            </p:grpSpPr>
            <p:sp>
              <p:nvSpPr>
                <p:cNvPr id="1425" name="Google Shape;1425;p51"/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 w="15875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426" name="Google Shape;1426;p51"/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5</a:t>
                  </a:r>
                  <a:endParaRPr/>
                </a:p>
              </p:txBody>
            </p:sp>
            <p:cxnSp>
              <p:nvCxnSpPr>
                <p:cNvPr id="1427" name="Google Shape;1427;p51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28" name="Google Shape;1428;p51"/>
                <p:cNvCxnSpPr>
                  <a:stCxn id="1425" idx="2"/>
                  <a:endCxn id="1426" idx="2"/>
                </p:cNvCxnSpPr>
                <p:nvPr/>
              </p:nvCxnSpPr>
              <p:spPr>
                <a:xfrm rot="10800000">
                  <a:off x="8302395" y="1648401"/>
                  <a:ext cx="2700" cy="1833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429" name="Google Shape;1429;p51"/>
              <p:cNvGrpSpPr/>
              <p:nvPr/>
            </p:nvGrpSpPr>
            <p:grpSpPr>
              <a:xfrm>
                <a:off x="9301799" y="3809405"/>
                <a:ext cx="568567" cy="557777"/>
                <a:chOff x="8118821" y="1418913"/>
                <a:chExt cx="568567" cy="557777"/>
              </a:xfrm>
            </p:grpSpPr>
            <p:grpSp>
              <p:nvGrpSpPr>
                <p:cNvPr id="1430" name="Google Shape;1430;p51"/>
                <p:cNvGrpSpPr/>
                <p:nvPr/>
              </p:nvGrpSpPr>
              <p:grpSpPr>
                <a:xfrm>
                  <a:off x="8118821" y="1418913"/>
                  <a:ext cx="568567" cy="557777"/>
                  <a:chOff x="8019435" y="1273924"/>
                  <a:chExt cx="568567" cy="557777"/>
                </a:xfrm>
              </p:grpSpPr>
              <p:sp>
                <p:nvSpPr>
                  <p:cNvPr id="1431" name="Google Shape;1431;p51"/>
                  <p:cNvSpPr/>
                  <p:nvPr/>
                </p:nvSpPr>
                <p:spPr>
                  <a:xfrm>
                    <a:off x="8022187" y="1273924"/>
                    <a:ext cx="565815" cy="557777"/>
                  </a:xfrm>
                  <a:prstGeom prst="rect">
                    <a:avLst/>
                  </a:prstGeom>
                  <a:noFill/>
                  <a:ln w="15875" cap="flat" cmpd="sng">
                    <a:solidFill>
                      <a:srgbClr val="4C328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1432" name="Google Shape;1432;p51"/>
                  <p:cNvSpPr txBox="1"/>
                  <p:nvPr/>
                </p:nvSpPr>
                <p:spPr>
                  <a:xfrm>
                    <a:off x="8142681" y="1287092"/>
                    <a:ext cx="322524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rPr>
                      <a:t>8</a:t>
                    </a:r>
                    <a:endParaRPr/>
                  </a:p>
                </p:txBody>
              </p:sp>
              <p:cxnSp>
                <p:nvCxnSpPr>
                  <p:cNvPr id="1433" name="Google Shape;1433;p51"/>
                  <p:cNvCxnSpPr/>
                  <p:nvPr/>
                </p:nvCxnSpPr>
                <p:spPr>
                  <a:xfrm>
                    <a:off x="8019435" y="1621523"/>
                    <a:ext cx="565815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4C328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434" name="Google Shape;1434;p51"/>
                  <p:cNvCxnSpPr>
                    <a:stCxn id="1431" idx="2"/>
                  </p:cNvCxnSpPr>
                  <p:nvPr/>
                </p:nvCxnSpPr>
                <p:spPr>
                  <a:xfrm rot="10800000">
                    <a:off x="8305095" y="1621401"/>
                    <a:ext cx="0" cy="2103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4C328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cxnSp>
              <p:nvCxnSpPr>
                <p:cNvPr id="1435" name="Google Shape;1435;p51"/>
                <p:cNvCxnSpPr/>
                <p:nvPr/>
              </p:nvCxnSpPr>
              <p:spPr>
                <a:xfrm flipH="1">
                  <a:off x="8159611" y="1800150"/>
                  <a:ext cx="204080" cy="142902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B6A4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36" name="Google Shape;1436;p51"/>
                <p:cNvCxnSpPr/>
                <p:nvPr/>
              </p:nvCxnSpPr>
              <p:spPr>
                <a:xfrm flipH="1">
                  <a:off x="8440622" y="1795327"/>
                  <a:ext cx="204080" cy="142902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B6A4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437" name="Google Shape;1437;p51"/>
              <p:cNvGrpSpPr/>
              <p:nvPr/>
            </p:nvGrpSpPr>
            <p:grpSpPr>
              <a:xfrm>
                <a:off x="10391323" y="2965045"/>
                <a:ext cx="679985" cy="805174"/>
                <a:chOff x="7908017" y="1273924"/>
                <a:chExt cx="679985" cy="805174"/>
              </a:xfrm>
            </p:grpSpPr>
            <p:sp>
              <p:nvSpPr>
                <p:cNvPr id="1438" name="Google Shape;1438;p51"/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 w="15875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439" name="Google Shape;1439;p51"/>
                <p:cNvSpPr txBox="1"/>
                <p:nvPr/>
              </p:nvSpPr>
              <p:spPr>
                <a:xfrm>
                  <a:off x="8141080" y="1279191"/>
                  <a:ext cx="32252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7</a:t>
                  </a:r>
                  <a:endParaRPr/>
                </a:p>
              </p:txBody>
            </p:sp>
            <p:cxnSp>
              <p:nvCxnSpPr>
                <p:cNvPr id="1440" name="Google Shape;1440;p51"/>
                <p:cNvCxnSpPr/>
                <p:nvPr/>
              </p:nvCxnSpPr>
              <p:spPr>
                <a:xfrm flipH="1">
                  <a:off x="7908017" y="1748229"/>
                  <a:ext cx="261966" cy="330869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B6A479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  <p:cxnSp>
              <p:nvCxnSpPr>
                <p:cNvPr id="1441" name="Google Shape;1441;p51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42" name="Google Shape;1442;p51"/>
                <p:cNvCxnSpPr>
                  <a:stCxn id="1438" idx="2"/>
                  <a:endCxn id="1439" idx="2"/>
                </p:cNvCxnSpPr>
                <p:nvPr/>
              </p:nvCxnSpPr>
              <p:spPr>
                <a:xfrm rot="10800000">
                  <a:off x="8302395" y="1648401"/>
                  <a:ext cx="2700" cy="1833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443" name="Google Shape;1443;p51"/>
              <p:cNvGrpSpPr/>
              <p:nvPr/>
            </p:nvGrpSpPr>
            <p:grpSpPr>
              <a:xfrm>
                <a:off x="10080782" y="3772299"/>
                <a:ext cx="568567" cy="568695"/>
                <a:chOff x="8118821" y="1407995"/>
                <a:chExt cx="568567" cy="568695"/>
              </a:xfrm>
            </p:grpSpPr>
            <p:grpSp>
              <p:nvGrpSpPr>
                <p:cNvPr id="1444" name="Google Shape;1444;p51"/>
                <p:cNvGrpSpPr/>
                <p:nvPr/>
              </p:nvGrpSpPr>
              <p:grpSpPr>
                <a:xfrm>
                  <a:off x="8118821" y="1407995"/>
                  <a:ext cx="568567" cy="568695"/>
                  <a:chOff x="8019435" y="1263006"/>
                  <a:chExt cx="568567" cy="568695"/>
                </a:xfrm>
              </p:grpSpPr>
              <p:sp>
                <p:nvSpPr>
                  <p:cNvPr id="1445" name="Google Shape;1445;p51"/>
                  <p:cNvSpPr/>
                  <p:nvPr/>
                </p:nvSpPr>
                <p:spPr>
                  <a:xfrm>
                    <a:off x="8022187" y="1273924"/>
                    <a:ext cx="565815" cy="557777"/>
                  </a:xfrm>
                  <a:prstGeom prst="rect">
                    <a:avLst/>
                  </a:prstGeom>
                  <a:noFill/>
                  <a:ln w="15875" cap="flat" cmpd="sng">
                    <a:solidFill>
                      <a:srgbClr val="4C328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1446" name="Google Shape;1446;p51"/>
                  <p:cNvSpPr txBox="1"/>
                  <p:nvPr/>
                </p:nvSpPr>
                <p:spPr>
                  <a:xfrm>
                    <a:off x="8070882" y="1263006"/>
                    <a:ext cx="460382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rPr>
                      <a:t>10</a:t>
                    </a:r>
                    <a:endParaRPr/>
                  </a:p>
                </p:txBody>
              </p:sp>
              <p:cxnSp>
                <p:nvCxnSpPr>
                  <p:cNvPr id="1447" name="Google Shape;1447;p51"/>
                  <p:cNvCxnSpPr/>
                  <p:nvPr/>
                </p:nvCxnSpPr>
                <p:spPr>
                  <a:xfrm>
                    <a:off x="8019435" y="1621523"/>
                    <a:ext cx="565815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4C328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448" name="Google Shape;1448;p51"/>
                  <p:cNvCxnSpPr>
                    <a:stCxn id="1445" idx="2"/>
                    <a:endCxn id="1446" idx="2"/>
                  </p:cNvCxnSpPr>
                  <p:nvPr/>
                </p:nvCxnSpPr>
                <p:spPr>
                  <a:xfrm rot="10800000">
                    <a:off x="8301195" y="1632201"/>
                    <a:ext cx="3900" cy="1995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4C328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cxnSp>
              <p:nvCxnSpPr>
                <p:cNvPr id="1449" name="Google Shape;1449;p51"/>
                <p:cNvCxnSpPr/>
                <p:nvPr/>
              </p:nvCxnSpPr>
              <p:spPr>
                <a:xfrm flipH="1">
                  <a:off x="8159611" y="1800150"/>
                  <a:ext cx="204080" cy="142902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B6A4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50" name="Google Shape;1450;p51"/>
                <p:cNvCxnSpPr/>
                <p:nvPr/>
              </p:nvCxnSpPr>
              <p:spPr>
                <a:xfrm flipH="1">
                  <a:off x="8440622" y="1795327"/>
                  <a:ext cx="204080" cy="142902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B6A4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451" name="Google Shape;1451;p51"/>
              <p:cNvGrpSpPr/>
              <p:nvPr/>
            </p:nvGrpSpPr>
            <p:grpSpPr>
              <a:xfrm>
                <a:off x="9191049" y="2132318"/>
                <a:ext cx="1594599" cy="833101"/>
                <a:chOff x="7491538" y="1273924"/>
                <a:chExt cx="1594599" cy="833101"/>
              </a:xfrm>
            </p:grpSpPr>
            <p:sp>
              <p:nvSpPr>
                <p:cNvPr id="1452" name="Google Shape;1452;p51"/>
                <p:cNvSpPr/>
                <p:nvPr/>
              </p:nvSpPr>
              <p:spPr>
                <a:xfrm>
                  <a:off x="8022187" y="1273924"/>
                  <a:ext cx="565815" cy="557777"/>
                </a:xfrm>
                <a:prstGeom prst="rect">
                  <a:avLst/>
                </a:prstGeom>
                <a:noFill/>
                <a:ln w="15875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453" name="Google Shape;1453;p51"/>
                <p:cNvSpPr txBox="1"/>
                <p:nvPr/>
              </p:nvSpPr>
              <p:spPr>
                <a:xfrm>
                  <a:off x="8072151" y="1278305"/>
                  <a:ext cx="46038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13</a:t>
                  </a:r>
                  <a:endParaRPr/>
                </a:p>
              </p:txBody>
            </p:sp>
            <p:cxnSp>
              <p:nvCxnSpPr>
                <p:cNvPr id="1454" name="Google Shape;1454;p51"/>
                <p:cNvCxnSpPr/>
                <p:nvPr/>
              </p:nvCxnSpPr>
              <p:spPr>
                <a:xfrm flipH="1">
                  <a:off x="7491538" y="1712304"/>
                  <a:ext cx="686406" cy="394721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B6A479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  <p:cxnSp>
              <p:nvCxnSpPr>
                <p:cNvPr id="1455" name="Google Shape;1455;p51"/>
                <p:cNvCxnSpPr/>
                <p:nvPr/>
              </p:nvCxnSpPr>
              <p:spPr>
                <a:xfrm>
                  <a:off x="8019435" y="1621523"/>
                  <a:ext cx="565815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56" name="Google Shape;1456;p51"/>
                <p:cNvCxnSpPr>
                  <a:stCxn id="1452" idx="2"/>
                  <a:endCxn id="1453" idx="2"/>
                </p:cNvCxnSpPr>
                <p:nvPr/>
              </p:nvCxnSpPr>
              <p:spPr>
                <a:xfrm rot="10800000">
                  <a:off x="8302395" y="1647501"/>
                  <a:ext cx="2700" cy="1842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4C328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57" name="Google Shape;1457;p51"/>
                <p:cNvCxnSpPr/>
                <p:nvPr/>
              </p:nvCxnSpPr>
              <p:spPr>
                <a:xfrm>
                  <a:off x="8440622" y="1734228"/>
                  <a:ext cx="645515" cy="366876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B6A479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</p:grpSp>
          <p:grpSp>
            <p:nvGrpSpPr>
              <p:cNvPr id="1458" name="Google Shape;1458;p51"/>
              <p:cNvGrpSpPr/>
              <p:nvPr/>
            </p:nvGrpSpPr>
            <p:grpSpPr>
              <a:xfrm>
                <a:off x="10973204" y="3791753"/>
                <a:ext cx="568567" cy="557971"/>
                <a:chOff x="8118821" y="1418719"/>
                <a:chExt cx="568567" cy="557971"/>
              </a:xfrm>
            </p:grpSpPr>
            <p:grpSp>
              <p:nvGrpSpPr>
                <p:cNvPr id="1459" name="Google Shape;1459;p51"/>
                <p:cNvGrpSpPr/>
                <p:nvPr/>
              </p:nvGrpSpPr>
              <p:grpSpPr>
                <a:xfrm>
                  <a:off x="8118821" y="1418719"/>
                  <a:ext cx="568567" cy="557971"/>
                  <a:chOff x="8019435" y="1273730"/>
                  <a:chExt cx="568567" cy="557971"/>
                </a:xfrm>
              </p:grpSpPr>
              <p:sp>
                <p:nvSpPr>
                  <p:cNvPr id="1460" name="Google Shape;1460;p51"/>
                  <p:cNvSpPr/>
                  <p:nvPr/>
                </p:nvSpPr>
                <p:spPr>
                  <a:xfrm>
                    <a:off x="8022187" y="1273924"/>
                    <a:ext cx="565815" cy="557777"/>
                  </a:xfrm>
                  <a:prstGeom prst="rect">
                    <a:avLst/>
                  </a:prstGeom>
                  <a:noFill/>
                  <a:ln w="15875" cap="flat" cmpd="sng">
                    <a:solidFill>
                      <a:srgbClr val="4C328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1461" name="Google Shape;1461;p51"/>
                  <p:cNvSpPr txBox="1"/>
                  <p:nvPr/>
                </p:nvSpPr>
                <p:spPr>
                  <a:xfrm>
                    <a:off x="8141080" y="1273730"/>
                    <a:ext cx="322524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rPr>
                      <a:t>9</a:t>
                    </a:r>
                    <a:endParaRPr/>
                  </a:p>
                </p:txBody>
              </p:sp>
              <p:cxnSp>
                <p:nvCxnSpPr>
                  <p:cNvPr id="1462" name="Google Shape;1462;p51"/>
                  <p:cNvCxnSpPr/>
                  <p:nvPr/>
                </p:nvCxnSpPr>
                <p:spPr>
                  <a:xfrm>
                    <a:off x="8019435" y="1621523"/>
                    <a:ext cx="565815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4C328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463" name="Google Shape;1463;p51"/>
                  <p:cNvCxnSpPr>
                    <a:stCxn id="1460" idx="2"/>
                    <a:endCxn id="1461" idx="2"/>
                  </p:cNvCxnSpPr>
                  <p:nvPr/>
                </p:nvCxnSpPr>
                <p:spPr>
                  <a:xfrm rot="10800000">
                    <a:off x="8302395" y="1643001"/>
                    <a:ext cx="2700" cy="1887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4C328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cxnSp>
              <p:nvCxnSpPr>
                <p:cNvPr id="1464" name="Google Shape;1464;p51"/>
                <p:cNvCxnSpPr/>
                <p:nvPr/>
              </p:nvCxnSpPr>
              <p:spPr>
                <a:xfrm flipH="1">
                  <a:off x="8159611" y="1800150"/>
                  <a:ext cx="204080" cy="142902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B6A4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65" name="Google Shape;1465;p51"/>
                <p:cNvCxnSpPr/>
                <p:nvPr/>
              </p:nvCxnSpPr>
              <p:spPr>
                <a:xfrm flipH="1">
                  <a:off x="8440622" y="1795327"/>
                  <a:ext cx="204080" cy="142902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B6A4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466" name="Google Shape;1466;p51"/>
              <p:cNvGrpSpPr/>
              <p:nvPr/>
            </p:nvGrpSpPr>
            <p:grpSpPr>
              <a:xfrm>
                <a:off x="8045091" y="4616030"/>
                <a:ext cx="568567" cy="562690"/>
                <a:chOff x="8118821" y="1414000"/>
                <a:chExt cx="568567" cy="562690"/>
              </a:xfrm>
            </p:grpSpPr>
            <p:grpSp>
              <p:nvGrpSpPr>
                <p:cNvPr id="1467" name="Google Shape;1467;p51"/>
                <p:cNvGrpSpPr/>
                <p:nvPr/>
              </p:nvGrpSpPr>
              <p:grpSpPr>
                <a:xfrm>
                  <a:off x="8118821" y="1414000"/>
                  <a:ext cx="568567" cy="562690"/>
                  <a:chOff x="8019435" y="1269011"/>
                  <a:chExt cx="568567" cy="562690"/>
                </a:xfrm>
              </p:grpSpPr>
              <p:sp>
                <p:nvSpPr>
                  <p:cNvPr id="1468" name="Google Shape;1468;p51"/>
                  <p:cNvSpPr/>
                  <p:nvPr/>
                </p:nvSpPr>
                <p:spPr>
                  <a:xfrm>
                    <a:off x="8022187" y="1273924"/>
                    <a:ext cx="565815" cy="557777"/>
                  </a:xfrm>
                  <a:prstGeom prst="rect">
                    <a:avLst/>
                  </a:prstGeom>
                  <a:noFill/>
                  <a:ln w="15875" cap="flat" cmpd="sng">
                    <a:solidFill>
                      <a:srgbClr val="4C328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sp>
                <p:nvSpPr>
                  <p:cNvPr id="1469" name="Google Shape;1469;p51"/>
                  <p:cNvSpPr txBox="1"/>
                  <p:nvPr/>
                </p:nvSpPr>
                <p:spPr>
                  <a:xfrm>
                    <a:off x="8071881" y="1269011"/>
                    <a:ext cx="460382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rPr>
                      <a:t>11</a:t>
                    </a:r>
                    <a:endParaRPr/>
                  </a:p>
                </p:txBody>
              </p:sp>
              <p:cxnSp>
                <p:nvCxnSpPr>
                  <p:cNvPr id="1470" name="Google Shape;1470;p51"/>
                  <p:cNvCxnSpPr/>
                  <p:nvPr/>
                </p:nvCxnSpPr>
                <p:spPr>
                  <a:xfrm>
                    <a:off x="8019435" y="1621523"/>
                    <a:ext cx="565815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4C328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471" name="Google Shape;1471;p51"/>
                  <p:cNvCxnSpPr>
                    <a:stCxn id="1468" idx="2"/>
                    <a:endCxn id="1469" idx="2"/>
                  </p:cNvCxnSpPr>
                  <p:nvPr/>
                </p:nvCxnSpPr>
                <p:spPr>
                  <a:xfrm rot="10800000">
                    <a:off x="8302095" y="1638201"/>
                    <a:ext cx="3000" cy="1935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4C328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cxnSp>
              <p:nvCxnSpPr>
                <p:cNvPr id="1472" name="Google Shape;1472;p51"/>
                <p:cNvCxnSpPr/>
                <p:nvPr/>
              </p:nvCxnSpPr>
              <p:spPr>
                <a:xfrm flipH="1">
                  <a:off x="8159611" y="1800150"/>
                  <a:ext cx="204080" cy="142902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B6A4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73" name="Google Shape;1473;p51"/>
                <p:cNvCxnSpPr/>
                <p:nvPr/>
              </p:nvCxnSpPr>
              <p:spPr>
                <a:xfrm flipH="1">
                  <a:off x="8440622" y="1795327"/>
                  <a:ext cx="204080" cy="142902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B6A47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cxnSp>
          <p:nvCxnSpPr>
            <p:cNvPr id="1474" name="Google Shape;1474;p51"/>
            <p:cNvCxnSpPr/>
            <p:nvPr/>
          </p:nvCxnSpPr>
          <p:spPr>
            <a:xfrm flipH="1">
              <a:off x="8383379" y="4256803"/>
              <a:ext cx="164642" cy="357199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475" name="Google Shape;1475;p51"/>
            <p:cNvCxnSpPr/>
            <p:nvPr/>
          </p:nvCxnSpPr>
          <p:spPr>
            <a:xfrm flipH="1">
              <a:off x="8705180" y="4190642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476" name="Google Shape;1476;p51"/>
          <p:cNvSpPr txBox="1"/>
          <p:nvPr/>
        </p:nvSpPr>
        <p:spPr>
          <a:xfrm>
            <a:off x="705600" y="5338925"/>
            <a:ext cx="10926300" cy="10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If we swap 13 and 7, the heap invariant isn’t restored! </a:t>
            </a:r>
            <a:endParaRPr sz="26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7 is greater than 4 (it’s not the smallest child!) so it will violate the invariant.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p52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Implementing add()</a:t>
            </a:r>
            <a:endParaRPr/>
          </a:p>
        </p:txBody>
      </p:sp>
      <p:sp>
        <p:nvSpPr>
          <p:cNvPr id="1482" name="Google Shape;1482;p52"/>
          <p:cNvSpPr txBox="1">
            <a:spLocks noGrp="1"/>
          </p:cNvSpPr>
          <p:nvPr>
            <p:ph type="body" idx="1"/>
          </p:nvPr>
        </p:nvSpPr>
        <p:spPr>
          <a:xfrm>
            <a:off x="394175" y="1441738"/>
            <a:ext cx="9371700" cy="22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B050"/>
                </a:solidFill>
              </a:rPr>
              <a:t>add() Algorithm:</a:t>
            </a:r>
            <a:endParaRPr sz="2200"/>
          </a:p>
          <a:p>
            <a:pPr marL="457200" lvl="0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B050"/>
              </a:buClr>
              <a:buSzPts val="2000"/>
              <a:buAutoNum type="arabicPeriod"/>
            </a:pPr>
            <a:r>
              <a:rPr lang="en-US" sz="2000">
                <a:solidFill>
                  <a:srgbClr val="00B050"/>
                </a:solidFill>
              </a:rPr>
              <a:t>Insert a node on the bottom level that ensure no gaps</a:t>
            </a:r>
            <a:endParaRPr sz="220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AutoNum type="arabicPeriod"/>
            </a:pPr>
            <a:r>
              <a:rPr lang="en-US" sz="2000">
                <a:solidFill>
                  <a:srgbClr val="00B050"/>
                </a:solidFill>
              </a:rPr>
              <a:t>Fix heap invariant by percolate </a:t>
            </a:r>
            <a:r>
              <a:rPr lang="en-US" sz="2000" b="1">
                <a:solidFill>
                  <a:srgbClr val="00B050"/>
                </a:solidFill>
              </a:rPr>
              <a:t>UP</a:t>
            </a:r>
            <a:endParaRPr sz="2200" b="1">
              <a:solidFill>
                <a:srgbClr val="00B05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100"/>
              <a:t>i.e. swap with parent, until your parent </a:t>
            </a:r>
            <a:endParaRPr sz="2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is smaller than you</a:t>
            </a:r>
            <a:r>
              <a:rPr lang="en-US" sz="2300"/>
              <a:t> </a:t>
            </a:r>
            <a:r>
              <a:rPr lang="en-US" sz="2100"/>
              <a:t>(or you’re the root).</a:t>
            </a:r>
            <a:endParaRPr sz="2300"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200" b="1"/>
          </a:p>
        </p:txBody>
      </p:sp>
      <p:grpSp>
        <p:nvGrpSpPr>
          <p:cNvPr id="1483" name="Google Shape;1483;p52"/>
          <p:cNvGrpSpPr/>
          <p:nvPr/>
        </p:nvGrpSpPr>
        <p:grpSpPr>
          <a:xfrm>
            <a:off x="4265554" y="3613370"/>
            <a:ext cx="1335895" cy="826208"/>
            <a:chOff x="7480090" y="1273924"/>
            <a:chExt cx="1335895" cy="826208"/>
          </a:xfrm>
        </p:grpSpPr>
        <p:sp>
          <p:nvSpPr>
            <p:cNvPr id="1484" name="Google Shape;1484;p52"/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85" name="Google Shape;1485;p52"/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4</a:t>
              </a:r>
              <a:endParaRPr/>
            </a:p>
          </p:txBody>
        </p:sp>
        <p:cxnSp>
          <p:nvCxnSpPr>
            <p:cNvPr id="1486" name="Google Shape;1486;p52"/>
            <p:cNvCxnSpPr/>
            <p:nvPr/>
          </p:nvCxnSpPr>
          <p:spPr>
            <a:xfrm flipH="1">
              <a:off x="7480090" y="1708649"/>
              <a:ext cx="690921" cy="38617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487" name="Google Shape;1487;p52"/>
            <p:cNvCxnSpPr/>
            <p:nvPr/>
          </p:nvCxnSpPr>
          <p:spPr>
            <a:xfrm>
              <a:off x="8019435" y="1621523"/>
              <a:ext cx="565815" cy="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88" name="Google Shape;1488;p52"/>
            <p:cNvCxnSpPr>
              <a:stCxn id="1484" idx="2"/>
              <a:endCxn id="1485" idx="2"/>
            </p:cNvCxnSpPr>
            <p:nvPr/>
          </p:nvCxnSpPr>
          <p:spPr>
            <a:xfrm rot="10800000">
              <a:off x="8302395" y="1648401"/>
              <a:ext cx="2700" cy="18330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89" name="Google Shape;1489;p52"/>
            <p:cNvCxnSpPr>
              <a:endCxn id="1490" idx="0"/>
            </p:cNvCxnSpPr>
            <p:nvPr/>
          </p:nvCxnSpPr>
          <p:spPr>
            <a:xfrm>
              <a:off x="8455685" y="1720632"/>
              <a:ext cx="360300" cy="379500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1491" name="Google Shape;1491;p52"/>
          <p:cNvGrpSpPr/>
          <p:nvPr/>
        </p:nvGrpSpPr>
        <p:grpSpPr>
          <a:xfrm>
            <a:off x="3955469" y="4444767"/>
            <a:ext cx="568567" cy="557777"/>
            <a:chOff x="8019435" y="1273924"/>
            <a:chExt cx="568567" cy="557777"/>
          </a:xfrm>
        </p:grpSpPr>
        <p:sp>
          <p:nvSpPr>
            <p:cNvPr id="1492" name="Google Shape;1492;p52"/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93" name="Google Shape;1493;p52"/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5</a:t>
              </a:r>
              <a:endParaRPr/>
            </a:p>
          </p:txBody>
        </p:sp>
        <p:cxnSp>
          <p:nvCxnSpPr>
            <p:cNvPr id="1494" name="Google Shape;1494;p52"/>
            <p:cNvCxnSpPr/>
            <p:nvPr/>
          </p:nvCxnSpPr>
          <p:spPr>
            <a:xfrm>
              <a:off x="8019435" y="1621523"/>
              <a:ext cx="565815" cy="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95" name="Google Shape;1495;p52"/>
            <p:cNvCxnSpPr>
              <a:stCxn id="1492" idx="2"/>
              <a:endCxn id="1493" idx="2"/>
            </p:cNvCxnSpPr>
            <p:nvPr/>
          </p:nvCxnSpPr>
          <p:spPr>
            <a:xfrm rot="10800000">
              <a:off x="8302395" y="1648401"/>
              <a:ext cx="2700" cy="18330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496" name="Google Shape;1496;p52"/>
          <p:cNvGrpSpPr/>
          <p:nvPr/>
        </p:nvGrpSpPr>
        <p:grpSpPr>
          <a:xfrm>
            <a:off x="5315789" y="4439578"/>
            <a:ext cx="568567" cy="557777"/>
            <a:chOff x="8019435" y="1273924"/>
            <a:chExt cx="568567" cy="557777"/>
          </a:xfrm>
        </p:grpSpPr>
        <p:sp>
          <p:nvSpPr>
            <p:cNvPr id="1490" name="Google Shape;1490;p52"/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97" name="Google Shape;1497;p52"/>
            <p:cNvSpPr txBox="1"/>
            <p:nvPr/>
          </p:nvSpPr>
          <p:spPr>
            <a:xfrm>
              <a:off x="8142681" y="1287092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8</a:t>
              </a:r>
              <a:endParaRPr/>
            </a:p>
          </p:txBody>
        </p:sp>
        <p:cxnSp>
          <p:nvCxnSpPr>
            <p:cNvPr id="1498" name="Google Shape;1498;p52"/>
            <p:cNvCxnSpPr/>
            <p:nvPr/>
          </p:nvCxnSpPr>
          <p:spPr>
            <a:xfrm>
              <a:off x="8019435" y="1621523"/>
              <a:ext cx="565815" cy="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99" name="Google Shape;1499;p52"/>
            <p:cNvCxnSpPr>
              <a:stCxn id="1490" idx="2"/>
            </p:cNvCxnSpPr>
            <p:nvPr/>
          </p:nvCxnSpPr>
          <p:spPr>
            <a:xfrm rot="10800000">
              <a:off x="8305095" y="1621401"/>
              <a:ext cx="0" cy="21030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1500" name="Google Shape;1500;p52"/>
          <p:cNvCxnSpPr/>
          <p:nvPr/>
        </p:nvCxnSpPr>
        <p:spPr>
          <a:xfrm flipH="1">
            <a:off x="5356659" y="4820815"/>
            <a:ext cx="204000" cy="142800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01" name="Google Shape;1501;p52"/>
          <p:cNvCxnSpPr/>
          <p:nvPr/>
        </p:nvCxnSpPr>
        <p:spPr>
          <a:xfrm flipH="1">
            <a:off x="5637670" y="4815992"/>
            <a:ext cx="204000" cy="142800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502" name="Google Shape;1502;p52"/>
          <p:cNvGrpSpPr/>
          <p:nvPr/>
        </p:nvGrpSpPr>
        <p:grpSpPr>
          <a:xfrm>
            <a:off x="6790402" y="3567647"/>
            <a:ext cx="698174" cy="798254"/>
            <a:chOff x="7889828" y="1273924"/>
            <a:chExt cx="698174" cy="798254"/>
          </a:xfrm>
        </p:grpSpPr>
        <p:sp>
          <p:nvSpPr>
            <p:cNvPr id="1503" name="Google Shape;1503;p52"/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04" name="Google Shape;1504;p52"/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7</a:t>
              </a:r>
              <a:endParaRPr/>
            </a:p>
          </p:txBody>
        </p:sp>
        <p:cxnSp>
          <p:nvCxnSpPr>
            <p:cNvPr id="1505" name="Google Shape;1505;p52"/>
            <p:cNvCxnSpPr/>
            <p:nvPr/>
          </p:nvCxnSpPr>
          <p:spPr>
            <a:xfrm flipH="1">
              <a:off x="7889828" y="1741309"/>
              <a:ext cx="261966" cy="330869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506" name="Google Shape;1506;p52"/>
            <p:cNvCxnSpPr/>
            <p:nvPr/>
          </p:nvCxnSpPr>
          <p:spPr>
            <a:xfrm>
              <a:off x="8019435" y="1621523"/>
              <a:ext cx="565815" cy="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07" name="Google Shape;1507;p52"/>
            <p:cNvCxnSpPr>
              <a:stCxn id="1503" idx="2"/>
              <a:endCxn id="1504" idx="2"/>
            </p:cNvCxnSpPr>
            <p:nvPr/>
          </p:nvCxnSpPr>
          <p:spPr>
            <a:xfrm rot="10800000">
              <a:off x="8302395" y="1648401"/>
              <a:ext cx="2700" cy="18330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08" name="Google Shape;1508;p52"/>
          <p:cNvGrpSpPr/>
          <p:nvPr/>
        </p:nvGrpSpPr>
        <p:grpSpPr>
          <a:xfrm>
            <a:off x="6498050" y="4374901"/>
            <a:ext cx="568567" cy="568695"/>
            <a:chOff x="8118821" y="1407995"/>
            <a:chExt cx="568567" cy="568695"/>
          </a:xfrm>
        </p:grpSpPr>
        <p:grpSp>
          <p:nvGrpSpPr>
            <p:cNvPr id="1509" name="Google Shape;1509;p52"/>
            <p:cNvGrpSpPr/>
            <p:nvPr/>
          </p:nvGrpSpPr>
          <p:grpSpPr>
            <a:xfrm>
              <a:off x="8118821" y="1407995"/>
              <a:ext cx="568567" cy="568695"/>
              <a:chOff x="8019435" y="1263006"/>
              <a:chExt cx="568567" cy="568695"/>
            </a:xfrm>
          </p:grpSpPr>
          <p:sp>
            <p:nvSpPr>
              <p:cNvPr id="1510" name="Google Shape;1510;p52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511" name="Google Shape;1511;p52"/>
              <p:cNvSpPr txBox="1"/>
              <p:nvPr/>
            </p:nvSpPr>
            <p:spPr>
              <a:xfrm>
                <a:off x="8070882" y="1263006"/>
                <a:ext cx="4603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10</a:t>
                </a:r>
                <a:endParaRPr/>
              </a:p>
            </p:txBody>
          </p:sp>
          <p:cxnSp>
            <p:nvCxnSpPr>
              <p:cNvPr id="1512" name="Google Shape;1512;p52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13" name="Google Shape;1513;p52"/>
              <p:cNvCxnSpPr>
                <a:stCxn id="1510" idx="2"/>
                <a:endCxn id="1511" idx="2"/>
              </p:cNvCxnSpPr>
              <p:nvPr/>
            </p:nvCxnSpPr>
            <p:spPr>
              <a:xfrm rot="10800000">
                <a:off x="8301195" y="1632201"/>
                <a:ext cx="3900" cy="199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514" name="Google Shape;1514;p52"/>
            <p:cNvCxnSpPr/>
            <p:nvPr/>
          </p:nvCxnSpPr>
          <p:spPr>
            <a:xfrm flipH="1">
              <a:off x="8159611" y="1800150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15" name="Google Shape;1515;p52"/>
            <p:cNvCxnSpPr/>
            <p:nvPr/>
          </p:nvCxnSpPr>
          <p:spPr>
            <a:xfrm flipH="1">
              <a:off x="8440622" y="1795327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16" name="Google Shape;1516;p52"/>
          <p:cNvGrpSpPr/>
          <p:nvPr/>
        </p:nvGrpSpPr>
        <p:grpSpPr>
          <a:xfrm>
            <a:off x="5089608" y="2734268"/>
            <a:ext cx="2080483" cy="898427"/>
            <a:chOff x="7269652" y="1273924"/>
            <a:chExt cx="2080483" cy="898427"/>
          </a:xfrm>
        </p:grpSpPr>
        <p:sp>
          <p:nvSpPr>
            <p:cNvPr id="1517" name="Google Shape;1517;p52"/>
            <p:cNvSpPr/>
            <p:nvPr/>
          </p:nvSpPr>
          <p:spPr>
            <a:xfrm>
              <a:off x="8022187" y="1273924"/>
              <a:ext cx="565815" cy="557777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18" name="Google Shape;1518;p52"/>
            <p:cNvSpPr txBox="1"/>
            <p:nvPr/>
          </p:nvSpPr>
          <p:spPr>
            <a:xfrm>
              <a:off x="8141080" y="1279191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</a:t>
              </a:r>
              <a:endParaRPr/>
            </a:p>
          </p:txBody>
        </p:sp>
        <p:cxnSp>
          <p:nvCxnSpPr>
            <p:cNvPr id="1519" name="Google Shape;1519;p52"/>
            <p:cNvCxnSpPr/>
            <p:nvPr/>
          </p:nvCxnSpPr>
          <p:spPr>
            <a:xfrm flipH="1">
              <a:off x="7269652" y="1764951"/>
              <a:ext cx="907200" cy="407400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520" name="Google Shape;1520;p52"/>
            <p:cNvCxnSpPr/>
            <p:nvPr/>
          </p:nvCxnSpPr>
          <p:spPr>
            <a:xfrm>
              <a:off x="8019435" y="1621523"/>
              <a:ext cx="565815" cy="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21" name="Google Shape;1521;p52"/>
            <p:cNvCxnSpPr>
              <a:stCxn id="1517" idx="2"/>
              <a:endCxn id="1518" idx="2"/>
            </p:cNvCxnSpPr>
            <p:nvPr/>
          </p:nvCxnSpPr>
          <p:spPr>
            <a:xfrm rot="10800000">
              <a:off x="8302395" y="1648401"/>
              <a:ext cx="2700" cy="18330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22" name="Google Shape;1522;p52"/>
            <p:cNvCxnSpPr/>
            <p:nvPr/>
          </p:nvCxnSpPr>
          <p:spPr>
            <a:xfrm>
              <a:off x="8430635" y="1726295"/>
              <a:ext cx="919500" cy="381000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1523" name="Google Shape;1523;p52"/>
          <p:cNvGrpSpPr/>
          <p:nvPr/>
        </p:nvGrpSpPr>
        <p:grpSpPr>
          <a:xfrm>
            <a:off x="7390472" y="4394355"/>
            <a:ext cx="568567" cy="557971"/>
            <a:chOff x="8118821" y="1418719"/>
            <a:chExt cx="568567" cy="557971"/>
          </a:xfrm>
        </p:grpSpPr>
        <p:grpSp>
          <p:nvGrpSpPr>
            <p:cNvPr id="1524" name="Google Shape;1524;p52"/>
            <p:cNvGrpSpPr/>
            <p:nvPr/>
          </p:nvGrpSpPr>
          <p:grpSpPr>
            <a:xfrm>
              <a:off x="8118821" y="1418719"/>
              <a:ext cx="568567" cy="557971"/>
              <a:chOff x="8019435" y="1273730"/>
              <a:chExt cx="568567" cy="557971"/>
            </a:xfrm>
          </p:grpSpPr>
          <p:sp>
            <p:nvSpPr>
              <p:cNvPr id="1525" name="Google Shape;1525;p52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526" name="Google Shape;1526;p52"/>
              <p:cNvSpPr txBox="1"/>
              <p:nvPr/>
            </p:nvSpPr>
            <p:spPr>
              <a:xfrm>
                <a:off x="8141080" y="1273730"/>
                <a:ext cx="32252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9</a:t>
                </a:r>
                <a:endParaRPr/>
              </a:p>
            </p:txBody>
          </p:sp>
          <p:cxnSp>
            <p:nvCxnSpPr>
              <p:cNvPr id="1527" name="Google Shape;1527;p52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28" name="Google Shape;1528;p52"/>
              <p:cNvCxnSpPr>
                <a:stCxn id="1525" idx="2"/>
                <a:endCxn id="1526" idx="2"/>
              </p:cNvCxnSpPr>
              <p:nvPr/>
            </p:nvCxnSpPr>
            <p:spPr>
              <a:xfrm rot="10800000">
                <a:off x="8302395" y="1643001"/>
                <a:ext cx="2700" cy="1887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529" name="Google Shape;1529;p52"/>
            <p:cNvCxnSpPr/>
            <p:nvPr/>
          </p:nvCxnSpPr>
          <p:spPr>
            <a:xfrm flipH="1">
              <a:off x="8159611" y="1800150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30" name="Google Shape;1530;p52"/>
            <p:cNvCxnSpPr/>
            <p:nvPr/>
          </p:nvCxnSpPr>
          <p:spPr>
            <a:xfrm flipH="1">
              <a:off x="8440622" y="1795327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1531" name="Google Shape;1531;p52"/>
          <p:cNvCxnSpPr/>
          <p:nvPr/>
        </p:nvCxnSpPr>
        <p:spPr>
          <a:xfrm>
            <a:off x="7331786" y="4032310"/>
            <a:ext cx="306300" cy="336300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1532" name="Google Shape;1532;p52"/>
          <p:cNvGrpSpPr/>
          <p:nvPr/>
        </p:nvGrpSpPr>
        <p:grpSpPr>
          <a:xfrm>
            <a:off x="3617181" y="5260751"/>
            <a:ext cx="568567" cy="562690"/>
            <a:chOff x="8118821" y="1414000"/>
            <a:chExt cx="568567" cy="562690"/>
          </a:xfrm>
        </p:grpSpPr>
        <p:grpSp>
          <p:nvGrpSpPr>
            <p:cNvPr id="1533" name="Google Shape;1533;p52"/>
            <p:cNvGrpSpPr/>
            <p:nvPr/>
          </p:nvGrpSpPr>
          <p:grpSpPr>
            <a:xfrm>
              <a:off x="8118821" y="1414000"/>
              <a:ext cx="568567" cy="562690"/>
              <a:chOff x="8019435" y="1269011"/>
              <a:chExt cx="568567" cy="562690"/>
            </a:xfrm>
          </p:grpSpPr>
          <p:sp>
            <p:nvSpPr>
              <p:cNvPr id="1534" name="Google Shape;1534;p52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535" name="Google Shape;1535;p52"/>
              <p:cNvSpPr txBox="1"/>
              <p:nvPr/>
            </p:nvSpPr>
            <p:spPr>
              <a:xfrm>
                <a:off x="8071881" y="1269011"/>
                <a:ext cx="4603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11</a:t>
                </a:r>
                <a:endParaRPr/>
              </a:p>
            </p:txBody>
          </p:sp>
          <p:cxnSp>
            <p:nvCxnSpPr>
              <p:cNvPr id="1536" name="Google Shape;1536;p52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37" name="Google Shape;1537;p52"/>
              <p:cNvCxnSpPr>
                <a:stCxn id="1534" idx="2"/>
                <a:endCxn id="1535" idx="2"/>
              </p:cNvCxnSpPr>
              <p:nvPr/>
            </p:nvCxnSpPr>
            <p:spPr>
              <a:xfrm rot="10800000">
                <a:off x="8302095" y="1638201"/>
                <a:ext cx="3000" cy="1935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538" name="Google Shape;1538;p52"/>
            <p:cNvCxnSpPr/>
            <p:nvPr/>
          </p:nvCxnSpPr>
          <p:spPr>
            <a:xfrm flipH="1">
              <a:off x="8159611" y="1800150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39" name="Google Shape;1539;p52"/>
            <p:cNvCxnSpPr/>
            <p:nvPr/>
          </p:nvCxnSpPr>
          <p:spPr>
            <a:xfrm flipH="1">
              <a:off x="8440622" y="1795327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40" name="Google Shape;1540;p52"/>
          <p:cNvGrpSpPr/>
          <p:nvPr/>
        </p:nvGrpSpPr>
        <p:grpSpPr>
          <a:xfrm>
            <a:off x="4297693" y="5265664"/>
            <a:ext cx="568567" cy="557777"/>
            <a:chOff x="8118821" y="1418913"/>
            <a:chExt cx="568567" cy="557777"/>
          </a:xfrm>
        </p:grpSpPr>
        <p:grpSp>
          <p:nvGrpSpPr>
            <p:cNvPr id="1541" name="Google Shape;1541;p52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1542" name="Google Shape;1542;p52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543" name="Google Shape;1543;p52"/>
              <p:cNvSpPr txBox="1"/>
              <p:nvPr/>
            </p:nvSpPr>
            <p:spPr>
              <a:xfrm>
                <a:off x="8084934" y="1281737"/>
                <a:ext cx="4603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13</a:t>
                </a:r>
                <a:endParaRPr/>
              </a:p>
            </p:txBody>
          </p:sp>
          <p:cxnSp>
            <p:nvCxnSpPr>
              <p:cNvPr id="1544" name="Google Shape;1544;p52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45" name="Google Shape;1545;p52"/>
              <p:cNvCxnSpPr>
                <a:stCxn id="1542" idx="2"/>
              </p:cNvCxnSpPr>
              <p:nvPr/>
            </p:nvCxnSpPr>
            <p:spPr>
              <a:xfrm rot="10800000">
                <a:off x="8305095" y="1621401"/>
                <a:ext cx="0" cy="2103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546" name="Google Shape;1546;p52"/>
            <p:cNvCxnSpPr/>
            <p:nvPr/>
          </p:nvCxnSpPr>
          <p:spPr>
            <a:xfrm flipH="1">
              <a:off x="8159611" y="1800150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47" name="Google Shape;1547;p52"/>
            <p:cNvCxnSpPr/>
            <p:nvPr/>
          </p:nvCxnSpPr>
          <p:spPr>
            <a:xfrm flipH="1">
              <a:off x="8440622" y="1795327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1548" name="Google Shape;1548;p52"/>
          <p:cNvCxnSpPr/>
          <p:nvPr/>
        </p:nvCxnSpPr>
        <p:spPr>
          <a:xfrm flipH="1">
            <a:off x="3955411" y="4901524"/>
            <a:ext cx="164700" cy="357300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49" name="Google Shape;1549;p52"/>
          <p:cNvCxnSpPr/>
          <p:nvPr/>
        </p:nvCxnSpPr>
        <p:spPr>
          <a:xfrm>
            <a:off x="4392645" y="4894808"/>
            <a:ext cx="163800" cy="363900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1550" name="Google Shape;1550;p52"/>
          <p:cNvGrpSpPr/>
          <p:nvPr/>
        </p:nvGrpSpPr>
        <p:grpSpPr>
          <a:xfrm>
            <a:off x="5031505" y="5265663"/>
            <a:ext cx="568567" cy="557778"/>
            <a:chOff x="8118821" y="1418912"/>
            <a:chExt cx="568567" cy="557778"/>
          </a:xfrm>
        </p:grpSpPr>
        <p:grpSp>
          <p:nvGrpSpPr>
            <p:cNvPr id="1551" name="Google Shape;1551;p52"/>
            <p:cNvGrpSpPr/>
            <p:nvPr/>
          </p:nvGrpSpPr>
          <p:grpSpPr>
            <a:xfrm>
              <a:off x="8118821" y="1418912"/>
              <a:ext cx="568567" cy="557778"/>
              <a:chOff x="8019435" y="1273923"/>
              <a:chExt cx="568567" cy="557778"/>
            </a:xfrm>
          </p:grpSpPr>
          <p:sp>
            <p:nvSpPr>
              <p:cNvPr id="1552" name="Google Shape;1552;p52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553" name="Google Shape;1553;p52"/>
              <p:cNvSpPr txBox="1"/>
              <p:nvPr/>
            </p:nvSpPr>
            <p:spPr>
              <a:xfrm>
                <a:off x="8153757" y="1273923"/>
                <a:ext cx="32252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3</a:t>
                </a:r>
                <a:endParaRPr/>
              </a:p>
            </p:txBody>
          </p:sp>
          <p:cxnSp>
            <p:nvCxnSpPr>
              <p:cNvPr id="1554" name="Google Shape;1554;p52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55" name="Google Shape;1555;p52"/>
              <p:cNvCxnSpPr>
                <a:stCxn id="1552" idx="2"/>
              </p:cNvCxnSpPr>
              <p:nvPr/>
            </p:nvCxnSpPr>
            <p:spPr>
              <a:xfrm rot="10800000">
                <a:off x="8305095" y="1621401"/>
                <a:ext cx="0" cy="2103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556" name="Google Shape;1556;p52"/>
            <p:cNvCxnSpPr/>
            <p:nvPr/>
          </p:nvCxnSpPr>
          <p:spPr>
            <a:xfrm flipH="1">
              <a:off x="8159611" y="1800150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57" name="Google Shape;1557;p52"/>
            <p:cNvCxnSpPr/>
            <p:nvPr/>
          </p:nvCxnSpPr>
          <p:spPr>
            <a:xfrm flipH="1">
              <a:off x="8440622" y="1795327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558" name="Google Shape;1558;p52"/>
          <p:cNvSpPr/>
          <p:nvPr/>
        </p:nvSpPr>
        <p:spPr>
          <a:xfrm>
            <a:off x="5156392" y="4611458"/>
            <a:ext cx="587100" cy="600000"/>
          </a:xfrm>
          <a:prstGeom prst="donut">
            <a:avLst>
              <a:gd name="adj" fmla="val 13907"/>
            </a:avLst>
          </a:prstGeom>
          <a:solidFill>
            <a:srgbClr val="00B050"/>
          </a:solidFill>
          <a:ln w="158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1559" name="Google Shape;1559;p52"/>
          <p:cNvCxnSpPr>
            <a:endCxn id="1553" idx="0"/>
          </p:cNvCxnSpPr>
          <p:nvPr/>
        </p:nvCxnSpPr>
        <p:spPr>
          <a:xfrm flipH="1">
            <a:off x="5327089" y="4890963"/>
            <a:ext cx="115800" cy="374700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60" name="Google Shape;1560;p52"/>
          <p:cNvSpPr txBox="1"/>
          <p:nvPr/>
        </p:nvSpPr>
        <p:spPr>
          <a:xfrm>
            <a:off x="5420142" y="4471679"/>
            <a:ext cx="3225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/>
          </a:p>
        </p:txBody>
      </p:sp>
      <p:sp>
        <p:nvSpPr>
          <p:cNvPr id="1561" name="Google Shape;1561;p52"/>
          <p:cNvSpPr txBox="1"/>
          <p:nvPr/>
        </p:nvSpPr>
        <p:spPr>
          <a:xfrm>
            <a:off x="5160016" y="5281322"/>
            <a:ext cx="3225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8</a:t>
            </a:r>
            <a:endParaRPr/>
          </a:p>
        </p:txBody>
      </p:sp>
      <p:sp>
        <p:nvSpPr>
          <p:cNvPr id="1562" name="Google Shape;1562;p52"/>
          <p:cNvSpPr txBox="1"/>
          <p:nvPr/>
        </p:nvSpPr>
        <p:spPr>
          <a:xfrm>
            <a:off x="4918765" y="3641843"/>
            <a:ext cx="3225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/>
          </a:p>
        </p:txBody>
      </p:sp>
      <p:sp>
        <p:nvSpPr>
          <p:cNvPr id="1563" name="Google Shape;1563;p52"/>
          <p:cNvSpPr txBox="1"/>
          <p:nvPr/>
        </p:nvSpPr>
        <p:spPr>
          <a:xfrm>
            <a:off x="5416882" y="4456288"/>
            <a:ext cx="3225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/>
          </a:p>
        </p:txBody>
      </p:sp>
      <p:sp>
        <p:nvSpPr>
          <p:cNvPr id="1564" name="Google Shape;1564;p52"/>
          <p:cNvSpPr txBox="1"/>
          <p:nvPr/>
        </p:nvSpPr>
        <p:spPr>
          <a:xfrm>
            <a:off x="881149" y="5968538"/>
            <a:ext cx="10796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Worst case runtime is similar to 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removeMin</a:t>
            </a:r>
            <a:r>
              <a:rPr lang="en-US"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and 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percolateDown</a:t>
            </a:r>
            <a:r>
              <a:rPr lang="en-US"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– might have to do log(n) swaps, so the worst-case runtime is O(log(n))</a:t>
            </a:r>
            <a:endParaRPr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53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6A479"/>
              </a:buClr>
              <a:buSzPts val="4400"/>
              <a:buFont typeface="Quattrocento Sans"/>
              <a:buNone/>
            </a:pPr>
            <a:r>
              <a:rPr lang="en-US" i="1">
                <a:solidFill>
                  <a:srgbClr val="B6A479"/>
                </a:solidFill>
              </a:rPr>
              <a:t>Practice:</a:t>
            </a:r>
            <a:r>
              <a:rPr lang="en-US"/>
              <a:t> Building a minHeap</a:t>
            </a:r>
            <a:endParaRPr/>
          </a:p>
        </p:txBody>
      </p:sp>
      <p:sp>
        <p:nvSpPr>
          <p:cNvPr id="1570" name="Google Shape;1570;p53"/>
          <p:cNvSpPr txBox="1">
            <a:spLocks noGrp="1"/>
          </p:cNvSpPr>
          <p:nvPr>
            <p:ph type="body" idx="1"/>
          </p:nvPr>
        </p:nvSpPr>
        <p:spPr>
          <a:xfrm>
            <a:off x="575250" y="1342450"/>
            <a:ext cx="9371700" cy="13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Construct a Min Binary Heap by adding the following values in this order:</a:t>
            </a:r>
            <a:endParaRPr/>
          </a:p>
          <a:p>
            <a:pPr marL="9017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5, 10, 15, 20, 7, 2</a:t>
            </a:r>
            <a:endParaRPr/>
          </a:p>
        </p:txBody>
      </p:sp>
      <p:cxnSp>
        <p:nvCxnSpPr>
          <p:cNvPr id="1571" name="Google Shape;1571;p53"/>
          <p:cNvCxnSpPr>
            <a:endCxn id="1572" idx="0"/>
          </p:cNvCxnSpPr>
          <p:nvPr/>
        </p:nvCxnSpPr>
        <p:spPr>
          <a:xfrm flipH="1">
            <a:off x="1385545" y="4518797"/>
            <a:ext cx="349200" cy="705000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1573" name="Google Shape;1573;p53"/>
          <p:cNvGrpSpPr/>
          <p:nvPr/>
        </p:nvGrpSpPr>
        <p:grpSpPr>
          <a:xfrm>
            <a:off x="1612984" y="4066966"/>
            <a:ext cx="568567" cy="564799"/>
            <a:chOff x="5948584" y="4535116"/>
            <a:chExt cx="568567" cy="564799"/>
          </a:xfrm>
        </p:grpSpPr>
        <p:sp>
          <p:nvSpPr>
            <p:cNvPr id="1574" name="Google Shape;1574;p53"/>
            <p:cNvSpPr/>
            <p:nvPr/>
          </p:nvSpPr>
          <p:spPr>
            <a:xfrm>
              <a:off x="5951336" y="4542138"/>
              <a:ext cx="565815" cy="557777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75" name="Google Shape;1575;p53"/>
            <p:cNvSpPr txBox="1"/>
            <p:nvPr/>
          </p:nvSpPr>
          <p:spPr>
            <a:xfrm>
              <a:off x="6004790" y="4535116"/>
              <a:ext cx="4603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10</a:t>
              </a:r>
              <a:endParaRPr/>
            </a:p>
          </p:txBody>
        </p:sp>
        <p:cxnSp>
          <p:nvCxnSpPr>
            <p:cNvPr id="1576" name="Google Shape;1576;p53"/>
            <p:cNvCxnSpPr/>
            <p:nvPr/>
          </p:nvCxnSpPr>
          <p:spPr>
            <a:xfrm>
              <a:off x="5948584" y="4889737"/>
              <a:ext cx="565815" cy="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77" name="Google Shape;1577;p53"/>
            <p:cNvCxnSpPr>
              <a:stCxn id="1574" idx="2"/>
              <a:endCxn id="1575" idx="2"/>
            </p:cNvCxnSpPr>
            <p:nvPr/>
          </p:nvCxnSpPr>
          <p:spPr>
            <a:xfrm rot="10800000" flipH="1">
              <a:off x="6234244" y="4904315"/>
              <a:ext cx="600" cy="19560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1578" name="Google Shape;1578;p53"/>
          <p:cNvCxnSpPr>
            <a:endCxn id="1579" idx="0"/>
          </p:cNvCxnSpPr>
          <p:nvPr/>
        </p:nvCxnSpPr>
        <p:spPr>
          <a:xfrm>
            <a:off x="2055663" y="4511897"/>
            <a:ext cx="420300" cy="711900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1580" name="Google Shape;1580;p53"/>
          <p:cNvGrpSpPr/>
          <p:nvPr/>
        </p:nvGrpSpPr>
        <p:grpSpPr>
          <a:xfrm>
            <a:off x="1100213" y="5218530"/>
            <a:ext cx="568567" cy="557777"/>
            <a:chOff x="8118821" y="1418913"/>
            <a:chExt cx="568567" cy="557777"/>
          </a:xfrm>
        </p:grpSpPr>
        <p:grpSp>
          <p:nvGrpSpPr>
            <p:cNvPr id="1581" name="Google Shape;1581;p53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1582" name="Google Shape;1582;p53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572" name="Google Shape;1572;p53"/>
              <p:cNvSpPr txBox="1"/>
              <p:nvPr/>
            </p:nvSpPr>
            <p:spPr>
              <a:xfrm>
                <a:off x="8074576" y="1279191"/>
                <a:ext cx="46038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20</a:t>
                </a:r>
                <a:endParaRPr/>
              </a:p>
            </p:txBody>
          </p:sp>
          <p:cxnSp>
            <p:nvCxnSpPr>
              <p:cNvPr id="1583" name="Google Shape;1583;p53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84" name="Google Shape;1584;p53"/>
              <p:cNvCxnSpPr>
                <a:stCxn id="1582" idx="2"/>
                <a:endCxn id="1572" idx="2"/>
              </p:cNvCxnSpPr>
              <p:nvPr/>
            </p:nvCxnSpPr>
            <p:spPr>
              <a:xfrm rot="10800000">
                <a:off x="8304795" y="1648401"/>
                <a:ext cx="300" cy="1833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585" name="Google Shape;1585;p53"/>
            <p:cNvCxnSpPr/>
            <p:nvPr/>
          </p:nvCxnSpPr>
          <p:spPr>
            <a:xfrm flipH="1">
              <a:off x="8159611" y="1800150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86" name="Google Shape;1586;p53"/>
            <p:cNvCxnSpPr/>
            <p:nvPr/>
          </p:nvCxnSpPr>
          <p:spPr>
            <a:xfrm flipH="1">
              <a:off x="8440622" y="1795327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87" name="Google Shape;1587;p53"/>
          <p:cNvGrpSpPr/>
          <p:nvPr/>
        </p:nvGrpSpPr>
        <p:grpSpPr>
          <a:xfrm>
            <a:off x="2191455" y="5210629"/>
            <a:ext cx="568567" cy="557777"/>
            <a:chOff x="8118821" y="1418913"/>
            <a:chExt cx="568567" cy="557777"/>
          </a:xfrm>
        </p:grpSpPr>
        <p:grpSp>
          <p:nvGrpSpPr>
            <p:cNvPr id="1588" name="Google Shape;1588;p53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1589" name="Google Shape;1589;p53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579" name="Google Shape;1579;p53"/>
              <p:cNvSpPr txBox="1"/>
              <p:nvPr/>
            </p:nvSpPr>
            <p:spPr>
              <a:xfrm>
                <a:off x="8142681" y="1287092"/>
                <a:ext cx="32252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7</a:t>
                </a:r>
                <a:endParaRPr/>
              </a:p>
            </p:txBody>
          </p:sp>
          <p:cxnSp>
            <p:nvCxnSpPr>
              <p:cNvPr id="1590" name="Google Shape;1590;p53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91" name="Google Shape;1591;p53"/>
              <p:cNvCxnSpPr>
                <a:stCxn id="1589" idx="2"/>
              </p:cNvCxnSpPr>
              <p:nvPr/>
            </p:nvCxnSpPr>
            <p:spPr>
              <a:xfrm rot="10800000">
                <a:off x="8305095" y="1621401"/>
                <a:ext cx="0" cy="2103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592" name="Google Shape;1592;p53"/>
            <p:cNvCxnSpPr/>
            <p:nvPr/>
          </p:nvCxnSpPr>
          <p:spPr>
            <a:xfrm flipH="1">
              <a:off x="8159611" y="1800150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93" name="Google Shape;1593;p53"/>
            <p:cNvCxnSpPr/>
            <p:nvPr/>
          </p:nvCxnSpPr>
          <p:spPr>
            <a:xfrm flipH="1">
              <a:off x="8440622" y="1795327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1594" name="Google Shape;1594;p53"/>
          <p:cNvCxnSpPr>
            <a:endCxn id="1595" idx="0"/>
          </p:cNvCxnSpPr>
          <p:nvPr/>
        </p:nvCxnSpPr>
        <p:spPr>
          <a:xfrm flipH="1">
            <a:off x="3449823" y="4518996"/>
            <a:ext cx="161400" cy="696900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1596" name="Google Shape;1596;p53"/>
          <p:cNvGrpSpPr/>
          <p:nvPr/>
        </p:nvGrpSpPr>
        <p:grpSpPr>
          <a:xfrm>
            <a:off x="3452576" y="4061364"/>
            <a:ext cx="568567" cy="562573"/>
            <a:chOff x="7788176" y="4529514"/>
            <a:chExt cx="568567" cy="562573"/>
          </a:xfrm>
        </p:grpSpPr>
        <p:sp>
          <p:nvSpPr>
            <p:cNvPr id="1597" name="Google Shape;1597;p53"/>
            <p:cNvSpPr/>
            <p:nvPr/>
          </p:nvSpPr>
          <p:spPr>
            <a:xfrm>
              <a:off x="7790928" y="4534310"/>
              <a:ext cx="565815" cy="557777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98" name="Google Shape;1598;p53"/>
            <p:cNvSpPr txBox="1"/>
            <p:nvPr/>
          </p:nvSpPr>
          <p:spPr>
            <a:xfrm>
              <a:off x="7842865" y="4529514"/>
              <a:ext cx="4603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15</a:t>
              </a:r>
              <a:endParaRPr/>
            </a:p>
          </p:txBody>
        </p:sp>
        <p:cxnSp>
          <p:nvCxnSpPr>
            <p:cNvPr id="1599" name="Google Shape;1599;p53"/>
            <p:cNvCxnSpPr/>
            <p:nvPr/>
          </p:nvCxnSpPr>
          <p:spPr>
            <a:xfrm>
              <a:off x="7788176" y="4881909"/>
              <a:ext cx="565815" cy="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00" name="Google Shape;1600;p53"/>
            <p:cNvCxnSpPr>
              <a:stCxn id="1597" idx="2"/>
              <a:endCxn id="1598" idx="2"/>
            </p:cNvCxnSpPr>
            <p:nvPr/>
          </p:nvCxnSpPr>
          <p:spPr>
            <a:xfrm rot="10800000">
              <a:off x="8072936" y="4898887"/>
              <a:ext cx="900" cy="19320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601" name="Google Shape;1601;p53"/>
          <p:cNvGrpSpPr/>
          <p:nvPr/>
        </p:nvGrpSpPr>
        <p:grpSpPr>
          <a:xfrm>
            <a:off x="3166916" y="5210629"/>
            <a:ext cx="568567" cy="557777"/>
            <a:chOff x="8118821" y="1418913"/>
            <a:chExt cx="568567" cy="557777"/>
          </a:xfrm>
        </p:grpSpPr>
        <p:grpSp>
          <p:nvGrpSpPr>
            <p:cNvPr id="1602" name="Google Shape;1602;p53"/>
            <p:cNvGrpSpPr/>
            <p:nvPr/>
          </p:nvGrpSpPr>
          <p:grpSpPr>
            <a:xfrm>
              <a:off x="8118821" y="1418913"/>
              <a:ext cx="568567" cy="557777"/>
              <a:chOff x="8019435" y="1273924"/>
              <a:chExt cx="568567" cy="557777"/>
            </a:xfrm>
          </p:grpSpPr>
          <p:sp>
            <p:nvSpPr>
              <p:cNvPr id="1603" name="Google Shape;1603;p53"/>
              <p:cNvSpPr/>
              <p:nvPr/>
            </p:nvSpPr>
            <p:spPr>
              <a:xfrm>
                <a:off x="8022187" y="1273924"/>
                <a:ext cx="565815" cy="557777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595" name="Google Shape;1595;p53"/>
              <p:cNvSpPr txBox="1"/>
              <p:nvPr/>
            </p:nvSpPr>
            <p:spPr>
              <a:xfrm>
                <a:off x="8141080" y="1279191"/>
                <a:ext cx="32252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2</a:t>
                </a:r>
                <a:endParaRPr/>
              </a:p>
            </p:txBody>
          </p:sp>
          <p:cxnSp>
            <p:nvCxnSpPr>
              <p:cNvPr id="1604" name="Google Shape;1604;p53"/>
              <p:cNvCxnSpPr/>
              <p:nvPr/>
            </p:nvCxnSpPr>
            <p:spPr>
              <a:xfrm>
                <a:off x="8019435" y="1621523"/>
                <a:ext cx="56581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05" name="Google Shape;1605;p53"/>
              <p:cNvCxnSpPr>
                <a:stCxn id="1603" idx="2"/>
                <a:endCxn id="1595" idx="2"/>
              </p:cNvCxnSpPr>
              <p:nvPr/>
            </p:nvCxnSpPr>
            <p:spPr>
              <a:xfrm rot="10800000">
                <a:off x="8302395" y="1648401"/>
                <a:ext cx="2700" cy="1833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606" name="Google Shape;1606;p53"/>
            <p:cNvCxnSpPr/>
            <p:nvPr/>
          </p:nvCxnSpPr>
          <p:spPr>
            <a:xfrm flipH="1">
              <a:off x="8159611" y="1800150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07" name="Google Shape;1607;p53"/>
            <p:cNvCxnSpPr/>
            <p:nvPr/>
          </p:nvCxnSpPr>
          <p:spPr>
            <a:xfrm flipH="1">
              <a:off x="8440622" y="1795327"/>
              <a:ext cx="204080" cy="142902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1608" name="Google Shape;1608;p53"/>
          <p:cNvCxnSpPr>
            <a:endCxn id="1574" idx="0"/>
          </p:cNvCxnSpPr>
          <p:nvPr/>
        </p:nvCxnSpPr>
        <p:spPr>
          <a:xfrm flipH="1">
            <a:off x="1898644" y="3552888"/>
            <a:ext cx="858600" cy="521100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1609" name="Google Shape;1609;p53"/>
          <p:cNvGrpSpPr/>
          <p:nvPr/>
        </p:nvGrpSpPr>
        <p:grpSpPr>
          <a:xfrm>
            <a:off x="2639139" y="3075864"/>
            <a:ext cx="568567" cy="557777"/>
            <a:chOff x="6974739" y="3544014"/>
            <a:chExt cx="568567" cy="557777"/>
          </a:xfrm>
        </p:grpSpPr>
        <p:sp>
          <p:nvSpPr>
            <p:cNvPr id="1610" name="Google Shape;1610;p53"/>
            <p:cNvSpPr/>
            <p:nvPr/>
          </p:nvSpPr>
          <p:spPr>
            <a:xfrm>
              <a:off x="6977491" y="3544014"/>
              <a:ext cx="565815" cy="557777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11" name="Google Shape;1611;p53"/>
            <p:cNvSpPr txBox="1"/>
            <p:nvPr/>
          </p:nvSpPr>
          <p:spPr>
            <a:xfrm>
              <a:off x="7096384" y="3549281"/>
              <a:ext cx="3225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5</a:t>
              </a:r>
              <a:endParaRPr/>
            </a:p>
          </p:txBody>
        </p:sp>
        <p:cxnSp>
          <p:nvCxnSpPr>
            <p:cNvPr id="1612" name="Google Shape;1612;p53"/>
            <p:cNvCxnSpPr/>
            <p:nvPr/>
          </p:nvCxnSpPr>
          <p:spPr>
            <a:xfrm>
              <a:off x="6974739" y="3891613"/>
              <a:ext cx="565815" cy="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13" name="Google Shape;1613;p53"/>
            <p:cNvCxnSpPr>
              <a:stCxn id="1610" idx="2"/>
              <a:endCxn id="1611" idx="2"/>
            </p:cNvCxnSpPr>
            <p:nvPr/>
          </p:nvCxnSpPr>
          <p:spPr>
            <a:xfrm rot="10800000">
              <a:off x="7257699" y="3918491"/>
              <a:ext cx="2700" cy="18330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1614" name="Google Shape;1614;p53"/>
          <p:cNvCxnSpPr>
            <a:endCxn id="1597" idx="0"/>
          </p:cNvCxnSpPr>
          <p:nvPr/>
        </p:nvCxnSpPr>
        <p:spPr>
          <a:xfrm>
            <a:off x="3083335" y="3577160"/>
            <a:ext cx="654900" cy="489000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15" name="Google Shape;1615;p53"/>
          <p:cNvSpPr txBox="1"/>
          <p:nvPr/>
        </p:nvSpPr>
        <p:spPr>
          <a:xfrm>
            <a:off x="1598425" y="5737200"/>
            <a:ext cx="1568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B0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percolateUp!</a:t>
            </a:r>
            <a:endParaRPr>
              <a:solidFill>
                <a:srgbClr val="00B050"/>
              </a:solidFill>
            </a:endParaRPr>
          </a:p>
        </p:txBody>
      </p:sp>
      <p:cxnSp>
        <p:nvCxnSpPr>
          <p:cNvPr id="1616" name="Google Shape;1616;p53"/>
          <p:cNvCxnSpPr/>
          <p:nvPr/>
        </p:nvCxnSpPr>
        <p:spPr>
          <a:xfrm flipH="1">
            <a:off x="3776170" y="4460421"/>
            <a:ext cx="204000" cy="142800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17" name="Google Shape;1617;p53"/>
          <p:cNvSpPr txBox="1"/>
          <p:nvPr/>
        </p:nvSpPr>
        <p:spPr>
          <a:xfrm>
            <a:off x="1702927" y="4102773"/>
            <a:ext cx="4047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endParaRPr>
              <a:solidFill>
                <a:srgbClr val="00B050"/>
              </a:solidFill>
            </a:endParaRPr>
          </a:p>
        </p:txBody>
      </p:sp>
      <p:sp>
        <p:nvSpPr>
          <p:cNvPr id="1618" name="Google Shape;1618;p53"/>
          <p:cNvSpPr txBox="1"/>
          <p:nvPr/>
        </p:nvSpPr>
        <p:spPr>
          <a:xfrm>
            <a:off x="2217311" y="5230435"/>
            <a:ext cx="5142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endParaRPr/>
          </a:p>
        </p:txBody>
      </p:sp>
      <p:sp>
        <p:nvSpPr>
          <p:cNvPr id="1619" name="Google Shape;1619;p53"/>
          <p:cNvSpPr txBox="1"/>
          <p:nvPr/>
        </p:nvSpPr>
        <p:spPr>
          <a:xfrm>
            <a:off x="3611224" y="4753425"/>
            <a:ext cx="166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B0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percolateUp!</a:t>
            </a:r>
            <a:endParaRPr>
              <a:solidFill>
                <a:srgbClr val="00B050"/>
              </a:solidFill>
            </a:endParaRPr>
          </a:p>
        </p:txBody>
      </p:sp>
      <p:sp>
        <p:nvSpPr>
          <p:cNvPr id="1620" name="Google Shape;1620;p53"/>
          <p:cNvSpPr txBox="1"/>
          <p:nvPr/>
        </p:nvSpPr>
        <p:spPr>
          <a:xfrm>
            <a:off x="3507611" y="4103465"/>
            <a:ext cx="4047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>
              <a:solidFill>
                <a:srgbClr val="00B050"/>
              </a:solidFill>
            </a:endParaRPr>
          </a:p>
        </p:txBody>
      </p:sp>
      <p:sp>
        <p:nvSpPr>
          <p:cNvPr id="1621" name="Google Shape;1621;p53"/>
          <p:cNvSpPr txBox="1"/>
          <p:nvPr/>
        </p:nvSpPr>
        <p:spPr>
          <a:xfrm>
            <a:off x="3198321" y="5252216"/>
            <a:ext cx="5142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15</a:t>
            </a:r>
            <a:endParaRPr/>
          </a:p>
        </p:txBody>
      </p:sp>
      <p:sp>
        <p:nvSpPr>
          <p:cNvPr id="1622" name="Google Shape;1622;p53"/>
          <p:cNvSpPr txBox="1"/>
          <p:nvPr/>
        </p:nvSpPr>
        <p:spPr>
          <a:xfrm>
            <a:off x="3047976" y="5878950"/>
            <a:ext cx="181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B0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percolateUp!</a:t>
            </a:r>
            <a:endParaRPr>
              <a:solidFill>
                <a:srgbClr val="00B050"/>
              </a:solidFill>
            </a:endParaRPr>
          </a:p>
        </p:txBody>
      </p:sp>
      <p:sp>
        <p:nvSpPr>
          <p:cNvPr id="1623" name="Google Shape;1623;p53"/>
          <p:cNvSpPr txBox="1"/>
          <p:nvPr/>
        </p:nvSpPr>
        <p:spPr>
          <a:xfrm>
            <a:off x="2719769" y="3088834"/>
            <a:ext cx="4047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>
              <a:solidFill>
                <a:srgbClr val="00B050"/>
              </a:solidFill>
            </a:endParaRPr>
          </a:p>
        </p:txBody>
      </p:sp>
      <p:sp>
        <p:nvSpPr>
          <p:cNvPr id="1624" name="Google Shape;1624;p53"/>
          <p:cNvSpPr txBox="1"/>
          <p:nvPr/>
        </p:nvSpPr>
        <p:spPr>
          <a:xfrm>
            <a:off x="3452855" y="4107920"/>
            <a:ext cx="5142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endParaRPr/>
          </a:p>
        </p:txBody>
      </p:sp>
      <p:sp>
        <p:nvSpPr>
          <p:cNvPr id="1625" name="Google Shape;1625;p53"/>
          <p:cNvSpPr txBox="1"/>
          <p:nvPr/>
        </p:nvSpPr>
        <p:spPr>
          <a:xfrm>
            <a:off x="5648725" y="4773276"/>
            <a:ext cx="6113400" cy="1169700"/>
          </a:xfrm>
          <a:prstGeom prst="rect">
            <a:avLst/>
          </a:prstGeom>
          <a:noFill/>
          <a:ln w="9525" cap="flat" cmpd="sng">
            <a:solidFill>
              <a:srgbClr val="4C32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Min Binary Heap Invariants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Quattrocento Sans"/>
              <a:buAutoNum type="arabicPeriod"/>
            </a:pPr>
            <a:r>
              <a:rPr lang="en-US" sz="1400" b="1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Binary Tree </a:t>
            </a:r>
            <a:r>
              <a:rPr lang="en-U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– each node has at most 2 children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Quattrocento Sans"/>
              <a:buAutoNum type="arabicPeriod"/>
            </a:pPr>
            <a:r>
              <a:rPr lang="en-US" sz="1400" b="1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Min Heap </a:t>
            </a:r>
            <a:r>
              <a:rPr lang="en-U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– each node’s children are larger than itself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Quattrocento Sans"/>
              <a:buAutoNum type="arabicPeriod"/>
            </a:pPr>
            <a:r>
              <a:rPr lang="en-US" sz="1400" b="1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Level Complete </a:t>
            </a:r>
            <a:r>
              <a:rPr lang="en-U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- new nodes are added from left to right completely filling each level before creating a new one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26" name="Google Shape;1626;p53"/>
          <p:cNvSpPr txBox="1">
            <a:spLocks noGrp="1"/>
          </p:cNvSpPr>
          <p:nvPr>
            <p:ph type="body" idx="1"/>
          </p:nvPr>
        </p:nvSpPr>
        <p:spPr>
          <a:xfrm>
            <a:off x="5648725" y="3075875"/>
            <a:ext cx="6316200" cy="11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</a:rPr>
              <a:t>add() Algorithm:</a:t>
            </a:r>
            <a:endParaRPr sz="2000"/>
          </a:p>
          <a:p>
            <a:pPr marL="4572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B050"/>
              </a:buClr>
              <a:buSzPts val="1800"/>
              <a:buAutoNum type="arabicPeriod"/>
            </a:pPr>
            <a:r>
              <a:rPr lang="en-US" sz="1800">
                <a:solidFill>
                  <a:srgbClr val="00B050"/>
                </a:solidFill>
              </a:rPr>
              <a:t>Insert a node on the bottom level that ensure no gaps</a:t>
            </a:r>
            <a:endParaRPr sz="200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AutoNum type="arabicPeriod"/>
            </a:pPr>
            <a:r>
              <a:rPr lang="en-US" sz="1800">
                <a:solidFill>
                  <a:srgbClr val="00B050"/>
                </a:solidFill>
              </a:rPr>
              <a:t>Fix heap invariant by percolate </a:t>
            </a:r>
            <a:r>
              <a:rPr lang="en-US" sz="1800" b="1">
                <a:solidFill>
                  <a:srgbClr val="00B050"/>
                </a:solidFill>
              </a:rPr>
              <a:t>UP</a:t>
            </a:r>
            <a:endParaRPr sz="2000" b="1">
              <a:solidFill>
                <a:srgbClr val="00B05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400"/>
              <a:t>i.e. swap with parent, until your parent is smaller than you</a:t>
            </a:r>
            <a:r>
              <a:rPr lang="en-US" sz="1600"/>
              <a:t> </a:t>
            </a:r>
            <a:r>
              <a:rPr lang="en-US" sz="1400"/>
              <a:t>(or you’re the root).</a:t>
            </a:r>
            <a:endParaRPr sz="15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p54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minHeap runtimes</a:t>
            </a:r>
            <a:endParaRPr/>
          </a:p>
        </p:txBody>
      </p:sp>
      <p:sp>
        <p:nvSpPr>
          <p:cNvPr id="1632" name="Google Shape;1632;p54"/>
          <p:cNvSpPr txBox="1">
            <a:spLocks noGrp="1"/>
          </p:cNvSpPr>
          <p:nvPr>
            <p:ph type="body" idx="1"/>
          </p:nvPr>
        </p:nvSpPr>
        <p:spPr>
          <a:xfrm>
            <a:off x="746175" y="1568275"/>
            <a:ext cx="9371700" cy="46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removeMin</a:t>
            </a:r>
            <a:r>
              <a:rPr lang="en-US" dirty="0"/>
              <a:t>():</a:t>
            </a:r>
            <a:endParaRPr dirty="0"/>
          </a:p>
          <a:p>
            <a:pPr marL="457200" lvl="0" indent="-3683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2200"/>
              <a:buChar char="●"/>
            </a:pPr>
            <a:r>
              <a:rPr lang="en-US" sz="2200" dirty="0"/>
              <a:t>remove root node</a:t>
            </a:r>
            <a:endParaRPr sz="2200" dirty="0"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6A479"/>
              </a:buClr>
              <a:buSzPts val="2200"/>
              <a:buChar char="●"/>
            </a:pPr>
            <a:r>
              <a:rPr lang="en-US" sz="2200" dirty="0"/>
              <a:t>find last node in tree and swap to top level</a:t>
            </a:r>
            <a:endParaRPr sz="2200" dirty="0"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6A479"/>
              </a:buClr>
              <a:buSzPts val="2200"/>
              <a:buChar char="●"/>
            </a:pPr>
            <a:r>
              <a:rPr lang="en-US" sz="2200" dirty="0"/>
              <a:t>percolate down to fix heap invariant</a:t>
            </a:r>
            <a:endParaRPr sz="2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add()</a:t>
            </a:r>
            <a:endParaRPr dirty="0"/>
          </a:p>
          <a:p>
            <a:pPr marL="457200" lvl="0" indent="-368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6A479"/>
              </a:buClr>
              <a:buSzPts val="2200"/>
              <a:buChar char="●"/>
            </a:pPr>
            <a:r>
              <a:rPr lang="en-US" sz="2200" dirty="0"/>
              <a:t>insert new node into next available spot</a:t>
            </a:r>
            <a:endParaRPr sz="2200" dirty="0"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6A479"/>
              </a:buClr>
              <a:buSzPts val="2200"/>
              <a:buChar char="●"/>
            </a:pPr>
            <a:r>
              <a:rPr lang="en-US" sz="2200" dirty="0"/>
              <a:t>percolate up to fix heap invariant</a:t>
            </a:r>
            <a:endParaRPr sz="2200" dirty="0"/>
          </a:p>
        </p:txBody>
      </p:sp>
      <p:sp>
        <p:nvSpPr>
          <p:cNvPr id="1633" name="Google Shape;1633;p54"/>
          <p:cNvSpPr txBox="1"/>
          <p:nvPr/>
        </p:nvSpPr>
        <p:spPr>
          <a:xfrm>
            <a:off x="864600" y="4662300"/>
            <a:ext cx="8252100" cy="70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latin typeface="Quattrocento Sans"/>
                <a:ea typeface="Quattrocento Sans"/>
                <a:cs typeface="Quattrocento Sans"/>
                <a:sym typeface="Quattrocento Sans"/>
              </a:rPr>
              <a:t>Finding the last node/next available spot is the hard part.</a:t>
            </a:r>
            <a:endParaRPr sz="17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latin typeface="Quattrocento Sans"/>
                <a:ea typeface="Quattrocento Sans"/>
                <a:cs typeface="Quattrocento Sans"/>
                <a:sym typeface="Quattrocento Sans"/>
              </a:rPr>
              <a:t>You can do it in O(log </a:t>
            </a:r>
            <a:r>
              <a:rPr lang="en-US" sz="1700" i="1" dirty="0">
                <a:latin typeface="Quattrocento Sans"/>
                <a:ea typeface="Quattrocento Sans"/>
                <a:cs typeface="Quattrocento Sans"/>
                <a:sym typeface="Quattrocento Sans"/>
              </a:rPr>
              <a:t>n</a:t>
            </a:r>
            <a:r>
              <a:rPr lang="en-US" sz="1700" dirty="0">
                <a:latin typeface="Quattrocento Sans"/>
                <a:ea typeface="Quattrocento Sans"/>
                <a:cs typeface="Quattrocento Sans"/>
                <a:sym typeface="Quattrocento Sans"/>
              </a:rPr>
              <a:t>) time on complete trees, with some extra class variants</a:t>
            </a:r>
            <a:endParaRPr sz="17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0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Implementing add()</a:t>
            </a:r>
            <a:endParaRPr/>
          </a:p>
        </p:txBody>
      </p:sp>
      <p:sp>
        <p:nvSpPr>
          <p:cNvPr id="315" name="Google Shape;315;p20"/>
          <p:cNvSpPr txBox="1">
            <a:spLocks noGrp="1"/>
          </p:cNvSpPr>
          <p:nvPr>
            <p:ph type="body" idx="1"/>
          </p:nvPr>
        </p:nvSpPr>
        <p:spPr>
          <a:xfrm>
            <a:off x="394175" y="1441738"/>
            <a:ext cx="9371700" cy="22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B050"/>
                </a:solidFill>
              </a:rPr>
              <a:t>add() Algorithm:</a:t>
            </a:r>
            <a:endParaRPr sz="2200"/>
          </a:p>
          <a:p>
            <a:pPr marL="457200" lvl="0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B050"/>
              </a:buClr>
              <a:buSzPts val="2000"/>
              <a:buAutoNum type="arabicPeriod"/>
            </a:pPr>
            <a:r>
              <a:rPr lang="en-US" sz="2000">
                <a:solidFill>
                  <a:srgbClr val="00B050"/>
                </a:solidFill>
              </a:rPr>
              <a:t>Insert a node on the bottom level that ensure no gaps</a:t>
            </a:r>
            <a:endParaRPr sz="220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AutoNum type="arabicPeriod"/>
            </a:pPr>
            <a:r>
              <a:rPr lang="en-US" sz="2000">
                <a:solidFill>
                  <a:srgbClr val="00B050"/>
                </a:solidFill>
              </a:rPr>
              <a:t>Fix heap invariant by percolate </a:t>
            </a:r>
            <a:r>
              <a:rPr lang="en-US" sz="2000" b="1">
                <a:solidFill>
                  <a:srgbClr val="00B050"/>
                </a:solidFill>
              </a:rPr>
              <a:t>UP</a:t>
            </a:r>
            <a:endParaRPr sz="2200" b="1">
              <a:solidFill>
                <a:srgbClr val="00B05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100"/>
              <a:t>i.e. swap with parent, until your parent </a:t>
            </a:r>
            <a:endParaRPr sz="2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is smaller than you</a:t>
            </a:r>
            <a:r>
              <a:rPr lang="en-US" sz="2300"/>
              <a:t> </a:t>
            </a:r>
            <a:r>
              <a:rPr lang="en-US" sz="2100"/>
              <a:t>(or you’re the root).</a:t>
            </a:r>
            <a:endParaRPr sz="2300"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200" b="1"/>
          </a:p>
        </p:txBody>
      </p:sp>
      <p:grpSp>
        <p:nvGrpSpPr>
          <p:cNvPr id="316" name="Google Shape;316;p20"/>
          <p:cNvGrpSpPr/>
          <p:nvPr/>
        </p:nvGrpSpPr>
        <p:grpSpPr>
          <a:xfrm>
            <a:off x="4265575" y="3613370"/>
            <a:ext cx="1335866" cy="826208"/>
            <a:chOff x="7480111" y="1273924"/>
            <a:chExt cx="1335866" cy="826208"/>
          </a:xfrm>
        </p:grpSpPr>
        <p:sp>
          <p:nvSpPr>
            <p:cNvPr id="317" name="Google Shape;317;p20"/>
            <p:cNvSpPr/>
            <p:nvPr/>
          </p:nvSpPr>
          <p:spPr>
            <a:xfrm>
              <a:off x="8022187" y="1273924"/>
              <a:ext cx="565800" cy="557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8" name="Google Shape;318;p20"/>
            <p:cNvSpPr txBox="1"/>
            <p:nvPr/>
          </p:nvSpPr>
          <p:spPr>
            <a:xfrm>
              <a:off x="8141080" y="1279191"/>
              <a:ext cx="322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4</a:t>
              </a:r>
              <a:endParaRPr/>
            </a:p>
          </p:txBody>
        </p:sp>
        <p:cxnSp>
          <p:nvCxnSpPr>
            <p:cNvPr id="319" name="Google Shape;319;p20"/>
            <p:cNvCxnSpPr/>
            <p:nvPr/>
          </p:nvCxnSpPr>
          <p:spPr>
            <a:xfrm flipH="1">
              <a:off x="7480111" y="1708649"/>
              <a:ext cx="690900" cy="386100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20" name="Google Shape;320;p20"/>
            <p:cNvCxnSpPr/>
            <p:nvPr/>
          </p:nvCxnSpPr>
          <p:spPr>
            <a:xfrm>
              <a:off x="8019435" y="1621523"/>
              <a:ext cx="565800" cy="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1" name="Google Shape;321;p20"/>
            <p:cNvCxnSpPr>
              <a:stCxn id="317" idx="2"/>
              <a:endCxn id="318" idx="2"/>
            </p:cNvCxnSpPr>
            <p:nvPr/>
          </p:nvCxnSpPr>
          <p:spPr>
            <a:xfrm rot="10800000">
              <a:off x="8302387" y="1648624"/>
              <a:ext cx="2700" cy="18300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2" name="Google Shape;322;p20"/>
            <p:cNvCxnSpPr>
              <a:endCxn id="323" idx="0"/>
            </p:cNvCxnSpPr>
            <p:nvPr/>
          </p:nvCxnSpPr>
          <p:spPr>
            <a:xfrm>
              <a:off x="8455677" y="1720632"/>
              <a:ext cx="360300" cy="379500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324" name="Google Shape;324;p20"/>
          <p:cNvGrpSpPr/>
          <p:nvPr/>
        </p:nvGrpSpPr>
        <p:grpSpPr>
          <a:xfrm>
            <a:off x="3955469" y="4444767"/>
            <a:ext cx="568552" cy="557700"/>
            <a:chOff x="8019435" y="1273924"/>
            <a:chExt cx="568552" cy="557700"/>
          </a:xfrm>
        </p:grpSpPr>
        <p:sp>
          <p:nvSpPr>
            <p:cNvPr id="325" name="Google Shape;325;p20"/>
            <p:cNvSpPr/>
            <p:nvPr/>
          </p:nvSpPr>
          <p:spPr>
            <a:xfrm>
              <a:off x="8022187" y="1273924"/>
              <a:ext cx="565800" cy="557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6" name="Google Shape;326;p20"/>
            <p:cNvSpPr txBox="1"/>
            <p:nvPr/>
          </p:nvSpPr>
          <p:spPr>
            <a:xfrm>
              <a:off x="8141080" y="1279191"/>
              <a:ext cx="322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5</a:t>
              </a:r>
              <a:endParaRPr/>
            </a:p>
          </p:txBody>
        </p:sp>
        <p:cxnSp>
          <p:nvCxnSpPr>
            <p:cNvPr id="327" name="Google Shape;327;p20"/>
            <p:cNvCxnSpPr/>
            <p:nvPr/>
          </p:nvCxnSpPr>
          <p:spPr>
            <a:xfrm>
              <a:off x="8019435" y="1621523"/>
              <a:ext cx="565800" cy="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8" name="Google Shape;328;p20"/>
            <p:cNvCxnSpPr>
              <a:stCxn id="325" idx="2"/>
              <a:endCxn id="326" idx="2"/>
            </p:cNvCxnSpPr>
            <p:nvPr/>
          </p:nvCxnSpPr>
          <p:spPr>
            <a:xfrm rot="10800000">
              <a:off x="8302387" y="1648624"/>
              <a:ext cx="2700" cy="18300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29" name="Google Shape;329;p20"/>
          <p:cNvGrpSpPr/>
          <p:nvPr/>
        </p:nvGrpSpPr>
        <p:grpSpPr>
          <a:xfrm>
            <a:off x="5315789" y="4439578"/>
            <a:ext cx="568552" cy="557700"/>
            <a:chOff x="8019435" y="1273924"/>
            <a:chExt cx="568552" cy="557700"/>
          </a:xfrm>
        </p:grpSpPr>
        <p:sp>
          <p:nvSpPr>
            <p:cNvPr id="323" name="Google Shape;323;p20"/>
            <p:cNvSpPr/>
            <p:nvPr/>
          </p:nvSpPr>
          <p:spPr>
            <a:xfrm>
              <a:off x="8022187" y="1273924"/>
              <a:ext cx="565800" cy="557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0" name="Google Shape;330;p20"/>
            <p:cNvSpPr txBox="1"/>
            <p:nvPr/>
          </p:nvSpPr>
          <p:spPr>
            <a:xfrm>
              <a:off x="8142681" y="1287092"/>
              <a:ext cx="322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8</a:t>
              </a:r>
              <a:endParaRPr/>
            </a:p>
          </p:txBody>
        </p:sp>
        <p:cxnSp>
          <p:nvCxnSpPr>
            <p:cNvPr id="331" name="Google Shape;331;p20"/>
            <p:cNvCxnSpPr/>
            <p:nvPr/>
          </p:nvCxnSpPr>
          <p:spPr>
            <a:xfrm>
              <a:off x="8019435" y="1621523"/>
              <a:ext cx="565800" cy="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2" name="Google Shape;332;p20"/>
            <p:cNvCxnSpPr>
              <a:stCxn id="323" idx="2"/>
            </p:cNvCxnSpPr>
            <p:nvPr/>
          </p:nvCxnSpPr>
          <p:spPr>
            <a:xfrm rot="10800000">
              <a:off x="8305087" y="1621324"/>
              <a:ext cx="0" cy="21030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333" name="Google Shape;333;p20"/>
          <p:cNvCxnSpPr/>
          <p:nvPr/>
        </p:nvCxnSpPr>
        <p:spPr>
          <a:xfrm flipH="1">
            <a:off x="5356659" y="4820815"/>
            <a:ext cx="204000" cy="142800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4" name="Google Shape;334;p20"/>
          <p:cNvCxnSpPr/>
          <p:nvPr/>
        </p:nvCxnSpPr>
        <p:spPr>
          <a:xfrm flipH="1">
            <a:off x="5637670" y="4815992"/>
            <a:ext cx="204000" cy="142800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35" name="Google Shape;335;p20"/>
          <p:cNvGrpSpPr/>
          <p:nvPr/>
        </p:nvGrpSpPr>
        <p:grpSpPr>
          <a:xfrm>
            <a:off x="6790468" y="3567647"/>
            <a:ext cx="698093" cy="798285"/>
            <a:chOff x="7889894" y="1273924"/>
            <a:chExt cx="698093" cy="798285"/>
          </a:xfrm>
        </p:grpSpPr>
        <p:sp>
          <p:nvSpPr>
            <p:cNvPr id="336" name="Google Shape;336;p20"/>
            <p:cNvSpPr/>
            <p:nvPr/>
          </p:nvSpPr>
          <p:spPr>
            <a:xfrm>
              <a:off x="8022187" y="1273924"/>
              <a:ext cx="565800" cy="557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7" name="Google Shape;337;p20"/>
            <p:cNvSpPr txBox="1"/>
            <p:nvPr/>
          </p:nvSpPr>
          <p:spPr>
            <a:xfrm>
              <a:off x="8141080" y="1279191"/>
              <a:ext cx="322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7</a:t>
              </a:r>
              <a:endParaRPr/>
            </a:p>
          </p:txBody>
        </p:sp>
        <p:cxnSp>
          <p:nvCxnSpPr>
            <p:cNvPr id="338" name="Google Shape;338;p20"/>
            <p:cNvCxnSpPr/>
            <p:nvPr/>
          </p:nvCxnSpPr>
          <p:spPr>
            <a:xfrm flipH="1">
              <a:off x="7889894" y="1741309"/>
              <a:ext cx="261900" cy="330900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39" name="Google Shape;339;p20"/>
            <p:cNvCxnSpPr/>
            <p:nvPr/>
          </p:nvCxnSpPr>
          <p:spPr>
            <a:xfrm>
              <a:off x="8019435" y="1621523"/>
              <a:ext cx="565800" cy="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0" name="Google Shape;340;p20"/>
            <p:cNvCxnSpPr>
              <a:stCxn id="336" idx="2"/>
              <a:endCxn id="337" idx="2"/>
            </p:cNvCxnSpPr>
            <p:nvPr/>
          </p:nvCxnSpPr>
          <p:spPr>
            <a:xfrm rot="10800000">
              <a:off x="8302387" y="1648624"/>
              <a:ext cx="2700" cy="18300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41" name="Google Shape;341;p20"/>
          <p:cNvGrpSpPr/>
          <p:nvPr/>
        </p:nvGrpSpPr>
        <p:grpSpPr>
          <a:xfrm>
            <a:off x="6498050" y="4374901"/>
            <a:ext cx="568552" cy="568618"/>
            <a:chOff x="8118821" y="1407995"/>
            <a:chExt cx="568552" cy="568618"/>
          </a:xfrm>
        </p:grpSpPr>
        <p:grpSp>
          <p:nvGrpSpPr>
            <p:cNvPr id="342" name="Google Shape;342;p20"/>
            <p:cNvGrpSpPr/>
            <p:nvPr/>
          </p:nvGrpSpPr>
          <p:grpSpPr>
            <a:xfrm>
              <a:off x="8118821" y="1407995"/>
              <a:ext cx="568552" cy="568618"/>
              <a:chOff x="8019435" y="1263006"/>
              <a:chExt cx="568552" cy="568618"/>
            </a:xfrm>
          </p:grpSpPr>
          <p:sp>
            <p:nvSpPr>
              <p:cNvPr id="343" name="Google Shape;343;p20"/>
              <p:cNvSpPr/>
              <p:nvPr/>
            </p:nvSpPr>
            <p:spPr>
              <a:xfrm>
                <a:off x="8022187" y="1273924"/>
                <a:ext cx="565800" cy="557700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44" name="Google Shape;344;p20"/>
              <p:cNvSpPr txBox="1"/>
              <p:nvPr/>
            </p:nvSpPr>
            <p:spPr>
              <a:xfrm>
                <a:off x="8070882" y="1263006"/>
                <a:ext cx="4605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10</a:t>
                </a:r>
                <a:endParaRPr/>
              </a:p>
            </p:txBody>
          </p:sp>
          <p:cxnSp>
            <p:nvCxnSpPr>
              <p:cNvPr id="345" name="Google Shape;345;p20"/>
              <p:cNvCxnSpPr/>
              <p:nvPr/>
            </p:nvCxnSpPr>
            <p:spPr>
              <a:xfrm>
                <a:off x="8019435" y="1621523"/>
                <a:ext cx="5658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6" name="Google Shape;346;p20"/>
              <p:cNvCxnSpPr>
                <a:stCxn id="343" idx="2"/>
                <a:endCxn id="344" idx="2"/>
              </p:cNvCxnSpPr>
              <p:nvPr/>
            </p:nvCxnSpPr>
            <p:spPr>
              <a:xfrm rot="10800000">
                <a:off x="8301187" y="1632424"/>
                <a:ext cx="3900" cy="1992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347" name="Google Shape;347;p20"/>
            <p:cNvCxnSpPr/>
            <p:nvPr/>
          </p:nvCxnSpPr>
          <p:spPr>
            <a:xfrm flipH="1">
              <a:off x="8159691" y="1800150"/>
              <a:ext cx="204000" cy="142800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8" name="Google Shape;348;p20"/>
            <p:cNvCxnSpPr/>
            <p:nvPr/>
          </p:nvCxnSpPr>
          <p:spPr>
            <a:xfrm flipH="1">
              <a:off x="8440702" y="1795327"/>
              <a:ext cx="204000" cy="142800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49" name="Google Shape;349;p20"/>
          <p:cNvGrpSpPr/>
          <p:nvPr/>
        </p:nvGrpSpPr>
        <p:grpSpPr>
          <a:xfrm>
            <a:off x="5089608" y="2734268"/>
            <a:ext cx="2080483" cy="898427"/>
            <a:chOff x="7269652" y="1273924"/>
            <a:chExt cx="2080483" cy="898427"/>
          </a:xfrm>
        </p:grpSpPr>
        <p:sp>
          <p:nvSpPr>
            <p:cNvPr id="350" name="Google Shape;350;p20"/>
            <p:cNvSpPr/>
            <p:nvPr/>
          </p:nvSpPr>
          <p:spPr>
            <a:xfrm>
              <a:off x="8022187" y="1273924"/>
              <a:ext cx="565800" cy="557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1" name="Google Shape;351;p20"/>
            <p:cNvSpPr txBox="1"/>
            <p:nvPr/>
          </p:nvSpPr>
          <p:spPr>
            <a:xfrm>
              <a:off x="8141080" y="1279191"/>
              <a:ext cx="322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</a:t>
              </a:r>
              <a:endParaRPr/>
            </a:p>
          </p:txBody>
        </p:sp>
        <p:cxnSp>
          <p:nvCxnSpPr>
            <p:cNvPr id="352" name="Google Shape;352;p20"/>
            <p:cNvCxnSpPr/>
            <p:nvPr/>
          </p:nvCxnSpPr>
          <p:spPr>
            <a:xfrm flipH="1">
              <a:off x="7269652" y="1764951"/>
              <a:ext cx="907200" cy="407400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53" name="Google Shape;353;p20"/>
            <p:cNvCxnSpPr/>
            <p:nvPr/>
          </p:nvCxnSpPr>
          <p:spPr>
            <a:xfrm>
              <a:off x="8019435" y="1621523"/>
              <a:ext cx="565800" cy="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4" name="Google Shape;354;p20"/>
            <p:cNvCxnSpPr>
              <a:stCxn id="350" idx="2"/>
              <a:endCxn id="351" idx="2"/>
            </p:cNvCxnSpPr>
            <p:nvPr/>
          </p:nvCxnSpPr>
          <p:spPr>
            <a:xfrm rot="10800000">
              <a:off x="8302387" y="1648624"/>
              <a:ext cx="2700" cy="18300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5" name="Google Shape;355;p20"/>
            <p:cNvCxnSpPr/>
            <p:nvPr/>
          </p:nvCxnSpPr>
          <p:spPr>
            <a:xfrm>
              <a:off x="8430635" y="1726295"/>
              <a:ext cx="919500" cy="381000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356" name="Google Shape;356;p20"/>
          <p:cNvGrpSpPr/>
          <p:nvPr/>
        </p:nvGrpSpPr>
        <p:grpSpPr>
          <a:xfrm>
            <a:off x="7390472" y="4394355"/>
            <a:ext cx="568552" cy="557894"/>
            <a:chOff x="8118821" y="1418719"/>
            <a:chExt cx="568552" cy="557894"/>
          </a:xfrm>
        </p:grpSpPr>
        <p:grpSp>
          <p:nvGrpSpPr>
            <p:cNvPr id="357" name="Google Shape;357;p20"/>
            <p:cNvGrpSpPr/>
            <p:nvPr/>
          </p:nvGrpSpPr>
          <p:grpSpPr>
            <a:xfrm>
              <a:off x="8118821" y="1418719"/>
              <a:ext cx="568552" cy="557894"/>
              <a:chOff x="8019435" y="1273730"/>
              <a:chExt cx="568552" cy="557894"/>
            </a:xfrm>
          </p:grpSpPr>
          <p:sp>
            <p:nvSpPr>
              <p:cNvPr id="358" name="Google Shape;358;p20"/>
              <p:cNvSpPr/>
              <p:nvPr/>
            </p:nvSpPr>
            <p:spPr>
              <a:xfrm>
                <a:off x="8022187" y="1273924"/>
                <a:ext cx="565800" cy="557700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59" name="Google Shape;359;p20"/>
              <p:cNvSpPr txBox="1"/>
              <p:nvPr/>
            </p:nvSpPr>
            <p:spPr>
              <a:xfrm>
                <a:off x="8141080" y="1273730"/>
                <a:ext cx="3225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9</a:t>
                </a:r>
                <a:endParaRPr/>
              </a:p>
            </p:txBody>
          </p:sp>
          <p:cxnSp>
            <p:nvCxnSpPr>
              <p:cNvPr id="360" name="Google Shape;360;p20"/>
              <p:cNvCxnSpPr/>
              <p:nvPr/>
            </p:nvCxnSpPr>
            <p:spPr>
              <a:xfrm>
                <a:off x="8019435" y="1621523"/>
                <a:ext cx="5658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61" name="Google Shape;361;p20"/>
              <p:cNvCxnSpPr>
                <a:stCxn id="358" idx="2"/>
                <a:endCxn id="359" idx="2"/>
              </p:cNvCxnSpPr>
              <p:nvPr/>
            </p:nvCxnSpPr>
            <p:spPr>
              <a:xfrm rot="10800000">
                <a:off x="8302387" y="1642924"/>
                <a:ext cx="2700" cy="1887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362" name="Google Shape;362;p20"/>
            <p:cNvCxnSpPr/>
            <p:nvPr/>
          </p:nvCxnSpPr>
          <p:spPr>
            <a:xfrm flipH="1">
              <a:off x="8159691" y="1800150"/>
              <a:ext cx="204000" cy="142800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3" name="Google Shape;363;p20"/>
            <p:cNvCxnSpPr/>
            <p:nvPr/>
          </p:nvCxnSpPr>
          <p:spPr>
            <a:xfrm flipH="1">
              <a:off x="8440702" y="1795327"/>
              <a:ext cx="204000" cy="142800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364" name="Google Shape;364;p20"/>
          <p:cNvCxnSpPr/>
          <p:nvPr/>
        </p:nvCxnSpPr>
        <p:spPr>
          <a:xfrm>
            <a:off x="7331786" y="4032310"/>
            <a:ext cx="306300" cy="336300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365" name="Google Shape;365;p20"/>
          <p:cNvGrpSpPr/>
          <p:nvPr/>
        </p:nvGrpSpPr>
        <p:grpSpPr>
          <a:xfrm>
            <a:off x="3617181" y="5260751"/>
            <a:ext cx="568552" cy="562613"/>
            <a:chOff x="8118821" y="1414000"/>
            <a:chExt cx="568552" cy="562613"/>
          </a:xfrm>
        </p:grpSpPr>
        <p:grpSp>
          <p:nvGrpSpPr>
            <p:cNvPr id="366" name="Google Shape;366;p20"/>
            <p:cNvGrpSpPr/>
            <p:nvPr/>
          </p:nvGrpSpPr>
          <p:grpSpPr>
            <a:xfrm>
              <a:off x="8118821" y="1414000"/>
              <a:ext cx="568552" cy="562613"/>
              <a:chOff x="8019435" y="1269011"/>
              <a:chExt cx="568552" cy="562613"/>
            </a:xfrm>
          </p:grpSpPr>
          <p:sp>
            <p:nvSpPr>
              <p:cNvPr id="367" name="Google Shape;367;p20"/>
              <p:cNvSpPr/>
              <p:nvPr/>
            </p:nvSpPr>
            <p:spPr>
              <a:xfrm>
                <a:off x="8022187" y="1273924"/>
                <a:ext cx="565800" cy="557700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68" name="Google Shape;368;p20"/>
              <p:cNvSpPr txBox="1"/>
              <p:nvPr/>
            </p:nvSpPr>
            <p:spPr>
              <a:xfrm>
                <a:off x="8071881" y="1269011"/>
                <a:ext cx="4605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11</a:t>
                </a:r>
                <a:endParaRPr/>
              </a:p>
            </p:txBody>
          </p:sp>
          <p:cxnSp>
            <p:nvCxnSpPr>
              <p:cNvPr id="369" name="Google Shape;369;p20"/>
              <p:cNvCxnSpPr/>
              <p:nvPr/>
            </p:nvCxnSpPr>
            <p:spPr>
              <a:xfrm>
                <a:off x="8019435" y="1621523"/>
                <a:ext cx="5658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70" name="Google Shape;370;p20"/>
              <p:cNvCxnSpPr>
                <a:stCxn id="367" idx="2"/>
                <a:endCxn id="368" idx="2"/>
              </p:cNvCxnSpPr>
              <p:nvPr/>
            </p:nvCxnSpPr>
            <p:spPr>
              <a:xfrm rot="10800000">
                <a:off x="8302087" y="1638424"/>
                <a:ext cx="3000" cy="1932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371" name="Google Shape;371;p20"/>
            <p:cNvCxnSpPr/>
            <p:nvPr/>
          </p:nvCxnSpPr>
          <p:spPr>
            <a:xfrm flipH="1">
              <a:off x="8159691" y="1800150"/>
              <a:ext cx="204000" cy="142800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2" name="Google Shape;372;p20"/>
            <p:cNvCxnSpPr/>
            <p:nvPr/>
          </p:nvCxnSpPr>
          <p:spPr>
            <a:xfrm flipH="1">
              <a:off x="8440702" y="1795327"/>
              <a:ext cx="204000" cy="142800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73" name="Google Shape;373;p20"/>
          <p:cNvGrpSpPr/>
          <p:nvPr/>
        </p:nvGrpSpPr>
        <p:grpSpPr>
          <a:xfrm>
            <a:off x="4297693" y="5265664"/>
            <a:ext cx="568552" cy="557700"/>
            <a:chOff x="8118821" y="1418913"/>
            <a:chExt cx="568552" cy="557700"/>
          </a:xfrm>
        </p:grpSpPr>
        <p:grpSp>
          <p:nvGrpSpPr>
            <p:cNvPr id="374" name="Google Shape;374;p20"/>
            <p:cNvGrpSpPr/>
            <p:nvPr/>
          </p:nvGrpSpPr>
          <p:grpSpPr>
            <a:xfrm>
              <a:off x="8118821" y="1418913"/>
              <a:ext cx="568552" cy="557700"/>
              <a:chOff x="8019435" y="1273924"/>
              <a:chExt cx="568552" cy="557700"/>
            </a:xfrm>
          </p:grpSpPr>
          <p:sp>
            <p:nvSpPr>
              <p:cNvPr id="375" name="Google Shape;375;p20"/>
              <p:cNvSpPr/>
              <p:nvPr/>
            </p:nvSpPr>
            <p:spPr>
              <a:xfrm>
                <a:off x="8022187" y="1273924"/>
                <a:ext cx="565800" cy="557700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76" name="Google Shape;376;p20"/>
              <p:cNvSpPr txBox="1"/>
              <p:nvPr/>
            </p:nvSpPr>
            <p:spPr>
              <a:xfrm>
                <a:off x="8084934" y="1281737"/>
                <a:ext cx="4605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13</a:t>
                </a:r>
                <a:endParaRPr/>
              </a:p>
            </p:txBody>
          </p:sp>
          <p:cxnSp>
            <p:nvCxnSpPr>
              <p:cNvPr id="377" name="Google Shape;377;p20"/>
              <p:cNvCxnSpPr/>
              <p:nvPr/>
            </p:nvCxnSpPr>
            <p:spPr>
              <a:xfrm>
                <a:off x="8019435" y="1621523"/>
                <a:ext cx="5658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78" name="Google Shape;378;p20"/>
              <p:cNvCxnSpPr>
                <a:stCxn id="375" idx="2"/>
              </p:cNvCxnSpPr>
              <p:nvPr/>
            </p:nvCxnSpPr>
            <p:spPr>
              <a:xfrm rot="10800000">
                <a:off x="8305087" y="1621324"/>
                <a:ext cx="0" cy="2103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379" name="Google Shape;379;p20"/>
            <p:cNvCxnSpPr/>
            <p:nvPr/>
          </p:nvCxnSpPr>
          <p:spPr>
            <a:xfrm flipH="1">
              <a:off x="8159691" y="1800150"/>
              <a:ext cx="204000" cy="142800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80" name="Google Shape;380;p20"/>
            <p:cNvCxnSpPr/>
            <p:nvPr/>
          </p:nvCxnSpPr>
          <p:spPr>
            <a:xfrm flipH="1">
              <a:off x="8440702" y="1795327"/>
              <a:ext cx="204000" cy="142800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381" name="Google Shape;381;p20"/>
          <p:cNvCxnSpPr/>
          <p:nvPr/>
        </p:nvCxnSpPr>
        <p:spPr>
          <a:xfrm flipH="1">
            <a:off x="3955411" y="4901524"/>
            <a:ext cx="164700" cy="357300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2" name="Google Shape;382;p20"/>
          <p:cNvCxnSpPr/>
          <p:nvPr/>
        </p:nvCxnSpPr>
        <p:spPr>
          <a:xfrm>
            <a:off x="4392645" y="4894808"/>
            <a:ext cx="163800" cy="363900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383" name="Google Shape;383;p20"/>
          <p:cNvGrpSpPr/>
          <p:nvPr/>
        </p:nvGrpSpPr>
        <p:grpSpPr>
          <a:xfrm>
            <a:off x="5031505" y="5265663"/>
            <a:ext cx="568552" cy="557701"/>
            <a:chOff x="8118821" y="1418912"/>
            <a:chExt cx="568552" cy="557701"/>
          </a:xfrm>
        </p:grpSpPr>
        <p:grpSp>
          <p:nvGrpSpPr>
            <p:cNvPr id="384" name="Google Shape;384;p20"/>
            <p:cNvGrpSpPr/>
            <p:nvPr/>
          </p:nvGrpSpPr>
          <p:grpSpPr>
            <a:xfrm>
              <a:off x="8118821" y="1418912"/>
              <a:ext cx="568552" cy="557701"/>
              <a:chOff x="8019435" y="1273923"/>
              <a:chExt cx="568552" cy="557701"/>
            </a:xfrm>
          </p:grpSpPr>
          <p:sp>
            <p:nvSpPr>
              <p:cNvPr id="385" name="Google Shape;385;p20"/>
              <p:cNvSpPr/>
              <p:nvPr/>
            </p:nvSpPr>
            <p:spPr>
              <a:xfrm>
                <a:off x="8022187" y="1273924"/>
                <a:ext cx="565800" cy="557700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86" name="Google Shape;386;p20"/>
              <p:cNvSpPr txBox="1"/>
              <p:nvPr/>
            </p:nvSpPr>
            <p:spPr>
              <a:xfrm>
                <a:off x="8153757" y="1273923"/>
                <a:ext cx="3225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3</a:t>
                </a:r>
                <a:endParaRPr/>
              </a:p>
            </p:txBody>
          </p:sp>
          <p:cxnSp>
            <p:nvCxnSpPr>
              <p:cNvPr id="387" name="Google Shape;387;p20"/>
              <p:cNvCxnSpPr/>
              <p:nvPr/>
            </p:nvCxnSpPr>
            <p:spPr>
              <a:xfrm>
                <a:off x="8019435" y="1621523"/>
                <a:ext cx="5658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8" name="Google Shape;388;p20"/>
              <p:cNvCxnSpPr>
                <a:stCxn id="385" idx="2"/>
              </p:cNvCxnSpPr>
              <p:nvPr/>
            </p:nvCxnSpPr>
            <p:spPr>
              <a:xfrm rot="10800000">
                <a:off x="8305087" y="1621324"/>
                <a:ext cx="0" cy="2103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389" name="Google Shape;389;p20"/>
            <p:cNvCxnSpPr/>
            <p:nvPr/>
          </p:nvCxnSpPr>
          <p:spPr>
            <a:xfrm flipH="1">
              <a:off x="8159691" y="1800150"/>
              <a:ext cx="204000" cy="142800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0" name="Google Shape;390;p20"/>
            <p:cNvCxnSpPr/>
            <p:nvPr/>
          </p:nvCxnSpPr>
          <p:spPr>
            <a:xfrm flipH="1">
              <a:off x="8440702" y="1795327"/>
              <a:ext cx="204000" cy="142800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91" name="Google Shape;391;p20"/>
          <p:cNvSpPr/>
          <p:nvPr/>
        </p:nvSpPr>
        <p:spPr>
          <a:xfrm>
            <a:off x="5156392" y="4611458"/>
            <a:ext cx="587100" cy="600000"/>
          </a:xfrm>
          <a:prstGeom prst="donut">
            <a:avLst>
              <a:gd name="adj" fmla="val 13907"/>
            </a:avLst>
          </a:prstGeom>
          <a:solidFill>
            <a:srgbClr val="00B050"/>
          </a:solidFill>
          <a:ln w="158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392" name="Google Shape;392;p20"/>
          <p:cNvCxnSpPr>
            <a:endCxn id="386" idx="0"/>
          </p:cNvCxnSpPr>
          <p:nvPr/>
        </p:nvCxnSpPr>
        <p:spPr>
          <a:xfrm flipH="1">
            <a:off x="5327077" y="4890963"/>
            <a:ext cx="115800" cy="374700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93" name="Google Shape;393;p20"/>
          <p:cNvSpPr txBox="1"/>
          <p:nvPr/>
        </p:nvSpPr>
        <p:spPr>
          <a:xfrm>
            <a:off x="5420142" y="4471679"/>
            <a:ext cx="3225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/>
          </a:p>
        </p:txBody>
      </p:sp>
      <p:sp>
        <p:nvSpPr>
          <p:cNvPr id="394" name="Google Shape;394;p20"/>
          <p:cNvSpPr txBox="1"/>
          <p:nvPr/>
        </p:nvSpPr>
        <p:spPr>
          <a:xfrm>
            <a:off x="5160016" y="5281322"/>
            <a:ext cx="3225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8</a:t>
            </a:r>
            <a:endParaRPr/>
          </a:p>
        </p:txBody>
      </p:sp>
      <p:sp>
        <p:nvSpPr>
          <p:cNvPr id="395" name="Google Shape;395;p20"/>
          <p:cNvSpPr txBox="1"/>
          <p:nvPr/>
        </p:nvSpPr>
        <p:spPr>
          <a:xfrm>
            <a:off x="4918765" y="3641843"/>
            <a:ext cx="3225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/>
          </a:p>
        </p:txBody>
      </p:sp>
      <p:sp>
        <p:nvSpPr>
          <p:cNvPr id="396" name="Google Shape;396;p20"/>
          <p:cNvSpPr txBox="1"/>
          <p:nvPr/>
        </p:nvSpPr>
        <p:spPr>
          <a:xfrm>
            <a:off x="5416882" y="4456288"/>
            <a:ext cx="3225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/>
          </a:p>
        </p:txBody>
      </p:sp>
      <p:sp>
        <p:nvSpPr>
          <p:cNvPr id="397" name="Google Shape;397;p20"/>
          <p:cNvSpPr txBox="1"/>
          <p:nvPr/>
        </p:nvSpPr>
        <p:spPr>
          <a:xfrm>
            <a:off x="881149" y="5968538"/>
            <a:ext cx="10796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Worst case runtime is similar to 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removeMin</a:t>
            </a:r>
            <a:r>
              <a:rPr lang="en-US"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and </a:t>
            </a:r>
            <a:r>
              <a:rPr lang="en-US" sz="18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percolateDown</a:t>
            </a:r>
            <a:r>
              <a:rPr lang="en-US"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– might have to do log(n) swaps, so the worst-case runtime is O(log(n))</a:t>
            </a:r>
            <a:endParaRPr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1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6A479"/>
              </a:buClr>
              <a:buSzPts val="4400"/>
              <a:buFont typeface="Quattrocento Sans"/>
              <a:buNone/>
            </a:pPr>
            <a:r>
              <a:rPr lang="en-US" dirty="0"/>
              <a:t>Quiz: Building a </a:t>
            </a:r>
            <a:r>
              <a:rPr lang="en-US" dirty="0" err="1"/>
              <a:t>minHeap</a:t>
            </a:r>
            <a:endParaRPr dirty="0"/>
          </a:p>
        </p:txBody>
      </p:sp>
      <p:sp>
        <p:nvSpPr>
          <p:cNvPr id="403" name="Google Shape;403;p21"/>
          <p:cNvSpPr txBox="1">
            <a:spLocks noGrp="1"/>
          </p:cNvSpPr>
          <p:nvPr>
            <p:ph type="body" idx="1"/>
          </p:nvPr>
        </p:nvSpPr>
        <p:spPr>
          <a:xfrm>
            <a:off x="575250" y="1342450"/>
            <a:ext cx="9371700" cy="13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Construct a Min Binary Heap by adding the following values in this order:</a:t>
            </a:r>
            <a:endParaRPr/>
          </a:p>
          <a:p>
            <a:pPr marL="9017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5, 10, 15, 20, 7, 2</a:t>
            </a:r>
            <a:endParaRPr/>
          </a:p>
        </p:txBody>
      </p:sp>
      <p:cxnSp>
        <p:nvCxnSpPr>
          <p:cNvPr id="404" name="Google Shape;404;p21"/>
          <p:cNvCxnSpPr>
            <a:endCxn id="405" idx="0"/>
          </p:cNvCxnSpPr>
          <p:nvPr/>
        </p:nvCxnSpPr>
        <p:spPr>
          <a:xfrm flipH="1">
            <a:off x="1385604" y="4518797"/>
            <a:ext cx="349200" cy="705000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406" name="Google Shape;406;p21"/>
          <p:cNvGrpSpPr/>
          <p:nvPr/>
        </p:nvGrpSpPr>
        <p:grpSpPr>
          <a:xfrm>
            <a:off x="1612984" y="4066966"/>
            <a:ext cx="568552" cy="564722"/>
            <a:chOff x="5948584" y="4535116"/>
            <a:chExt cx="568552" cy="564722"/>
          </a:xfrm>
        </p:grpSpPr>
        <p:sp>
          <p:nvSpPr>
            <p:cNvPr id="407" name="Google Shape;407;p21"/>
            <p:cNvSpPr/>
            <p:nvPr/>
          </p:nvSpPr>
          <p:spPr>
            <a:xfrm>
              <a:off x="5951336" y="4542138"/>
              <a:ext cx="565800" cy="557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8" name="Google Shape;408;p21"/>
            <p:cNvSpPr txBox="1"/>
            <p:nvPr/>
          </p:nvSpPr>
          <p:spPr>
            <a:xfrm>
              <a:off x="6004790" y="4535116"/>
              <a:ext cx="460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10</a:t>
              </a:r>
              <a:endParaRPr/>
            </a:p>
          </p:txBody>
        </p:sp>
        <p:cxnSp>
          <p:nvCxnSpPr>
            <p:cNvPr id="409" name="Google Shape;409;p21"/>
            <p:cNvCxnSpPr/>
            <p:nvPr/>
          </p:nvCxnSpPr>
          <p:spPr>
            <a:xfrm>
              <a:off x="5948584" y="4889737"/>
              <a:ext cx="565800" cy="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0" name="Google Shape;410;p21"/>
            <p:cNvCxnSpPr>
              <a:stCxn id="407" idx="2"/>
              <a:endCxn id="408" idx="2"/>
            </p:cNvCxnSpPr>
            <p:nvPr/>
          </p:nvCxnSpPr>
          <p:spPr>
            <a:xfrm rot="10800000" flipH="1">
              <a:off x="6234236" y="4904538"/>
              <a:ext cx="900" cy="19530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411" name="Google Shape;411;p21"/>
          <p:cNvCxnSpPr>
            <a:endCxn id="412" idx="0"/>
          </p:cNvCxnSpPr>
          <p:nvPr/>
        </p:nvCxnSpPr>
        <p:spPr>
          <a:xfrm>
            <a:off x="2055651" y="4511897"/>
            <a:ext cx="420300" cy="711900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413" name="Google Shape;413;p21"/>
          <p:cNvGrpSpPr/>
          <p:nvPr/>
        </p:nvGrpSpPr>
        <p:grpSpPr>
          <a:xfrm>
            <a:off x="1100213" y="5218530"/>
            <a:ext cx="568552" cy="557700"/>
            <a:chOff x="8118821" y="1418913"/>
            <a:chExt cx="568552" cy="557700"/>
          </a:xfrm>
        </p:grpSpPr>
        <p:grpSp>
          <p:nvGrpSpPr>
            <p:cNvPr id="414" name="Google Shape;414;p21"/>
            <p:cNvGrpSpPr/>
            <p:nvPr/>
          </p:nvGrpSpPr>
          <p:grpSpPr>
            <a:xfrm>
              <a:off x="8118821" y="1418913"/>
              <a:ext cx="568552" cy="557700"/>
              <a:chOff x="8019435" y="1273924"/>
              <a:chExt cx="568552" cy="557700"/>
            </a:xfrm>
          </p:grpSpPr>
          <p:sp>
            <p:nvSpPr>
              <p:cNvPr id="415" name="Google Shape;415;p21"/>
              <p:cNvSpPr/>
              <p:nvPr/>
            </p:nvSpPr>
            <p:spPr>
              <a:xfrm>
                <a:off x="8022187" y="1273924"/>
                <a:ext cx="565800" cy="557700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05" name="Google Shape;405;p21"/>
              <p:cNvSpPr txBox="1"/>
              <p:nvPr/>
            </p:nvSpPr>
            <p:spPr>
              <a:xfrm>
                <a:off x="8074576" y="1279191"/>
                <a:ext cx="4605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20</a:t>
                </a:r>
                <a:endParaRPr/>
              </a:p>
            </p:txBody>
          </p:sp>
          <p:cxnSp>
            <p:nvCxnSpPr>
              <p:cNvPr id="416" name="Google Shape;416;p21"/>
              <p:cNvCxnSpPr/>
              <p:nvPr/>
            </p:nvCxnSpPr>
            <p:spPr>
              <a:xfrm>
                <a:off x="8019435" y="1621523"/>
                <a:ext cx="5658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7" name="Google Shape;417;p21"/>
              <p:cNvCxnSpPr>
                <a:stCxn id="415" idx="2"/>
                <a:endCxn id="405" idx="2"/>
              </p:cNvCxnSpPr>
              <p:nvPr/>
            </p:nvCxnSpPr>
            <p:spPr>
              <a:xfrm rot="10800000">
                <a:off x="8304787" y="1648624"/>
                <a:ext cx="300" cy="1830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418" name="Google Shape;418;p21"/>
            <p:cNvCxnSpPr/>
            <p:nvPr/>
          </p:nvCxnSpPr>
          <p:spPr>
            <a:xfrm flipH="1">
              <a:off x="8159691" y="1800150"/>
              <a:ext cx="204000" cy="142800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9" name="Google Shape;419;p21"/>
            <p:cNvCxnSpPr/>
            <p:nvPr/>
          </p:nvCxnSpPr>
          <p:spPr>
            <a:xfrm flipH="1">
              <a:off x="8440702" y="1795327"/>
              <a:ext cx="204000" cy="142800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20" name="Google Shape;420;p21"/>
          <p:cNvGrpSpPr/>
          <p:nvPr/>
        </p:nvGrpSpPr>
        <p:grpSpPr>
          <a:xfrm>
            <a:off x="2191455" y="5210629"/>
            <a:ext cx="568552" cy="557700"/>
            <a:chOff x="8118821" y="1418913"/>
            <a:chExt cx="568552" cy="557700"/>
          </a:xfrm>
        </p:grpSpPr>
        <p:grpSp>
          <p:nvGrpSpPr>
            <p:cNvPr id="421" name="Google Shape;421;p21"/>
            <p:cNvGrpSpPr/>
            <p:nvPr/>
          </p:nvGrpSpPr>
          <p:grpSpPr>
            <a:xfrm>
              <a:off x="8118821" y="1418913"/>
              <a:ext cx="568552" cy="557700"/>
              <a:chOff x="8019435" y="1273924"/>
              <a:chExt cx="568552" cy="557700"/>
            </a:xfrm>
          </p:grpSpPr>
          <p:sp>
            <p:nvSpPr>
              <p:cNvPr id="422" name="Google Shape;422;p21"/>
              <p:cNvSpPr/>
              <p:nvPr/>
            </p:nvSpPr>
            <p:spPr>
              <a:xfrm>
                <a:off x="8022187" y="1273924"/>
                <a:ext cx="565800" cy="557700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12" name="Google Shape;412;p21"/>
              <p:cNvSpPr txBox="1"/>
              <p:nvPr/>
            </p:nvSpPr>
            <p:spPr>
              <a:xfrm>
                <a:off x="8142681" y="1287092"/>
                <a:ext cx="3225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7</a:t>
                </a:r>
                <a:endParaRPr/>
              </a:p>
            </p:txBody>
          </p:sp>
          <p:cxnSp>
            <p:nvCxnSpPr>
              <p:cNvPr id="423" name="Google Shape;423;p21"/>
              <p:cNvCxnSpPr/>
              <p:nvPr/>
            </p:nvCxnSpPr>
            <p:spPr>
              <a:xfrm>
                <a:off x="8019435" y="1621523"/>
                <a:ext cx="5658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4" name="Google Shape;424;p21"/>
              <p:cNvCxnSpPr>
                <a:stCxn id="422" idx="2"/>
              </p:cNvCxnSpPr>
              <p:nvPr/>
            </p:nvCxnSpPr>
            <p:spPr>
              <a:xfrm rot="10800000">
                <a:off x="8305087" y="1621324"/>
                <a:ext cx="0" cy="2103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425" name="Google Shape;425;p21"/>
            <p:cNvCxnSpPr/>
            <p:nvPr/>
          </p:nvCxnSpPr>
          <p:spPr>
            <a:xfrm flipH="1">
              <a:off x="8159691" y="1800150"/>
              <a:ext cx="204000" cy="142800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6" name="Google Shape;426;p21"/>
            <p:cNvCxnSpPr/>
            <p:nvPr/>
          </p:nvCxnSpPr>
          <p:spPr>
            <a:xfrm flipH="1">
              <a:off x="8440702" y="1795327"/>
              <a:ext cx="204000" cy="142800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427" name="Google Shape;427;p21"/>
          <p:cNvCxnSpPr>
            <a:endCxn id="428" idx="0"/>
          </p:cNvCxnSpPr>
          <p:nvPr/>
        </p:nvCxnSpPr>
        <p:spPr>
          <a:xfrm flipH="1">
            <a:off x="3449811" y="4518996"/>
            <a:ext cx="161400" cy="696900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429" name="Google Shape;429;p21"/>
          <p:cNvGrpSpPr/>
          <p:nvPr/>
        </p:nvGrpSpPr>
        <p:grpSpPr>
          <a:xfrm>
            <a:off x="3452576" y="4061364"/>
            <a:ext cx="568552" cy="562496"/>
            <a:chOff x="7788176" y="4529514"/>
            <a:chExt cx="568552" cy="562496"/>
          </a:xfrm>
        </p:grpSpPr>
        <p:sp>
          <p:nvSpPr>
            <p:cNvPr id="430" name="Google Shape;430;p21"/>
            <p:cNvSpPr/>
            <p:nvPr/>
          </p:nvSpPr>
          <p:spPr>
            <a:xfrm>
              <a:off x="7790928" y="4534310"/>
              <a:ext cx="565800" cy="557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31" name="Google Shape;431;p21"/>
            <p:cNvSpPr txBox="1"/>
            <p:nvPr/>
          </p:nvSpPr>
          <p:spPr>
            <a:xfrm>
              <a:off x="7842865" y="4529514"/>
              <a:ext cx="460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15</a:t>
              </a:r>
              <a:endParaRPr/>
            </a:p>
          </p:txBody>
        </p:sp>
        <p:cxnSp>
          <p:nvCxnSpPr>
            <p:cNvPr id="432" name="Google Shape;432;p21"/>
            <p:cNvCxnSpPr/>
            <p:nvPr/>
          </p:nvCxnSpPr>
          <p:spPr>
            <a:xfrm>
              <a:off x="7788176" y="4881909"/>
              <a:ext cx="565800" cy="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33" name="Google Shape;433;p21"/>
            <p:cNvCxnSpPr>
              <a:stCxn id="430" idx="2"/>
              <a:endCxn id="431" idx="2"/>
            </p:cNvCxnSpPr>
            <p:nvPr/>
          </p:nvCxnSpPr>
          <p:spPr>
            <a:xfrm rot="10800000">
              <a:off x="8073228" y="4898810"/>
              <a:ext cx="600" cy="19320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34" name="Google Shape;434;p21"/>
          <p:cNvGrpSpPr/>
          <p:nvPr/>
        </p:nvGrpSpPr>
        <p:grpSpPr>
          <a:xfrm>
            <a:off x="3166916" y="5210629"/>
            <a:ext cx="568552" cy="557700"/>
            <a:chOff x="8118821" y="1418913"/>
            <a:chExt cx="568552" cy="557700"/>
          </a:xfrm>
        </p:grpSpPr>
        <p:grpSp>
          <p:nvGrpSpPr>
            <p:cNvPr id="435" name="Google Shape;435;p21"/>
            <p:cNvGrpSpPr/>
            <p:nvPr/>
          </p:nvGrpSpPr>
          <p:grpSpPr>
            <a:xfrm>
              <a:off x="8118821" y="1418913"/>
              <a:ext cx="568552" cy="557700"/>
              <a:chOff x="8019435" y="1273924"/>
              <a:chExt cx="568552" cy="557700"/>
            </a:xfrm>
          </p:grpSpPr>
          <p:sp>
            <p:nvSpPr>
              <p:cNvPr id="436" name="Google Shape;436;p21"/>
              <p:cNvSpPr/>
              <p:nvPr/>
            </p:nvSpPr>
            <p:spPr>
              <a:xfrm>
                <a:off x="8022187" y="1273924"/>
                <a:ext cx="565800" cy="557700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28" name="Google Shape;428;p21"/>
              <p:cNvSpPr txBox="1"/>
              <p:nvPr/>
            </p:nvSpPr>
            <p:spPr>
              <a:xfrm>
                <a:off x="8141080" y="1279191"/>
                <a:ext cx="3225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2</a:t>
                </a:r>
                <a:endParaRPr/>
              </a:p>
            </p:txBody>
          </p:sp>
          <p:cxnSp>
            <p:nvCxnSpPr>
              <p:cNvPr id="437" name="Google Shape;437;p21"/>
              <p:cNvCxnSpPr/>
              <p:nvPr/>
            </p:nvCxnSpPr>
            <p:spPr>
              <a:xfrm>
                <a:off x="8019435" y="1621523"/>
                <a:ext cx="5658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8" name="Google Shape;438;p21"/>
              <p:cNvCxnSpPr>
                <a:stCxn id="436" idx="2"/>
                <a:endCxn id="428" idx="2"/>
              </p:cNvCxnSpPr>
              <p:nvPr/>
            </p:nvCxnSpPr>
            <p:spPr>
              <a:xfrm rot="10800000">
                <a:off x="8302387" y="1648624"/>
                <a:ext cx="2700" cy="1830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439" name="Google Shape;439;p21"/>
            <p:cNvCxnSpPr/>
            <p:nvPr/>
          </p:nvCxnSpPr>
          <p:spPr>
            <a:xfrm flipH="1">
              <a:off x="8159691" y="1800150"/>
              <a:ext cx="204000" cy="142800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0" name="Google Shape;440;p21"/>
            <p:cNvCxnSpPr/>
            <p:nvPr/>
          </p:nvCxnSpPr>
          <p:spPr>
            <a:xfrm flipH="1">
              <a:off x="8440702" y="1795327"/>
              <a:ext cx="204000" cy="142800"/>
            </a:xfrm>
            <a:prstGeom prst="straightConnector1">
              <a:avLst/>
            </a:prstGeom>
            <a:noFill/>
            <a:ln w="19050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441" name="Google Shape;441;p21"/>
          <p:cNvCxnSpPr>
            <a:endCxn id="407" idx="0"/>
          </p:cNvCxnSpPr>
          <p:nvPr/>
        </p:nvCxnSpPr>
        <p:spPr>
          <a:xfrm flipH="1">
            <a:off x="1898636" y="3552888"/>
            <a:ext cx="858600" cy="521100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442" name="Google Shape;442;p21"/>
          <p:cNvGrpSpPr/>
          <p:nvPr/>
        </p:nvGrpSpPr>
        <p:grpSpPr>
          <a:xfrm>
            <a:off x="2639139" y="3075864"/>
            <a:ext cx="568552" cy="557700"/>
            <a:chOff x="6974739" y="3544014"/>
            <a:chExt cx="568552" cy="557700"/>
          </a:xfrm>
        </p:grpSpPr>
        <p:sp>
          <p:nvSpPr>
            <p:cNvPr id="443" name="Google Shape;443;p21"/>
            <p:cNvSpPr/>
            <p:nvPr/>
          </p:nvSpPr>
          <p:spPr>
            <a:xfrm>
              <a:off x="6977491" y="3544014"/>
              <a:ext cx="565800" cy="5577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44" name="Google Shape;444;p21"/>
            <p:cNvSpPr txBox="1"/>
            <p:nvPr/>
          </p:nvSpPr>
          <p:spPr>
            <a:xfrm>
              <a:off x="7096384" y="3549281"/>
              <a:ext cx="322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5</a:t>
              </a:r>
              <a:endParaRPr/>
            </a:p>
          </p:txBody>
        </p:sp>
        <p:cxnSp>
          <p:nvCxnSpPr>
            <p:cNvPr id="445" name="Google Shape;445;p21"/>
            <p:cNvCxnSpPr/>
            <p:nvPr/>
          </p:nvCxnSpPr>
          <p:spPr>
            <a:xfrm>
              <a:off x="6974739" y="3891613"/>
              <a:ext cx="565800" cy="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6" name="Google Shape;446;p21"/>
            <p:cNvCxnSpPr>
              <a:stCxn id="443" idx="2"/>
              <a:endCxn id="444" idx="2"/>
            </p:cNvCxnSpPr>
            <p:nvPr/>
          </p:nvCxnSpPr>
          <p:spPr>
            <a:xfrm rot="10800000">
              <a:off x="7257691" y="3918714"/>
              <a:ext cx="2700" cy="183000"/>
            </a:xfrm>
            <a:prstGeom prst="straightConnector1">
              <a:avLst/>
            </a:prstGeom>
            <a:noFill/>
            <a:ln w="12700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447" name="Google Shape;447;p21"/>
          <p:cNvCxnSpPr>
            <a:endCxn id="430" idx="0"/>
          </p:cNvCxnSpPr>
          <p:nvPr/>
        </p:nvCxnSpPr>
        <p:spPr>
          <a:xfrm>
            <a:off x="3083328" y="3577160"/>
            <a:ext cx="654900" cy="489000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48" name="Google Shape;448;p21"/>
          <p:cNvSpPr txBox="1"/>
          <p:nvPr/>
        </p:nvSpPr>
        <p:spPr>
          <a:xfrm>
            <a:off x="1598425" y="5737200"/>
            <a:ext cx="1568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B0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percolateUp!</a:t>
            </a:r>
            <a:endParaRPr>
              <a:solidFill>
                <a:srgbClr val="00B050"/>
              </a:solidFill>
            </a:endParaRPr>
          </a:p>
        </p:txBody>
      </p:sp>
      <p:cxnSp>
        <p:nvCxnSpPr>
          <p:cNvPr id="449" name="Google Shape;449;p21"/>
          <p:cNvCxnSpPr/>
          <p:nvPr/>
        </p:nvCxnSpPr>
        <p:spPr>
          <a:xfrm flipH="1">
            <a:off x="3776170" y="4460421"/>
            <a:ext cx="204000" cy="142800"/>
          </a:xfrm>
          <a:prstGeom prst="straightConnector1">
            <a:avLst/>
          </a:prstGeom>
          <a:noFill/>
          <a:ln w="19050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0" name="Google Shape;450;p21"/>
          <p:cNvSpPr txBox="1"/>
          <p:nvPr/>
        </p:nvSpPr>
        <p:spPr>
          <a:xfrm>
            <a:off x="1702927" y="4102773"/>
            <a:ext cx="4047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endParaRPr>
              <a:solidFill>
                <a:srgbClr val="00B050"/>
              </a:solidFill>
            </a:endParaRPr>
          </a:p>
        </p:txBody>
      </p:sp>
      <p:sp>
        <p:nvSpPr>
          <p:cNvPr id="451" name="Google Shape;451;p21"/>
          <p:cNvSpPr txBox="1"/>
          <p:nvPr/>
        </p:nvSpPr>
        <p:spPr>
          <a:xfrm>
            <a:off x="2217311" y="5230435"/>
            <a:ext cx="5142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endParaRPr/>
          </a:p>
        </p:txBody>
      </p:sp>
      <p:sp>
        <p:nvSpPr>
          <p:cNvPr id="452" name="Google Shape;452;p21"/>
          <p:cNvSpPr txBox="1"/>
          <p:nvPr/>
        </p:nvSpPr>
        <p:spPr>
          <a:xfrm>
            <a:off x="3611224" y="4753425"/>
            <a:ext cx="166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B0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percolateUp!</a:t>
            </a:r>
            <a:endParaRPr>
              <a:solidFill>
                <a:srgbClr val="00B050"/>
              </a:solidFill>
            </a:endParaRPr>
          </a:p>
        </p:txBody>
      </p:sp>
      <p:sp>
        <p:nvSpPr>
          <p:cNvPr id="453" name="Google Shape;453;p21"/>
          <p:cNvSpPr txBox="1"/>
          <p:nvPr/>
        </p:nvSpPr>
        <p:spPr>
          <a:xfrm>
            <a:off x="3507611" y="4103465"/>
            <a:ext cx="4047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>
              <a:solidFill>
                <a:srgbClr val="00B050"/>
              </a:solidFill>
            </a:endParaRPr>
          </a:p>
        </p:txBody>
      </p:sp>
      <p:sp>
        <p:nvSpPr>
          <p:cNvPr id="454" name="Google Shape;454;p21"/>
          <p:cNvSpPr txBox="1"/>
          <p:nvPr/>
        </p:nvSpPr>
        <p:spPr>
          <a:xfrm>
            <a:off x="3198321" y="5252216"/>
            <a:ext cx="5142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15</a:t>
            </a:r>
            <a:endParaRPr/>
          </a:p>
        </p:txBody>
      </p:sp>
      <p:sp>
        <p:nvSpPr>
          <p:cNvPr id="455" name="Google Shape;455;p21"/>
          <p:cNvSpPr txBox="1"/>
          <p:nvPr/>
        </p:nvSpPr>
        <p:spPr>
          <a:xfrm>
            <a:off x="3047976" y="5878950"/>
            <a:ext cx="181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B0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percolateUp!</a:t>
            </a:r>
            <a:endParaRPr>
              <a:solidFill>
                <a:srgbClr val="00B050"/>
              </a:solidFill>
            </a:endParaRPr>
          </a:p>
        </p:txBody>
      </p:sp>
      <p:sp>
        <p:nvSpPr>
          <p:cNvPr id="456" name="Google Shape;456;p21"/>
          <p:cNvSpPr txBox="1"/>
          <p:nvPr/>
        </p:nvSpPr>
        <p:spPr>
          <a:xfrm>
            <a:off x="2719769" y="3088834"/>
            <a:ext cx="4047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>
              <a:solidFill>
                <a:srgbClr val="00B050"/>
              </a:solidFill>
            </a:endParaRPr>
          </a:p>
        </p:txBody>
      </p:sp>
      <p:sp>
        <p:nvSpPr>
          <p:cNvPr id="457" name="Google Shape;457;p21"/>
          <p:cNvSpPr txBox="1"/>
          <p:nvPr/>
        </p:nvSpPr>
        <p:spPr>
          <a:xfrm>
            <a:off x="3452855" y="4107920"/>
            <a:ext cx="5142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endParaRPr/>
          </a:p>
        </p:txBody>
      </p:sp>
      <p:sp>
        <p:nvSpPr>
          <p:cNvPr id="458" name="Google Shape;458;p21"/>
          <p:cNvSpPr txBox="1"/>
          <p:nvPr/>
        </p:nvSpPr>
        <p:spPr>
          <a:xfrm>
            <a:off x="5648725" y="4773276"/>
            <a:ext cx="6113400" cy="1169700"/>
          </a:xfrm>
          <a:prstGeom prst="rect">
            <a:avLst/>
          </a:prstGeom>
          <a:noFill/>
          <a:ln w="9525" cap="flat" cmpd="sng">
            <a:solidFill>
              <a:srgbClr val="4C32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Min Binary Heap Invariants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Quattrocento Sans"/>
              <a:buAutoNum type="arabicPeriod"/>
            </a:pPr>
            <a:r>
              <a:rPr lang="en-US" sz="1400" b="1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Binary Tree </a:t>
            </a:r>
            <a:r>
              <a:rPr lang="en-U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– each node has at most 2 children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Quattrocento Sans"/>
              <a:buAutoNum type="arabicPeriod"/>
            </a:pPr>
            <a:r>
              <a:rPr lang="en-US" sz="1400" b="1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Min Heap </a:t>
            </a:r>
            <a:r>
              <a:rPr lang="en-U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– each node’s children are larger than itself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Quattrocento Sans"/>
              <a:buAutoNum type="arabicPeriod"/>
            </a:pPr>
            <a:r>
              <a:rPr lang="en-US" sz="1400" b="1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Level Complete </a:t>
            </a:r>
            <a:r>
              <a:rPr lang="en-U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- new nodes are added from left to right completely filling each level before creating a new one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59" name="Google Shape;459;p21"/>
          <p:cNvSpPr txBox="1">
            <a:spLocks noGrp="1"/>
          </p:cNvSpPr>
          <p:nvPr>
            <p:ph type="body" idx="1"/>
          </p:nvPr>
        </p:nvSpPr>
        <p:spPr>
          <a:xfrm>
            <a:off x="5648725" y="3075875"/>
            <a:ext cx="6316200" cy="11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</a:rPr>
              <a:t>add() Algorithm:</a:t>
            </a:r>
            <a:endParaRPr sz="2000"/>
          </a:p>
          <a:p>
            <a:pPr marL="4572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B050"/>
              </a:buClr>
              <a:buSzPts val="1800"/>
              <a:buAutoNum type="arabicPeriod"/>
            </a:pPr>
            <a:r>
              <a:rPr lang="en-US" sz="1800">
                <a:solidFill>
                  <a:srgbClr val="00B050"/>
                </a:solidFill>
              </a:rPr>
              <a:t>Insert a node on the bottom level that ensure no gaps</a:t>
            </a:r>
            <a:endParaRPr sz="200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AutoNum type="arabicPeriod"/>
            </a:pPr>
            <a:r>
              <a:rPr lang="en-US" sz="1800">
                <a:solidFill>
                  <a:srgbClr val="00B050"/>
                </a:solidFill>
              </a:rPr>
              <a:t>Fix heap invariant by percolate </a:t>
            </a:r>
            <a:r>
              <a:rPr lang="en-US" sz="1800" b="1">
                <a:solidFill>
                  <a:srgbClr val="00B050"/>
                </a:solidFill>
              </a:rPr>
              <a:t>UP</a:t>
            </a:r>
            <a:endParaRPr sz="2000" b="1">
              <a:solidFill>
                <a:srgbClr val="00B05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400"/>
              <a:t>i.e. swap with parent, until your parent is smaller than you</a:t>
            </a:r>
            <a:r>
              <a:rPr lang="en-US" sz="1600"/>
              <a:t> </a:t>
            </a:r>
            <a:r>
              <a:rPr lang="en-US" sz="1400"/>
              <a:t>(or you’re the root).</a:t>
            </a:r>
            <a:endParaRPr sz="15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2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minHeap runtimes</a:t>
            </a:r>
            <a:endParaRPr/>
          </a:p>
        </p:txBody>
      </p:sp>
      <p:sp>
        <p:nvSpPr>
          <p:cNvPr id="465" name="Google Shape;465;p22"/>
          <p:cNvSpPr txBox="1">
            <a:spLocks noGrp="1"/>
          </p:cNvSpPr>
          <p:nvPr>
            <p:ph type="body" idx="1"/>
          </p:nvPr>
        </p:nvSpPr>
        <p:spPr>
          <a:xfrm>
            <a:off x="746175" y="1568275"/>
            <a:ext cx="9371700" cy="46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removeMin():</a:t>
            </a:r>
            <a:endParaRPr/>
          </a:p>
          <a:p>
            <a:pPr marL="457200" lvl="0" indent="-3683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2200"/>
              <a:buChar char="●"/>
            </a:pPr>
            <a:r>
              <a:rPr lang="en-US" sz="2200"/>
              <a:t>remove root node</a:t>
            </a:r>
            <a:endParaRPr sz="2200"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6A479"/>
              </a:buClr>
              <a:buSzPts val="2200"/>
              <a:buChar char="●"/>
            </a:pPr>
            <a:r>
              <a:rPr lang="en-US" sz="2200"/>
              <a:t>find last node in tree and swap to top level</a:t>
            </a:r>
            <a:endParaRPr sz="2200"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6A479"/>
              </a:buClr>
              <a:buSzPts val="2200"/>
              <a:buChar char="●"/>
            </a:pPr>
            <a:r>
              <a:rPr lang="en-US" sz="2200"/>
              <a:t>percolate down to fix heap invariant</a:t>
            </a: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add()</a:t>
            </a:r>
            <a:endParaRPr/>
          </a:p>
          <a:p>
            <a:pPr marL="457200" lvl="0" indent="-368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6A479"/>
              </a:buClr>
              <a:buSzPts val="2200"/>
              <a:buChar char="●"/>
            </a:pPr>
            <a:r>
              <a:rPr lang="en-US" sz="2200"/>
              <a:t>insert new node into next available spot</a:t>
            </a:r>
            <a:endParaRPr sz="2200"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6A479"/>
              </a:buClr>
              <a:buSzPts val="2200"/>
              <a:buChar char="●"/>
            </a:pPr>
            <a:r>
              <a:rPr lang="en-US" sz="2200"/>
              <a:t>percolate up to fix heap invariant</a:t>
            </a:r>
            <a:endParaRPr sz="2200"/>
          </a:p>
        </p:txBody>
      </p:sp>
      <p:sp>
        <p:nvSpPr>
          <p:cNvPr id="466" name="Google Shape;466;p22"/>
          <p:cNvSpPr txBox="1"/>
          <p:nvPr/>
        </p:nvSpPr>
        <p:spPr>
          <a:xfrm>
            <a:off x="864600" y="4662300"/>
            <a:ext cx="8252100" cy="969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latin typeface="Quattrocento Sans"/>
                <a:ea typeface="Quattrocento Sans"/>
                <a:cs typeface="Quattrocento Sans"/>
                <a:sym typeface="Quattrocento Sans"/>
              </a:rPr>
              <a:t>Finding the last node/next available spot takes O(log </a:t>
            </a:r>
            <a:r>
              <a:rPr lang="en-US" sz="1700" i="1" dirty="0">
                <a:latin typeface="Quattrocento Sans"/>
                <a:ea typeface="Quattrocento Sans"/>
                <a:cs typeface="Quattrocento Sans"/>
                <a:sym typeface="Quattrocento Sans"/>
              </a:rPr>
              <a:t>n</a:t>
            </a:r>
            <a:r>
              <a:rPr lang="en-US" sz="1700" dirty="0">
                <a:latin typeface="Quattrocento Sans"/>
                <a:ea typeface="Quattrocento Sans"/>
                <a:cs typeface="Quattrocento Sans"/>
                <a:sym typeface="Quattrocento Sans"/>
              </a:rPr>
              <a:t>) time on complete trees</a:t>
            </a:r>
            <a:endParaRPr sz="17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latin typeface="Quattrocento Sans"/>
                <a:ea typeface="Quattrocento Sans"/>
                <a:cs typeface="Quattrocento Sans"/>
                <a:sym typeface="Quattrocento Sans"/>
              </a:rPr>
              <a:t>But there’s a better way</a:t>
            </a:r>
            <a:endParaRPr sz="17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3"/>
          <p:cNvSpPr txBox="1"/>
          <p:nvPr/>
        </p:nvSpPr>
        <p:spPr>
          <a:xfrm>
            <a:off x="1870000" y="3242500"/>
            <a:ext cx="7257600" cy="17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Heap Array Implementation</a:t>
            </a:r>
            <a:endParaRPr sz="3500">
              <a:solidFill>
                <a:schemeClr val="dk1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888888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More Priority Queue Operations</a:t>
            </a:r>
            <a:endParaRPr sz="3500">
              <a:solidFill>
                <a:srgbClr val="888888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500">
              <a:solidFill>
                <a:srgbClr val="888888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4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Implement Heaps with an array</a:t>
            </a:r>
            <a:endParaRPr/>
          </a:p>
        </p:txBody>
      </p:sp>
      <p:grpSp>
        <p:nvGrpSpPr>
          <p:cNvPr id="478" name="Google Shape;478;p24"/>
          <p:cNvGrpSpPr/>
          <p:nvPr/>
        </p:nvGrpSpPr>
        <p:grpSpPr>
          <a:xfrm>
            <a:off x="223128" y="1176335"/>
            <a:ext cx="7038050" cy="3790867"/>
            <a:chOff x="2541977" y="1128677"/>
            <a:chExt cx="7038050" cy="3790867"/>
          </a:xfrm>
        </p:grpSpPr>
        <p:grpSp>
          <p:nvGrpSpPr>
            <p:cNvPr id="479" name="Google Shape;479;p24"/>
            <p:cNvGrpSpPr/>
            <p:nvPr/>
          </p:nvGrpSpPr>
          <p:grpSpPr>
            <a:xfrm>
              <a:off x="3550651" y="4240917"/>
              <a:ext cx="692296" cy="678627"/>
              <a:chOff x="2659233" y="2267047"/>
              <a:chExt cx="692296" cy="678627"/>
            </a:xfrm>
          </p:grpSpPr>
          <p:sp>
            <p:nvSpPr>
              <p:cNvPr id="480" name="Google Shape;480;p24"/>
              <p:cNvSpPr/>
              <p:nvPr/>
            </p:nvSpPr>
            <p:spPr>
              <a:xfrm>
                <a:off x="2659234" y="2267047"/>
                <a:ext cx="678600" cy="678600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81" name="Google Shape;481;p24"/>
              <p:cNvSpPr txBox="1"/>
              <p:nvPr/>
            </p:nvSpPr>
            <p:spPr>
              <a:xfrm>
                <a:off x="2878192" y="2336866"/>
                <a:ext cx="2424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I</a:t>
                </a:r>
                <a:endParaRPr/>
              </a:p>
            </p:txBody>
          </p:sp>
          <p:cxnSp>
            <p:nvCxnSpPr>
              <p:cNvPr id="482" name="Google Shape;482;p24"/>
              <p:cNvCxnSpPr/>
              <p:nvPr/>
            </p:nvCxnSpPr>
            <p:spPr>
              <a:xfrm>
                <a:off x="2659233" y="2776017"/>
                <a:ext cx="678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83" name="Google Shape;483;p24"/>
              <p:cNvCxnSpPr>
                <a:endCxn id="480" idx="2"/>
              </p:cNvCxnSpPr>
              <p:nvPr/>
            </p:nvCxnSpPr>
            <p:spPr>
              <a:xfrm>
                <a:off x="2998534" y="2775847"/>
                <a:ext cx="0" cy="169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84" name="Google Shape;484;p24"/>
              <p:cNvCxnSpPr/>
              <p:nvPr/>
            </p:nvCxnSpPr>
            <p:spPr>
              <a:xfrm rot="10800000" flipH="1">
                <a:off x="2659233" y="2775874"/>
                <a:ext cx="339300" cy="169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85" name="Google Shape;485;p24"/>
              <p:cNvCxnSpPr/>
              <p:nvPr/>
            </p:nvCxnSpPr>
            <p:spPr>
              <a:xfrm rot="10800000" flipH="1">
                <a:off x="3012229" y="2775874"/>
                <a:ext cx="339300" cy="169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86" name="Google Shape;486;p24"/>
            <p:cNvGrpSpPr/>
            <p:nvPr/>
          </p:nvGrpSpPr>
          <p:grpSpPr>
            <a:xfrm>
              <a:off x="6074284" y="1128677"/>
              <a:ext cx="678601" cy="678600"/>
              <a:chOff x="2476501" y="3333847"/>
              <a:chExt cx="678601" cy="678600"/>
            </a:xfrm>
          </p:grpSpPr>
          <p:sp>
            <p:nvSpPr>
              <p:cNvPr id="487" name="Google Shape;487;p24"/>
              <p:cNvSpPr/>
              <p:nvPr/>
            </p:nvSpPr>
            <p:spPr>
              <a:xfrm>
                <a:off x="2476502" y="3333847"/>
                <a:ext cx="678600" cy="678600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88" name="Google Shape;488;p24"/>
              <p:cNvSpPr txBox="1"/>
              <p:nvPr/>
            </p:nvSpPr>
            <p:spPr>
              <a:xfrm>
                <a:off x="2649743" y="3403666"/>
                <a:ext cx="3321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A</a:t>
                </a:r>
                <a:endParaRPr/>
              </a:p>
            </p:txBody>
          </p:sp>
          <p:cxnSp>
            <p:nvCxnSpPr>
              <p:cNvPr id="489" name="Google Shape;489;p24"/>
              <p:cNvCxnSpPr/>
              <p:nvPr/>
            </p:nvCxnSpPr>
            <p:spPr>
              <a:xfrm>
                <a:off x="2476501" y="3842817"/>
                <a:ext cx="678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90" name="Google Shape;490;p24"/>
              <p:cNvCxnSpPr>
                <a:endCxn id="487" idx="2"/>
              </p:cNvCxnSpPr>
              <p:nvPr/>
            </p:nvCxnSpPr>
            <p:spPr>
              <a:xfrm>
                <a:off x="2815802" y="3842647"/>
                <a:ext cx="0" cy="169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91" name="Google Shape;491;p24"/>
            <p:cNvGrpSpPr/>
            <p:nvPr/>
          </p:nvGrpSpPr>
          <p:grpSpPr>
            <a:xfrm>
              <a:off x="4085977" y="2041203"/>
              <a:ext cx="678601" cy="678600"/>
              <a:chOff x="2476501" y="3333847"/>
              <a:chExt cx="678601" cy="678600"/>
            </a:xfrm>
          </p:grpSpPr>
          <p:sp>
            <p:nvSpPr>
              <p:cNvPr id="492" name="Google Shape;492;p24"/>
              <p:cNvSpPr/>
              <p:nvPr/>
            </p:nvSpPr>
            <p:spPr>
              <a:xfrm>
                <a:off x="2476502" y="3333847"/>
                <a:ext cx="678600" cy="678600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93" name="Google Shape;493;p24"/>
              <p:cNvSpPr txBox="1"/>
              <p:nvPr/>
            </p:nvSpPr>
            <p:spPr>
              <a:xfrm>
                <a:off x="2649743" y="3403666"/>
                <a:ext cx="3129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B</a:t>
                </a:r>
                <a:endParaRPr/>
              </a:p>
            </p:txBody>
          </p:sp>
          <p:cxnSp>
            <p:nvCxnSpPr>
              <p:cNvPr id="494" name="Google Shape;494;p24"/>
              <p:cNvCxnSpPr/>
              <p:nvPr/>
            </p:nvCxnSpPr>
            <p:spPr>
              <a:xfrm>
                <a:off x="2476501" y="3842817"/>
                <a:ext cx="678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95" name="Google Shape;495;p24"/>
              <p:cNvCxnSpPr>
                <a:endCxn id="492" idx="2"/>
              </p:cNvCxnSpPr>
              <p:nvPr/>
            </p:nvCxnSpPr>
            <p:spPr>
              <a:xfrm>
                <a:off x="2815802" y="3842647"/>
                <a:ext cx="0" cy="169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96" name="Google Shape;496;p24"/>
            <p:cNvGrpSpPr/>
            <p:nvPr/>
          </p:nvGrpSpPr>
          <p:grpSpPr>
            <a:xfrm>
              <a:off x="3077235" y="3137297"/>
              <a:ext cx="678601" cy="678600"/>
              <a:chOff x="2476501" y="3333847"/>
              <a:chExt cx="678601" cy="678600"/>
            </a:xfrm>
          </p:grpSpPr>
          <p:sp>
            <p:nvSpPr>
              <p:cNvPr id="497" name="Google Shape;497;p24"/>
              <p:cNvSpPr/>
              <p:nvPr/>
            </p:nvSpPr>
            <p:spPr>
              <a:xfrm>
                <a:off x="2476502" y="3333847"/>
                <a:ext cx="678600" cy="678600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98" name="Google Shape;498;p24"/>
              <p:cNvSpPr txBox="1"/>
              <p:nvPr/>
            </p:nvSpPr>
            <p:spPr>
              <a:xfrm>
                <a:off x="2649743" y="3403666"/>
                <a:ext cx="3435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D</a:t>
                </a:r>
                <a:endParaRPr/>
              </a:p>
            </p:txBody>
          </p:sp>
          <p:cxnSp>
            <p:nvCxnSpPr>
              <p:cNvPr id="499" name="Google Shape;499;p24"/>
              <p:cNvCxnSpPr/>
              <p:nvPr/>
            </p:nvCxnSpPr>
            <p:spPr>
              <a:xfrm>
                <a:off x="2476501" y="3842817"/>
                <a:ext cx="678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00" name="Google Shape;500;p24"/>
              <p:cNvCxnSpPr>
                <a:endCxn id="497" idx="2"/>
              </p:cNvCxnSpPr>
              <p:nvPr/>
            </p:nvCxnSpPr>
            <p:spPr>
              <a:xfrm>
                <a:off x="2815802" y="3842647"/>
                <a:ext cx="0" cy="169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01" name="Google Shape;501;p24"/>
            <p:cNvGrpSpPr/>
            <p:nvPr/>
          </p:nvGrpSpPr>
          <p:grpSpPr>
            <a:xfrm>
              <a:off x="2541977" y="4240917"/>
              <a:ext cx="692296" cy="678627"/>
              <a:chOff x="2659233" y="2267047"/>
              <a:chExt cx="692296" cy="678627"/>
            </a:xfrm>
          </p:grpSpPr>
          <p:sp>
            <p:nvSpPr>
              <p:cNvPr id="502" name="Google Shape;502;p24"/>
              <p:cNvSpPr/>
              <p:nvPr/>
            </p:nvSpPr>
            <p:spPr>
              <a:xfrm>
                <a:off x="2659234" y="2267047"/>
                <a:ext cx="678600" cy="678600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03" name="Google Shape;503;p24"/>
              <p:cNvSpPr txBox="1"/>
              <p:nvPr/>
            </p:nvSpPr>
            <p:spPr>
              <a:xfrm>
                <a:off x="2832475" y="2336866"/>
                <a:ext cx="345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H</a:t>
                </a:r>
                <a:endParaRPr/>
              </a:p>
            </p:txBody>
          </p:sp>
          <p:cxnSp>
            <p:nvCxnSpPr>
              <p:cNvPr id="504" name="Google Shape;504;p24"/>
              <p:cNvCxnSpPr/>
              <p:nvPr/>
            </p:nvCxnSpPr>
            <p:spPr>
              <a:xfrm>
                <a:off x="2659233" y="2776017"/>
                <a:ext cx="678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05" name="Google Shape;505;p24"/>
              <p:cNvCxnSpPr>
                <a:endCxn id="502" idx="2"/>
              </p:cNvCxnSpPr>
              <p:nvPr/>
            </p:nvCxnSpPr>
            <p:spPr>
              <a:xfrm>
                <a:off x="2998534" y="2775847"/>
                <a:ext cx="0" cy="169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06" name="Google Shape;506;p24"/>
              <p:cNvCxnSpPr/>
              <p:nvPr/>
            </p:nvCxnSpPr>
            <p:spPr>
              <a:xfrm rot="10800000" flipH="1">
                <a:off x="2659233" y="2775874"/>
                <a:ext cx="339300" cy="169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07" name="Google Shape;507;p24"/>
              <p:cNvCxnSpPr/>
              <p:nvPr/>
            </p:nvCxnSpPr>
            <p:spPr>
              <a:xfrm rot="10800000" flipH="1">
                <a:off x="3012229" y="2775874"/>
                <a:ext cx="339300" cy="169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08" name="Google Shape;508;p24"/>
            <p:cNvGrpSpPr/>
            <p:nvPr/>
          </p:nvGrpSpPr>
          <p:grpSpPr>
            <a:xfrm>
              <a:off x="7997677" y="2045504"/>
              <a:ext cx="678601" cy="678600"/>
              <a:chOff x="2476501" y="3333847"/>
              <a:chExt cx="678601" cy="678600"/>
            </a:xfrm>
          </p:grpSpPr>
          <p:sp>
            <p:nvSpPr>
              <p:cNvPr id="509" name="Google Shape;509;p24"/>
              <p:cNvSpPr/>
              <p:nvPr/>
            </p:nvSpPr>
            <p:spPr>
              <a:xfrm>
                <a:off x="2476502" y="3333847"/>
                <a:ext cx="678600" cy="678600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10" name="Google Shape;510;p24"/>
              <p:cNvSpPr txBox="1"/>
              <p:nvPr/>
            </p:nvSpPr>
            <p:spPr>
              <a:xfrm>
                <a:off x="2649743" y="3403666"/>
                <a:ext cx="3321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C</a:t>
                </a:r>
                <a:endParaRPr/>
              </a:p>
            </p:txBody>
          </p:sp>
          <p:cxnSp>
            <p:nvCxnSpPr>
              <p:cNvPr id="511" name="Google Shape;511;p24"/>
              <p:cNvCxnSpPr/>
              <p:nvPr/>
            </p:nvCxnSpPr>
            <p:spPr>
              <a:xfrm>
                <a:off x="2476501" y="3842817"/>
                <a:ext cx="678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12" name="Google Shape;512;p24"/>
              <p:cNvCxnSpPr>
                <a:endCxn id="509" idx="2"/>
              </p:cNvCxnSpPr>
              <p:nvPr/>
            </p:nvCxnSpPr>
            <p:spPr>
              <a:xfrm>
                <a:off x="2815802" y="3842647"/>
                <a:ext cx="0" cy="169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13" name="Google Shape;513;p24"/>
            <p:cNvGrpSpPr/>
            <p:nvPr/>
          </p:nvGrpSpPr>
          <p:grpSpPr>
            <a:xfrm>
              <a:off x="5476558" y="4236630"/>
              <a:ext cx="692296" cy="678627"/>
              <a:chOff x="2659233" y="2267047"/>
              <a:chExt cx="692296" cy="678627"/>
            </a:xfrm>
          </p:grpSpPr>
          <p:sp>
            <p:nvSpPr>
              <p:cNvPr id="514" name="Google Shape;514;p24"/>
              <p:cNvSpPr/>
              <p:nvPr/>
            </p:nvSpPr>
            <p:spPr>
              <a:xfrm>
                <a:off x="2659234" y="2267047"/>
                <a:ext cx="678600" cy="678600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15" name="Google Shape;515;p24"/>
              <p:cNvSpPr txBox="1"/>
              <p:nvPr/>
            </p:nvSpPr>
            <p:spPr>
              <a:xfrm>
                <a:off x="2832475" y="2336866"/>
                <a:ext cx="3129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K</a:t>
                </a:r>
                <a:endParaRPr/>
              </a:p>
            </p:txBody>
          </p:sp>
          <p:cxnSp>
            <p:nvCxnSpPr>
              <p:cNvPr id="516" name="Google Shape;516;p24"/>
              <p:cNvCxnSpPr/>
              <p:nvPr/>
            </p:nvCxnSpPr>
            <p:spPr>
              <a:xfrm>
                <a:off x="2659233" y="2776017"/>
                <a:ext cx="678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17" name="Google Shape;517;p24"/>
              <p:cNvCxnSpPr>
                <a:endCxn id="514" idx="2"/>
              </p:cNvCxnSpPr>
              <p:nvPr/>
            </p:nvCxnSpPr>
            <p:spPr>
              <a:xfrm>
                <a:off x="2998534" y="2775847"/>
                <a:ext cx="0" cy="169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18" name="Google Shape;518;p24"/>
              <p:cNvCxnSpPr/>
              <p:nvPr/>
            </p:nvCxnSpPr>
            <p:spPr>
              <a:xfrm rot="10800000" flipH="1">
                <a:off x="2659233" y="2775874"/>
                <a:ext cx="339300" cy="169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19" name="Google Shape;519;p24"/>
              <p:cNvCxnSpPr/>
              <p:nvPr/>
            </p:nvCxnSpPr>
            <p:spPr>
              <a:xfrm rot="10800000" flipH="1">
                <a:off x="3012229" y="2775874"/>
                <a:ext cx="339300" cy="169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20" name="Google Shape;520;p24"/>
            <p:cNvGrpSpPr/>
            <p:nvPr/>
          </p:nvGrpSpPr>
          <p:grpSpPr>
            <a:xfrm>
              <a:off x="5003142" y="3133010"/>
              <a:ext cx="678601" cy="678600"/>
              <a:chOff x="2476501" y="3333847"/>
              <a:chExt cx="678601" cy="678600"/>
            </a:xfrm>
          </p:grpSpPr>
          <p:sp>
            <p:nvSpPr>
              <p:cNvPr id="521" name="Google Shape;521;p24"/>
              <p:cNvSpPr/>
              <p:nvPr/>
            </p:nvSpPr>
            <p:spPr>
              <a:xfrm>
                <a:off x="2476502" y="3333847"/>
                <a:ext cx="678600" cy="678600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22" name="Google Shape;522;p24"/>
              <p:cNvSpPr txBox="1"/>
              <p:nvPr/>
            </p:nvSpPr>
            <p:spPr>
              <a:xfrm>
                <a:off x="2649743" y="3403666"/>
                <a:ext cx="300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E</a:t>
                </a:r>
                <a:endParaRPr/>
              </a:p>
            </p:txBody>
          </p:sp>
          <p:cxnSp>
            <p:nvCxnSpPr>
              <p:cNvPr id="523" name="Google Shape;523;p24"/>
              <p:cNvCxnSpPr/>
              <p:nvPr/>
            </p:nvCxnSpPr>
            <p:spPr>
              <a:xfrm>
                <a:off x="2476501" y="3842817"/>
                <a:ext cx="678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24" name="Google Shape;524;p24"/>
              <p:cNvCxnSpPr>
                <a:endCxn id="521" idx="2"/>
              </p:cNvCxnSpPr>
              <p:nvPr/>
            </p:nvCxnSpPr>
            <p:spPr>
              <a:xfrm>
                <a:off x="2815802" y="3842647"/>
                <a:ext cx="0" cy="169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25" name="Google Shape;525;p24"/>
            <p:cNvGrpSpPr/>
            <p:nvPr/>
          </p:nvGrpSpPr>
          <p:grpSpPr>
            <a:xfrm>
              <a:off x="4467884" y="4236630"/>
              <a:ext cx="692296" cy="678627"/>
              <a:chOff x="2659233" y="2267047"/>
              <a:chExt cx="692296" cy="678627"/>
            </a:xfrm>
          </p:grpSpPr>
          <p:sp>
            <p:nvSpPr>
              <p:cNvPr id="526" name="Google Shape;526;p24"/>
              <p:cNvSpPr/>
              <p:nvPr/>
            </p:nvSpPr>
            <p:spPr>
              <a:xfrm>
                <a:off x="2659234" y="2267047"/>
                <a:ext cx="678600" cy="678600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27" name="Google Shape;527;p24"/>
              <p:cNvSpPr txBox="1"/>
              <p:nvPr/>
            </p:nvSpPr>
            <p:spPr>
              <a:xfrm>
                <a:off x="2832475" y="2336866"/>
                <a:ext cx="2631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J</a:t>
                </a:r>
                <a:endParaRPr/>
              </a:p>
            </p:txBody>
          </p:sp>
          <p:cxnSp>
            <p:nvCxnSpPr>
              <p:cNvPr id="528" name="Google Shape;528;p24"/>
              <p:cNvCxnSpPr/>
              <p:nvPr/>
            </p:nvCxnSpPr>
            <p:spPr>
              <a:xfrm>
                <a:off x="2659233" y="2776017"/>
                <a:ext cx="678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29" name="Google Shape;529;p24"/>
              <p:cNvCxnSpPr>
                <a:endCxn id="526" idx="2"/>
              </p:cNvCxnSpPr>
              <p:nvPr/>
            </p:nvCxnSpPr>
            <p:spPr>
              <a:xfrm>
                <a:off x="2998534" y="2775847"/>
                <a:ext cx="0" cy="169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30" name="Google Shape;530;p24"/>
              <p:cNvCxnSpPr/>
              <p:nvPr/>
            </p:nvCxnSpPr>
            <p:spPr>
              <a:xfrm rot="10800000" flipH="1">
                <a:off x="2659233" y="2775874"/>
                <a:ext cx="339300" cy="169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31" name="Google Shape;531;p24"/>
              <p:cNvCxnSpPr/>
              <p:nvPr/>
            </p:nvCxnSpPr>
            <p:spPr>
              <a:xfrm rot="10800000" flipH="1">
                <a:off x="3012229" y="2775874"/>
                <a:ext cx="339300" cy="169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32" name="Google Shape;532;p24"/>
            <p:cNvGrpSpPr/>
            <p:nvPr/>
          </p:nvGrpSpPr>
          <p:grpSpPr>
            <a:xfrm>
              <a:off x="7118514" y="3133010"/>
              <a:ext cx="678601" cy="678600"/>
              <a:chOff x="2476501" y="3333847"/>
              <a:chExt cx="678601" cy="678600"/>
            </a:xfrm>
          </p:grpSpPr>
          <p:sp>
            <p:nvSpPr>
              <p:cNvPr id="533" name="Google Shape;533;p24"/>
              <p:cNvSpPr/>
              <p:nvPr/>
            </p:nvSpPr>
            <p:spPr>
              <a:xfrm>
                <a:off x="2476502" y="3333847"/>
                <a:ext cx="678600" cy="678600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34" name="Google Shape;534;p24"/>
              <p:cNvSpPr txBox="1"/>
              <p:nvPr/>
            </p:nvSpPr>
            <p:spPr>
              <a:xfrm>
                <a:off x="2649743" y="3403666"/>
                <a:ext cx="2952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F</a:t>
                </a:r>
                <a:endParaRPr/>
              </a:p>
            </p:txBody>
          </p:sp>
          <p:cxnSp>
            <p:nvCxnSpPr>
              <p:cNvPr id="535" name="Google Shape;535;p24"/>
              <p:cNvCxnSpPr/>
              <p:nvPr/>
            </p:nvCxnSpPr>
            <p:spPr>
              <a:xfrm>
                <a:off x="2476501" y="3842817"/>
                <a:ext cx="678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36" name="Google Shape;536;p24"/>
              <p:cNvCxnSpPr>
                <a:endCxn id="533" idx="2"/>
              </p:cNvCxnSpPr>
              <p:nvPr/>
            </p:nvCxnSpPr>
            <p:spPr>
              <a:xfrm>
                <a:off x="2815802" y="3842647"/>
                <a:ext cx="0" cy="169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37" name="Google Shape;537;p24"/>
            <p:cNvGrpSpPr/>
            <p:nvPr/>
          </p:nvGrpSpPr>
          <p:grpSpPr>
            <a:xfrm>
              <a:off x="6583256" y="4236630"/>
              <a:ext cx="692296" cy="678627"/>
              <a:chOff x="2659233" y="2267047"/>
              <a:chExt cx="692296" cy="678627"/>
            </a:xfrm>
          </p:grpSpPr>
          <p:sp>
            <p:nvSpPr>
              <p:cNvPr id="538" name="Google Shape;538;p24"/>
              <p:cNvSpPr/>
              <p:nvPr/>
            </p:nvSpPr>
            <p:spPr>
              <a:xfrm>
                <a:off x="2659234" y="2267047"/>
                <a:ext cx="678600" cy="678600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39" name="Google Shape;539;p24"/>
              <p:cNvSpPr txBox="1"/>
              <p:nvPr/>
            </p:nvSpPr>
            <p:spPr>
              <a:xfrm>
                <a:off x="2832475" y="2336866"/>
                <a:ext cx="2922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L</a:t>
                </a:r>
                <a:endParaRPr/>
              </a:p>
            </p:txBody>
          </p:sp>
          <p:cxnSp>
            <p:nvCxnSpPr>
              <p:cNvPr id="540" name="Google Shape;540;p24"/>
              <p:cNvCxnSpPr/>
              <p:nvPr/>
            </p:nvCxnSpPr>
            <p:spPr>
              <a:xfrm>
                <a:off x="2659233" y="2776017"/>
                <a:ext cx="678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41" name="Google Shape;541;p24"/>
              <p:cNvCxnSpPr>
                <a:endCxn id="538" idx="2"/>
              </p:cNvCxnSpPr>
              <p:nvPr/>
            </p:nvCxnSpPr>
            <p:spPr>
              <a:xfrm>
                <a:off x="2998534" y="2775847"/>
                <a:ext cx="0" cy="169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42" name="Google Shape;542;p24"/>
              <p:cNvCxnSpPr/>
              <p:nvPr/>
            </p:nvCxnSpPr>
            <p:spPr>
              <a:xfrm rot="10800000" flipH="1">
                <a:off x="2659233" y="2775874"/>
                <a:ext cx="339300" cy="169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43" name="Google Shape;543;p24"/>
              <p:cNvCxnSpPr/>
              <p:nvPr/>
            </p:nvCxnSpPr>
            <p:spPr>
              <a:xfrm rot="10800000" flipH="1">
                <a:off x="3012229" y="2775874"/>
                <a:ext cx="339300" cy="169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44" name="Google Shape;544;p24"/>
            <p:cNvGrpSpPr/>
            <p:nvPr/>
          </p:nvGrpSpPr>
          <p:grpSpPr>
            <a:xfrm>
              <a:off x="8887731" y="3133009"/>
              <a:ext cx="692296" cy="678627"/>
              <a:chOff x="2659233" y="2267047"/>
              <a:chExt cx="692296" cy="678627"/>
            </a:xfrm>
          </p:grpSpPr>
          <p:sp>
            <p:nvSpPr>
              <p:cNvPr id="545" name="Google Shape;545;p24"/>
              <p:cNvSpPr/>
              <p:nvPr/>
            </p:nvSpPr>
            <p:spPr>
              <a:xfrm>
                <a:off x="2659234" y="2267047"/>
                <a:ext cx="678600" cy="678600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46" name="Google Shape;546;p24"/>
              <p:cNvSpPr txBox="1"/>
              <p:nvPr/>
            </p:nvSpPr>
            <p:spPr>
              <a:xfrm>
                <a:off x="2832475" y="2336866"/>
                <a:ext cx="3402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G</a:t>
                </a:r>
                <a:endParaRPr/>
              </a:p>
            </p:txBody>
          </p:sp>
          <p:cxnSp>
            <p:nvCxnSpPr>
              <p:cNvPr id="547" name="Google Shape;547;p24"/>
              <p:cNvCxnSpPr/>
              <p:nvPr/>
            </p:nvCxnSpPr>
            <p:spPr>
              <a:xfrm>
                <a:off x="2659233" y="2776017"/>
                <a:ext cx="678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48" name="Google Shape;548;p24"/>
              <p:cNvCxnSpPr>
                <a:endCxn id="545" idx="2"/>
              </p:cNvCxnSpPr>
              <p:nvPr/>
            </p:nvCxnSpPr>
            <p:spPr>
              <a:xfrm>
                <a:off x="2998534" y="2775847"/>
                <a:ext cx="0" cy="169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49" name="Google Shape;549;p24"/>
              <p:cNvCxnSpPr/>
              <p:nvPr/>
            </p:nvCxnSpPr>
            <p:spPr>
              <a:xfrm rot="10800000" flipH="1">
                <a:off x="2659233" y="2775874"/>
                <a:ext cx="339300" cy="169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0" name="Google Shape;550;p24"/>
              <p:cNvCxnSpPr/>
              <p:nvPr/>
            </p:nvCxnSpPr>
            <p:spPr>
              <a:xfrm rot="10800000" flipH="1">
                <a:off x="3012229" y="2775874"/>
                <a:ext cx="339300" cy="169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551" name="Google Shape;551;p24"/>
            <p:cNvCxnSpPr>
              <a:endCxn id="492" idx="0"/>
            </p:cNvCxnSpPr>
            <p:nvPr/>
          </p:nvCxnSpPr>
          <p:spPr>
            <a:xfrm flipH="1">
              <a:off x="4425278" y="1724103"/>
              <a:ext cx="1822200" cy="3171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552" name="Google Shape;552;p24"/>
            <p:cNvCxnSpPr>
              <a:endCxn id="509" idx="0"/>
            </p:cNvCxnSpPr>
            <p:nvPr/>
          </p:nvCxnSpPr>
          <p:spPr>
            <a:xfrm>
              <a:off x="6586778" y="1736504"/>
              <a:ext cx="1750200" cy="3090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553" name="Google Shape;553;p24"/>
            <p:cNvCxnSpPr>
              <a:endCxn id="497" idx="0"/>
            </p:cNvCxnSpPr>
            <p:nvPr/>
          </p:nvCxnSpPr>
          <p:spPr>
            <a:xfrm flipH="1">
              <a:off x="3416536" y="2639897"/>
              <a:ext cx="846000" cy="4974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554" name="Google Shape;554;p24"/>
            <p:cNvCxnSpPr>
              <a:endCxn id="521" idx="0"/>
            </p:cNvCxnSpPr>
            <p:nvPr/>
          </p:nvCxnSpPr>
          <p:spPr>
            <a:xfrm>
              <a:off x="4601443" y="2644310"/>
              <a:ext cx="741000" cy="4887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555" name="Google Shape;555;p24"/>
            <p:cNvCxnSpPr>
              <a:endCxn id="533" idx="0"/>
            </p:cNvCxnSpPr>
            <p:nvPr/>
          </p:nvCxnSpPr>
          <p:spPr>
            <a:xfrm flipH="1">
              <a:off x="7457815" y="2651510"/>
              <a:ext cx="705900" cy="4815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556" name="Google Shape;556;p24"/>
            <p:cNvCxnSpPr>
              <a:endCxn id="545" idx="0"/>
            </p:cNvCxnSpPr>
            <p:nvPr/>
          </p:nvCxnSpPr>
          <p:spPr>
            <a:xfrm>
              <a:off x="8503132" y="2641609"/>
              <a:ext cx="723900" cy="4914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557" name="Google Shape;557;p24"/>
            <p:cNvCxnSpPr>
              <a:endCxn id="502" idx="0"/>
            </p:cNvCxnSpPr>
            <p:nvPr/>
          </p:nvCxnSpPr>
          <p:spPr>
            <a:xfrm flipH="1">
              <a:off x="2881278" y="3732117"/>
              <a:ext cx="383400" cy="508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558" name="Google Shape;558;p24"/>
            <p:cNvCxnSpPr>
              <a:endCxn id="526" idx="0"/>
            </p:cNvCxnSpPr>
            <p:nvPr/>
          </p:nvCxnSpPr>
          <p:spPr>
            <a:xfrm flipH="1">
              <a:off x="4807185" y="3716130"/>
              <a:ext cx="380700" cy="5205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559" name="Google Shape;559;p24"/>
            <p:cNvCxnSpPr>
              <a:endCxn id="538" idx="0"/>
            </p:cNvCxnSpPr>
            <p:nvPr/>
          </p:nvCxnSpPr>
          <p:spPr>
            <a:xfrm flipH="1">
              <a:off x="6922557" y="3727830"/>
              <a:ext cx="380700" cy="508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560" name="Google Shape;560;p24"/>
            <p:cNvCxnSpPr>
              <a:endCxn id="480" idx="0"/>
            </p:cNvCxnSpPr>
            <p:nvPr/>
          </p:nvCxnSpPr>
          <p:spPr>
            <a:xfrm>
              <a:off x="3600752" y="3727917"/>
              <a:ext cx="289200" cy="5130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561" name="Google Shape;561;p24"/>
            <p:cNvCxnSpPr>
              <a:endCxn id="514" idx="0"/>
            </p:cNvCxnSpPr>
            <p:nvPr/>
          </p:nvCxnSpPr>
          <p:spPr>
            <a:xfrm>
              <a:off x="5496959" y="3719730"/>
              <a:ext cx="318900" cy="5169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562" name="Google Shape;562;p24"/>
            <p:cNvCxnSpPr/>
            <p:nvPr/>
          </p:nvCxnSpPr>
          <p:spPr>
            <a:xfrm rot="10800000" flipH="1">
              <a:off x="7464669" y="3641836"/>
              <a:ext cx="339300" cy="169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aphicFrame>
        <p:nvGraphicFramePr>
          <p:cNvPr id="563" name="Google Shape;563;p24"/>
          <p:cNvGraphicFramePr/>
          <p:nvPr/>
        </p:nvGraphicFramePr>
        <p:xfrm>
          <a:off x="182143" y="5531697"/>
          <a:ext cx="8128050" cy="9893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494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2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3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4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5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6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7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8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9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10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11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12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13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4C3282"/>
                          </a:solidFill>
                        </a:rPr>
                        <a:t>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4C3282"/>
                          </a:solidFill>
                        </a:rPr>
                        <a:t>B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4C3282"/>
                          </a:solidFill>
                        </a:rPr>
                        <a:t>C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4C3282"/>
                          </a:solidFill>
                        </a:rPr>
                        <a:t>D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4C3282"/>
                          </a:solidFill>
                        </a:rPr>
                        <a:t>E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4C3282"/>
                          </a:solidFill>
                        </a:rPr>
                        <a:t>F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4C3282"/>
                          </a:solidFill>
                        </a:rPr>
                        <a:t>G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4C3282"/>
                          </a:solidFill>
                        </a:rPr>
                        <a:t>H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4C3282"/>
                          </a:solidFill>
                        </a:rPr>
                        <a:t>I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4C3282"/>
                          </a:solidFill>
                        </a:rPr>
                        <a:t>J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4C3282"/>
                          </a:solidFill>
                        </a:rPr>
                        <a:t>K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4C3282"/>
                          </a:solidFill>
                        </a:rPr>
                        <a:t>L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64" name="Google Shape;564;p24"/>
          <p:cNvSpPr txBox="1"/>
          <p:nvPr/>
        </p:nvSpPr>
        <p:spPr>
          <a:xfrm>
            <a:off x="2201446" y="5081695"/>
            <a:ext cx="408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Fill array in </a:t>
            </a:r>
            <a:r>
              <a:rPr lang="en-US" sz="1800" b="1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level-order</a:t>
            </a: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from left to right</a:t>
            </a:r>
            <a:endParaRPr/>
          </a:p>
        </p:txBody>
      </p:sp>
      <p:sp>
        <p:nvSpPr>
          <p:cNvPr id="565" name="Google Shape;565;p24"/>
          <p:cNvSpPr txBox="1"/>
          <p:nvPr/>
        </p:nvSpPr>
        <p:spPr>
          <a:xfrm>
            <a:off x="8495607" y="954776"/>
            <a:ext cx="3696300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We map our binary-tree representation of a heap into an array implementation where you fill in the array in level-order from left to right.</a:t>
            </a:r>
            <a:endParaRPr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The implementation of a heap is an array, but the tree drawing is how to think of it conceptually. </a:t>
            </a:r>
            <a:endParaRPr sz="18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5"/>
          <p:cNvSpPr txBox="1">
            <a:spLocks noGrp="1"/>
          </p:cNvSpPr>
          <p:nvPr>
            <p:ph type="title"/>
          </p:nvPr>
        </p:nvSpPr>
        <p:spPr>
          <a:xfrm>
            <a:off x="502339" y="2913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 sz="4200"/>
              <a:t>Implement Heaps with an array</a:t>
            </a:r>
            <a:endParaRPr sz="4200"/>
          </a:p>
        </p:txBody>
      </p:sp>
      <p:grpSp>
        <p:nvGrpSpPr>
          <p:cNvPr id="572" name="Google Shape;572;p25"/>
          <p:cNvGrpSpPr/>
          <p:nvPr/>
        </p:nvGrpSpPr>
        <p:grpSpPr>
          <a:xfrm>
            <a:off x="223128" y="1176335"/>
            <a:ext cx="7038050" cy="3790867"/>
            <a:chOff x="2541977" y="1128677"/>
            <a:chExt cx="7038050" cy="3790867"/>
          </a:xfrm>
        </p:grpSpPr>
        <p:grpSp>
          <p:nvGrpSpPr>
            <p:cNvPr id="573" name="Google Shape;573;p25"/>
            <p:cNvGrpSpPr/>
            <p:nvPr/>
          </p:nvGrpSpPr>
          <p:grpSpPr>
            <a:xfrm>
              <a:off x="3550651" y="4240917"/>
              <a:ext cx="692296" cy="678627"/>
              <a:chOff x="2659233" y="2267047"/>
              <a:chExt cx="692296" cy="678627"/>
            </a:xfrm>
          </p:grpSpPr>
          <p:sp>
            <p:nvSpPr>
              <p:cNvPr id="574" name="Google Shape;574;p25"/>
              <p:cNvSpPr/>
              <p:nvPr/>
            </p:nvSpPr>
            <p:spPr>
              <a:xfrm>
                <a:off x="2659234" y="2267047"/>
                <a:ext cx="678600" cy="678600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75" name="Google Shape;575;p25"/>
              <p:cNvSpPr txBox="1"/>
              <p:nvPr/>
            </p:nvSpPr>
            <p:spPr>
              <a:xfrm>
                <a:off x="2878192" y="2336866"/>
                <a:ext cx="2424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I</a:t>
                </a:r>
                <a:endParaRPr/>
              </a:p>
            </p:txBody>
          </p:sp>
          <p:cxnSp>
            <p:nvCxnSpPr>
              <p:cNvPr id="576" name="Google Shape;576;p25"/>
              <p:cNvCxnSpPr/>
              <p:nvPr/>
            </p:nvCxnSpPr>
            <p:spPr>
              <a:xfrm>
                <a:off x="2659233" y="2776017"/>
                <a:ext cx="678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77" name="Google Shape;577;p25"/>
              <p:cNvCxnSpPr>
                <a:endCxn id="574" idx="2"/>
              </p:cNvCxnSpPr>
              <p:nvPr/>
            </p:nvCxnSpPr>
            <p:spPr>
              <a:xfrm>
                <a:off x="2998534" y="2775847"/>
                <a:ext cx="0" cy="169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78" name="Google Shape;578;p25"/>
              <p:cNvCxnSpPr/>
              <p:nvPr/>
            </p:nvCxnSpPr>
            <p:spPr>
              <a:xfrm rot="10800000" flipH="1">
                <a:off x="2659233" y="2775874"/>
                <a:ext cx="339300" cy="169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79" name="Google Shape;579;p25"/>
              <p:cNvCxnSpPr/>
              <p:nvPr/>
            </p:nvCxnSpPr>
            <p:spPr>
              <a:xfrm rot="10800000" flipH="1">
                <a:off x="3012229" y="2775874"/>
                <a:ext cx="339300" cy="169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80" name="Google Shape;580;p25"/>
            <p:cNvGrpSpPr/>
            <p:nvPr/>
          </p:nvGrpSpPr>
          <p:grpSpPr>
            <a:xfrm>
              <a:off x="6074284" y="1128677"/>
              <a:ext cx="678601" cy="678600"/>
              <a:chOff x="2476501" y="3333847"/>
              <a:chExt cx="678601" cy="678600"/>
            </a:xfrm>
          </p:grpSpPr>
          <p:sp>
            <p:nvSpPr>
              <p:cNvPr id="581" name="Google Shape;581;p25"/>
              <p:cNvSpPr/>
              <p:nvPr/>
            </p:nvSpPr>
            <p:spPr>
              <a:xfrm>
                <a:off x="2476502" y="3333847"/>
                <a:ext cx="678600" cy="678600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82" name="Google Shape;582;p25"/>
              <p:cNvSpPr txBox="1"/>
              <p:nvPr/>
            </p:nvSpPr>
            <p:spPr>
              <a:xfrm>
                <a:off x="2649743" y="3403666"/>
                <a:ext cx="3321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A</a:t>
                </a:r>
                <a:endParaRPr/>
              </a:p>
            </p:txBody>
          </p:sp>
          <p:cxnSp>
            <p:nvCxnSpPr>
              <p:cNvPr id="583" name="Google Shape;583;p25"/>
              <p:cNvCxnSpPr/>
              <p:nvPr/>
            </p:nvCxnSpPr>
            <p:spPr>
              <a:xfrm>
                <a:off x="2476501" y="3842817"/>
                <a:ext cx="678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84" name="Google Shape;584;p25"/>
              <p:cNvCxnSpPr>
                <a:endCxn id="581" idx="2"/>
              </p:cNvCxnSpPr>
              <p:nvPr/>
            </p:nvCxnSpPr>
            <p:spPr>
              <a:xfrm>
                <a:off x="2815802" y="3842647"/>
                <a:ext cx="0" cy="169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85" name="Google Shape;585;p25"/>
            <p:cNvGrpSpPr/>
            <p:nvPr/>
          </p:nvGrpSpPr>
          <p:grpSpPr>
            <a:xfrm>
              <a:off x="4085977" y="2041203"/>
              <a:ext cx="678601" cy="678600"/>
              <a:chOff x="2476501" y="3333847"/>
              <a:chExt cx="678601" cy="678600"/>
            </a:xfrm>
          </p:grpSpPr>
          <p:sp>
            <p:nvSpPr>
              <p:cNvPr id="586" name="Google Shape;586;p25"/>
              <p:cNvSpPr/>
              <p:nvPr/>
            </p:nvSpPr>
            <p:spPr>
              <a:xfrm>
                <a:off x="2476502" y="3333847"/>
                <a:ext cx="678600" cy="678600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87" name="Google Shape;587;p25"/>
              <p:cNvSpPr txBox="1"/>
              <p:nvPr/>
            </p:nvSpPr>
            <p:spPr>
              <a:xfrm>
                <a:off x="2649743" y="3403666"/>
                <a:ext cx="3129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B</a:t>
                </a:r>
                <a:endParaRPr/>
              </a:p>
            </p:txBody>
          </p:sp>
          <p:cxnSp>
            <p:nvCxnSpPr>
              <p:cNvPr id="588" name="Google Shape;588;p25"/>
              <p:cNvCxnSpPr/>
              <p:nvPr/>
            </p:nvCxnSpPr>
            <p:spPr>
              <a:xfrm>
                <a:off x="2476501" y="3842817"/>
                <a:ext cx="678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89" name="Google Shape;589;p25"/>
              <p:cNvCxnSpPr>
                <a:endCxn id="586" idx="2"/>
              </p:cNvCxnSpPr>
              <p:nvPr/>
            </p:nvCxnSpPr>
            <p:spPr>
              <a:xfrm>
                <a:off x="2815802" y="3842647"/>
                <a:ext cx="0" cy="169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90" name="Google Shape;590;p25"/>
            <p:cNvGrpSpPr/>
            <p:nvPr/>
          </p:nvGrpSpPr>
          <p:grpSpPr>
            <a:xfrm>
              <a:off x="3077235" y="3137297"/>
              <a:ext cx="678601" cy="678600"/>
              <a:chOff x="2476501" y="3333847"/>
              <a:chExt cx="678601" cy="678600"/>
            </a:xfrm>
          </p:grpSpPr>
          <p:sp>
            <p:nvSpPr>
              <p:cNvPr id="591" name="Google Shape;591;p25"/>
              <p:cNvSpPr/>
              <p:nvPr/>
            </p:nvSpPr>
            <p:spPr>
              <a:xfrm>
                <a:off x="2476502" y="3333847"/>
                <a:ext cx="678600" cy="678600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92" name="Google Shape;592;p25"/>
              <p:cNvSpPr txBox="1"/>
              <p:nvPr/>
            </p:nvSpPr>
            <p:spPr>
              <a:xfrm>
                <a:off x="2649743" y="3403666"/>
                <a:ext cx="3435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D</a:t>
                </a:r>
                <a:endParaRPr/>
              </a:p>
            </p:txBody>
          </p:sp>
          <p:cxnSp>
            <p:nvCxnSpPr>
              <p:cNvPr id="593" name="Google Shape;593;p25"/>
              <p:cNvCxnSpPr/>
              <p:nvPr/>
            </p:nvCxnSpPr>
            <p:spPr>
              <a:xfrm>
                <a:off x="2476501" y="3842817"/>
                <a:ext cx="678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94" name="Google Shape;594;p25"/>
              <p:cNvCxnSpPr>
                <a:endCxn id="591" idx="2"/>
              </p:cNvCxnSpPr>
              <p:nvPr/>
            </p:nvCxnSpPr>
            <p:spPr>
              <a:xfrm>
                <a:off x="2815802" y="3842647"/>
                <a:ext cx="0" cy="169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95" name="Google Shape;595;p25"/>
            <p:cNvGrpSpPr/>
            <p:nvPr/>
          </p:nvGrpSpPr>
          <p:grpSpPr>
            <a:xfrm>
              <a:off x="2541977" y="4240917"/>
              <a:ext cx="692296" cy="678627"/>
              <a:chOff x="2659233" y="2267047"/>
              <a:chExt cx="692296" cy="678627"/>
            </a:xfrm>
          </p:grpSpPr>
          <p:sp>
            <p:nvSpPr>
              <p:cNvPr id="596" name="Google Shape;596;p25"/>
              <p:cNvSpPr/>
              <p:nvPr/>
            </p:nvSpPr>
            <p:spPr>
              <a:xfrm>
                <a:off x="2659234" y="2267047"/>
                <a:ext cx="678600" cy="678600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97" name="Google Shape;597;p25"/>
              <p:cNvSpPr txBox="1"/>
              <p:nvPr/>
            </p:nvSpPr>
            <p:spPr>
              <a:xfrm>
                <a:off x="2832475" y="2336866"/>
                <a:ext cx="345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H</a:t>
                </a:r>
                <a:endParaRPr/>
              </a:p>
            </p:txBody>
          </p:sp>
          <p:cxnSp>
            <p:nvCxnSpPr>
              <p:cNvPr id="598" name="Google Shape;598;p25"/>
              <p:cNvCxnSpPr/>
              <p:nvPr/>
            </p:nvCxnSpPr>
            <p:spPr>
              <a:xfrm>
                <a:off x="2659233" y="2776017"/>
                <a:ext cx="678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99" name="Google Shape;599;p25"/>
              <p:cNvCxnSpPr>
                <a:endCxn id="596" idx="2"/>
              </p:cNvCxnSpPr>
              <p:nvPr/>
            </p:nvCxnSpPr>
            <p:spPr>
              <a:xfrm>
                <a:off x="2998534" y="2775847"/>
                <a:ext cx="0" cy="169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00" name="Google Shape;600;p25"/>
              <p:cNvCxnSpPr/>
              <p:nvPr/>
            </p:nvCxnSpPr>
            <p:spPr>
              <a:xfrm rot="10800000" flipH="1">
                <a:off x="2659233" y="2775874"/>
                <a:ext cx="339300" cy="169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01" name="Google Shape;601;p25"/>
              <p:cNvCxnSpPr/>
              <p:nvPr/>
            </p:nvCxnSpPr>
            <p:spPr>
              <a:xfrm rot="10800000" flipH="1">
                <a:off x="3012229" y="2775874"/>
                <a:ext cx="339300" cy="169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02" name="Google Shape;602;p25"/>
            <p:cNvGrpSpPr/>
            <p:nvPr/>
          </p:nvGrpSpPr>
          <p:grpSpPr>
            <a:xfrm>
              <a:off x="7997677" y="2045504"/>
              <a:ext cx="678601" cy="678600"/>
              <a:chOff x="2476501" y="3333847"/>
              <a:chExt cx="678601" cy="678600"/>
            </a:xfrm>
          </p:grpSpPr>
          <p:sp>
            <p:nvSpPr>
              <p:cNvPr id="603" name="Google Shape;603;p25"/>
              <p:cNvSpPr/>
              <p:nvPr/>
            </p:nvSpPr>
            <p:spPr>
              <a:xfrm>
                <a:off x="2476502" y="3333847"/>
                <a:ext cx="678600" cy="678600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04" name="Google Shape;604;p25"/>
              <p:cNvSpPr txBox="1"/>
              <p:nvPr/>
            </p:nvSpPr>
            <p:spPr>
              <a:xfrm>
                <a:off x="2649743" y="3403666"/>
                <a:ext cx="3321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C</a:t>
                </a:r>
                <a:endParaRPr/>
              </a:p>
            </p:txBody>
          </p:sp>
          <p:cxnSp>
            <p:nvCxnSpPr>
              <p:cNvPr id="605" name="Google Shape;605;p25"/>
              <p:cNvCxnSpPr/>
              <p:nvPr/>
            </p:nvCxnSpPr>
            <p:spPr>
              <a:xfrm>
                <a:off x="2476501" y="3842817"/>
                <a:ext cx="678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06" name="Google Shape;606;p25"/>
              <p:cNvCxnSpPr>
                <a:endCxn id="603" idx="2"/>
              </p:cNvCxnSpPr>
              <p:nvPr/>
            </p:nvCxnSpPr>
            <p:spPr>
              <a:xfrm>
                <a:off x="2815802" y="3842647"/>
                <a:ext cx="0" cy="169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07" name="Google Shape;607;p25"/>
            <p:cNvGrpSpPr/>
            <p:nvPr/>
          </p:nvGrpSpPr>
          <p:grpSpPr>
            <a:xfrm>
              <a:off x="5476558" y="4236630"/>
              <a:ext cx="692296" cy="678627"/>
              <a:chOff x="2659233" y="2267047"/>
              <a:chExt cx="692296" cy="678627"/>
            </a:xfrm>
          </p:grpSpPr>
          <p:sp>
            <p:nvSpPr>
              <p:cNvPr id="608" name="Google Shape;608;p25"/>
              <p:cNvSpPr/>
              <p:nvPr/>
            </p:nvSpPr>
            <p:spPr>
              <a:xfrm>
                <a:off x="2659234" y="2267047"/>
                <a:ext cx="678600" cy="678600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09" name="Google Shape;609;p25"/>
              <p:cNvSpPr txBox="1"/>
              <p:nvPr/>
            </p:nvSpPr>
            <p:spPr>
              <a:xfrm>
                <a:off x="2832475" y="2336866"/>
                <a:ext cx="3129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K</a:t>
                </a:r>
                <a:endParaRPr/>
              </a:p>
            </p:txBody>
          </p:sp>
          <p:cxnSp>
            <p:nvCxnSpPr>
              <p:cNvPr id="610" name="Google Shape;610;p25"/>
              <p:cNvCxnSpPr/>
              <p:nvPr/>
            </p:nvCxnSpPr>
            <p:spPr>
              <a:xfrm>
                <a:off x="2659233" y="2776017"/>
                <a:ext cx="678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11" name="Google Shape;611;p25"/>
              <p:cNvCxnSpPr>
                <a:endCxn id="608" idx="2"/>
              </p:cNvCxnSpPr>
              <p:nvPr/>
            </p:nvCxnSpPr>
            <p:spPr>
              <a:xfrm>
                <a:off x="2998534" y="2775847"/>
                <a:ext cx="0" cy="169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12" name="Google Shape;612;p25"/>
              <p:cNvCxnSpPr/>
              <p:nvPr/>
            </p:nvCxnSpPr>
            <p:spPr>
              <a:xfrm rot="10800000" flipH="1">
                <a:off x="2659233" y="2775874"/>
                <a:ext cx="339300" cy="169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13" name="Google Shape;613;p25"/>
              <p:cNvCxnSpPr/>
              <p:nvPr/>
            </p:nvCxnSpPr>
            <p:spPr>
              <a:xfrm rot="10800000" flipH="1">
                <a:off x="3012229" y="2775874"/>
                <a:ext cx="339300" cy="169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14" name="Google Shape;614;p25"/>
            <p:cNvGrpSpPr/>
            <p:nvPr/>
          </p:nvGrpSpPr>
          <p:grpSpPr>
            <a:xfrm>
              <a:off x="5003142" y="3133010"/>
              <a:ext cx="678601" cy="678600"/>
              <a:chOff x="2476501" y="3333847"/>
              <a:chExt cx="678601" cy="678600"/>
            </a:xfrm>
          </p:grpSpPr>
          <p:sp>
            <p:nvSpPr>
              <p:cNvPr id="615" name="Google Shape;615;p25"/>
              <p:cNvSpPr/>
              <p:nvPr/>
            </p:nvSpPr>
            <p:spPr>
              <a:xfrm>
                <a:off x="2476502" y="3333847"/>
                <a:ext cx="678600" cy="678600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16" name="Google Shape;616;p25"/>
              <p:cNvSpPr txBox="1"/>
              <p:nvPr/>
            </p:nvSpPr>
            <p:spPr>
              <a:xfrm>
                <a:off x="2649743" y="3403666"/>
                <a:ext cx="300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E</a:t>
                </a:r>
                <a:endParaRPr/>
              </a:p>
            </p:txBody>
          </p:sp>
          <p:cxnSp>
            <p:nvCxnSpPr>
              <p:cNvPr id="617" name="Google Shape;617;p25"/>
              <p:cNvCxnSpPr/>
              <p:nvPr/>
            </p:nvCxnSpPr>
            <p:spPr>
              <a:xfrm>
                <a:off x="2476501" y="3842817"/>
                <a:ext cx="678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18" name="Google Shape;618;p25"/>
              <p:cNvCxnSpPr>
                <a:endCxn id="615" idx="2"/>
              </p:cNvCxnSpPr>
              <p:nvPr/>
            </p:nvCxnSpPr>
            <p:spPr>
              <a:xfrm>
                <a:off x="2815802" y="3842647"/>
                <a:ext cx="0" cy="169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19" name="Google Shape;619;p25"/>
            <p:cNvGrpSpPr/>
            <p:nvPr/>
          </p:nvGrpSpPr>
          <p:grpSpPr>
            <a:xfrm>
              <a:off x="4467884" y="4236630"/>
              <a:ext cx="692296" cy="678627"/>
              <a:chOff x="2659233" y="2267047"/>
              <a:chExt cx="692296" cy="678627"/>
            </a:xfrm>
          </p:grpSpPr>
          <p:sp>
            <p:nvSpPr>
              <p:cNvPr id="620" name="Google Shape;620;p25"/>
              <p:cNvSpPr/>
              <p:nvPr/>
            </p:nvSpPr>
            <p:spPr>
              <a:xfrm>
                <a:off x="2659234" y="2267047"/>
                <a:ext cx="678600" cy="678600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21" name="Google Shape;621;p25"/>
              <p:cNvSpPr txBox="1"/>
              <p:nvPr/>
            </p:nvSpPr>
            <p:spPr>
              <a:xfrm>
                <a:off x="2832475" y="2336866"/>
                <a:ext cx="2631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J</a:t>
                </a:r>
                <a:endParaRPr/>
              </a:p>
            </p:txBody>
          </p:sp>
          <p:cxnSp>
            <p:nvCxnSpPr>
              <p:cNvPr id="622" name="Google Shape;622;p25"/>
              <p:cNvCxnSpPr/>
              <p:nvPr/>
            </p:nvCxnSpPr>
            <p:spPr>
              <a:xfrm>
                <a:off x="2659233" y="2776017"/>
                <a:ext cx="678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3" name="Google Shape;623;p25"/>
              <p:cNvCxnSpPr>
                <a:endCxn id="620" idx="2"/>
              </p:cNvCxnSpPr>
              <p:nvPr/>
            </p:nvCxnSpPr>
            <p:spPr>
              <a:xfrm>
                <a:off x="2998534" y="2775847"/>
                <a:ext cx="0" cy="169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4" name="Google Shape;624;p25"/>
              <p:cNvCxnSpPr/>
              <p:nvPr/>
            </p:nvCxnSpPr>
            <p:spPr>
              <a:xfrm rot="10800000" flipH="1">
                <a:off x="2659233" y="2775874"/>
                <a:ext cx="339300" cy="169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5" name="Google Shape;625;p25"/>
              <p:cNvCxnSpPr/>
              <p:nvPr/>
            </p:nvCxnSpPr>
            <p:spPr>
              <a:xfrm rot="10800000" flipH="1">
                <a:off x="3012229" y="2775874"/>
                <a:ext cx="339300" cy="169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26" name="Google Shape;626;p25"/>
            <p:cNvGrpSpPr/>
            <p:nvPr/>
          </p:nvGrpSpPr>
          <p:grpSpPr>
            <a:xfrm>
              <a:off x="7118514" y="3133010"/>
              <a:ext cx="678601" cy="678600"/>
              <a:chOff x="2476501" y="3333847"/>
              <a:chExt cx="678601" cy="678600"/>
            </a:xfrm>
          </p:grpSpPr>
          <p:sp>
            <p:nvSpPr>
              <p:cNvPr id="627" name="Google Shape;627;p25"/>
              <p:cNvSpPr/>
              <p:nvPr/>
            </p:nvSpPr>
            <p:spPr>
              <a:xfrm>
                <a:off x="2476502" y="3333847"/>
                <a:ext cx="678600" cy="678600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28" name="Google Shape;628;p25"/>
              <p:cNvSpPr txBox="1"/>
              <p:nvPr/>
            </p:nvSpPr>
            <p:spPr>
              <a:xfrm>
                <a:off x="2649743" y="3403666"/>
                <a:ext cx="2952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F</a:t>
                </a:r>
                <a:endParaRPr/>
              </a:p>
            </p:txBody>
          </p:sp>
          <p:cxnSp>
            <p:nvCxnSpPr>
              <p:cNvPr id="629" name="Google Shape;629;p25"/>
              <p:cNvCxnSpPr/>
              <p:nvPr/>
            </p:nvCxnSpPr>
            <p:spPr>
              <a:xfrm>
                <a:off x="2476501" y="3842817"/>
                <a:ext cx="678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30" name="Google Shape;630;p25"/>
              <p:cNvCxnSpPr>
                <a:endCxn id="627" idx="2"/>
              </p:cNvCxnSpPr>
              <p:nvPr/>
            </p:nvCxnSpPr>
            <p:spPr>
              <a:xfrm>
                <a:off x="2815802" y="3842647"/>
                <a:ext cx="0" cy="169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31" name="Google Shape;631;p25"/>
            <p:cNvGrpSpPr/>
            <p:nvPr/>
          </p:nvGrpSpPr>
          <p:grpSpPr>
            <a:xfrm>
              <a:off x="6583256" y="4236630"/>
              <a:ext cx="692296" cy="678627"/>
              <a:chOff x="2659233" y="2267047"/>
              <a:chExt cx="692296" cy="678627"/>
            </a:xfrm>
          </p:grpSpPr>
          <p:sp>
            <p:nvSpPr>
              <p:cNvPr id="632" name="Google Shape;632;p25"/>
              <p:cNvSpPr/>
              <p:nvPr/>
            </p:nvSpPr>
            <p:spPr>
              <a:xfrm>
                <a:off x="2659234" y="2267047"/>
                <a:ext cx="678600" cy="678600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33" name="Google Shape;633;p25"/>
              <p:cNvSpPr txBox="1"/>
              <p:nvPr/>
            </p:nvSpPr>
            <p:spPr>
              <a:xfrm>
                <a:off x="2832475" y="2336866"/>
                <a:ext cx="2922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L</a:t>
                </a:r>
                <a:endParaRPr/>
              </a:p>
            </p:txBody>
          </p:sp>
          <p:cxnSp>
            <p:nvCxnSpPr>
              <p:cNvPr id="634" name="Google Shape;634;p25"/>
              <p:cNvCxnSpPr/>
              <p:nvPr/>
            </p:nvCxnSpPr>
            <p:spPr>
              <a:xfrm>
                <a:off x="2659233" y="2776017"/>
                <a:ext cx="678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35" name="Google Shape;635;p25"/>
              <p:cNvCxnSpPr>
                <a:endCxn id="632" idx="2"/>
              </p:cNvCxnSpPr>
              <p:nvPr/>
            </p:nvCxnSpPr>
            <p:spPr>
              <a:xfrm>
                <a:off x="2998534" y="2775847"/>
                <a:ext cx="0" cy="169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36" name="Google Shape;636;p25"/>
              <p:cNvCxnSpPr/>
              <p:nvPr/>
            </p:nvCxnSpPr>
            <p:spPr>
              <a:xfrm rot="10800000" flipH="1">
                <a:off x="2659233" y="2775874"/>
                <a:ext cx="339300" cy="169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37" name="Google Shape;637;p25"/>
              <p:cNvCxnSpPr/>
              <p:nvPr/>
            </p:nvCxnSpPr>
            <p:spPr>
              <a:xfrm rot="10800000" flipH="1">
                <a:off x="3012229" y="2775874"/>
                <a:ext cx="339300" cy="169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38" name="Google Shape;638;p25"/>
            <p:cNvGrpSpPr/>
            <p:nvPr/>
          </p:nvGrpSpPr>
          <p:grpSpPr>
            <a:xfrm>
              <a:off x="8887731" y="3133009"/>
              <a:ext cx="692296" cy="678627"/>
              <a:chOff x="2659233" y="2267047"/>
              <a:chExt cx="692296" cy="678627"/>
            </a:xfrm>
          </p:grpSpPr>
          <p:sp>
            <p:nvSpPr>
              <p:cNvPr id="639" name="Google Shape;639;p25"/>
              <p:cNvSpPr/>
              <p:nvPr/>
            </p:nvSpPr>
            <p:spPr>
              <a:xfrm>
                <a:off x="2659234" y="2267047"/>
                <a:ext cx="678600" cy="678600"/>
              </a:xfrm>
              <a:prstGeom prst="rect">
                <a:avLst/>
              </a:prstGeom>
              <a:noFill/>
              <a:ln w="1587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40" name="Google Shape;640;p25"/>
              <p:cNvSpPr txBox="1"/>
              <p:nvPr/>
            </p:nvSpPr>
            <p:spPr>
              <a:xfrm>
                <a:off x="2832475" y="2336866"/>
                <a:ext cx="3402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G</a:t>
                </a:r>
                <a:endParaRPr/>
              </a:p>
            </p:txBody>
          </p:sp>
          <p:cxnSp>
            <p:nvCxnSpPr>
              <p:cNvPr id="641" name="Google Shape;641;p25"/>
              <p:cNvCxnSpPr/>
              <p:nvPr/>
            </p:nvCxnSpPr>
            <p:spPr>
              <a:xfrm>
                <a:off x="2659233" y="2776017"/>
                <a:ext cx="678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42" name="Google Shape;642;p25"/>
              <p:cNvCxnSpPr>
                <a:endCxn id="639" idx="2"/>
              </p:cNvCxnSpPr>
              <p:nvPr/>
            </p:nvCxnSpPr>
            <p:spPr>
              <a:xfrm>
                <a:off x="2998534" y="2775847"/>
                <a:ext cx="0" cy="169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C328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43" name="Google Shape;643;p25"/>
              <p:cNvCxnSpPr/>
              <p:nvPr/>
            </p:nvCxnSpPr>
            <p:spPr>
              <a:xfrm rot="10800000" flipH="1">
                <a:off x="2659233" y="2775874"/>
                <a:ext cx="339300" cy="169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44" name="Google Shape;644;p25"/>
              <p:cNvCxnSpPr/>
              <p:nvPr/>
            </p:nvCxnSpPr>
            <p:spPr>
              <a:xfrm rot="10800000" flipH="1">
                <a:off x="3012229" y="2775874"/>
                <a:ext cx="339300" cy="169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6A47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645" name="Google Shape;645;p25"/>
            <p:cNvCxnSpPr>
              <a:endCxn id="586" idx="0"/>
            </p:cNvCxnSpPr>
            <p:nvPr/>
          </p:nvCxnSpPr>
          <p:spPr>
            <a:xfrm flipH="1">
              <a:off x="4425278" y="1724103"/>
              <a:ext cx="1822200" cy="3171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646" name="Google Shape;646;p25"/>
            <p:cNvCxnSpPr>
              <a:endCxn id="603" idx="0"/>
            </p:cNvCxnSpPr>
            <p:nvPr/>
          </p:nvCxnSpPr>
          <p:spPr>
            <a:xfrm>
              <a:off x="6586778" y="1736504"/>
              <a:ext cx="1750200" cy="3090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647" name="Google Shape;647;p25"/>
            <p:cNvCxnSpPr>
              <a:endCxn id="591" idx="0"/>
            </p:cNvCxnSpPr>
            <p:nvPr/>
          </p:nvCxnSpPr>
          <p:spPr>
            <a:xfrm flipH="1">
              <a:off x="3416536" y="2639897"/>
              <a:ext cx="846000" cy="4974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648" name="Google Shape;648;p25"/>
            <p:cNvCxnSpPr>
              <a:endCxn id="615" idx="0"/>
            </p:cNvCxnSpPr>
            <p:nvPr/>
          </p:nvCxnSpPr>
          <p:spPr>
            <a:xfrm>
              <a:off x="4601443" y="2644310"/>
              <a:ext cx="741000" cy="4887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649" name="Google Shape;649;p25"/>
            <p:cNvCxnSpPr>
              <a:endCxn id="627" idx="0"/>
            </p:cNvCxnSpPr>
            <p:nvPr/>
          </p:nvCxnSpPr>
          <p:spPr>
            <a:xfrm flipH="1">
              <a:off x="7457815" y="2651510"/>
              <a:ext cx="705900" cy="4815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650" name="Google Shape;650;p25"/>
            <p:cNvCxnSpPr>
              <a:endCxn id="639" idx="0"/>
            </p:cNvCxnSpPr>
            <p:nvPr/>
          </p:nvCxnSpPr>
          <p:spPr>
            <a:xfrm>
              <a:off x="8503132" y="2641609"/>
              <a:ext cx="723900" cy="4914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651" name="Google Shape;651;p25"/>
            <p:cNvCxnSpPr>
              <a:endCxn id="596" idx="0"/>
            </p:cNvCxnSpPr>
            <p:nvPr/>
          </p:nvCxnSpPr>
          <p:spPr>
            <a:xfrm flipH="1">
              <a:off x="2881278" y="3732117"/>
              <a:ext cx="383400" cy="508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652" name="Google Shape;652;p25"/>
            <p:cNvCxnSpPr>
              <a:endCxn id="620" idx="0"/>
            </p:cNvCxnSpPr>
            <p:nvPr/>
          </p:nvCxnSpPr>
          <p:spPr>
            <a:xfrm flipH="1">
              <a:off x="4807185" y="3716130"/>
              <a:ext cx="380700" cy="5205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653" name="Google Shape;653;p25"/>
            <p:cNvCxnSpPr>
              <a:endCxn id="632" idx="0"/>
            </p:cNvCxnSpPr>
            <p:nvPr/>
          </p:nvCxnSpPr>
          <p:spPr>
            <a:xfrm flipH="1">
              <a:off x="6922557" y="3727830"/>
              <a:ext cx="380700" cy="508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654" name="Google Shape;654;p25"/>
            <p:cNvCxnSpPr>
              <a:endCxn id="574" idx="0"/>
            </p:cNvCxnSpPr>
            <p:nvPr/>
          </p:nvCxnSpPr>
          <p:spPr>
            <a:xfrm>
              <a:off x="3600752" y="3727917"/>
              <a:ext cx="289200" cy="5130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655" name="Google Shape;655;p25"/>
            <p:cNvCxnSpPr>
              <a:endCxn id="608" idx="0"/>
            </p:cNvCxnSpPr>
            <p:nvPr/>
          </p:nvCxnSpPr>
          <p:spPr>
            <a:xfrm>
              <a:off x="5496959" y="3719730"/>
              <a:ext cx="318900" cy="5169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656" name="Google Shape;656;p25"/>
            <p:cNvCxnSpPr/>
            <p:nvPr/>
          </p:nvCxnSpPr>
          <p:spPr>
            <a:xfrm rot="10800000" flipH="1">
              <a:off x="7464669" y="3641836"/>
              <a:ext cx="339300" cy="169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aphicFrame>
        <p:nvGraphicFramePr>
          <p:cNvPr id="657" name="Google Shape;657;p25"/>
          <p:cNvGraphicFramePr/>
          <p:nvPr/>
        </p:nvGraphicFramePr>
        <p:xfrm>
          <a:off x="182143" y="5531697"/>
          <a:ext cx="8128050" cy="9893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494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2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3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4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5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6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7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8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9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10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11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12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13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4C3282"/>
                          </a:solidFill>
                        </a:rPr>
                        <a:t>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4C3282"/>
                          </a:solidFill>
                        </a:rPr>
                        <a:t>B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4C3282"/>
                          </a:solidFill>
                        </a:rPr>
                        <a:t>C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4C3282"/>
                          </a:solidFill>
                        </a:rPr>
                        <a:t>D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4C3282"/>
                          </a:solidFill>
                        </a:rPr>
                        <a:t>E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4C3282"/>
                          </a:solidFill>
                        </a:rPr>
                        <a:t>F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4C3282"/>
                          </a:solidFill>
                        </a:rPr>
                        <a:t>G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4C3282"/>
                          </a:solidFill>
                        </a:rPr>
                        <a:t>H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4C3282"/>
                          </a:solidFill>
                        </a:rPr>
                        <a:t>I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4C3282"/>
                          </a:solidFill>
                        </a:rPr>
                        <a:t>J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4C3282"/>
                          </a:solidFill>
                        </a:rPr>
                        <a:t>K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4C3282"/>
                          </a:solidFill>
                        </a:rPr>
                        <a:t>L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58" name="Google Shape;658;p25"/>
          <p:cNvSpPr txBox="1"/>
          <p:nvPr/>
        </p:nvSpPr>
        <p:spPr>
          <a:xfrm>
            <a:off x="2201446" y="5081695"/>
            <a:ext cx="408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Fill array in </a:t>
            </a:r>
            <a:r>
              <a:rPr lang="en-US" sz="1800" b="1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level-order</a:t>
            </a: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from left to right</a:t>
            </a:r>
            <a:endParaRPr/>
          </a:p>
        </p:txBody>
      </p:sp>
      <p:sp>
        <p:nvSpPr>
          <p:cNvPr id="659" name="Google Shape;659;p25"/>
          <p:cNvSpPr txBox="1"/>
          <p:nvPr/>
        </p:nvSpPr>
        <p:spPr>
          <a:xfrm>
            <a:off x="8147608" y="698090"/>
            <a:ext cx="3723300" cy="5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How do we find the minimum node?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How do we find the last node?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How do we find the next open space?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How do we find a node’s left child?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How do we find a node’s right child?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How do we find a node’s parent?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60" name="Google Shape;660;p25"/>
          <p:cNvSpPr txBox="1"/>
          <p:nvPr/>
        </p:nvSpPr>
        <p:spPr>
          <a:xfrm>
            <a:off x="8906164" y="5985216"/>
            <a:ext cx="2022600" cy="535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Quattrocento Sans"/>
                <a:ea typeface="Quattrocento Sans"/>
                <a:cs typeface="Quattrocento Sans"/>
                <a:sym typeface="Quattrocento Sans"/>
              </a:rPr>
              <a:t> </a:t>
            </a:r>
            <a:endParaRPr/>
          </a:p>
        </p:txBody>
      </p:sp>
      <p:sp>
        <p:nvSpPr>
          <p:cNvPr id="661" name="Google Shape;661;p25"/>
          <p:cNvSpPr txBox="1"/>
          <p:nvPr/>
        </p:nvSpPr>
        <p:spPr>
          <a:xfrm>
            <a:off x="8906102" y="4141137"/>
            <a:ext cx="2206200" cy="2769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3999" b="-3477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Quattrocento Sans"/>
                <a:ea typeface="Quattrocento Sans"/>
                <a:cs typeface="Quattrocento Sans"/>
                <a:sym typeface="Quattrocento Sans"/>
              </a:rPr>
              <a:t> </a:t>
            </a:r>
            <a:endParaRPr/>
          </a:p>
        </p:txBody>
      </p:sp>
      <p:sp>
        <p:nvSpPr>
          <p:cNvPr id="662" name="Google Shape;662;p25"/>
          <p:cNvSpPr txBox="1"/>
          <p:nvPr/>
        </p:nvSpPr>
        <p:spPr>
          <a:xfrm>
            <a:off x="8906182" y="5174128"/>
            <a:ext cx="2345400" cy="2769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l="-4169" r="-519" b="-3999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Quattrocento Sans"/>
                <a:ea typeface="Quattrocento Sans"/>
                <a:cs typeface="Quattrocento Sans"/>
                <a:sym typeface="Quattrocento Sans"/>
              </a:rPr>
              <a:t> </a:t>
            </a:r>
            <a:endParaRPr/>
          </a:p>
        </p:txBody>
      </p:sp>
      <p:sp>
        <p:nvSpPr>
          <p:cNvPr id="663" name="Google Shape;663;p25"/>
          <p:cNvSpPr txBox="1"/>
          <p:nvPr/>
        </p:nvSpPr>
        <p:spPr>
          <a:xfrm>
            <a:off x="8928985" y="1378803"/>
            <a:ext cx="2086500" cy="2769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l="-4239" r="-1819" b="-3042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Quattrocento Sans"/>
                <a:ea typeface="Quattrocento Sans"/>
                <a:cs typeface="Quattrocento Sans"/>
                <a:sym typeface="Quattrocento Sans"/>
              </a:rPr>
              <a:t> </a:t>
            </a:r>
            <a:endParaRPr/>
          </a:p>
        </p:txBody>
      </p:sp>
      <p:sp>
        <p:nvSpPr>
          <p:cNvPr id="664" name="Google Shape;664;p25"/>
          <p:cNvSpPr txBox="1"/>
          <p:nvPr/>
        </p:nvSpPr>
        <p:spPr>
          <a:xfrm>
            <a:off x="8538709" y="2212971"/>
            <a:ext cx="2878200" cy="2769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l="-2199" t="-4349" r="-1319" b="-3477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Quattrocento Sans"/>
                <a:ea typeface="Quattrocento Sans"/>
                <a:cs typeface="Quattrocento Sans"/>
                <a:sym typeface="Quattrocento Sans"/>
              </a:rPr>
              <a:t> </a:t>
            </a:r>
            <a:endParaRPr/>
          </a:p>
        </p:txBody>
      </p:sp>
      <p:sp>
        <p:nvSpPr>
          <p:cNvPr id="665" name="Google Shape;665;p25"/>
          <p:cNvSpPr txBox="1"/>
          <p:nvPr/>
        </p:nvSpPr>
        <p:spPr>
          <a:xfrm>
            <a:off x="8681481" y="3250487"/>
            <a:ext cx="2581500" cy="2769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l="-3939" r="-979" b="-3477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Quattrocento Sans"/>
                <a:ea typeface="Quattrocento Sans"/>
                <a:cs typeface="Quattrocento Sans"/>
                <a:sym typeface="Quattrocento Sans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4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Priority Queue ADT</a:t>
            </a:r>
            <a:endParaRPr/>
          </a:p>
        </p:txBody>
      </p:sp>
      <p:grpSp>
        <p:nvGrpSpPr>
          <p:cNvPr id="451" name="Google Shape;451;p34"/>
          <p:cNvGrpSpPr/>
          <p:nvPr/>
        </p:nvGrpSpPr>
        <p:grpSpPr>
          <a:xfrm>
            <a:off x="6403246" y="1980599"/>
            <a:ext cx="2752850" cy="3797810"/>
            <a:chOff x="908857" y="1530095"/>
            <a:chExt cx="2752850" cy="3797810"/>
          </a:xfrm>
        </p:grpSpPr>
        <p:sp>
          <p:nvSpPr>
            <p:cNvPr id="452" name="Google Shape;452;p34"/>
            <p:cNvSpPr/>
            <p:nvPr/>
          </p:nvSpPr>
          <p:spPr>
            <a:xfrm>
              <a:off x="908857" y="2061556"/>
              <a:ext cx="2565743" cy="3266349"/>
            </a:xfrm>
            <a:prstGeom prst="rect">
              <a:avLst/>
            </a:prstGeom>
            <a:noFill/>
            <a:ln w="1587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53" name="Google Shape;453;p34"/>
            <p:cNvSpPr/>
            <p:nvPr/>
          </p:nvSpPr>
          <p:spPr>
            <a:xfrm>
              <a:off x="908858" y="1530095"/>
              <a:ext cx="2565743" cy="531461"/>
            </a:xfrm>
            <a:prstGeom prst="rect">
              <a:avLst/>
            </a:prstGeom>
            <a:solidFill>
              <a:srgbClr val="B6A479"/>
            </a:solidFill>
            <a:ln w="1587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Min Priority Queue ADT</a:t>
              </a:r>
              <a:endParaRPr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54" name="Google Shape;454;p34"/>
            <p:cNvSpPr txBox="1"/>
            <p:nvPr/>
          </p:nvSpPr>
          <p:spPr>
            <a:xfrm>
              <a:off x="1129407" y="3259207"/>
              <a:ext cx="25323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removeMin()</a:t>
              </a:r>
              <a:r>
                <a:rPr lang="en-US" sz="14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 – returns the element with the </a:t>
              </a:r>
              <a:r>
                <a:rPr lang="en-US" sz="1400" u="sng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smallest</a:t>
              </a:r>
              <a:r>
                <a:rPr lang="en-US" sz="14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 priority, removes it from the collection</a:t>
              </a:r>
              <a:endParaRPr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55" name="Google Shape;455;p34"/>
            <p:cNvSpPr txBox="1"/>
            <p:nvPr/>
          </p:nvSpPr>
          <p:spPr>
            <a:xfrm>
              <a:off x="928946" y="2078637"/>
              <a:ext cx="203523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4C328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state</a:t>
              </a:r>
              <a:endParaRPr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56" name="Google Shape;456;p34"/>
            <p:cNvSpPr txBox="1"/>
            <p:nvPr/>
          </p:nvSpPr>
          <p:spPr>
            <a:xfrm>
              <a:off x="928946" y="2979430"/>
              <a:ext cx="203523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4C328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behavior</a:t>
              </a:r>
              <a:endParaRPr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57" name="Google Shape;457;p34"/>
            <p:cNvSpPr txBox="1"/>
            <p:nvPr/>
          </p:nvSpPr>
          <p:spPr>
            <a:xfrm>
              <a:off x="1098581" y="2386738"/>
              <a:ext cx="2376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Set of comparable values</a:t>
              </a:r>
              <a:endParaRPr>
                <a:latin typeface="Quattrocento Sans"/>
                <a:ea typeface="Quattrocento Sans"/>
                <a:cs typeface="Quattrocento Sans"/>
                <a:sym typeface="Quattrocento Sa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- Ordered based on “priority”</a:t>
              </a:r>
              <a:endParaRPr sz="1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58" name="Google Shape;458;p34"/>
            <p:cNvSpPr txBox="1"/>
            <p:nvPr/>
          </p:nvSpPr>
          <p:spPr>
            <a:xfrm>
              <a:off x="1097463" y="4120565"/>
              <a:ext cx="2320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peekMin()</a:t>
              </a:r>
              <a:r>
                <a:rPr lang="en-US" sz="14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 – find, but do not remove the element with the </a:t>
              </a:r>
              <a:r>
                <a:rPr lang="en-US" sz="1400" u="sng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smallest</a:t>
              </a:r>
              <a:r>
                <a:rPr lang="en-US" sz="14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 priority</a:t>
              </a:r>
              <a:endParaRPr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59" name="Google Shape;459;p34"/>
            <p:cNvSpPr txBox="1"/>
            <p:nvPr/>
          </p:nvSpPr>
          <p:spPr>
            <a:xfrm>
              <a:off x="1095938" y="4777413"/>
              <a:ext cx="230311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add(value) </a:t>
              </a:r>
              <a:r>
                <a:rPr lang="en-US" sz="14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– add a new element to the collection</a:t>
              </a:r>
              <a:endParaRPr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460" name="Google Shape;460;p34"/>
          <p:cNvGrpSpPr/>
          <p:nvPr/>
        </p:nvGrpSpPr>
        <p:grpSpPr>
          <a:xfrm>
            <a:off x="9238831" y="1980599"/>
            <a:ext cx="2545654" cy="3797810"/>
            <a:chOff x="908858" y="1530095"/>
            <a:chExt cx="2545654" cy="3797810"/>
          </a:xfrm>
        </p:grpSpPr>
        <p:sp>
          <p:nvSpPr>
            <p:cNvPr id="461" name="Google Shape;461;p34"/>
            <p:cNvSpPr/>
            <p:nvPr/>
          </p:nvSpPr>
          <p:spPr>
            <a:xfrm>
              <a:off x="908858" y="2061556"/>
              <a:ext cx="2545654" cy="3266349"/>
            </a:xfrm>
            <a:prstGeom prst="rect">
              <a:avLst/>
            </a:prstGeom>
            <a:noFill/>
            <a:ln w="1587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62" name="Google Shape;462;p34"/>
            <p:cNvSpPr/>
            <p:nvPr/>
          </p:nvSpPr>
          <p:spPr>
            <a:xfrm>
              <a:off x="908858" y="1530095"/>
              <a:ext cx="2545653" cy="531461"/>
            </a:xfrm>
            <a:prstGeom prst="rect">
              <a:avLst/>
            </a:prstGeom>
            <a:solidFill>
              <a:srgbClr val="B6A479"/>
            </a:solidFill>
            <a:ln w="1587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Max Priority Queue ADT</a:t>
              </a:r>
              <a:endParaRPr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63" name="Google Shape;463;p34"/>
            <p:cNvSpPr txBox="1"/>
            <p:nvPr/>
          </p:nvSpPr>
          <p:spPr>
            <a:xfrm>
              <a:off x="1129408" y="3259207"/>
              <a:ext cx="23250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removeMax()</a:t>
              </a:r>
              <a:r>
                <a:rPr lang="en-US" sz="14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 – returns the element with the </a:t>
              </a:r>
              <a:r>
                <a:rPr lang="en-US" sz="1400" u="sng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largest</a:t>
              </a:r>
              <a:r>
                <a:rPr lang="en-US" sz="14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 priority, removes it from the collection</a:t>
              </a:r>
              <a:endParaRPr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64" name="Google Shape;464;p34"/>
            <p:cNvSpPr txBox="1"/>
            <p:nvPr/>
          </p:nvSpPr>
          <p:spPr>
            <a:xfrm>
              <a:off x="928946" y="2078637"/>
              <a:ext cx="203523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4C328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state</a:t>
              </a:r>
              <a:endParaRPr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65" name="Google Shape;465;p34"/>
            <p:cNvSpPr txBox="1"/>
            <p:nvPr/>
          </p:nvSpPr>
          <p:spPr>
            <a:xfrm>
              <a:off x="928946" y="2979430"/>
              <a:ext cx="203523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4C328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behavior</a:t>
              </a:r>
              <a:endParaRPr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66" name="Google Shape;466;p34"/>
            <p:cNvSpPr txBox="1"/>
            <p:nvPr/>
          </p:nvSpPr>
          <p:spPr>
            <a:xfrm>
              <a:off x="1098581" y="2386738"/>
              <a:ext cx="2325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Set of comparable values</a:t>
              </a:r>
              <a:endParaRPr>
                <a:latin typeface="Quattrocento Sans"/>
                <a:ea typeface="Quattrocento Sans"/>
                <a:cs typeface="Quattrocento Sans"/>
                <a:sym typeface="Quattrocento Sa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- Ordered based on “priority”</a:t>
              </a:r>
              <a:endParaRPr sz="1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67" name="Google Shape;467;p34"/>
            <p:cNvSpPr txBox="1"/>
            <p:nvPr/>
          </p:nvSpPr>
          <p:spPr>
            <a:xfrm>
              <a:off x="1125450" y="4116913"/>
              <a:ext cx="2325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peekMax()</a:t>
              </a:r>
              <a:r>
                <a:rPr lang="en-US" sz="14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 – find, but do not remove the element with the </a:t>
              </a:r>
              <a:r>
                <a:rPr lang="en-US" sz="1400" u="sng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largest</a:t>
              </a:r>
              <a:r>
                <a:rPr lang="en-US" sz="14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 priority</a:t>
              </a:r>
              <a:endParaRPr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68" name="Google Shape;468;p34"/>
            <p:cNvSpPr txBox="1"/>
            <p:nvPr/>
          </p:nvSpPr>
          <p:spPr>
            <a:xfrm>
              <a:off x="1125450" y="4777413"/>
              <a:ext cx="23251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add(value) </a:t>
              </a:r>
              <a:r>
                <a:rPr lang="en-US" sz="14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– add a new element to the collection</a:t>
              </a:r>
              <a:endParaRPr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469" name="Google Shape;469;p34"/>
          <p:cNvSpPr txBox="1"/>
          <p:nvPr/>
        </p:nvSpPr>
        <p:spPr>
          <a:xfrm>
            <a:off x="640942" y="1822408"/>
            <a:ext cx="525840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Priority Queues are commonly used for sorting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If a Queue is “First-In-First-Out” (FIFO) Priority Queues are “Most-Important-Out-First”</a:t>
            </a:r>
            <a:endParaRPr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Items in Priority Queue must be comparable – </a:t>
            </a:r>
            <a:br>
              <a:rPr lang="en-US"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The data structure will maintain some amount of internal sorting, in a sort of similar way to BSTs/AVLs</a:t>
            </a:r>
            <a:endParaRPr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70" name="Google Shape;470;p34"/>
          <p:cNvSpPr/>
          <p:nvPr/>
        </p:nvSpPr>
        <p:spPr>
          <a:xfrm rot="-3034684">
            <a:off x="5891399" y="1513933"/>
            <a:ext cx="1063869" cy="95856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4C32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26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Heap Implementation Runtimes</a:t>
            </a:r>
            <a:endParaRPr/>
          </a:p>
        </p:txBody>
      </p:sp>
      <p:grpSp>
        <p:nvGrpSpPr>
          <p:cNvPr id="671" name="Google Shape;671;p26"/>
          <p:cNvGrpSpPr/>
          <p:nvPr/>
        </p:nvGrpSpPr>
        <p:grpSpPr>
          <a:xfrm>
            <a:off x="1618711" y="3901019"/>
            <a:ext cx="692296" cy="678627"/>
            <a:chOff x="2659233" y="2267047"/>
            <a:chExt cx="692296" cy="678627"/>
          </a:xfrm>
        </p:grpSpPr>
        <p:sp>
          <p:nvSpPr>
            <p:cNvPr id="672" name="Google Shape;672;p26"/>
            <p:cNvSpPr/>
            <p:nvPr/>
          </p:nvSpPr>
          <p:spPr>
            <a:xfrm>
              <a:off x="2659234" y="2267047"/>
              <a:ext cx="678600" cy="6786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73" name="Google Shape;673;p26"/>
            <p:cNvSpPr txBox="1"/>
            <p:nvPr/>
          </p:nvSpPr>
          <p:spPr>
            <a:xfrm>
              <a:off x="2878192" y="2336866"/>
              <a:ext cx="300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E</a:t>
              </a:r>
              <a:endParaRPr/>
            </a:p>
          </p:txBody>
        </p:sp>
        <p:cxnSp>
          <p:nvCxnSpPr>
            <p:cNvPr id="674" name="Google Shape;674;p26"/>
            <p:cNvCxnSpPr/>
            <p:nvPr/>
          </p:nvCxnSpPr>
          <p:spPr>
            <a:xfrm>
              <a:off x="2659233" y="2776017"/>
              <a:ext cx="678600" cy="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5" name="Google Shape;675;p26"/>
            <p:cNvCxnSpPr>
              <a:endCxn id="672" idx="2"/>
            </p:cNvCxnSpPr>
            <p:nvPr/>
          </p:nvCxnSpPr>
          <p:spPr>
            <a:xfrm>
              <a:off x="2998534" y="2775847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6" name="Google Shape;676;p26"/>
            <p:cNvCxnSpPr/>
            <p:nvPr/>
          </p:nvCxnSpPr>
          <p:spPr>
            <a:xfrm rot="10800000" flipH="1">
              <a:off x="2659233" y="2775874"/>
              <a:ext cx="339300" cy="169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7" name="Google Shape;677;p26"/>
            <p:cNvCxnSpPr/>
            <p:nvPr/>
          </p:nvCxnSpPr>
          <p:spPr>
            <a:xfrm rot="10800000" flipH="1">
              <a:off x="3012229" y="2775874"/>
              <a:ext cx="339300" cy="169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678" name="Google Shape;678;p26"/>
          <p:cNvGrpSpPr/>
          <p:nvPr/>
        </p:nvGrpSpPr>
        <p:grpSpPr>
          <a:xfrm>
            <a:off x="2154037" y="1701305"/>
            <a:ext cx="678601" cy="678600"/>
            <a:chOff x="2476501" y="3333847"/>
            <a:chExt cx="678601" cy="678600"/>
          </a:xfrm>
        </p:grpSpPr>
        <p:sp>
          <p:nvSpPr>
            <p:cNvPr id="679" name="Google Shape;679;p26"/>
            <p:cNvSpPr/>
            <p:nvPr/>
          </p:nvSpPr>
          <p:spPr>
            <a:xfrm>
              <a:off x="2476502" y="3333847"/>
              <a:ext cx="678600" cy="6786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80" name="Google Shape;680;p26"/>
            <p:cNvSpPr txBox="1"/>
            <p:nvPr/>
          </p:nvSpPr>
          <p:spPr>
            <a:xfrm>
              <a:off x="2649743" y="3403666"/>
              <a:ext cx="332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A</a:t>
              </a:r>
              <a:endParaRPr/>
            </a:p>
          </p:txBody>
        </p:sp>
        <p:cxnSp>
          <p:nvCxnSpPr>
            <p:cNvPr id="681" name="Google Shape;681;p26"/>
            <p:cNvCxnSpPr/>
            <p:nvPr/>
          </p:nvCxnSpPr>
          <p:spPr>
            <a:xfrm>
              <a:off x="2476501" y="3842817"/>
              <a:ext cx="678600" cy="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82" name="Google Shape;682;p26"/>
            <p:cNvCxnSpPr>
              <a:endCxn id="679" idx="2"/>
            </p:cNvCxnSpPr>
            <p:nvPr/>
          </p:nvCxnSpPr>
          <p:spPr>
            <a:xfrm>
              <a:off x="2815802" y="3842647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683" name="Google Shape;683;p26"/>
          <p:cNvGrpSpPr/>
          <p:nvPr/>
        </p:nvGrpSpPr>
        <p:grpSpPr>
          <a:xfrm>
            <a:off x="1145295" y="2797399"/>
            <a:ext cx="678601" cy="678600"/>
            <a:chOff x="2476501" y="3333847"/>
            <a:chExt cx="678601" cy="678600"/>
          </a:xfrm>
        </p:grpSpPr>
        <p:sp>
          <p:nvSpPr>
            <p:cNvPr id="684" name="Google Shape;684;p26"/>
            <p:cNvSpPr/>
            <p:nvPr/>
          </p:nvSpPr>
          <p:spPr>
            <a:xfrm>
              <a:off x="2476502" y="3333847"/>
              <a:ext cx="678600" cy="6786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85" name="Google Shape;685;p26"/>
            <p:cNvSpPr txBox="1"/>
            <p:nvPr/>
          </p:nvSpPr>
          <p:spPr>
            <a:xfrm>
              <a:off x="2649743" y="3403666"/>
              <a:ext cx="312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B</a:t>
              </a:r>
              <a:endParaRPr/>
            </a:p>
          </p:txBody>
        </p:sp>
        <p:cxnSp>
          <p:nvCxnSpPr>
            <p:cNvPr id="686" name="Google Shape;686;p26"/>
            <p:cNvCxnSpPr/>
            <p:nvPr/>
          </p:nvCxnSpPr>
          <p:spPr>
            <a:xfrm>
              <a:off x="2476501" y="3842817"/>
              <a:ext cx="678600" cy="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87" name="Google Shape;687;p26"/>
            <p:cNvCxnSpPr>
              <a:endCxn id="684" idx="2"/>
            </p:cNvCxnSpPr>
            <p:nvPr/>
          </p:nvCxnSpPr>
          <p:spPr>
            <a:xfrm>
              <a:off x="2815802" y="3842647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688" name="Google Shape;688;p26"/>
          <p:cNvGrpSpPr/>
          <p:nvPr/>
        </p:nvGrpSpPr>
        <p:grpSpPr>
          <a:xfrm>
            <a:off x="610037" y="3901019"/>
            <a:ext cx="692296" cy="678627"/>
            <a:chOff x="2659233" y="2267047"/>
            <a:chExt cx="692296" cy="678627"/>
          </a:xfrm>
        </p:grpSpPr>
        <p:sp>
          <p:nvSpPr>
            <p:cNvPr id="689" name="Google Shape;689;p26"/>
            <p:cNvSpPr/>
            <p:nvPr/>
          </p:nvSpPr>
          <p:spPr>
            <a:xfrm>
              <a:off x="2659234" y="2267047"/>
              <a:ext cx="678600" cy="6786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90" name="Google Shape;690;p26"/>
            <p:cNvSpPr txBox="1"/>
            <p:nvPr/>
          </p:nvSpPr>
          <p:spPr>
            <a:xfrm>
              <a:off x="2832475" y="2336866"/>
              <a:ext cx="345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D</a:t>
              </a:r>
              <a:endParaRPr/>
            </a:p>
          </p:txBody>
        </p:sp>
        <p:cxnSp>
          <p:nvCxnSpPr>
            <p:cNvPr id="691" name="Google Shape;691;p26"/>
            <p:cNvCxnSpPr/>
            <p:nvPr/>
          </p:nvCxnSpPr>
          <p:spPr>
            <a:xfrm>
              <a:off x="2659233" y="2776017"/>
              <a:ext cx="678600" cy="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92" name="Google Shape;692;p26"/>
            <p:cNvCxnSpPr>
              <a:endCxn id="689" idx="2"/>
            </p:cNvCxnSpPr>
            <p:nvPr/>
          </p:nvCxnSpPr>
          <p:spPr>
            <a:xfrm>
              <a:off x="2998534" y="2775847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93" name="Google Shape;693;p26"/>
            <p:cNvCxnSpPr/>
            <p:nvPr/>
          </p:nvCxnSpPr>
          <p:spPr>
            <a:xfrm rot="10800000" flipH="1">
              <a:off x="2659233" y="2775874"/>
              <a:ext cx="339300" cy="169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94" name="Google Shape;694;p26"/>
            <p:cNvCxnSpPr/>
            <p:nvPr/>
          </p:nvCxnSpPr>
          <p:spPr>
            <a:xfrm rot="10800000" flipH="1">
              <a:off x="3012229" y="2775874"/>
              <a:ext cx="339300" cy="169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695" name="Google Shape;695;p26"/>
          <p:cNvGrpSpPr/>
          <p:nvPr/>
        </p:nvGrpSpPr>
        <p:grpSpPr>
          <a:xfrm>
            <a:off x="3071202" y="2793112"/>
            <a:ext cx="678601" cy="678600"/>
            <a:chOff x="2476501" y="3333847"/>
            <a:chExt cx="678601" cy="678600"/>
          </a:xfrm>
        </p:grpSpPr>
        <p:sp>
          <p:nvSpPr>
            <p:cNvPr id="696" name="Google Shape;696;p26"/>
            <p:cNvSpPr/>
            <p:nvPr/>
          </p:nvSpPr>
          <p:spPr>
            <a:xfrm>
              <a:off x="2476502" y="3333847"/>
              <a:ext cx="678600" cy="6786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97" name="Google Shape;697;p26"/>
            <p:cNvSpPr txBox="1"/>
            <p:nvPr/>
          </p:nvSpPr>
          <p:spPr>
            <a:xfrm>
              <a:off x="2649743" y="3403666"/>
              <a:ext cx="327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C</a:t>
              </a:r>
              <a:endParaRPr/>
            </a:p>
          </p:txBody>
        </p:sp>
        <p:cxnSp>
          <p:nvCxnSpPr>
            <p:cNvPr id="698" name="Google Shape;698;p26"/>
            <p:cNvCxnSpPr/>
            <p:nvPr/>
          </p:nvCxnSpPr>
          <p:spPr>
            <a:xfrm>
              <a:off x="2476501" y="3842817"/>
              <a:ext cx="678600" cy="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99" name="Google Shape;699;p26"/>
            <p:cNvCxnSpPr>
              <a:endCxn id="696" idx="2"/>
            </p:cNvCxnSpPr>
            <p:nvPr/>
          </p:nvCxnSpPr>
          <p:spPr>
            <a:xfrm>
              <a:off x="2815802" y="3842647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700" name="Google Shape;700;p26"/>
          <p:cNvGrpSpPr/>
          <p:nvPr/>
        </p:nvGrpSpPr>
        <p:grpSpPr>
          <a:xfrm>
            <a:off x="2535944" y="3896732"/>
            <a:ext cx="692296" cy="678627"/>
            <a:chOff x="2659233" y="2267047"/>
            <a:chExt cx="692296" cy="678627"/>
          </a:xfrm>
        </p:grpSpPr>
        <p:sp>
          <p:nvSpPr>
            <p:cNvPr id="701" name="Google Shape;701;p26"/>
            <p:cNvSpPr/>
            <p:nvPr/>
          </p:nvSpPr>
          <p:spPr>
            <a:xfrm>
              <a:off x="2659234" y="2267047"/>
              <a:ext cx="678600" cy="6786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02" name="Google Shape;702;p26"/>
            <p:cNvSpPr txBox="1"/>
            <p:nvPr/>
          </p:nvSpPr>
          <p:spPr>
            <a:xfrm>
              <a:off x="2832475" y="2336866"/>
              <a:ext cx="295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F</a:t>
              </a:r>
              <a:endParaRPr/>
            </a:p>
          </p:txBody>
        </p:sp>
        <p:cxnSp>
          <p:nvCxnSpPr>
            <p:cNvPr id="703" name="Google Shape;703;p26"/>
            <p:cNvCxnSpPr/>
            <p:nvPr/>
          </p:nvCxnSpPr>
          <p:spPr>
            <a:xfrm>
              <a:off x="2659233" y="2776017"/>
              <a:ext cx="678600" cy="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04" name="Google Shape;704;p26"/>
            <p:cNvCxnSpPr>
              <a:endCxn id="701" idx="2"/>
            </p:cNvCxnSpPr>
            <p:nvPr/>
          </p:nvCxnSpPr>
          <p:spPr>
            <a:xfrm>
              <a:off x="2998534" y="2775847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05" name="Google Shape;705;p26"/>
            <p:cNvCxnSpPr/>
            <p:nvPr/>
          </p:nvCxnSpPr>
          <p:spPr>
            <a:xfrm rot="10800000" flipH="1">
              <a:off x="2659233" y="2775874"/>
              <a:ext cx="339300" cy="169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06" name="Google Shape;706;p26"/>
            <p:cNvCxnSpPr/>
            <p:nvPr/>
          </p:nvCxnSpPr>
          <p:spPr>
            <a:xfrm rot="10800000" flipH="1">
              <a:off x="3012229" y="2775874"/>
              <a:ext cx="339300" cy="169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707" name="Google Shape;707;p26"/>
          <p:cNvCxnSpPr>
            <a:endCxn id="684" idx="0"/>
          </p:cNvCxnSpPr>
          <p:nvPr/>
        </p:nvCxnSpPr>
        <p:spPr>
          <a:xfrm flipH="1">
            <a:off x="1484596" y="2299999"/>
            <a:ext cx="846000" cy="4974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08" name="Google Shape;708;p26"/>
          <p:cNvCxnSpPr>
            <a:endCxn id="696" idx="0"/>
          </p:cNvCxnSpPr>
          <p:nvPr/>
        </p:nvCxnSpPr>
        <p:spPr>
          <a:xfrm>
            <a:off x="2669503" y="2304412"/>
            <a:ext cx="741000" cy="4887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09" name="Google Shape;709;p26"/>
          <p:cNvCxnSpPr>
            <a:endCxn id="689" idx="0"/>
          </p:cNvCxnSpPr>
          <p:nvPr/>
        </p:nvCxnSpPr>
        <p:spPr>
          <a:xfrm flipH="1">
            <a:off x="949338" y="3392219"/>
            <a:ext cx="383400" cy="5088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10" name="Google Shape;710;p26"/>
          <p:cNvCxnSpPr>
            <a:endCxn id="701" idx="0"/>
          </p:cNvCxnSpPr>
          <p:nvPr/>
        </p:nvCxnSpPr>
        <p:spPr>
          <a:xfrm flipH="1">
            <a:off x="2875245" y="3376232"/>
            <a:ext cx="380700" cy="520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11" name="Google Shape;711;p26"/>
          <p:cNvCxnSpPr>
            <a:endCxn id="672" idx="0"/>
          </p:cNvCxnSpPr>
          <p:nvPr/>
        </p:nvCxnSpPr>
        <p:spPr>
          <a:xfrm>
            <a:off x="1668812" y="3388019"/>
            <a:ext cx="289200" cy="5130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graphicFrame>
        <p:nvGraphicFramePr>
          <p:cNvPr id="712" name="Google Shape;712;p26"/>
          <p:cNvGraphicFramePr/>
          <p:nvPr/>
        </p:nvGraphicFramePr>
        <p:xfrm>
          <a:off x="417986" y="4970602"/>
          <a:ext cx="3781400" cy="805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72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2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2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2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2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2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2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2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B6A479"/>
                          </a:solidFill>
                        </a:rPr>
                        <a:t>0</a:t>
                      </a:r>
                      <a:endParaRPr/>
                    </a:p>
                  </a:txBody>
                  <a:tcPr marL="74450" marR="74450" marT="37225" marB="372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B6A479"/>
                          </a:solidFill>
                        </a:rPr>
                        <a:t>1</a:t>
                      </a:r>
                      <a:endParaRPr/>
                    </a:p>
                  </a:txBody>
                  <a:tcPr marL="74450" marR="74450" marT="37225" marB="372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B6A479"/>
                          </a:solidFill>
                        </a:rPr>
                        <a:t>2</a:t>
                      </a:r>
                      <a:endParaRPr/>
                    </a:p>
                  </a:txBody>
                  <a:tcPr marL="74450" marR="74450" marT="37225" marB="372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B6A479"/>
                          </a:solidFill>
                        </a:rPr>
                        <a:t>3</a:t>
                      </a:r>
                      <a:endParaRPr/>
                    </a:p>
                  </a:txBody>
                  <a:tcPr marL="74450" marR="74450" marT="37225" marB="372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B6A479"/>
                          </a:solidFill>
                        </a:rPr>
                        <a:t>4</a:t>
                      </a:r>
                      <a:endParaRPr/>
                    </a:p>
                  </a:txBody>
                  <a:tcPr marL="74450" marR="74450" marT="37225" marB="372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B6A479"/>
                          </a:solidFill>
                        </a:rPr>
                        <a:t>5</a:t>
                      </a:r>
                      <a:endParaRPr/>
                    </a:p>
                  </a:txBody>
                  <a:tcPr marL="74450" marR="74450" marT="37225" marB="372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B6A479"/>
                          </a:solidFill>
                        </a:rPr>
                        <a:t>6</a:t>
                      </a:r>
                      <a:endParaRPr/>
                    </a:p>
                  </a:txBody>
                  <a:tcPr marL="74450" marR="74450" marT="37225" marB="372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B6A479"/>
                          </a:solidFill>
                        </a:rPr>
                        <a:t>7</a:t>
                      </a:r>
                      <a:endParaRPr/>
                    </a:p>
                  </a:txBody>
                  <a:tcPr marL="74450" marR="74450" marT="37225" marB="372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4C3282"/>
                          </a:solidFill>
                        </a:rPr>
                        <a:t>A</a:t>
                      </a:r>
                      <a:endParaRPr/>
                    </a:p>
                  </a:txBody>
                  <a:tcPr marL="74450" marR="74450" marT="37225" marB="372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4C3282"/>
                          </a:solidFill>
                        </a:rPr>
                        <a:t>B</a:t>
                      </a:r>
                      <a:endParaRPr/>
                    </a:p>
                  </a:txBody>
                  <a:tcPr marL="74450" marR="74450" marT="37225" marB="372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4C3282"/>
                          </a:solidFill>
                        </a:rPr>
                        <a:t>C</a:t>
                      </a:r>
                      <a:endParaRPr/>
                    </a:p>
                  </a:txBody>
                  <a:tcPr marL="74450" marR="74450" marT="37225" marB="372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4C3282"/>
                          </a:solidFill>
                        </a:rPr>
                        <a:t>D</a:t>
                      </a:r>
                      <a:endParaRPr/>
                    </a:p>
                  </a:txBody>
                  <a:tcPr marL="74450" marR="74450" marT="37225" marB="372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4C3282"/>
                          </a:solidFill>
                        </a:rPr>
                        <a:t>E</a:t>
                      </a:r>
                      <a:endParaRPr/>
                    </a:p>
                  </a:txBody>
                  <a:tcPr marL="74450" marR="74450" marT="37225" marB="372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4C3282"/>
                          </a:solidFill>
                        </a:rPr>
                        <a:t>F</a:t>
                      </a:r>
                      <a:endParaRPr/>
                    </a:p>
                  </a:txBody>
                  <a:tcPr marL="74450" marR="74450" marT="37225" marB="372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1">
                        <a:solidFill>
                          <a:srgbClr val="4C3282"/>
                        </a:solidFill>
                      </a:endParaRPr>
                    </a:p>
                  </a:txBody>
                  <a:tcPr marL="74450" marR="74450" marT="37225" marB="372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1">
                        <a:solidFill>
                          <a:srgbClr val="4C3282"/>
                        </a:solidFill>
                      </a:endParaRPr>
                    </a:p>
                  </a:txBody>
                  <a:tcPr marL="74450" marR="74450" marT="37225" marB="372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713" name="Google Shape;713;p26"/>
          <p:cNvCxnSpPr/>
          <p:nvPr/>
        </p:nvCxnSpPr>
        <p:spPr>
          <a:xfrm rot="10800000" flipH="1">
            <a:off x="3408111" y="3306226"/>
            <a:ext cx="339300" cy="1698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714" name="Google Shape;714;p26"/>
          <p:cNvGraphicFramePr/>
          <p:nvPr>
            <p:extLst>
              <p:ext uri="{D42A27DB-BD31-4B8C-83A1-F6EECF244321}">
                <p14:modId xmlns:p14="http://schemas.microsoft.com/office/powerpoint/2010/main" val="3416079038"/>
              </p:ext>
            </p:extLst>
          </p:nvPr>
        </p:nvGraphicFramePr>
        <p:xfrm>
          <a:off x="4661673" y="3207387"/>
          <a:ext cx="6580989" cy="1117332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983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8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69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21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724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Implementation</a:t>
                      </a:r>
                      <a:endParaRPr dirty="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add </a:t>
                      </a:r>
                      <a:endParaRPr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removeMin</a:t>
                      </a:r>
                      <a:endParaRPr sz="1800" dirty="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Peek</a:t>
                      </a:r>
                      <a:endParaRPr dirty="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Array-based heap</a:t>
                      </a:r>
                      <a:endParaRPr dirty="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worst-case: O(log n)</a:t>
                      </a:r>
                      <a:endParaRPr sz="1800" dirty="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800" dirty="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Worst-case: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800" dirty="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O(log n)</a:t>
                      </a:r>
                      <a:endParaRPr sz="1800" dirty="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800" dirty="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O(1)</a:t>
                      </a:r>
                      <a:endParaRPr sz="1800" dirty="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367A2-9C4A-EAAE-5077-3011D909F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Binary Heap vs. Binary Search Tree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36881-36ED-F6CE-4862-457D2742C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74" y="1379062"/>
            <a:ext cx="8804974" cy="4881294"/>
          </a:xfrm>
        </p:spPr>
        <p:txBody>
          <a:bodyPr/>
          <a:lstStyle/>
          <a:p>
            <a:r>
              <a:rPr lang="en-GB" sz="2400" dirty="0"/>
              <a:t>Binary Heap: the </a:t>
            </a:r>
            <a:r>
              <a:rPr lang="en-US" altLang="zh-CN" sz="2400" dirty="0"/>
              <a:t>min</a:t>
            </a:r>
            <a:r>
              <a:rPr lang="en-GB" sz="2400" dirty="0"/>
              <a:t>-heap property</a:t>
            </a:r>
          </a:p>
          <a:p>
            <a:pPr lvl="1"/>
            <a:r>
              <a:rPr lang="en-GB" sz="2000" dirty="0"/>
              <a:t>Value of each node is less than or equal to the value of its parent, with the maximum-value element at the root.</a:t>
            </a:r>
          </a:p>
          <a:p>
            <a:pPr lvl="1"/>
            <a:r>
              <a:rPr lang="en-GB" sz="2000" dirty="0"/>
              <a:t>A heap is not a sorted data structure and can be regarded as partially ordered. </a:t>
            </a:r>
          </a:p>
          <a:p>
            <a:r>
              <a:rPr lang="en-GB" sz="2400" dirty="0"/>
              <a:t>BST: Ordered, or sorted, binary trees</a:t>
            </a:r>
          </a:p>
          <a:p>
            <a:pPr lvl="1"/>
            <a:r>
              <a:rPr lang="en-GB" sz="2000" dirty="0"/>
              <a:t>Items to the left of a given node are smaller.</a:t>
            </a:r>
          </a:p>
          <a:p>
            <a:pPr lvl="1"/>
            <a:r>
              <a:rPr lang="en-GB" sz="2000" dirty="0"/>
              <a:t>Items to the right of a given node are larger.</a:t>
            </a:r>
          </a:p>
          <a:p>
            <a:r>
              <a:rPr lang="en-GB" sz="2400" dirty="0"/>
              <a:t>Both structures offer O(log n) time complexity for certain operations, they are used in different scenarios.</a:t>
            </a:r>
          </a:p>
          <a:p>
            <a:pPr lvl="1"/>
            <a:r>
              <a:rPr lang="en-GB" sz="2000" dirty="0"/>
              <a:t>Heapsort is used for efficient sorting and simple priority queue implementations</a:t>
            </a:r>
          </a:p>
          <a:p>
            <a:pPr lvl="1"/>
            <a:r>
              <a:rPr lang="en-GB" sz="2000" dirty="0"/>
              <a:t>BST can also be used for sorting, by insertions followed by in-order traversal, with O(n log(n)) average-case complexity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C34CDAD-7CA5-2637-98FC-D95520A608E8}"/>
              </a:ext>
            </a:extLst>
          </p:cNvPr>
          <p:cNvSpPr/>
          <p:nvPr/>
        </p:nvSpPr>
        <p:spPr>
          <a:xfrm>
            <a:off x="10270913" y="1301155"/>
            <a:ext cx="352338" cy="352338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CA49FE9-E543-D66C-EEAD-2144A850FC17}"/>
              </a:ext>
            </a:extLst>
          </p:cNvPr>
          <p:cNvSpPr/>
          <p:nvPr/>
        </p:nvSpPr>
        <p:spPr>
          <a:xfrm>
            <a:off x="10774253" y="1822774"/>
            <a:ext cx="352338" cy="352338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84E0B49-B892-9E76-318D-65E00187DAD6}"/>
              </a:ext>
            </a:extLst>
          </p:cNvPr>
          <p:cNvSpPr/>
          <p:nvPr/>
        </p:nvSpPr>
        <p:spPr>
          <a:xfrm>
            <a:off x="9760581" y="1822774"/>
            <a:ext cx="352338" cy="352338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08B070F-6519-1C3D-BDF4-B665BD0EAEEF}"/>
              </a:ext>
            </a:extLst>
          </p:cNvPr>
          <p:cNvSpPr/>
          <p:nvPr/>
        </p:nvSpPr>
        <p:spPr>
          <a:xfrm>
            <a:off x="9399854" y="2352678"/>
            <a:ext cx="352338" cy="352338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6F2A2DB-EC89-D732-BD81-743AC911D406}"/>
              </a:ext>
            </a:extLst>
          </p:cNvPr>
          <p:cNvSpPr/>
          <p:nvPr/>
        </p:nvSpPr>
        <p:spPr>
          <a:xfrm>
            <a:off x="10069576" y="2352678"/>
            <a:ext cx="352338" cy="352338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C5F9E99-3187-2F42-6856-B453FF11C8E1}"/>
              </a:ext>
            </a:extLst>
          </p:cNvPr>
          <p:cNvSpPr/>
          <p:nvPr/>
        </p:nvSpPr>
        <p:spPr>
          <a:xfrm>
            <a:off x="10598083" y="2362414"/>
            <a:ext cx="352338" cy="352338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55FB82E-D5F6-745A-1564-37257B0714D3}"/>
              </a:ext>
            </a:extLst>
          </p:cNvPr>
          <p:cNvCxnSpPr>
            <a:stCxn id="31" idx="7"/>
            <a:endCxn id="29" idx="3"/>
          </p:cNvCxnSpPr>
          <p:nvPr/>
        </p:nvCxnSpPr>
        <p:spPr>
          <a:xfrm flipV="1">
            <a:off x="10061320" y="1601894"/>
            <a:ext cx="261192" cy="272479"/>
          </a:xfrm>
          <a:prstGeom prst="line">
            <a:avLst/>
          </a:prstGeom>
          <a:noFill/>
          <a:ln w="25400" cap="flat" cmpd="sng" algn="ctr">
            <a:solidFill>
              <a:srgbClr val="C0504D"/>
            </a:solidFill>
            <a:prstDash val="soli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487B87D-B173-F1B8-6612-16BD905E9F48}"/>
              </a:ext>
            </a:extLst>
          </p:cNvPr>
          <p:cNvCxnSpPr>
            <a:cxnSpLocks/>
            <a:stCxn id="32" idx="0"/>
            <a:endCxn id="31" idx="3"/>
          </p:cNvCxnSpPr>
          <p:nvPr/>
        </p:nvCxnSpPr>
        <p:spPr>
          <a:xfrm flipV="1">
            <a:off x="9576023" y="2123513"/>
            <a:ext cx="236157" cy="229165"/>
          </a:xfrm>
          <a:prstGeom prst="line">
            <a:avLst/>
          </a:prstGeom>
          <a:noFill/>
          <a:ln w="25400" cap="flat" cmpd="sng" algn="ctr">
            <a:solidFill>
              <a:srgbClr val="C0504D"/>
            </a:solidFill>
            <a:prstDash val="soli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6E357B7-B878-C42A-72B3-16A8874769DD}"/>
              </a:ext>
            </a:extLst>
          </p:cNvPr>
          <p:cNvCxnSpPr>
            <a:cxnSpLocks/>
            <a:stCxn id="30" idx="1"/>
            <a:endCxn id="29" idx="5"/>
          </p:cNvCxnSpPr>
          <p:nvPr/>
        </p:nvCxnSpPr>
        <p:spPr>
          <a:xfrm flipH="1" flipV="1">
            <a:off x="10571652" y="1601894"/>
            <a:ext cx="254200" cy="272479"/>
          </a:xfrm>
          <a:prstGeom prst="line">
            <a:avLst/>
          </a:prstGeom>
          <a:noFill/>
          <a:ln w="25400" cap="flat" cmpd="sng" algn="ctr">
            <a:solidFill>
              <a:srgbClr val="C0504D"/>
            </a:solidFill>
            <a:prstDash val="soli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50A590E-80EC-E69E-037E-B77B0205144B}"/>
              </a:ext>
            </a:extLst>
          </p:cNvPr>
          <p:cNvCxnSpPr>
            <a:cxnSpLocks/>
            <a:stCxn id="34" idx="0"/>
          </p:cNvCxnSpPr>
          <p:nvPr/>
        </p:nvCxnSpPr>
        <p:spPr>
          <a:xfrm flipV="1">
            <a:off x="10774252" y="2175112"/>
            <a:ext cx="99403" cy="187302"/>
          </a:xfrm>
          <a:prstGeom prst="line">
            <a:avLst/>
          </a:prstGeom>
          <a:noFill/>
          <a:ln w="25400" cap="flat" cmpd="sng" algn="ctr">
            <a:solidFill>
              <a:srgbClr val="C0504D"/>
            </a:solidFill>
            <a:prstDash val="soli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A1EB9FD-EBC0-5781-02A9-BE3A36F27FB4}"/>
              </a:ext>
            </a:extLst>
          </p:cNvPr>
          <p:cNvCxnSpPr>
            <a:cxnSpLocks/>
            <a:stCxn id="33" idx="0"/>
            <a:endCxn id="31" idx="5"/>
          </p:cNvCxnSpPr>
          <p:nvPr/>
        </p:nvCxnSpPr>
        <p:spPr>
          <a:xfrm flipH="1" flipV="1">
            <a:off x="10061320" y="2123513"/>
            <a:ext cx="184425" cy="229165"/>
          </a:xfrm>
          <a:prstGeom prst="line">
            <a:avLst/>
          </a:prstGeom>
          <a:noFill/>
          <a:ln w="25400" cap="flat" cmpd="sng" algn="ctr">
            <a:solidFill>
              <a:srgbClr val="C0504D"/>
            </a:solidFill>
            <a:prstDash val="solid"/>
          </a:ln>
          <a:effectLst/>
        </p:spPr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D4110E9E-5311-531F-8DF0-D0530A7B6203}"/>
              </a:ext>
            </a:extLst>
          </p:cNvPr>
          <p:cNvSpPr/>
          <p:nvPr/>
        </p:nvSpPr>
        <p:spPr>
          <a:xfrm>
            <a:off x="10270913" y="3838763"/>
            <a:ext cx="352338" cy="352338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B801F70-25D6-A965-CB66-A081153C9D5E}"/>
              </a:ext>
            </a:extLst>
          </p:cNvPr>
          <p:cNvSpPr/>
          <p:nvPr/>
        </p:nvSpPr>
        <p:spPr>
          <a:xfrm>
            <a:off x="10774252" y="4360382"/>
            <a:ext cx="385895" cy="352338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21F83F3-2B07-860E-4D3D-3047CF4B0F13}"/>
              </a:ext>
            </a:extLst>
          </p:cNvPr>
          <p:cNvSpPr/>
          <p:nvPr/>
        </p:nvSpPr>
        <p:spPr>
          <a:xfrm>
            <a:off x="9760581" y="4360382"/>
            <a:ext cx="352338" cy="352338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B42944E-3A68-7A4E-51EE-EF46DAD89B4A}"/>
              </a:ext>
            </a:extLst>
          </p:cNvPr>
          <p:cNvSpPr/>
          <p:nvPr/>
        </p:nvSpPr>
        <p:spPr>
          <a:xfrm>
            <a:off x="9399854" y="4890286"/>
            <a:ext cx="352338" cy="352338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5B768D1-0585-3B9A-77D3-AA3196F06E21}"/>
              </a:ext>
            </a:extLst>
          </p:cNvPr>
          <p:cNvSpPr/>
          <p:nvPr/>
        </p:nvSpPr>
        <p:spPr>
          <a:xfrm>
            <a:off x="10069576" y="4890286"/>
            <a:ext cx="352338" cy="352338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C14B649-C702-A305-9FD5-ECC7E5B19502}"/>
              </a:ext>
            </a:extLst>
          </p:cNvPr>
          <p:cNvSpPr/>
          <p:nvPr/>
        </p:nvSpPr>
        <p:spPr>
          <a:xfrm>
            <a:off x="10598083" y="4900022"/>
            <a:ext cx="352338" cy="352338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366633F-C0A7-3F06-A4B6-3F7AA8D4EB4F}"/>
              </a:ext>
            </a:extLst>
          </p:cNvPr>
          <p:cNvCxnSpPr>
            <a:stCxn id="42" idx="7"/>
            <a:endCxn id="40" idx="3"/>
          </p:cNvCxnSpPr>
          <p:nvPr/>
        </p:nvCxnSpPr>
        <p:spPr>
          <a:xfrm flipV="1">
            <a:off x="10061320" y="4139502"/>
            <a:ext cx="261192" cy="272479"/>
          </a:xfrm>
          <a:prstGeom prst="line">
            <a:avLst/>
          </a:prstGeom>
          <a:noFill/>
          <a:ln w="25400" cap="flat" cmpd="sng" algn="ctr">
            <a:solidFill>
              <a:srgbClr val="C0504D"/>
            </a:solidFill>
            <a:prstDash val="solid"/>
          </a:ln>
          <a:effectLst/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00BFC74-E6A2-0E5F-AF67-1094A55D07B9}"/>
              </a:ext>
            </a:extLst>
          </p:cNvPr>
          <p:cNvCxnSpPr>
            <a:cxnSpLocks/>
            <a:stCxn id="43" idx="0"/>
            <a:endCxn id="42" idx="3"/>
          </p:cNvCxnSpPr>
          <p:nvPr/>
        </p:nvCxnSpPr>
        <p:spPr>
          <a:xfrm flipV="1">
            <a:off x="9576023" y="4661121"/>
            <a:ext cx="236157" cy="229165"/>
          </a:xfrm>
          <a:prstGeom prst="line">
            <a:avLst/>
          </a:prstGeom>
          <a:noFill/>
          <a:ln w="25400" cap="flat" cmpd="sng" algn="ctr">
            <a:solidFill>
              <a:srgbClr val="C0504D"/>
            </a:solidFill>
            <a:prstDash val="soli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037310D-576F-3A06-BB3D-0EC103146E08}"/>
              </a:ext>
            </a:extLst>
          </p:cNvPr>
          <p:cNvCxnSpPr>
            <a:cxnSpLocks/>
            <a:stCxn id="41" idx="1"/>
            <a:endCxn id="40" idx="5"/>
          </p:cNvCxnSpPr>
          <p:nvPr/>
        </p:nvCxnSpPr>
        <p:spPr>
          <a:xfrm flipH="1" flipV="1">
            <a:off x="10571652" y="4139502"/>
            <a:ext cx="259113" cy="272479"/>
          </a:xfrm>
          <a:prstGeom prst="line">
            <a:avLst/>
          </a:prstGeom>
          <a:noFill/>
          <a:ln w="25400" cap="flat" cmpd="sng" algn="ctr">
            <a:solidFill>
              <a:srgbClr val="C0504D"/>
            </a:solidFill>
            <a:prstDash val="soli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C433422-D32B-1A71-9F35-ABAD67FBFDD9}"/>
              </a:ext>
            </a:extLst>
          </p:cNvPr>
          <p:cNvCxnSpPr>
            <a:cxnSpLocks/>
            <a:stCxn id="45" idx="0"/>
          </p:cNvCxnSpPr>
          <p:nvPr/>
        </p:nvCxnSpPr>
        <p:spPr>
          <a:xfrm flipV="1">
            <a:off x="10774252" y="4712720"/>
            <a:ext cx="176169" cy="187302"/>
          </a:xfrm>
          <a:prstGeom prst="line">
            <a:avLst/>
          </a:prstGeom>
          <a:noFill/>
          <a:ln w="25400" cap="flat" cmpd="sng" algn="ctr">
            <a:solidFill>
              <a:srgbClr val="C0504D"/>
            </a:solidFill>
            <a:prstDash val="solid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0629A74-F6A3-1283-BEEF-D4F11C62EAA6}"/>
              </a:ext>
            </a:extLst>
          </p:cNvPr>
          <p:cNvCxnSpPr>
            <a:cxnSpLocks/>
            <a:stCxn id="44" idx="0"/>
            <a:endCxn id="42" idx="5"/>
          </p:cNvCxnSpPr>
          <p:nvPr/>
        </p:nvCxnSpPr>
        <p:spPr>
          <a:xfrm flipH="1" flipV="1">
            <a:off x="10061320" y="4661121"/>
            <a:ext cx="184425" cy="229165"/>
          </a:xfrm>
          <a:prstGeom prst="line">
            <a:avLst/>
          </a:prstGeom>
          <a:noFill/>
          <a:ln w="25400" cap="flat" cmpd="sng" algn="ctr">
            <a:solidFill>
              <a:srgbClr val="C0504D"/>
            </a:solidFill>
            <a:prstDash val="solid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DFAE9818-B81F-5F05-548E-27E58473D7EF}"/>
              </a:ext>
            </a:extLst>
          </p:cNvPr>
          <p:cNvSpPr txBox="1"/>
          <p:nvPr/>
        </p:nvSpPr>
        <p:spPr>
          <a:xfrm>
            <a:off x="9075421" y="2728225"/>
            <a:ext cx="2686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GB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Binary Heap</a:t>
            </a:r>
          </a:p>
          <a:p>
            <a:pPr defTabSz="457200">
              <a:buClrTx/>
              <a:buFontTx/>
              <a:buNone/>
            </a:pPr>
            <a:r>
              <a:rPr lang="en-GB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In-order traversal does not give sorted list [6, 8, 2, 9, 5, 1]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5D6C2A0-52F3-D458-BCE5-29953A6226C9}"/>
              </a:ext>
            </a:extLst>
          </p:cNvPr>
          <p:cNvSpPr txBox="1"/>
          <p:nvPr/>
        </p:nvSpPr>
        <p:spPr>
          <a:xfrm>
            <a:off x="9234755" y="5317283"/>
            <a:ext cx="2527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GB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Binary Search Tree</a:t>
            </a:r>
          </a:p>
          <a:p>
            <a:pPr defTabSz="457200">
              <a:buClrTx/>
              <a:buFontTx/>
              <a:buNone/>
            </a:pPr>
            <a:r>
              <a:rPr lang="en-GB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In-order traversal gives sorted list [1, 5, 7, 8, 9, 10]</a:t>
            </a:r>
            <a:endParaRPr lang="en-SE"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05B45C8-84F1-40AE-72DF-CB3131F81840}"/>
              </a:ext>
            </a:extLst>
          </p:cNvPr>
          <p:cNvSpPr txBox="1"/>
          <p:nvPr/>
        </p:nvSpPr>
        <p:spPr>
          <a:xfrm>
            <a:off x="10762709" y="435402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10365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0"/>
          <p:cNvSpPr txBox="1"/>
          <p:nvPr/>
        </p:nvSpPr>
        <p:spPr>
          <a:xfrm>
            <a:off x="1870000" y="2710700"/>
            <a:ext cx="7257600" cy="17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888888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Heap Array Implementation</a:t>
            </a:r>
            <a:endParaRPr sz="3500">
              <a:solidFill>
                <a:srgbClr val="888888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More Priority Queue Operations</a:t>
            </a:r>
            <a:endParaRPr sz="3500">
              <a:solidFill>
                <a:schemeClr val="dk1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500">
              <a:solidFill>
                <a:srgbClr val="888888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32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 dirty="0" err="1"/>
              <a:t>BuildHeap</a:t>
            </a:r>
            <a:endParaRPr dirty="0"/>
          </a:p>
        </p:txBody>
      </p:sp>
      <p:sp>
        <p:nvSpPr>
          <p:cNvPr id="781" name="Google Shape;781;p32"/>
          <p:cNvSpPr txBox="1"/>
          <p:nvPr/>
        </p:nvSpPr>
        <p:spPr>
          <a:xfrm>
            <a:off x="575250" y="1580650"/>
            <a:ext cx="11014770" cy="3277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BuildHeap</a:t>
            </a:r>
            <a:r>
              <a:rPr lang="en-US" sz="2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(elements </a:t>
            </a:r>
            <a:r>
              <a:rPr lang="en-US" sz="2200" i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e₁, </a:t>
            </a:r>
            <a:r>
              <a:rPr lang="en-US" sz="2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…,  </a:t>
            </a:r>
            <a:r>
              <a:rPr lang="en-US" sz="2200" i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eₙ</a:t>
            </a:r>
            <a:r>
              <a:rPr lang="en-US" sz="2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)</a:t>
            </a:r>
            <a:endParaRPr sz="22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Given </a:t>
            </a:r>
            <a:r>
              <a:rPr lang="en-US" sz="2200" b="1" i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</a:t>
            </a:r>
            <a:r>
              <a:rPr lang="en-US" sz="2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elements, create a heap containing exactly those </a:t>
            </a:r>
            <a:r>
              <a:rPr lang="en-US" sz="2200" b="1" i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</a:t>
            </a:r>
            <a:r>
              <a:rPr lang="en-US" sz="2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elements.</a:t>
            </a:r>
            <a:endParaRPr sz="22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Try 1: Just call insert </a:t>
            </a:r>
            <a:r>
              <a:rPr lang="en-US" sz="2200" b="1" i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</a:t>
            </a:r>
            <a:r>
              <a:rPr lang="en-US" sz="2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times.</a:t>
            </a:r>
            <a:endParaRPr sz="22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2200"/>
              <a:buFont typeface="Quattrocento Sans"/>
              <a:buChar char="●"/>
            </a:pPr>
            <a:r>
              <a:rPr lang="en-US" sz="2200" i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</a:t>
            </a:r>
            <a:r>
              <a:rPr lang="en-US" sz="2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calls, each with worst-case complexity O(log</a:t>
            </a:r>
            <a:r>
              <a:rPr lang="en-US" sz="2200" i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n</a:t>
            </a:r>
            <a:r>
              <a:rPr lang="en-US" sz="2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), so overall worst-case complexity is O(</a:t>
            </a:r>
            <a:r>
              <a:rPr lang="en-US" sz="2200" i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 </a:t>
            </a:r>
            <a:r>
              <a:rPr lang="en-US" sz="2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log</a:t>
            </a:r>
            <a:r>
              <a:rPr lang="en-US" sz="2200" i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n</a:t>
            </a:r>
            <a:r>
              <a:rPr lang="en-US" sz="2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)</a:t>
            </a:r>
          </a:p>
          <a:p>
            <a:pPr marL="457200" lvl="6" indent="-368300">
              <a:buClr>
                <a:srgbClr val="4C3282"/>
              </a:buClr>
              <a:buSzPts val="2200"/>
              <a:buFont typeface="Quattrocento Sans"/>
              <a:buChar char="●"/>
            </a:pPr>
            <a:r>
              <a:rPr lang="en-GB" sz="2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Worst-case input: if we insert elements in decreasing order, every node will have to percolate all the way up to the root.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2200"/>
              <a:buFont typeface="Quattrocento Sans"/>
              <a:buChar char="●"/>
            </a:pPr>
            <a:r>
              <a:rPr lang="en-US" sz="2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Can we do better?</a:t>
            </a:r>
            <a:endParaRPr sz="22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35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Can We Do Better?</a:t>
            </a:r>
            <a:endParaRPr/>
          </a:p>
        </p:txBody>
      </p:sp>
      <p:sp>
        <p:nvSpPr>
          <p:cNvPr id="799" name="Google Shape;799;p35"/>
          <p:cNvSpPr txBox="1"/>
          <p:nvPr/>
        </p:nvSpPr>
        <p:spPr>
          <a:xfrm>
            <a:off x="634775" y="1554100"/>
            <a:ext cx="9871800" cy="387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2400"/>
              <a:buFont typeface="Quattrocento Sans"/>
              <a:buChar char="●"/>
            </a:pPr>
            <a:r>
              <a:rPr lang="en-US" sz="2400" dirty="0">
                <a:latin typeface="Quattrocento Sans"/>
                <a:ea typeface="Quattrocento Sans"/>
                <a:cs typeface="Quattrocento Sans"/>
                <a:sym typeface="Quattrocento Sans"/>
              </a:rPr>
              <a:t>What’s causing the </a:t>
            </a:r>
            <a:r>
              <a:rPr lang="en-US" sz="2400" i="1" dirty="0">
                <a:latin typeface="Quattrocento Sans"/>
                <a:ea typeface="Quattrocento Sans"/>
                <a:cs typeface="Quattrocento Sans"/>
                <a:sym typeface="Quattrocento Sans"/>
              </a:rPr>
              <a:t>n</a:t>
            </a:r>
            <a:r>
              <a:rPr lang="en-US" sz="2400" dirty="0">
                <a:latin typeface="Quattrocento Sans"/>
                <a:ea typeface="Quattrocento Sans"/>
                <a:cs typeface="Quattrocento Sans"/>
                <a:sym typeface="Quattrocento Sans"/>
              </a:rPr>
              <a:t> add strategy to take so long?</a:t>
            </a:r>
            <a:endParaRPr sz="24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B6A479"/>
              </a:buClr>
              <a:buSzPts val="2400"/>
              <a:buFont typeface="Quattrocento Sans"/>
              <a:buChar char="○"/>
            </a:pPr>
            <a:r>
              <a:rPr lang="en-US" sz="2400" dirty="0">
                <a:latin typeface="Quattrocento Sans"/>
                <a:ea typeface="Quattrocento Sans"/>
                <a:cs typeface="Quattrocento Sans"/>
                <a:sym typeface="Quattrocento Sans"/>
              </a:rPr>
              <a:t>Most nodes are near the bottom, and might need to percolate </a:t>
            </a:r>
            <a:r>
              <a:rPr lang="en-US" sz="2400" dirty="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all the way up</a:t>
            </a:r>
            <a:endParaRPr sz="2400" dirty="0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2400"/>
              <a:buFont typeface="Quattrocento Sans"/>
              <a:buChar char="●"/>
            </a:pPr>
            <a:r>
              <a:rPr lang="en-US" sz="2400" dirty="0">
                <a:latin typeface="Quattrocento Sans"/>
                <a:ea typeface="Quattrocento Sans"/>
                <a:cs typeface="Quattrocento Sans"/>
                <a:sym typeface="Quattrocento Sans"/>
              </a:rPr>
              <a:t>Idea 2: Dump everything in the array, and percolate things </a:t>
            </a:r>
            <a:r>
              <a:rPr lang="en-US" sz="2400" dirty="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down</a:t>
            </a:r>
            <a:r>
              <a:rPr lang="en-US" sz="2400" dirty="0">
                <a:latin typeface="Quattrocento Sans"/>
                <a:ea typeface="Quattrocento Sans"/>
                <a:cs typeface="Quattrocento Sans"/>
                <a:sym typeface="Quattrocento Sans"/>
              </a:rPr>
              <a:t> until the heap invariant is satisfied</a:t>
            </a:r>
            <a:endParaRPr sz="24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B6A479"/>
              </a:buClr>
              <a:buSzPts val="2400"/>
              <a:buFont typeface="Quattrocento Sans"/>
              <a:buChar char="○"/>
            </a:pPr>
            <a:r>
              <a:rPr lang="en-US" sz="2400" dirty="0">
                <a:latin typeface="Quattrocento Sans"/>
                <a:ea typeface="Quattrocento Sans"/>
                <a:cs typeface="Quattrocento Sans"/>
                <a:sym typeface="Quattrocento Sans"/>
              </a:rPr>
              <a:t>The bottom two levels of the tree have O(</a:t>
            </a:r>
            <a:r>
              <a:rPr lang="en-US" sz="2400" i="1" dirty="0">
                <a:latin typeface="Quattrocento Sans"/>
                <a:ea typeface="Quattrocento Sans"/>
                <a:cs typeface="Quattrocento Sans"/>
                <a:sym typeface="Quattrocento Sans"/>
              </a:rPr>
              <a:t>n</a:t>
            </a:r>
            <a:r>
              <a:rPr lang="en-US" sz="2400" dirty="0">
                <a:latin typeface="Quattrocento Sans"/>
                <a:ea typeface="Quattrocento Sans"/>
                <a:cs typeface="Quattrocento Sans"/>
                <a:sym typeface="Quattrocento Sans"/>
              </a:rPr>
              <a:t>) nodes, the top two have 3 nodes</a:t>
            </a:r>
            <a:endParaRPr sz="24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B6A479"/>
              </a:buClr>
              <a:buSzPts val="2400"/>
              <a:buFont typeface="Quattrocento Sans"/>
              <a:buChar char="○"/>
            </a:pPr>
            <a:r>
              <a:rPr lang="en-US" sz="2400" dirty="0">
                <a:latin typeface="Quattrocento Sans"/>
                <a:ea typeface="Quattrocento Sans"/>
                <a:cs typeface="Quattrocento Sans"/>
                <a:sym typeface="Quattrocento Sans"/>
              </a:rPr>
              <a:t>Maybe we can make “most of the nodes” </a:t>
            </a:r>
            <a:r>
              <a:rPr lang="en-US" altLang="zh-CN" sz="2400" dirty="0">
                <a:latin typeface="Quattrocento Sans"/>
                <a:ea typeface="Quattrocento Sans"/>
                <a:cs typeface="Quattrocento Sans"/>
                <a:sym typeface="Quattrocento Sans"/>
              </a:rPr>
              <a:t>at the bottom</a:t>
            </a:r>
            <a:r>
              <a:rPr lang="en-US" sz="2400" dirty="0">
                <a:latin typeface="Quattrocento Sans"/>
                <a:ea typeface="Quattrocento Sans"/>
                <a:cs typeface="Quattrocento Sans"/>
                <a:sym typeface="Quattrocento Sans"/>
              </a:rPr>
              <a:t> go only a constant distance</a:t>
            </a:r>
            <a:endParaRPr sz="24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36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Floyd’s buildHeap algorithm</a:t>
            </a:r>
            <a:endParaRPr/>
          </a:p>
        </p:txBody>
      </p:sp>
      <p:grpSp>
        <p:nvGrpSpPr>
          <p:cNvPr id="805" name="Google Shape;805;p36"/>
          <p:cNvGrpSpPr/>
          <p:nvPr/>
        </p:nvGrpSpPr>
        <p:grpSpPr>
          <a:xfrm>
            <a:off x="5950408" y="4390183"/>
            <a:ext cx="692296" cy="678627"/>
            <a:chOff x="2659233" y="2267047"/>
            <a:chExt cx="692296" cy="678627"/>
          </a:xfrm>
        </p:grpSpPr>
        <p:sp>
          <p:nvSpPr>
            <p:cNvPr id="806" name="Google Shape;806;p36"/>
            <p:cNvSpPr/>
            <p:nvPr/>
          </p:nvSpPr>
          <p:spPr>
            <a:xfrm>
              <a:off x="2659234" y="2267047"/>
              <a:ext cx="678600" cy="6786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07" name="Google Shape;807;p36"/>
            <p:cNvSpPr txBox="1"/>
            <p:nvPr/>
          </p:nvSpPr>
          <p:spPr>
            <a:xfrm>
              <a:off x="2852067" y="2336804"/>
              <a:ext cx="306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8</a:t>
              </a:r>
              <a:endParaRPr/>
            </a:p>
          </p:txBody>
        </p:sp>
        <p:cxnSp>
          <p:nvCxnSpPr>
            <p:cNvPr id="808" name="Google Shape;808;p36"/>
            <p:cNvCxnSpPr/>
            <p:nvPr/>
          </p:nvCxnSpPr>
          <p:spPr>
            <a:xfrm>
              <a:off x="2659233" y="2776017"/>
              <a:ext cx="678600" cy="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09" name="Google Shape;809;p36"/>
            <p:cNvCxnSpPr>
              <a:endCxn id="806" idx="2"/>
            </p:cNvCxnSpPr>
            <p:nvPr/>
          </p:nvCxnSpPr>
          <p:spPr>
            <a:xfrm>
              <a:off x="2998534" y="2775847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10" name="Google Shape;810;p36"/>
            <p:cNvCxnSpPr/>
            <p:nvPr/>
          </p:nvCxnSpPr>
          <p:spPr>
            <a:xfrm rot="10800000" flipH="1">
              <a:off x="2659233" y="2775874"/>
              <a:ext cx="339300" cy="169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11" name="Google Shape;811;p36"/>
            <p:cNvCxnSpPr/>
            <p:nvPr/>
          </p:nvCxnSpPr>
          <p:spPr>
            <a:xfrm rot="10800000" flipH="1">
              <a:off x="3012229" y="2775874"/>
              <a:ext cx="339300" cy="169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812" name="Google Shape;812;p36"/>
          <p:cNvGrpSpPr/>
          <p:nvPr/>
        </p:nvGrpSpPr>
        <p:grpSpPr>
          <a:xfrm>
            <a:off x="8474041" y="1277943"/>
            <a:ext cx="678601" cy="678600"/>
            <a:chOff x="2476501" y="3333847"/>
            <a:chExt cx="678601" cy="678600"/>
          </a:xfrm>
        </p:grpSpPr>
        <p:sp>
          <p:nvSpPr>
            <p:cNvPr id="813" name="Google Shape;813;p36"/>
            <p:cNvSpPr/>
            <p:nvPr/>
          </p:nvSpPr>
          <p:spPr>
            <a:xfrm>
              <a:off x="2476502" y="3333847"/>
              <a:ext cx="678600" cy="6786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14" name="Google Shape;814;p36"/>
            <p:cNvSpPr txBox="1"/>
            <p:nvPr/>
          </p:nvSpPr>
          <p:spPr>
            <a:xfrm>
              <a:off x="2619318" y="3403729"/>
              <a:ext cx="393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12</a:t>
              </a:r>
              <a:endParaRPr/>
            </a:p>
          </p:txBody>
        </p:sp>
        <p:cxnSp>
          <p:nvCxnSpPr>
            <p:cNvPr id="815" name="Google Shape;815;p36"/>
            <p:cNvCxnSpPr/>
            <p:nvPr/>
          </p:nvCxnSpPr>
          <p:spPr>
            <a:xfrm>
              <a:off x="2476501" y="3842817"/>
              <a:ext cx="678600" cy="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16" name="Google Shape;816;p36"/>
            <p:cNvCxnSpPr>
              <a:endCxn id="813" idx="2"/>
            </p:cNvCxnSpPr>
            <p:nvPr/>
          </p:nvCxnSpPr>
          <p:spPr>
            <a:xfrm>
              <a:off x="2815802" y="3842647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817" name="Google Shape;817;p36"/>
          <p:cNvGrpSpPr/>
          <p:nvPr/>
        </p:nvGrpSpPr>
        <p:grpSpPr>
          <a:xfrm>
            <a:off x="6485734" y="2190469"/>
            <a:ext cx="678601" cy="678600"/>
            <a:chOff x="2476501" y="3333847"/>
            <a:chExt cx="678601" cy="678600"/>
          </a:xfrm>
        </p:grpSpPr>
        <p:sp>
          <p:nvSpPr>
            <p:cNvPr id="818" name="Google Shape;818;p36"/>
            <p:cNvSpPr/>
            <p:nvPr/>
          </p:nvSpPr>
          <p:spPr>
            <a:xfrm>
              <a:off x="2476502" y="3333847"/>
              <a:ext cx="678600" cy="6786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19" name="Google Shape;819;p36"/>
            <p:cNvSpPr txBox="1"/>
            <p:nvPr/>
          </p:nvSpPr>
          <p:spPr>
            <a:xfrm>
              <a:off x="2662493" y="3403679"/>
              <a:ext cx="306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5</a:t>
              </a:r>
              <a:endParaRPr/>
            </a:p>
          </p:txBody>
        </p:sp>
        <p:cxnSp>
          <p:nvCxnSpPr>
            <p:cNvPr id="820" name="Google Shape;820;p36"/>
            <p:cNvCxnSpPr/>
            <p:nvPr/>
          </p:nvCxnSpPr>
          <p:spPr>
            <a:xfrm>
              <a:off x="2476501" y="3842817"/>
              <a:ext cx="678600" cy="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21" name="Google Shape;821;p36"/>
            <p:cNvCxnSpPr>
              <a:endCxn id="818" idx="2"/>
            </p:cNvCxnSpPr>
            <p:nvPr/>
          </p:nvCxnSpPr>
          <p:spPr>
            <a:xfrm>
              <a:off x="2815802" y="3842647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822" name="Google Shape;822;p36"/>
          <p:cNvGrpSpPr/>
          <p:nvPr/>
        </p:nvGrpSpPr>
        <p:grpSpPr>
          <a:xfrm>
            <a:off x="5483467" y="3262826"/>
            <a:ext cx="678601" cy="678600"/>
            <a:chOff x="2476501" y="3333847"/>
            <a:chExt cx="678601" cy="678600"/>
          </a:xfrm>
        </p:grpSpPr>
        <p:sp>
          <p:nvSpPr>
            <p:cNvPr id="823" name="Google Shape;823;p36"/>
            <p:cNvSpPr/>
            <p:nvPr/>
          </p:nvSpPr>
          <p:spPr>
            <a:xfrm>
              <a:off x="2476502" y="3333847"/>
              <a:ext cx="678600" cy="6786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24" name="Google Shape;824;p36"/>
            <p:cNvSpPr txBox="1"/>
            <p:nvPr/>
          </p:nvSpPr>
          <p:spPr>
            <a:xfrm>
              <a:off x="2649743" y="3403666"/>
              <a:ext cx="306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3</a:t>
              </a:r>
              <a:endParaRPr/>
            </a:p>
          </p:txBody>
        </p:sp>
        <p:cxnSp>
          <p:nvCxnSpPr>
            <p:cNvPr id="825" name="Google Shape;825;p36"/>
            <p:cNvCxnSpPr/>
            <p:nvPr/>
          </p:nvCxnSpPr>
          <p:spPr>
            <a:xfrm>
              <a:off x="2476501" y="3842817"/>
              <a:ext cx="678600" cy="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26" name="Google Shape;826;p36"/>
            <p:cNvCxnSpPr>
              <a:endCxn id="823" idx="2"/>
            </p:cNvCxnSpPr>
            <p:nvPr/>
          </p:nvCxnSpPr>
          <p:spPr>
            <a:xfrm>
              <a:off x="2815802" y="3842647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827" name="Google Shape;827;p36"/>
          <p:cNvGrpSpPr/>
          <p:nvPr/>
        </p:nvGrpSpPr>
        <p:grpSpPr>
          <a:xfrm>
            <a:off x="4941734" y="4390183"/>
            <a:ext cx="692296" cy="678627"/>
            <a:chOff x="2659233" y="2267047"/>
            <a:chExt cx="692296" cy="678627"/>
          </a:xfrm>
        </p:grpSpPr>
        <p:sp>
          <p:nvSpPr>
            <p:cNvPr id="828" name="Google Shape;828;p36"/>
            <p:cNvSpPr/>
            <p:nvPr/>
          </p:nvSpPr>
          <p:spPr>
            <a:xfrm>
              <a:off x="2659234" y="2267047"/>
              <a:ext cx="678600" cy="6786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29" name="Google Shape;829;p36"/>
            <p:cNvSpPr txBox="1"/>
            <p:nvPr/>
          </p:nvSpPr>
          <p:spPr>
            <a:xfrm>
              <a:off x="2850650" y="2336804"/>
              <a:ext cx="311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4</a:t>
              </a:r>
              <a:endParaRPr/>
            </a:p>
          </p:txBody>
        </p:sp>
        <p:cxnSp>
          <p:nvCxnSpPr>
            <p:cNvPr id="830" name="Google Shape;830;p36"/>
            <p:cNvCxnSpPr/>
            <p:nvPr/>
          </p:nvCxnSpPr>
          <p:spPr>
            <a:xfrm>
              <a:off x="2659233" y="2776017"/>
              <a:ext cx="678600" cy="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31" name="Google Shape;831;p36"/>
            <p:cNvCxnSpPr>
              <a:endCxn id="828" idx="2"/>
            </p:cNvCxnSpPr>
            <p:nvPr/>
          </p:nvCxnSpPr>
          <p:spPr>
            <a:xfrm>
              <a:off x="2998534" y="2775847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32" name="Google Shape;832;p36"/>
            <p:cNvCxnSpPr/>
            <p:nvPr/>
          </p:nvCxnSpPr>
          <p:spPr>
            <a:xfrm rot="10800000" flipH="1">
              <a:off x="2659233" y="2775874"/>
              <a:ext cx="339300" cy="169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33" name="Google Shape;833;p36"/>
            <p:cNvCxnSpPr/>
            <p:nvPr/>
          </p:nvCxnSpPr>
          <p:spPr>
            <a:xfrm rot="10800000" flipH="1">
              <a:off x="3012229" y="2775874"/>
              <a:ext cx="339300" cy="169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834" name="Google Shape;834;p36"/>
          <p:cNvGrpSpPr/>
          <p:nvPr/>
        </p:nvGrpSpPr>
        <p:grpSpPr>
          <a:xfrm>
            <a:off x="10397434" y="2194770"/>
            <a:ext cx="678601" cy="678600"/>
            <a:chOff x="2476501" y="3333847"/>
            <a:chExt cx="678601" cy="678600"/>
          </a:xfrm>
        </p:grpSpPr>
        <p:sp>
          <p:nvSpPr>
            <p:cNvPr id="835" name="Google Shape;835;p36"/>
            <p:cNvSpPr/>
            <p:nvPr/>
          </p:nvSpPr>
          <p:spPr>
            <a:xfrm>
              <a:off x="2476502" y="3333847"/>
              <a:ext cx="678600" cy="6786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36" name="Google Shape;836;p36"/>
            <p:cNvSpPr txBox="1"/>
            <p:nvPr/>
          </p:nvSpPr>
          <p:spPr>
            <a:xfrm>
              <a:off x="2636843" y="3403591"/>
              <a:ext cx="357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11</a:t>
              </a:r>
              <a:endParaRPr/>
            </a:p>
          </p:txBody>
        </p:sp>
        <p:cxnSp>
          <p:nvCxnSpPr>
            <p:cNvPr id="837" name="Google Shape;837;p36"/>
            <p:cNvCxnSpPr/>
            <p:nvPr/>
          </p:nvCxnSpPr>
          <p:spPr>
            <a:xfrm>
              <a:off x="2476501" y="3842817"/>
              <a:ext cx="678600" cy="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38" name="Google Shape;838;p36"/>
            <p:cNvCxnSpPr>
              <a:endCxn id="835" idx="2"/>
            </p:cNvCxnSpPr>
            <p:nvPr/>
          </p:nvCxnSpPr>
          <p:spPr>
            <a:xfrm>
              <a:off x="2815802" y="3842647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839" name="Google Shape;839;p36"/>
          <p:cNvGrpSpPr/>
          <p:nvPr/>
        </p:nvGrpSpPr>
        <p:grpSpPr>
          <a:xfrm>
            <a:off x="7876315" y="4385896"/>
            <a:ext cx="692296" cy="678627"/>
            <a:chOff x="2659233" y="2267047"/>
            <a:chExt cx="692296" cy="678627"/>
          </a:xfrm>
        </p:grpSpPr>
        <p:sp>
          <p:nvSpPr>
            <p:cNvPr id="840" name="Google Shape;840;p36"/>
            <p:cNvSpPr/>
            <p:nvPr/>
          </p:nvSpPr>
          <p:spPr>
            <a:xfrm>
              <a:off x="2659234" y="2267047"/>
              <a:ext cx="678600" cy="6786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41" name="Google Shape;841;p36"/>
            <p:cNvSpPr txBox="1"/>
            <p:nvPr/>
          </p:nvSpPr>
          <p:spPr>
            <a:xfrm>
              <a:off x="2842100" y="2336804"/>
              <a:ext cx="312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7</a:t>
              </a:r>
              <a:endParaRPr/>
            </a:p>
          </p:txBody>
        </p:sp>
        <p:cxnSp>
          <p:nvCxnSpPr>
            <p:cNvPr id="842" name="Google Shape;842;p36"/>
            <p:cNvCxnSpPr/>
            <p:nvPr/>
          </p:nvCxnSpPr>
          <p:spPr>
            <a:xfrm>
              <a:off x="2659233" y="2776017"/>
              <a:ext cx="678600" cy="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43" name="Google Shape;843;p36"/>
            <p:cNvCxnSpPr>
              <a:endCxn id="840" idx="2"/>
            </p:cNvCxnSpPr>
            <p:nvPr/>
          </p:nvCxnSpPr>
          <p:spPr>
            <a:xfrm>
              <a:off x="2998534" y="2775847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44" name="Google Shape;844;p36"/>
            <p:cNvCxnSpPr/>
            <p:nvPr/>
          </p:nvCxnSpPr>
          <p:spPr>
            <a:xfrm rot="10800000" flipH="1">
              <a:off x="2659233" y="2775874"/>
              <a:ext cx="339300" cy="169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45" name="Google Shape;845;p36"/>
            <p:cNvCxnSpPr/>
            <p:nvPr/>
          </p:nvCxnSpPr>
          <p:spPr>
            <a:xfrm rot="10800000" flipH="1">
              <a:off x="3012229" y="2775874"/>
              <a:ext cx="339300" cy="169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846" name="Google Shape;846;p36"/>
          <p:cNvGrpSpPr/>
          <p:nvPr/>
        </p:nvGrpSpPr>
        <p:grpSpPr>
          <a:xfrm>
            <a:off x="7402899" y="3259951"/>
            <a:ext cx="678601" cy="678600"/>
            <a:chOff x="2476501" y="3333847"/>
            <a:chExt cx="678601" cy="678600"/>
          </a:xfrm>
        </p:grpSpPr>
        <p:sp>
          <p:nvSpPr>
            <p:cNvPr id="847" name="Google Shape;847;p36"/>
            <p:cNvSpPr/>
            <p:nvPr/>
          </p:nvSpPr>
          <p:spPr>
            <a:xfrm>
              <a:off x="2476502" y="3333847"/>
              <a:ext cx="678600" cy="6786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48" name="Google Shape;848;p36"/>
            <p:cNvSpPr txBox="1"/>
            <p:nvPr/>
          </p:nvSpPr>
          <p:spPr>
            <a:xfrm>
              <a:off x="2579403" y="3403596"/>
              <a:ext cx="472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10</a:t>
              </a:r>
              <a:endParaRPr/>
            </a:p>
          </p:txBody>
        </p:sp>
        <p:cxnSp>
          <p:nvCxnSpPr>
            <p:cNvPr id="849" name="Google Shape;849;p36"/>
            <p:cNvCxnSpPr/>
            <p:nvPr/>
          </p:nvCxnSpPr>
          <p:spPr>
            <a:xfrm>
              <a:off x="2476501" y="3842817"/>
              <a:ext cx="678600" cy="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50" name="Google Shape;850;p36"/>
            <p:cNvCxnSpPr>
              <a:endCxn id="847" idx="2"/>
            </p:cNvCxnSpPr>
            <p:nvPr/>
          </p:nvCxnSpPr>
          <p:spPr>
            <a:xfrm>
              <a:off x="2815802" y="3842647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851" name="Google Shape;851;p36"/>
          <p:cNvGrpSpPr/>
          <p:nvPr/>
        </p:nvGrpSpPr>
        <p:grpSpPr>
          <a:xfrm>
            <a:off x="6867641" y="4385896"/>
            <a:ext cx="692296" cy="678627"/>
            <a:chOff x="2659233" y="2267047"/>
            <a:chExt cx="692296" cy="678627"/>
          </a:xfrm>
        </p:grpSpPr>
        <p:sp>
          <p:nvSpPr>
            <p:cNvPr id="852" name="Google Shape;852;p36"/>
            <p:cNvSpPr/>
            <p:nvPr/>
          </p:nvSpPr>
          <p:spPr>
            <a:xfrm>
              <a:off x="2659234" y="2267047"/>
              <a:ext cx="678600" cy="6786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53" name="Google Shape;853;p36"/>
            <p:cNvSpPr txBox="1"/>
            <p:nvPr/>
          </p:nvSpPr>
          <p:spPr>
            <a:xfrm>
              <a:off x="2826863" y="2336804"/>
              <a:ext cx="41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15</a:t>
              </a:r>
              <a:endParaRPr/>
            </a:p>
          </p:txBody>
        </p:sp>
        <p:cxnSp>
          <p:nvCxnSpPr>
            <p:cNvPr id="854" name="Google Shape;854;p36"/>
            <p:cNvCxnSpPr/>
            <p:nvPr/>
          </p:nvCxnSpPr>
          <p:spPr>
            <a:xfrm>
              <a:off x="2659233" y="2776017"/>
              <a:ext cx="678600" cy="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55" name="Google Shape;855;p36"/>
            <p:cNvCxnSpPr>
              <a:endCxn id="852" idx="2"/>
            </p:cNvCxnSpPr>
            <p:nvPr/>
          </p:nvCxnSpPr>
          <p:spPr>
            <a:xfrm>
              <a:off x="2998534" y="2775847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56" name="Google Shape;856;p36"/>
            <p:cNvCxnSpPr/>
            <p:nvPr/>
          </p:nvCxnSpPr>
          <p:spPr>
            <a:xfrm rot="10800000" flipH="1">
              <a:off x="2659233" y="2775874"/>
              <a:ext cx="339300" cy="169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57" name="Google Shape;857;p36"/>
            <p:cNvCxnSpPr/>
            <p:nvPr/>
          </p:nvCxnSpPr>
          <p:spPr>
            <a:xfrm rot="10800000" flipH="1">
              <a:off x="3012229" y="2775874"/>
              <a:ext cx="339300" cy="169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858" name="Google Shape;858;p36"/>
          <p:cNvGrpSpPr/>
          <p:nvPr/>
        </p:nvGrpSpPr>
        <p:grpSpPr>
          <a:xfrm>
            <a:off x="9518271" y="3282276"/>
            <a:ext cx="678601" cy="678600"/>
            <a:chOff x="2476501" y="3333847"/>
            <a:chExt cx="678601" cy="678600"/>
          </a:xfrm>
        </p:grpSpPr>
        <p:sp>
          <p:nvSpPr>
            <p:cNvPr id="859" name="Google Shape;859;p36"/>
            <p:cNvSpPr/>
            <p:nvPr/>
          </p:nvSpPr>
          <p:spPr>
            <a:xfrm>
              <a:off x="2476502" y="3333847"/>
              <a:ext cx="678600" cy="6786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60" name="Google Shape;860;p36"/>
            <p:cNvSpPr txBox="1"/>
            <p:nvPr/>
          </p:nvSpPr>
          <p:spPr>
            <a:xfrm>
              <a:off x="2666543" y="3403679"/>
              <a:ext cx="306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2</a:t>
              </a:r>
              <a:endParaRPr/>
            </a:p>
          </p:txBody>
        </p:sp>
        <p:cxnSp>
          <p:nvCxnSpPr>
            <p:cNvPr id="861" name="Google Shape;861;p36"/>
            <p:cNvCxnSpPr/>
            <p:nvPr/>
          </p:nvCxnSpPr>
          <p:spPr>
            <a:xfrm>
              <a:off x="2476501" y="3842817"/>
              <a:ext cx="678600" cy="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62" name="Google Shape;862;p36"/>
            <p:cNvCxnSpPr>
              <a:endCxn id="859" idx="2"/>
            </p:cNvCxnSpPr>
            <p:nvPr/>
          </p:nvCxnSpPr>
          <p:spPr>
            <a:xfrm>
              <a:off x="2815802" y="3842647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863" name="Google Shape;863;p36"/>
          <p:cNvGrpSpPr/>
          <p:nvPr/>
        </p:nvGrpSpPr>
        <p:grpSpPr>
          <a:xfrm>
            <a:off x="8983013" y="4385896"/>
            <a:ext cx="692296" cy="678627"/>
            <a:chOff x="2659233" y="2267047"/>
            <a:chExt cx="692296" cy="678627"/>
          </a:xfrm>
        </p:grpSpPr>
        <p:sp>
          <p:nvSpPr>
            <p:cNvPr id="864" name="Google Shape;864;p36"/>
            <p:cNvSpPr/>
            <p:nvPr/>
          </p:nvSpPr>
          <p:spPr>
            <a:xfrm>
              <a:off x="2659234" y="2267047"/>
              <a:ext cx="678600" cy="6786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65" name="Google Shape;865;p36"/>
            <p:cNvSpPr txBox="1"/>
            <p:nvPr/>
          </p:nvSpPr>
          <p:spPr>
            <a:xfrm>
              <a:off x="2832475" y="2336866"/>
              <a:ext cx="306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6</a:t>
              </a:r>
              <a:endParaRPr/>
            </a:p>
          </p:txBody>
        </p:sp>
        <p:cxnSp>
          <p:nvCxnSpPr>
            <p:cNvPr id="866" name="Google Shape;866;p36"/>
            <p:cNvCxnSpPr/>
            <p:nvPr/>
          </p:nvCxnSpPr>
          <p:spPr>
            <a:xfrm>
              <a:off x="2659233" y="2776017"/>
              <a:ext cx="678600" cy="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67" name="Google Shape;867;p36"/>
            <p:cNvCxnSpPr>
              <a:endCxn id="864" idx="2"/>
            </p:cNvCxnSpPr>
            <p:nvPr/>
          </p:nvCxnSpPr>
          <p:spPr>
            <a:xfrm>
              <a:off x="2998534" y="2775847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68" name="Google Shape;868;p36"/>
            <p:cNvCxnSpPr/>
            <p:nvPr/>
          </p:nvCxnSpPr>
          <p:spPr>
            <a:xfrm rot="10800000" flipH="1">
              <a:off x="2659233" y="2775874"/>
              <a:ext cx="339300" cy="169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69" name="Google Shape;869;p36"/>
            <p:cNvCxnSpPr/>
            <p:nvPr/>
          </p:nvCxnSpPr>
          <p:spPr>
            <a:xfrm rot="10800000" flipH="1">
              <a:off x="3012229" y="2775874"/>
              <a:ext cx="339300" cy="169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870" name="Google Shape;870;p36"/>
          <p:cNvGrpSpPr/>
          <p:nvPr/>
        </p:nvGrpSpPr>
        <p:grpSpPr>
          <a:xfrm>
            <a:off x="11287488" y="3282275"/>
            <a:ext cx="692296" cy="678627"/>
            <a:chOff x="2659233" y="2267047"/>
            <a:chExt cx="692296" cy="678627"/>
          </a:xfrm>
        </p:grpSpPr>
        <p:sp>
          <p:nvSpPr>
            <p:cNvPr id="871" name="Google Shape;871;p36"/>
            <p:cNvSpPr/>
            <p:nvPr/>
          </p:nvSpPr>
          <p:spPr>
            <a:xfrm>
              <a:off x="2659234" y="2267047"/>
              <a:ext cx="678600" cy="6786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72" name="Google Shape;872;p36"/>
            <p:cNvSpPr txBox="1"/>
            <p:nvPr/>
          </p:nvSpPr>
          <p:spPr>
            <a:xfrm>
              <a:off x="2852088" y="2336804"/>
              <a:ext cx="306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9</a:t>
              </a:r>
              <a:endParaRPr/>
            </a:p>
          </p:txBody>
        </p:sp>
        <p:cxnSp>
          <p:nvCxnSpPr>
            <p:cNvPr id="873" name="Google Shape;873;p36"/>
            <p:cNvCxnSpPr/>
            <p:nvPr/>
          </p:nvCxnSpPr>
          <p:spPr>
            <a:xfrm>
              <a:off x="2659233" y="2776017"/>
              <a:ext cx="678600" cy="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74" name="Google Shape;874;p36"/>
            <p:cNvCxnSpPr>
              <a:endCxn id="871" idx="2"/>
            </p:cNvCxnSpPr>
            <p:nvPr/>
          </p:nvCxnSpPr>
          <p:spPr>
            <a:xfrm>
              <a:off x="2998534" y="2775847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75" name="Google Shape;875;p36"/>
            <p:cNvCxnSpPr/>
            <p:nvPr/>
          </p:nvCxnSpPr>
          <p:spPr>
            <a:xfrm rot="10800000" flipH="1">
              <a:off x="2659233" y="2775874"/>
              <a:ext cx="339300" cy="169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76" name="Google Shape;876;p36"/>
            <p:cNvCxnSpPr/>
            <p:nvPr/>
          </p:nvCxnSpPr>
          <p:spPr>
            <a:xfrm rot="10800000" flipH="1">
              <a:off x="3012229" y="2775874"/>
              <a:ext cx="339300" cy="169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877" name="Google Shape;877;p36"/>
          <p:cNvCxnSpPr>
            <a:endCxn id="818" idx="0"/>
          </p:cNvCxnSpPr>
          <p:nvPr/>
        </p:nvCxnSpPr>
        <p:spPr>
          <a:xfrm flipH="1">
            <a:off x="6825035" y="1873369"/>
            <a:ext cx="1822200" cy="3171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78" name="Google Shape;878;p36"/>
          <p:cNvCxnSpPr>
            <a:endCxn id="835" idx="0"/>
          </p:cNvCxnSpPr>
          <p:nvPr/>
        </p:nvCxnSpPr>
        <p:spPr>
          <a:xfrm>
            <a:off x="8986535" y="1885770"/>
            <a:ext cx="1750200" cy="3090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79" name="Google Shape;879;p36"/>
          <p:cNvCxnSpPr>
            <a:endCxn id="823" idx="0"/>
          </p:cNvCxnSpPr>
          <p:nvPr/>
        </p:nvCxnSpPr>
        <p:spPr>
          <a:xfrm flipH="1">
            <a:off x="5822768" y="2765426"/>
            <a:ext cx="846000" cy="4974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80" name="Google Shape;880;p36"/>
          <p:cNvCxnSpPr>
            <a:endCxn id="847" idx="0"/>
          </p:cNvCxnSpPr>
          <p:nvPr/>
        </p:nvCxnSpPr>
        <p:spPr>
          <a:xfrm>
            <a:off x="7001200" y="2771251"/>
            <a:ext cx="741000" cy="4887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81" name="Google Shape;881;p36"/>
          <p:cNvCxnSpPr>
            <a:endCxn id="859" idx="0"/>
          </p:cNvCxnSpPr>
          <p:nvPr/>
        </p:nvCxnSpPr>
        <p:spPr>
          <a:xfrm flipH="1">
            <a:off x="9857572" y="2800776"/>
            <a:ext cx="705900" cy="481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82" name="Google Shape;882;p36"/>
          <p:cNvCxnSpPr>
            <a:endCxn id="871" idx="0"/>
          </p:cNvCxnSpPr>
          <p:nvPr/>
        </p:nvCxnSpPr>
        <p:spPr>
          <a:xfrm>
            <a:off x="10902889" y="2790875"/>
            <a:ext cx="723900" cy="4914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83" name="Google Shape;883;p36"/>
          <p:cNvCxnSpPr>
            <a:endCxn id="828" idx="0"/>
          </p:cNvCxnSpPr>
          <p:nvPr/>
        </p:nvCxnSpPr>
        <p:spPr>
          <a:xfrm flipH="1">
            <a:off x="5281035" y="3881383"/>
            <a:ext cx="383400" cy="5088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84" name="Google Shape;884;p36"/>
          <p:cNvCxnSpPr>
            <a:endCxn id="852" idx="0"/>
          </p:cNvCxnSpPr>
          <p:nvPr/>
        </p:nvCxnSpPr>
        <p:spPr>
          <a:xfrm flipH="1">
            <a:off x="7206942" y="3865396"/>
            <a:ext cx="380700" cy="520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85" name="Google Shape;885;p36"/>
          <p:cNvCxnSpPr>
            <a:endCxn id="864" idx="0"/>
          </p:cNvCxnSpPr>
          <p:nvPr/>
        </p:nvCxnSpPr>
        <p:spPr>
          <a:xfrm flipH="1">
            <a:off x="9322314" y="3877096"/>
            <a:ext cx="380700" cy="5088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86" name="Google Shape;886;p36"/>
          <p:cNvCxnSpPr>
            <a:endCxn id="806" idx="0"/>
          </p:cNvCxnSpPr>
          <p:nvPr/>
        </p:nvCxnSpPr>
        <p:spPr>
          <a:xfrm>
            <a:off x="6000509" y="3877183"/>
            <a:ext cx="289200" cy="5130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87" name="Google Shape;887;p36"/>
          <p:cNvCxnSpPr>
            <a:endCxn id="840" idx="0"/>
          </p:cNvCxnSpPr>
          <p:nvPr/>
        </p:nvCxnSpPr>
        <p:spPr>
          <a:xfrm>
            <a:off x="7896716" y="3868996"/>
            <a:ext cx="318900" cy="5169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88" name="Google Shape;888;p36"/>
          <p:cNvCxnSpPr/>
          <p:nvPr/>
        </p:nvCxnSpPr>
        <p:spPr>
          <a:xfrm rot="10800000" flipH="1">
            <a:off x="9864426" y="3791102"/>
            <a:ext cx="339300" cy="1698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889" name="Google Shape;889;p36"/>
          <p:cNvGraphicFramePr/>
          <p:nvPr/>
        </p:nvGraphicFramePr>
        <p:xfrm>
          <a:off x="2104871" y="5373706"/>
          <a:ext cx="8128050" cy="9893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494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2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3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4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5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6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7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8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9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10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11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12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13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90" name="Google Shape;890;p36"/>
          <p:cNvSpPr txBox="1"/>
          <p:nvPr/>
        </p:nvSpPr>
        <p:spPr>
          <a:xfrm>
            <a:off x="6321831" y="5926101"/>
            <a:ext cx="311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</a:t>
            </a:r>
            <a:endParaRPr/>
          </a:p>
        </p:txBody>
      </p:sp>
      <p:sp>
        <p:nvSpPr>
          <p:cNvPr id="891" name="Google Shape;891;p36"/>
          <p:cNvSpPr txBox="1"/>
          <p:nvPr/>
        </p:nvSpPr>
        <p:spPr>
          <a:xfrm>
            <a:off x="6879246" y="5926101"/>
            <a:ext cx="311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8</a:t>
            </a:r>
            <a:endParaRPr/>
          </a:p>
        </p:txBody>
      </p:sp>
      <p:sp>
        <p:nvSpPr>
          <p:cNvPr id="892" name="Google Shape;892;p36"/>
          <p:cNvSpPr txBox="1"/>
          <p:nvPr/>
        </p:nvSpPr>
        <p:spPr>
          <a:xfrm>
            <a:off x="7387427" y="5920319"/>
            <a:ext cx="418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15</a:t>
            </a:r>
            <a:endParaRPr/>
          </a:p>
        </p:txBody>
      </p:sp>
      <p:sp>
        <p:nvSpPr>
          <p:cNvPr id="893" name="Google Shape;893;p36"/>
          <p:cNvSpPr txBox="1"/>
          <p:nvPr/>
        </p:nvSpPr>
        <p:spPr>
          <a:xfrm>
            <a:off x="8052242" y="5926101"/>
            <a:ext cx="311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7</a:t>
            </a:r>
            <a:endParaRPr/>
          </a:p>
        </p:txBody>
      </p:sp>
      <p:sp>
        <p:nvSpPr>
          <p:cNvPr id="894" name="Google Shape;894;p36"/>
          <p:cNvSpPr txBox="1"/>
          <p:nvPr/>
        </p:nvSpPr>
        <p:spPr>
          <a:xfrm>
            <a:off x="8609657" y="5926101"/>
            <a:ext cx="311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6</a:t>
            </a:r>
            <a:endParaRPr/>
          </a:p>
        </p:txBody>
      </p:sp>
      <p:sp>
        <p:nvSpPr>
          <p:cNvPr id="895" name="Google Shape;895;p36"/>
          <p:cNvSpPr txBox="1"/>
          <p:nvPr/>
        </p:nvSpPr>
        <p:spPr>
          <a:xfrm>
            <a:off x="630256" y="1288346"/>
            <a:ext cx="3273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Build a tree with the values: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12, 5, 11, 3, 10, 2, 9, 4, 8, 15, 7, 6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96" name="Google Shape;896;p36"/>
          <p:cNvSpPr txBox="1"/>
          <p:nvPr/>
        </p:nvSpPr>
        <p:spPr>
          <a:xfrm>
            <a:off x="2174108" y="5926101"/>
            <a:ext cx="393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12</a:t>
            </a:r>
            <a:endParaRPr/>
          </a:p>
        </p:txBody>
      </p:sp>
      <p:sp>
        <p:nvSpPr>
          <p:cNvPr id="897" name="Google Shape;897;p36"/>
          <p:cNvSpPr txBox="1"/>
          <p:nvPr/>
        </p:nvSpPr>
        <p:spPr>
          <a:xfrm>
            <a:off x="2813275" y="5926101"/>
            <a:ext cx="311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</a:t>
            </a:r>
            <a:endParaRPr/>
          </a:p>
        </p:txBody>
      </p:sp>
      <p:sp>
        <p:nvSpPr>
          <p:cNvPr id="898" name="Google Shape;898;p36"/>
          <p:cNvSpPr txBox="1"/>
          <p:nvPr/>
        </p:nvSpPr>
        <p:spPr>
          <a:xfrm>
            <a:off x="3366736" y="5926101"/>
            <a:ext cx="35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11</a:t>
            </a:r>
            <a:endParaRPr/>
          </a:p>
        </p:txBody>
      </p:sp>
      <p:sp>
        <p:nvSpPr>
          <p:cNvPr id="899" name="Google Shape;899;p36"/>
          <p:cNvSpPr txBox="1"/>
          <p:nvPr/>
        </p:nvSpPr>
        <p:spPr>
          <a:xfrm>
            <a:off x="3956275" y="5926101"/>
            <a:ext cx="30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</a:t>
            </a:r>
            <a:endParaRPr/>
          </a:p>
        </p:txBody>
      </p:sp>
      <p:sp>
        <p:nvSpPr>
          <p:cNvPr id="900" name="Google Shape;900;p36"/>
          <p:cNvSpPr txBox="1"/>
          <p:nvPr/>
        </p:nvSpPr>
        <p:spPr>
          <a:xfrm>
            <a:off x="4534949" y="5926100"/>
            <a:ext cx="472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10</a:t>
            </a:r>
            <a:endParaRPr/>
          </a:p>
        </p:txBody>
      </p:sp>
      <p:sp>
        <p:nvSpPr>
          <p:cNvPr id="901" name="Google Shape;901;p36"/>
          <p:cNvSpPr txBox="1"/>
          <p:nvPr/>
        </p:nvSpPr>
        <p:spPr>
          <a:xfrm>
            <a:off x="5104051" y="5926101"/>
            <a:ext cx="30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</a:t>
            </a:r>
            <a:endParaRPr/>
          </a:p>
        </p:txBody>
      </p:sp>
      <p:sp>
        <p:nvSpPr>
          <p:cNvPr id="902" name="Google Shape;902;p36"/>
          <p:cNvSpPr txBox="1"/>
          <p:nvPr/>
        </p:nvSpPr>
        <p:spPr>
          <a:xfrm>
            <a:off x="5682282" y="5926101"/>
            <a:ext cx="311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9</a:t>
            </a:r>
            <a:endParaRPr/>
          </a:p>
        </p:txBody>
      </p:sp>
      <p:sp>
        <p:nvSpPr>
          <p:cNvPr id="903" name="Google Shape;903;p36"/>
          <p:cNvSpPr/>
          <p:nvPr/>
        </p:nvSpPr>
        <p:spPr>
          <a:xfrm rot="10800000">
            <a:off x="8688556" y="6452400"/>
            <a:ext cx="249600" cy="369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158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04" name="Google Shape;904;p36"/>
          <p:cNvSpPr txBox="1"/>
          <p:nvPr/>
        </p:nvSpPr>
        <p:spPr>
          <a:xfrm>
            <a:off x="630256" y="2239219"/>
            <a:ext cx="4672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AutoNum type="arabicPeriod"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Add all values to back of array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05" name="Google Shape;905;p36"/>
          <p:cNvSpPr txBox="1"/>
          <p:nvPr/>
        </p:nvSpPr>
        <p:spPr>
          <a:xfrm>
            <a:off x="630256" y="2239219"/>
            <a:ext cx="4672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AutoNum type="arabicPeriod"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Add all values to back of array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AutoNum type="arabicPeriod"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percolateDown(parent) starting at last index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AutoNum type="arabicPeriod"/>
            </a:pPr>
            <a:r>
              <a:rPr lang="en-US" sz="180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percolateDown level 4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06" name="Google Shape;906;p36"/>
          <p:cNvSpPr/>
          <p:nvPr/>
        </p:nvSpPr>
        <p:spPr>
          <a:xfrm>
            <a:off x="8989863" y="4390188"/>
            <a:ext cx="678600" cy="6786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36"/>
          <p:cNvSpPr/>
          <p:nvPr/>
        </p:nvSpPr>
        <p:spPr>
          <a:xfrm>
            <a:off x="7868638" y="4390188"/>
            <a:ext cx="678600" cy="6786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36"/>
          <p:cNvSpPr/>
          <p:nvPr/>
        </p:nvSpPr>
        <p:spPr>
          <a:xfrm>
            <a:off x="6874475" y="4385900"/>
            <a:ext cx="678600" cy="6786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36"/>
          <p:cNvSpPr/>
          <p:nvPr/>
        </p:nvSpPr>
        <p:spPr>
          <a:xfrm>
            <a:off x="5957238" y="4390188"/>
            <a:ext cx="678600" cy="6786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36"/>
          <p:cNvSpPr/>
          <p:nvPr/>
        </p:nvSpPr>
        <p:spPr>
          <a:xfrm>
            <a:off x="4948563" y="4400863"/>
            <a:ext cx="678600" cy="6786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36"/>
          <p:cNvSpPr/>
          <p:nvPr/>
        </p:nvSpPr>
        <p:spPr>
          <a:xfrm rot="10800000">
            <a:off x="8083159" y="6452400"/>
            <a:ext cx="249600" cy="369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158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12" name="Google Shape;912;p36"/>
          <p:cNvSpPr/>
          <p:nvPr/>
        </p:nvSpPr>
        <p:spPr>
          <a:xfrm rot="10800000">
            <a:off x="7488080" y="6452400"/>
            <a:ext cx="249600" cy="369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158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13" name="Google Shape;913;p36"/>
          <p:cNvSpPr/>
          <p:nvPr/>
        </p:nvSpPr>
        <p:spPr>
          <a:xfrm rot="10800000">
            <a:off x="6920405" y="6452400"/>
            <a:ext cx="249600" cy="369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158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14" name="Google Shape;914;p36"/>
          <p:cNvSpPr/>
          <p:nvPr/>
        </p:nvSpPr>
        <p:spPr>
          <a:xfrm rot="10800000">
            <a:off x="6352718" y="6452400"/>
            <a:ext cx="249600" cy="369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158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0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0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70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37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Floyd’s buildHeap algorithm</a:t>
            </a:r>
            <a:endParaRPr/>
          </a:p>
        </p:txBody>
      </p:sp>
      <p:grpSp>
        <p:nvGrpSpPr>
          <p:cNvPr id="920" name="Google Shape;920;p37"/>
          <p:cNvGrpSpPr/>
          <p:nvPr/>
        </p:nvGrpSpPr>
        <p:grpSpPr>
          <a:xfrm>
            <a:off x="5950408" y="4390183"/>
            <a:ext cx="692296" cy="678627"/>
            <a:chOff x="2659233" y="2267047"/>
            <a:chExt cx="692296" cy="678627"/>
          </a:xfrm>
        </p:grpSpPr>
        <p:sp>
          <p:nvSpPr>
            <p:cNvPr id="921" name="Google Shape;921;p37"/>
            <p:cNvSpPr/>
            <p:nvPr/>
          </p:nvSpPr>
          <p:spPr>
            <a:xfrm>
              <a:off x="2659234" y="2267047"/>
              <a:ext cx="678600" cy="6786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22" name="Google Shape;922;p37"/>
            <p:cNvSpPr txBox="1"/>
            <p:nvPr/>
          </p:nvSpPr>
          <p:spPr>
            <a:xfrm>
              <a:off x="2852067" y="2336804"/>
              <a:ext cx="306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8</a:t>
              </a:r>
              <a:endParaRPr/>
            </a:p>
          </p:txBody>
        </p:sp>
        <p:cxnSp>
          <p:nvCxnSpPr>
            <p:cNvPr id="923" name="Google Shape;923;p37"/>
            <p:cNvCxnSpPr/>
            <p:nvPr/>
          </p:nvCxnSpPr>
          <p:spPr>
            <a:xfrm>
              <a:off x="2659233" y="2776017"/>
              <a:ext cx="678600" cy="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24" name="Google Shape;924;p37"/>
            <p:cNvCxnSpPr>
              <a:endCxn id="921" idx="2"/>
            </p:cNvCxnSpPr>
            <p:nvPr/>
          </p:nvCxnSpPr>
          <p:spPr>
            <a:xfrm>
              <a:off x="2998534" y="2775847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25" name="Google Shape;925;p37"/>
            <p:cNvCxnSpPr/>
            <p:nvPr/>
          </p:nvCxnSpPr>
          <p:spPr>
            <a:xfrm rot="10800000" flipH="1">
              <a:off x="2659233" y="2775874"/>
              <a:ext cx="339300" cy="169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26" name="Google Shape;926;p37"/>
            <p:cNvCxnSpPr/>
            <p:nvPr/>
          </p:nvCxnSpPr>
          <p:spPr>
            <a:xfrm rot="10800000" flipH="1">
              <a:off x="3012229" y="2775874"/>
              <a:ext cx="339300" cy="169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927" name="Google Shape;927;p37"/>
          <p:cNvGrpSpPr/>
          <p:nvPr/>
        </p:nvGrpSpPr>
        <p:grpSpPr>
          <a:xfrm>
            <a:off x="8474041" y="1277943"/>
            <a:ext cx="678601" cy="678600"/>
            <a:chOff x="2476501" y="3333847"/>
            <a:chExt cx="678601" cy="678600"/>
          </a:xfrm>
        </p:grpSpPr>
        <p:sp>
          <p:nvSpPr>
            <p:cNvPr id="928" name="Google Shape;928;p37"/>
            <p:cNvSpPr/>
            <p:nvPr/>
          </p:nvSpPr>
          <p:spPr>
            <a:xfrm>
              <a:off x="2476502" y="3333847"/>
              <a:ext cx="678600" cy="6786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29" name="Google Shape;929;p37"/>
            <p:cNvSpPr txBox="1"/>
            <p:nvPr/>
          </p:nvSpPr>
          <p:spPr>
            <a:xfrm>
              <a:off x="2619318" y="3403729"/>
              <a:ext cx="393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12</a:t>
              </a:r>
              <a:endParaRPr/>
            </a:p>
          </p:txBody>
        </p:sp>
        <p:cxnSp>
          <p:nvCxnSpPr>
            <p:cNvPr id="930" name="Google Shape;930;p37"/>
            <p:cNvCxnSpPr/>
            <p:nvPr/>
          </p:nvCxnSpPr>
          <p:spPr>
            <a:xfrm>
              <a:off x="2476501" y="3842817"/>
              <a:ext cx="678600" cy="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31" name="Google Shape;931;p37"/>
            <p:cNvCxnSpPr>
              <a:endCxn id="928" idx="2"/>
            </p:cNvCxnSpPr>
            <p:nvPr/>
          </p:nvCxnSpPr>
          <p:spPr>
            <a:xfrm>
              <a:off x="2815802" y="3842647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932" name="Google Shape;932;p37"/>
          <p:cNvGrpSpPr/>
          <p:nvPr/>
        </p:nvGrpSpPr>
        <p:grpSpPr>
          <a:xfrm>
            <a:off x="6485734" y="2190469"/>
            <a:ext cx="678601" cy="678600"/>
            <a:chOff x="2476501" y="3333847"/>
            <a:chExt cx="678601" cy="678600"/>
          </a:xfrm>
        </p:grpSpPr>
        <p:sp>
          <p:nvSpPr>
            <p:cNvPr id="933" name="Google Shape;933;p37"/>
            <p:cNvSpPr/>
            <p:nvPr/>
          </p:nvSpPr>
          <p:spPr>
            <a:xfrm>
              <a:off x="2476502" y="3333847"/>
              <a:ext cx="678600" cy="6786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34" name="Google Shape;934;p37"/>
            <p:cNvSpPr txBox="1"/>
            <p:nvPr/>
          </p:nvSpPr>
          <p:spPr>
            <a:xfrm>
              <a:off x="2662493" y="3403679"/>
              <a:ext cx="306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5</a:t>
              </a:r>
              <a:endParaRPr/>
            </a:p>
          </p:txBody>
        </p:sp>
        <p:cxnSp>
          <p:nvCxnSpPr>
            <p:cNvPr id="935" name="Google Shape;935;p37"/>
            <p:cNvCxnSpPr/>
            <p:nvPr/>
          </p:nvCxnSpPr>
          <p:spPr>
            <a:xfrm>
              <a:off x="2476501" y="3842817"/>
              <a:ext cx="678600" cy="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36" name="Google Shape;936;p37"/>
            <p:cNvCxnSpPr>
              <a:endCxn id="933" idx="2"/>
            </p:cNvCxnSpPr>
            <p:nvPr/>
          </p:nvCxnSpPr>
          <p:spPr>
            <a:xfrm>
              <a:off x="2815802" y="3842647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937" name="Google Shape;937;p37"/>
          <p:cNvGrpSpPr/>
          <p:nvPr/>
        </p:nvGrpSpPr>
        <p:grpSpPr>
          <a:xfrm>
            <a:off x="5476992" y="3262826"/>
            <a:ext cx="678601" cy="678600"/>
            <a:chOff x="2476501" y="3333847"/>
            <a:chExt cx="678601" cy="678600"/>
          </a:xfrm>
        </p:grpSpPr>
        <p:sp>
          <p:nvSpPr>
            <p:cNvPr id="938" name="Google Shape;938;p37"/>
            <p:cNvSpPr/>
            <p:nvPr/>
          </p:nvSpPr>
          <p:spPr>
            <a:xfrm>
              <a:off x="2476502" y="3333847"/>
              <a:ext cx="678600" cy="6786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39" name="Google Shape;939;p37"/>
            <p:cNvSpPr txBox="1"/>
            <p:nvPr/>
          </p:nvSpPr>
          <p:spPr>
            <a:xfrm>
              <a:off x="2649743" y="3403666"/>
              <a:ext cx="306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3</a:t>
              </a:r>
              <a:endParaRPr/>
            </a:p>
          </p:txBody>
        </p:sp>
        <p:cxnSp>
          <p:nvCxnSpPr>
            <p:cNvPr id="940" name="Google Shape;940;p37"/>
            <p:cNvCxnSpPr/>
            <p:nvPr/>
          </p:nvCxnSpPr>
          <p:spPr>
            <a:xfrm>
              <a:off x="2476501" y="3842817"/>
              <a:ext cx="678600" cy="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41" name="Google Shape;941;p37"/>
            <p:cNvCxnSpPr>
              <a:endCxn id="938" idx="2"/>
            </p:cNvCxnSpPr>
            <p:nvPr/>
          </p:nvCxnSpPr>
          <p:spPr>
            <a:xfrm>
              <a:off x="2815802" y="3842647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942" name="Google Shape;942;p37"/>
          <p:cNvGrpSpPr/>
          <p:nvPr/>
        </p:nvGrpSpPr>
        <p:grpSpPr>
          <a:xfrm>
            <a:off x="4941734" y="4390183"/>
            <a:ext cx="692296" cy="678627"/>
            <a:chOff x="2659233" y="2267047"/>
            <a:chExt cx="692296" cy="678627"/>
          </a:xfrm>
        </p:grpSpPr>
        <p:sp>
          <p:nvSpPr>
            <p:cNvPr id="943" name="Google Shape;943;p37"/>
            <p:cNvSpPr/>
            <p:nvPr/>
          </p:nvSpPr>
          <p:spPr>
            <a:xfrm>
              <a:off x="2659234" y="2267047"/>
              <a:ext cx="678600" cy="6786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44" name="Google Shape;944;p37"/>
            <p:cNvSpPr txBox="1"/>
            <p:nvPr/>
          </p:nvSpPr>
          <p:spPr>
            <a:xfrm>
              <a:off x="2850650" y="2336804"/>
              <a:ext cx="311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4</a:t>
              </a:r>
              <a:endParaRPr/>
            </a:p>
          </p:txBody>
        </p:sp>
        <p:cxnSp>
          <p:nvCxnSpPr>
            <p:cNvPr id="945" name="Google Shape;945;p37"/>
            <p:cNvCxnSpPr/>
            <p:nvPr/>
          </p:nvCxnSpPr>
          <p:spPr>
            <a:xfrm>
              <a:off x="2659233" y="2776017"/>
              <a:ext cx="678600" cy="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46" name="Google Shape;946;p37"/>
            <p:cNvCxnSpPr>
              <a:endCxn id="943" idx="2"/>
            </p:cNvCxnSpPr>
            <p:nvPr/>
          </p:nvCxnSpPr>
          <p:spPr>
            <a:xfrm>
              <a:off x="2998534" y="2775847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47" name="Google Shape;947;p37"/>
            <p:cNvCxnSpPr/>
            <p:nvPr/>
          </p:nvCxnSpPr>
          <p:spPr>
            <a:xfrm rot="10800000" flipH="1">
              <a:off x="2659233" y="2775874"/>
              <a:ext cx="339300" cy="169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48" name="Google Shape;948;p37"/>
            <p:cNvCxnSpPr/>
            <p:nvPr/>
          </p:nvCxnSpPr>
          <p:spPr>
            <a:xfrm rot="10800000" flipH="1">
              <a:off x="3012229" y="2775874"/>
              <a:ext cx="339300" cy="169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949" name="Google Shape;949;p37"/>
          <p:cNvGrpSpPr/>
          <p:nvPr/>
        </p:nvGrpSpPr>
        <p:grpSpPr>
          <a:xfrm>
            <a:off x="10397434" y="2194770"/>
            <a:ext cx="678601" cy="678600"/>
            <a:chOff x="2476501" y="3333847"/>
            <a:chExt cx="678601" cy="678600"/>
          </a:xfrm>
        </p:grpSpPr>
        <p:sp>
          <p:nvSpPr>
            <p:cNvPr id="950" name="Google Shape;950;p37"/>
            <p:cNvSpPr/>
            <p:nvPr/>
          </p:nvSpPr>
          <p:spPr>
            <a:xfrm>
              <a:off x="2476502" y="3333847"/>
              <a:ext cx="678600" cy="6786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51" name="Google Shape;951;p37"/>
            <p:cNvSpPr txBox="1"/>
            <p:nvPr/>
          </p:nvSpPr>
          <p:spPr>
            <a:xfrm>
              <a:off x="2636843" y="3403591"/>
              <a:ext cx="357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11</a:t>
              </a:r>
              <a:endParaRPr/>
            </a:p>
          </p:txBody>
        </p:sp>
        <p:cxnSp>
          <p:nvCxnSpPr>
            <p:cNvPr id="952" name="Google Shape;952;p37"/>
            <p:cNvCxnSpPr/>
            <p:nvPr/>
          </p:nvCxnSpPr>
          <p:spPr>
            <a:xfrm>
              <a:off x="2476501" y="3842817"/>
              <a:ext cx="678600" cy="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53" name="Google Shape;953;p37"/>
            <p:cNvCxnSpPr>
              <a:endCxn id="950" idx="2"/>
            </p:cNvCxnSpPr>
            <p:nvPr/>
          </p:nvCxnSpPr>
          <p:spPr>
            <a:xfrm>
              <a:off x="2815802" y="3842647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954" name="Google Shape;954;p37"/>
          <p:cNvGrpSpPr/>
          <p:nvPr/>
        </p:nvGrpSpPr>
        <p:grpSpPr>
          <a:xfrm>
            <a:off x="7876315" y="4385896"/>
            <a:ext cx="692296" cy="678627"/>
            <a:chOff x="2659233" y="2267047"/>
            <a:chExt cx="692296" cy="678627"/>
          </a:xfrm>
        </p:grpSpPr>
        <p:sp>
          <p:nvSpPr>
            <p:cNvPr id="955" name="Google Shape;955;p37"/>
            <p:cNvSpPr/>
            <p:nvPr/>
          </p:nvSpPr>
          <p:spPr>
            <a:xfrm>
              <a:off x="2659234" y="2267047"/>
              <a:ext cx="678600" cy="6786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56" name="Google Shape;956;p37"/>
            <p:cNvSpPr txBox="1"/>
            <p:nvPr/>
          </p:nvSpPr>
          <p:spPr>
            <a:xfrm>
              <a:off x="2842100" y="2336804"/>
              <a:ext cx="312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7</a:t>
              </a:r>
              <a:endParaRPr/>
            </a:p>
          </p:txBody>
        </p:sp>
        <p:cxnSp>
          <p:nvCxnSpPr>
            <p:cNvPr id="957" name="Google Shape;957;p37"/>
            <p:cNvCxnSpPr/>
            <p:nvPr/>
          </p:nvCxnSpPr>
          <p:spPr>
            <a:xfrm>
              <a:off x="2659233" y="2776017"/>
              <a:ext cx="678600" cy="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58" name="Google Shape;958;p37"/>
            <p:cNvCxnSpPr>
              <a:endCxn id="955" idx="2"/>
            </p:cNvCxnSpPr>
            <p:nvPr/>
          </p:nvCxnSpPr>
          <p:spPr>
            <a:xfrm>
              <a:off x="2998534" y="2775847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59" name="Google Shape;959;p37"/>
            <p:cNvCxnSpPr/>
            <p:nvPr/>
          </p:nvCxnSpPr>
          <p:spPr>
            <a:xfrm rot="10800000" flipH="1">
              <a:off x="2659233" y="2775874"/>
              <a:ext cx="339300" cy="169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60" name="Google Shape;960;p37"/>
            <p:cNvCxnSpPr/>
            <p:nvPr/>
          </p:nvCxnSpPr>
          <p:spPr>
            <a:xfrm rot="10800000" flipH="1">
              <a:off x="3012229" y="2775874"/>
              <a:ext cx="339300" cy="169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961" name="Google Shape;961;p37"/>
          <p:cNvGrpSpPr/>
          <p:nvPr/>
        </p:nvGrpSpPr>
        <p:grpSpPr>
          <a:xfrm>
            <a:off x="7399661" y="3259951"/>
            <a:ext cx="678601" cy="678600"/>
            <a:chOff x="2476501" y="3333847"/>
            <a:chExt cx="678601" cy="678600"/>
          </a:xfrm>
        </p:grpSpPr>
        <p:sp>
          <p:nvSpPr>
            <p:cNvPr id="962" name="Google Shape;962;p37"/>
            <p:cNvSpPr/>
            <p:nvPr/>
          </p:nvSpPr>
          <p:spPr>
            <a:xfrm>
              <a:off x="2476502" y="3333847"/>
              <a:ext cx="678600" cy="6786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63" name="Google Shape;963;p37"/>
            <p:cNvSpPr txBox="1"/>
            <p:nvPr/>
          </p:nvSpPr>
          <p:spPr>
            <a:xfrm>
              <a:off x="2579403" y="3403596"/>
              <a:ext cx="472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10</a:t>
              </a:r>
              <a:endParaRPr/>
            </a:p>
          </p:txBody>
        </p:sp>
        <p:cxnSp>
          <p:nvCxnSpPr>
            <p:cNvPr id="964" name="Google Shape;964;p37"/>
            <p:cNvCxnSpPr/>
            <p:nvPr/>
          </p:nvCxnSpPr>
          <p:spPr>
            <a:xfrm>
              <a:off x="2476501" y="3842817"/>
              <a:ext cx="678600" cy="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65" name="Google Shape;965;p37"/>
            <p:cNvCxnSpPr>
              <a:endCxn id="962" idx="2"/>
            </p:cNvCxnSpPr>
            <p:nvPr/>
          </p:nvCxnSpPr>
          <p:spPr>
            <a:xfrm>
              <a:off x="2815802" y="3842647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966" name="Google Shape;966;p37"/>
          <p:cNvGrpSpPr/>
          <p:nvPr/>
        </p:nvGrpSpPr>
        <p:grpSpPr>
          <a:xfrm>
            <a:off x="6867641" y="4385896"/>
            <a:ext cx="692296" cy="678627"/>
            <a:chOff x="2659233" y="2267047"/>
            <a:chExt cx="692296" cy="678627"/>
          </a:xfrm>
        </p:grpSpPr>
        <p:sp>
          <p:nvSpPr>
            <p:cNvPr id="967" name="Google Shape;967;p37"/>
            <p:cNvSpPr/>
            <p:nvPr/>
          </p:nvSpPr>
          <p:spPr>
            <a:xfrm>
              <a:off x="2659234" y="2267047"/>
              <a:ext cx="678600" cy="6786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68" name="Google Shape;968;p37"/>
            <p:cNvSpPr txBox="1"/>
            <p:nvPr/>
          </p:nvSpPr>
          <p:spPr>
            <a:xfrm>
              <a:off x="2826863" y="2336804"/>
              <a:ext cx="41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15</a:t>
              </a:r>
              <a:endParaRPr/>
            </a:p>
          </p:txBody>
        </p:sp>
        <p:cxnSp>
          <p:nvCxnSpPr>
            <p:cNvPr id="969" name="Google Shape;969;p37"/>
            <p:cNvCxnSpPr/>
            <p:nvPr/>
          </p:nvCxnSpPr>
          <p:spPr>
            <a:xfrm>
              <a:off x="2659233" y="2776017"/>
              <a:ext cx="678600" cy="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70" name="Google Shape;970;p37"/>
            <p:cNvCxnSpPr>
              <a:endCxn id="967" idx="2"/>
            </p:cNvCxnSpPr>
            <p:nvPr/>
          </p:nvCxnSpPr>
          <p:spPr>
            <a:xfrm>
              <a:off x="2998534" y="2775847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71" name="Google Shape;971;p37"/>
            <p:cNvCxnSpPr/>
            <p:nvPr/>
          </p:nvCxnSpPr>
          <p:spPr>
            <a:xfrm rot="10800000" flipH="1">
              <a:off x="2659233" y="2775874"/>
              <a:ext cx="339300" cy="169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72" name="Google Shape;972;p37"/>
            <p:cNvCxnSpPr/>
            <p:nvPr/>
          </p:nvCxnSpPr>
          <p:spPr>
            <a:xfrm rot="10800000" flipH="1">
              <a:off x="3012229" y="2775874"/>
              <a:ext cx="339300" cy="169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973" name="Google Shape;973;p37"/>
          <p:cNvGrpSpPr/>
          <p:nvPr/>
        </p:nvGrpSpPr>
        <p:grpSpPr>
          <a:xfrm>
            <a:off x="9518271" y="3282276"/>
            <a:ext cx="678601" cy="678600"/>
            <a:chOff x="2476501" y="3333847"/>
            <a:chExt cx="678601" cy="678600"/>
          </a:xfrm>
        </p:grpSpPr>
        <p:sp>
          <p:nvSpPr>
            <p:cNvPr id="974" name="Google Shape;974;p37"/>
            <p:cNvSpPr/>
            <p:nvPr/>
          </p:nvSpPr>
          <p:spPr>
            <a:xfrm>
              <a:off x="2476502" y="3333847"/>
              <a:ext cx="678600" cy="6786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75" name="Google Shape;975;p37"/>
            <p:cNvSpPr txBox="1"/>
            <p:nvPr/>
          </p:nvSpPr>
          <p:spPr>
            <a:xfrm>
              <a:off x="2666543" y="3403679"/>
              <a:ext cx="306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2</a:t>
              </a:r>
              <a:endParaRPr/>
            </a:p>
          </p:txBody>
        </p:sp>
        <p:cxnSp>
          <p:nvCxnSpPr>
            <p:cNvPr id="976" name="Google Shape;976;p37"/>
            <p:cNvCxnSpPr/>
            <p:nvPr/>
          </p:nvCxnSpPr>
          <p:spPr>
            <a:xfrm>
              <a:off x="2476501" y="3842817"/>
              <a:ext cx="678600" cy="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77" name="Google Shape;977;p37"/>
            <p:cNvCxnSpPr>
              <a:endCxn id="974" idx="2"/>
            </p:cNvCxnSpPr>
            <p:nvPr/>
          </p:nvCxnSpPr>
          <p:spPr>
            <a:xfrm>
              <a:off x="2815802" y="3842647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978" name="Google Shape;978;p37"/>
          <p:cNvGrpSpPr/>
          <p:nvPr/>
        </p:nvGrpSpPr>
        <p:grpSpPr>
          <a:xfrm>
            <a:off x="8983013" y="4385896"/>
            <a:ext cx="692296" cy="678627"/>
            <a:chOff x="2659233" y="2267047"/>
            <a:chExt cx="692296" cy="678627"/>
          </a:xfrm>
        </p:grpSpPr>
        <p:sp>
          <p:nvSpPr>
            <p:cNvPr id="979" name="Google Shape;979;p37"/>
            <p:cNvSpPr/>
            <p:nvPr/>
          </p:nvSpPr>
          <p:spPr>
            <a:xfrm>
              <a:off x="2659234" y="2267047"/>
              <a:ext cx="678600" cy="6786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80" name="Google Shape;980;p37"/>
            <p:cNvSpPr txBox="1"/>
            <p:nvPr/>
          </p:nvSpPr>
          <p:spPr>
            <a:xfrm>
              <a:off x="2832475" y="2336866"/>
              <a:ext cx="306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6</a:t>
              </a:r>
              <a:endParaRPr/>
            </a:p>
          </p:txBody>
        </p:sp>
        <p:cxnSp>
          <p:nvCxnSpPr>
            <p:cNvPr id="981" name="Google Shape;981;p37"/>
            <p:cNvCxnSpPr/>
            <p:nvPr/>
          </p:nvCxnSpPr>
          <p:spPr>
            <a:xfrm>
              <a:off x="2659233" y="2776017"/>
              <a:ext cx="678600" cy="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82" name="Google Shape;982;p37"/>
            <p:cNvCxnSpPr>
              <a:endCxn id="979" idx="2"/>
            </p:cNvCxnSpPr>
            <p:nvPr/>
          </p:nvCxnSpPr>
          <p:spPr>
            <a:xfrm>
              <a:off x="2998534" y="2775847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83" name="Google Shape;983;p37"/>
            <p:cNvCxnSpPr/>
            <p:nvPr/>
          </p:nvCxnSpPr>
          <p:spPr>
            <a:xfrm rot="10800000" flipH="1">
              <a:off x="2659233" y="2775874"/>
              <a:ext cx="339300" cy="169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84" name="Google Shape;984;p37"/>
            <p:cNvCxnSpPr/>
            <p:nvPr/>
          </p:nvCxnSpPr>
          <p:spPr>
            <a:xfrm rot="10800000" flipH="1">
              <a:off x="3012229" y="2775874"/>
              <a:ext cx="339300" cy="169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985" name="Google Shape;985;p37"/>
          <p:cNvGrpSpPr/>
          <p:nvPr/>
        </p:nvGrpSpPr>
        <p:grpSpPr>
          <a:xfrm>
            <a:off x="11287488" y="3282275"/>
            <a:ext cx="692296" cy="678627"/>
            <a:chOff x="2659233" y="2267047"/>
            <a:chExt cx="692296" cy="678627"/>
          </a:xfrm>
        </p:grpSpPr>
        <p:sp>
          <p:nvSpPr>
            <p:cNvPr id="986" name="Google Shape;986;p37"/>
            <p:cNvSpPr/>
            <p:nvPr/>
          </p:nvSpPr>
          <p:spPr>
            <a:xfrm>
              <a:off x="2659234" y="2267047"/>
              <a:ext cx="678600" cy="6786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87" name="Google Shape;987;p37"/>
            <p:cNvSpPr txBox="1"/>
            <p:nvPr/>
          </p:nvSpPr>
          <p:spPr>
            <a:xfrm>
              <a:off x="2852088" y="2336804"/>
              <a:ext cx="306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9</a:t>
              </a:r>
              <a:endParaRPr/>
            </a:p>
          </p:txBody>
        </p:sp>
        <p:cxnSp>
          <p:nvCxnSpPr>
            <p:cNvPr id="988" name="Google Shape;988;p37"/>
            <p:cNvCxnSpPr/>
            <p:nvPr/>
          </p:nvCxnSpPr>
          <p:spPr>
            <a:xfrm>
              <a:off x="2659233" y="2776017"/>
              <a:ext cx="678600" cy="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89" name="Google Shape;989;p37"/>
            <p:cNvCxnSpPr>
              <a:endCxn id="986" idx="2"/>
            </p:cNvCxnSpPr>
            <p:nvPr/>
          </p:nvCxnSpPr>
          <p:spPr>
            <a:xfrm>
              <a:off x="2998534" y="2775847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90" name="Google Shape;990;p37"/>
            <p:cNvCxnSpPr/>
            <p:nvPr/>
          </p:nvCxnSpPr>
          <p:spPr>
            <a:xfrm rot="10800000" flipH="1">
              <a:off x="2659233" y="2775874"/>
              <a:ext cx="339300" cy="169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91" name="Google Shape;991;p37"/>
            <p:cNvCxnSpPr/>
            <p:nvPr/>
          </p:nvCxnSpPr>
          <p:spPr>
            <a:xfrm rot="10800000" flipH="1">
              <a:off x="3012229" y="2775874"/>
              <a:ext cx="339300" cy="169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992" name="Google Shape;992;p37"/>
          <p:cNvCxnSpPr>
            <a:endCxn id="933" idx="0"/>
          </p:cNvCxnSpPr>
          <p:nvPr/>
        </p:nvCxnSpPr>
        <p:spPr>
          <a:xfrm flipH="1">
            <a:off x="6825035" y="1873369"/>
            <a:ext cx="1822200" cy="3171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93" name="Google Shape;993;p37"/>
          <p:cNvCxnSpPr>
            <a:endCxn id="950" idx="0"/>
          </p:cNvCxnSpPr>
          <p:nvPr/>
        </p:nvCxnSpPr>
        <p:spPr>
          <a:xfrm>
            <a:off x="8986535" y="1885770"/>
            <a:ext cx="1750200" cy="3090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94" name="Google Shape;994;p37"/>
          <p:cNvCxnSpPr>
            <a:endCxn id="938" idx="0"/>
          </p:cNvCxnSpPr>
          <p:nvPr/>
        </p:nvCxnSpPr>
        <p:spPr>
          <a:xfrm flipH="1">
            <a:off x="5816293" y="2765426"/>
            <a:ext cx="846000" cy="4974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95" name="Google Shape;995;p37"/>
          <p:cNvCxnSpPr>
            <a:endCxn id="962" idx="0"/>
          </p:cNvCxnSpPr>
          <p:nvPr/>
        </p:nvCxnSpPr>
        <p:spPr>
          <a:xfrm>
            <a:off x="6997963" y="2771251"/>
            <a:ext cx="741000" cy="4887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96" name="Google Shape;996;p37"/>
          <p:cNvCxnSpPr>
            <a:endCxn id="974" idx="0"/>
          </p:cNvCxnSpPr>
          <p:nvPr/>
        </p:nvCxnSpPr>
        <p:spPr>
          <a:xfrm flipH="1">
            <a:off x="9857572" y="2800776"/>
            <a:ext cx="705900" cy="481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97" name="Google Shape;997;p37"/>
          <p:cNvCxnSpPr>
            <a:endCxn id="986" idx="0"/>
          </p:cNvCxnSpPr>
          <p:nvPr/>
        </p:nvCxnSpPr>
        <p:spPr>
          <a:xfrm>
            <a:off x="10902889" y="2790875"/>
            <a:ext cx="723900" cy="4914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98" name="Google Shape;998;p37"/>
          <p:cNvCxnSpPr>
            <a:endCxn id="943" idx="0"/>
          </p:cNvCxnSpPr>
          <p:nvPr/>
        </p:nvCxnSpPr>
        <p:spPr>
          <a:xfrm flipH="1">
            <a:off x="5281035" y="3881383"/>
            <a:ext cx="383400" cy="5088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99" name="Google Shape;999;p37"/>
          <p:cNvCxnSpPr>
            <a:endCxn id="967" idx="0"/>
          </p:cNvCxnSpPr>
          <p:nvPr/>
        </p:nvCxnSpPr>
        <p:spPr>
          <a:xfrm flipH="1">
            <a:off x="7206942" y="3865396"/>
            <a:ext cx="380700" cy="520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00" name="Google Shape;1000;p37"/>
          <p:cNvCxnSpPr>
            <a:endCxn id="979" idx="0"/>
          </p:cNvCxnSpPr>
          <p:nvPr/>
        </p:nvCxnSpPr>
        <p:spPr>
          <a:xfrm flipH="1">
            <a:off x="9322314" y="3877096"/>
            <a:ext cx="380700" cy="5088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01" name="Google Shape;1001;p37"/>
          <p:cNvCxnSpPr>
            <a:endCxn id="921" idx="0"/>
          </p:cNvCxnSpPr>
          <p:nvPr/>
        </p:nvCxnSpPr>
        <p:spPr>
          <a:xfrm>
            <a:off x="6000509" y="3877183"/>
            <a:ext cx="289200" cy="5130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02" name="Google Shape;1002;p37"/>
          <p:cNvCxnSpPr>
            <a:endCxn id="955" idx="0"/>
          </p:cNvCxnSpPr>
          <p:nvPr/>
        </p:nvCxnSpPr>
        <p:spPr>
          <a:xfrm>
            <a:off x="7896716" y="3868996"/>
            <a:ext cx="318900" cy="5169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03" name="Google Shape;1003;p37"/>
          <p:cNvCxnSpPr/>
          <p:nvPr/>
        </p:nvCxnSpPr>
        <p:spPr>
          <a:xfrm rot="10800000" flipH="1">
            <a:off x="9864426" y="3791102"/>
            <a:ext cx="339300" cy="1698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1004" name="Google Shape;1004;p37"/>
          <p:cNvGraphicFramePr/>
          <p:nvPr/>
        </p:nvGraphicFramePr>
        <p:xfrm>
          <a:off x="2104871" y="5373706"/>
          <a:ext cx="8128050" cy="9893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494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2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3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4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5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6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7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8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9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10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11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12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13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05" name="Google Shape;1005;p37"/>
          <p:cNvSpPr txBox="1"/>
          <p:nvPr/>
        </p:nvSpPr>
        <p:spPr>
          <a:xfrm>
            <a:off x="6321831" y="5926101"/>
            <a:ext cx="311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</a:t>
            </a:r>
            <a:endParaRPr/>
          </a:p>
        </p:txBody>
      </p:sp>
      <p:sp>
        <p:nvSpPr>
          <p:cNvPr id="1006" name="Google Shape;1006;p37"/>
          <p:cNvSpPr txBox="1"/>
          <p:nvPr/>
        </p:nvSpPr>
        <p:spPr>
          <a:xfrm>
            <a:off x="6879246" y="5926101"/>
            <a:ext cx="311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8</a:t>
            </a:r>
            <a:endParaRPr/>
          </a:p>
        </p:txBody>
      </p:sp>
      <p:sp>
        <p:nvSpPr>
          <p:cNvPr id="1007" name="Google Shape;1007;p37"/>
          <p:cNvSpPr txBox="1"/>
          <p:nvPr/>
        </p:nvSpPr>
        <p:spPr>
          <a:xfrm>
            <a:off x="7387427" y="5920319"/>
            <a:ext cx="418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15</a:t>
            </a:r>
            <a:endParaRPr/>
          </a:p>
        </p:txBody>
      </p:sp>
      <p:sp>
        <p:nvSpPr>
          <p:cNvPr id="1008" name="Google Shape;1008;p37"/>
          <p:cNvSpPr txBox="1"/>
          <p:nvPr/>
        </p:nvSpPr>
        <p:spPr>
          <a:xfrm>
            <a:off x="8052242" y="5926101"/>
            <a:ext cx="311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7</a:t>
            </a:r>
            <a:endParaRPr/>
          </a:p>
        </p:txBody>
      </p:sp>
      <p:sp>
        <p:nvSpPr>
          <p:cNvPr id="1009" name="Google Shape;1009;p37"/>
          <p:cNvSpPr txBox="1"/>
          <p:nvPr/>
        </p:nvSpPr>
        <p:spPr>
          <a:xfrm>
            <a:off x="8609657" y="5926101"/>
            <a:ext cx="311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6</a:t>
            </a:r>
            <a:endParaRPr/>
          </a:p>
        </p:txBody>
      </p:sp>
      <p:sp>
        <p:nvSpPr>
          <p:cNvPr id="1010" name="Google Shape;1010;p37"/>
          <p:cNvSpPr txBox="1"/>
          <p:nvPr/>
        </p:nvSpPr>
        <p:spPr>
          <a:xfrm>
            <a:off x="630256" y="1288346"/>
            <a:ext cx="3273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Build a tree with the values: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12, 5, 11, 3, 10, 2, 9, 4, 8, 15, 7, 6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11" name="Google Shape;1011;p37"/>
          <p:cNvSpPr txBox="1"/>
          <p:nvPr/>
        </p:nvSpPr>
        <p:spPr>
          <a:xfrm>
            <a:off x="2174108" y="5926101"/>
            <a:ext cx="393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12</a:t>
            </a:r>
            <a:endParaRPr/>
          </a:p>
        </p:txBody>
      </p:sp>
      <p:sp>
        <p:nvSpPr>
          <p:cNvPr id="1012" name="Google Shape;1012;p37"/>
          <p:cNvSpPr txBox="1"/>
          <p:nvPr/>
        </p:nvSpPr>
        <p:spPr>
          <a:xfrm>
            <a:off x="2813275" y="5926101"/>
            <a:ext cx="311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</a:t>
            </a:r>
            <a:endParaRPr/>
          </a:p>
        </p:txBody>
      </p:sp>
      <p:sp>
        <p:nvSpPr>
          <p:cNvPr id="1013" name="Google Shape;1013;p37"/>
          <p:cNvSpPr txBox="1"/>
          <p:nvPr/>
        </p:nvSpPr>
        <p:spPr>
          <a:xfrm>
            <a:off x="3366736" y="5926101"/>
            <a:ext cx="35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11</a:t>
            </a:r>
            <a:endParaRPr/>
          </a:p>
        </p:txBody>
      </p:sp>
      <p:sp>
        <p:nvSpPr>
          <p:cNvPr id="1014" name="Google Shape;1014;p37"/>
          <p:cNvSpPr txBox="1"/>
          <p:nvPr/>
        </p:nvSpPr>
        <p:spPr>
          <a:xfrm>
            <a:off x="3956275" y="5926101"/>
            <a:ext cx="30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</a:t>
            </a:r>
            <a:endParaRPr/>
          </a:p>
        </p:txBody>
      </p:sp>
      <p:sp>
        <p:nvSpPr>
          <p:cNvPr id="1015" name="Google Shape;1015;p37"/>
          <p:cNvSpPr txBox="1"/>
          <p:nvPr/>
        </p:nvSpPr>
        <p:spPr>
          <a:xfrm>
            <a:off x="4534949" y="5926100"/>
            <a:ext cx="472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10</a:t>
            </a:r>
            <a:endParaRPr/>
          </a:p>
        </p:txBody>
      </p:sp>
      <p:sp>
        <p:nvSpPr>
          <p:cNvPr id="1016" name="Google Shape;1016;p37"/>
          <p:cNvSpPr txBox="1"/>
          <p:nvPr/>
        </p:nvSpPr>
        <p:spPr>
          <a:xfrm>
            <a:off x="5104051" y="5926101"/>
            <a:ext cx="30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</a:t>
            </a:r>
            <a:endParaRPr/>
          </a:p>
        </p:txBody>
      </p:sp>
      <p:sp>
        <p:nvSpPr>
          <p:cNvPr id="1017" name="Google Shape;1017;p37"/>
          <p:cNvSpPr txBox="1"/>
          <p:nvPr/>
        </p:nvSpPr>
        <p:spPr>
          <a:xfrm>
            <a:off x="5682282" y="5926101"/>
            <a:ext cx="311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9</a:t>
            </a:r>
            <a:endParaRPr/>
          </a:p>
        </p:txBody>
      </p:sp>
      <p:sp>
        <p:nvSpPr>
          <p:cNvPr id="1018" name="Google Shape;1018;p37"/>
          <p:cNvSpPr txBox="1"/>
          <p:nvPr/>
        </p:nvSpPr>
        <p:spPr>
          <a:xfrm>
            <a:off x="630256" y="2239219"/>
            <a:ext cx="46725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AutoNum type="arabicPeriod"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Add all values to back of array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AutoNum type="arabicPeriod"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percolateDown(parent) starting at last index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AutoNum type="arabicPeriod"/>
            </a:pPr>
            <a:r>
              <a:rPr lang="en-US" sz="180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percolateDown level 4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AutoNum type="arabicPeriod"/>
            </a:pPr>
            <a:r>
              <a:rPr lang="en-US" sz="180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percolateDown level 3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19" name="Google Shape;1019;p37"/>
          <p:cNvSpPr/>
          <p:nvPr/>
        </p:nvSpPr>
        <p:spPr>
          <a:xfrm>
            <a:off x="8989863" y="4390188"/>
            <a:ext cx="678600" cy="6786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37"/>
          <p:cNvSpPr/>
          <p:nvPr/>
        </p:nvSpPr>
        <p:spPr>
          <a:xfrm>
            <a:off x="7868638" y="4390188"/>
            <a:ext cx="678600" cy="6786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37"/>
          <p:cNvSpPr/>
          <p:nvPr/>
        </p:nvSpPr>
        <p:spPr>
          <a:xfrm>
            <a:off x="6874475" y="4385900"/>
            <a:ext cx="678600" cy="6786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37"/>
          <p:cNvSpPr/>
          <p:nvPr/>
        </p:nvSpPr>
        <p:spPr>
          <a:xfrm>
            <a:off x="5957238" y="4390188"/>
            <a:ext cx="678600" cy="6786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37"/>
          <p:cNvSpPr/>
          <p:nvPr/>
        </p:nvSpPr>
        <p:spPr>
          <a:xfrm>
            <a:off x="4948563" y="4400863"/>
            <a:ext cx="678600" cy="6786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37"/>
          <p:cNvSpPr/>
          <p:nvPr/>
        </p:nvSpPr>
        <p:spPr>
          <a:xfrm rot="10800000">
            <a:off x="5713168" y="6427575"/>
            <a:ext cx="249600" cy="369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158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25" name="Google Shape;1025;p37"/>
          <p:cNvSpPr/>
          <p:nvPr/>
        </p:nvSpPr>
        <p:spPr>
          <a:xfrm>
            <a:off x="11294325" y="3286563"/>
            <a:ext cx="678600" cy="6786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37"/>
          <p:cNvSpPr/>
          <p:nvPr/>
        </p:nvSpPr>
        <p:spPr>
          <a:xfrm rot="10800000">
            <a:off x="5163068" y="6427575"/>
            <a:ext cx="249600" cy="369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158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27" name="Google Shape;1027;p37"/>
          <p:cNvSpPr/>
          <p:nvPr/>
        </p:nvSpPr>
        <p:spPr>
          <a:xfrm>
            <a:off x="9522325" y="3282263"/>
            <a:ext cx="678600" cy="6786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37"/>
          <p:cNvSpPr/>
          <p:nvPr/>
        </p:nvSpPr>
        <p:spPr>
          <a:xfrm rot="10800000">
            <a:off x="4612968" y="6427575"/>
            <a:ext cx="249600" cy="369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158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29" name="Google Shape;1029;p37"/>
          <p:cNvSpPr txBox="1"/>
          <p:nvPr/>
        </p:nvSpPr>
        <p:spPr>
          <a:xfrm>
            <a:off x="7971551" y="4482625"/>
            <a:ext cx="472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10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1030" name="Google Shape;1030;p37"/>
          <p:cNvSpPr txBox="1"/>
          <p:nvPr/>
        </p:nvSpPr>
        <p:spPr>
          <a:xfrm>
            <a:off x="7505801" y="3389188"/>
            <a:ext cx="472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r>
              <a:rPr lang="en-US" sz="1800">
                <a:solidFill>
                  <a:srgbClr val="00B050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7</a:t>
            </a:r>
            <a:r>
              <a:rPr lang="en-US" sz="1800">
                <a:solidFill>
                  <a:schemeClr val="lt1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  <p:sp>
        <p:nvSpPr>
          <p:cNvPr id="1031" name="Google Shape;1031;p37"/>
          <p:cNvSpPr/>
          <p:nvPr/>
        </p:nvSpPr>
        <p:spPr>
          <a:xfrm>
            <a:off x="7399650" y="3259950"/>
            <a:ext cx="678600" cy="6786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37"/>
          <p:cNvSpPr/>
          <p:nvPr/>
        </p:nvSpPr>
        <p:spPr>
          <a:xfrm rot="10800000">
            <a:off x="3984768" y="6427575"/>
            <a:ext cx="249600" cy="369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158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33" name="Google Shape;1033;p37"/>
          <p:cNvSpPr/>
          <p:nvPr/>
        </p:nvSpPr>
        <p:spPr>
          <a:xfrm>
            <a:off x="5477000" y="3262825"/>
            <a:ext cx="678600" cy="6786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37"/>
          <p:cNvSpPr/>
          <p:nvPr/>
        </p:nvSpPr>
        <p:spPr>
          <a:xfrm rot="2700000">
            <a:off x="8095486" y="3951365"/>
            <a:ext cx="472630" cy="213829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1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38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Floyd’s buildHeap algorithm</a:t>
            </a:r>
            <a:endParaRPr/>
          </a:p>
        </p:txBody>
      </p:sp>
      <p:grpSp>
        <p:nvGrpSpPr>
          <p:cNvPr id="1040" name="Google Shape;1040;p38"/>
          <p:cNvGrpSpPr/>
          <p:nvPr/>
        </p:nvGrpSpPr>
        <p:grpSpPr>
          <a:xfrm>
            <a:off x="5950408" y="4390183"/>
            <a:ext cx="692296" cy="678627"/>
            <a:chOff x="2659233" y="2267047"/>
            <a:chExt cx="692296" cy="678627"/>
          </a:xfrm>
        </p:grpSpPr>
        <p:sp>
          <p:nvSpPr>
            <p:cNvPr id="1041" name="Google Shape;1041;p38"/>
            <p:cNvSpPr/>
            <p:nvPr/>
          </p:nvSpPr>
          <p:spPr>
            <a:xfrm>
              <a:off x="2659234" y="2267047"/>
              <a:ext cx="678600" cy="6786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42" name="Google Shape;1042;p38"/>
            <p:cNvSpPr txBox="1"/>
            <p:nvPr/>
          </p:nvSpPr>
          <p:spPr>
            <a:xfrm>
              <a:off x="2852067" y="2336804"/>
              <a:ext cx="306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8</a:t>
              </a:r>
              <a:endParaRPr/>
            </a:p>
          </p:txBody>
        </p:sp>
        <p:cxnSp>
          <p:nvCxnSpPr>
            <p:cNvPr id="1043" name="Google Shape;1043;p38"/>
            <p:cNvCxnSpPr/>
            <p:nvPr/>
          </p:nvCxnSpPr>
          <p:spPr>
            <a:xfrm>
              <a:off x="2659233" y="2776017"/>
              <a:ext cx="678600" cy="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44" name="Google Shape;1044;p38"/>
            <p:cNvCxnSpPr>
              <a:endCxn id="1041" idx="2"/>
            </p:cNvCxnSpPr>
            <p:nvPr/>
          </p:nvCxnSpPr>
          <p:spPr>
            <a:xfrm>
              <a:off x="2998534" y="2775847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45" name="Google Shape;1045;p38"/>
            <p:cNvCxnSpPr/>
            <p:nvPr/>
          </p:nvCxnSpPr>
          <p:spPr>
            <a:xfrm rot="10800000" flipH="1">
              <a:off x="2659233" y="2775874"/>
              <a:ext cx="339300" cy="169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46" name="Google Shape;1046;p38"/>
            <p:cNvCxnSpPr/>
            <p:nvPr/>
          </p:nvCxnSpPr>
          <p:spPr>
            <a:xfrm rot="10800000" flipH="1">
              <a:off x="3012229" y="2775874"/>
              <a:ext cx="339300" cy="169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047" name="Google Shape;1047;p38"/>
          <p:cNvGrpSpPr/>
          <p:nvPr/>
        </p:nvGrpSpPr>
        <p:grpSpPr>
          <a:xfrm>
            <a:off x="8474041" y="1277943"/>
            <a:ext cx="678601" cy="678600"/>
            <a:chOff x="2476501" y="3333847"/>
            <a:chExt cx="678601" cy="678600"/>
          </a:xfrm>
        </p:grpSpPr>
        <p:sp>
          <p:nvSpPr>
            <p:cNvPr id="1048" name="Google Shape;1048;p38"/>
            <p:cNvSpPr/>
            <p:nvPr/>
          </p:nvSpPr>
          <p:spPr>
            <a:xfrm>
              <a:off x="2476502" y="3333847"/>
              <a:ext cx="678600" cy="6786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49" name="Google Shape;1049;p38"/>
            <p:cNvSpPr txBox="1"/>
            <p:nvPr/>
          </p:nvSpPr>
          <p:spPr>
            <a:xfrm>
              <a:off x="2619318" y="3403729"/>
              <a:ext cx="393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12</a:t>
              </a:r>
              <a:endParaRPr/>
            </a:p>
          </p:txBody>
        </p:sp>
        <p:cxnSp>
          <p:nvCxnSpPr>
            <p:cNvPr id="1050" name="Google Shape;1050;p38"/>
            <p:cNvCxnSpPr/>
            <p:nvPr/>
          </p:nvCxnSpPr>
          <p:spPr>
            <a:xfrm>
              <a:off x="2476501" y="3842817"/>
              <a:ext cx="678600" cy="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51" name="Google Shape;1051;p38"/>
            <p:cNvCxnSpPr>
              <a:endCxn id="1048" idx="2"/>
            </p:cNvCxnSpPr>
            <p:nvPr/>
          </p:nvCxnSpPr>
          <p:spPr>
            <a:xfrm>
              <a:off x="2815802" y="3842647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052" name="Google Shape;1052;p38"/>
          <p:cNvGrpSpPr/>
          <p:nvPr/>
        </p:nvGrpSpPr>
        <p:grpSpPr>
          <a:xfrm>
            <a:off x="6485734" y="2190469"/>
            <a:ext cx="678601" cy="678600"/>
            <a:chOff x="2476501" y="3333847"/>
            <a:chExt cx="678601" cy="678600"/>
          </a:xfrm>
        </p:grpSpPr>
        <p:sp>
          <p:nvSpPr>
            <p:cNvPr id="1053" name="Google Shape;1053;p38"/>
            <p:cNvSpPr/>
            <p:nvPr/>
          </p:nvSpPr>
          <p:spPr>
            <a:xfrm>
              <a:off x="2476502" y="3333847"/>
              <a:ext cx="678600" cy="6786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54" name="Google Shape;1054;p38"/>
            <p:cNvSpPr txBox="1"/>
            <p:nvPr/>
          </p:nvSpPr>
          <p:spPr>
            <a:xfrm>
              <a:off x="2662493" y="3403679"/>
              <a:ext cx="306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5</a:t>
              </a:r>
              <a:endParaRPr/>
            </a:p>
          </p:txBody>
        </p:sp>
        <p:cxnSp>
          <p:nvCxnSpPr>
            <p:cNvPr id="1055" name="Google Shape;1055;p38"/>
            <p:cNvCxnSpPr/>
            <p:nvPr/>
          </p:nvCxnSpPr>
          <p:spPr>
            <a:xfrm>
              <a:off x="2476501" y="3842817"/>
              <a:ext cx="678600" cy="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56" name="Google Shape;1056;p38"/>
            <p:cNvCxnSpPr>
              <a:endCxn id="1053" idx="2"/>
            </p:cNvCxnSpPr>
            <p:nvPr/>
          </p:nvCxnSpPr>
          <p:spPr>
            <a:xfrm>
              <a:off x="2815802" y="3842647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057" name="Google Shape;1057;p38"/>
          <p:cNvGrpSpPr/>
          <p:nvPr/>
        </p:nvGrpSpPr>
        <p:grpSpPr>
          <a:xfrm>
            <a:off x="5476992" y="3262826"/>
            <a:ext cx="678601" cy="678600"/>
            <a:chOff x="2476501" y="3333847"/>
            <a:chExt cx="678601" cy="678600"/>
          </a:xfrm>
        </p:grpSpPr>
        <p:sp>
          <p:nvSpPr>
            <p:cNvPr id="1058" name="Google Shape;1058;p38"/>
            <p:cNvSpPr/>
            <p:nvPr/>
          </p:nvSpPr>
          <p:spPr>
            <a:xfrm>
              <a:off x="2476502" y="3333847"/>
              <a:ext cx="678600" cy="6786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59" name="Google Shape;1059;p38"/>
            <p:cNvSpPr txBox="1"/>
            <p:nvPr/>
          </p:nvSpPr>
          <p:spPr>
            <a:xfrm>
              <a:off x="2649743" y="3403666"/>
              <a:ext cx="306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3</a:t>
              </a:r>
              <a:endParaRPr/>
            </a:p>
          </p:txBody>
        </p:sp>
        <p:cxnSp>
          <p:nvCxnSpPr>
            <p:cNvPr id="1060" name="Google Shape;1060;p38"/>
            <p:cNvCxnSpPr/>
            <p:nvPr/>
          </p:nvCxnSpPr>
          <p:spPr>
            <a:xfrm>
              <a:off x="2476501" y="3842817"/>
              <a:ext cx="678600" cy="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61" name="Google Shape;1061;p38"/>
            <p:cNvCxnSpPr>
              <a:endCxn id="1058" idx="2"/>
            </p:cNvCxnSpPr>
            <p:nvPr/>
          </p:nvCxnSpPr>
          <p:spPr>
            <a:xfrm>
              <a:off x="2815802" y="3842647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062" name="Google Shape;1062;p38"/>
          <p:cNvGrpSpPr/>
          <p:nvPr/>
        </p:nvGrpSpPr>
        <p:grpSpPr>
          <a:xfrm>
            <a:off x="4941734" y="4390183"/>
            <a:ext cx="692296" cy="678627"/>
            <a:chOff x="2659233" y="2267047"/>
            <a:chExt cx="692296" cy="678627"/>
          </a:xfrm>
        </p:grpSpPr>
        <p:sp>
          <p:nvSpPr>
            <p:cNvPr id="1063" name="Google Shape;1063;p38"/>
            <p:cNvSpPr/>
            <p:nvPr/>
          </p:nvSpPr>
          <p:spPr>
            <a:xfrm>
              <a:off x="2659234" y="2267047"/>
              <a:ext cx="678600" cy="6786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64" name="Google Shape;1064;p38"/>
            <p:cNvSpPr txBox="1"/>
            <p:nvPr/>
          </p:nvSpPr>
          <p:spPr>
            <a:xfrm>
              <a:off x="2850650" y="2336804"/>
              <a:ext cx="311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4</a:t>
              </a:r>
              <a:endParaRPr/>
            </a:p>
          </p:txBody>
        </p:sp>
        <p:cxnSp>
          <p:nvCxnSpPr>
            <p:cNvPr id="1065" name="Google Shape;1065;p38"/>
            <p:cNvCxnSpPr/>
            <p:nvPr/>
          </p:nvCxnSpPr>
          <p:spPr>
            <a:xfrm>
              <a:off x="2659233" y="2776017"/>
              <a:ext cx="678600" cy="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66" name="Google Shape;1066;p38"/>
            <p:cNvCxnSpPr>
              <a:endCxn id="1063" idx="2"/>
            </p:cNvCxnSpPr>
            <p:nvPr/>
          </p:nvCxnSpPr>
          <p:spPr>
            <a:xfrm>
              <a:off x="2998534" y="2775847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67" name="Google Shape;1067;p38"/>
            <p:cNvCxnSpPr/>
            <p:nvPr/>
          </p:nvCxnSpPr>
          <p:spPr>
            <a:xfrm rot="10800000" flipH="1">
              <a:off x="2659233" y="2775874"/>
              <a:ext cx="339300" cy="169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68" name="Google Shape;1068;p38"/>
            <p:cNvCxnSpPr/>
            <p:nvPr/>
          </p:nvCxnSpPr>
          <p:spPr>
            <a:xfrm rot="10800000" flipH="1">
              <a:off x="3012229" y="2775874"/>
              <a:ext cx="339300" cy="169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069" name="Google Shape;1069;p38"/>
          <p:cNvGrpSpPr/>
          <p:nvPr/>
        </p:nvGrpSpPr>
        <p:grpSpPr>
          <a:xfrm>
            <a:off x="10397434" y="2194770"/>
            <a:ext cx="678601" cy="678600"/>
            <a:chOff x="2476501" y="3333847"/>
            <a:chExt cx="678601" cy="678600"/>
          </a:xfrm>
        </p:grpSpPr>
        <p:sp>
          <p:nvSpPr>
            <p:cNvPr id="1070" name="Google Shape;1070;p38"/>
            <p:cNvSpPr/>
            <p:nvPr/>
          </p:nvSpPr>
          <p:spPr>
            <a:xfrm>
              <a:off x="2476502" y="3333847"/>
              <a:ext cx="678600" cy="6786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71" name="Google Shape;1071;p38"/>
            <p:cNvSpPr txBox="1"/>
            <p:nvPr/>
          </p:nvSpPr>
          <p:spPr>
            <a:xfrm>
              <a:off x="2636843" y="3403591"/>
              <a:ext cx="357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11</a:t>
              </a:r>
              <a:endParaRPr/>
            </a:p>
          </p:txBody>
        </p:sp>
        <p:cxnSp>
          <p:nvCxnSpPr>
            <p:cNvPr id="1072" name="Google Shape;1072;p38"/>
            <p:cNvCxnSpPr/>
            <p:nvPr/>
          </p:nvCxnSpPr>
          <p:spPr>
            <a:xfrm>
              <a:off x="2476501" y="3842817"/>
              <a:ext cx="678600" cy="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73" name="Google Shape;1073;p38"/>
            <p:cNvCxnSpPr>
              <a:endCxn id="1070" idx="2"/>
            </p:cNvCxnSpPr>
            <p:nvPr/>
          </p:nvCxnSpPr>
          <p:spPr>
            <a:xfrm>
              <a:off x="2815802" y="3842647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074" name="Google Shape;1074;p38"/>
          <p:cNvGrpSpPr/>
          <p:nvPr/>
        </p:nvGrpSpPr>
        <p:grpSpPr>
          <a:xfrm>
            <a:off x="7876315" y="4385896"/>
            <a:ext cx="692296" cy="678627"/>
            <a:chOff x="2659233" y="2267047"/>
            <a:chExt cx="692296" cy="678627"/>
          </a:xfrm>
        </p:grpSpPr>
        <p:sp>
          <p:nvSpPr>
            <p:cNvPr id="1075" name="Google Shape;1075;p38"/>
            <p:cNvSpPr/>
            <p:nvPr/>
          </p:nvSpPr>
          <p:spPr>
            <a:xfrm>
              <a:off x="2659234" y="2267047"/>
              <a:ext cx="678600" cy="6786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76" name="Google Shape;1076;p38"/>
            <p:cNvSpPr txBox="1"/>
            <p:nvPr/>
          </p:nvSpPr>
          <p:spPr>
            <a:xfrm>
              <a:off x="2842100" y="2336804"/>
              <a:ext cx="312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7</a:t>
              </a:r>
              <a:endParaRPr/>
            </a:p>
          </p:txBody>
        </p:sp>
        <p:cxnSp>
          <p:nvCxnSpPr>
            <p:cNvPr id="1077" name="Google Shape;1077;p38"/>
            <p:cNvCxnSpPr/>
            <p:nvPr/>
          </p:nvCxnSpPr>
          <p:spPr>
            <a:xfrm>
              <a:off x="2659233" y="2776017"/>
              <a:ext cx="678600" cy="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78" name="Google Shape;1078;p38"/>
            <p:cNvCxnSpPr>
              <a:endCxn id="1075" idx="2"/>
            </p:cNvCxnSpPr>
            <p:nvPr/>
          </p:nvCxnSpPr>
          <p:spPr>
            <a:xfrm>
              <a:off x="2998534" y="2775847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79" name="Google Shape;1079;p38"/>
            <p:cNvCxnSpPr/>
            <p:nvPr/>
          </p:nvCxnSpPr>
          <p:spPr>
            <a:xfrm rot="10800000" flipH="1">
              <a:off x="2659233" y="2775874"/>
              <a:ext cx="339300" cy="169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80" name="Google Shape;1080;p38"/>
            <p:cNvCxnSpPr/>
            <p:nvPr/>
          </p:nvCxnSpPr>
          <p:spPr>
            <a:xfrm rot="10800000" flipH="1">
              <a:off x="3012229" y="2775874"/>
              <a:ext cx="339300" cy="169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081" name="Google Shape;1081;p38"/>
          <p:cNvGrpSpPr/>
          <p:nvPr/>
        </p:nvGrpSpPr>
        <p:grpSpPr>
          <a:xfrm>
            <a:off x="7399661" y="3259951"/>
            <a:ext cx="678601" cy="678600"/>
            <a:chOff x="2476501" y="3333847"/>
            <a:chExt cx="678601" cy="678600"/>
          </a:xfrm>
        </p:grpSpPr>
        <p:sp>
          <p:nvSpPr>
            <p:cNvPr id="1082" name="Google Shape;1082;p38"/>
            <p:cNvSpPr/>
            <p:nvPr/>
          </p:nvSpPr>
          <p:spPr>
            <a:xfrm>
              <a:off x="2476502" y="3333847"/>
              <a:ext cx="678600" cy="6786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83" name="Google Shape;1083;p38"/>
            <p:cNvSpPr txBox="1"/>
            <p:nvPr/>
          </p:nvSpPr>
          <p:spPr>
            <a:xfrm>
              <a:off x="2579403" y="3403596"/>
              <a:ext cx="472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10</a:t>
              </a:r>
              <a:endParaRPr/>
            </a:p>
          </p:txBody>
        </p:sp>
        <p:cxnSp>
          <p:nvCxnSpPr>
            <p:cNvPr id="1084" name="Google Shape;1084;p38"/>
            <p:cNvCxnSpPr/>
            <p:nvPr/>
          </p:nvCxnSpPr>
          <p:spPr>
            <a:xfrm>
              <a:off x="2476501" y="3842817"/>
              <a:ext cx="678600" cy="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85" name="Google Shape;1085;p38"/>
            <p:cNvCxnSpPr>
              <a:endCxn id="1082" idx="2"/>
            </p:cNvCxnSpPr>
            <p:nvPr/>
          </p:nvCxnSpPr>
          <p:spPr>
            <a:xfrm>
              <a:off x="2815802" y="3842647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086" name="Google Shape;1086;p38"/>
          <p:cNvGrpSpPr/>
          <p:nvPr/>
        </p:nvGrpSpPr>
        <p:grpSpPr>
          <a:xfrm>
            <a:off x="6867641" y="4385896"/>
            <a:ext cx="692296" cy="678627"/>
            <a:chOff x="2659233" y="2267047"/>
            <a:chExt cx="692296" cy="678627"/>
          </a:xfrm>
        </p:grpSpPr>
        <p:sp>
          <p:nvSpPr>
            <p:cNvPr id="1087" name="Google Shape;1087;p38"/>
            <p:cNvSpPr/>
            <p:nvPr/>
          </p:nvSpPr>
          <p:spPr>
            <a:xfrm>
              <a:off x="2659234" y="2267047"/>
              <a:ext cx="678600" cy="6786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88" name="Google Shape;1088;p38"/>
            <p:cNvSpPr txBox="1"/>
            <p:nvPr/>
          </p:nvSpPr>
          <p:spPr>
            <a:xfrm>
              <a:off x="2826863" y="2336804"/>
              <a:ext cx="41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15</a:t>
              </a:r>
              <a:endParaRPr/>
            </a:p>
          </p:txBody>
        </p:sp>
        <p:cxnSp>
          <p:nvCxnSpPr>
            <p:cNvPr id="1089" name="Google Shape;1089;p38"/>
            <p:cNvCxnSpPr/>
            <p:nvPr/>
          </p:nvCxnSpPr>
          <p:spPr>
            <a:xfrm>
              <a:off x="2659233" y="2776017"/>
              <a:ext cx="678600" cy="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90" name="Google Shape;1090;p38"/>
            <p:cNvCxnSpPr>
              <a:endCxn id="1087" idx="2"/>
            </p:cNvCxnSpPr>
            <p:nvPr/>
          </p:nvCxnSpPr>
          <p:spPr>
            <a:xfrm>
              <a:off x="2998534" y="2775847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91" name="Google Shape;1091;p38"/>
            <p:cNvCxnSpPr/>
            <p:nvPr/>
          </p:nvCxnSpPr>
          <p:spPr>
            <a:xfrm rot="10800000" flipH="1">
              <a:off x="2659233" y="2775874"/>
              <a:ext cx="339300" cy="169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92" name="Google Shape;1092;p38"/>
            <p:cNvCxnSpPr/>
            <p:nvPr/>
          </p:nvCxnSpPr>
          <p:spPr>
            <a:xfrm rot="10800000" flipH="1">
              <a:off x="3012229" y="2775874"/>
              <a:ext cx="339300" cy="169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093" name="Google Shape;1093;p38"/>
          <p:cNvGrpSpPr/>
          <p:nvPr/>
        </p:nvGrpSpPr>
        <p:grpSpPr>
          <a:xfrm>
            <a:off x="9518271" y="3282276"/>
            <a:ext cx="678601" cy="678600"/>
            <a:chOff x="2476501" y="3333847"/>
            <a:chExt cx="678601" cy="678600"/>
          </a:xfrm>
        </p:grpSpPr>
        <p:sp>
          <p:nvSpPr>
            <p:cNvPr id="1094" name="Google Shape;1094;p38"/>
            <p:cNvSpPr/>
            <p:nvPr/>
          </p:nvSpPr>
          <p:spPr>
            <a:xfrm>
              <a:off x="2476502" y="3333847"/>
              <a:ext cx="678600" cy="6786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95" name="Google Shape;1095;p38"/>
            <p:cNvSpPr txBox="1"/>
            <p:nvPr/>
          </p:nvSpPr>
          <p:spPr>
            <a:xfrm>
              <a:off x="2666543" y="3403679"/>
              <a:ext cx="306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2</a:t>
              </a:r>
              <a:endParaRPr/>
            </a:p>
          </p:txBody>
        </p:sp>
        <p:cxnSp>
          <p:nvCxnSpPr>
            <p:cNvPr id="1096" name="Google Shape;1096;p38"/>
            <p:cNvCxnSpPr/>
            <p:nvPr/>
          </p:nvCxnSpPr>
          <p:spPr>
            <a:xfrm>
              <a:off x="2476501" y="3842817"/>
              <a:ext cx="678600" cy="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97" name="Google Shape;1097;p38"/>
            <p:cNvCxnSpPr>
              <a:endCxn id="1094" idx="2"/>
            </p:cNvCxnSpPr>
            <p:nvPr/>
          </p:nvCxnSpPr>
          <p:spPr>
            <a:xfrm>
              <a:off x="2815802" y="3842647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098" name="Google Shape;1098;p38"/>
          <p:cNvGrpSpPr/>
          <p:nvPr/>
        </p:nvGrpSpPr>
        <p:grpSpPr>
          <a:xfrm>
            <a:off x="8983013" y="4385896"/>
            <a:ext cx="692296" cy="678627"/>
            <a:chOff x="2659233" y="2267047"/>
            <a:chExt cx="692296" cy="678627"/>
          </a:xfrm>
        </p:grpSpPr>
        <p:sp>
          <p:nvSpPr>
            <p:cNvPr id="1099" name="Google Shape;1099;p38"/>
            <p:cNvSpPr/>
            <p:nvPr/>
          </p:nvSpPr>
          <p:spPr>
            <a:xfrm>
              <a:off x="2659234" y="2267047"/>
              <a:ext cx="678600" cy="6786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00" name="Google Shape;1100;p38"/>
            <p:cNvSpPr txBox="1"/>
            <p:nvPr/>
          </p:nvSpPr>
          <p:spPr>
            <a:xfrm>
              <a:off x="2832475" y="2336866"/>
              <a:ext cx="306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6</a:t>
              </a:r>
              <a:endParaRPr/>
            </a:p>
          </p:txBody>
        </p:sp>
        <p:cxnSp>
          <p:nvCxnSpPr>
            <p:cNvPr id="1101" name="Google Shape;1101;p38"/>
            <p:cNvCxnSpPr/>
            <p:nvPr/>
          </p:nvCxnSpPr>
          <p:spPr>
            <a:xfrm>
              <a:off x="2659233" y="2776017"/>
              <a:ext cx="678600" cy="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02" name="Google Shape;1102;p38"/>
            <p:cNvCxnSpPr>
              <a:endCxn id="1099" idx="2"/>
            </p:cNvCxnSpPr>
            <p:nvPr/>
          </p:nvCxnSpPr>
          <p:spPr>
            <a:xfrm>
              <a:off x="2998534" y="2775847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03" name="Google Shape;1103;p38"/>
            <p:cNvCxnSpPr/>
            <p:nvPr/>
          </p:nvCxnSpPr>
          <p:spPr>
            <a:xfrm rot="10800000" flipH="1">
              <a:off x="2659233" y="2775874"/>
              <a:ext cx="339300" cy="169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04" name="Google Shape;1104;p38"/>
            <p:cNvCxnSpPr/>
            <p:nvPr/>
          </p:nvCxnSpPr>
          <p:spPr>
            <a:xfrm rot="10800000" flipH="1">
              <a:off x="3012229" y="2775874"/>
              <a:ext cx="339300" cy="169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105" name="Google Shape;1105;p38"/>
          <p:cNvGrpSpPr/>
          <p:nvPr/>
        </p:nvGrpSpPr>
        <p:grpSpPr>
          <a:xfrm>
            <a:off x="11287488" y="3282275"/>
            <a:ext cx="692296" cy="678627"/>
            <a:chOff x="2659233" y="2267047"/>
            <a:chExt cx="692296" cy="678627"/>
          </a:xfrm>
        </p:grpSpPr>
        <p:sp>
          <p:nvSpPr>
            <p:cNvPr id="1106" name="Google Shape;1106;p38"/>
            <p:cNvSpPr/>
            <p:nvPr/>
          </p:nvSpPr>
          <p:spPr>
            <a:xfrm>
              <a:off x="2659234" y="2267047"/>
              <a:ext cx="678600" cy="6786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07" name="Google Shape;1107;p38"/>
            <p:cNvSpPr txBox="1"/>
            <p:nvPr/>
          </p:nvSpPr>
          <p:spPr>
            <a:xfrm>
              <a:off x="2852088" y="2336804"/>
              <a:ext cx="306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9</a:t>
              </a:r>
              <a:endParaRPr/>
            </a:p>
          </p:txBody>
        </p:sp>
        <p:cxnSp>
          <p:nvCxnSpPr>
            <p:cNvPr id="1108" name="Google Shape;1108;p38"/>
            <p:cNvCxnSpPr/>
            <p:nvPr/>
          </p:nvCxnSpPr>
          <p:spPr>
            <a:xfrm>
              <a:off x="2659233" y="2776017"/>
              <a:ext cx="678600" cy="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09" name="Google Shape;1109;p38"/>
            <p:cNvCxnSpPr>
              <a:endCxn id="1106" idx="2"/>
            </p:cNvCxnSpPr>
            <p:nvPr/>
          </p:nvCxnSpPr>
          <p:spPr>
            <a:xfrm>
              <a:off x="2998534" y="2775847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10" name="Google Shape;1110;p38"/>
            <p:cNvCxnSpPr/>
            <p:nvPr/>
          </p:nvCxnSpPr>
          <p:spPr>
            <a:xfrm rot="10800000" flipH="1">
              <a:off x="2659233" y="2775874"/>
              <a:ext cx="339300" cy="169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11" name="Google Shape;1111;p38"/>
            <p:cNvCxnSpPr/>
            <p:nvPr/>
          </p:nvCxnSpPr>
          <p:spPr>
            <a:xfrm rot="10800000" flipH="1">
              <a:off x="3012229" y="2775874"/>
              <a:ext cx="339300" cy="169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1112" name="Google Shape;1112;p38"/>
          <p:cNvCxnSpPr>
            <a:endCxn id="1053" idx="0"/>
          </p:cNvCxnSpPr>
          <p:nvPr/>
        </p:nvCxnSpPr>
        <p:spPr>
          <a:xfrm flipH="1">
            <a:off x="6825035" y="1873369"/>
            <a:ext cx="1822200" cy="3171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13" name="Google Shape;1113;p38"/>
          <p:cNvCxnSpPr>
            <a:endCxn id="1070" idx="0"/>
          </p:cNvCxnSpPr>
          <p:nvPr/>
        </p:nvCxnSpPr>
        <p:spPr>
          <a:xfrm>
            <a:off x="8986535" y="1885770"/>
            <a:ext cx="1750200" cy="3090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14" name="Google Shape;1114;p38"/>
          <p:cNvCxnSpPr>
            <a:endCxn id="1058" idx="0"/>
          </p:cNvCxnSpPr>
          <p:nvPr/>
        </p:nvCxnSpPr>
        <p:spPr>
          <a:xfrm flipH="1">
            <a:off x="5816293" y="2765426"/>
            <a:ext cx="846000" cy="4974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15" name="Google Shape;1115;p38"/>
          <p:cNvCxnSpPr>
            <a:endCxn id="1082" idx="0"/>
          </p:cNvCxnSpPr>
          <p:nvPr/>
        </p:nvCxnSpPr>
        <p:spPr>
          <a:xfrm>
            <a:off x="6997963" y="2771251"/>
            <a:ext cx="741000" cy="4887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16" name="Google Shape;1116;p38"/>
          <p:cNvCxnSpPr>
            <a:endCxn id="1094" idx="0"/>
          </p:cNvCxnSpPr>
          <p:nvPr/>
        </p:nvCxnSpPr>
        <p:spPr>
          <a:xfrm flipH="1">
            <a:off x="9857572" y="2800776"/>
            <a:ext cx="705900" cy="481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17" name="Google Shape;1117;p38"/>
          <p:cNvCxnSpPr>
            <a:endCxn id="1106" idx="0"/>
          </p:cNvCxnSpPr>
          <p:nvPr/>
        </p:nvCxnSpPr>
        <p:spPr>
          <a:xfrm>
            <a:off x="10902889" y="2790875"/>
            <a:ext cx="723900" cy="4914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18" name="Google Shape;1118;p38"/>
          <p:cNvCxnSpPr>
            <a:endCxn id="1063" idx="0"/>
          </p:cNvCxnSpPr>
          <p:nvPr/>
        </p:nvCxnSpPr>
        <p:spPr>
          <a:xfrm flipH="1">
            <a:off x="5281035" y="3881383"/>
            <a:ext cx="383400" cy="5088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19" name="Google Shape;1119;p38"/>
          <p:cNvCxnSpPr>
            <a:endCxn id="1087" idx="0"/>
          </p:cNvCxnSpPr>
          <p:nvPr/>
        </p:nvCxnSpPr>
        <p:spPr>
          <a:xfrm flipH="1">
            <a:off x="7206942" y="3865396"/>
            <a:ext cx="380700" cy="520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20" name="Google Shape;1120;p38"/>
          <p:cNvCxnSpPr>
            <a:endCxn id="1099" idx="0"/>
          </p:cNvCxnSpPr>
          <p:nvPr/>
        </p:nvCxnSpPr>
        <p:spPr>
          <a:xfrm flipH="1">
            <a:off x="9322314" y="3877096"/>
            <a:ext cx="380700" cy="5088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21" name="Google Shape;1121;p38"/>
          <p:cNvCxnSpPr>
            <a:endCxn id="1041" idx="0"/>
          </p:cNvCxnSpPr>
          <p:nvPr/>
        </p:nvCxnSpPr>
        <p:spPr>
          <a:xfrm>
            <a:off x="6000509" y="3877183"/>
            <a:ext cx="289200" cy="5130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22" name="Google Shape;1122;p38"/>
          <p:cNvCxnSpPr>
            <a:endCxn id="1075" idx="0"/>
          </p:cNvCxnSpPr>
          <p:nvPr/>
        </p:nvCxnSpPr>
        <p:spPr>
          <a:xfrm>
            <a:off x="7896716" y="3868996"/>
            <a:ext cx="318900" cy="5169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23" name="Google Shape;1123;p38"/>
          <p:cNvCxnSpPr/>
          <p:nvPr/>
        </p:nvCxnSpPr>
        <p:spPr>
          <a:xfrm rot="10800000" flipH="1">
            <a:off x="9864426" y="3791102"/>
            <a:ext cx="339300" cy="1698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1124" name="Google Shape;1124;p38"/>
          <p:cNvGraphicFramePr/>
          <p:nvPr/>
        </p:nvGraphicFramePr>
        <p:xfrm>
          <a:off x="2104871" y="5373706"/>
          <a:ext cx="8128050" cy="9893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494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2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3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4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5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6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7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8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9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10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11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12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13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25" name="Google Shape;1125;p38"/>
          <p:cNvSpPr txBox="1"/>
          <p:nvPr/>
        </p:nvSpPr>
        <p:spPr>
          <a:xfrm>
            <a:off x="6321831" y="5926101"/>
            <a:ext cx="311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</a:t>
            </a:r>
            <a:endParaRPr/>
          </a:p>
        </p:txBody>
      </p:sp>
      <p:sp>
        <p:nvSpPr>
          <p:cNvPr id="1126" name="Google Shape;1126;p38"/>
          <p:cNvSpPr txBox="1"/>
          <p:nvPr/>
        </p:nvSpPr>
        <p:spPr>
          <a:xfrm>
            <a:off x="6879246" y="5926101"/>
            <a:ext cx="311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8</a:t>
            </a:r>
            <a:endParaRPr/>
          </a:p>
        </p:txBody>
      </p:sp>
      <p:sp>
        <p:nvSpPr>
          <p:cNvPr id="1127" name="Google Shape;1127;p38"/>
          <p:cNvSpPr txBox="1"/>
          <p:nvPr/>
        </p:nvSpPr>
        <p:spPr>
          <a:xfrm>
            <a:off x="7387427" y="5920319"/>
            <a:ext cx="418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15</a:t>
            </a:r>
            <a:endParaRPr/>
          </a:p>
        </p:txBody>
      </p:sp>
      <p:sp>
        <p:nvSpPr>
          <p:cNvPr id="1128" name="Google Shape;1128;p38"/>
          <p:cNvSpPr txBox="1"/>
          <p:nvPr/>
        </p:nvSpPr>
        <p:spPr>
          <a:xfrm>
            <a:off x="8052242" y="5926101"/>
            <a:ext cx="311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7</a:t>
            </a:r>
            <a:endParaRPr/>
          </a:p>
        </p:txBody>
      </p:sp>
      <p:sp>
        <p:nvSpPr>
          <p:cNvPr id="1129" name="Google Shape;1129;p38"/>
          <p:cNvSpPr txBox="1"/>
          <p:nvPr/>
        </p:nvSpPr>
        <p:spPr>
          <a:xfrm>
            <a:off x="8609657" y="5926101"/>
            <a:ext cx="311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6</a:t>
            </a:r>
            <a:endParaRPr/>
          </a:p>
        </p:txBody>
      </p:sp>
      <p:sp>
        <p:nvSpPr>
          <p:cNvPr id="1130" name="Google Shape;1130;p38"/>
          <p:cNvSpPr txBox="1"/>
          <p:nvPr/>
        </p:nvSpPr>
        <p:spPr>
          <a:xfrm>
            <a:off x="630256" y="1288346"/>
            <a:ext cx="3273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Build a tree with the values: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12, 5, 11, 3, 10, 2, 9, 4, 8, 15, 7, 6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31" name="Google Shape;1131;p38"/>
          <p:cNvSpPr txBox="1"/>
          <p:nvPr/>
        </p:nvSpPr>
        <p:spPr>
          <a:xfrm>
            <a:off x="2174108" y="5926101"/>
            <a:ext cx="393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12</a:t>
            </a:r>
            <a:endParaRPr/>
          </a:p>
        </p:txBody>
      </p:sp>
      <p:sp>
        <p:nvSpPr>
          <p:cNvPr id="1132" name="Google Shape;1132;p38"/>
          <p:cNvSpPr txBox="1"/>
          <p:nvPr/>
        </p:nvSpPr>
        <p:spPr>
          <a:xfrm>
            <a:off x="2813275" y="5926101"/>
            <a:ext cx="311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</a:t>
            </a:r>
            <a:endParaRPr/>
          </a:p>
        </p:txBody>
      </p:sp>
      <p:sp>
        <p:nvSpPr>
          <p:cNvPr id="1133" name="Google Shape;1133;p38"/>
          <p:cNvSpPr txBox="1"/>
          <p:nvPr/>
        </p:nvSpPr>
        <p:spPr>
          <a:xfrm>
            <a:off x="3366736" y="5926101"/>
            <a:ext cx="35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11</a:t>
            </a:r>
            <a:endParaRPr/>
          </a:p>
        </p:txBody>
      </p:sp>
      <p:sp>
        <p:nvSpPr>
          <p:cNvPr id="1134" name="Google Shape;1134;p38"/>
          <p:cNvSpPr txBox="1"/>
          <p:nvPr/>
        </p:nvSpPr>
        <p:spPr>
          <a:xfrm>
            <a:off x="3956275" y="5926101"/>
            <a:ext cx="30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</a:t>
            </a:r>
            <a:endParaRPr/>
          </a:p>
        </p:txBody>
      </p:sp>
      <p:sp>
        <p:nvSpPr>
          <p:cNvPr id="1135" name="Google Shape;1135;p38"/>
          <p:cNvSpPr txBox="1"/>
          <p:nvPr/>
        </p:nvSpPr>
        <p:spPr>
          <a:xfrm>
            <a:off x="4534949" y="5926100"/>
            <a:ext cx="472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10</a:t>
            </a:r>
            <a:endParaRPr/>
          </a:p>
        </p:txBody>
      </p:sp>
      <p:sp>
        <p:nvSpPr>
          <p:cNvPr id="1136" name="Google Shape;1136;p38"/>
          <p:cNvSpPr txBox="1"/>
          <p:nvPr/>
        </p:nvSpPr>
        <p:spPr>
          <a:xfrm>
            <a:off x="5104051" y="5926101"/>
            <a:ext cx="30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</a:t>
            </a:r>
            <a:endParaRPr/>
          </a:p>
        </p:txBody>
      </p:sp>
      <p:sp>
        <p:nvSpPr>
          <p:cNvPr id="1137" name="Google Shape;1137;p38"/>
          <p:cNvSpPr txBox="1"/>
          <p:nvPr/>
        </p:nvSpPr>
        <p:spPr>
          <a:xfrm>
            <a:off x="5682282" y="5926101"/>
            <a:ext cx="311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9</a:t>
            </a:r>
            <a:endParaRPr/>
          </a:p>
        </p:txBody>
      </p:sp>
      <p:sp>
        <p:nvSpPr>
          <p:cNvPr id="1138" name="Google Shape;1138;p38"/>
          <p:cNvSpPr txBox="1"/>
          <p:nvPr/>
        </p:nvSpPr>
        <p:spPr>
          <a:xfrm>
            <a:off x="630256" y="2239219"/>
            <a:ext cx="46725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AutoNum type="arabicPeriod"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Add all values to back of array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AutoNum type="arabicPeriod"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percolateDown(parent) starting at last index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AutoNum type="arabicPeriod"/>
            </a:pPr>
            <a:r>
              <a:rPr lang="en-US" sz="180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percolateDown level 4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AutoNum type="arabicPeriod"/>
            </a:pPr>
            <a:r>
              <a:rPr lang="en-US" sz="180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percolateDown level 3</a:t>
            </a:r>
            <a:endParaRPr sz="180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AutoNum type="arabicPeriod"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percolateDown level 2</a:t>
            </a: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39" name="Google Shape;1139;p38"/>
          <p:cNvSpPr txBox="1"/>
          <p:nvPr/>
        </p:nvSpPr>
        <p:spPr>
          <a:xfrm>
            <a:off x="7971551" y="4482625"/>
            <a:ext cx="472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10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1140" name="Google Shape;1140;p38"/>
          <p:cNvSpPr txBox="1"/>
          <p:nvPr/>
        </p:nvSpPr>
        <p:spPr>
          <a:xfrm>
            <a:off x="7505801" y="3389188"/>
            <a:ext cx="472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r>
              <a:rPr lang="en-US" sz="1800">
                <a:solidFill>
                  <a:srgbClr val="00B050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7</a:t>
            </a:r>
            <a:r>
              <a:rPr lang="en-US" sz="1800">
                <a:solidFill>
                  <a:schemeClr val="lt1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  <p:sp>
        <p:nvSpPr>
          <p:cNvPr id="1141" name="Google Shape;1141;p38"/>
          <p:cNvSpPr/>
          <p:nvPr/>
        </p:nvSpPr>
        <p:spPr>
          <a:xfrm>
            <a:off x="8989863" y="4390188"/>
            <a:ext cx="678600" cy="6786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38"/>
          <p:cNvSpPr/>
          <p:nvPr/>
        </p:nvSpPr>
        <p:spPr>
          <a:xfrm>
            <a:off x="7868638" y="4390188"/>
            <a:ext cx="678600" cy="6786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38"/>
          <p:cNvSpPr/>
          <p:nvPr/>
        </p:nvSpPr>
        <p:spPr>
          <a:xfrm>
            <a:off x="6874475" y="4385900"/>
            <a:ext cx="678600" cy="6786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38"/>
          <p:cNvSpPr/>
          <p:nvPr/>
        </p:nvSpPr>
        <p:spPr>
          <a:xfrm>
            <a:off x="5957238" y="4390188"/>
            <a:ext cx="678600" cy="6786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38"/>
          <p:cNvSpPr/>
          <p:nvPr/>
        </p:nvSpPr>
        <p:spPr>
          <a:xfrm>
            <a:off x="4948563" y="4400863"/>
            <a:ext cx="678600" cy="6786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38"/>
          <p:cNvSpPr/>
          <p:nvPr/>
        </p:nvSpPr>
        <p:spPr>
          <a:xfrm>
            <a:off x="9522325" y="3282263"/>
            <a:ext cx="678600" cy="6786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38"/>
          <p:cNvSpPr/>
          <p:nvPr/>
        </p:nvSpPr>
        <p:spPr>
          <a:xfrm>
            <a:off x="11294325" y="3286563"/>
            <a:ext cx="678600" cy="6786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38"/>
          <p:cNvSpPr/>
          <p:nvPr/>
        </p:nvSpPr>
        <p:spPr>
          <a:xfrm>
            <a:off x="7399650" y="3259950"/>
            <a:ext cx="678600" cy="6786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38"/>
          <p:cNvSpPr/>
          <p:nvPr/>
        </p:nvSpPr>
        <p:spPr>
          <a:xfrm>
            <a:off x="5477000" y="3262825"/>
            <a:ext cx="678600" cy="6786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38"/>
          <p:cNvSpPr/>
          <p:nvPr/>
        </p:nvSpPr>
        <p:spPr>
          <a:xfrm rot="10800000">
            <a:off x="3420868" y="6427575"/>
            <a:ext cx="249600" cy="369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158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51" name="Google Shape;1151;p38"/>
          <p:cNvSpPr txBox="1"/>
          <p:nvPr/>
        </p:nvSpPr>
        <p:spPr>
          <a:xfrm>
            <a:off x="9678626" y="3352027"/>
            <a:ext cx="35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11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1152" name="Google Shape;1152;p38"/>
          <p:cNvSpPr txBox="1"/>
          <p:nvPr/>
        </p:nvSpPr>
        <p:spPr>
          <a:xfrm>
            <a:off x="10500325" y="2239225"/>
            <a:ext cx="472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r>
              <a:rPr lang="en-US" sz="1800">
                <a:solidFill>
                  <a:srgbClr val="00B050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2</a:t>
            </a:r>
            <a:r>
              <a:rPr lang="en-US" sz="1800">
                <a:solidFill>
                  <a:schemeClr val="lt1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  <p:sp>
        <p:nvSpPr>
          <p:cNvPr id="1153" name="Google Shape;1153;p38"/>
          <p:cNvSpPr txBox="1"/>
          <p:nvPr/>
        </p:nvSpPr>
        <p:spPr>
          <a:xfrm>
            <a:off x="9150201" y="4482627"/>
            <a:ext cx="35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11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1154" name="Google Shape;1154;p38"/>
          <p:cNvSpPr txBox="1"/>
          <p:nvPr/>
        </p:nvSpPr>
        <p:spPr>
          <a:xfrm>
            <a:off x="9621175" y="3352038"/>
            <a:ext cx="472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r>
              <a:rPr lang="en-US" sz="1800">
                <a:solidFill>
                  <a:srgbClr val="00B050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6</a:t>
            </a:r>
            <a:r>
              <a:rPr lang="en-US" sz="1800">
                <a:solidFill>
                  <a:schemeClr val="lt1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  <p:sp>
        <p:nvSpPr>
          <p:cNvPr id="1155" name="Google Shape;1155;p38"/>
          <p:cNvSpPr/>
          <p:nvPr/>
        </p:nvSpPr>
        <p:spPr>
          <a:xfrm>
            <a:off x="10397425" y="2194763"/>
            <a:ext cx="678600" cy="6786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38"/>
          <p:cNvSpPr/>
          <p:nvPr/>
        </p:nvSpPr>
        <p:spPr>
          <a:xfrm rot="10800000">
            <a:off x="2844168" y="6427575"/>
            <a:ext cx="249600" cy="369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158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57" name="Google Shape;1157;p38"/>
          <p:cNvSpPr txBox="1"/>
          <p:nvPr/>
        </p:nvSpPr>
        <p:spPr>
          <a:xfrm>
            <a:off x="6588625" y="2239213"/>
            <a:ext cx="472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r>
              <a:rPr lang="en-US" sz="1800">
                <a:solidFill>
                  <a:srgbClr val="00B050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3</a:t>
            </a:r>
            <a:r>
              <a:rPr lang="en-US" sz="1800">
                <a:solidFill>
                  <a:schemeClr val="lt1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  <p:sp>
        <p:nvSpPr>
          <p:cNvPr id="1158" name="Google Shape;1158;p38"/>
          <p:cNvSpPr txBox="1"/>
          <p:nvPr/>
        </p:nvSpPr>
        <p:spPr>
          <a:xfrm>
            <a:off x="5601575" y="3385350"/>
            <a:ext cx="472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5</a:t>
            </a:r>
            <a:r>
              <a:rPr lang="en-US" sz="1800">
                <a:solidFill>
                  <a:schemeClr val="lt1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  <p:sp>
        <p:nvSpPr>
          <p:cNvPr id="1159" name="Google Shape;1159;p38"/>
          <p:cNvSpPr txBox="1"/>
          <p:nvPr/>
        </p:nvSpPr>
        <p:spPr>
          <a:xfrm>
            <a:off x="5601575" y="3387438"/>
            <a:ext cx="472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r>
              <a:rPr lang="en-US" sz="1800">
                <a:solidFill>
                  <a:srgbClr val="00B050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4</a:t>
            </a:r>
            <a:r>
              <a:rPr lang="en-US" sz="1800">
                <a:solidFill>
                  <a:schemeClr val="lt1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  <p:sp>
        <p:nvSpPr>
          <p:cNvPr id="1160" name="Google Shape;1160;p38"/>
          <p:cNvSpPr txBox="1"/>
          <p:nvPr/>
        </p:nvSpPr>
        <p:spPr>
          <a:xfrm>
            <a:off x="5086650" y="4482625"/>
            <a:ext cx="472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5</a:t>
            </a:r>
            <a:r>
              <a:rPr lang="en-US" sz="1800">
                <a:solidFill>
                  <a:schemeClr val="lt1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  <p:sp>
        <p:nvSpPr>
          <p:cNvPr id="1161" name="Google Shape;1161;p38"/>
          <p:cNvSpPr/>
          <p:nvPr/>
        </p:nvSpPr>
        <p:spPr>
          <a:xfrm>
            <a:off x="6485725" y="2190475"/>
            <a:ext cx="678600" cy="6786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38"/>
          <p:cNvSpPr/>
          <p:nvPr/>
        </p:nvSpPr>
        <p:spPr>
          <a:xfrm rot="-2394199">
            <a:off x="9797669" y="2735320"/>
            <a:ext cx="472802" cy="21383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38"/>
          <p:cNvSpPr/>
          <p:nvPr/>
        </p:nvSpPr>
        <p:spPr>
          <a:xfrm rot="-3358025">
            <a:off x="8934452" y="3953566"/>
            <a:ext cx="472779" cy="21367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38"/>
          <p:cNvSpPr/>
          <p:nvPr/>
        </p:nvSpPr>
        <p:spPr>
          <a:xfrm rot="-2186019">
            <a:off x="5833537" y="2727347"/>
            <a:ext cx="472814" cy="213666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38"/>
          <p:cNvSpPr/>
          <p:nvPr/>
        </p:nvSpPr>
        <p:spPr>
          <a:xfrm rot="-2700000">
            <a:off x="4959041" y="3952008"/>
            <a:ext cx="472630" cy="213829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39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Floyd’s buildHeap algorithm</a:t>
            </a:r>
            <a:endParaRPr/>
          </a:p>
        </p:txBody>
      </p:sp>
      <p:grpSp>
        <p:nvGrpSpPr>
          <p:cNvPr id="1171" name="Google Shape;1171;p39"/>
          <p:cNvGrpSpPr/>
          <p:nvPr/>
        </p:nvGrpSpPr>
        <p:grpSpPr>
          <a:xfrm>
            <a:off x="5950408" y="4390183"/>
            <a:ext cx="692296" cy="678627"/>
            <a:chOff x="2659233" y="2267047"/>
            <a:chExt cx="692296" cy="678627"/>
          </a:xfrm>
        </p:grpSpPr>
        <p:sp>
          <p:nvSpPr>
            <p:cNvPr id="1172" name="Google Shape;1172;p39"/>
            <p:cNvSpPr/>
            <p:nvPr/>
          </p:nvSpPr>
          <p:spPr>
            <a:xfrm>
              <a:off x="2659234" y="2267047"/>
              <a:ext cx="678600" cy="6786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73" name="Google Shape;1173;p39"/>
            <p:cNvSpPr txBox="1"/>
            <p:nvPr/>
          </p:nvSpPr>
          <p:spPr>
            <a:xfrm>
              <a:off x="2852067" y="2336804"/>
              <a:ext cx="306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8</a:t>
              </a:r>
              <a:endParaRPr/>
            </a:p>
          </p:txBody>
        </p:sp>
        <p:cxnSp>
          <p:nvCxnSpPr>
            <p:cNvPr id="1174" name="Google Shape;1174;p39"/>
            <p:cNvCxnSpPr/>
            <p:nvPr/>
          </p:nvCxnSpPr>
          <p:spPr>
            <a:xfrm>
              <a:off x="2659233" y="2776017"/>
              <a:ext cx="678600" cy="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75" name="Google Shape;1175;p39"/>
            <p:cNvCxnSpPr>
              <a:endCxn id="1172" idx="2"/>
            </p:cNvCxnSpPr>
            <p:nvPr/>
          </p:nvCxnSpPr>
          <p:spPr>
            <a:xfrm>
              <a:off x="2998534" y="2775847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76" name="Google Shape;1176;p39"/>
            <p:cNvCxnSpPr/>
            <p:nvPr/>
          </p:nvCxnSpPr>
          <p:spPr>
            <a:xfrm rot="10800000" flipH="1">
              <a:off x="2659233" y="2775874"/>
              <a:ext cx="339300" cy="169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77" name="Google Shape;1177;p39"/>
            <p:cNvCxnSpPr/>
            <p:nvPr/>
          </p:nvCxnSpPr>
          <p:spPr>
            <a:xfrm rot="10800000" flipH="1">
              <a:off x="3012229" y="2775874"/>
              <a:ext cx="339300" cy="169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178" name="Google Shape;1178;p39"/>
          <p:cNvGrpSpPr/>
          <p:nvPr/>
        </p:nvGrpSpPr>
        <p:grpSpPr>
          <a:xfrm>
            <a:off x="8474041" y="1277943"/>
            <a:ext cx="678601" cy="678600"/>
            <a:chOff x="2476501" y="3333847"/>
            <a:chExt cx="678601" cy="678600"/>
          </a:xfrm>
        </p:grpSpPr>
        <p:sp>
          <p:nvSpPr>
            <p:cNvPr id="1179" name="Google Shape;1179;p39"/>
            <p:cNvSpPr/>
            <p:nvPr/>
          </p:nvSpPr>
          <p:spPr>
            <a:xfrm>
              <a:off x="2476502" y="3333847"/>
              <a:ext cx="678600" cy="6786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80" name="Google Shape;1180;p39"/>
            <p:cNvSpPr txBox="1"/>
            <p:nvPr/>
          </p:nvSpPr>
          <p:spPr>
            <a:xfrm>
              <a:off x="2619318" y="3403729"/>
              <a:ext cx="393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12</a:t>
              </a:r>
              <a:endParaRPr/>
            </a:p>
          </p:txBody>
        </p:sp>
        <p:cxnSp>
          <p:nvCxnSpPr>
            <p:cNvPr id="1181" name="Google Shape;1181;p39"/>
            <p:cNvCxnSpPr/>
            <p:nvPr/>
          </p:nvCxnSpPr>
          <p:spPr>
            <a:xfrm>
              <a:off x="2476501" y="3842817"/>
              <a:ext cx="678600" cy="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82" name="Google Shape;1182;p39"/>
            <p:cNvCxnSpPr>
              <a:endCxn id="1179" idx="2"/>
            </p:cNvCxnSpPr>
            <p:nvPr/>
          </p:nvCxnSpPr>
          <p:spPr>
            <a:xfrm>
              <a:off x="2815802" y="3842647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183" name="Google Shape;1183;p39"/>
          <p:cNvGrpSpPr/>
          <p:nvPr/>
        </p:nvGrpSpPr>
        <p:grpSpPr>
          <a:xfrm>
            <a:off x="6485734" y="2190469"/>
            <a:ext cx="678601" cy="678600"/>
            <a:chOff x="2476501" y="3333847"/>
            <a:chExt cx="678601" cy="678600"/>
          </a:xfrm>
        </p:grpSpPr>
        <p:sp>
          <p:nvSpPr>
            <p:cNvPr id="1184" name="Google Shape;1184;p39"/>
            <p:cNvSpPr/>
            <p:nvPr/>
          </p:nvSpPr>
          <p:spPr>
            <a:xfrm>
              <a:off x="2476502" y="3333847"/>
              <a:ext cx="678600" cy="6786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85" name="Google Shape;1185;p39"/>
            <p:cNvSpPr txBox="1"/>
            <p:nvPr/>
          </p:nvSpPr>
          <p:spPr>
            <a:xfrm>
              <a:off x="2662493" y="3403679"/>
              <a:ext cx="306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5</a:t>
              </a:r>
              <a:endParaRPr/>
            </a:p>
          </p:txBody>
        </p:sp>
        <p:cxnSp>
          <p:nvCxnSpPr>
            <p:cNvPr id="1186" name="Google Shape;1186;p39"/>
            <p:cNvCxnSpPr/>
            <p:nvPr/>
          </p:nvCxnSpPr>
          <p:spPr>
            <a:xfrm>
              <a:off x="2476501" y="3842817"/>
              <a:ext cx="678600" cy="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87" name="Google Shape;1187;p39"/>
            <p:cNvCxnSpPr>
              <a:endCxn id="1184" idx="2"/>
            </p:cNvCxnSpPr>
            <p:nvPr/>
          </p:nvCxnSpPr>
          <p:spPr>
            <a:xfrm>
              <a:off x="2815802" y="3842647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188" name="Google Shape;1188;p39"/>
          <p:cNvGrpSpPr/>
          <p:nvPr/>
        </p:nvGrpSpPr>
        <p:grpSpPr>
          <a:xfrm>
            <a:off x="5476992" y="3262826"/>
            <a:ext cx="678601" cy="678600"/>
            <a:chOff x="2476501" y="3333847"/>
            <a:chExt cx="678601" cy="678600"/>
          </a:xfrm>
        </p:grpSpPr>
        <p:sp>
          <p:nvSpPr>
            <p:cNvPr id="1189" name="Google Shape;1189;p39"/>
            <p:cNvSpPr/>
            <p:nvPr/>
          </p:nvSpPr>
          <p:spPr>
            <a:xfrm>
              <a:off x="2476502" y="3333847"/>
              <a:ext cx="678600" cy="6786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90" name="Google Shape;1190;p39"/>
            <p:cNvSpPr txBox="1"/>
            <p:nvPr/>
          </p:nvSpPr>
          <p:spPr>
            <a:xfrm>
              <a:off x="2649743" y="3403666"/>
              <a:ext cx="306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3</a:t>
              </a:r>
              <a:endParaRPr/>
            </a:p>
          </p:txBody>
        </p:sp>
        <p:cxnSp>
          <p:nvCxnSpPr>
            <p:cNvPr id="1191" name="Google Shape;1191;p39"/>
            <p:cNvCxnSpPr/>
            <p:nvPr/>
          </p:nvCxnSpPr>
          <p:spPr>
            <a:xfrm>
              <a:off x="2476501" y="3842817"/>
              <a:ext cx="678600" cy="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92" name="Google Shape;1192;p39"/>
            <p:cNvCxnSpPr>
              <a:endCxn id="1189" idx="2"/>
            </p:cNvCxnSpPr>
            <p:nvPr/>
          </p:nvCxnSpPr>
          <p:spPr>
            <a:xfrm>
              <a:off x="2815802" y="3842647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193" name="Google Shape;1193;p39"/>
          <p:cNvGrpSpPr/>
          <p:nvPr/>
        </p:nvGrpSpPr>
        <p:grpSpPr>
          <a:xfrm>
            <a:off x="4941734" y="4390183"/>
            <a:ext cx="692296" cy="678627"/>
            <a:chOff x="2659233" y="2267047"/>
            <a:chExt cx="692296" cy="678627"/>
          </a:xfrm>
        </p:grpSpPr>
        <p:sp>
          <p:nvSpPr>
            <p:cNvPr id="1194" name="Google Shape;1194;p39"/>
            <p:cNvSpPr/>
            <p:nvPr/>
          </p:nvSpPr>
          <p:spPr>
            <a:xfrm>
              <a:off x="2659234" y="2267047"/>
              <a:ext cx="678600" cy="6786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95" name="Google Shape;1195;p39"/>
            <p:cNvSpPr txBox="1"/>
            <p:nvPr/>
          </p:nvSpPr>
          <p:spPr>
            <a:xfrm>
              <a:off x="2850650" y="2336804"/>
              <a:ext cx="311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4</a:t>
              </a:r>
              <a:endParaRPr/>
            </a:p>
          </p:txBody>
        </p:sp>
        <p:cxnSp>
          <p:nvCxnSpPr>
            <p:cNvPr id="1196" name="Google Shape;1196;p39"/>
            <p:cNvCxnSpPr/>
            <p:nvPr/>
          </p:nvCxnSpPr>
          <p:spPr>
            <a:xfrm>
              <a:off x="2659233" y="2776017"/>
              <a:ext cx="678600" cy="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97" name="Google Shape;1197;p39"/>
            <p:cNvCxnSpPr>
              <a:endCxn id="1194" idx="2"/>
            </p:cNvCxnSpPr>
            <p:nvPr/>
          </p:nvCxnSpPr>
          <p:spPr>
            <a:xfrm>
              <a:off x="2998534" y="2775847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98" name="Google Shape;1198;p39"/>
            <p:cNvCxnSpPr/>
            <p:nvPr/>
          </p:nvCxnSpPr>
          <p:spPr>
            <a:xfrm rot="10800000" flipH="1">
              <a:off x="2659233" y="2775874"/>
              <a:ext cx="339300" cy="169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99" name="Google Shape;1199;p39"/>
            <p:cNvCxnSpPr/>
            <p:nvPr/>
          </p:nvCxnSpPr>
          <p:spPr>
            <a:xfrm rot="10800000" flipH="1">
              <a:off x="3012229" y="2775874"/>
              <a:ext cx="339300" cy="169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200" name="Google Shape;1200;p39"/>
          <p:cNvGrpSpPr/>
          <p:nvPr/>
        </p:nvGrpSpPr>
        <p:grpSpPr>
          <a:xfrm>
            <a:off x="10397434" y="2194770"/>
            <a:ext cx="678601" cy="678600"/>
            <a:chOff x="2476501" y="3333847"/>
            <a:chExt cx="678601" cy="678600"/>
          </a:xfrm>
        </p:grpSpPr>
        <p:sp>
          <p:nvSpPr>
            <p:cNvPr id="1201" name="Google Shape;1201;p39"/>
            <p:cNvSpPr/>
            <p:nvPr/>
          </p:nvSpPr>
          <p:spPr>
            <a:xfrm>
              <a:off x="2476502" y="3333847"/>
              <a:ext cx="678600" cy="6786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02" name="Google Shape;1202;p39"/>
            <p:cNvSpPr txBox="1"/>
            <p:nvPr/>
          </p:nvSpPr>
          <p:spPr>
            <a:xfrm>
              <a:off x="2636843" y="3403591"/>
              <a:ext cx="357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11</a:t>
              </a:r>
              <a:endParaRPr/>
            </a:p>
          </p:txBody>
        </p:sp>
        <p:cxnSp>
          <p:nvCxnSpPr>
            <p:cNvPr id="1203" name="Google Shape;1203;p39"/>
            <p:cNvCxnSpPr/>
            <p:nvPr/>
          </p:nvCxnSpPr>
          <p:spPr>
            <a:xfrm>
              <a:off x="2476501" y="3842817"/>
              <a:ext cx="678600" cy="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04" name="Google Shape;1204;p39"/>
            <p:cNvCxnSpPr>
              <a:endCxn id="1201" idx="2"/>
            </p:cNvCxnSpPr>
            <p:nvPr/>
          </p:nvCxnSpPr>
          <p:spPr>
            <a:xfrm>
              <a:off x="2815802" y="3842647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205" name="Google Shape;1205;p39"/>
          <p:cNvGrpSpPr/>
          <p:nvPr/>
        </p:nvGrpSpPr>
        <p:grpSpPr>
          <a:xfrm>
            <a:off x="7876315" y="4385896"/>
            <a:ext cx="692296" cy="678627"/>
            <a:chOff x="2659233" y="2267047"/>
            <a:chExt cx="692296" cy="678627"/>
          </a:xfrm>
        </p:grpSpPr>
        <p:sp>
          <p:nvSpPr>
            <p:cNvPr id="1206" name="Google Shape;1206;p39"/>
            <p:cNvSpPr/>
            <p:nvPr/>
          </p:nvSpPr>
          <p:spPr>
            <a:xfrm>
              <a:off x="2659234" y="2267047"/>
              <a:ext cx="678600" cy="6786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07" name="Google Shape;1207;p39"/>
            <p:cNvSpPr txBox="1"/>
            <p:nvPr/>
          </p:nvSpPr>
          <p:spPr>
            <a:xfrm>
              <a:off x="2842100" y="2336804"/>
              <a:ext cx="312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7</a:t>
              </a:r>
              <a:endParaRPr/>
            </a:p>
          </p:txBody>
        </p:sp>
        <p:cxnSp>
          <p:nvCxnSpPr>
            <p:cNvPr id="1208" name="Google Shape;1208;p39"/>
            <p:cNvCxnSpPr/>
            <p:nvPr/>
          </p:nvCxnSpPr>
          <p:spPr>
            <a:xfrm>
              <a:off x="2659233" y="2776017"/>
              <a:ext cx="678600" cy="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09" name="Google Shape;1209;p39"/>
            <p:cNvCxnSpPr>
              <a:endCxn id="1206" idx="2"/>
            </p:cNvCxnSpPr>
            <p:nvPr/>
          </p:nvCxnSpPr>
          <p:spPr>
            <a:xfrm>
              <a:off x="2998534" y="2775847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10" name="Google Shape;1210;p39"/>
            <p:cNvCxnSpPr/>
            <p:nvPr/>
          </p:nvCxnSpPr>
          <p:spPr>
            <a:xfrm rot="10800000" flipH="1">
              <a:off x="2659233" y="2775874"/>
              <a:ext cx="339300" cy="169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11" name="Google Shape;1211;p39"/>
            <p:cNvCxnSpPr/>
            <p:nvPr/>
          </p:nvCxnSpPr>
          <p:spPr>
            <a:xfrm rot="10800000" flipH="1">
              <a:off x="3012229" y="2775874"/>
              <a:ext cx="339300" cy="169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212" name="Google Shape;1212;p39"/>
          <p:cNvGrpSpPr/>
          <p:nvPr/>
        </p:nvGrpSpPr>
        <p:grpSpPr>
          <a:xfrm>
            <a:off x="7399661" y="3259951"/>
            <a:ext cx="678601" cy="678600"/>
            <a:chOff x="2476501" y="3333847"/>
            <a:chExt cx="678601" cy="678600"/>
          </a:xfrm>
        </p:grpSpPr>
        <p:sp>
          <p:nvSpPr>
            <p:cNvPr id="1213" name="Google Shape;1213;p39"/>
            <p:cNvSpPr/>
            <p:nvPr/>
          </p:nvSpPr>
          <p:spPr>
            <a:xfrm>
              <a:off x="2476502" y="3333847"/>
              <a:ext cx="678600" cy="6786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14" name="Google Shape;1214;p39"/>
            <p:cNvSpPr txBox="1"/>
            <p:nvPr/>
          </p:nvSpPr>
          <p:spPr>
            <a:xfrm>
              <a:off x="2579403" y="3403596"/>
              <a:ext cx="472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10</a:t>
              </a:r>
              <a:endParaRPr/>
            </a:p>
          </p:txBody>
        </p:sp>
        <p:cxnSp>
          <p:nvCxnSpPr>
            <p:cNvPr id="1215" name="Google Shape;1215;p39"/>
            <p:cNvCxnSpPr/>
            <p:nvPr/>
          </p:nvCxnSpPr>
          <p:spPr>
            <a:xfrm>
              <a:off x="2476501" y="3842817"/>
              <a:ext cx="678600" cy="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16" name="Google Shape;1216;p39"/>
            <p:cNvCxnSpPr>
              <a:endCxn id="1213" idx="2"/>
            </p:cNvCxnSpPr>
            <p:nvPr/>
          </p:nvCxnSpPr>
          <p:spPr>
            <a:xfrm>
              <a:off x="2815802" y="3842647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217" name="Google Shape;1217;p39"/>
          <p:cNvGrpSpPr/>
          <p:nvPr/>
        </p:nvGrpSpPr>
        <p:grpSpPr>
          <a:xfrm>
            <a:off x="6867641" y="4385896"/>
            <a:ext cx="692296" cy="678627"/>
            <a:chOff x="2659233" y="2267047"/>
            <a:chExt cx="692296" cy="678627"/>
          </a:xfrm>
        </p:grpSpPr>
        <p:sp>
          <p:nvSpPr>
            <p:cNvPr id="1218" name="Google Shape;1218;p39"/>
            <p:cNvSpPr/>
            <p:nvPr/>
          </p:nvSpPr>
          <p:spPr>
            <a:xfrm>
              <a:off x="2659234" y="2267047"/>
              <a:ext cx="678600" cy="6786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19" name="Google Shape;1219;p39"/>
            <p:cNvSpPr txBox="1"/>
            <p:nvPr/>
          </p:nvSpPr>
          <p:spPr>
            <a:xfrm>
              <a:off x="2826863" y="2336804"/>
              <a:ext cx="41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15</a:t>
              </a:r>
              <a:endParaRPr/>
            </a:p>
          </p:txBody>
        </p:sp>
        <p:cxnSp>
          <p:nvCxnSpPr>
            <p:cNvPr id="1220" name="Google Shape;1220;p39"/>
            <p:cNvCxnSpPr/>
            <p:nvPr/>
          </p:nvCxnSpPr>
          <p:spPr>
            <a:xfrm>
              <a:off x="2659233" y="2776017"/>
              <a:ext cx="678600" cy="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21" name="Google Shape;1221;p39"/>
            <p:cNvCxnSpPr>
              <a:endCxn id="1218" idx="2"/>
            </p:cNvCxnSpPr>
            <p:nvPr/>
          </p:nvCxnSpPr>
          <p:spPr>
            <a:xfrm>
              <a:off x="2998534" y="2775847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22" name="Google Shape;1222;p39"/>
            <p:cNvCxnSpPr/>
            <p:nvPr/>
          </p:nvCxnSpPr>
          <p:spPr>
            <a:xfrm rot="10800000" flipH="1">
              <a:off x="2659233" y="2775874"/>
              <a:ext cx="339300" cy="169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23" name="Google Shape;1223;p39"/>
            <p:cNvCxnSpPr/>
            <p:nvPr/>
          </p:nvCxnSpPr>
          <p:spPr>
            <a:xfrm rot="10800000" flipH="1">
              <a:off x="3012229" y="2775874"/>
              <a:ext cx="339300" cy="169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224" name="Google Shape;1224;p39"/>
          <p:cNvGrpSpPr/>
          <p:nvPr/>
        </p:nvGrpSpPr>
        <p:grpSpPr>
          <a:xfrm>
            <a:off x="9518271" y="3282276"/>
            <a:ext cx="678601" cy="678600"/>
            <a:chOff x="2476501" y="3333847"/>
            <a:chExt cx="678601" cy="678600"/>
          </a:xfrm>
        </p:grpSpPr>
        <p:sp>
          <p:nvSpPr>
            <p:cNvPr id="1225" name="Google Shape;1225;p39"/>
            <p:cNvSpPr/>
            <p:nvPr/>
          </p:nvSpPr>
          <p:spPr>
            <a:xfrm>
              <a:off x="2476502" y="3333847"/>
              <a:ext cx="678600" cy="6786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26" name="Google Shape;1226;p39"/>
            <p:cNvSpPr txBox="1"/>
            <p:nvPr/>
          </p:nvSpPr>
          <p:spPr>
            <a:xfrm>
              <a:off x="2666543" y="3403679"/>
              <a:ext cx="306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2</a:t>
              </a:r>
              <a:endParaRPr/>
            </a:p>
          </p:txBody>
        </p:sp>
        <p:cxnSp>
          <p:nvCxnSpPr>
            <p:cNvPr id="1227" name="Google Shape;1227;p39"/>
            <p:cNvCxnSpPr/>
            <p:nvPr/>
          </p:nvCxnSpPr>
          <p:spPr>
            <a:xfrm>
              <a:off x="2476501" y="3842817"/>
              <a:ext cx="678600" cy="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28" name="Google Shape;1228;p39"/>
            <p:cNvCxnSpPr>
              <a:endCxn id="1225" idx="2"/>
            </p:cNvCxnSpPr>
            <p:nvPr/>
          </p:nvCxnSpPr>
          <p:spPr>
            <a:xfrm>
              <a:off x="2815802" y="3842647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229" name="Google Shape;1229;p39"/>
          <p:cNvGrpSpPr/>
          <p:nvPr/>
        </p:nvGrpSpPr>
        <p:grpSpPr>
          <a:xfrm>
            <a:off x="8983013" y="4385896"/>
            <a:ext cx="692296" cy="678627"/>
            <a:chOff x="2659233" y="2267047"/>
            <a:chExt cx="692296" cy="678627"/>
          </a:xfrm>
        </p:grpSpPr>
        <p:sp>
          <p:nvSpPr>
            <p:cNvPr id="1230" name="Google Shape;1230;p39"/>
            <p:cNvSpPr/>
            <p:nvPr/>
          </p:nvSpPr>
          <p:spPr>
            <a:xfrm>
              <a:off x="2659234" y="2267047"/>
              <a:ext cx="678600" cy="6786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31" name="Google Shape;1231;p39"/>
            <p:cNvSpPr txBox="1"/>
            <p:nvPr/>
          </p:nvSpPr>
          <p:spPr>
            <a:xfrm>
              <a:off x="2832475" y="2336866"/>
              <a:ext cx="306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6</a:t>
              </a:r>
              <a:endParaRPr/>
            </a:p>
          </p:txBody>
        </p:sp>
        <p:cxnSp>
          <p:nvCxnSpPr>
            <p:cNvPr id="1232" name="Google Shape;1232;p39"/>
            <p:cNvCxnSpPr/>
            <p:nvPr/>
          </p:nvCxnSpPr>
          <p:spPr>
            <a:xfrm>
              <a:off x="2659233" y="2776017"/>
              <a:ext cx="678600" cy="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33" name="Google Shape;1233;p39"/>
            <p:cNvCxnSpPr>
              <a:endCxn id="1230" idx="2"/>
            </p:cNvCxnSpPr>
            <p:nvPr/>
          </p:nvCxnSpPr>
          <p:spPr>
            <a:xfrm>
              <a:off x="2998534" y="2775847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34" name="Google Shape;1234;p39"/>
            <p:cNvCxnSpPr/>
            <p:nvPr/>
          </p:nvCxnSpPr>
          <p:spPr>
            <a:xfrm rot="10800000" flipH="1">
              <a:off x="2659233" y="2775874"/>
              <a:ext cx="339300" cy="169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35" name="Google Shape;1235;p39"/>
            <p:cNvCxnSpPr/>
            <p:nvPr/>
          </p:nvCxnSpPr>
          <p:spPr>
            <a:xfrm rot="10800000" flipH="1">
              <a:off x="3012229" y="2775874"/>
              <a:ext cx="339300" cy="169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236" name="Google Shape;1236;p39"/>
          <p:cNvGrpSpPr/>
          <p:nvPr/>
        </p:nvGrpSpPr>
        <p:grpSpPr>
          <a:xfrm>
            <a:off x="11287488" y="3282275"/>
            <a:ext cx="692296" cy="678627"/>
            <a:chOff x="2659233" y="2267047"/>
            <a:chExt cx="692296" cy="678627"/>
          </a:xfrm>
        </p:grpSpPr>
        <p:sp>
          <p:nvSpPr>
            <p:cNvPr id="1237" name="Google Shape;1237;p39"/>
            <p:cNvSpPr/>
            <p:nvPr/>
          </p:nvSpPr>
          <p:spPr>
            <a:xfrm>
              <a:off x="2659234" y="2267047"/>
              <a:ext cx="678600" cy="678600"/>
            </a:xfrm>
            <a:prstGeom prst="rect">
              <a:avLst/>
            </a:prstGeom>
            <a:noFill/>
            <a:ln w="1587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38" name="Google Shape;1238;p39"/>
            <p:cNvSpPr txBox="1"/>
            <p:nvPr/>
          </p:nvSpPr>
          <p:spPr>
            <a:xfrm>
              <a:off x="2852088" y="2336804"/>
              <a:ext cx="306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9</a:t>
              </a:r>
              <a:endParaRPr/>
            </a:p>
          </p:txBody>
        </p:sp>
        <p:cxnSp>
          <p:nvCxnSpPr>
            <p:cNvPr id="1239" name="Google Shape;1239;p39"/>
            <p:cNvCxnSpPr/>
            <p:nvPr/>
          </p:nvCxnSpPr>
          <p:spPr>
            <a:xfrm>
              <a:off x="2659233" y="2776017"/>
              <a:ext cx="678600" cy="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40" name="Google Shape;1240;p39"/>
            <p:cNvCxnSpPr>
              <a:endCxn id="1237" idx="2"/>
            </p:cNvCxnSpPr>
            <p:nvPr/>
          </p:nvCxnSpPr>
          <p:spPr>
            <a:xfrm>
              <a:off x="2998534" y="2775847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4C32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41" name="Google Shape;1241;p39"/>
            <p:cNvCxnSpPr/>
            <p:nvPr/>
          </p:nvCxnSpPr>
          <p:spPr>
            <a:xfrm rot="10800000" flipH="1">
              <a:off x="2659233" y="2775874"/>
              <a:ext cx="339300" cy="169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42" name="Google Shape;1242;p39"/>
            <p:cNvCxnSpPr/>
            <p:nvPr/>
          </p:nvCxnSpPr>
          <p:spPr>
            <a:xfrm rot="10800000" flipH="1">
              <a:off x="3012229" y="2775874"/>
              <a:ext cx="339300" cy="169800"/>
            </a:xfrm>
            <a:prstGeom prst="straightConnector1">
              <a:avLst/>
            </a:prstGeom>
            <a:noFill/>
            <a:ln w="9525" cap="flat" cmpd="sng">
              <a:solidFill>
                <a:srgbClr val="B6A479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1243" name="Google Shape;1243;p39"/>
          <p:cNvCxnSpPr>
            <a:endCxn id="1184" idx="0"/>
          </p:cNvCxnSpPr>
          <p:nvPr/>
        </p:nvCxnSpPr>
        <p:spPr>
          <a:xfrm flipH="1">
            <a:off x="6825035" y="1873369"/>
            <a:ext cx="1822200" cy="3171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44" name="Google Shape;1244;p39"/>
          <p:cNvCxnSpPr>
            <a:endCxn id="1201" idx="0"/>
          </p:cNvCxnSpPr>
          <p:nvPr/>
        </p:nvCxnSpPr>
        <p:spPr>
          <a:xfrm>
            <a:off x="8986535" y="1885770"/>
            <a:ext cx="1750200" cy="3090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45" name="Google Shape;1245;p39"/>
          <p:cNvCxnSpPr>
            <a:endCxn id="1189" idx="0"/>
          </p:cNvCxnSpPr>
          <p:nvPr/>
        </p:nvCxnSpPr>
        <p:spPr>
          <a:xfrm flipH="1">
            <a:off x="5816293" y="2765426"/>
            <a:ext cx="846000" cy="4974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46" name="Google Shape;1246;p39"/>
          <p:cNvCxnSpPr>
            <a:endCxn id="1213" idx="0"/>
          </p:cNvCxnSpPr>
          <p:nvPr/>
        </p:nvCxnSpPr>
        <p:spPr>
          <a:xfrm>
            <a:off x="6997963" y="2771251"/>
            <a:ext cx="741000" cy="4887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47" name="Google Shape;1247;p39"/>
          <p:cNvCxnSpPr>
            <a:endCxn id="1225" idx="0"/>
          </p:cNvCxnSpPr>
          <p:nvPr/>
        </p:nvCxnSpPr>
        <p:spPr>
          <a:xfrm flipH="1">
            <a:off x="9857572" y="2800776"/>
            <a:ext cx="705900" cy="481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48" name="Google Shape;1248;p39"/>
          <p:cNvCxnSpPr>
            <a:endCxn id="1237" idx="0"/>
          </p:cNvCxnSpPr>
          <p:nvPr/>
        </p:nvCxnSpPr>
        <p:spPr>
          <a:xfrm>
            <a:off x="10902889" y="2790875"/>
            <a:ext cx="723900" cy="4914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49" name="Google Shape;1249;p39"/>
          <p:cNvCxnSpPr>
            <a:endCxn id="1194" idx="0"/>
          </p:cNvCxnSpPr>
          <p:nvPr/>
        </p:nvCxnSpPr>
        <p:spPr>
          <a:xfrm flipH="1">
            <a:off x="5281035" y="3881383"/>
            <a:ext cx="383400" cy="5088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50" name="Google Shape;1250;p39"/>
          <p:cNvCxnSpPr>
            <a:endCxn id="1218" idx="0"/>
          </p:cNvCxnSpPr>
          <p:nvPr/>
        </p:nvCxnSpPr>
        <p:spPr>
          <a:xfrm flipH="1">
            <a:off x="7206942" y="3865396"/>
            <a:ext cx="380700" cy="5205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51" name="Google Shape;1251;p39"/>
          <p:cNvCxnSpPr>
            <a:endCxn id="1230" idx="0"/>
          </p:cNvCxnSpPr>
          <p:nvPr/>
        </p:nvCxnSpPr>
        <p:spPr>
          <a:xfrm flipH="1">
            <a:off x="9322314" y="3877096"/>
            <a:ext cx="380700" cy="5088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52" name="Google Shape;1252;p39"/>
          <p:cNvCxnSpPr>
            <a:endCxn id="1172" idx="0"/>
          </p:cNvCxnSpPr>
          <p:nvPr/>
        </p:nvCxnSpPr>
        <p:spPr>
          <a:xfrm>
            <a:off x="6000509" y="3877183"/>
            <a:ext cx="289200" cy="5130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53" name="Google Shape;1253;p39"/>
          <p:cNvCxnSpPr>
            <a:endCxn id="1206" idx="0"/>
          </p:cNvCxnSpPr>
          <p:nvPr/>
        </p:nvCxnSpPr>
        <p:spPr>
          <a:xfrm>
            <a:off x="7896716" y="3868996"/>
            <a:ext cx="318900" cy="5169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54" name="Google Shape;1254;p39"/>
          <p:cNvCxnSpPr/>
          <p:nvPr/>
        </p:nvCxnSpPr>
        <p:spPr>
          <a:xfrm rot="10800000" flipH="1">
            <a:off x="9864426" y="3791102"/>
            <a:ext cx="339300" cy="169800"/>
          </a:xfrm>
          <a:prstGeom prst="straightConnector1">
            <a:avLst/>
          </a:prstGeom>
          <a:noFill/>
          <a:ln w="9525" cap="flat" cmpd="sng">
            <a:solidFill>
              <a:srgbClr val="B6A479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1255" name="Google Shape;1255;p39"/>
          <p:cNvGraphicFramePr/>
          <p:nvPr/>
        </p:nvGraphicFramePr>
        <p:xfrm>
          <a:off x="2104871" y="5373706"/>
          <a:ext cx="8128050" cy="9893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05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494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2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3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4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5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6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7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8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9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10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11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12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6A479"/>
                          </a:solidFill>
                        </a:rPr>
                        <a:t>13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4C3282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56" name="Google Shape;1256;p39"/>
          <p:cNvSpPr txBox="1"/>
          <p:nvPr/>
        </p:nvSpPr>
        <p:spPr>
          <a:xfrm>
            <a:off x="6321831" y="5926101"/>
            <a:ext cx="311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</a:t>
            </a:r>
            <a:endParaRPr/>
          </a:p>
        </p:txBody>
      </p:sp>
      <p:sp>
        <p:nvSpPr>
          <p:cNvPr id="1257" name="Google Shape;1257;p39"/>
          <p:cNvSpPr txBox="1"/>
          <p:nvPr/>
        </p:nvSpPr>
        <p:spPr>
          <a:xfrm>
            <a:off x="6879246" y="5926101"/>
            <a:ext cx="311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8</a:t>
            </a:r>
            <a:endParaRPr/>
          </a:p>
        </p:txBody>
      </p:sp>
      <p:sp>
        <p:nvSpPr>
          <p:cNvPr id="1258" name="Google Shape;1258;p39"/>
          <p:cNvSpPr txBox="1"/>
          <p:nvPr/>
        </p:nvSpPr>
        <p:spPr>
          <a:xfrm>
            <a:off x="7387427" y="5920319"/>
            <a:ext cx="418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15</a:t>
            </a:r>
            <a:endParaRPr/>
          </a:p>
        </p:txBody>
      </p:sp>
      <p:sp>
        <p:nvSpPr>
          <p:cNvPr id="1259" name="Google Shape;1259;p39"/>
          <p:cNvSpPr txBox="1"/>
          <p:nvPr/>
        </p:nvSpPr>
        <p:spPr>
          <a:xfrm>
            <a:off x="8052242" y="5926101"/>
            <a:ext cx="311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7</a:t>
            </a:r>
            <a:endParaRPr/>
          </a:p>
        </p:txBody>
      </p:sp>
      <p:sp>
        <p:nvSpPr>
          <p:cNvPr id="1260" name="Google Shape;1260;p39"/>
          <p:cNvSpPr txBox="1"/>
          <p:nvPr/>
        </p:nvSpPr>
        <p:spPr>
          <a:xfrm>
            <a:off x="8609657" y="5926101"/>
            <a:ext cx="311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6</a:t>
            </a:r>
            <a:endParaRPr/>
          </a:p>
        </p:txBody>
      </p:sp>
      <p:sp>
        <p:nvSpPr>
          <p:cNvPr id="1261" name="Google Shape;1261;p39"/>
          <p:cNvSpPr txBox="1"/>
          <p:nvPr/>
        </p:nvSpPr>
        <p:spPr>
          <a:xfrm>
            <a:off x="630256" y="1288346"/>
            <a:ext cx="3273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Build a tree with the values: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12, 5, 11, 3, 10, 2, 9, 4, 8, 15, 7, 6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62" name="Google Shape;1262;p39"/>
          <p:cNvSpPr txBox="1"/>
          <p:nvPr/>
        </p:nvSpPr>
        <p:spPr>
          <a:xfrm>
            <a:off x="2174108" y="5926101"/>
            <a:ext cx="393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12</a:t>
            </a:r>
            <a:endParaRPr/>
          </a:p>
        </p:txBody>
      </p:sp>
      <p:sp>
        <p:nvSpPr>
          <p:cNvPr id="1263" name="Google Shape;1263;p39"/>
          <p:cNvSpPr txBox="1"/>
          <p:nvPr/>
        </p:nvSpPr>
        <p:spPr>
          <a:xfrm>
            <a:off x="2813275" y="5926101"/>
            <a:ext cx="311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</a:t>
            </a:r>
            <a:endParaRPr/>
          </a:p>
        </p:txBody>
      </p:sp>
      <p:sp>
        <p:nvSpPr>
          <p:cNvPr id="1264" name="Google Shape;1264;p39"/>
          <p:cNvSpPr txBox="1"/>
          <p:nvPr/>
        </p:nvSpPr>
        <p:spPr>
          <a:xfrm>
            <a:off x="3366736" y="5926101"/>
            <a:ext cx="35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11</a:t>
            </a:r>
            <a:endParaRPr/>
          </a:p>
        </p:txBody>
      </p:sp>
      <p:sp>
        <p:nvSpPr>
          <p:cNvPr id="1265" name="Google Shape;1265;p39"/>
          <p:cNvSpPr txBox="1"/>
          <p:nvPr/>
        </p:nvSpPr>
        <p:spPr>
          <a:xfrm>
            <a:off x="3956275" y="5926101"/>
            <a:ext cx="30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</a:t>
            </a:r>
            <a:endParaRPr/>
          </a:p>
        </p:txBody>
      </p:sp>
      <p:sp>
        <p:nvSpPr>
          <p:cNvPr id="1266" name="Google Shape;1266;p39"/>
          <p:cNvSpPr txBox="1"/>
          <p:nvPr/>
        </p:nvSpPr>
        <p:spPr>
          <a:xfrm>
            <a:off x="4534949" y="5926100"/>
            <a:ext cx="472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10</a:t>
            </a:r>
            <a:endParaRPr/>
          </a:p>
        </p:txBody>
      </p:sp>
      <p:sp>
        <p:nvSpPr>
          <p:cNvPr id="1267" name="Google Shape;1267;p39"/>
          <p:cNvSpPr txBox="1"/>
          <p:nvPr/>
        </p:nvSpPr>
        <p:spPr>
          <a:xfrm>
            <a:off x="5104051" y="5926101"/>
            <a:ext cx="30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</a:t>
            </a:r>
            <a:endParaRPr/>
          </a:p>
        </p:txBody>
      </p:sp>
      <p:sp>
        <p:nvSpPr>
          <p:cNvPr id="1268" name="Google Shape;1268;p39"/>
          <p:cNvSpPr txBox="1"/>
          <p:nvPr/>
        </p:nvSpPr>
        <p:spPr>
          <a:xfrm>
            <a:off x="5682282" y="5926101"/>
            <a:ext cx="311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9</a:t>
            </a:r>
            <a:endParaRPr/>
          </a:p>
        </p:txBody>
      </p:sp>
      <p:sp>
        <p:nvSpPr>
          <p:cNvPr id="1269" name="Google Shape;1269;p39"/>
          <p:cNvSpPr txBox="1"/>
          <p:nvPr/>
        </p:nvSpPr>
        <p:spPr>
          <a:xfrm>
            <a:off x="630256" y="2239219"/>
            <a:ext cx="46725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AutoNum type="arabicPeriod"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Add all values to back of array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AutoNum type="arabicPeriod"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percolateDown(parent) starting at last index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AutoNum type="arabicPeriod"/>
            </a:pPr>
            <a:r>
              <a:rPr lang="en-US" sz="180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percolateDown level 4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AutoNum type="arabicPeriod"/>
            </a:pPr>
            <a:r>
              <a:rPr lang="en-US" sz="180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percolateDown level 3</a:t>
            </a:r>
            <a:endParaRPr sz="180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AutoNum type="arabicPeriod"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percolateDown level 2</a:t>
            </a: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AutoNum type="arabicPeriod"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percolateDown level 1</a:t>
            </a: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70" name="Google Shape;1270;p39"/>
          <p:cNvSpPr txBox="1"/>
          <p:nvPr/>
        </p:nvSpPr>
        <p:spPr>
          <a:xfrm>
            <a:off x="7971551" y="4482625"/>
            <a:ext cx="472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10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1271" name="Google Shape;1271;p39"/>
          <p:cNvSpPr txBox="1"/>
          <p:nvPr/>
        </p:nvSpPr>
        <p:spPr>
          <a:xfrm>
            <a:off x="7505801" y="3389188"/>
            <a:ext cx="472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r>
              <a:rPr lang="en-US" sz="1800">
                <a:solidFill>
                  <a:srgbClr val="00B050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7</a:t>
            </a:r>
            <a:r>
              <a:rPr lang="en-US" sz="1800">
                <a:solidFill>
                  <a:schemeClr val="lt1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  <p:sp>
        <p:nvSpPr>
          <p:cNvPr id="1272" name="Google Shape;1272;p39"/>
          <p:cNvSpPr/>
          <p:nvPr/>
        </p:nvSpPr>
        <p:spPr>
          <a:xfrm>
            <a:off x="8989863" y="4390188"/>
            <a:ext cx="678600" cy="6786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39"/>
          <p:cNvSpPr/>
          <p:nvPr/>
        </p:nvSpPr>
        <p:spPr>
          <a:xfrm>
            <a:off x="7868638" y="4390188"/>
            <a:ext cx="678600" cy="6786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39"/>
          <p:cNvSpPr/>
          <p:nvPr/>
        </p:nvSpPr>
        <p:spPr>
          <a:xfrm>
            <a:off x="6874475" y="4385900"/>
            <a:ext cx="678600" cy="6786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39"/>
          <p:cNvSpPr/>
          <p:nvPr/>
        </p:nvSpPr>
        <p:spPr>
          <a:xfrm>
            <a:off x="5957238" y="4390188"/>
            <a:ext cx="678600" cy="6786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39"/>
          <p:cNvSpPr/>
          <p:nvPr/>
        </p:nvSpPr>
        <p:spPr>
          <a:xfrm>
            <a:off x="4948563" y="4400863"/>
            <a:ext cx="678600" cy="6786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39"/>
          <p:cNvSpPr/>
          <p:nvPr/>
        </p:nvSpPr>
        <p:spPr>
          <a:xfrm>
            <a:off x="9522325" y="3282263"/>
            <a:ext cx="678600" cy="6786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39"/>
          <p:cNvSpPr/>
          <p:nvPr/>
        </p:nvSpPr>
        <p:spPr>
          <a:xfrm>
            <a:off x="11294325" y="3286563"/>
            <a:ext cx="678600" cy="6786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39"/>
          <p:cNvSpPr/>
          <p:nvPr/>
        </p:nvSpPr>
        <p:spPr>
          <a:xfrm>
            <a:off x="7399650" y="3259950"/>
            <a:ext cx="678600" cy="6786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39"/>
          <p:cNvSpPr/>
          <p:nvPr/>
        </p:nvSpPr>
        <p:spPr>
          <a:xfrm>
            <a:off x="5477000" y="3262825"/>
            <a:ext cx="678600" cy="6786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39"/>
          <p:cNvSpPr txBox="1"/>
          <p:nvPr/>
        </p:nvSpPr>
        <p:spPr>
          <a:xfrm>
            <a:off x="9678626" y="3352027"/>
            <a:ext cx="35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11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1282" name="Google Shape;1282;p39"/>
          <p:cNvSpPr txBox="1"/>
          <p:nvPr/>
        </p:nvSpPr>
        <p:spPr>
          <a:xfrm>
            <a:off x="10500325" y="2239225"/>
            <a:ext cx="472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r>
              <a:rPr lang="en-US" sz="1800">
                <a:solidFill>
                  <a:srgbClr val="00B050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2</a:t>
            </a:r>
            <a:r>
              <a:rPr lang="en-US" sz="1800">
                <a:solidFill>
                  <a:schemeClr val="lt1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  <p:sp>
        <p:nvSpPr>
          <p:cNvPr id="1283" name="Google Shape;1283;p39"/>
          <p:cNvSpPr txBox="1"/>
          <p:nvPr/>
        </p:nvSpPr>
        <p:spPr>
          <a:xfrm>
            <a:off x="9150201" y="4482627"/>
            <a:ext cx="35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11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1284" name="Google Shape;1284;p39"/>
          <p:cNvSpPr txBox="1"/>
          <p:nvPr/>
        </p:nvSpPr>
        <p:spPr>
          <a:xfrm>
            <a:off x="9621175" y="3352038"/>
            <a:ext cx="472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r>
              <a:rPr lang="en-US" sz="1800">
                <a:solidFill>
                  <a:srgbClr val="00B050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6</a:t>
            </a:r>
            <a:r>
              <a:rPr lang="en-US" sz="1800">
                <a:solidFill>
                  <a:schemeClr val="lt1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  <p:sp>
        <p:nvSpPr>
          <p:cNvPr id="1285" name="Google Shape;1285;p39"/>
          <p:cNvSpPr/>
          <p:nvPr/>
        </p:nvSpPr>
        <p:spPr>
          <a:xfrm>
            <a:off x="10397425" y="2194763"/>
            <a:ext cx="678600" cy="6786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39"/>
          <p:cNvSpPr txBox="1"/>
          <p:nvPr/>
        </p:nvSpPr>
        <p:spPr>
          <a:xfrm>
            <a:off x="6588625" y="2239213"/>
            <a:ext cx="472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r>
              <a:rPr lang="en-US" sz="1800">
                <a:solidFill>
                  <a:srgbClr val="00B050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3</a:t>
            </a:r>
            <a:r>
              <a:rPr lang="en-US" sz="1800">
                <a:solidFill>
                  <a:schemeClr val="lt1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  <p:sp>
        <p:nvSpPr>
          <p:cNvPr id="1287" name="Google Shape;1287;p39"/>
          <p:cNvSpPr txBox="1"/>
          <p:nvPr/>
        </p:nvSpPr>
        <p:spPr>
          <a:xfrm>
            <a:off x="5601575" y="3385350"/>
            <a:ext cx="472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5</a:t>
            </a:r>
            <a:r>
              <a:rPr lang="en-US" sz="1800">
                <a:solidFill>
                  <a:schemeClr val="lt1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  <p:sp>
        <p:nvSpPr>
          <p:cNvPr id="1288" name="Google Shape;1288;p39"/>
          <p:cNvSpPr txBox="1"/>
          <p:nvPr/>
        </p:nvSpPr>
        <p:spPr>
          <a:xfrm>
            <a:off x="5601575" y="3387438"/>
            <a:ext cx="472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r>
              <a:rPr lang="en-US" sz="1800">
                <a:solidFill>
                  <a:srgbClr val="00B050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4</a:t>
            </a:r>
            <a:r>
              <a:rPr lang="en-US" sz="1800">
                <a:solidFill>
                  <a:schemeClr val="lt1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  <p:sp>
        <p:nvSpPr>
          <p:cNvPr id="1289" name="Google Shape;1289;p39"/>
          <p:cNvSpPr txBox="1"/>
          <p:nvPr/>
        </p:nvSpPr>
        <p:spPr>
          <a:xfrm>
            <a:off x="5086650" y="4482625"/>
            <a:ext cx="472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5</a:t>
            </a:r>
            <a:r>
              <a:rPr lang="en-US" sz="1800">
                <a:solidFill>
                  <a:schemeClr val="lt1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  <p:sp>
        <p:nvSpPr>
          <p:cNvPr id="1290" name="Google Shape;1290;p39"/>
          <p:cNvSpPr/>
          <p:nvPr/>
        </p:nvSpPr>
        <p:spPr>
          <a:xfrm>
            <a:off x="6485725" y="2190475"/>
            <a:ext cx="678600" cy="6786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39"/>
          <p:cNvSpPr/>
          <p:nvPr/>
        </p:nvSpPr>
        <p:spPr>
          <a:xfrm rot="10800000">
            <a:off x="2245793" y="6427575"/>
            <a:ext cx="249600" cy="369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158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92" name="Google Shape;1292;p39"/>
          <p:cNvSpPr/>
          <p:nvPr/>
        </p:nvSpPr>
        <p:spPr>
          <a:xfrm rot="1068169">
            <a:off x="9621123" y="1703699"/>
            <a:ext cx="472947" cy="213656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39"/>
          <p:cNvSpPr txBox="1"/>
          <p:nvPr/>
        </p:nvSpPr>
        <p:spPr>
          <a:xfrm>
            <a:off x="10540233" y="2239225"/>
            <a:ext cx="393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12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1294" name="Google Shape;1294;p39"/>
          <p:cNvSpPr txBox="1"/>
          <p:nvPr/>
        </p:nvSpPr>
        <p:spPr>
          <a:xfrm>
            <a:off x="8576950" y="1391113"/>
            <a:ext cx="472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r>
              <a:rPr lang="en-US" sz="1800">
                <a:solidFill>
                  <a:srgbClr val="00B050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2</a:t>
            </a:r>
            <a:r>
              <a:rPr lang="en-US" sz="1800">
                <a:solidFill>
                  <a:schemeClr val="lt1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  <p:sp>
        <p:nvSpPr>
          <p:cNvPr id="1295" name="Google Shape;1295;p39"/>
          <p:cNvSpPr/>
          <p:nvPr/>
        </p:nvSpPr>
        <p:spPr>
          <a:xfrm rot="-1928874">
            <a:off x="9724435" y="2780962"/>
            <a:ext cx="473026" cy="213664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39"/>
          <p:cNvSpPr txBox="1"/>
          <p:nvPr/>
        </p:nvSpPr>
        <p:spPr>
          <a:xfrm>
            <a:off x="10500325" y="2239213"/>
            <a:ext cx="472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r>
              <a:rPr lang="en-US" sz="1800">
                <a:solidFill>
                  <a:srgbClr val="00B050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6</a:t>
            </a:r>
            <a:r>
              <a:rPr lang="en-US" sz="1800">
                <a:solidFill>
                  <a:schemeClr val="lt1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  <p:sp>
        <p:nvSpPr>
          <p:cNvPr id="1297" name="Google Shape;1297;p39"/>
          <p:cNvSpPr txBox="1"/>
          <p:nvPr/>
        </p:nvSpPr>
        <p:spPr>
          <a:xfrm>
            <a:off x="9665133" y="3352037"/>
            <a:ext cx="393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12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1298" name="Google Shape;1298;p39"/>
          <p:cNvSpPr/>
          <p:nvPr/>
        </p:nvSpPr>
        <p:spPr>
          <a:xfrm rot="-2403685">
            <a:off x="8941561" y="4018813"/>
            <a:ext cx="473114" cy="213567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39"/>
          <p:cNvSpPr txBox="1"/>
          <p:nvPr/>
        </p:nvSpPr>
        <p:spPr>
          <a:xfrm>
            <a:off x="9132658" y="4482650"/>
            <a:ext cx="393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12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1300" name="Google Shape;1300;p39"/>
          <p:cNvSpPr txBox="1"/>
          <p:nvPr/>
        </p:nvSpPr>
        <p:spPr>
          <a:xfrm>
            <a:off x="9607825" y="3352038"/>
            <a:ext cx="499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r>
              <a:rPr lang="en-US" sz="1800">
                <a:solidFill>
                  <a:srgbClr val="00B050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11</a:t>
            </a:r>
            <a:r>
              <a:rPr lang="en-US" sz="1800">
                <a:solidFill>
                  <a:schemeClr val="lt1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  <p:sp>
        <p:nvSpPr>
          <p:cNvPr id="1301" name="Google Shape;1301;p39"/>
          <p:cNvSpPr/>
          <p:nvPr/>
        </p:nvSpPr>
        <p:spPr>
          <a:xfrm>
            <a:off x="8474050" y="1272288"/>
            <a:ext cx="678600" cy="678600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"/>
                                        <p:tgtEl>
                                          <p:spTgt spid="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40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GB" dirty="0"/>
              <a:t>Floyd’s </a:t>
            </a:r>
            <a:r>
              <a:rPr lang="en-GB" dirty="0" err="1"/>
              <a:t>buildHeap</a:t>
            </a:r>
            <a:r>
              <a:rPr lang="en-GB" dirty="0"/>
              <a:t> runs in O(n) time</a:t>
            </a:r>
            <a:endParaRPr dirty="0"/>
          </a:p>
        </p:txBody>
      </p:sp>
      <p:sp>
        <p:nvSpPr>
          <p:cNvPr id="1308" name="Google Shape;1308;p40"/>
          <p:cNvSpPr txBox="1"/>
          <p:nvPr/>
        </p:nvSpPr>
        <p:spPr>
          <a:xfrm>
            <a:off x="712950" y="1132025"/>
            <a:ext cx="10911600" cy="5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err="1">
                <a:latin typeface="Quattrocento Sans"/>
                <a:ea typeface="Quattrocento Sans"/>
                <a:cs typeface="Quattrocento Sans"/>
                <a:sym typeface="Quattrocento Sans"/>
              </a:rPr>
              <a:t>percolateDown</a:t>
            </a:r>
            <a:r>
              <a:rPr lang="en-US" sz="2500" dirty="0">
                <a:latin typeface="Quattrocento Sans"/>
                <a:ea typeface="Quattrocento Sans"/>
                <a:cs typeface="Quattrocento Sans"/>
                <a:sym typeface="Quattrocento Sans"/>
              </a:rPr>
              <a:t>() has worst case log(n) in general, but for most of these nodes, it has a much smaller worst case!</a:t>
            </a:r>
            <a:endParaRPr sz="25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2100"/>
              <a:buFont typeface="Quattrocento Sans"/>
              <a:buChar char="●"/>
            </a:pPr>
            <a:r>
              <a:rPr lang="en-US" sz="2100" dirty="0">
                <a:latin typeface="Quattrocento Sans"/>
                <a:ea typeface="Quattrocento Sans"/>
                <a:cs typeface="Quattrocento Sans"/>
                <a:sym typeface="Quattrocento Sans"/>
              </a:rPr>
              <a:t>n/2 nodes in the tree are leaves, have 0 levels to travel</a:t>
            </a:r>
            <a:endParaRPr sz="21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2100"/>
              <a:buFont typeface="Quattrocento Sans"/>
              <a:buChar char="●"/>
            </a:pPr>
            <a:r>
              <a:rPr lang="en-US" sz="2100" dirty="0">
                <a:latin typeface="Quattrocento Sans"/>
                <a:ea typeface="Quattrocento Sans"/>
                <a:cs typeface="Quattrocento Sans"/>
                <a:sym typeface="Quattrocento Sans"/>
              </a:rPr>
              <a:t>n/4 nodes have at most 1 level to travel</a:t>
            </a:r>
            <a:endParaRPr sz="21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2100"/>
              <a:buFont typeface="Quattrocento Sans"/>
              <a:buChar char="●"/>
            </a:pPr>
            <a:r>
              <a:rPr lang="en-US" sz="2100" dirty="0">
                <a:latin typeface="Quattrocento Sans"/>
                <a:ea typeface="Quattrocento Sans"/>
                <a:cs typeface="Quattrocento Sans"/>
                <a:sym typeface="Quattrocento Sans"/>
              </a:rPr>
              <a:t>n/8 nodes have at most 2 levels to travel</a:t>
            </a:r>
            <a:endParaRPr sz="21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2100"/>
              <a:buFont typeface="Quattrocento Sans"/>
              <a:buChar char="●"/>
            </a:pPr>
            <a:r>
              <a:rPr lang="en-US" sz="2100" dirty="0" err="1">
                <a:latin typeface="Quattrocento Sans"/>
                <a:ea typeface="Quattrocento Sans"/>
                <a:cs typeface="Quattrocento Sans"/>
                <a:sym typeface="Quattrocento Sans"/>
              </a:rPr>
              <a:t>etc</a:t>
            </a:r>
            <a:r>
              <a:rPr lang="en-US" sz="2100" dirty="0">
                <a:latin typeface="Quattrocento Sans"/>
                <a:ea typeface="Quattrocento Sans"/>
                <a:cs typeface="Quattrocento Sans"/>
                <a:sym typeface="Quattrocento Sans"/>
              </a:rPr>
              <a:t>…</a:t>
            </a:r>
            <a:endParaRPr sz="21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latin typeface="Quattrocento Sans"/>
                <a:ea typeface="Quattrocento Sans"/>
                <a:cs typeface="Quattrocento Sans"/>
                <a:sym typeface="Quattrocento Sans"/>
              </a:rPr>
              <a:t>worst-case-work(n)   ≈   </a:t>
            </a:r>
            <a:endParaRPr sz="25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Intuition: Even though there </a:t>
            </a:r>
            <a:r>
              <a:rPr lang="en-US" sz="25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are log(n) </a:t>
            </a:r>
            <a:r>
              <a:rPr lang="en-US" sz="25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levels, each level does a smaller and smaller amount of work. Even with infinite levels, as we sum smaller and smaller values (think 1/2ⁱ) we converge to a constant factor of n.</a:t>
            </a:r>
            <a:endParaRPr sz="25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09" name="Google Shape;1309;p40"/>
          <p:cNvSpPr/>
          <p:nvPr/>
        </p:nvSpPr>
        <p:spPr>
          <a:xfrm rot="5400000">
            <a:off x="4447713" y="3830110"/>
            <a:ext cx="109500" cy="812700"/>
          </a:xfrm>
          <a:prstGeom prst="rightBracket">
            <a:avLst>
              <a:gd name="adj" fmla="val 107304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10" name="Google Shape;1310;p40"/>
          <p:cNvSpPr/>
          <p:nvPr/>
        </p:nvSpPr>
        <p:spPr>
          <a:xfrm rot="5400000">
            <a:off x="5605785" y="3830110"/>
            <a:ext cx="109500" cy="812700"/>
          </a:xfrm>
          <a:prstGeom prst="rightBracket">
            <a:avLst>
              <a:gd name="adj" fmla="val 107304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11" name="Google Shape;1311;p40"/>
          <p:cNvSpPr/>
          <p:nvPr/>
        </p:nvSpPr>
        <p:spPr>
          <a:xfrm rot="5400000">
            <a:off x="6763831" y="3830110"/>
            <a:ext cx="109500" cy="812700"/>
          </a:xfrm>
          <a:prstGeom prst="rightBracket">
            <a:avLst>
              <a:gd name="adj" fmla="val 107304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12" name="Google Shape;1312;p40"/>
          <p:cNvSpPr txBox="1"/>
          <p:nvPr/>
        </p:nvSpPr>
        <p:spPr>
          <a:xfrm>
            <a:off x="6066867" y="4573231"/>
            <a:ext cx="3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+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13" name="Google Shape;1313;p40"/>
          <p:cNvSpPr txBox="1"/>
          <p:nvPr/>
        </p:nvSpPr>
        <p:spPr>
          <a:xfrm>
            <a:off x="4908821" y="4573231"/>
            <a:ext cx="3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+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14" name="Google Shape;1314;p40"/>
          <p:cNvSpPr txBox="1"/>
          <p:nvPr/>
        </p:nvSpPr>
        <p:spPr>
          <a:xfrm>
            <a:off x="3954977" y="4443610"/>
            <a:ext cx="1095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much of the work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15" name="Google Shape;1315;p40"/>
          <p:cNvSpPr txBox="1"/>
          <p:nvPr/>
        </p:nvSpPr>
        <p:spPr>
          <a:xfrm>
            <a:off x="5194902" y="4443610"/>
            <a:ext cx="935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 little less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16" name="Google Shape;1316;p40"/>
          <p:cNvSpPr txBox="1"/>
          <p:nvPr/>
        </p:nvSpPr>
        <p:spPr>
          <a:xfrm>
            <a:off x="6412131" y="4443610"/>
            <a:ext cx="935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 little less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17" name="Google Shape;1317;p40"/>
          <p:cNvSpPr/>
          <p:nvPr/>
        </p:nvSpPr>
        <p:spPr>
          <a:xfrm rot="5400000">
            <a:off x="8612820" y="3564910"/>
            <a:ext cx="109500" cy="1343100"/>
          </a:xfrm>
          <a:prstGeom prst="rightBracket">
            <a:avLst>
              <a:gd name="adj" fmla="val 107304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18" name="Google Shape;1318;p40"/>
          <p:cNvSpPr txBox="1"/>
          <p:nvPr/>
        </p:nvSpPr>
        <p:spPr>
          <a:xfrm>
            <a:off x="8094678" y="4460484"/>
            <a:ext cx="1095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barely anything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319" name="Google Shape;131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6125" y="3530141"/>
            <a:ext cx="5652601" cy="626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6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Implementing Priority Queues: Take I</a:t>
            </a:r>
            <a:endParaRPr/>
          </a:p>
        </p:txBody>
      </p:sp>
      <p:graphicFrame>
        <p:nvGraphicFramePr>
          <p:cNvPr id="484" name="Google Shape;484;p36"/>
          <p:cNvGraphicFramePr/>
          <p:nvPr>
            <p:extLst>
              <p:ext uri="{D42A27DB-BD31-4B8C-83A1-F6EECF244321}">
                <p14:modId xmlns:p14="http://schemas.microsoft.com/office/powerpoint/2010/main" val="2586299749"/>
              </p:ext>
            </p:extLst>
          </p:nvPr>
        </p:nvGraphicFramePr>
        <p:xfrm>
          <a:off x="1062180" y="2259213"/>
          <a:ext cx="8827200" cy="2493925"/>
        </p:xfrm>
        <a:graphic>
          <a:graphicData uri="http://schemas.openxmlformats.org/drawingml/2006/table">
            <a:tbl>
              <a:tblPr firstRow="1" bandRow="1">
                <a:noFill/>
                <a:tableStyleId>{2A34A9A3-C17E-47E0-A1CB-5D3098D547E0}</a:tableStyleId>
              </a:tblPr>
              <a:tblGrid>
                <a:gridCol w="220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3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Implementation</a:t>
                      </a:r>
                      <a:endParaRPr dirty="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add</a:t>
                      </a:r>
                      <a:endParaRPr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removeMin</a:t>
                      </a:r>
                      <a:endParaRPr sz="180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Peek</a:t>
                      </a:r>
                      <a:endParaRPr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Unsorted Array</a:t>
                      </a:r>
                      <a:endParaRPr dirty="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O(1)</a:t>
                      </a:r>
                      <a:endParaRPr sz="1800" dirty="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800" dirty="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O(n)</a:t>
                      </a:r>
                      <a:endParaRPr sz="1800" dirty="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800" dirty="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O(n)</a:t>
                      </a:r>
                      <a:endParaRPr sz="1800" dirty="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Linked List (sorted)</a:t>
                      </a:r>
                      <a:endParaRPr sz="180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800" dirty="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O(n)</a:t>
                      </a:r>
                      <a:endParaRPr sz="1800" dirty="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800" dirty="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O(1)</a:t>
                      </a:r>
                      <a:endParaRPr sz="1800" dirty="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800" dirty="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O(1)</a:t>
                      </a:r>
                      <a:endParaRPr sz="1800" dirty="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AVL Tree</a:t>
                      </a:r>
                      <a:endParaRPr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800" dirty="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O(log n)</a:t>
                      </a:r>
                      <a:endParaRPr sz="1800" dirty="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800" dirty="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O(log n)</a:t>
                      </a:r>
                      <a:endParaRPr sz="1800" dirty="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800" dirty="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O(log n)</a:t>
                      </a:r>
                      <a:endParaRPr sz="1800" dirty="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85" name="Google Shape;485;p36"/>
          <p:cNvSpPr txBox="1"/>
          <p:nvPr/>
        </p:nvSpPr>
        <p:spPr>
          <a:xfrm>
            <a:off x="575239" y="1343608"/>
            <a:ext cx="10910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Maybe we already know how to implement a priority queue. </a:t>
            </a:r>
            <a:endParaRPr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How long would </a:t>
            </a:r>
            <a:r>
              <a:rPr lang="en-US" sz="24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removeMin</a:t>
            </a:r>
            <a:r>
              <a:rPr lang="en-US" sz="2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and peek take with these data structures?</a:t>
            </a:r>
            <a:endParaRPr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86" name="Google Shape;486;p36"/>
          <p:cNvSpPr txBox="1"/>
          <p:nvPr/>
        </p:nvSpPr>
        <p:spPr>
          <a:xfrm>
            <a:off x="586199" y="5513292"/>
            <a:ext cx="10888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For Array implementations, assume you do not need to resize.</a:t>
            </a:r>
            <a:endParaRPr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Other than this assumption, do </a:t>
            </a:r>
            <a:r>
              <a:rPr lang="en-US" sz="22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worst case </a:t>
            </a:r>
            <a:r>
              <a:rPr lang="en-US" sz="2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analysis.</a:t>
            </a:r>
            <a:endParaRPr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41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Quattrocento Sans"/>
              <a:buNone/>
            </a:pPr>
            <a:r>
              <a:rPr lang="en-US" sz="3600" i="1">
                <a:solidFill>
                  <a:schemeClr val="accent2"/>
                </a:solidFill>
              </a:rPr>
              <a:t>Optional Slide  </a:t>
            </a:r>
            <a:r>
              <a:rPr lang="en-US"/>
              <a:t>Floyd’s buildHeap Summation</a:t>
            </a:r>
            <a:endParaRPr/>
          </a:p>
        </p:txBody>
      </p:sp>
      <p:sp>
        <p:nvSpPr>
          <p:cNvPr id="1325" name="Google Shape;1325;p41"/>
          <p:cNvSpPr txBox="1">
            <a:spLocks noGrp="1"/>
          </p:cNvSpPr>
          <p:nvPr>
            <p:ph type="body" idx="1"/>
          </p:nvPr>
        </p:nvSpPr>
        <p:spPr>
          <a:xfrm>
            <a:off x="382734" y="1439572"/>
            <a:ext cx="11187300" cy="4299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339" t="-589"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1326" name="Google Shape;1326;p41"/>
          <p:cNvSpPr/>
          <p:nvPr/>
        </p:nvSpPr>
        <p:spPr>
          <a:xfrm>
            <a:off x="1165464" y="3120932"/>
            <a:ext cx="2135700" cy="8781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t="-92843" r="-8879" b="-14713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Quattrocento Sans"/>
                <a:ea typeface="Quattrocento Sans"/>
                <a:cs typeface="Quattrocento Sans"/>
                <a:sym typeface="Quattrocento Sans"/>
              </a:rPr>
              <a:t> </a:t>
            </a:r>
            <a:endParaRPr/>
          </a:p>
        </p:txBody>
      </p:sp>
      <p:sp>
        <p:nvSpPr>
          <p:cNvPr id="1327" name="Google Shape;1327;p41"/>
          <p:cNvSpPr/>
          <p:nvPr/>
        </p:nvSpPr>
        <p:spPr>
          <a:xfrm>
            <a:off x="554228" y="5296421"/>
            <a:ext cx="2495400" cy="10659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t="-64694" b="-11646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Quattrocento Sans"/>
                <a:ea typeface="Quattrocento Sans"/>
                <a:cs typeface="Quattrocento Sans"/>
                <a:sym typeface="Quattrocento Sans"/>
              </a:rPr>
              <a:t> </a:t>
            </a:r>
            <a:endParaRPr/>
          </a:p>
        </p:txBody>
      </p:sp>
      <p:sp>
        <p:nvSpPr>
          <p:cNvPr id="1328" name="Google Shape;1328;p41"/>
          <p:cNvSpPr/>
          <p:nvPr/>
        </p:nvSpPr>
        <p:spPr>
          <a:xfrm>
            <a:off x="3031087" y="5256550"/>
            <a:ext cx="4205100" cy="8478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t="-98526" b="-15145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Quattrocento Sans"/>
                <a:ea typeface="Quattrocento Sans"/>
                <a:cs typeface="Quattrocento Sans"/>
                <a:sym typeface="Quattrocento Sans"/>
              </a:rPr>
              <a:t> </a:t>
            </a:r>
            <a:endParaRPr/>
          </a:p>
        </p:txBody>
      </p:sp>
      <p:sp>
        <p:nvSpPr>
          <p:cNvPr id="1329" name="Google Shape;1329;p41"/>
          <p:cNvSpPr txBox="1"/>
          <p:nvPr/>
        </p:nvSpPr>
        <p:spPr>
          <a:xfrm>
            <a:off x="4018371" y="4833796"/>
            <a:ext cx="2542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Infinite geometric series</a:t>
            </a:r>
            <a:endParaRPr/>
          </a:p>
        </p:txBody>
      </p:sp>
      <p:sp>
        <p:nvSpPr>
          <p:cNvPr id="1330" name="Google Shape;1330;p41"/>
          <p:cNvSpPr/>
          <p:nvPr/>
        </p:nvSpPr>
        <p:spPr>
          <a:xfrm>
            <a:off x="7384248" y="5155291"/>
            <a:ext cx="4302600" cy="8844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t="-90135" b="-14505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Quattrocento Sans"/>
                <a:ea typeface="Quattrocento Sans"/>
                <a:cs typeface="Quattrocento Sans"/>
                <a:sym typeface="Quattrocento Sans"/>
              </a:rPr>
              <a:t> </a:t>
            </a:r>
            <a:endParaRPr/>
          </a:p>
        </p:txBody>
      </p:sp>
      <p:sp>
        <p:nvSpPr>
          <p:cNvPr id="1331" name="Google Shape;1331;p41"/>
          <p:cNvSpPr/>
          <p:nvPr/>
        </p:nvSpPr>
        <p:spPr>
          <a:xfrm>
            <a:off x="3621675" y="2355500"/>
            <a:ext cx="3171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 find a pattern -&gt; powers of 2</a:t>
            </a:r>
            <a:endParaRPr/>
          </a:p>
        </p:txBody>
      </p:sp>
      <p:sp>
        <p:nvSpPr>
          <p:cNvPr id="1332" name="Google Shape;1332;p41"/>
          <p:cNvSpPr/>
          <p:nvPr/>
        </p:nvSpPr>
        <p:spPr>
          <a:xfrm>
            <a:off x="6670354" y="2271389"/>
            <a:ext cx="3956100" cy="5070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l="-959" b="-487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Quattrocento Sans"/>
                <a:ea typeface="Quattrocento Sans"/>
                <a:cs typeface="Quattrocento Sans"/>
                <a:sym typeface="Quattrocento Sans"/>
              </a:rPr>
              <a:t> </a:t>
            </a:r>
            <a:endParaRPr/>
          </a:p>
        </p:txBody>
      </p:sp>
      <p:sp>
        <p:nvSpPr>
          <p:cNvPr id="1333" name="Google Shape;1333;p41"/>
          <p:cNvSpPr/>
          <p:nvPr/>
        </p:nvSpPr>
        <p:spPr>
          <a:xfrm>
            <a:off x="3409327" y="3404715"/>
            <a:ext cx="376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? = upper limit should give last term</a:t>
            </a:r>
            <a:endParaRPr/>
          </a:p>
        </p:txBody>
      </p:sp>
      <p:sp>
        <p:nvSpPr>
          <p:cNvPr id="1334" name="Google Shape;1334;p41"/>
          <p:cNvSpPr txBox="1"/>
          <p:nvPr/>
        </p:nvSpPr>
        <p:spPr>
          <a:xfrm>
            <a:off x="4111132" y="6262878"/>
            <a:ext cx="373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Floyd’s buildHeap runs in O(n) time!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35" name="Google Shape;1335;p41"/>
          <p:cNvSpPr/>
          <p:nvPr/>
        </p:nvSpPr>
        <p:spPr>
          <a:xfrm>
            <a:off x="10527375" y="2329450"/>
            <a:ext cx="1383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Summation!</a:t>
            </a:r>
            <a:endParaRPr/>
          </a:p>
        </p:txBody>
      </p:sp>
      <p:sp>
        <p:nvSpPr>
          <p:cNvPr id="1336" name="Google Shape;1336;p41"/>
          <p:cNvSpPr txBox="1"/>
          <p:nvPr/>
        </p:nvSpPr>
        <p:spPr>
          <a:xfrm>
            <a:off x="684824" y="4067588"/>
            <a:ext cx="1088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We don’t have a summation for this! Let’s make it look more like a summation we do know.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99994-6662-6B17-EFB9-6EEC72237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A28AC-EBB2-76D8-2B23-00ABB761D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56" y="1019635"/>
            <a:ext cx="10660965" cy="5795390"/>
          </a:xfrm>
        </p:spPr>
        <p:txBody>
          <a:bodyPr/>
          <a:lstStyle/>
          <a:p>
            <a:r>
              <a:rPr lang="en-GB" sz="2000" dirty="0"/>
              <a:t>What Is a Binary Heap? By Spanning Tree</a:t>
            </a:r>
          </a:p>
          <a:p>
            <a:pPr lvl="1"/>
            <a:r>
              <a:rPr lang="en-GB" sz="1800" dirty="0">
                <a:hlinkClick r:id="rId3"/>
              </a:rPr>
              <a:t>https://www.youtube.com/watch?v=AE5I0xACpZs</a:t>
            </a:r>
            <a:r>
              <a:rPr lang="en-GB" sz="1800" dirty="0"/>
              <a:t> </a:t>
            </a:r>
          </a:p>
          <a:p>
            <a:r>
              <a:rPr lang="en-GB" sz="2000" dirty="0"/>
              <a:t>Can we represent a tree with an array? - Inside code</a:t>
            </a:r>
          </a:p>
          <a:p>
            <a:pPr lvl="1"/>
            <a:r>
              <a:rPr lang="en-GB" sz="1800" dirty="0">
                <a:hlinkClick r:id="rId4"/>
              </a:rPr>
              <a:t>https://www.youtube.com/watch?v=EitnYxinKkw</a:t>
            </a:r>
            <a:endParaRPr lang="en-GB" sz="1800" dirty="0"/>
          </a:p>
          <a:p>
            <a:r>
              <a:rPr lang="en-GB" sz="2000" dirty="0"/>
              <a:t>Min Heap Animations | Data Structure | Visual How</a:t>
            </a:r>
          </a:p>
          <a:p>
            <a:pPr lvl="1"/>
            <a:r>
              <a:rPr lang="en-GB" sz="1800" dirty="0">
                <a:hlinkClick r:id="rId5"/>
              </a:rPr>
              <a:t>https://www.youtube.com/watch?v=AFPzC2RJOMk</a:t>
            </a:r>
            <a:endParaRPr lang="en-GB" sz="1800" dirty="0"/>
          </a:p>
          <a:p>
            <a:pPr lvl="1"/>
            <a:r>
              <a:rPr lang="en-GB" sz="1800" dirty="0">
                <a:hlinkClick r:id="rId6"/>
              </a:rPr>
              <a:t>https://www.youtube.com/@visualhow/videos</a:t>
            </a:r>
            <a:r>
              <a:rPr lang="en-GB" sz="1800" dirty="0"/>
              <a:t> </a:t>
            </a:r>
          </a:p>
          <a:p>
            <a:r>
              <a:rPr lang="en-GB" sz="2000" dirty="0"/>
              <a:t>Heaps // Michael Sambol</a:t>
            </a:r>
          </a:p>
          <a:p>
            <a:pPr lvl="1"/>
            <a:r>
              <a:rPr lang="en-GB" sz="1800" dirty="0">
                <a:latin typeface="Times New Roman"/>
                <a:cs typeface="Times New Roman"/>
                <a:hlinkClick r:id="rId7"/>
              </a:rPr>
              <a:t>https://www.youtube.com/playlist?list=PL9xmBV_5YoZNsyqgPW-DNwUeT8F8uhWc6</a:t>
            </a:r>
            <a:r>
              <a:rPr lang="en-GB" sz="1800" dirty="0">
                <a:latin typeface="Times New Roman"/>
                <a:cs typeface="Times New Roman"/>
              </a:rPr>
              <a:t> </a:t>
            </a:r>
          </a:p>
          <a:p>
            <a:r>
              <a:rPr lang="en-GB" sz="2000" dirty="0">
                <a:latin typeface="Times New Roman"/>
                <a:cs typeface="Times New Roman"/>
              </a:rPr>
              <a:t>Binary Min/Max Heap</a:t>
            </a:r>
          </a:p>
          <a:p>
            <a:pPr lvl="1"/>
            <a:r>
              <a:rPr lang="en-GB" sz="1800" dirty="0">
                <a:latin typeface="Times New Roman"/>
                <a:cs typeface="Times New Roman"/>
                <a:hlinkClick r:id="rId8"/>
              </a:rPr>
              <a:t>https://www.youtube.com/playlist?list=PLvTjg4siRgU197GA1yFNRWUgsPZnvjuyL</a:t>
            </a:r>
            <a:r>
              <a:rPr lang="en-GB" sz="1800" dirty="0">
                <a:latin typeface="Times New Roman"/>
                <a:cs typeface="Times New Roman"/>
              </a:rPr>
              <a:t> </a:t>
            </a:r>
          </a:p>
          <a:p>
            <a:r>
              <a:rPr lang="en-GB" sz="2000" dirty="0"/>
              <a:t>HEAP SORT | Sorting Algorithms | DSA | </a:t>
            </a:r>
            <a:r>
              <a:rPr lang="en-GB" sz="2000" dirty="0" err="1"/>
              <a:t>GeeksforGeeks</a:t>
            </a:r>
            <a:endParaRPr lang="en-GB" sz="2000" dirty="0"/>
          </a:p>
          <a:p>
            <a:pPr lvl="1"/>
            <a:r>
              <a:rPr lang="en-GB" sz="1800" dirty="0">
                <a:hlinkClick r:id="rId9"/>
              </a:rPr>
              <a:t>https://www.youtube.com/watch?v=MtQL_ll5KhQ</a:t>
            </a:r>
            <a:endParaRPr lang="en-GB" sz="1800" dirty="0"/>
          </a:p>
          <a:p>
            <a:r>
              <a:rPr lang="en-GB" sz="2000" dirty="0"/>
              <a:t>2.6.3 Heap - Heap Sort - </a:t>
            </a:r>
            <a:r>
              <a:rPr lang="en-GB" sz="2000" dirty="0" err="1"/>
              <a:t>Heapify</a:t>
            </a:r>
            <a:r>
              <a:rPr lang="en-GB" sz="2000" dirty="0"/>
              <a:t> - Priority Queues (recommended)</a:t>
            </a:r>
          </a:p>
          <a:p>
            <a:pPr lvl="1"/>
            <a:r>
              <a:rPr lang="en-GB" sz="1800" dirty="0">
                <a:hlinkClick r:id="rId10"/>
              </a:rPr>
              <a:t>https://www.youtube.com/watch?v=HqPJF2L5h9U&amp;list=PLDN4rrl48XKpZkf03iYFl-O29szjTrs_O&amp;index=32</a:t>
            </a:r>
            <a:endParaRPr lang="en-SE" sz="1800" dirty="0"/>
          </a:p>
        </p:txBody>
      </p:sp>
    </p:spTree>
    <p:extLst>
      <p:ext uri="{BB962C8B-B14F-4D97-AF65-F5344CB8AC3E}">
        <p14:creationId xmlns:p14="http://schemas.microsoft.com/office/powerpoint/2010/main" val="38218042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EAADD-0956-168E-7AB8-EE6B01D5C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Full-Length Lectures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A34E5-E9D6-EC9E-646B-0672A3EBB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175" y="1568275"/>
            <a:ext cx="9371700" cy="2357526"/>
          </a:xfrm>
        </p:spPr>
        <p:txBody>
          <a:bodyPr/>
          <a:lstStyle/>
          <a:p>
            <a:r>
              <a:rPr lang="en-GB" dirty="0"/>
              <a:t>[CSE 373 WI24] Lecture 11: Intro to Heaps</a:t>
            </a:r>
          </a:p>
          <a:p>
            <a:pPr lvl="1"/>
            <a:r>
              <a:rPr lang="en-GB" dirty="0">
                <a:hlinkClick r:id="rId2"/>
              </a:rPr>
              <a:t>https://www.youtube.com/watch?v=oRzWGbkKXFE&amp;list=PLEcoVsAaONjd5n69K84sSmAuvTrTQT_Nl&amp;index=10</a:t>
            </a:r>
            <a:endParaRPr lang="en-GB" dirty="0"/>
          </a:p>
          <a:p>
            <a:r>
              <a:rPr lang="en-GB" dirty="0"/>
              <a:t>[CSE 373 WI24] Lecture 12: Heap Implementation</a:t>
            </a:r>
          </a:p>
          <a:p>
            <a:pPr lvl="1"/>
            <a:r>
              <a:rPr lang="en-GB" dirty="0">
                <a:hlinkClick r:id="rId3"/>
              </a:rPr>
              <a:t>https://www.youtube.com/watch?v=rYBFS2YpWNw&amp;list=PLEcoVsAaONjd5n69K84sSmAuvTrTQT_Nl&amp;index=11</a:t>
            </a:r>
            <a:r>
              <a:rPr lang="en-GB" dirty="0"/>
              <a:t> 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512301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7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Implementing Priority Queues: Take I</a:t>
            </a:r>
            <a:endParaRPr/>
          </a:p>
        </p:txBody>
      </p:sp>
      <p:graphicFrame>
        <p:nvGraphicFramePr>
          <p:cNvPr id="492" name="Google Shape;492;p37"/>
          <p:cNvGraphicFramePr/>
          <p:nvPr/>
        </p:nvGraphicFramePr>
        <p:xfrm>
          <a:off x="1062180" y="2259213"/>
          <a:ext cx="8827200" cy="2493925"/>
        </p:xfrm>
        <a:graphic>
          <a:graphicData uri="http://schemas.openxmlformats.org/drawingml/2006/table">
            <a:tbl>
              <a:tblPr firstRow="1" bandRow="1">
                <a:noFill/>
                <a:tableStyleId>{2A34A9A3-C17E-47E0-A1CB-5D3098D547E0}</a:tableStyleId>
              </a:tblPr>
              <a:tblGrid>
                <a:gridCol w="220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3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Implementation</a:t>
                      </a:r>
                      <a:endParaRPr dirty="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add</a:t>
                      </a:r>
                      <a:endParaRPr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removeMin</a:t>
                      </a:r>
                      <a:endParaRPr sz="180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Peek</a:t>
                      </a:r>
                      <a:endParaRPr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Unsorted Array</a:t>
                      </a:r>
                      <a:endParaRPr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800" dirty="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O(1)</a:t>
                      </a:r>
                      <a:endParaRPr sz="1800" strike="sngStrike" dirty="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800" dirty="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O(n)</a:t>
                      </a:r>
                      <a:endParaRPr sz="1800" dirty="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800" strike="sngStrike" dirty="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O(n)</a:t>
                      </a:r>
                      <a:endParaRPr sz="1800" strike="sngStrike" dirty="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O(1)</a:t>
                      </a:r>
                      <a:endParaRPr sz="1800" dirty="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Linked List (sorted)</a:t>
                      </a:r>
                      <a:endParaRPr sz="180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O(n)</a:t>
                      </a:r>
                      <a:endParaRPr sz="1800" dirty="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800" dirty="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O(1)</a:t>
                      </a:r>
                      <a:endParaRPr sz="1800" strike="sngStrike" dirty="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800" dirty="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O(1)</a:t>
                      </a:r>
                      <a:endParaRPr sz="1800" strike="sngStrike" dirty="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AVL Tree</a:t>
                      </a:r>
                      <a:endParaRPr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800" dirty="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O(log n)</a:t>
                      </a:r>
                      <a:endParaRPr sz="1800" dirty="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800" dirty="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O(log n)</a:t>
                      </a:r>
                      <a:endParaRPr sz="1800" dirty="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strike="sngStrike" dirty="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O(log n)</a:t>
                      </a:r>
                      <a:endParaRPr sz="1800" strike="sngStrike" dirty="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800" dirty="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O(1)</a:t>
                      </a:r>
                      <a:endParaRPr sz="1800" strike="sngStrike" dirty="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93" name="Google Shape;493;p37"/>
          <p:cNvSpPr txBox="1"/>
          <p:nvPr/>
        </p:nvSpPr>
        <p:spPr>
          <a:xfrm>
            <a:off x="575239" y="1343608"/>
            <a:ext cx="1091074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Maybe we already know how to implement a priority queue. 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How long would removeMin and peek take with these data structures?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94" name="Google Shape;494;p37"/>
          <p:cNvSpPr txBox="1"/>
          <p:nvPr/>
        </p:nvSpPr>
        <p:spPr>
          <a:xfrm>
            <a:off x="586189" y="5204753"/>
            <a:ext cx="10888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Add a field to keep track of the min. </a:t>
            </a:r>
            <a:br>
              <a:rPr lang="en-US" sz="2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2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Update on every insert or remove. 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95" name="Google Shape;495;p37"/>
          <p:cNvSpPr txBox="1"/>
          <p:nvPr/>
        </p:nvSpPr>
        <p:spPr>
          <a:xfrm>
            <a:off x="5475796" y="5127812"/>
            <a:ext cx="628670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AVL Trees are our baseline – let’s look at what computer scientists came up with as an alternative, analyze that, and then come back to AVL Tree as an option later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8"/>
          <p:cNvSpPr txBox="1"/>
          <p:nvPr/>
        </p:nvSpPr>
        <p:spPr>
          <a:xfrm>
            <a:off x="1870000" y="2671250"/>
            <a:ext cx="7257600" cy="22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888888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Priority Queue ADT</a:t>
            </a:r>
            <a:endParaRPr sz="3500">
              <a:solidFill>
                <a:srgbClr val="888888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Binary Heap</a:t>
            </a:r>
            <a:endParaRPr sz="3500">
              <a:solidFill>
                <a:schemeClr val="dk1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888888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Binary Heap Methods</a:t>
            </a:r>
            <a:endParaRPr sz="3500">
              <a:solidFill>
                <a:srgbClr val="888888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500">
              <a:solidFill>
                <a:srgbClr val="888888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9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 dirty="0"/>
              <a:t>Heaps</a:t>
            </a:r>
            <a:endParaRPr dirty="0"/>
          </a:p>
        </p:txBody>
      </p:sp>
      <p:sp>
        <p:nvSpPr>
          <p:cNvPr id="506" name="Google Shape;506;p39"/>
          <p:cNvSpPr txBox="1">
            <a:spLocks noGrp="1"/>
          </p:cNvSpPr>
          <p:nvPr>
            <p:ph type="body" idx="1"/>
          </p:nvPr>
        </p:nvSpPr>
        <p:spPr>
          <a:xfrm>
            <a:off x="730900" y="1278175"/>
            <a:ext cx="10193100" cy="189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dirty="0"/>
              <a:t>In a BST, we organized the data to find </a:t>
            </a:r>
            <a:r>
              <a:rPr lang="en-US" dirty="0">
                <a:solidFill>
                  <a:srgbClr val="FF0000"/>
                </a:solidFill>
              </a:rPr>
              <a:t>anything</a:t>
            </a:r>
            <a:r>
              <a:rPr lang="en-US" dirty="0"/>
              <a:t> quickly. (go left or right to find a value deeper in the tree)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dirty="0"/>
              <a:t>Now we just want to find the </a:t>
            </a:r>
            <a:r>
              <a:rPr lang="en-US" dirty="0">
                <a:solidFill>
                  <a:srgbClr val="FF0000"/>
                </a:solidFill>
              </a:rPr>
              <a:t>smallest</a:t>
            </a:r>
            <a:r>
              <a:rPr lang="en-US" dirty="0"/>
              <a:t> item fast, so let’s write a different invariant:</a:t>
            </a:r>
            <a:endParaRPr dirty="0"/>
          </a:p>
        </p:txBody>
      </p:sp>
      <p:sp>
        <p:nvSpPr>
          <p:cNvPr id="507" name="Google Shape;507;p39"/>
          <p:cNvSpPr/>
          <p:nvPr/>
        </p:nvSpPr>
        <p:spPr>
          <a:xfrm>
            <a:off x="730898" y="3678175"/>
            <a:ext cx="8698500" cy="9408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Heap invariant</a:t>
            </a:r>
            <a:r>
              <a:rPr lang="en-US" sz="2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br>
              <a:rPr lang="en-US" sz="2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2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Every node is less than or equal to both of its children.</a:t>
            </a:r>
            <a:endParaRPr/>
          </a:p>
        </p:txBody>
      </p:sp>
      <p:sp>
        <p:nvSpPr>
          <p:cNvPr id="508" name="Google Shape;508;p39"/>
          <p:cNvSpPr/>
          <p:nvPr/>
        </p:nvSpPr>
        <p:spPr>
          <a:xfrm>
            <a:off x="8083875" y="5423325"/>
            <a:ext cx="430800" cy="4308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6</a:t>
            </a:r>
            <a:endParaRPr sz="2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509" name="Google Shape;509;p39"/>
          <p:cNvCxnSpPr>
            <a:endCxn id="508" idx="7"/>
          </p:cNvCxnSpPr>
          <p:nvPr/>
        </p:nvCxnSpPr>
        <p:spPr>
          <a:xfrm flipH="1">
            <a:off x="8451586" y="5175614"/>
            <a:ext cx="193800" cy="3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513" name="Google Shape;513;p39"/>
          <p:cNvSpPr/>
          <p:nvPr/>
        </p:nvSpPr>
        <p:spPr>
          <a:xfrm>
            <a:off x="7584825" y="6058875"/>
            <a:ext cx="430800" cy="4308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8</a:t>
            </a:r>
            <a:endParaRPr sz="2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514" name="Google Shape;514;p39"/>
          <p:cNvCxnSpPr>
            <a:stCxn id="508" idx="3"/>
            <a:endCxn id="513" idx="7"/>
          </p:cNvCxnSpPr>
          <p:nvPr/>
        </p:nvCxnSpPr>
        <p:spPr>
          <a:xfrm flipH="1">
            <a:off x="7952564" y="5791036"/>
            <a:ext cx="194400" cy="330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517" name="Google Shape;517;p39"/>
          <p:cNvCxnSpPr>
            <a:stCxn id="508" idx="5"/>
            <a:endCxn id="518" idx="1"/>
          </p:cNvCxnSpPr>
          <p:nvPr/>
        </p:nvCxnSpPr>
        <p:spPr>
          <a:xfrm>
            <a:off x="8451586" y="5791036"/>
            <a:ext cx="292800" cy="315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518" name="Google Shape;518;p39"/>
          <p:cNvSpPr/>
          <p:nvPr/>
        </p:nvSpPr>
        <p:spPr>
          <a:xfrm>
            <a:off x="8675481" y="6042880"/>
            <a:ext cx="471300" cy="4308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400" dirty="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9</a:t>
            </a:r>
            <a:endParaRPr sz="2400" dirty="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19" name="Google Shape;519;p39"/>
          <p:cNvSpPr/>
          <p:nvPr/>
        </p:nvSpPr>
        <p:spPr>
          <a:xfrm>
            <a:off x="9864615" y="4544649"/>
            <a:ext cx="430800" cy="4308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</a:t>
            </a:r>
            <a:endParaRPr sz="2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520" name="Google Shape;520;p39"/>
          <p:cNvCxnSpPr>
            <a:stCxn id="519" idx="5"/>
            <a:endCxn id="521" idx="1"/>
          </p:cNvCxnSpPr>
          <p:nvPr/>
        </p:nvCxnSpPr>
        <p:spPr>
          <a:xfrm>
            <a:off x="10232325" y="4912360"/>
            <a:ext cx="210600" cy="292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521" name="Google Shape;521;p39"/>
          <p:cNvSpPr/>
          <p:nvPr/>
        </p:nvSpPr>
        <p:spPr>
          <a:xfrm>
            <a:off x="10379957" y="5142154"/>
            <a:ext cx="430800" cy="4308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</a:t>
            </a:r>
            <a:endParaRPr sz="2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522" name="Google Shape;522;p39"/>
          <p:cNvCxnSpPr>
            <a:stCxn id="521" idx="5"/>
            <a:endCxn id="523" idx="1"/>
          </p:cNvCxnSpPr>
          <p:nvPr/>
        </p:nvCxnSpPr>
        <p:spPr>
          <a:xfrm>
            <a:off x="10747668" y="5509865"/>
            <a:ext cx="180900" cy="278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523" name="Google Shape;523;p39"/>
          <p:cNvSpPr/>
          <p:nvPr/>
        </p:nvSpPr>
        <p:spPr>
          <a:xfrm>
            <a:off x="10865411" y="5725443"/>
            <a:ext cx="430800" cy="4308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6</a:t>
            </a:r>
            <a:endParaRPr sz="2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524" name="Google Shape;524;p39"/>
          <p:cNvCxnSpPr>
            <a:stCxn id="523" idx="5"/>
            <a:endCxn id="525" idx="1"/>
          </p:cNvCxnSpPr>
          <p:nvPr/>
        </p:nvCxnSpPr>
        <p:spPr>
          <a:xfrm>
            <a:off x="11233122" y="6093153"/>
            <a:ext cx="217200" cy="272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525" name="Google Shape;525;p39"/>
          <p:cNvSpPr/>
          <p:nvPr/>
        </p:nvSpPr>
        <p:spPr>
          <a:xfrm>
            <a:off x="11387302" y="6302021"/>
            <a:ext cx="430800" cy="4308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7</a:t>
            </a:r>
            <a:endParaRPr sz="2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26" name="Google Shape;526;p39"/>
          <p:cNvSpPr txBox="1"/>
          <p:nvPr/>
        </p:nvSpPr>
        <p:spPr>
          <a:xfrm>
            <a:off x="730900" y="4766600"/>
            <a:ext cx="9000600" cy="1263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particular, the smallest node is at the root!</a:t>
            </a:r>
            <a:endParaRPr sz="26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Do we need more invariants?</a:t>
            </a:r>
            <a:endParaRPr dirty="0"/>
          </a:p>
        </p:txBody>
      </p:sp>
      <p:sp>
        <p:nvSpPr>
          <p:cNvPr id="2" name="Google Shape;519;p39">
            <a:extLst>
              <a:ext uri="{FF2B5EF4-FFF2-40B4-BE49-F238E27FC236}">
                <a16:creationId xmlns:a16="http://schemas.microsoft.com/office/drawing/2014/main" id="{24DAD70C-D13F-CC38-3085-724C00A4D2B7}"/>
              </a:ext>
            </a:extLst>
          </p:cNvPr>
          <p:cNvSpPr/>
          <p:nvPr/>
        </p:nvSpPr>
        <p:spPr>
          <a:xfrm>
            <a:off x="8616086" y="4808093"/>
            <a:ext cx="430800" cy="4308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</a:t>
            </a:r>
            <a:endParaRPr sz="2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3" name="Google Shape;520;p39">
            <a:extLst>
              <a:ext uri="{FF2B5EF4-FFF2-40B4-BE49-F238E27FC236}">
                <a16:creationId xmlns:a16="http://schemas.microsoft.com/office/drawing/2014/main" id="{DE2EE04A-9272-C3CE-304D-9A1E55EBA7E3}"/>
              </a:ext>
            </a:extLst>
          </p:cNvPr>
          <p:cNvCxnSpPr>
            <a:stCxn id="2" idx="5"/>
            <a:endCxn id="4" idx="1"/>
          </p:cNvCxnSpPr>
          <p:nvPr/>
        </p:nvCxnSpPr>
        <p:spPr>
          <a:xfrm>
            <a:off x="8983796" y="5175804"/>
            <a:ext cx="210600" cy="292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4" name="Google Shape;521;p39">
            <a:extLst>
              <a:ext uri="{FF2B5EF4-FFF2-40B4-BE49-F238E27FC236}">
                <a16:creationId xmlns:a16="http://schemas.microsoft.com/office/drawing/2014/main" id="{87A403DA-6BFD-1F3E-5BAB-AF224F287F70}"/>
              </a:ext>
            </a:extLst>
          </p:cNvPr>
          <p:cNvSpPr/>
          <p:nvPr/>
        </p:nvSpPr>
        <p:spPr>
          <a:xfrm>
            <a:off x="9131428" y="5405598"/>
            <a:ext cx="430800" cy="4308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</a:t>
            </a:r>
            <a:endParaRPr sz="2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5" name="Google Shape;522;p39">
            <a:extLst>
              <a:ext uri="{FF2B5EF4-FFF2-40B4-BE49-F238E27FC236}">
                <a16:creationId xmlns:a16="http://schemas.microsoft.com/office/drawing/2014/main" id="{744D10AB-8B50-A24F-FAAE-5205A2F816E9}"/>
              </a:ext>
            </a:extLst>
          </p:cNvPr>
          <p:cNvCxnSpPr>
            <a:stCxn id="4" idx="5"/>
            <a:endCxn id="6" idx="1"/>
          </p:cNvCxnSpPr>
          <p:nvPr/>
        </p:nvCxnSpPr>
        <p:spPr>
          <a:xfrm>
            <a:off x="9499139" y="5773309"/>
            <a:ext cx="180900" cy="278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6" name="Google Shape;523;p39">
            <a:extLst>
              <a:ext uri="{FF2B5EF4-FFF2-40B4-BE49-F238E27FC236}">
                <a16:creationId xmlns:a16="http://schemas.microsoft.com/office/drawing/2014/main" id="{9C52D965-E4AD-C0A2-415A-A273EBA4E890}"/>
              </a:ext>
            </a:extLst>
          </p:cNvPr>
          <p:cNvSpPr/>
          <p:nvPr/>
        </p:nvSpPr>
        <p:spPr>
          <a:xfrm>
            <a:off x="9616882" y="5988887"/>
            <a:ext cx="430800" cy="4308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7</a:t>
            </a:r>
            <a:endParaRPr sz="24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0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Heaps</a:t>
            </a:r>
            <a:endParaRPr/>
          </a:p>
        </p:txBody>
      </p:sp>
      <p:sp>
        <p:nvSpPr>
          <p:cNvPr id="532" name="Google Shape;532;p40"/>
          <p:cNvSpPr txBox="1">
            <a:spLocks noGrp="1"/>
          </p:cNvSpPr>
          <p:nvPr>
            <p:ph type="body" idx="1"/>
          </p:nvPr>
        </p:nvSpPr>
        <p:spPr>
          <a:xfrm>
            <a:off x="575239" y="1423225"/>
            <a:ext cx="11262800" cy="1269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We want to avoid </a:t>
            </a:r>
            <a:r>
              <a:rPr lang="en-GB" sz="2400" dirty="0"/>
              <a:t>degenerate trees (linear linked lists)</a:t>
            </a:r>
            <a:r>
              <a:rPr lang="en-US" sz="2400" dirty="0"/>
              <a:t>. 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GB" sz="2400" dirty="0"/>
              <a:t>The heap invariant is less strict (looser) than the BST invariant, so we can impose stricter invariants on tree structure</a:t>
            </a:r>
          </a:p>
        </p:txBody>
      </p:sp>
      <p:grpSp>
        <p:nvGrpSpPr>
          <p:cNvPr id="533" name="Google Shape;533;p40"/>
          <p:cNvGrpSpPr/>
          <p:nvPr/>
        </p:nvGrpSpPr>
        <p:grpSpPr>
          <a:xfrm>
            <a:off x="8391739" y="3608928"/>
            <a:ext cx="1723212" cy="1917822"/>
            <a:chOff x="9358140" y="4314824"/>
            <a:chExt cx="1723212" cy="1917822"/>
          </a:xfrm>
        </p:grpSpPr>
        <p:sp>
          <p:nvSpPr>
            <p:cNvPr id="534" name="Google Shape;534;p40"/>
            <p:cNvSpPr/>
            <p:nvPr/>
          </p:nvSpPr>
          <p:spPr>
            <a:xfrm>
              <a:off x="9358140" y="4314824"/>
              <a:ext cx="430800" cy="4308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4</a:t>
              </a:r>
              <a:endParaRPr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535" name="Google Shape;535;p40"/>
            <p:cNvCxnSpPr>
              <a:stCxn id="534" idx="5"/>
              <a:endCxn id="536" idx="1"/>
            </p:cNvCxnSpPr>
            <p:nvPr/>
          </p:nvCxnSpPr>
          <p:spPr>
            <a:xfrm>
              <a:off x="9725850" y="4682535"/>
              <a:ext cx="126300" cy="194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sp>
          <p:nvSpPr>
            <p:cNvPr id="536" name="Google Shape;536;p40"/>
            <p:cNvSpPr/>
            <p:nvPr/>
          </p:nvSpPr>
          <p:spPr>
            <a:xfrm>
              <a:off x="9788957" y="4813829"/>
              <a:ext cx="430800" cy="4308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5</a:t>
              </a:r>
              <a:endParaRPr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537" name="Google Shape;537;p40"/>
            <p:cNvCxnSpPr>
              <a:stCxn id="536" idx="5"/>
              <a:endCxn id="538" idx="1"/>
            </p:cNvCxnSpPr>
            <p:nvPr/>
          </p:nvCxnSpPr>
          <p:spPr>
            <a:xfrm>
              <a:off x="10156668" y="5181540"/>
              <a:ext cx="126300" cy="189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sp>
          <p:nvSpPr>
            <p:cNvPr id="538" name="Google Shape;538;p40"/>
            <p:cNvSpPr/>
            <p:nvPr/>
          </p:nvSpPr>
          <p:spPr>
            <a:xfrm>
              <a:off x="10219761" y="5307843"/>
              <a:ext cx="430800" cy="4308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6</a:t>
              </a:r>
              <a:endParaRPr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539" name="Google Shape;539;p40"/>
            <p:cNvCxnSpPr>
              <a:stCxn id="538" idx="5"/>
              <a:endCxn id="540" idx="1"/>
            </p:cNvCxnSpPr>
            <p:nvPr/>
          </p:nvCxnSpPr>
          <p:spPr>
            <a:xfrm>
              <a:off x="10587472" y="5675553"/>
              <a:ext cx="126300" cy="189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sp>
          <p:nvSpPr>
            <p:cNvPr id="540" name="Google Shape;540;p40"/>
            <p:cNvSpPr/>
            <p:nvPr/>
          </p:nvSpPr>
          <p:spPr>
            <a:xfrm>
              <a:off x="10650552" y="5801846"/>
              <a:ext cx="430800" cy="4308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7</a:t>
              </a:r>
              <a:endParaRPr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541" name="Google Shape;541;p40"/>
          <p:cNvSpPr txBox="1"/>
          <p:nvPr/>
        </p:nvSpPr>
        <p:spPr>
          <a:xfrm>
            <a:off x="9528639" y="4127991"/>
            <a:ext cx="1945606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Quattrocento Sans"/>
                <a:ea typeface="Quattrocento Sans"/>
                <a:cs typeface="Quattrocento Sans"/>
                <a:sym typeface="Quattrocento Sans"/>
              </a:rPr>
              <a:t>a degenerate tree</a:t>
            </a:r>
            <a:endParaRPr sz="18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542" name="Google Shape;542;p40"/>
          <p:cNvCxnSpPr>
            <a:stCxn id="540" idx="5"/>
          </p:cNvCxnSpPr>
          <p:nvPr/>
        </p:nvCxnSpPr>
        <p:spPr>
          <a:xfrm>
            <a:off x="10051862" y="5463660"/>
            <a:ext cx="207300" cy="228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543" name="Google Shape;543;p40"/>
          <p:cNvSpPr txBox="1"/>
          <p:nvPr/>
        </p:nvSpPr>
        <p:spPr>
          <a:xfrm>
            <a:off x="10182549" y="5526754"/>
            <a:ext cx="536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Quattrocento Sans"/>
                <a:ea typeface="Quattrocento Sans"/>
                <a:cs typeface="Quattrocento Sans"/>
                <a:sym typeface="Quattrocento Sans"/>
              </a:rPr>
              <a:t>… </a:t>
            </a:r>
            <a:endParaRPr b="1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2B4F3-0AEB-1BB4-C97D-737CFC19A996}"/>
              </a:ext>
            </a:extLst>
          </p:cNvPr>
          <p:cNvSpPr txBox="1">
            <a:spLocks/>
          </p:cNvSpPr>
          <p:nvPr/>
        </p:nvSpPr>
        <p:spPr>
          <a:xfrm>
            <a:off x="894735" y="3323801"/>
            <a:ext cx="6381136" cy="263697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964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 BST is an ordered, or sorted, binary tree, with the following invariants: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964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For every node with key k: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964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 left subtree has only keys smaller than k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964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 right subtree has only keys greater than k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964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This invariant applies recursively throughout tree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9646"/>
              </a:buClr>
              <a:buSzTx/>
              <a:buFont typeface="Wingdings" charset="2"/>
              <a:buChar char="§"/>
              <a:tabLst/>
              <a:defRPr/>
            </a:pPr>
            <a:endParaRPr kumimoji="0" lang="en-SE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Google Shape;541;p40">
            <a:extLst>
              <a:ext uri="{FF2B5EF4-FFF2-40B4-BE49-F238E27FC236}">
                <a16:creationId xmlns:a16="http://schemas.microsoft.com/office/drawing/2014/main" id="{43E52586-2072-783F-0962-81A6DC9858E8}"/>
              </a:ext>
            </a:extLst>
          </p:cNvPr>
          <p:cNvSpPr txBox="1"/>
          <p:nvPr/>
        </p:nvSpPr>
        <p:spPr>
          <a:xfrm>
            <a:off x="2550443" y="5926954"/>
            <a:ext cx="2606132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Quattrocento Sans"/>
                <a:ea typeface="Quattrocento Sans"/>
                <a:cs typeface="Quattrocento Sans"/>
                <a:sym typeface="Quattrocento Sans"/>
              </a:rPr>
              <a:t>Recall: BST Invariant</a:t>
            </a:r>
            <a:endParaRPr sz="20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41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attrocento Sans"/>
              <a:buNone/>
            </a:pPr>
            <a:r>
              <a:rPr lang="en-US"/>
              <a:t>Heaps</a:t>
            </a:r>
            <a:endParaRPr/>
          </a:p>
        </p:txBody>
      </p:sp>
      <p:sp>
        <p:nvSpPr>
          <p:cNvPr id="549" name="Google Shape;549;p41"/>
          <p:cNvSpPr txBox="1">
            <a:spLocks noGrp="1"/>
          </p:cNvSpPr>
          <p:nvPr>
            <p:ph type="body" idx="1"/>
          </p:nvPr>
        </p:nvSpPr>
        <p:spPr>
          <a:xfrm>
            <a:off x="769200" y="2509500"/>
            <a:ext cx="10799100" cy="10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400"/>
              <a:t>A tree is complete if:</a:t>
            </a:r>
            <a:endParaRPr sz="2400"/>
          </a:p>
          <a:p>
            <a:pPr marL="457200" lvl="0" indent="-36605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65"/>
              <a:buChar char="●"/>
            </a:pPr>
            <a:r>
              <a:rPr lang="en-US" sz="2164"/>
              <a:t>Every row, except potentially the last, is completely full</a:t>
            </a:r>
            <a:endParaRPr sz="2164"/>
          </a:p>
          <a:p>
            <a:pPr marL="457200" lvl="0" indent="-36605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5"/>
              <a:buChar char="●"/>
            </a:pPr>
            <a:r>
              <a:rPr lang="en-US" sz="2164"/>
              <a:t>The last row is filled from left to right (no “gap”)</a:t>
            </a:r>
            <a:endParaRPr sz="2164"/>
          </a:p>
        </p:txBody>
      </p:sp>
      <p:sp>
        <p:nvSpPr>
          <p:cNvPr id="550" name="Google Shape;550;p41"/>
          <p:cNvSpPr/>
          <p:nvPr/>
        </p:nvSpPr>
        <p:spPr>
          <a:xfrm>
            <a:off x="769200" y="1533925"/>
            <a:ext cx="5951700" cy="8139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Heap structure invariant:</a:t>
            </a:r>
            <a:r>
              <a:rPr lang="en-US"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br>
              <a:rPr lang="en-US"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 heap is always a </a:t>
            </a:r>
            <a:r>
              <a:rPr lang="en-US" sz="24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complete</a:t>
            </a:r>
            <a:r>
              <a:rPr lang="en-US"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tree.</a:t>
            </a:r>
            <a:endParaRPr sz="10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51" name="Google Shape;551;p41"/>
          <p:cNvSpPr/>
          <p:nvPr/>
        </p:nvSpPr>
        <p:spPr>
          <a:xfrm>
            <a:off x="3176267" y="3832718"/>
            <a:ext cx="576600" cy="576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</a:t>
            </a:r>
            <a:endParaRPr sz="2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52" name="Google Shape;552;p41"/>
          <p:cNvSpPr/>
          <p:nvPr/>
        </p:nvSpPr>
        <p:spPr>
          <a:xfrm>
            <a:off x="3526293" y="5623322"/>
            <a:ext cx="576600" cy="576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7</a:t>
            </a:r>
            <a:endParaRPr sz="24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53" name="Google Shape;553;p41"/>
          <p:cNvSpPr/>
          <p:nvPr/>
        </p:nvSpPr>
        <p:spPr>
          <a:xfrm>
            <a:off x="1872145" y="5623304"/>
            <a:ext cx="576600" cy="576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8</a:t>
            </a:r>
            <a:endParaRPr sz="24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54" name="Google Shape;554;p41"/>
          <p:cNvSpPr/>
          <p:nvPr/>
        </p:nvSpPr>
        <p:spPr>
          <a:xfrm>
            <a:off x="2356750" y="4656500"/>
            <a:ext cx="576600" cy="576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6</a:t>
            </a:r>
            <a:endParaRPr sz="24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55" name="Google Shape;555;p41"/>
          <p:cNvSpPr/>
          <p:nvPr/>
        </p:nvSpPr>
        <p:spPr>
          <a:xfrm>
            <a:off x="2744529" y="5623313"/>
            <a:ext cx="576600" cy="576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9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556" name="Google Shape;556;p41"/>
          <p:cNvCxnSpPr>
            <a:stCxn id="551" idx="3"/>
            <a:endCxn id="554" idx="0"/>
          </p:cNvCxnSpPr>
          <p:nvPr/>
        </p:nvCxnSpPr>
        <p:spPr>
          <a:xfrm flipH="1">
            <a:off x="2645108" y="4324877"/>
            <a:ext cx="615600" cy="3315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557" name="Google Shape;557;p41"/>
          <p:cNvCxnSpPr>
            <a:stCxn id="551" idx="5"/>
            <a:endCxn id="558" idx="0"/>
          </p:cNvCxnSpPr>
          <p:nvPr/>
        </p:nvCxnSpPr>
        <p:spPr>
          <a:xfrm>
            <a:off x="3668426" y="4324877"/>
            <a:ext cx="515100" cy="3315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559" name="Google Shape;559;p41"/>
          <p:cNvCxnSpPr>
            <a:stCxn id="554" idx="3"/>
            <a:endCxn id="553" idx="0"/>
          </p:cNvCxnSpPr>
          <p:nvPr/>
        </p:nvCxnSpPr>
        <p:spPr>
          <a:xfrm flipH="1">
            <a:off x="2160391" y="5148659"/>
            <a:ext cx="280800" cy="474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560" name="Google Shape;560;p41"/>
          <p:cNvCxnSpPr>
            <a:stCxn id="558" idx="3"/>
            <a:endCxn id="552" idx="0"/>
          </p:cNvCxnSpPr>
          <p:nvPr/>
        </p:nvCxnSpPr>
        <p:spPr>
          <a:xfrm flipH="1">
            <a:off x="3814603" y="5148650"/>
            <a:ext cx="165000" cy="474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561" name="Google Shape;561;p41"/>
          <p:cNvCxnSpPr>
            <a:stCxn id="554" idx="5"/>
            <a:endCxn id="555" idx="0"/>
          </p:cNvCxnSpPr>
          <p:nvPr/>
        </p:nvCxnSpPr>
        <p:spPr>
          <a:xfrm>
            <a:off x="2848909" y="5148659"/>
            <a:ext cx="183900" cy="474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558" name="Google Shape;558;p41"/>
          <p:cNvSpPr/>
          <p:nvPr/>
        </p:nvSpPr>
        <p:spPr>
          <a:xfrm>
            <a:off x="3895162" y="4656491"/>
            <a:ext cx="576600" cy="576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</a:t>
            </a:r>
            <a:endParaRPr sz="24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62" name="Google Shape;562;p41"/>
          <p:cNvSpPr/>
          <p:nvPr/>
        </p:nvSpPr>
        <p:spPr>
          <a:xfrm>
            <a:off x="3179089" y="3832716"/>
            <a:ext cx="576600" cy="576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</a:t>
            </a:r>
            <a:endParaRPr sz="24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63" name="Google Shape;563;p41"/>
          <p:cNvSpPr txBox="1"/>
          <p:nvPr/>
        </p:nvSpPr>
        <p:spPr>
          <a:xfrm>
            <a:off x="7418075" y="1740775"/>
            <a:ext cx="3086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Quattrocento Sans"/>
                <a:ea typeface="Quattrocento Sans"/>
                <a:cs typeface="Quattrocento Sans"/>
                <a:sym typeface="Quattrocento Sans"/>
              </a:rPr>
              <a:t>helps to avoid degenerate trees</a:t>
            </a:r>
            <a:endParaRPr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564" name="Google Shape;564;p41"/>
          <p:cNvCxnSpPr>
            <a:stCxn id="550" idx="3"/>
            <a:endCxn id="563" idx="1"/>
          </p:cNvCxnSpPr>
          <p:nvPr/>
        </p:nvCxnSpPr>
        <p:spPr>
          <a:xfrm>
            <a:off x="6720900" y="1940875"/>
            <a:ext cx="69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65" name="Google Shape;565;p41"/>
          <p:cNvSpPr/>
          <p:nvPr/>
        </p:nvSpPr>
        <p:spPr>
          <a:xfrm>
            <a:off x="8965592" y="3832718"/>
            <a:ext cx="576600" cy="576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</a:t>
            </a:r>
            <a:endParaRPr sz="2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66" name="Google Shape;566;p41"/>
          <p:cNvSpPr/>
          <p:nvPr/>
        </p:nvSpPr>
        <p:spPr>
          <a:xfrm>
            <a:off x="9315618" y="5623322"/>
            <a:ext cx="576600" cy="576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7</a:t>
            </a:r>
            <a:endParaRPr sz="24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67" name="Google Shape;567;p41"/>
          <p:cNvSpPr/>
          <p:nvPr/>
        </p:nvSpPr>
        <p:spPr>
          <a:xfrm>
            <a:off x="7661470" y="5623304"/>
            <a:ext cx="576600" cy="576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8</a:t>
            </a:r>
            <a:endParaRPr sz="24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68" name="Google Shape;568;p41"/>
          <p:cNvSpPr/>
          <p:nvPr/>
        </p:nvSpPr>
        <p:spPr>
          <a:xfrm>
            <a:off x="8146075" y="4656500"/>
            <a:ext cx="576600" cy="576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6</a:t>
            </a:r>
            <a:endParaRPr sz="24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569" name="Google Shape;569;p41"/>
          <p:cNvCxnSpPr>
            <a:stCxn id="565" idx="3"/>
            <a:endCxn id="568" idx="0"/>
          </p:cNvCxnSpPr>
          <p:nvPr/>
        </p:nvCxnSpPr>
        <p:spPr>
          <a:xfrm flipH="1">
            <a:off x="8434433" y="4324877"/>
            <a:ext cx="615600" cy="3315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570" name="Google Shape;570;p41"/>
          <p:cNvCxnSpPr>
            <a:stCxn id="565" idx="5"/>
            <a:endCxn id="571" idx="0"/>
          </p:cNvCxnSpPr>
          <p:nvPr/>
        </p:nvCxnSpPr>
        <p:spPr>
          <a:xfrm>
            <a:off x="9457751" y="4324877"/>
            <a:ext cx="515100" cy="3315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572" name="Google Shape;572;p41"/>
          <p:cNvCxnSpPr>
            <a:stCxn id="568" idx="3"/>
            <a:endCxn id="567" idx="0"/>
          </p:cNvCxnSpPr>
          <p:nvPr/>
        </p:nvCxnSpPr>
        <p:spPr>
          <a:xfrm flipH="1">
            <a:off x="7949716" y="5148659"/>
            <a:ext cx="280800" cy="474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573" name="Google Shape;573;p41"/>
          <p:cNvCxnSpPr>
            <a:stCxn id="571" idx="3"/>
            <a:endCxn id="566" idx="0"/>
          </p:cNvCxnSpPr>
          <p:nvPr/>
        </p:nvCxnSpPr>
        <p:spPr>
          <a:xfrm flipH="1">
            <a:off x="9603928" y="5148650"/>
            <a:ext cx="165000" cy="474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571" name="Google Shape;571;p41"/>
          <p:cNvSpPr/>
          <p:nvPr/>
        </p:nvSpPr>
        <p:spPr>
          <a:xfrm>
            <a:off x="9684487" y="4656491"/>
            <a:ext cx="576600" cy="576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</a:t>
            </a:r>
            <a:endParaRPr sz="24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74" name="Google Shape;574;p41"/>
          <p:cNvSpPr/>
          <p:nvPr/>
        </p:nvSpPr>
        <p:spPr>
          <a:xfrm>
            <a:off x="8968414" y="3832716"/>
            <a:ext cx="576600" cy="576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</a:t>
            </a:r>
            <a:endParaRPr sz="24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75" name="Google Shape;575;p41"/>
          <p:cNvSpPr txBox="1"/>
          <p:nvPr/>
        </p:nvSpPr>
        <p:spPr>
          <a:xfrm>
            <a:off x="2850175" y="6348900"/>
            <a:ext cx="122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Quattrocento Sans"/>
                <a:ea typeface="Quattrocento Sans"/>
                <a:cs typeface="Quattrocento Sans"/>
                <a:sym typeface="Quattrocento Sans"/>
              </a:rPr>
              <a:t>complete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76" name="Google Shape;576;p41"/>
          <p:cNvSpPr txBox="1"/>
          <p:nvPr/>
        </p:nvSpPr>
        <p:spPr>
          <a:xfrm>
            <a:off x="8642325" y="6348900"/>
            <a:ext cx="122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Quattrocento Sans"/>
                <a:ea typeface="Quattrocento Sans"/>
                <a:cs typeface="Quattrocento Sans"/>
                <a:sym typeface="Quattrocento Sans"/>
              </a:rPr>
              <a:t>not complete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tegral">
  <a:themeElements>
    <a:clrScheme name="Custom 2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da48a9ac-7937-4134-8b13-3620bf967764}" enabled="1" method="Privileged" siteId="{5a4ba6f9-f531-4f32-9467-398f19e69de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3970</Words>
  <Application>Microsoft Office PowerPoint</Application>
  <PresentationFormat>Widescreen</PresentationFormat>
  <Paragraphs>954</Paragraphs>
  <Slides>42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Courier New</vt:lpstr>
      <vt:lpstr>Helvetica</vt:lpstr>
      <vt:lpstr>Arial</vt:lpstr>
      <vt:lpstr>Wingdings</vt:lpstr>
      <vt:lpstr>Times New Roman</vt:lpstr>
      <vt:lpstr>Calibri</vt:lpstr>
      <vt:lpstr>Quattrocento Sans</vt:lpstr>
      <vt:lpstr>Gill Sans Light</vt:lpstr>
      <vt:lpstr>Twentieth Century</vt:lpstr>
      <vt:lpstr>Integral</vt:lpstr>
      <vt:lpstr>PowerPoint Presentation</vt:lpstr>
      <vt:lpstr>PowerPoint Presentation</vt:lpstr>
      <vt:lpstr>Priority Queue ADT</vt:lpstr>
      <vt:lpstr>Implementing Priority Queues: Take I</vt:lpstr>
      <vt:lpstr>Implementing Priority Queues: Take I</vt:lpstr>
      <vt:lpstr>PowerPoint Presentation</vt:lpstr>
      <vt:lpstr>Heaps</vt:lpstr>
      <vt:lpstr>Heaps</vt:lpstr>
      <vt:lpstr>Heaps</vt:lpstr>
      <vt:lpstr>Complete Binary Tree or Not?</vt:lpstr>
      <vt:lpstr>Binary Heap invariants</vt:lpstr>
      <vt:lpstr>Quiz - Are these valid heaps?</vt:lpstr>
      <vt:lpstr>Quiz - Are these valid heaps?</vt:lpstr>
      <vt:lpstr>Heap heights</vt:lpstr>
      <vt:lpstr>PowerPoint Presentation</vt:lpstr>
      <vt:lpstr>Implementing peekMin()</vt:lpstr>
      <vt:lpstr>Implementing removeMin()</vt:lpstr>
      <vt:lpstr>Implementing removeMin() - percolateDown</vt:lpstr>
      <vt:lpstr>Practice: removeMin()</vt:lpstr>
      <vt:lpstr>percolateDown()</vt:lpstr>
      <vt:lpstr>Implementing add()</vt:lpstr>
      <vt:lpstr>Practice: Building a minHeap</vt:lpstr>
      <vt:lpstr>minHeap runtimes</vt:lpstr>
      <vt:lpstr>Implementing add()</vt:lpstr>
      <vt:lpstr>Quiz: Building a minHeap</vt:lpstr>
      <vt:lpstr>minHeap runtimes</vt:lpstr>
      <vt:lpstr>PowerPoint Presentation</vt:lpstr>
      <vt:lpstr>Implement Heaps with an array</vt:lpstr>
      <vt:lpstr>Implement Heaps with an array</vt:lpstr>
      <vt:lpstr>Heap Implementation Runtimes</vt:lpstr>
      <vt:lpstr>Binary Heap vs. Binary Search Tree</vt:lpstr>
      <vt:lpstr>PowerPoint Presentation</vt:lpstr>
      <vt:lpstr>BuildHeap</vt:lpstr>
      <vt:lpstr>Can We Do Better?</vt:lpstr>
      <vt:lpstr>Floyd’s buildHeap algorithm</vt:lpstr>
      <vt:lpstr>Floyd’s buildHeap algorithm</vt:lpstr>
      <vt:lpstr>Floyd’s buildHeap algorithm</vt:lpstr>
      <vt:lpstr>Floyd’s buildHeap algorithm</vt:lpstr>
      <vt:lpstr>Floyd’s buildHeap runs in O(n) time</vt:lpstr>
      <vt:lpstr>Optional Slide  Floyd’s buildHeap Summation</vt:lpstr>
      <vt:lpstr>References</vt:lpstr>
      <vt:lpstr>Full-Length Lectures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Zonghua</dc:creator>
  <cp:lastModifiedBy>Zonghua Gu</cp:lastModifiedBy>
  <cp:revision>16</cp:revision>
  <dcterms:modified xsi:type="dcterms:W3CDTF">2025-04-26T07:55:39Z</dcterms:modified>
</cp:coreProperties>
</file>