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1" r:id="rId3"/>
    <p:sldId id="265" r:id="rId4"/>
    <p:sldId id="257" r:id="rId5"/>
    <p:sldId id="264" r:id="rId6"/>
    <p:sldId id="266"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2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69"/>
    <p:restoredTop sz="94671"/>
  </p:normalViewPr>
  <p:slideViewPr>
    <p:cSldViewPr snapToGrid="0" snapToObjects="1">
      <p:cViewPr varScale="1">
        <p:scale>
          <a:sx n="78" d="100"/>
          <a:sy n="78" d="100"/>
        </p:scale>
        <p:origin x="984"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0EB13-15AA-4F17-85B5-7D7BBF18EB40}" type="datetimeFigureOut">
              <a:rPr lang="en-SE" smtClean="0"/>
              <a:t>2025-01-27</a:t>
            </a:fld>
            <a:endParaRPr lang="en-S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8CD21-1CCD-4923-99C6-950C27132222}" type="slidenum">
              <a:rPr lang="en-SE" smtClean="0"/>
              <a:t>‹#›</a:t>
            </a:fld>
            <a:endParaRPr lang="en-SE"/>
          </a:p>
        </p:txBody>
      </p:sp>
    </p:spTree>
    <p:extLst>
      <p:ext uri="{BB962C8B-B14F-4D97-AF65-F5344CB8AC3E}">
        <p14:creationId xmlns:p14="http://schemas.microsoft.com/office/powerpoint/2010/main" val="108454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endParaRPr lang="en-SE"/>
          </a:p>
        </p:txBody>
      </p:sp>
      <p:sp>
        <p:nvSpPr>
          <p:cNvPr id="4" name="Slide Number Placeholder 3"/>
          <p:cNvSpPr>
            <a:spLocks noGrp="1"/>
          </p:cNvSpPr>
          <p:nvPr>
            <p:ph type="sldNum" sz="quarter" idx="5"/>
          </p:nvPr>
        </p:nvSpPr>
        <p:spPr/>
        <p:txBody>
          <a:bodyPr/>
          <a:lstStyle/>
          <a:p>
            <a:fld id="{6AE8CD21-1CCD-4923-99C6-950C27132222}" type="slidenum">
              <a:rPr lang="en-SE" smtClean="0"/>
              <a:t>2</a:t>
            </a:fld>
            <a:endParaRPr lang="en-SE"/>
          </a:p>
        </p:txBody>
      </p:sp>
    </p:spTree>
    <p:extLst>
      <p:ext uri="{BB962C8B-B14F-4D97-AF65-F5344CB8AC3E}">
        <p14:creationId xmlns:p14="http://schemas.microsoft.com/office/powerpoint/2010/main" val="360548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Recommended book: Algorithms, 4th Edition by Robert Sedgewick and Kevin Wayne.</a:t>
            </a:r>
          </a:p>
          <a:p>
            <a:endParaRPr lang="en-SE" dirty="0"/>
          </a:p>
        </p:txBody>
      </p:sp>
      <p:sp>
        <p:nvSpPr>
          <p:cNvPr id="4" name="Slide Number Placeholder 3"/>
          <p:cNvSpPr>
            <a:spLocks noGrp="1"/>
          </p:cNvSpPr>
          <p:nvPr>
            <p:ph type="sldNum" sz="quarter" idx="5"/>
          </p:nvPr>
        </p:nvSpPr>
        <p:spPr/>
        <p:txBody>
          <a:bodyPr/>
          <a:lstStyle/>
          <a:p>
            <a:fld id="{6AE8CD21-1CCD-4923-99C6-950C27132222}" type="slidenum">
              <a:rPr lang="en-SE" smtClean="0"/>
              <a:t>5</a:t>
            </a:fld>
            <a:endParaRPr lang="en-SE"/>
          </a:p>
        </p:txBody>
      </p:sp>
    </p:spTree>
    <p:extLst>
      <p:ext uri="{BB962C8B-B14F-4D97-AF65-F5344CB8AC3E}">
        <p14:creationId xmlns:p14="http://schemas.microsoft.com/office/powerpoint/2010/main" val="413987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1/27/2025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1/27/2025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1/27/2025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1/27/2025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uhofstra.github.io/CSC017Sp2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iscord.gg/QVdyVYU5k7" TargetMode="External"/><Relationship Id="rId2" Type="http://schemas.openxmlformats.org/officeDocument/2006/relationships/hyperlink" Target="https://guhofstra.github.io/CSC017Sp25/" TargetMode="External"/><Relationship Id="rId1" Type="http://schemas.openxmlformats.org/officeDocument/2006/relationships/slideLayout" Target="../slideLayouts/slideLayout2.xml"/><Relationship Id="rId4" Type="http://schemas.openxmlformats.org/officeDocument/2006/relationships/hyperlink" Target="https://docs.google.com/forms/d/1t7zYmU397iGhIUUTKXVFLRDSKs2tPDL4S9WfqMvgHs4/viewform?edit_requested=tru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file:///C:\Users\Gu\Documents\GitHub\CSC017Sp25\Labs\Document.java" TargetMode="External"/><Relationship Id="rId13" Type="http://schemas.openxmlformats.org/officeDocument/2006/relationships/hyperlink" Target="https://www.geeksforgeeks.org/treeset-in-java-with-examples/" TargetMode="External"/><Relationship Id="rId3" Type="http://schemas.openxmlformats.org/officeDocument/2006/relationships/hyperlink" Target="https://code.visualstudio.com/docs/java/java-tutorial" TargetMode="External"/><Relationship Id="rId7" Type="http://schemas.openxmlformats.org/officeDocument/2006/relationships/hyperlink" Target="file:///C:\Users\Gu\Documents\GitHub\CSC017Sp25\Labs\BasicDocument.java" TargetMode="External"/><Relationship Id="rId12" Type="http://schemas.openxmlformats.org/officeDocument/2006/relationships/hyperlink" Target="https://www.geeksforgeeks.org/hashset-in-java/" TargetMode="External"/><Relationship Id="rId2" Type="http://schemas.openxmlformats.org/officeDocument/2006/relationships/hyperlink" Target="file:///C:\Users\Gu\Documents\GitHub\CSC017Sp25\Labs\Lab1%20Warmup%20with%20OOP%20in%20Java.pdf" TargetMode="External"/><Relationship Id="rId1" Type="http://schemas.openxmlformats.org/officeDocument/2006/relationships/slideLayout" Target="../slideLayouts/slideLayout2.xml"/><Relationship Id="rId6" Type="http://schemas.openxmlformats.org/officeDocument/2006/relationships/hyperlink" Target="file:///C:\Users\Gu\Documents\GitHub\CSC017Sp25\Labs\Lab2%20Use%20Flesch%20Score%20to%20measure%20readability.pdf" TargetMode="External"/><Relationship Id="rId11" Type="http://schemas.openxmlformats.org/officeDocument/2006/relationships/hyperlink" Target="file:///C:\Users\Gu\Documents\GitHub\CSC017Sp25\Labs\myStock.java" TargetMode="External"/><Relationship Id="rId5" Type="http://schemas.openxmlformats.org/officeDocument/2006/relationships/hyperlink" Target="https://www.programiz.com/java-programming/online-compiler/" TargetMode="External"/><Relationship Id="rId10" Type="http://schemas.openxmlformats.org/officeDocument/2006/relationships/hyperlink" Target="file:///C:\Users\Gu\Documents\GitHub\CSC017Sp25\Labs\Lab3%20Starter%20code.zip" TargetMode="External"/><Relationship Id="rId4" Type="http://schemas.openxmlformats.org/officeDocument/2006/relationships/hyperlink" Target="https://www.tutorialspoint.com/java-program-for-closest-prime-number" TargetMode="External"/><Relationship Id="rId9" Type="http://schemas.openxmlformats.org/officeDocument/2006/relationships/hyperlink" Target="file:///C:\Users\Gu\Documents\GitHub\CSC017Sp25\Labs\Lab3%20Stock%20Analyzer.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6697"/>
            <a:ext cx="7772400" cy="1470025"/>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solidFill>
                  <a:schemeClr val="accent1"/>
                </a:solidFill>
              </a:rPr>
              <a:t>1</a:t>
            </a:r>
            <a:br>
              <a:rPr lang="en-US" altLang="zh-CN" dirty="0">
                <a:solidFill>
                  <a:schemeClr val="accent1"/>
                </a:solidFill>
              </a:rPr>
            </a:br>
            <a:r>
              <a:rPr lang="en-US" altLang="zh-CN" dirty="0">
                <a:solidFill>
                  <a:schemeClr val="accent1"/>
                </a:solidFill>
              </a:rPr>
              <a:t>CSC</a:t>
            </a:r>
            <a:r>
              <a:rPr lang="zh-CN" altLang="en-US" dirty="0">
                <a:solidFill>
                  <a:schemeClr val="accent1"/>
                </a:solidFill>
              </a:rPr>
              <a:t> </a:t>
            </a:r>
            <a:r>
              <a:rPr lang="en-US" altLang="zh-CN">
                <a:solidFill>
                  <a:schemeClr val="accent1"/>
                </a:solidFill>
              </a:rPr>
              <a:t>017 Course Overview</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Logistics</a:t>
            </a:r>
          </a:p>
        </p:txBody>
      </p:sp>
      <p:sp>
        <p:nvSpPr>
          <p:cNvPr id="3" name="Content Placeholder 2"/>
          <p:cNvSpPr>
            <a:spLocks noGrp="1"/>
          </p:cNvSpPr>
          <p:nvPr>
            <p:ph idx="1"/>
          </p:nvPr>
        </p:nvSpPr>
        <p:spPr/>
        <p:txBody>
          <a:bodyPr>
            <a:normAutofit lnSpcReduction="10000"/>
          </a:bodyPr>
          <a:lstStyle/>
          <a:p>
            <a:pPr>
              <a:lnSpc>
                <a:spcPct val="150000"/>
              </a:lnSpc>
            </a:pPr>
            <a:r>
              <a:rPr lang="en-US" b="1" dirty="0"/>
              <a:t>Instructor: </a:t>
            </a:r>
            <a:r>
              <a:rPr lang="en-US" dirty="0"/>
              <a:t>Dr. Zonghua Gu</a:t>
            </a:r>
          </a:p>
          <a:p>
            <a:pPr>
              <a:lnSpc>
                <a:spcPct val="150000"/>
              </a:lnSpc>
            </a:pPr>
            <a:r>
              <a:rPr lang="en-US" b="1" dirty="0"/>
              <a:t>Email: </a:t>
            </a:r>
            <a:r>
              <a:rPr lang="en-US" dirty="0"/>
              <a:t>Zonghua.Gu@hofstra.edu</a:t>
            </a:r>
          </a:p>
          <a:p>
            <a:pPr>
              <a:lnSpc>
                <a:spcPct val="150000"/>
              </a:lnSpc>
            </a:pPr>
            <a:r>
              <a:rPr lang="en-US" b="1" dirty="0"/>
              <a:t>Office:</a:t>
            </a:r>
            <a:r>
              <a:rPr lang="en-US" dirty="0"/>
              <a:t> SIC 219</a:t>
            </a:r>
          </a:p>
          <a:p>
            <a:pPr>
              <a:lnSpc>
                <a:spcPct val="150000"/>
              </a:lnSpc>
            </a:pPr>
            <a:r>
              <a:rPr lang="en-US" b="1" dirty="0"/>
              <a:t>Office hours: </a:t>
            </a:r>
            <a:r>
              <a:rPr lang="en-US" dirty="0"/>
              <a:t>Tue 1:00-3:00 </a:t>
            </a:r>
            <a:r>
              <a:rPr lang="en-US" altLang="zh-CN" dirty="0"/>
              <a:t>pm</a:t>
            </a:r>
          </a:p>
          <a:p>
            <a:pPr>
              <a:lnSpc>
                <a:spcPct val="150000"/>
              </a:lnSpc>
            </a:pPr>
            <a:r>
              <a:rPr lang="en-GB" b="1" dirty="0"/>
              <a:t>Course website: </a:t>
            </a:r>
            <a:r>
              <a:rPr lang="en-GB" dirty="0">
                <a:hlinkClick r:id="rId3"/>
              </a:rPr>
              <a:t>https://guhofstra.github.io/CSC017Sp25/</a:t>
            </a:r>
            <a:r>
              <a:rPr lang="en-GB" dirty="0"/>
              <a:t> </a:t>
            </a:r>
          </a:p>
          <a:p>
            <a:pPr>
              <a:lnSpc>
                <a:spcPct val="150000"/>
              </a:lnSpc>
            </a:pPr>
            <a:r>
              <a:rPr lang="en-GB" dirty="0"/>
              <a:t>3 hours lecture, 1 hour lab</a:t>
            </a:r>
          </a:p>
          <a:p>
            <a:pPr lvl="1">
              <a:lnSpc>
                <a:spcPct val="150000"/>
              </a:lnSpc>
            </a:pPr>
            <a:r>
              <a:rPr lang="en-GB" dirty="0"/>
              <a:t>Lectures: SIC 125 MW 9:40-11:05 AM</a:t>
            </a:r>
          </a:p>
          <a:p>
            <a:pPr lvl="1">
              <a:lnSpc>
                <a:spcPct val="150000"/>
              </a:lnSpc>
            </a:pPr>
            <a:r>
              <a:rPr lang="en-GB" dirty="0"/>
              <a:t>Labs: SIC 206 M 8:30-9:25 AM</a:t>
            </a:r>
          </a:p>
          <a:p>
            <a:pPr>
              <a:lnSpc>
                <a:spcPct val="150000"/>
              </a:lnSpc>
            </a:pPr>
            <a:endParaRPr lang="en-US" sz="2000" dirty="0"/>
          </a:p>
        </p:txBody>
      </p:sp>
    </p:spTree>
    <p:extLst>
      <p:ext uri="{BB962C8B-B14F-4D97-AF65-F5344CB8AC3E}">
        <p14:creationId xmlns:p14="http://schemas.microsoft.com/office/powerpoint/2010/main" val="15505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0DB64-B245-D46D-B4A0-7B8C92A75D16}"/>
              </a:ext>
            </a:extLst>
          </p:cNvPr>
          <p:cNvSpPr>
            <a:spLocks noGrp="1"/>
          </p:cNvSpPr>
          <p:nvPr>
            <p:ph type="title"/>
          </p:nvPr>
        </p:nvSpPr>
        <p:spPr/>
        <p:txBody>
          <a:bodyPr/>
          <a:lstStyle/>
          <a:p>
            <a:r>
              <a:rPr lang="en-GB" dirty="0"/>
              <a:t>Discord Channel and Feedback Form</a:t>
            </a:r>
            <a:endParaRPr lang="en-SE" dirty="0"/>
          </a:p>
        </p:txBody>
      </p:sp>
      <p:sp>
        <p:nvSpPr>
          <p:cNvPr id="3" name="Content Placeholder 2">
            <a:extLst>
              <a:ext uri="{FF2B5EF4-FFF2-40B4-BE49-F238E27FC236}">
                <a16:creationId xmlns:a16="http://schemas.microsoft.com/office/drawing/2014/main" id="{4C753F46-04DC-0E7F-B563-1C508D6328EA}"/>
              </a:ext>
            </a:extLst>
          </p:cNvPr>
          <p:cNvSpPr>
            <a:spLocks noGrp="1"/>
          </p:cNvSpPr>
          <p:nvPr>
            <p:ph idx="1"/>
          </p:nvPr>
        </p:nvSpPr>
        <p:spPr/>
        <p:txBody>
          <a:bodyPr/>
          <a:lstStyle/>
          <a:p>
            <a:r>
              <a:rPr lang="en-GB" dirty="0"/>
              <a:t>On </a:t>
            </a:r>
            <a:r>
              <a:rPr lang="en-GB" dirty="0">
                <a:hlinkClick r:id="rId2"/>
              </a:rPr>
              <a:t>https://guhofstra.github.io/CSC017Sp25/</a:t>
            </a:r>
            <a:r>
              <a:rPr lang="en-GB" dirty="0"/>
              <a:t> </a:t>
            </a:r>
          </a:p>
          <a:p>
            <a:r>
              <a:rPr lang="en-GB" dirty="0"/>
              <a:t>Join the </a:t>
            </a:r>
            <a:r>
              <a:rPr lang="en-GB" dirty="0">
                <a:hlinkClick r:id="rId3"/>
              </a:rPr>
              <a:t>Discord channel</a:t>
            </a:r>
            <a:endParaRPr lang="en-GB" dirty="0"/>
          </a:p>
          <a:p>
            <a:pPr lvl="1"/>
            <a:r>
              <a:rPr lang="en-GB" dirty="0"/>
              <a:t>Used for all announcements and Q&amp;A</a:t>
            </a:r>
          </a:p>
          <a:p>
            <a:r>
              <a:rPr lang="en-GB" dirty="0"/>
              <a:t>Use the </a:t>
            </a:r>
            <a:r>
              <a:rPr lang="en-GB" dirty="0">
                <a:hlinkClick r:id="rId4"/>
              </a:rPr>
              <a:t>anonymous feedback form </a:t>
            </a:r>
            <a:r>
              <a:rPr lang="en-GB" dirty="0"/>
              <a:t>anytime to provide your comments and suggestions for me.</a:t>
            </a:r>
          </a:p>
          <a:p>
            <a:endParaRPr lang="en-SE" dirty="0"/>
          </a:p>
        </p:txBody>
      </p:sp>
    </p:spTree>
    <p:extLst>
      <p:ext uri="{BB962C8B-B14F-4D97-AF65-F5344CB8AC3E}">
        <p14:creationId xmlns:p14="http://schemas.microsoft.com/office/powerpoint/2010/main" val="17865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(Tentative)</a:t>
            </a:r>
          </a:p>
        </p:txBody>
      </p:sp>
      <p:graphicFrame>
        <p:nvGraphicFramePr>
          <p:cNvPr id="4" name="Table 3">
            <a:extLst>
              <a:ext uri="{FF2B5EF4-FFF2-40B4-BE49-F238E27FC236}">
                <a16:creationId xmlns:a16="http://schemas.microsoft.com/office/drawing/2014/main" id="{3E111B0B-D690-0243-B199-98FE2B5D5B78}"/>
              </a:ext>
            </a:extLst>
          </p:cNvPr>
          <p:cNvGraphicFramePr>
            <a:graphicFrameLocks noGrp="1"/>
          </p:cNvGraphicFramePr>
          <p:nvPr>
            <p:extLst>
              <p:ext uri="{D42A27DB-BD31-4B8C-83A1-F6EECF244321}">
                <p14:modId xmlns:p14="http://schemas.microsoft.com/office/powerpoint/2010/main" val="1653441510"/>
              </p:ext>
            </p:extLst>
          </p:nvPr>
        </p:nvGraphicFramePr>
        <p:xfrm>
          <a:off x="696118" y="1301221"/>
          <a:ext cx="7990682" cy="4570652"/>
        </p:xfrm>
        <a:graphic>
          <a:graphicData uri="http://schemas.openxmlformats.org/drawingml/2006/table">
            <a:tbl>
              <a:tblPr>
                <a:tableStyleId>{BC89EF96-8CEA-46FF-86C4-4CE0E7609802}</a:tableStyleId>
              </a:tblPr>
              <a:tblGrid>
                <a:gridCol w="1603527">
                  <a:extLst>
                    <a:ext uri="{9D8B030D-6E8A-4147-A177-3AD203B41FA5}">
                      <a16:colId xmlns:a16="http://schemas.microsoft.com/office/drawing/2014/main" val="2449184693"/>
                    </a:ext>
                  </a:extLst>
                </a:gridCol>
                <a:gridCol w="6387155">
                  <a:extLst>
                    <a:ext uri="{9D8B030D-6E8A-4147-A177-3AD203B41FA5}">
                      <a16:colId xmlns:a16="http://schemas.microsoft.com/office/drawing/2014/main" val="2201097571"/>
                    </a:ext>
                  </a:extLst>
                </a:gridCol>
              </a:tblGrid>
              <a:tr h="414263">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Week</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Topic</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28743107"/>
                  </a:ext>
                </a:extLst>
              </a:tr>
              <a:tr h="364552">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1</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Introduction to Java Platform </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997788695"/>
                  </a:ext>
                </a:extLst>
              </a:tr>
              <a:tr h="364552">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2, 3</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Classes and Objects in Java, Inheritance and Polymorphism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4039016766"/>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4, 5</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Java String, Regular Expression, Algorithm Performance Analysis (Big-O)</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176377331"/>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6, 7</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ADT, Generic Class in Java, Exception, Junit Test, Linked lists vs. Arrays</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3389168271"/>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Hash Table: Linear Probing vs. Separate Chaining, Hashcode Implementation</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3325022233"/>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9, 10</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Balanced Search Trees: 2-3 Tree, Red-Black Tree, B+ Tree</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583546567"/>
                  </a:ext>
                </a:extLst>
              </a:tr>
              <a:tr h="62747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11, 12</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Basic Graph Algorithms: Depth-first Search vs. Breadth-first Search, Connected Components, Topological Order</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2051373690"/>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13</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Minimum Spanning Trees: Kruskal’s Algorithm vs. Prim’s Algorithm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2574166412"/>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14</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Shortest Paths: Dijkstra’s Algorithm, Bellman-Ford-Moore Algorithm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903557966"/>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Sorting Algorithms: Heapsort, Quicksort, </a:t>
                      </a:r>
                      <a:r>
                        <a:rPr lang="en-US" sz="1600" b="0" u="none" strike="noStrike" dirty="0" err="1">
                          <a:solidFill>
                            <a:srgbClr val="000000"/>
                          </a:solidFill>
                          <a:effectLst/>
                          <a:latin typeface="Times New Roman" panose="02020603050405020304" pitchFamily="18" charset="0"/>
                          <a:cs typeface="Times New Roman" panose="02020603050405020304" pitchFamily="18" charset="0"/>
                        </a:rPr>
                        <a:t>Mergesort</a:t>
                      </a:r>
                      <a:r>
                        <a:rPr lang="en-US" sz="1600" b="0" u="none" strike="noStrike" dirty="0">
                          <a:solidFill>
                            <a:srgbClr val="000000"/>
                          </a:solidFill>
                          <a:effectLst/>
                          <a:latin typeface="Times New Roman" panose="02020603050405020304" pitchFamily="18" charset="0"/>
                          <a:cs typeface="Times New Roman" panose="02020603050405020304" pitchFamily="18" charset="0"/>
                        </a:rPr>
                        <a:t>, and Radix Sort</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656447590"/>
                  </a:ext>
                </a:extLst>
              </a:tr>
            </a:tbl>
          </a:graphicData>
        </a:graphic>
      </p:graphicFrame>
      <p:sp>
        <p:nvSpPr>
          <p:cNvPr id="5" name="Rectangle 1">
            <a:extLst>
              <a:ext uri="{FF2B5EF4-FFF2-40B4-BE49-F238E27FC236}">
                <a16:creationId xmlns:a16="http://schemas.microsoft.com/office/drawing/2014/main" id="{DA9AE78A-76E4-C94F-8F7A-B3F3F58EAC75}"/>
              </a:ext>
            </a:extLst>
          </p:cNvPr>
          <p:cNvSpPr>
            <a:spLocks noChangeArrowheads="1"/>
          </p:cNvSpPr>
          <p:nvPr/>
        </p:nvSpPr>
        <p:spPr bwMode="auto">
          <a:xfrm>
            <a:off x="875771" y="161078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6604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Textbook</a:t>
            </a:r>
          </a:p>
        </p:txBody>
      </p:sp>
      <p:sp>
        <p:nvSpPr>
          <p:cNvPr id="3" name="Content Placeholder 2"/>
          <p:cNvSpPr>
            <a:spLocks noGrp="1"/>
          </p:cNvSpPr>
          <p:nvPr>
            <p:ph idx="1"/>
          </p:nvPr>
        </p:nvSpPr>
        <p:spPr/>
        <p:txBody>
          <a:bodyPr>
            <a:normAutofit/>
          </a:bodyPr>
          <a:lstStyle/>
          <a:p>
            <a:pPr fontAlgn="base">
              <a:lnSpc>
                <a:spcPct val="130000"/>
              </a:lnSpc>
              <a:spcAft>
                <a:spcPts val="0"/>
              </a:spcAft>
            </a:pPr>
            <a:r>
              <a:rPr lang="en-US" dirty="0"/>
              <a:t>No required textbook. </a:t>
            </a:r>
          </a:p>
          <a:p>
            <a:pPr fontAlgn="base">
              <a:lnSpc>
                <a:spcPct val="130000"/>
              </a:lnSpc>
            </a:pPr>
            <a:r>
              <a:rPr lang="en-US" dirty="0"/>
              <a:t>Course contents are selected from different books and the Internet</a:t>
            </a:r>
            <a:r>
              <a:rPr lang="zh-CN" altLang="en-US" dirty="0"/>
              <a:t> </a:t>
            </a:r>
            <a:r>
              <a:rPr lang="en-US" dirty="0"/>
              <a:t>including tutorials, open courses, official documents, programming learning platforms, etc.</a:t>
            </a:r>
          </a:p>
        </p:txBody>
      </p:sp>
    </p:spTree>
    <p:extLst>
      <p:ext uri="{BB962C8B-B14F-4D97-AF65-F5344CB8AC3E}">
        <p14:creationId xmlns:p14="http://schemas.microsoft.com/office/powerpoint/2010/main" val="5212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DF503-556C-2336-E1F2-3FF989A94FC6}"/>
              </a:ext>
            </a:extLst>
          </p:cNvPr>
          <p:cNvSpPr>
            <a:spLocks noGrp="1"/>
          </p:cNvSpPr>
          <p:nvPr>
            <p:ph type="title"/>
          </p:nvPr>
        </p:nvSpPr>
        <p:spPr/>
        <p:txBody>
          <a:bodyPr/>
          <a:lstStyle/>
          <a:p>
            <a:r>
              <a:rPr lang="en-US" dirty="0"/>
              <a:t>Lab Assignments</a:t>
            </a:r>
            <a:endParaRPr lang="en-SE" dirty="0"/>
          </a:p>
        </p:txBody>
      </p:sp>
      <p:sp>
        <p:nvSpPr>
          <p:cNvPr id="3" name="Content Placeholder 2">
            <a:extLst>
              <a:ext uri="{FF2B5EF4-FFF2-40B4-BE49-F238E27FC236}">
                <a16:creationId xmlns:a16="http://schemas.microsoft.com/office/drawing/2014/main" id="{73B5D58E-C189-E68D-1A4E-DF494F94B82C}"/>
              </a:ext>
            </a:extLst>
          </p:cNvPr>
          <p:cNvSpPr>
            <a:spLocks noGrp="1"/>
          </p:cNvSpPr>
          <p:nvPr>
            <p:ph idx="1"/>
          </p:nvPr>
        </p:nvSpPr>
        <p:spPr>
          <a:xfrm>
            <a:off x="545690" y="1268114"/>
            <a:ext cx="8229600" cy="4525963"/>
          </a:xfrm>
        </p:spPr>
        <p:txBody>
          <a:bodyPr/>
          <a:lstStyle/>
          <a:p>
            <a:r>
              <a:rPr lang="en-US" dirty="0"/>
              <a:t>Three lab assignments</a:t>
            </a:r>
          </a:p>
          <a:p>
            <a:pPr lvl="1"/>
            <a:r>
              <a:rPr lang="en-US" dirty="0"/>
              <a:t>Please sign up on Canvas to form groups of 1-3 each</a:t>
            </a:r>
          </a:p>
          <a:p>
            <a:pPr lvl="1"/>
            <a:r>
              <a:rPr lang="en-US" dirty="0"/>
              <a:t>Due dates are tentative</a:t>
            </a:r>
          </a:p>
          <a:p>
            <a:r>
              <a:rPr lang="en-US"/>
              <a:t>Lab section </a:t>
            </a:r>
            <a:r>
              <a:rPr lang="en-US" dirty="0"/>
              <a:t>attendance is optional</a:t>
            </a:r>
          </a:p>
          <a:p>
            <a:pPr lvl="1"/>
            <a:r>
              <a:rPr lang="en-US" dirty="0"/>
              <a:t>You may work on your laptops without coming to the lab section, but the tutor will be available in Lab SIC 206 to help you.</a:t>
            </a:r>
          </a:p>
          <a:p>
            <a:endParaRPr lang="en-SE" dirty="0"/>
          </a:p>
        </p:txBody>
      </p:sp>
      <p:graphicFrame>
        <p:nvGraphicFramePr>
          <p:cNvPr id="4" name="Table 3">
            <a:extLst>
              <a:ext uri="{FF2B5EF4-FFF2-40B4-BE49-F238E27FC236}">
                <a16:creationId xmlns:a16="http://schemas.microsoft.com/office/drawing/2014/main" id="{6342C1A8-A35E-76D6-C1AB-746D24DD3B0C}"/>
              </a:ext>
            </a:extLst>
          </p:cNvPr>
          <p:cNvGraphicFramePr>
            <a:graphicFrameLocks noGrp="1"/>
          </p:cNvGraphicFramePr>
          <p:nvPr>
            <p:extLst>
              <p:ext uri="{D42A27DB-BD31-4B8C-83A1-F6EECF244321}">
                <p14:modId xmlns:p14="http://schemas.microsoft.com/office/powerpoint/2010/main" val="3538332552"/>
              </p:ext>
            </p:extLst>
          </p:nvPr>
        </p:nvGraphicFramePr>
        <p:xfrm>
          <a:off x="457200" y="3663353"/>
          <a:ext cx="8229600" cy="3124200"/>
        </p:xfrm>
        <a:graphic>
          <a:graphicData uri="http://schemas.openxmlformats.org/drawingml/2006/table">
            <a:tbl>
              <a:tblPr firstRow="1" firstCol="1" bandRow="1">
                <a:tableStyleId>{5C22544A-7EE6-4342-B048-85BDC9FD1C3A}</a:tableStyleId>
              </a:tblPr>
              <a:tblGrid>
                <a:gridCol w="854232">
                  <a:extLst>
                    <a:ext uri="{9D8B030D-6E8A-4147-A177-3AD203B41FA5}">
                      <a16:colId xmlns:a16="http://schemas.microsoft.com/office/drawing/2014/main" val="2851607862"/>
                    </a:ext>
                  </a:extLst>
                </a:gridCol>
                <a:gridCol w="5329489">
                  <a:extLst>
                    <a:ext uri="{9D8B030D-6E8A-4147-A177-3AD203B41FA5}">
                      <a16:colId xmlns:a16="http://schemas.microsoft.com/office/drawing/2014/main" val="3606481119"/>
                    </a:ext>
                  </a:extLst>
                </a:gridCol>
                <a:gridCol w="2045879">
                  <a:extLst>
                    <a:ext uri="{9D8B030D-6E8A-4147-A177-3AD203B41FA5}">
                      <a16:colId xmlns:a16="http://schemas.microsoft.com/office/drawing/2014/main" val="326459457"/>
                    </a:ext>
                  </a:extLst>
                </a:gridCol>
              </a:tblGrid>
              <a:tr h="627950">
                <a:tc>
                  <a:txBody>
                    <a:bodyPr/>
                    <a:lstStyle/>
                    <a:p>
                      <a:r>
                        <a:rPr lang="en-US" sz="1800">
                          <a:effectLst/>
                        </a:rPr>
                        <a:t>Assign</a:t>
                      </a:r>
                      <a:endParaRPr lang="en-SE" sz="1800">
                        <a:effectLst/>
                      </a:endParaRPr>
                    </a:p>
                    <a:p>
                      <a:r>
                        <a:rPr lang="en-US" sz="1800">
                          <a:effectLst/>
                        </a:rPr>
                        <a:t>Date</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dirty="0">
                          <a:effectLst/>
                        </a:rPr>
                        <a:t>Assignment</a:t>
                      </a:r>
                      <a:endParaRPr lang="en-SE" sz="1800" dirty="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a:effectLst/>
                        </a:rPr>
                        <a:t>Due Date</a:t>
                      </a:r>
                      <a:endParaRPr lang="en-SE" sz="1800">
                        <a:effectLst/>
                        <a:latin typeface="Times New Roman" panose="02020603050405020304" pitchFamily="18" charset="0"/>
                        <a:ea typeface="Times New Roman" panose="02020603050405020304" pitchFamily="18" charset="0"/>
                      </a:endParaRPr>
                    </a:p>
                  </a:txBody>
                  <a:tcPr marL="47625" marR="47625" marT="47625" marB="47625"/>
                </a:tc>
                <a:extLst>
                  <a:ext uri="{0D108BD9-81ED-4DB2-BD59-A6C34878D82A}">
                    <a16:rowId xmlns:a16="http://schemas.microsoft.com/office/drawing/2014/main" val="2834346827"/>
                  </a:ext>
                </a:extLst>
              </a:tr>
              <a:tr h="1163008">
                <a:tc>
                  <a:txBody>
                    <a:bodyPr/>
                    <a:lstStyle/>
                    <a:p>
                      <a:r>
                        <a:rPr lang="en-US" sz="1800">
                          <a:effectLst/>
                        </a:rPr>
                        <a:t>W1</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u="sng" dirty="0">
                          <a:effectLst/>
                          <a:hlinkClick r:id="rId2" action="ppaction://hlinkfile"/>
                        </a:rPr>
                        <a:t>Lab1 Warmup with OOP in Java</a:t>
                      </a:r>
                      <a:endParaRPr lang="en-SE" sz="1800" dirty="0">
                        <a:effectLst/>
                      </a:endParaRPr>
                    </a:p>
                    <a:p>
                      <a:r>
                        <a:rPr lang="en-US" sz="1800" dirty="0">
                          <a:effectLst/>
                        </a:rPr>
                        <a:t>Useful links: </a:t>
                      </a:r>
                      <a:r>
                        <a:rPr lang="en-US" sz="1800" u="sng" dirty="0">
                          <a:effectLst/>
                          <a:hlinkClick r:id="rId3"/>
                        </a:rPr>
                        <a:t>Getting Started with Java in VS Code</a:t>
                      </a:r>
                      <a:r>
                        <a:rPr lang="en-US" sz="1800" dirty="0">
                          <a:effectLst/>
                        </a:rPr>
                        <a:t>, </a:t>
                      </a:r>
                      <a:r>
                        <a:rPr lang="en-SE" sz="1800" u="sng" dirty="0">
                          <a:effectLst/>
                          <a:hlinkClick r:id="rId4"/>
                        </a:rPr>
                        <a:t>Java Program for Closest Prime Number</a:t>
                      </a:r>
                      <a:r>
                        <a:rPr lang="en-SE" sz="1800" dirty="0">
                          <a:effectLst/>
                        </a:rPr>
                        <a:t>, </a:t>
                      </a:r>
                      <a:r>
                        <a:rPr lang="en-SE" sz="1800" u="sng" dirty="0" err="1">
                          <a:effectLst/>
                          <a:hlinkClick r:id="rId5"/>
                        </a:rPr>
                        <a:t>Programiz</a:t>
                      </a:r>
                      <a:r>
                        <a:rPr lang="en-SE" sz="1800" u="sng" dirty="0">
                          <a:effectLst/>
                          <a:hlinkClick r:id="rId5"/>
                        </a:rPr>
                        <a:t> online Java compiler</a:t>
                      </a:r>
                      <a:endParaRPr lang="en-SE" sz="1800" dirty="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a:effectLst/>
                        </a:rPr>
                        <a:t>Fri, 02/28</a:t>
                      </a:r>
                      <a:endParaRPr lang="en-SE" sz="1800">
                        <a:effectLst/>
                        <a:latin typeface="Times New Roman" panose="02020603050405020304" pitchFamily="18" charset="0"/>
                        <a:ea typeface="Times New Roman" panose="02020603050405020304" pitchFamily="18" charset="0"/>
                      </a:endParaRPr>
                    </a:p>
                  </a:txBody>
                  <a:tcPr marL="47625" marR="47625" marT="47625" marB="47625"/>
                </a:tc>
                <a:extLst>
                  <a:ext uri="{0D108BD9-81ED-4DB2-BD59-A6C34878D82A}">
                    <a16:rowId xmlns:a16="http://schemas.microsoft.com/office/drawing/2014/main" val="2974425638"/>
                  </a:ext>
                </a:extLst>
              </a:tr>
              <a:tr h="627950">
                <a:tc>
                  <a:txBody>
                    <a:bodyPr/>
                    <a:lstStyle/>
                    <a:p>
                      <a:r>
                        <a:rPr lang="en-US" sz="1800">
                          <a:effectLst/>
                        </a:rPr>
                        <a:t>W4</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u="sng">
                          <a:effectLst/>
                          <a:hlinkClick r:id="rId6" action="ppaction://hlinkfile"/>
                        </a:rPr>
                        <a:t>Lab2 Use Flesch Score to measure readability</a:t>
                      </a:r>
                      <a:r>
                        <a:rPr lang="en-US" sz="1800">
                          <a:effectLst/>
                        </a:rPr>
                        <a:t>, </a:t>
                      </a:r>
                      <a:r>
                        <a:rPr lang="en-US" sz="1800" u="sng">
                          <a:effectLst/>
                          <a:hlinkClick r:id="rId7" action="ppaction://hlinkfile"/>
                        </a:rPr>
                        <a:t>BasicDocument.java</a:t>
                      </a:r>
                      <a:r>
                        <a:rPr lang="en-US" sz="1800">
                          <a:effectLst/>
                        </a:rPr>
                        <a:t>, </a:t>
                      </a:r>
                      <a:r>
                        <a:rPr lang="en-US" sz="1800" u="sng">
                          <a:effectLst/>
                          <a:hlinkClick r:id="rId8" action="ppaction://hlinkfile"/>
                        </a:rPr>
                        <a:t>Document.java</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a:effectLst/>
                        </a:rPr>
                        <a:t>Fri, 04/11</a:t>
                      </a:r>
                      <a:endParaRPr lang="en-SE" sz="1800">
                        <a:effectLst/>
                        <a:latin typeface="Times New Roman" panose="02020603050405020304" pitchFamily="18" charset="0"/>
                        <a:ea typeface="Times New Roman" panose="02020603050405020304" pitchFamily="18" charset="0"/>
                      </a:endParaRPr>
                    </a:p>
                  </a:txBody>
                  <a:tcPr marL="47625" marR="47625" marT="47625" marB="47625"/>
                </a:tc>
                <a:extLst>
                  <a:ext uri="{0D108BD9-81ED-4DB2-BD59-A6C34878D82A}">
                    <a16:rowId xmlns:a16="http://schemas.microsoft.com/office/drawing/2014/main" val="886458353"/>
                  </a:ext>
                </a:extLst>
              </a:tr>
              <a:tr h="627950">
                <a:tc>
                  <a:txBody>
                    <a:bodyPr/>
                    <a:lstStyle/>
                    <a:p>
                      <a:r>
                        <a:rPr lang="en-SE" sz="1800">
                          <a:effectLst/>
                        </a:rPr>
                        <a:t>W8</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u="sng">
                          <a:effectLst/>
                          <a:hlinkClick r:id="rId9" action="ppaction://hlinkfile"/>
                        </a:rPr>
                        <a:t>Lab3 Stock Analyzer</a:t>
                      </a:r>
                      <a:r>
                        <a:rPr lang="en-US" sz="1800">
                          <a:effectLst/>
                        </a:rPr>
                        <a:t>, </a:t>
                      </a:r>
                      <a:r>
                        <a:rPr lang="en-US" sz="1800" u="sng">
                          <a:effectLst/>
                          <a:hlinkClick r:id="rId10" action="ppaction://hlinkfile"/>
                        </a:rPr>
                        <a:t>Lab3 Starter code</a:t>
                      </a:r>
                      <a:r>
                        <a:rPr lang="en-US" sz="1800">
                          <a:effectLst/>
                        </a:rPr>
                        <a:t>, </a:t>
                      </a:r>
                      <a:r>
                        <a:rPr lang="en-US" sz="1800" u="sng">
                          <a:effectLst/>
                          <a:hlinkClick r:id="rId11" action="ppaction://hlinkfile"/>
                        </a:rPr>
                        <a:t>myStock.java</a:t>
                      </a:r>
                      <a:endParaRPr lang="en-SE" sz="1800">
                        <a:effectLst/>
                      </a:endParaRPr>
                    </a:p>
                    <a:p>
                      <a:r>
                        <a:rPr lang="en-US" sz="1800">
                          <a:effectLst/>
                        </a:rPr>
                        <a:t>Refs: </a:t>
                      </a:r>
                      <a:r>
                        <a:rPr lang="en-US" sz="1800" u="sng">
                          <a:effectLst/>
                          <a:hlinkClick r:id="rId12"/>
                        </a:rPr>
                        <a:t>HashSet in Java</a:t>
                      </a:r>
                      <a:r>
                        <a:rPr lang="en-US" sz="1800">
                          <a:effectLst/>
                        </a:rPr>
                        <a:t>, </a:t>
                      </a:r>
                      <a:r>
                        <a:rPr lang="en-US" sz="1800" u="sng">
                          <a:effectLst/>
                          <a:hlinkClick r:id="rId13"/>
                        </a:rPr>
                        <a:t>TreeSet in Java</a:t>
                      </a:r>
                      <a:endParaRPr lang="en-SE" sz="1800">
                        <a:effectLst/>
                        <a:latin typeface="Times New Roman" panose="02020603050405020304" pitchFamily="18" charset="0"/>
                        <a:ea typeface="Times New Roman" panose="02020603050405020304" pitchFamily="18" charset="0"/>
                      </a:endParaRPr>
                    </a:p>
                  </a:txBody>
                  <a:tcPr marL="47625" marR="47625" marT="47625" marB="47625"/>
                </a:tc>
                <a:tc>
                  <a:txBody>
                    <a:bodyPr/>
                    <a:lstStyle/>
                    <a:p>
                      <a:r>
                        <a:rPr lang="en-US" sz="1800" dirty="0">
                          <a:effectLst/>
                        </a:rPr>
                        <a:t>Fri, 05/23</a:t>
                      </a:r>
                      <a:endParaRPr lang="en-SE" sz="1800" dirty="0">
                        <a:effectLst/>
                        <a:latin typeface="Times New Roman" panose="02020603050405020304" pitchFamily="18" charset="0"/>
                        <a:ea typeface="Times New Roman" panose="02020603050405020304" pitchFamily="18" charset="0"/>
                      </a:endParaRPr>
                    </a:p>
                  </a:txBody>
                  <a:tcPr marL="47625" marR="47625" marT="47625" marB="47625"/>
                </a:tc>
                <a:extLst>
                  <a:ext uri="{0D108BD9-81ED-4DB2-BD59-A6C34878D82A}">
                    <a16:rowId xmlns:a16="http://schemas.microsoft.com/office/drawing/2014/main" val="4006649821"/>
                  </a:ext>
                </a:extLst>
              </a:tr>
            </a:tbl>
          </a:graphicData>
        </a:graphic>
      </p:graphicFrame>
    </p:spTree>
    <p:extLst>
      <p:ext uri="{BB962C8B-B14F-4D97-AF65-F5344CB8AC3E}">
        <p14:creationId xmlns:p14="http://schemas.microsoft.com/office/powerpoint/2010/main" val="362327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sp>
        <p:nvSpPr>
          <p:cNvPr id="3" name="Content Placeholder 2"/>
          <p:cNvSpPr>
            <a:spLocks noGrp="1"/>
          </p:cNvSpPr>
          <p:nvPr>
            <p:ph idx="1"/>
          </p:nvPr>
        </p:nvSpPr>
        <p:spPr>
          <a:xfrm>
            <a:off x="457200" y="4630994"/>
            <a:ext cx="8229600" cy="2050058"/>
          </a:xfrm>
        </p:spPr>
        <p:txBody>
          <a:bodyPr>
            <a:normAutofit/>
          </a:bodyPr>
          <a:lstStyle/>
          <a:p>
            <a:pPr rtl="0" fontAlgn="base">
              <a:spcBef>
                <a:spcPts val="0"/>
              </a:spcBef>
              <a:spcAft>
                <a:spcPts val="0"/>
              </a:spcAft>
              <a:buFont typeface="Arial" panose="020B0604020202020204" pitchFamily="34" charset="0"/>
              <a:buChar char="•"/>
            </a:pPr>
            <a:r>
              <a:rPr lang="en-US" sz="2000" b="1" i="0" u="none" strike="noStrike" dirty="0">
                <a:solidFill>
                  <a:schemeClr val="accent1"/>
                </a:solidFill>
                <a:effectLst/>
                <a:latin typeface="Times New Roman" panose="02020603050405020304" pitchFamily="18" charset="0"/>
              </a:rPr>
              <a:t>Late Days: </a:t>
            </a:r>
            <a:r>
              <a:rPr lang="en-US" sz="2000" b="0" i="0" u="none" strike="noStrike" dirty="0">
                <a:solidFill>
                  <a:srgbClr val="000000"/>
                </a:solidFill>
                <a:effectLst/>
                <a:latin typeface="Times New Roman" panose="02020603050405020304" pitchFamily="18" charset="0"/>
              </a:rPr>
              <a:t>Each student is allowed a total of 3 late days for this class, which may be spent in units of one day (24 hours) on any project(s) throughout the semester. Once your late days have been used up, late work will not receive any credit. Late days are intended to handle all issues, including unexpected problems such as illness. </a:t>
            </a:r>
          </a:p>
        </p:txBody>
      </p:sp>
      <p:sp>
        <p:nvSpPr>
          <p:cNvPr id="4" name="Rectangle 3">
            <a:extLst>
              <a:ext uri="{FF2B5EF4-FFF2-40B4-BE49-F238E27FC236}">
                <a16:creationId xmlns:a16="http://schemas.microsoft.com/office/drawing/2014/main" id="{F4DF00CE-FFB2-0340-90EA-B73DF25FD24B}"/>
              </a:ext>
            </a:extLst>
          </p:cNvPr>
          <p:cNvSpPr txBox="1">
            <a:spLocks noChangeArrowheads="1"/>
          </p:cNvSpPr>
          <p:nvPr/>
        </p:nvSpPr>
        <p:spPr bwMode="auto">
          <a:xfrm>
            <a:off x="76200" y="1324706"/>
            <a:ext cx="8991600" cy="3306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Midterm exam: 30%</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Final exam: 40%</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Three Labs: 30%</a:t>
            </a:r>
          </a:p>
          <a:p>
            <a:pPr lvl="1">
              <a:buFont typeface="Arial" panose="020B0604020202020204" pitchFamily="34" charset="0"/>
              <a:buChar char="•"/>
              <a:tabLst>
                <a:tab pos="2055813" algn="l"/>
                <a:tab pos="2684463" algn="l"/>
              </a:tabLst>
            </a:pPr>
            <a:r>
              <a:rPr lang="en-GB" altLang="x-none" sz="2000" kern="0" dirty="0">
                <a:latin typeface="Times New Roman" panose="02020603050405020304" pitchFamily="18" charset="0"/>
                <a:cs typeface="Times New Roman" panose="02020603050405020304" pitchFamily="18" charset="0"/>
              </a:rPr>
              <a:t>Graded on a curve based on the total marks</a:t>
            </a:r>
          </a:p>
          <a:p>
            <a:pPr lvl="2">
              <a:buFont typeface="Arial" panose="020B0604020202020204" pitchFamily="34" charset="0"/>
              <a:buChar char="•"/>
              <a:tabLst>
                <a:tab pos="2055813" algn="l"/>
                <a:tab pos="2684463" algn="l"/>
              </a:tabLst>
            </a:pPr>
            <a:r>
              <a:rPr lang="en-GB" altLang="x-none" sz="1800" kern="0" dirty="0">
                <a:latin typeface="Times New Roman" panose="02020603050405020304" pitchFamily="18" charset="0"/>
                <a:cs typeface="Times New Roman" panose="02020603050405020304" pitchFamily="18" charset="0"/>
              </a:rPr>
              <a:t>Absolute marks do not matter, but your relative ranking in the class determines your final letter grade</a:t>
            </a:r>
          </a:p>
        </p:txBody>
      </p:sp>
    </p:spTree>
    <p:extLst>
      <p:ext uri="{BB962C8B-B14F-4D97-AF65-F5344CB8AC3E}">
        <p14:creationId xmlns:p14="http://schemas.microsoft.com/office/powerpoint/2010/main" val="3772300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otalTime>2995</TotalTime>
  <Words>553</Words>
  <Application>Microsoft Office PowerPoint</Application>
  <PresentationFormat>On-screen Show (4:3)</PresentationFormat>
  <Paragraphs>75</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Calibri</vt:lpstr>
      <vt:lpstr>Helvetica</vt:lpstr>
      <vt:lpstr>Times New Roman</vt:lpstr>
      <vt:lpstr>Wingdings</vt:lpstr>
      <vt:lpstr>Office Theme</vt:lpstr>
      <vt:lpstr>Lecture 1 CSC 017 Course Overview</vt:lpstr>
      <vt:lpstr>Course Logistics</vt:lpstr>
      <vt:lpstr>Discord Channel and Feedback Form</vt:lpstr>
      <vt:lpstr>Topics (Tentative)</vt:lpstr>
      <vt:lpstr>No Textbook</vt:lpstr>
      <vt:lpstr>Lab Assignments</vt:lpstr>
      <vt:lpstr>Grading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105</cp:revision>
  <dcterms:created xsi:type="dcterms:W3CDTF">2018-08-13T22:58:39Z</dcterms:created>
  <dcterms:modified xsi:type="dcterms:W3CDTF">2025-01-27T14:36:41Z</dcterms:modified>
</cp:coreProperties>
</file>