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10"/>
  </p:notesMasterIdLst>
  <p:handoutMasterIdLst>
    <p:handoutMasterId r:id="rId11"/>
  </p:handoutMasterIdLst>
  <p:sldIdLst>
    <p:sldId id="256" r:id="rId2"/>
    <p:sldId id="482" r:id="rId3"/>
    <p:sldId id="486" r:id="rId4"/>
    <p:sldId id="257" r:id="rId5"/>
    <p:sldId id="476" r:id="rId6"/>
    <p:sldId id="259" r:id="rId7"/>
    <p:sldId id="480" r:id="rId8"/>
    <p:sldId id="484" r:id="rId9"/>
  </p:sldIdLst>
  <p:sldSz cx="12192000" cy="6858000"/>
  <p:notesSz cx="9296400" cy="70104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1pPr>
    <a:lvl2pPr marL="4572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2pPr>
    <a:lvl3pPr marL="9144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3pPr>
    <a:lvl4pPr marL="13716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4pPr>
    <a:lvl5pPr marL="18288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5pPr>
    <a:lvl6pPr marL="2286000" algn="l" defTabSz="457200" rtl="0" eaLnBrk="1" latinLnBrk="0" hangingPunct="1">
      <a:defRPr b="1" kern="1200">
        <a:solidFill>
          <a:schemeClr val="tx1"/>
        </a:solidFill>
        <a:latin typeface="Comic Sans MS" charset="0"/>
        <a:ea typeface="ＭＳ Ｐゴシック" charset="0"/>
        <a:cs typeface="ＭＳ Ｐゴシック" charset="0"/>
      </a:defRPr>
    </a:lvl6pPr>
    <a:lvl7pPr marL="2743200" algn="l" defTabSz="457200" rtl="0" eaLnBrk="1" latinLnBrk="0" hangingPunct="1">
      <a:defRPr b="1" kern="1200">
        <a:solidFill>
          <a:schemeClr val="tx1"/>
        </a:solidFill>
        <a:latin typeface="Comic Sans MS" charset="0"/>
        <a:ea typeface="ＭＳ Ｐゴシック" charset="0"/>
        <a:cs typeface="ＭＳ Ｐゴシック" charset="0"/>
      </a:defRPr>
    </a:lvl7pPr>
    <a:lvl8pPr marL="3200400" algn="l" defTabSz="457200" rtl="0" eaLnBrk="1" latinLnBrk="0" hangingPunct="1">
      <a:defRPr b="1" kern="1200">
        <a:solidFill>
          <a:schemeClr val="tx1"/>
        </a:solidFill>
        <a:latin typeface="Comic Sans MS" charset="0"/>
        <a:ea typeface="ＭＳ Ｐゴシック" charset="0"/>
        <a:cs typeface="ＭＳ Ｐゴシック" charset="0"/>
      </a:defRPr>
    </a:lvl8pPr>
    <a:lvl9pPr marL="3657600" algn="l" defTabSz="457200" rtl="0" eaLnBrk="1" latinLnBrk="0" hangingPunct="1">
      <a:defRPr b="1" kern="1200">
        <a:solidFill>
          <a:schemeClr val="tx1"/>
        </a:solidFill>
        <a:latin typeface="Comic Sans MS"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CFFBC"/>
    <a:srgbClr val="FFFFAA"/>
    <a:srgbClr val="FF0000"/>
    <a:srgbClr val="2A40E2"/>
    <a:srgbClr val="F430AB"/>
    <a:srgbClr val="A18623"/>
    <a:srgbClr val="9E7800"/>
    <a:srgbClr val="C49500"/>
    <a:srgbClr val="E6E703"/>
    <a:srgbClr val="72AAA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878" autoAdjust="0"/>
    <p:restoredTop sz="74379" autoAdjust="0"/>
  </p:normalViewPr>
  <p:slideViewPr>
    <p:cSldViewPr>
      <p:cViewPr varScale="1">
        <p:scale>
          <a:sx n="61" d="100"/>
          <a:sy n="61" d="100"/>
        </p:scale>
        <p:origin x="1248" y="53"/>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4288260" y="6666576"/>
            <a:ext cx="721426" cy="27238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88937" tIns="45279" rIns="88937" bIns="45279">
            <a:spAutoFit/>
          </a:bodyPr>
          <a:lstStyle/>
          <a:p>
            <a:pPr algn="ctr" defTabSz="884005">
              <a:lnSpc>
                <a:spcPct val="90000"/>
              </a:lnSpc>
            </a:pPr>
            <a:r>
              <a:rPr lang="en-US" sz="1300" b="0">
                <a:latin typeface="Gill Sans Light" charset="0"/>
                <a:cs typeface="Gill Sans Light" charset="0"/>
              </a:rPr>
              <a:t>Page </a:t>
            </a:r>
            <a:fld id="{073744B8-EF17-EB47-B355-93F8159194C2}" type="slidenum">
              <a:rPr lang="en-US" sz="1300" b="0">
                <a:latin typeface="Gill Sans Light" charset="0"/>
                <a:cs typeface="Gill Sans Light" charset="0"/>
              </a:rPr>
              <a:pPr algn="ctr" defTabSz="884005">
                <a:lnSpc>
                  <a:spcPct val="90000"/>
                </a:lnSpc>
              </a:pPr>
              <a:t>‹#›</a:t>
            </a:fld>
            <a:endParaRPr lang="en-US" sz="1300" b="0">
              <a:latin typeface="Gill Sans Light" charset="0"/>
              <a:cs typeface="Gill Sans Light" charset="0"/>
            </a:endParaRPr>
          </a:p>
        </p:txBody>
      </p:sp>
    </p:spTree>
    <p:extLst>
      <p:ext uri="{BB962C8B-B14F-4D97-AF65-F5344CB8AC3E}">
        <p14:creationId xmlns:p14="http://schemas.microsoft.com/office/powerpoint/2010/main" val="7174449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4224140" y="6666576"/>
            <a:ext cx="849666" cy="271492"/>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88937" tIns="45279" rIns="88937" bIns="45279">
            <a:spAutoFit/>
          </a:bodyPr>
          <a:lstStyle/>
          <a:p>
            <a:pPr algn="ctr" defTabSz="884005">
              <a:lnSpc>
                <a:spcPct val="90000"/>
              </a:lnSpc>
            </a:pPr>
            <a:r>
              <a:rPr lang="en-US" sz="1300" b="0"/>
              <a:t>Page </a:t>
            </a:r>
            <a:fld id="{6D259941-7246-4245-A40C-55C6F952DF9E}" type="slidenum">
              <a:rPr lang="en-US" sz="1300" b="0"/>
              <a:pPr algn="ctr" defTabSz="884005">
                <a:lnSpc>
                  <a:spcPct val="90000"/>
                </a:lnSpc>
              </a:pPr>
              <a:t>‹#›</a:t>
            </a:fld>
            <a:endParaRPr lang="en-US" sz="1300" b="0"/>
          </a:p>
        </p:txBody>
      </p:sp>
      <p:sp>
        <p:nvSpPr>
          <p:cNvPr id="65539" name="Rectangle 3"/>
          <p:cNvSpPr>
            <a:spLocks noGrp="1" noRot="1" noChangeAspect="1" noChangeArrowheads="1" noTextEdit="1"/>
          </p:cNvSpPr>
          <p:nvPr>
            <p:ph type="sldImg" idx="2"/>
          </p:nvPr>
        </p:nvSpPr>
        <p:spPr bwMode="auto">
          <a:xfrm>
            <a:off x="2309813" y="525463"/>
            <a:ext cx="4676775" cy="2630487"/>
          </a:xfrm>
          <a:prstGeom prst="rect">
            <a:avLst/>
          </a:prstGeom>
          <a:noFill/>
          <a:ln w="12700">
            <a:solidFill>
              <a:schemeClr val="tx1"/>
            </a:solidFill>
            <a:miter lim="800000"/>
            <a:headEnd/>
            <a:tailEnd/>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2052" name="Rectangle 4"/>
          <p:cNvSpPr>
            <a:spLocks noGrp="1" noChangeArrowheads="1"/>
          </p:cNvSpPr>
          <p:nvPr>
            <p:ph type="body" sz="quarter" idx="3"/>
          </p:nvPr>
        </p:nvSpPr>
        <p:spPr bwMode="auto">
          <a:xfrm>
            <a:off x="1240445" y="3330250"/>
            <a:ext cx="6815515" cy="315528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170" tIns="45279" rIns="92170" bIns="45279"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885107729"/>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ＭＳ Ｐゴシック" charset="0"/>
      </a:defRPr>
    </a:lvl1pPr>
    <a:lvl2pPr marL="4572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2pPr>
    <a:lvl3pPr marL="9144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3pPr>
    <a:lvl4pPr marL="13716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4pPr>
    <a:lvl5pPr marL="18288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2309813" y="525463"/>
            <a:ext cx="4676775" cy="2630487"/>
          </a:xfrm>
          <a:ln/>
        </p:spPr>
      </p:sp>
      <p:sp>
        <p:nvSpPr>
          <p:cNvPr id="66563" name="Rectangle 3"/>
          <p:cNvSpPr>
            <a:spLocks noGrp="1" noChangeArrowheads="1"/>
          </p:cNvSpPr>
          <p:nvPr>
            <p:ph type="body" idx="1"/>
          </p:nvPr>
        </p:nvSpPr>
        <p:spPr>
          <a:extLst>
            <a:ext uri="{FAA26D3D-D897-4be2-8F04-BA451C77F1D7}">
              <ma14:placeholderFlag xmlns="" xmlns:ma14="http://schemas.microsoft.com/office/mac/drawingml/2011/main" val="1"/>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latin typeface="Comic Sans MS" charset="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E" dirty="0"/>
          </a:p>
        </p:txBody>
      </p:sp>
    </p:spTree>
    <p:extLst>
      <p:ext uri="{BB962C8B-B14F-4D97-AF65-F5344CB8AC3E}">
        <p14:creationId xmlns:p14="http://schemas.microsoft.com/office/powerpoint/2010/main" val="3084695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99E7AF-5839-2E66-6DF2-971EDE1BC8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8C34D90-3629-4C8F-5C9B-17FF7A2CB4B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B197128-F2AF-456E-6D4F-DD0042ED9DD6}"/>
              </a:ext>
            </a:extLst>
          </p:cNvPr>
          <p:cNvSpPr>
            <a:spLocks noGrp="1"/>
          </p:cNvSpPr>
          <p:nvPr>
            <p:ph type="body" idx="1"/>
          </p:nvPr>
        </p:nvSpPr>
        <p:spPr/>
        <p:txBody>
          <a:bodyPr/>
          <a:lstStyle/>
          <a:p>
            <a:endParaRPr lang="en-SE" dirty="0"/>
          </a:p>
        </p:txBody>
      </p:sp>
    </p:spTree>
    <p:extLst>
      <p:ext uri="{BB962C8B-B14F-4D97-AF65-F5344CB8AC3E}">
        <p14:creationId xmlns:p14="http://schemas.microsoft.com/office/powerpoint/2010/main" val="42228717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3BA078-59CC-1B5D-81FD-BAA4CD0178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6C321A8-1CA0-C174-7572-8EB4DFCAC5B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89C7421-FDA3-4C8B-9797-517047436F04}"/>
              </a:ext>
            </a:extLst>
          </p:cNvPr>
          <p:cNvSpPr>
            <a:spLocks noGrp="1"/>
          </p:cNvSpPr>
          <p:nvPr>
            <p:ph type="body" idx="1"/>
          </p:nvPr>
        </p:nvSpPr>
        <p:spPr/>
        <p:txBody>
          <a:bodyPr/>
          <a:lstStyle/>
          <a:p>
            <a:endParaRPr lang="en-SE" dirty="0"/>
          </a:p>
        </p:txBody>
      </p:sp>
    </p:spTree>
    <p:extLst>
      <p:ext uri="{BB962C8B-B14F-4D97-AF65-F5344CB8AC3E}">
        <p14:creationId xmlns:p14="http://schemas.microsoft.com/office/powerpoint/2010/main" val="2998103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128002" name="Rectangle 2"/>
          <p:cNvSpPr>
            <a:spLocks noGrp="1" noChangeArrowheads="1"/>
          </p:cNvSpPr>
          <p:nvPr>
            <p:ph type="ctrTitle"/>
          </p:nvPr>
        </p:nvSpPr>
        <p:spPr>
          <a:xfrm>
            <a:off x="914400" y="2130426"/>
            <a:ext cx="10363200" cy="1470025"/>
          </a:xfrm>
        </p:spPr>
        <p:txBody>
          <a:bodyPr/>
          <a:lstStyle>
            <a:lvl1pPr>
              <a:defRPr sz="3600"/>
            </a:lvl1pPr>
          </a:lstStyle>
          <a:p>
            <a:pPr lvl="0"/>
            <a:r>
              <a:rPr lang="en-US" noProof="0"/>
              <a:t>Click to edit Master title style</a:t>
            </a:r>
          </a:p>
        </p:txBody>
      </p:sp>
      <p:sp>
        <p:nvSpPr>
          <p:cNvPr id="128003" name="Rectangle 3"/>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Tree>
    <p:extLst>
      <p:ext uri="{BB962C8B-B14F-4D97-AF65-F5344CB8AC3E}">
        <p14:creationId xmlns:p14="http://schemas.microsoft.com/office/powerpoint/2010/main" val="103006919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21120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152400"/>
            <a:ext cx="26416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12800" y="152400"/>
            <a:ext cx="7721600" cy="5867400"/>
          </a:xfrm>
        </p:spPr>
        <p:txBody>
          <a:bodyPr vert="eaVe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919027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20800" y="152400"/>
            <a:ext cx="9550400" cy="533400"/>
          </a:xfrm>
        </p:spPr>
        <p:txBody>
          <a:bodyPr/>
          <a:lstStyle/>
          <a:p>
            <a:r>
              <a:rPr lang="en-US"/>
              <a:t>Click to edit Master title style</a:t>
            </a:r>
          </a:p>
        </p:txBody>
      </p:sp>
      <p:sp>
        <p:nvSpPr>
          <p:cNvPr id="3" name="Text Placeholder 2"/>
          <p:cNvSpPr>
            <a:spLocks noGrp="1"/>
          </p:cNvSpPr>
          <p:nvPr>
            <p:ph type="body" sz="half" idx="1"/>
          </p:nvPr>
        </p:nvSpPr>
        <p:spPr>
          <a:xfrm>
            <a:off x="812800" y="914400"/>
            <a:ext cx="5181600" cy="51054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0"/>
            <a:ext cx="5181600" cy="51054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1692831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i="0">
                <a:latin typeface="Gill Sans" charset="0"/>
                <a:ea typeface="Gill Sans" charset="0"/>
                <a:cs typeface="Gill Sans" charset="0"/>
              </a:defRPr>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800" b="0" i="0">
                <a:latin typeface="Gill Sans" panose="020B0502020104020203"/>
                <a:ea typeface="Gill Sans" panose="020B0502020104020203"/>
                <a:cs typeface="Gill Sans" panose="020B0502020104020203"/>
              </a:defRPr>
            </a:lvl1pPr>
            <a:lvl2pPr>
              <a:defRPr sz="2400" b="0" i="0">
                <a:latin typeface="Gill Sans" panose="020B0502020104020203"/>
                <a:ea typeface="Gill Sans" panose="020B0502020104020203"/>
                <a:cs typeface="Gill Sans" panose="020B0502020104020203"/>
              </a:defRPr>
            </a:lvl2pPr>
            <a:lvl3pPr>
              <a:defRPr sz="2400" b="0" i="0">
                <a:latin typeface="Gill Sans" panose="020B0502020104020203"/>
                <a:ea typeface="Gill Sans" panose="020B0502020104020203"/>
                <a:cs typeface="Gill Sans" panose="020B0502020104020203"/>
              </a:defRPr>
            </a:lvl3pPr>
            <a:lvl4pPr>
              <a:defRPr sz="2400" b="0" i="0">
                <a:latin typeface="Gill Sans" panose="020B0502020104020203"/>
                <a:ea typeface="Gill Sans" panose="020B0502020104020203"/>
                <a:cs typeface="Gill Sans" panose="020B0502020104020203"/>
              </a:defRPr>
            </a:lvl4pPr>
            <a:lvl5pPr>
              <a:defRPr sz="2400" b="0" i="0">
                <a:latin typeface="Gill Sans" panose="020B0502020104020203"/>
                <a:ea typeface="Gill Sans" panose="020B0502020104020203"/>
                <a:cs typeface="Gill Sans" panose="020B050202010402020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9218968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4545881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12800" y="914400"/>
            <a:ext cx="5181600" cy="51054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0"/>
            <a:ext cx="5181600" cy="51054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236857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1304875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6387832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764620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normAutofit/>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9463132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5009511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20800" y="152400"/>
            <a:ext cx="9550400" cy="5334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ctr" anchorCtr="0" compatLnSpc="1">
            <a:prstTxWarp prst="textNoShape">
              <a:avLst/>
            </a:prstTxWarp>
          </a:bodyPr>
          <a:lstStyle/>
          <a:p>
            <a:pPr lvl="0"/>
            <a:r>
              <a:rPr lang="en-US" altLang="en-US"/>
              <a:t>Slide Title</a:t>
            </a:r>
          </a:p>
        </p:txBody>
      </p:sp>
      <p:sp>
        <p:nvSpPr>
          <p:cNvPr id="1027" name="Rectangle 3"/>
          <p:cNvSpPr>
            <a:spLocks noGrp="1" noChangeArrowheads="1"/>
          </p:cNvSpPr>
          <p:nvPr>
            <p:ph type="body" idx="1"/>
          </p:nvPr>
        </p:nvSpPr>
        <p:spPr bwMode="auto">
          <a:xfrm>
            <a:off x="812800" y="914400"/>
            <a:ext cx="10566400" cy="51054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bodyPr>
          <a:lstStyle/>
          <a:p>
            <a:pPr lvl="0"/>
            <a:r>
              <a:rPr lang="en-US" altLang="en-US" dirty="0"/>
              <a:t>Body Text</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ChangeArrowheads="1"/>
          </p:cNvSpPr>
          <p:nvPr userDrawn="1"/>
        </p:nvSpPr>
        <p:spPr bwMode="auto">
          <a:xfrm>
            <a:off x="11797680" y="6552798"/>
            <a:ext cx="394320" cy="305202"/>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78" tIns="44445" rIns="90478" bIns="44445">
            <a:spAutoFit/>
          </a:bodyPr>
          <a:lstStyle/>
          <a:p>
            <a:pPr algn="ctr"/>
            <a:fld id="{8B82DB86-37F9-954E-8F10-00623E1FD261}" type="slidenum">
              <a:rPr lang="en-US" sz="1400" b="0" smtClean="0">
                <a:solidFill>
                  <a:schemeClr val="tx1"/>
                </a:solidFill>
                <a:latin typeface="Gill Sans" charset="0"/>
                <a:cs typeface="Gill Sans" charset="0"/>
              </a:rPr>
              <a:pPr algn="ctr"/>
              <a:t>‹#›</a:t>
            </a:fld>
            <a:endParaRPr lang="en-US" sz="1400" b="0" dirty="0">
              <a:solidFill>
                <a:schemeClr val="tx1"/>
              </a:solidFill>
              <a:latin typeface="Gill Sans" charset="0"/>
              <a:cs typeface="Gill Sans" charset="0"/>
            </a:endParaRPr>
          </a:p>
        </p:txBody>
      </p:sp>
      <p:sp>
        <p:nvSpPr>
          <p:cNvPr id="1030" name="Line 6"/>
          <p:cNvSpPr>
            <a:spLocks noChangeShapeType="1"/>
          </p:cNvSpPr>
          <p:nvPr userDrawn="1"/>
        </p:nvSpPr>
        <p:spPr bwMode="auto">
          <a:xfrm>
            <a:off x="1320800" y="685800"/>
            <a:ext cx="9550400" cy="0"/>
          </a:xfrm>
          <a:prstGeom prst="line">
            <a:avLst/>
          </a:prstGeom>
          <a:noFill/>
          <a:ln w="38100" cmpd="dbl">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en-US">
              <a:ea typeface="Arial" charset="0"/>
              <a:cs typeface="Arial" charset="0"/>
            </a:endParaRPr>
          </a:p>
        </p:txBody>
      </p:sp>
    </p:spTree>
  </p:cSld>
  <p:clrMap bg1="lt1" tx1="dk1" bg2="lt2" tx2="dk2" accent1="accent1" accent2="accent2" accent3="accent3" accent4="accent4" accent5="accent5" accent6="accent6" hlink="hlink" folHlink="folHlink"/>
  <p:sldLayoutIdLst>
    <p:sldLayoutId id="2147483738"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transition/>
  <p:txStyles>
    <p:titleStyle>
      <a:lvl1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1pPr>
      <a:lvl2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2pPr>
      <a:lvl3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3pPr>
      <a:lvl4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4pPr>
      <a:lvl5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5pPr>
      <a:lvl6pPr marL="457200" algn="ctr" rtl="0" eaLnBrk="0" fontAlgn="base" hangingPunct="0">
        <a:lnSpc>
          <a:spcPct val="90000"/>
        </a:lnSpc>
        <a:spcBef>
          <a:spcPct val="0"/>
        </a:spcBef>
        <a:spcAft>
          <a:spcPct val="0"/>
        </a:spcAft>
        <a:defRPr sz="2400" b="1">
          <a:solidFill>
            <a:srgbClr val="2A40E2"/>
          </a:solidFill>
          <a:latin typeface="Comic Sans MS" pitchFamily="66" charset="0"/>
        </a:defRPr>
      </a:lvl6pPr>
      <a:lvl7pPr marL="914400" algn="ctr" rtl="0" eaLnBrk="0" fontAlgn="base" hangingPunct="0">
        <a:lnSpc>
          <a:spcPct val="90000"/>
        </a:lnSpc>
        <a:spcBef>
          <a:spcPct val="0"/>
        </a:spcBef>
        <a:spcAft>
          <a:spcPct val="0"/>
        </a:spcAft>
        <a:defRPr sz="2400" b="1">
          <a:solidFill>
            <a:srgbClr val="2A40E2"/>
          </a:solidFill>
          <a:latin typeface="Comic Sans MS" pitchFamily="66" charset="0"/>
        </a:defRPr>
      </a:lvl7pPr>
      <a:lvl8pPr marL="1371600" algn="ctr" rtl="0" eaLnBrk="0" fontAlgn="base" hangingPunct="0">
        <a:lnSpc>
          <a:spcPct val="90000"/>
        </a:lnSpc>
        <a:spcBef>
          <a:spcPct val="0"/>
        </a:spcBef>
        <a:spcAft>
          <a:spcPct val="0"/>
        </a:spcAft>
        <a:defRPr sz="2400" b="1">
          <a:solidFill>
            <a:srgbClr val="2A40E2"/>
          </a:solidFill>
          <a:latin typeface="Comic Sans MS" pitchFamily="66" charset="0"/>
        </a:defRPr>
      </a:lvl8pPr>
      <a:lvl9pPr marL="1828800" algn="ctr" rtl="0" eaLnBrk="0" fontAlgn="base" hangingPunct="0">
        <a:lnSpc>
          <a:spcPct val="90000"/>
        </a:lnSpc>
        <a:spcBef>
          <a:spcPct val="0"/>
        </a:spcBef>
        <a:spcAft>
          <a:spcPct val="0"/>
        </a:spcAft>
        <a:defRPr sz="2400" b="1">
          <a:solidFill>
            <a:srgbClr val="2A40E2"/>
          </a:solidFill>
          <a:latin typeface="Comic Sans MS" pitchFamily="66" charset="0"/>
        </a:defRPr>
      </a:lvl9pPr>
    </p:titleStyle>
    <p:bodyStyle>
      <a:lvl1pPr marL="285750" indent="-285750" algn="l" rtl="0" eaLnBrk="0" fontAlgn="base" hangingPunct="0">
        <a:lnSpc>
          <a:spcPct val="90000"/>
        </a:lnSpc>
        <a:spcBef>
          <a:spcPct val="30000"/>
        </a:spcBef>
        <a:spcAft>
          <a:spcPct val="0"/>
        </a:spcAft>
        <a:buSzPct val="100000"/>
        <a:buChar char="•"/>
        <a:defRPr sz="28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4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4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4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4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38200" y="1295400"/>
            <a:ext cx="10439400" cy="2057400"/>
          </a:xfrm>
        </p:spPr>
        <p:txBody>
          <a:bodyPr/>
          <a:lstStyle/>
          <a:p>
            <a:pPr>
              <a:defRPr/>
            </a:pPr>
            <a:r>
              <a:rPr lang="en-US" sz="3000" dirty="0"/>
              <a:t>CSC 017: </a:t>
            </a:r>
            <a:r>
              <a:rPr lang="en-GB" sz="3000" dirty="0"/>
              <a:t>Fundamentals of Computer Science III: Advanced Data Structures and Object-Oriented Programming</a:t>
            </a:r>
            <a:br>
              <a:rPr lang="en-US" sz="3000" dirty="0"/>
            </a:br>
            <a:br>
              <a:rPr lang="en-US" sz="3000" dirty="0"/>
            </a:br>
            <a:br>
              <a:rPr lang="en-US" sz="3000" dirty="0"/>
            </a:br>
            <a:r>
              <a:rPr lang="en-US" sz="3000" dirty="0"/>
              <a:t>Final Exam </a:t>
            </a:r>
            <a:r>
              <a:rPr lang="en-US" sz="3000"/>
              <a:t>Sample Questions </a:t>
            </a:r>
            <a:r>
              <a:rPr lang="en-US" sz="3000" dirty="0"/>
              <a:t>Spring 2025</a:t>
            </a:r>
          </a:p>
        </p:txBody>
      </p:sp>
      <p:sp>
        <p:nvSpPr>
          <p:cNvPr id="3075" name="Rectangle 3"/>
          <p:cNvSpPr>
            <a:spLocks noGrp="1" noChangeArrowheads="1"/>
          </p:cNvSpPr>
          <p:nvPr>
            <p:ph type="subTitle" idx="1"/>
          </p:nvPr>
        </p:nvSpPr>
        <p:spPr>
          <a:xfrm>
            <a:off x="2133600" y="4191000"/>
            <a:ext cx="8001000" cy="1447800"/>
          </a:xfrm>
        </p:spPr>
        <p:txBody>
          <a:bodyPr/>
          <a:lstStyle/>
          <a:p>
            <a:pPr marL="285750" indent="-285750">
              <a:defRPr/>
            </a:pPr>
            <a:r>
              <a:rPr lang="en-GB" altLang="en-US" dirty="0">
                <a:ea typeface="Gill Sans" charset="0"/>
              </a:rPr>
              <a:t>Department of Computer Science, </a:t>
            </a:r>
          </a:p>
          <a:p>
            <a:pPr marL="285750" indent="-285750">
              <a:defRPr/>
            </a:pPr>
            <a:r>
              <a:rPr lang="en-GB" altLang="en-US" dirty="0">
                <a:ea typeface="Gill Sans" charset="0"/>
              </a:rPr>
              <a:t>Hofstra University</a:t>
            </a:r>
            <a:endParaRPr lang="en-US" altLang="en-US" dirty="0">
              <a:ea typeface="Gill Sans"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237DA-33D8-7D5B-9AF5-7607227FCF6D}"/>
              </a:ext>
            </a:extLst>
          </p:cNvPr>
          <p:cNvSpPr>
            <a:spLocks noGrp="1"/>
          </p:cNvSpPr>
          <p:nvPr>
            <p:ph type="title"/>
          </p:nvPr>
        </p:nvSpPr>
        <p:spPr/>
        <p:txBody>
          <a:bodyPr/>
          <a:lstStyle/>
          <a:p>
            <a:r>
              <a:rPr lang="en-GB" dirty="0"/>
              <a:t>L10 2-3 Trees</a:t>
            </a:r>
            <a:endParaRPr lang="en-SE" dirty="0"/>
          </a:p>
        </p:txBody>
      </p:sp>
      <p:sp>
        <p:nvSpPr>
          <p:cNvPr id="3" name="Content Placeholder 2">
            <a:extLst>
              <a:ext uri="{FF2B5EF4-FFF2-40B4-BE49-F238E27FC236}">
                <a16:creationId xmlns:a16="http://schemas.microsoft.com/office/drawing/2014/main" id="{C571B155-9768-9A6D-C04B-0AC84B78D9AA}"/>
              </a:ext>
            </a:extLst>
          </p:cNvPr>
          <p:cNvSpPr>
            <a:spLocks noGrp="1"/>
          </p:cNvSpPr>
          <p:nvPr>
            <p:ph idx="1"/>
          </p:nvPr>
        </p:nvSpPr>
        <p:spPr/>
        <p:txBody>
          <a:bodyPr/>
          <a:lstStyle/>
          <a:p>
            <a:r>
              <a:rPr lang="en-GB" dirty="0"/>
              <a:t>Insert keys 12 and 13 into the following 2-3 tree. Show the detailed steps after inserting each item</a:t>
            </a:r>
          </a:p>
          <a:p>
            <a:endParaRPr lang="en-SE" dirty="0"/>
          </a:p>
        </p:txBody>
      </p:sp>
      <p:sp>
        <p:nvSpPr>
          <p:cNvPr id="4" name="Google Shape;411;p38">
            <a:extLst>
              <a:ext uri="{FF2B5EF4-FFF2-40B4-BE49-F238E27FC236}">
                <a16:creationId xmlns:a16="http://schemas.microsoft.com/office/drawing/2014/main" id="{415BC1CC-6B07-5319-1745-FC57E779F777}"/>
              </a:ext>
            </a:extLst>
          </p:cNvPr>
          <p:cNvSpPr/>
          <p:nvPr/>
        </p:nvSpPr>
        <p:spPr>
          <a:xfrm>
            <a:off x="7924800" y="46482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5" name="Google Shape;412;p38">
            <a:extLst>
              <a:ext uri="{FF2B5EF4-FFF2-40B4-BE49-F238E27FC236}">
                <a16:creationId xmlns:a16="http://schemas.microsoft.com/office/drawing/2014/main" id="{D470B26E-6085-25C7-6128-FB2298B4571F}"/>
              </a:ext>
            </a:extLst>
          </p:cNvPr>
          <p:cNvSpPr/>
          <p:nvPr/>
        </p:nvSpPr>
        <p:spPr>
          <a:xfrm>
            <a:off x="9040967" y="46482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6" name="Google Shape;413;p38">
            <a:extLst>
              <a:ext uri="{FF2B5EF4-FFF2-40B4-BE49-F238E27FC236}">
                <a16:creationId xmlns:a16="http://schemas.microsoft.com/office/drawing/2014/main" id="{A7DF0972-1279-4B29-47E6-10FB4D08949E}"/>
              </a:ext>
            </a:extLst>
          </p:cNvPr>
          <p:cNvSpPr txBox="1"/>
          <p:nvPr/>
        </p:nvSpPr>
        <p:spPr>
          <a:xfrm>
            <a:off x="7924800" y="47172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15</a:t>
            </a:r>
            <a:endParaRPr sz="1700" b="0" kern="0">
              <a:solidFill>
                <a:srgbClr val="000000"/>
              </a:solidFill>
              <a:latin typeface="Quattrocento Sans"/>
              <a:ea typeface="Quattrocento Sans"/>
              <a:cs typeface="Quattrocento Sans"/>
              <a:sym typeface="Quattrocento Sans"/>
            </a:endParaRPr>
          </a:p>
        </p:txBody>
      </p:sp>
      <p:sp>
        <p:nvSpPr>
          <p:cNvPr id="7" name="Google Shape;414;p38">
            <a:extLst>
              <a:ext uri="{FF2B5EF4-FFF2-40B4-BE49-F238E27FC236}">
                <a16:creationId xmlns:a16="http://schemas.microsoft.com/office/drawing/2014/main" id="{494B1127-7E3A-98EB-3D54-D21210168537}"/>
              </a:ext>
            </a:extLst>
          </p:cNvPr>
          <p:cNvSpPr txBox="1"/>
          <p:nvPr/>
        </p:nvSpPr>
        <p:spPr>
          <a:xfrm>
            <a:off x="9040967" y="4711521"/>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18</a:t>
            </a:r>
            <a:endParaRPr sz="1700" b="0" kern="0">
              <a:solidFill>
                <a:srgbClr val="000000"/>
              </a:solidFill>
              <a:latin typeface="Quattrocento Sans"/>
              <a:ea typeface="Quattrocento Sans"/>
              <a:cs typeface="Quattrocento Sans"/>
              <a:sym typeface="Quattrocento Sans"/>
            </a:endParaRPr>
          </a:p>
        </p:txBody>
      </p:sp>
      <p:grpSp>
        <p:nvGrpSpPr>
          <p:cNvPr id="8" name="Google Shape;415;p38">
            <a:extLst>
              <a:ext uri="{FF2B5EF4-FFF2-40B4-BE49-F238E27FC236}">
                <a16:creationId xmlns:a16="http://schemas.microsoft.com/office/drawing/2014/main" id="{3D17A9ED-2B55-2DBE-8C66-8E4BD5321ED1}"/>
              </a:ext>
            </a:extLst>
          </p:cNvPr>
          <p:cNvGrpSpPr/>
          <p:nvPr/>
        </p:nvGrpSpPr>
        <p:grpSpPr>
          <a:xfrm>
            <a:off x="5820232" y="2569850"/>
            <a:ext cx="585175" cy="585000"/>
            <a:chOff x="7542800" y="2629800"/>
            <a:chExt cx="585000" cy="585000"/>
          </a:xfrm>
        </p:grpSpPr>
        <p:sp>
          <p:nvSpPr>
            <p:cNvPr id="9" name="Google Shape;416;p38">
              <a:extLst>
                <a:ext uri="{FF2B5EF4-FFF2-40B4-BE49-F238E27FC236}">
                  <a16:creationId xmlns:a16="http://schemas.microsoft.com/office/drawing/2014/main" id="{120DDCFE-9B47-C9E4-4867-ABE20FDB211A}"/>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10" name="Google Shape;417;p38">
              <a:extLst>
                <a:ext uri="{FF2B5EF4-FFF2-40B4-BE49-F238E27FC236}">
                  <a16:creationId xmlns:a16="http://schemas.microsoft.com/office/drawing/2014/main" id="{25B985A5-A37D-DB0F-AE45-DEE1867AD18B}"/>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8</a:t>
              </a:r>
              <a:endParaRPr sz="1700" b="0" kern="0">
                <a:solidFill>
                  <a:srgbClr val="000000"/>
                </a:solidFill>
                <a:latin typeface="Quattrocento Sans"/>
                <a:ea typeface="Quattrocento Sans"/>
                <a:cs typeface="Quattrocento Sans"/>
                <a:sym typeface="Quattrocento Sans"/>
              </a:endParaRPr>
            </a:p>
          </p:txBody>
        </p:sp>
      </p:grpSp>
      <p:grpSp>
        <p:nvGrpSpPr>
          <p:cNvPr id="11" name="Google Shape;418;p38">
            <a:extLst>
              <a:ext uri="{FF2B5EF4-FFF2-40B4-BE49-F238E27FC236}">
                <a16:creationId xmlns:a16="http://schemas.microsoft.com/office/drawing/2014/main" id="{8817D176-F026-911B-4A3D-089CA61B43F8}"/>
              </a:ext>
            </a:extLst>
          </p:cNvPr>
          <p:cNvGrpSpPr/>
          <p:nvPr/>
        </p:nvGrpSpPr>
        <p:grpSpPr>
          <a:xfrm>
            <a:off x="4649939" y="3626275"/>
            <a:ext cx="585175" cy="585000"/>
            <a:chOff x="7542800" y="2629800"/>
            <a:chExt cx="585000" cy="585000"/>
          </a:xfrm>
        </p:grpSpPr>
        <p:sp>
          <p:nvSpPr>
            <p:cNvPr id="12" name="Google Shape;419;p38">
              <a:extLst>
                <a:ext uri="{FF2B5EF4-FFF2-40B4-BE49-F238E27FC236}">
                  <a16:creationId xmlns:a16="http://schemas.microsoft.com/office/drawing/2014/main" id="{28C939CE-3C0B-7741-C729-0C7E95D5DC6C}"/>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13" name="Google Shape;420;p38">
              <a:extLst>
                <a:ext uri="{FF2B5EF4-FFF2-40B4-BE49-F238E27FC236}">
                  <a16:creationId xmlns:a16="http://schemas.microsoft.com/office/drawing/2014/main" id="{BB966318-870B-48CD-0D16-8F9CA468CFE7}"/>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6</a:t>
              </a:r>
              <a:endParaRPr sz="1700" b="0" kern="0">
                <a:solidFill>
                  <a:srgbClr val="000000"/>
                </a:solidFill>
                <a:latin typeface="Quattrocento Sans"/>
                <a:ea typeface="Quattrocento Sans"/>
                <a:cs typeface="Quattrocento Sans"/>
                <a:sym typeface="Quattrocento Sans"/>
              </a:endParaRPr>
            </a:p>
          </p:txBody>
        </p:sp>
      </p:grpSp>
      <p:grpSp>
        <p:nvGrpSpPr>
          <p:cNvPr id="14" name="Google Shape;421;p38">
            <a:extLst>
              <a:ext uri="{FF2B5EF4-FFF2-40B4-BE49-F238E27FC236}">
                <a16:creationId xmlns:a16="http://schemas.microsoft.com/office/drawing/2014/main" id="{BDBE379E-3392-0C1D-3662-50621A8A5790}"/>
              </a:ext>
            </a:extLst>
          </p:cNvPr>
          <p:cNvGrpSpPr/>
          <p:nvPr/>
        </p:nvGrpSpPr>
        <p:grpSpPr>
          <a:xfrm>
            <a:off x="7385973" y="3626275"/>
            <a:ext cx="585175" cy="585000"/>
            <a:chOff x="7542800" y="2629800"/>
            <a:chExt cx="585000" cy="585000"/>
          </a:xfrm>
        </p:grpSpPr>
        <p:sp>
          <p:nvSpPr>
            <p:cNvPr id="15" name="Google Shape;422;p38">
              <a:extLst>
                <a:ext uri="{FF2B5EF4-FFF2-40B4-BE49-F238E27FC236}">
                  <a16:creationId xmlns:a16="http://schemas.microsoft.com/office/drawing/2014/main" id="{E7941F42-9136-0C67-869E-E557B81BB881}"/>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16" name="Google Shape;423;p38">
              <a:extLst>
                <a:ext uri="{FF2B5EF4-FFF2-40B4-BE49-F238E27FC236}">
                  <a16:creationId xmlns:a16="http://schemas.microsoft.com/office/drawing/2014/main" id="{74FFFECA-D91C-730D-E978-6392A35A07A6}"/>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14</a:t>
              </a:r>
              <a:endParaRPr sz="1700" b="0" kern="0">
                <a:solidFill>
                  <a:srgbClr val="000000"/>
                </a:solidFill>
                <a:latin typeface="Quattrocento Sans"/>
                <a:ea typeface="Quattrocento Sans"/>
                <a:cs typeface="Quattrocento Sans"/>
                <a:sym typeface="Quattrocento Sans"/>
              </a:endParaRPr>
            </a:p>
          </p:txBody>
        </p:sp>
      </p:grpSp>
      <p:grpSp>
        <p:nvGrpSpPr>
          <p:cNvPr id="17" name="Google Shape;424;p38">
            <a:extLst>
              <a:ext uri="{FF2B5EF4-FFF2-40B4-BE49-F238E27FC236}">
                <a16:creationId xmlns:a16="http://schemas.microsoft.com/office/drawing/2014/main" id="{B0951420-5D02-A550-3A8E-249C658B2C5B}"/>
              </a:ext>
            </a:extLst>
          </p:cNvPr>
          <p:cNvGrpSpPr/>
          <p:nvPr/>
        </p:nvGrpSpPr>
        <p:grpSpPr>
          <a:xfrm>
            <a:off x="3990824" y="4602075"/>
            <a:ext cx="585175" cy="585000"/>
            <a:chOff x="7542800" y="2629800"/>
            <a:chExt cx="585000" cy="585000"/>
          </a:xfrm>
        </p:grpSpPr>
        <p:sp>
          <p:nvSpPr>
            <p:cNvPr id="18" name="Google Shape;425;p38">
              <a:extLst>
                <a:ext uri="{FF2B5EF4-FFF2-40B4-BE49-F238E27FC236}">
                  <a16:creationId xmlns:a16="http://schemas.microsoft.com/office/drawing/2014/main" id="{F0F50B43-2142-B05D-9746-3AA18604788F}"/>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19" name="Google Shape;426;p38">
              <a:extLst>
                <a:ext uri="{FF2B5EF4-FFF2-40B4-BE49-F238E27FC236}">
                  <a16:creationId xmlns:a16="http://schemas.microsoft.com/office/drawing/2014/main" id="{CCB2E3DE-8C98-5845-07FE-32D30DD91421}"/>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3</a:t>
              </a:r>
              <a:endParaRPr sz="1700" b="0" kern="0">
                <a:solidFill>
                  <a:srgbClr val="000000"/>
                </a:solidFill>
                <a:latin typeface="Quattrocento Sans"/>
                <a:ea typeface="Quattrocento Sans"/>
                <a:cs typeface="Quattrocento Sans"/>
                <a:sym typeface="Quattrocento Sans"/>
              </a:endParaRPr>
            </a:p>
          </p:txBody>
        </p:sp>
      </p:grpSp>
      <p:grpSp>
        <p:nvGrpSpPr>
          <p:cNvPr id="20" name="Google Shape;427;p38">
            <a:extLst>
              <a:ext uri="{FF2B5EF4-FFF2-40B4-BE49-F238E27FC236}">
                <a16:creationId xmlns:a16="http://schemas.microsoft.com/office/drawing/2014/main" id="{488C4612-02B9-BD85-C669-68069BA39712}"/>
              </a:ext>
            </a:extLst>
          </p:cNvPr>
          <p:cNvGrpSpPr/>
          <p:nvPr/>
        </p:nvGrpSpPr>
        <p:grpSpPr>
          <a:xfrm>
            <a:off x="5235085" y="4602075"/>
            <a:ext cx="585175" cy="585000"/>
            <a:chOff x="7542800" y="2629800"/>
            <a:chExt cx="585000" cy="585000"/>
          </a:xfrm>
        </p:grpSpPr>
        <p:sp>
          <p:nvSpPr>
            <p:cNvPr id="21" name="Google Shape;428;p38">
              <a:extLst>
                <a:ext uri="{FF2B5EF4-FFF2-40B4-BE49-F238E27FC236}">
                  <a16:creationId xmlns:a16="http://schemas.microsoft.com/office/drawing/2014/main" id="{8F3748CB-4D48-C5A5-F152-2C5C0617753E}"/>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22" name="Google Shape;429;p38">
              <a:extLst>
                <a:ext uri="{FF2B5EF4-FFF2-40B4-BE49-F238E27FC236}">
                  <a16:creationId xmlns:a16="http://schemas.microsoft.com/office/drawing/2014/main" id="{3F4A68CB-BAD1-FD77-CF58-7A21581FBD52}"/>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7</a:t>
              </a:r>
              <a:endParaRPr sz="1700" b="0" kern="0">
                <a:solidFill>
                  <a:srgbClr val="000000"/>
                </a:solidFill>
                <a:latin typeface="Quattrocento Sans"/>
                <a:ea typeface="Quattrocento Sans"/>
                <a:cs typeface="Quattrocento Sans"/>
                <a:sym typeface="Quattrocento Sans"/>
              </a:endParaRPr>
            </a:p>
          </p:txBody>
        </p:sp>
      </p:grpSp>
      <p:grpSp>
        <p:nvGrpSpPr>
          <p:cNvPr id="23" name="Google Shape;430;p38">
            <a:extLst>
              <a:ext uri="{FF2B5EF4-FFF2-40B4-BE49-F238E27FC236}">
                <a16:creationId xmlns:a16="http://schemas.microsoft.com/office/drawing/2014/main" id="{B6FE9CEB-6B60-BC8D-CE92-06BDC1CB0D33}"/>
              </a:ext>
            </a:extLst>
          </p:cNvPr>
          <p:cNvGrpSpPr/>
          <p:nvPr/>
        </p:nvGrpSpPr>
        <p:grpSpPr>
          <a:xfrm>
            <a:off x="6479346" y="4648200"/>
            <a:ext cx="585175" cy="585000"/>
            <a:chOff x="7542800" y="2629800"/>
            <a:chExt cx="585000" cy="585000"/>
          </a:xfrm>
        </p:grpSpPr>
        <p:sp>
          <p:nvSpPr>
            <p:cNvPr id="24" name="Google Shape;431;p38">
              <a:extLst>
                <a:ext uri="{FF2B5EF4-FFF2-40B4-BE49-F238E27FC236}">
                  <a16:creationId xmlns:a16="http://schemas.microsoft.com/office/drawing/2014/main" id="{B5F80FE4-D5D6-743C-D19A-45403035F847}"/>
                </a:ext>
              </a:extLst>
            </p:cNvPr>
            <p:cNvSpPr/>
            <p:nvPr/>
          </p:nvSpPr>
          <p:spPr>
            <a:xfrm>
              <a:off x="7542800" y="2629800"/>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25" name="Google Shape;432;p38">
              <a:extLst>
                <a:ext uri="{FF2B5EF4-FFF2-40B4-BE49-F238E27FC236}">
                  <a16:creationId xmlns:a16="http://schemas.microsoft.com/office/drawing/2014/main" id="{E70DB69D-12BF-3D5C-21BE-D49C96CBC159}"/>
                </a:ext>
              </a:extLst>
            </p:cNvPr>
            <p:cNvSpPr txBox="1"/>
            <p:nvPr/>
          </p:nvSpPr>
          <p:spPr>
            <a:xfrm>
              <a:off x="7542800" y="2699105"/>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10</a:t>
              </a:r>
              <a:endParaRPr sz="1700" b="0" kern="0">
                <a:solidFill>
                  <a:srgbClr val="000000"/>
                </a:solidFill>
                <a:latin typeface="Quattrocento Sans"/>
                <a:ea typeface="Quattrocento Sans"/>
                <a:cs typeface="Quattrocento Sans"/>
                <a:sym typeface="Quattrocento Sans"/>
              </a:endParaRPr>
            </a:p>
          </p:txBody>
        </p:sp>
      </p:grpSp>
      <p:cxnSp>
        <p:nvCxnSpPr>
          <p:cNvPr id="26" name="Google Shape;433;p38">
            <a:extLst>
              <a:ext uri="{FF2B5EF4-FFF2-40B4-BE49-F238E27FC236}">
                <a16:creationId xmlns:a16="http://schemas.microsoft.com/office/drawing/2014/main" id="{C7DC4D4D-60B4-F2F6-D3AD-66C121C1E803}"/>
              </a:ext>
            </a:extLst>
          </p:cNvPr>
          <p:cNvCxnSpPr>
            <a:stCxn id="9" idx="2"/>
            <a:endCxn id="12" idx="0"/>
          </p:cNvCxnSpPr>
          <p:nvPr/>
        </p:nvCxnSpPr>
        <p:spPr>
          <a:xfrm flipH="1">
            <a:off x="4942519" y="3154850"/>
            <a:ext cx="1170300" cy="471300"/>
          </a:xfrm>
          <a:prstGeom prst="straightConnector1">
            <a:avLst/>
          </a:prstGeom>
          <a:noFill/>
          <a:ln w="19050" cap="flat" cmpd="sng">
            <a:solidFill>
              <a:srgbClr val="B6A479"/>
            </a:solidFill>
            <a:prstDash val="solid"/>
            <a:round/>
            <a:headEnd type="none" w="med" len="med"/>
            <a:tailEnd type="triangle" w="med" len="med"/>
          </a:ln>
        </p:spPr>
      </p:cxnSp>
      <p:cxnSp>
        <p:nvCxnSpPr>
          <p:cNvPr id="27" name="Google Shape;434;p38">
            <a:extLst>
              <a:ext uri="{FF2B5EF4-FFF2-40B4-BE49-F238E27FC236}">
                <a16:creationId xmlns:a16="http://schemas.microsoft.com/office/drawing/2014/main" id="{60F071F1-E424-7DA5-A84C-5E9A3ADE4C44}"/>
              </a:ext>
            </a:extLst>
          </p:cNvPr>
          <p:cNvCxnSpPr>
            <a:stCxn id="9" idx="2"/>
            <a:endCxn id="15" idx="0"/>
          </p:cNvCxnSpPr>
          <p:nvPr/>
        </p:nvCxnSpPr>
        <p:spPr>
          <a:xfrm>
            <a:off x="6112819" y="3154850"/>
            <a:ext cx="1565700" cy="471300"/>
          </a:xfrm>
          <a:prstGeom prst="straightConnector1">
            <a:avLst/>
          </a:prstGeom>
          <a:noFill/>
          <a:ln w="19050" cap="flat" cmpd="sng">
            <a:solidFill>
              <a:srgbClr val="B6A479"/>
            </a:solidFill>
            <a:prstDash val="solid"/>
            <a:round/>
            <a:headEnd type="none" w="med" len="med"/>
            <a:tailEnd type="triangle" w="med" len="med"/>
          </a:ln>
        </p:spPr>
      </p:cxnSp>
      <p:cxnSp>
        <p:nvCxnSpPr>
          <p:cNvPr id="28" name="Google Shape;435;p38">
            <a:extLst>
              <a:ext uri="{FF2B5EF4-FFF2-40B4-BE49-F238E27FC236}">
                <a16:creationId xmlns:a16="http://schemas.microsoft.com/office/drawing/2014/main" id="{9A516DB5-07B2-66E6-932B-9113E75F8C9D}"/>
              </a:ext>
            </a:extLst>
          </p:cNvPr>
          <p:cNvCxnSpPr>
            <a:stCxn id="12" idx="2"/>
            <a:endCxn id="18" idx="0"/>
          </p:cNvCxnSpPr>
          <p:nvPr/>
        </p:nvCxnSpPr>
        <p:spPr>
          <a:xfrm flipH="1">
            <a:off x="4283427" y="4211275"/>
            <a:ext cx="659100" cy="390900"/>
          </a:xfrm>
          <a:prstGeom prst="straightConnector1">
            <a:avLst/>
          </a:prstGeom>
          <a:noFill/>
          <a:ln w="19050" cap="flat" cmpd="sng">
            <a:solidFill>
              <a:srgbClr val="B6A479"/>
            </a:solidFill>
            <a:prstDash val="solid"/>
            <a:round/>
            <a:headEnd type="none" w="med" len="med"/>
            <a:tailEnd type="triangle" w="med" len="med"/>
          </a:ln>
        </p:spPr>
      </p:cxnSp>
      <p:cxnSp>
        <p:nvCxnSpPr>
          <p:cNvPr id="29" name="Google Shape;436;p38">
            <a:extLst>
              <a:ext uri="{FF2B5EF4-FFF2-40B4-BE49-F238E27FC236}">
                <a16:creationId xmlns:a16="http://schemas.microsoft.com/office/drawing/2014/main" id="{033816F5-BE6C-F9E7-7788-29DC58A0D1A8}"/>
              </a:ext>
            </a:extLst>
          </p:cNvPr>
          <p:cNvCxnSpPr>
            <a:stCxn id="12" idx="2"/>
            <a:endCxn id="21" idx="0"/>
          </p:cNvCxnSpPr>
          <p:nvPr/>
        </p:nvCxnSpPr>
        <p:spPr>
          <a:xfrm>
            <a:off x="4942527" y="4211275"/>
            <a:ext cx="585000" cy="390900"/>
          </a:xfrm>
          <a:prstGeom prst="straightConnector1">
            <a:avLst/>
          </a:prstGeom>
          <a:noFill/>
          <a:ln w="19050" cap="flat" cmpd="sng">
            <a:solidFill>
              <a:srgbClr val="B6A479"/>
            </a:solidFill>
            <a:prstDash val="solid"/>
            <a:round/>
            <a:headEnd type="none" w="med" len="med"/>
            <a:tailEnd type="triangle" w="med" len="med"/>
          </a:ln>
        </p:spPr>
      </p:cxnSp>
      <p:cxnSp>
        <p:nvCxnSpPr>
          <p:cNvPr id="30" name="Google Shape;437;p38">
            <a:extLst>
              <a:ext uri="{FF2B5EF4-FFF2-40B4-BE49-F238E27FC236}">
                <a16:creationId xmlns:a16="http://schemas.microsoft.com/office/drawing/2014/main" id="{A57C37A9-B736-E516-CBBA-AA9363D5F6C7}"/>
              </a:ext>
            </a:extLst>
          </p:cNvPr>
          <p:cNvCxnSpPr>
            <a:stCxn id="15" idx="2"/>
            <a:endCxn id="24" idx="0"/>
          </p:cNvCxnSpPr>
          <p:nvPr/>
        </p:nvCxnSpPr>
        <p:spPr>
          <a:xfrm flipH="1">
            <a:off x="6771961" y="4211275"/>
            <a:ext cx="906600" cy="436800"/>
          </a:xfrm>
          <a:prstGeom prst="straightConnector1">
            <a:avLst/>
          </a:prstGeom>
          <a:noFill/>
          <a:ln w="19050" cap="flat" cmpd="sng">
            <a:solidFill>
              <a:srgbClr val="B6A479"/>
            </a:solidFill>
            <a:prstDash val="solid"/>
            <a:round/>
            <a:headEnd type="none" w="med" len="med"/>
            <a:tailEnd type="triangle" w="med" len="med"/>
          </a:ln>
        </p:spPr>
      </p:cxnSp>
      <p:cxnSp>
        <p:nvCxnSpPr>
          <p:cNvPr id="31" name="Google Shape;438;p38">
            <a:extLst>
              <a:ext uri="{FF2B5EF4-FFF2-40B4-BE49-F238E27FC236}">
                <a16:creationId xmlns:a16="http://schemas.microsoft.com/office/drawing/2014/main" id="{EE336387-8301-828B-A321-8EB372335187}"/>
              </a:ext>
            </a:extLst>
          </p:cNvPr>
          <p:cNvCxnSpPr>
            <a:endCxn id="4" idx="0"/>
          </p:cNvCxnSpPr>
          <p:nvPr/>
        </p:nvCxnSpPr>
        <p:spPr>
          <a:xfrm>
            <a:off x="7988100" y="4234500"/>
            <a:ext cx="229200" cy="413700"/>
          </a:xfrm>
          <a:prstGeom prst="straightConnector1">
            <a:avLst/>
          </a:prstGeom>
          <a:noFill/>
          <a:ln w="19050" cap="flat" cmpd="sng">
            <a:solidFill>
              <a:srgbClr val="B6A479"/>
            </a:solidFill>
            <a:prstDash val="solid"/>
            <a:round/>
            <a:headEnd type="none" w="med" len="med"/>
            <a:tailEnd type="triangle" w="med" len="med"/>
          </a:ln>
        </p:spPr>
      </p:cxnSp>
      <p:grpSp>
        <p:nvGrpSpPr>
          <p:cNvPr id="32" name="Google Shape;439;p38">
            <a:extLst>
              <a:ext uri="{FF2B5EF4-FFF2-40B4-BE49-F238E27FC236}">
                <a16:creationId xmlns:a16="http://schemas.microsoft.com/office/drawing/2014/main" id="{F58D0FE6-67D3-D2C8-CDEB-9651AD41C67C}"/>
              </a:ext>
            </a:extLst>
          </p:cNvPr>
          <p:cNvGrpSpPr/>
          <p:nvPr/>
        </p:nvGrpSpPr>
        <p:grpSpPr>
          <a:xfrm>
            <a:off x="7971068" y="3626275"/>
            <a:ext cx="585175" cy="585000"/>
            <a:chOff x="6497450" y="1607875"/>
            <a:chExt cx="585000" cy="585000"/>
          </a:xfrm>
        </p:grpSpPr>
        <p:sp>
          <p:nvSpPr>
            <p:cNvPr id="33" name="Google Shape;440;p38">
              <a:extLst>
                <a:ext uri="{FF2B5EF4-FFF2-40B4-BE49-F238E27FC236}">
                  <a16:creationId xmlns:a16="http://schemas.microsoft.com/office/drawing/2014/main" id="{4A4E1E23-D395-9E11-4C53-7C718F30D613}"/>
                </a:ext>
              </a:extLst>
            </p:cNvPr>
            <p:cNvSpPr/>
            <p:nvPr/>
          </p:nvSpPr>
          <p:spPr>
            <a:xfrm>
              <a:off x="6497450" y="1607875"/>
              <a:ext cx="585000" cy="585000"/>
            </a:xfrm>
            <a:prstGeom prst="rect">
              <a:avLst/>
            </a:prstGeom>
            <a:noFill/>
            <a:ln w="19050" cap="flat" cmpd="sng">
              <a:solidFill>
                <a:srgbClr val="4C3282"/>
              </a:solidFill>
              <a:prstDash val="solid"/>
              <a:round/>
              <a:headEnd type="none" w="sm" len="sm"/>
              <a:tailEnd type="none" w="sm" len="sm"/>
            </a:ln>
          </p:spPr>
          <p:txBody>
            <a:bodyPr spcFirstLastPara="1" wrap="square" lIns="91425" tIns="91425" rIns="91425" bIns="91425" anchor="ctr" anchorCtr="0">
              <a:noAutofit/>
            </a:bodyPr>
            <a:lstStyle/>
            <a:p>
              <a:pPr eaLnBrk="1" fontAlgn="auto" hangingPunct="1">
                <a:spcBef>
                  <a:spcPts val="0"/>
                </a:spcBef>
                <a:spcAft>
                  <a:spcPts val="0"/>
                </a:spcAft>
                <a:buClr>
                  <a:srgbClr val="000000"/>
                </a:buClr>
                <a:buFont typeface="Arial"/>
                <a:buNone/>
                <a:defRPr/>
              </a:pPr>
              <a:endParaRPr sz="1400" b="0" kern="0">
                <a:solidFill>
                  <a:srgbClr val="000000"/>
                </a:solidFill>
                <a:latin typeface="Arial"/>
                <a:cs typeface="Arial"/>
                <a:sym typeface="Arial"/>
              </a:endParaRPr>
            </a:p>
          </p:txBody>
        </p:sp>
        <p:sp>
          <p:nvSpPr>
            <p:cNvPr id="34" name="Google Shape;441;p38">
              <a:extLst>
                <a:ext uri="{FF2B5EF4-FFF2-40B4-BE49-F238E27FC236}">
                  <a16:creationId xmlns:a16="http://schemas.microsoft.com/office/drawing/2014/main" id="{133A74AE-37FB-D44F-8A47-41DB477FC6C3}"/>
                </a:ext>
              </a:extLst>
            </p:cNvPr>
            <p:cNvSpPr txBox="1"/>
            <p:nvPr/>
          </p:nvSpPr>
          <p:spPr>
            <a:xfrm>
              <a:off x="6497450" y="1677180"/>
              <a:ext cx="585000" cy="446400"/>
            </a:xfrm>
            <a:prstGeom prst="rect">
              <a:avLst/>
            </a:prstGeom>
            <a:noFill/>
            <a:ln>
              <a:noFill/>
            </a:ln>
          </p:spPr>
          <p:txBody>
            <a:bodyPr spcFirstLastPara="1" wrap="square" lIns="91425" tIns="91425" rIns="91425" bIns="91425" anchor="t" anchorCtr="0">
              <a:spAutoFit/>
            </a:bodyPr>
            <a:lstStyle/>
            <a:p>
              <a:pPr algn="ctr" eaLnBrk="1" fontAlgn="auto" hangingPunct="1">
                <a:spcBef>
                  <a:spcPts val="0"/>
                </a:spcBef>
                <a:spcAft>
                  <a:spcPts val="0"/>
                </a:spcAft>
                <a:buClr>
                  <a:srgbClr val="000000"/>
                </a:buClr>
                <a:buFont typeface="Arial"/>
                <a:buNone/>
                <a:defRPr/>
              </a:pPr>
              <a:r>
                <a:rPr lang="en-US" sz="1700" b="0" kern="0">
                  <a:solidFill>
                    <a:srgbClr val="000000"/>
                  </a:solidFill>
                  <a:latin typeface="Quattrocento Sans"/>
                  <a:ea typeface="Quattrocento Sans"/>
                  <a:cs typeface="Quattrocento Sans"/>
                  <a:sym typeface="Quattrocento Sans"/>
                </a:rPr>
                <a:t>16</a:t>
              </a:r>
              <a:endParaRPr sz="1700" b="0" kern="0">
                <a:solidFill>
                  <a:srgbClr val="000000"/>
                </a:solidFill>
                <a:latin typeface="Quattrocento Sans"/>
                <a:ea typeface="Quattrocento Sans"/>
                <a:cs typeface="Quattrocento Sans"/>
                <a:sym typeface="Quattrocento Sans"/>
              </a:endParaRPr>
            </a:p>
          </p:txBody>
        </p:sp>
      </p:grpSp>
      <p:cxnSp>
        <p:nvCxnSpPr>
          <p:cNvPr id="35" name="Google Shape;442;p38">
            <a:extLst>
              <a:ext uri="{FF2B5EF4-FFF2-40B4-BE49-F238E27FC236}">
                <a16:creationId xmlns:a16="http://schemas.microsoft.com/office/drawing/2014/main" id="{EF2472D0-7776-123D-F000-B6794C29B37E}"/>
              </a:ext>
            </a:extLst>
          </p:cNvPr>
          <p:cNvCxnSpPr>
            <a:stCxn id="33" idx="2"/>
            <a:endCxn id="5" idx="0"/>
          </p:cNvCxnSpPr>
          <p:nvPr/>
        </p:nvCxnSpPr>
        <p:spPr>
          <a:xfrm>
            <a:off x="8263655" y="4211275"/>
            <a:ext cx="1069800" cy="436800"/>
          </a:xfrm>
          <a:prstGeom prst="straightConnector1">
            <a:avLst/>
          </a:prstGeom>
          <a:noFill/>
          <a:ln w="19050" cap="flat" cmpd="sng">
            <a:solidFill>
              <a:srgbClr val="B6A479"/>
            </a:solidFill>
            <a:prstDash val="solid"/>
            <a:round/>
            <a:headEnd type="none" w="med" len="med"/>
            <a:tailEnd type="triangle" w="med" len="med"/>
          </a:ln>
        </p:spPr>
      </p:cxnSp>
    </p:spTree>
    <p:extLst>
      <p:ext uri="{BB962C8B-B14F-4D97-AF65-F5344CB8AC3E}">
        <p14:creationId xmlns:p14="http://schemas.microsoft.com/office/powerpoint/2010/main" val="236751257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65FD0-9AD1-64D5-89BE-926C28A114C7}"/>
              </a:ext>
            </a:extLst>
          </p:cNvPr>
          <p:cNvSpPr>
            <a:spLocks noGrp="1"/>
          </p:cNvSpPr>
          <p:nvPr>
            <p:ph type="title"/>
          </p:nvPr>
        </p:nvSpPr>
        <p:spPr/>
        <p:txBody>
          <a:bodyPr/>
          <a:lstStyle/>
          <a:p>
            <a:r>
              <a:rPr lang="en-GB" dirty="0"/>
              <a:t>L11 Heaps</a:t>
            </a:r>
            <a:endParaRPr lang="en-SE" dirty="0"/>
          </a:p>
        </p:txBody>
      </p:sp>
      <p:sp>
        <p:nvSpPr>
          <p:cNvPr id="3" name="Content Placeholder 2">
            <a:extLst>
              <a:ext uri="{FF2B5EF4-FFF2-40B4-BE49-F238E27FC236}">
                <a16:creationId xmlns:a16="http://schemas.microsoft.com/office/drawing/2014/main" id="{BEF5B798-CA28-B6F2-04D7-59215A1C231F}"/>
              </a:ext>
            </a:extLst>
          </p:cNvPr>
          <p:cNvSpPr>
            <a:spLocks noGrp="1"/>
          </p:cNvSpPr>
          <p:nvPr>
            <p:ph idx="1"/>
          </p:nvPr>
        </p:nvSpPr>
        <p:spPr/>
        <p:txBody>
          <a:bodyPr/>
          <a:lstStyle/>
          <a:p>
            <a:r>
              <a:rPr lang="en-GB" dirty="0"/>
              <a:t>Consider the following sequence of numbers: 4, 3, 2, 1. Build a binary min-heap with these numbers in two ways.</a:t>
            </a:r>
          </a:p>
          <a:p>
            <a:r>
              <a:rPr lang="en-GB" dirty="0"/>
              <a:t>(a) Use Floyd’s build-heap to build the heap. Draw the heap before and after each percolation. At the end, draw the array representation of the final heap.</a:t>
            </a:r>
          </a:p>
          <a:p>
            <a:r>
              <a:rPr lang="en-GB" dirty="0"/>
              <a:t>(b) Build the heap using repeated insertions (in the order given: 4, 3, 2, 1) - draw the heap after each insertion. At the end, draw the array representation of the final heap.</a:t>
            </a:r>
            <a:endParaRPr lang="en-SE" dirty="0"/>
          </a:p>
        </p:txBody>
      </p:sp>
    </p:spTree>
    <p:extLst>
      <p:ext uri="{BB962C8B-B14F-4D97-AF65-F5344CB8AC3E}">
        <p14:creationId xmlns:p14="http://schemas.microsoft.com/office/powerpoint/2010/main" val="22378653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750C9-50A4-C9D4-B238-45E5510E4B68}"/>
              </a:ext>
            </a:extLst>
          </p:cNvPr>
          <p:cNvSpPr>
            <a:spLocks noGrp="1"/>
          </p:cNvSpPr>
          <p:nvPr>
            <p:ph type="title"/>
          </p:nvPr>
        </p:nvSpPr>
        <p:spPr/>
        <p:txBody>
          <a:bodyPr/>
          <a:lstStyle/>
          <a:p>
            <a:r>
              <a:rPr lang="en-GB" dirty="0"/>
              <a:t>L13 Dijkstra’s Algorithm</a:t>
            </a:r>
            <a:endParaRPr lang="en-SE" dirty="0"/>
          </a:p>
        </p:txBody>
      </p:sp>
      <p:sp>
        <p:nvSpPr>
          <p:cNvPr id="3" name="Content Placeholder 2">
            <a:extLst>
              <a:ext uri="{FF2B5EF4-FFF2-40B4-BE49-F238E27FC236}">
                <a16:creationId xmlns:a16="http://schemas.microsoft.com/office/drawing/2014/main" id="{A6D4E5B3-CE31-DBC2-7E6C-F7C62C5E6448}"/>
              </a:ext>
            </a:extLst>
          </p:cNvPr>
          <p:cNvSpPr>
            <a:spLocks noGrp="1"/>
          </p:cNvSpPr>
          <p:nvPr>
            <p:ph idx="1"/>
          </p:nvPr>
        </p:nvSpPr>
        <p:spPr/>
        <p:txBody>
          <a:bodyPr/>
          <a:lstStyle/>
          <a:p>
            <a:r>
              <a:rPr lang="en-GB" dirty="0"/>
              <a:t>Given this directed graph, run Dijkstra’s Algo to find shortest paths </a:t>
            </a:r>
            <a:r>
              <a:rPr lang="en-GB" dirty="0">
                <a:solidFill>
                  <a:srgbClr val="FF0000"/>
                </a:solidFill>
              </a:rPr>
              <a:t>starting from source node A</a:t>
            </a:r>
            <a:r>
              <a:rPr lang="en-GB" dirty="0"/>
              <a:t>. Give the node visit order, and fill in this table of SN (Shortest Distance) and PN (Previous Node), crossing out old SD and PN as you find a shortcut path with smaller SD.</a:t>
            </a:r>
          </a:p>
          <a:p>
            <a:endParaRPr lang="en-SE" dirty="0"/>
          </a:p>
        </p:txBody>
      </p:sp>
      <p:pic>
        <p:nvPicPr>
          <p:cNvPr id="5" name="Picture 4">
            <a:extLst>
              <a:ext uri="{FF2B5EF4-FFF2-40B4-BE49-F238E27FC236}">
                <a16:creationId xmlns:a16="http://schemas.microsoft.com/office/drawing/2014/main" id="{B0863D95-A610-0022-74C4-EC6E62253D3A}"/>
              </a:ext>
            </a:extLst>
          </p:cNvPr>
          <p:cNvPicPr>
            <a:picLocks noChangeAspect="1"/>
          </p:cNvPicPr>
          <p:nvPr/>
        </p:nvPicPr>
        <p:blipFill>
          <a:blip r:embed="rId2"/>
          <a:stretch>
            <a:fillRect/>
          </a:stretch>
        </p:blipFill>
        <p:spPr>
          <a:xfrm>
            <a:off x="685800" y="2819400"/>
            <a:ext cx="4163006" cy="2572109"/>
          </a:xfrm>
          <a:prstGeom prst="rect">
            <a:avLst/>
          </a:prstGeom>
        </p:spPr>
      </p:pic>
      <p:graphicFrame>
        <p:nvGraphicFramePr>
          <p:cNvPr id="8" name="Google Shape;519;p34">
            <a:extLst>
              <a:ext uri="{FF2B5EF4-FFF2-40B4-BE49-F238E27FC236}">
                <a16:creationId xmlns:a16="http://schemas.microsoft.com/office/drawing/2014/main" id="{29C75071-40C0-07D6-46B6-F297462ACF98}"/>
              </a:ext>
            </a:extLst>
          </p:cNvPr>
          <p:cNvGraphicFramePr/>
          <p:nvPr>
            <p:extLst>
              <p:ext uri="{D42A27DB-BD31-4B8C-83A1-F6EECF244321}">
                <p14:modId xmlns:p14="http://schemas.microsoft.com/office/powerpoint/2010/main" val="1458986592"/>
              </p:ext>
            </p:extLst>
          </p:nvPr>
        </p:nvGraphicFramePr>
        <p:xfrm>
          <a:off x="6316888" y="3054960"/>
          <a:ext cx="3092700" cy="2971660"/>
        </p:xfrm>
        <a:graphic>
          <a:graphicData uri="http://schemas.openxmlformats.org/drawingml/2006/table">
            <a:tbl>
              <a:tblPr firstRow="1" bandRow="1">
                <a:noFill/>
              </a:tblPr>
              <a:tblGrid>
                <a:gridCol w="1030900">
                  <a:extLst>
                    <a:ext uri="{9D8B030D-6E8A-4147-A177-3AD203B41FA5}">
                      <a16:colId xmlns:a16="http://schemas.microsoft.com/office/drawing/2014/main" val="20000"/>
                    </a:ext>
                  </a:extLst>
                </a:gridCol>
                <a:gridCol w="1030900">
                  <a:extLst>
                    <a:ext uri="{9D8B030D-6E8A-4147-A177-3AD203B41FA5}">
                      <a16:colId xmlns:a16="http://schemas.microsoft.com/office/drawing/2014/main" val="20002"/>
                    </a:ext>
                  </a:extLst>
                </a:gridCol>
                <a:gridCol w="1030900">
                  <a:extLst>
                    <a:ext uri="{9D8B030D-6E8A-4147-A177-3AD203B41FA5}">
                      <a16:colId xmlns:a16="http://schemas.microsoft.com/office/drawing/2014/main" val="20003"/>
                    </a:ext>
                  </a:extLst>
                </a:gridCol>
              </a:tblGrid>
              <a:tr h="406400">
                <a:tc>
                  <a:txBody>
                    <a:bodyPr/>
                    <a:lstStyle/>
                    <a:p>
                      <a:pPr marL="0" lvl="0" indent="0" algn="ctr" rtl="0">
                        <a:spcBef>
                          <a:spcPts val="0"/>
                        </a:spcBef>
                        <a:spcAft>
                          <a:spcPts val="0"/>
                        </a:spcAft>
                        <a:buClr>
                          <a:schemeClr val="dk1"/>
                        </a:buClr>
                        <a:buFont typeface="Arial"/>
                        <a:buNone/>
                      </a:pPr>
                      <a:r>
                        <a:rPr lang="en-US" sz="1900" b="0" dirty="0">
                          <a:solidFill>
                            <a:schemeClr val="tx1"/>
                          </a:solidFill>
                          <a:latin typeface="Quattrocento Sans"/>
                          <a:ea typeface="Quattrocento Sans"/>
                          <a:cs typeface="Quattrocento Sans"/>
                          <a:sym typeface="Quattrocento Sans"/>
                        </a:rPr>
                        <a:t>Node</a:t>
                      </a:r>
                      <a:endParaRPr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A48DD3"/>
                    </a:solidFill>
                  </a:tcPr>
                </a:tc>
                <a:tc>
                  <a:txBody>
                    <a:bodyPr/>
                    <a:lstStyle/>
                    <a:p>
                      <a:pPr marL="0" marR="0" lvl="0" indent="0" algn="ctr" rtl="0">
                        <a:spcBef>
                          <a:spcPts val="0"/>
                        </a:spcBef>
                        <a:spcAft>
                          <a:spcPts val="0"/>
                        </a:spcAft>
                        <a:buNone/>
                      </a:pPr>
                      <a:r>
                        <a:rPr lang="en-US" sz="1900" b="0" dirty="0">
                          <a:solidFill>
                            <a:schemeClr val="tx1"/>
                          </a:solidFill>
                          <a:latin typeface="Quattrocento Sans"/>
                          <a:ea typeface="Quattrocento Sans"/>
                          <a:cs typeface="Quattrocento Sans"/>
                          <a:sym typeface="Quattrocento Sans"/>
                        </a:rPr>
                        <a:t>SD</a:t>
                      </a:r>
                      <a:endParaRPr sz="1900"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rgbClr val="A48DD3"/>
                    </a:solidFill>
                  </a:tcPr>
                </a:tc>
                <a:tc>
                  <a:txBody>
                    <a:bodyPr/>
                    <a:lstStyle/>
                    <a:p>
                      <a:pPr marL="0" marR="0" lvl="0" indent="0" algn="ctr" rtl="0">
                        <a:spcBef>
                          <a:spcPts val="0"/>
                        </a:spcBef>
                        <a:spcAft>
                          <a:spcPts val="0"/>
                        </a:spcAft>
                        <a:buNone/>
                      </a:pPr>
                      <a:r>
                        <a:rPr lang="en-US" sz="1900" b="0" dirty="0">
                          <a:solidFill>
                            <a:schemeClr val="tx1"/>
                          </a:solidFill>
                          <a:latin typeface="Quattrocento Sans"/>
                          <a:ea typeface="Quattrocento Sans"/>
                          <a:cs typeface="Quattrocento Sans"/>
                          <a:sym typeface="Quattrocento Sans"/>
                        </a:rPr>
                        <a:t>PN</a:t>
                      </a:r>
                      <a:endParaRPr sz="1900"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rgbClr val="A48DD3"/>
                    </a:solidFill>
                  </a:tcPr>
                </a:tc>
                <a:extLst>
                  <a:ext uri="{0D108BD9-81ED-4DB2-BD59-A6C34878D82A}">
                    <a16:rowId xmlns:a16="http://schemas.microsoft.com/office/drawing/2014/main" val="10000"/>
                  </a:ext>
                </a:extLst>
              </a:tr>
              <a:tr h="365750">
                <a:tc>
                  <a:txBody>
                    <a:bodyPr/>
                    <a:lstStyle/>
                    <a:p>
                      <a:pPr marL="0" marR="0" lvl="0" indent="0" algn="ctr" rtl="0">
                        <a:spcBef>
                          <a:spcPts val="0"/>
                        </a:spcBef>
                        <a:spcAft>
                          <a:spcPts val="0"/>
                        </a:spcAft>
                        <a:buNone/>
                      </a:pPr>
                      <a:r>
                        <a:rPr lang="en-US" sz="2000" b="0" dirty="0">
                          <a:solidFill>
                            <a:schemeClr val="tx1"/>
                          </a:solidFill>
                          <a:latin typeface="Quattrocento Sans"/>
                          <a:ea typeface="Quattrocento Sans"/>
                          <a:cs typeface="Quattrocento Sans"/>
                          <a:sym typeface="Quattrocento Sans"/>
                        </a:rPr>
                        <a:t>A</a:t>
                      </a:r>
                      <a:endParaRPr sz="2400"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b="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65750">
                <a:tc>
                  <a:txBody>
                    <a:bodyPr/>
                    <a:lstStyle/>
                    <a:p>
                      <a:pPr marL="0" marR="0" lvl="0" indent="0" algn="ctr" rtl="0">
                        <a:spcBef>
                          <a:spcPts val="0"/>
                        </a:spcBef>
                        <a:spcAft>
                          <a:spcPts val="0"/>
                        </a:spcAft>
                        <a:buNone/>
                      </a:pPr>
                      <a:r>
                        <a:rPr lang="en-US" sz="2000" b="0" dirty="0">
                          <a:solidFill>
                            <a:schemeClr val="tx1"/>
                          </a:solidFill>
                          <a:latin typeface="Quattrocento Sans"/>
                          <a:ea typeface="Quattrocento Sans"/>
                          <a:cs typeface="Quattrocento Sans"/>
                          <a:sym typeface="Quattrocento Sans"/>
                        </a:rPr>
                        <a:t>B</a:t>
                      </a:r>
                      <a:endParaRPr sz="2400"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chemeClr val="dk1"/>
                        </a:buClr>
                        <a:buSzPts val="1600"/>
                        <a:buFont typeface="Calibri"/>
                        <a:buNone/>
                      </a:pPr>
                      <a:endParaRPr sz="1600" b="0" i="0" u="none" strike="noStrike" cap="none" dirty="0">
                        <a:solidFill>
                          <a:schemeClr val="tx1"/>
                        </a:solidFill>
                        <a:latin typeface="Quattrocento Sans"/>
                        <a:ea typeface="Quattrocento Sans"/>
                        <a:cs typeface="Quattrocento Sans"/>
                        <a:sym typeface="Quattrocento Sans"/>
                      </a:endParaRPr>
                    </a:p>
                  </a:txBody>
                  <a:tcPr marL="91450" marR="91450" marT="45725" marB="45725" anchor="ctr">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b="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365750">
                <a:tc>
                  <a:txBody>
                    <a:bodyPr/>
                    <a:lstStyle/>
                    <a:p>
                      <a:pPr marL="0" marR="0" lvl="0" indent="0" algn="ctr" rtl="0">
                        <a:spcBef>
                          <a:spcPts val="0"/>
                        </a:spcBef>
                        <a:spcAft>
                          <a:spcPts val="0"/>
                        </a:spcAft>
                        <a:buNone/>
                      </a:pPr>
                      <a:r>
                        <a:rPr lang="en-US" sz="2000" b="0">
                          <a:solidFill>
                            <a:schemeClr val="tx1"/>
                          </a:solidFill>
                          <a:latin typeface="Quattrocento Sans"/>
                          <a:ea typeface="Quattrocento Sans"/>
                          <a:cs typeface="Quattrocento Sans"/>
                          <a:sym typeface="Quattrocento Sans"/>
                        </a:rPr>
                        <a:t>C</a:t>
                      </a:r>
                      <a:endParaRPr sz="2400" b="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chemeClr val="dk1"/>
                        </a:buClr>
                        <a:buSzPts val="1600"/>
                        <a:buFont typeface="Calibri"/>
                        <a:buNone/>
                      </a:pPr>
                      <a:endParaRPr sz="1600" b="0" i="0" u="none" strike="noStrike" cap="none" dirty="0">
                        <a:solidFill>
                          <a:schemeClr val="tx1"/>
                        </a:solidFill>
                        <a:latin typeface="Quattrocento Sans"/>
                        <a:ea typeface="Quattrocento Sans"/>
                        <a:cs typeface="Quattrocento Sans"/>
                        <a:sym typeface="Quattrocento Sans"/>
                      </a:endParaRPr>
                    </a:p>
                  </a:txBody>
                  <a:tcPr marL="91450" marR="91450" marT="45725" marB="45725" anchor="ctr">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365750">
                <a:tc>
                  <a:txBody>
                    <a:bodyPr/>
                    <a:lstStyle/>
                    <a:p>
                      <a:pPr marL="0" marR="0" lvl="0" indent="0" algn="ctr" rtl="0">
                        <a:spcBef>
                          <a:spcPts val="0"/>
                        </a:spcBef>
                        <a:spcAft>
                          <a:spcPts val="0"/>
                        </a:spcAft>
                        <a:buNone/>
                      </a:pPr>
                      <a:r>
                        <a:rPr lang="en-US" sz="2000" b="0" dirty="0">
                          <a:solidFill>
                            <a:schemeClr val="tx1"/>
                          </a:solidFill>
                          <a:latin typeface="Quattrocento Sans"/>
                          <a:ea typeface="Quattrocento Sans"/>
                          <a:cs typeface="Quattrocento Sans"/>
                          <a:sym typeface="Quattrocento Sans"/>
                        </a:rPr>
                        <a:t>D</a:t>
                      </a:r>
                      <a:endParaRPr sz="2400"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chemeClr val="dk1"/>
                        </a:buClr>
                        <a:buSzPts val="1600"/>
                        <a:buFont typeface="Calibri"/>
                        <a:buNone/>
                      </a:pPr>
                      <a:endParaRPr sz="1600" b="0" i="0" u="none" strike="noStrike" cap="none">
                        <a:solidFill>
                          <a:schemeClr val="tx1"/>
                        </a:solidFill>
                        <a:latin typeface="Quattrocento Sans"/>
                        <a:ea typeface="Quattrocento Sans"/>
                        <a:cs typeface="Quattrocento Sans"/>
                        <a:sym typeface="Quattrocento Sans"/>
                      </a:endParaRPr>
                    </a:p>
                  </a:txBody>
                  <a:tcPr marL="91450" marR="91450" marT="45725" marB="45725" anchor="ctr">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365750">
                <a:tc>
                  <a:txBody>
                    <a:bodyPr/>
                    <a:lstStyle/>
                    <a:p>
                      <a:pPr marL="0" marR="0" lvl="0" indent="0" algn="ctr" rtl="0">
                        <a:spcBef>
                          <a:spcPts val="0"/>
                        </a:spcBef>
                        <a:spcAft>
                          <a:spcPts val="0"/>
                        </a:spcAft>
                        <a:buNone/>
                      </a:pPr>
                      <a:r>
                        <a:rPr lang="en-US" sz="2000" b="0" dirty="0">
                          <a:solidFill>
                            <a:schemeClr val="tx1"/>
                          </a:solidFill>
                          <a:latin typeface="Quattrocento Sans"/>
                          <a:ea typeface="Quattrocento Sans"/>
                          <a:cs typeface="Quattrocento Sans"/>
                          <a:sym typeface="Quattrocento Sans"/>
                        </a:rPr>
                        <a:t>E</a:t>
                      </a:r>
                      <a:endParaRPr sz="2400"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chemeClr val="dk1"/>
                        </a:buClr>
                        <a:buSzPts val="1600"/>
                        <a:buFont typeface="Calibri"/>
                        <a:buNone/>
                      </a:pPr>
                      <a:endParaRPr sz="1600" b="0" i="0" u="none" strike="noStrike" cap="none" dirty="0">
                        <a:solidFill>
                          <a:schemeClr val="tx1"/>
                        </a:solidFill>
                        <a:latin typeface="Quattrocento Sans"/>
                        <a:ea typeface="Quattrocento Sans"/>
                        <a:cs typeface="Quattrocento Sans"/>
                        <a:sym typeface="Quattrocento Sans"/>
                      </a:endParaRPr>
                    </a:p>
                  </a:txBody>
                  <a:tcPr marL="60950" marR="60950" marT="60950" marB="60950" anchor="ctr">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b="0" strike="noStrike"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r h="365750">
                <a:tc>
                  <a:txBody>
                    <a:bodyPr/>
                    <a:lstStyle/>
                    <a:p>
                      <a:pPr marL="0" marR="0" lvl="0" indent="0" algn="ctr" rtl="0">
                        <a:spcBef>
                          <a:spcPts val="0"/>
                        </a:spcBef>
                        <a:spcAft>
                          <a:spcPts val="0"/>
                        </a:spcAft>
                        <a:buNone/>
                      </a:pPr>
                      <a:r>
                        <a:rPr lang="en-US" sz="2000" b="0" dirty="0">
                          <a:solidFill>
                            <a:schemeClr val="tx1"/>
                          </a:solidFill>
                          <a:latin typeface="Quattrocento Sans"/>
                          <a:ea typeface="Quattrocento Sans"/>
                          <a:cs typeface="Quattrocento Sans"/>
                          <a:sym typeface="Quattrocento Sans"/>
                        </a:rPr>
                        <a:t>F</a:t>
                      </a:r>
                      <a:endParaRPr sz="2400"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chemeClr val="dk1"/>
                        </a:buClr>
                        <a:buSzPts val="1600"/>
                        <a:buFont typeface="Calibri"/>
                        <a:buNone/>
                      </a:pPr>
                      <a:endParaRPr sz="1600" b="0" i="0" u="none" strike="noStrike" cap="none" dirty="0">
                        <a:solidFill>
                          <a:schemeClr val="tx1"/>
                        </a:solidFill>
                        <a:latin typeface="Quattrocento Sans"/>
                        <a:ea typeface="Quattrocento Sans"/>
                        <a:cs typeface="Quattrocento Sans"/>
                        <a:sym typeface="Quattrocento Sans"/>
                      </a:endParaRPr>
                    </a:p>
                  </a:txBody>
                  <a:tcPr marL="60950" marR="60950" marT="60950" marB="60950" anchor="ctr">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b="0"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35973234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54DBE-A918-E21C-1C0E-4247405715D1}"/>
              </a:ext>
            </a:extLst>
          </p:cNvPr>
          <p:cNvSpPr>
            <a:spLocks noGrp="1"/>
          </p:cNvSpPr>
          <p:nvPr>
            <p:ph type="title"/>
          </p:nvPr>
        </p:nvSpPr>
        <p:spPr/>
        <p:txBody>
          <a:bodyPr/>
          <a:lstStyle/>
          <a:p>
            <a:r>
              <a:rPr lang="en-GB" dirty="0"/>
              <a:t>L13 Johnson’s algorithm</a:t>
            </a:r>
            <a:endParaRPr lang="en-SE" dirty="0"/>
          </a:p>
        </p:txBody>
      </p:sp>
      <p:sp>
        <p:nvSpPr>
          <p:cNvPr id="3" name="Content Placeholder 2">
            <a:extLst>
              <a:ext uri="{FF2B5EF4-FFF2-40B4-BE49-F238E27FC236}">
                <a16:creationId xmlns:a16="http://schemas.microsoft.com/office/drawing/2014/main" id="{E2B07607-1D6E-6192-75D5-3079E0AB82DE}"/>
              </a:ext>
            </a:extLst>
          </p:cNvPr>
          <p:cNvSpPr>
            <a:spLocks noGrp="1"/>
          </p:cNvSpPr>
          <p:nvPr>
            <p:ph idx="1"/>
          </p:nvPr>
        </p:nvSpPr>
        <p:spPr>
          <a:xfrm>
            <a:off x="575240" y="1054706"/>
            <a:ext cx="11186999" cy="2983381"/>
          </a:xfrm>
        </p:spPr>
        <p:txBody>
          <a:bodyPr>
            <a:normAutofit fontScale="85000" lnSpcReduction="20000"/>
          </a:bodyPr>
          <a:lstStyle/>
          <a:p>
            <a:pPr marL="63500" indent="0">
              <a:buNone/>
            </a:pPr>
            <a:r>
              <a:rPr lang="en-GB" sz="2400" dirty="0"/>
              <a:t>Consider the following weighted digraph. As part of Johnson’s algorithm for All-pairs Shortest Paths, add a dummy source node d, and edges with weight 0 from d to all vertices of G. Let the modified graph be G’.  </a:t>
            </a:r>
          </a:p>
          <a:p>
            <a:pPr marL="63500" indent="0" algn="just">
              <a:buNone/>
            </a:pPr>
            <a:r>
              <a:rPr lang="en-GB" sz="2400" dirty="0"/>
              <a:t>a) Compute the shortest distances from dummy source node d to each node in G’ by hand: h[0], h[1], .. h[V-1], then reweight the edges of the original graph to make the edge weights greater than or equal to 0. Draw the reweighted graph G’ (without the dummy node d).</a:t>
            </a:r>
          </a:p>
          <a:p>
            <a:pPr marL="63500" indent="0">
              <a:buNone/>
            </a:pPr>
            <a:r>
              <a:rPr lang="en-GB" sz="2400" dirty="0"/>
              <a:t>b) For the reweighted graph G’: r</a:t>
            </a:r>
            <a:r>
              <a:rPr lang="en-GB" sz="2400" dirty="0">
                <a:latin typeface="Quattrocento Sans" panose="020B0502050000020003" pitchFamily="34" charset="0"/>
              </a:rPr>
              <a:t>un Dijkstra’s Algo to find shortest paths starting from </a:t>
            </a:r>
            <a:r>
              <a:rPr lang="en-GB" sz="2400" dirty="0">
                <a:solidFill>
                  <a:srgbClr val="FF0000"/>
                </a:solidFill>
                <a:latin typeface="Quattrocento Sans" panose="020B0502050000020003" pitchFamily="34" charset="0"/>
              </a:rPr>
              <a:t>source node 1</a:t>
            </a:r>
            <a:r>
              <a:rPr lang="en-GB" sz="2400" dirty="0"/>
              <a:t>, and compute the shortest paths for the graph with updated positive or zero weights. (Do not show the intermediate steps.)</a:t>
            </a:r>
          </a:p>
          <a:p>
            <a:pPr marL="63500" indent="0">
              <a:buNone/>
            </a:pPr>
            <a:r>
              <a:rPr lang="en-GB" sz="2400" dirty="0"/>
              <a:t>c) For the original graph G: compute the shortest paths </a:t>
            </a:r>
            <a:r>
              <a:rPr lang="en-GB" sz="2400" dirty="0">
                <a:latin typeface="Quattrocento Sans" panose="020B0502050000020003" pitchFamily="34" charset="0"/>
              </a:rPr>
              <a:t>starting from </a:t>
            </a:r>
            <a:r>
              <a:rPr lang="en-GB" sz="2400" dirty="0">
                <a:solidFill>
                  <a:srgbClr val="FF0000"/>
                </a:solidFill>
                <a:latin typeface="Quattrocento Sans" panose="020B0502050000020003" pitchFamily="34" charset="0"/>
              </a:rPr>
              <a:t>source node 1</a:t>
            </a:r>
            <a:r>
              <a:rPr lang="en-GB" sz="2400" dirty="0"/>
              <a:t> with negative weights.</a:t>
            </a:r>
            <a:endParaRPr lang="en-SE" sz="2400" dirty="0"/>
          </a:p>
        </p:txBody>
      </p:sp>
      <p:graphicFrame>
        <p:nvGraphicFramePr>
          <p:cNvPr id="34" name="Table 33">
            <a:extLst>
              <a:ext uri="{FF2B5EF4-FFF2-40B4-BE49-F238E27FC236}">
                <a16:creationId xmlns:a16="http://schemas.microsoft.com/office/drawing/2014/main" id="{48F3F9D2-50D6-1A99-C64F-77CDD8AA05BD}"/>
              </a:ext>
            </a:extLst>
          </p:cNvPr>
          <p:cNvGraphicFramePr>
            <a:graphicFrameLocks noGrp="1"/>
          </p:cNvGraphicFramePr>
          <p:nvPr/>
        </p:nvGraphicFramePr>
        <p:xfrm>
          <a:off x="6241501" y="3929503"/>
          <a:ext cx="2643909" cy="1854200"/>
        </p:xfrm>
        <a:graphic>
          <a:graphicData uri="http://schemas.openxmlformats.org/drawingml/2006/table">
            <a:tbl>
              <a:tblPr firstRow="1" bandRow="1">
                <a:tableStyleId>{5940675A-B579-460E-94D1-54222C63F5DA}</a:tableStyleId>
              </a:tblPr>
              <a:tblGrid>
                <a:gridCol w="881303">
                  <a:extLst>
                    <a:ext uri="{9D8B030D-6E8A-4147-A177-3AD203B41FA5}">
                      <a16:colId xmlns:a16="http://schemas.microsoft.com/office/drawing/2014/main" val="3113293538"/>
                    </a:ext>
                  </a:extLst>
                </a:gridCol>
                <a:gridCol w="881303">
                  <a:extLst>
                    <a:ext uri="{9D8B030D-6E8A-4147-A177-3AD203B41FA5}">
                      <a16:colId xmlns:a16="http://schemas.microsoft.com/office/drawing/2014/main" val="4210074216"/>
                    </a:ext>
                  </a:extLst>
                </a:gridCol>
                <a:gridCol w="881303">
                  <a:extLst>
                    <a:ext uri="{9D8B030D-6E8A-4147-A177-3AD203B41FA5}">
                      <a16:colId xmlns:a16="http://schemas.microsoft.com/office/drawing/2014/main" val="3424504882"/>
                    </a:ext>
                  </a:extLst>
                </a:gridCol>
              </a:tblGrid>
              <a:tr h="370840">
                <a:tc>
                  <a:txBody>
                    <a:bodyPr/>
                    <a:lstStyle/>
                    <a:p>
                      <a:pPr algn="ctr"/>
                      <a:r>
                        <a:rPr lang="en-GB" sz="1600" dirty="0"/>
                        <a:t>Node </a:t>
                      </a:r>
                      <a:endParaRPr lang="en-SE" sz="1600" dirty="0"/>
                    </a:p>
                  </a:txBody>
                  <a:tcPr/>
                </a:tc>
                <a:tc>
                  <a:txBody>
                    <a:bodyPr/>
                    <a:lstStyle/>
                    <a:p>
                      <a:pPr algn="ctr"/>
                      <a:r>
                        <a:rPr lang="en-GB" sz="1600" dirty="0"/>
                        <a:t>SD</a:t>
                      </a:r>
                      <a:endParaRPr lang="en-SE" sz="1600" dirty="0"/>
                    </a:p>
                  </a:txBody>
                  <a:tcPr/>
                </a:tc>
                <a:tc>
                  <a:txBody>
                    <a:bodyPr/>
                    <a:lstStyle/>
                    <a:p>
                      <a:pPr algn="ctr"/>
                      <a:r>
                        <a:rPr lang="en-GB" sz="1600" dirty="0"/>
                        <a:t>PN</a:t>
                      </a:r>
                      <a:endParaRPr lang="en-SE" sz="1600" dirty="0"/>
                    </a:p>
                  </a:txBody>
                  <a:tcPr/>
                </a:tc>
                <a:extLst>
                  <a:ext uri="{0D108BD9-81ED-4DB2-BD59-A6C34878D82A}">
                    <a16:rowId xmlns:a16="http://schemas.microsoft.com/office/drawing/2014/main" val="2582891870"/>
                  </a:ext>
                </a:extLst>
              </a:tr>
              <a:tr h="370840">
                <a:tc>
                  <a:txBody>
                    <a:bodyPr/>
                    <a:lstStyle/>
                    <a:p>
                      <a:pPr algn="ctr"/>
                      <a:r>
                        <a:rPr lang="en-GB" sz="1600" dirty="0"/>
                        <a:t>1</a:t>
                      </a:r>
                      <a:endParaRPr lang="en-SE" sz="1600" dirty="0"/>
                    </a:p>
                  </a:txBody>
                  <a:tcPr/>
                </a:tc>
                <a:tc>
                  <a:txBody>
                    <a:bodyPr/>
                    <a:lstStyle/>
                    <a:p>
                      <a:pPr algn="ctr"/>
                      <a:r>
                        <a:rPr lang="en-GB" sz="1600" dirty="0"/>
                        <a:t>0</a:t>
                      </a:r>
                      <a:endParaRPr lang="en-SE" sz="1600" dirty="0"/>
                    </a:p>
                  </a:txBody>
                  <a:tcPr/>
                </a:tc>
                <a:tc>
                  <a:txBody>
                    <a:bodyPr/>
                    <a:lstStyle/>
                    <a:p>
                      <a:pPr algn="ctr"/>
                      <a:r>
                        <a:rPr lang="en-GB" sz="1600" dirty="0"/>
                        <a:t>/</a:t>
                      </a:r>
                      <a:endParaRPr lang="en-SE" sz="1600" dirty="0"/>
                    </a:p>
                  </a:txBody>
                  <a:tcPr/>
                </a:tc>
                <a:extLst>
                  <a:ext uri="{0D108BD9-81ED-4DB2-BD59-A6C34878D82A}">
                    <a16:rowId xmlns:a16="http://schemas.microsoft.com/office/drawing/2014/main" val="1047507187"/>
                  </a:ext>
                </a:extLst>
              </a:tr>
              <a:tr h="370840">
                <a:tc>
                  <a:txBody>
                    <a:bodyPr/>
                    <a:lstStyle/>
                    <a:p>
                      <a:pPr algn="ctr"/>
                      <a:r>
                        <a:rPr lang="en-GB" sz="1600" dirty="0"/>
                        <a:t>2</a:t>
                      </a:r>
                      <a:endParaRPr lang="en-SE" sz="1600" dirty="0"/>
                    </a:p>
                  </a:txBody>
                  <a:tcPr/>
                </a:tc>
                <a:tc>
                  <a:txBody>
                    <a:bodyPr/>
                    <a:lstStyle/>
                    <a:p>
                      <a:pPr algn="ctr"/>
                      <a:endParaRPr lang="en-SE" sz="1600" dirty="0"/>
                    </a:p>
                  </a:txBody>
                  <a:tcPr/>
                </a:tc>
                <a:tc>
                  <a:txBody>
                    <a:bodyPr/>
                    <a:lstStyle/>
                    <a:p>
                      <a:pPr algn="ctr"/>
                      <a:endParaRPr lang="en-SE" sz="1600" dirty="0"/>
                    </a:p>
                  </a:txBody>
                  <a:tcPr/>
                </a:tc>
                <a:extLst>
                  <a:ext uri="{0D108BD9-81ED-4DB2-BD59-A6C34878D82A}">
                    <a16:rowId xmlns:a16="http://schemas.microsoft.com/office/drawing/2014/main" val="3620951922"/>
                  </a:ext>
                </a:extLst>
              </a:tr>
              <a:tr h="370840">
                <a:tc>
                  <a:txBody>
                    <a:bodyPr/>
                    <a:lstStyle/>
                    <a:p>
                      <a:pPr algn="ctr"/>
                      <a:r>
                        <a:rPr lang="en-GB" sz="1600" dirty="0"/>
                        <a:t>3</a:t>
                      </a:r>
                      <a:endParaRPr lang="en-SE" sz="1600" dirty="0"/>
                    </a:p>
                  </a:txBody>
                  <a:tcPr/>
                </a:tc>
                <a:tc>
                  <a:txBody>
                    <a:bodyPr/>
                    <a:lstStyle/>
                    <a:p>
                      <a:pPr algn="ctr"/>
                      <a:endParaRPr lang="en-SE" sz="1600" dirty="0"/>
                    </a:p>
                  </a:txBody>
                  <a:tcPr/>
                </a:tc>
                <a:tc>
                  <a:txBody>
                    <a:bodyPr/>
                    <a:lstStyle/>
                    <a:p>
                      <a:pPr algn="ctr"/>
                      <a:endParaRPr lang="en-SE" sz="1600" dirty="0"/>
                    </a:p>
                  </a:txBody>
                  <a:tcPr/>
                </a:tc>
                <a:extLst>
                  <a:ext uri="{0D108BD9-81ED-4DB2-BD59-A6C34878D82A}">
                    <a16:rowId xmlns:a16="http://schemas.microsoft.com/office/drawing/2014/main" val="4276274880"/>
                  </a:ext>
                </a:extLst>
              </a:tr>
              <a:tr h="370840">
                <a:tc>
                  <a:txBody>
                    <a:bodyPr/>
                    <a:lstStyle/>
                    <a:p>
                      <a:pPr algn="ctr"/>
                      <a:r>
                        <a:rPr lang="en-GB" sz="1600" dirty="0"/>
                        <a:t>4</a:t>
                      </a:r>
                      <a:endParaRPr lang="en-SE" sz="1600" dirty="0"/>
                    </a:p>
                  </a:txBody>
                  <a:tcPr/>
                </a:tc>
                <a:tc>
                  <a:txBody>
                    <a:bodyPr/>
                    <a:lstStyle/>
                    <a:p>
                      <a:pPr algn="ctr"/>
                      <a:endParaRPr lang="en-SE" sz="1600" dirty="0"/>
                    </a:p>
                  </a:txBody>
                  <a:tcPr/>
                </a:tc>
                <a:tc>
                  <a:txBody>
                    <a:bodyPr/>
                    <a:lstStyle/>
                    <a:p>
                      <a:pPr algn="ctr"/>
                      <a:endParaRPr lang="en-SE" sz="1600" dirty="0"/>
                    </a:p>
                  </a:txBody>
                  <a:tcPr/>
                </a:tc>
                <a:extLst>
                  <a:ext uri="{0D108BD9-81ED-4DB2-BD59-A6C34878D82A}">
                    <a16:rowId xmlns:a16="http://schemas.microsoft.com/office/drawing/2014/main" val="2669259463"/>
                  </a:ext>
                </a:extLst>
              </a:tr>
            </a:tbl>
          </a:graphicData>
        </a:graphic>
      </p:graphicFrame>
      <p:sp>
        <p:nvSpPr>
          <p:cNvPr id="35" name="TextBox 34">
            <a:extLst>
              <a:ext uri="{FF2B5EF4-FFF2-40B4-BE49-F238E27FC236}">
                <a16:creationId xmlns:a16="http://schemas.microsoft.com/office/drawing/2014/main" id="{057532EE-5B39-FD7E-9235-1C41C9385E13}"/>
              </a:ext>
            </a:extLst>
          </p:cNvPr>
          <p:cNvSpPr txBox="1"/>
          <p:nvPr/>
        </p:nvSpPr>
        <p:spPr>
          <a:xfrm>
            <a:off x="6393445" y="5773527"/>
            <a:ext cx="2558823" cy="923330"/>
          </a:xfrm>
          <a:prstGeom prst="rect">
            <a:avLst/>
          </a:prstGeom>
          <a:noFill/>
        </p:spPr>
        <p:txBody>
          <a:bodyPr wrap="square">
            <a:spAutoFit/>
          </a:bodyPr>
          <a:lstStyle/>
          <a:p>
            <a:r>
              <a:rPr lang="en-GB" sz="1800" dirty="0">
                <a:solidFill>
                  <a:schemeClr val="tx1"/>
                </a:solidFill>
                <a:latin typeface="Quattrocento Sans" panose="020B0502050000020003" pitchFamily="34" charset="0"/>
              </a:rPr>
              <a:t>Shortest paths starting from source node 1 in reweighted graph</a:t>
            </a:r>
          </a:p>
        </p:txBody>
      </p:sp>
      <p:graphicFrame>
        <p:nvGraphicFramePr>
          <p:cNvPr id="36" name="Table 35">
            <a:extLst>
              <a:ext uri="{FF2B5EF4-FFF2-40B4-BE49-F238E27FC236}">
                <a16:creationId xmlns:a16="http://schemas.microsoft.com/office/drawing/2014/main" id="{303BE698-4BAE-E5FA-F50F-8C159BA4F149}"/>
              </a:ext>
            </a:extLst>
          </p:cNvPr>
          <p:cNvGraphicFramePr>
            <a:graphicFrameLocks noGrp="1"/>
          </p:cNvGraphicFramePr>
          <p:nvPr/>
        </p:nvGraphicFramePr>
        <p:xfrm>
          <a:off x="9139730" y="3929503"/>
          <a:ext cx="2643909" cy="1854200"/>
        </p:xfrm>
        <a:graphic>
          <a:graphicData uri="http://schemas.openxmlformats.org/drawingml/2006/table">
            <a:tbl>
              <a:tblPr firstRow="1" bandRow="1">
                <a:tableStyleId>{5940675A-B579-460E-94D1-54222C63F5DA}</a:tableStyleId>
              </a:tblPr>
              <a:tblGrid>
                <a:gridCol w="881303">
                  <a:extLst>
                    <a:ext uri="{9D8B030D-6E8A-4147-A177-3AD203B41FA5}">
                      <a16:colId xmlns:a16="http://schemas.microsoft.com/office/drawing/2014/main" val="3113293538"/>
                    </a:ext>
                  </a:extLst>
                </a:gridCol>
                <a:gridCol w="881303">
                  <a:extLst>
                    <a:ext uri="{9D8B030D-6E8A-4147-A177-3AD203B41FA5}">
                      <a16:colId xmlns:a16="http://schemas.microsoft.com/office/drawing/2014/main" val="4210074216"/>
                    </a:ext>
                  </a:extLst>
                </a:gridCol>
                <a:gridCol w="881303">
                  <a:extLst>
                    <a:ext uri="{9D8B030D-6E8A-4147-A177-3AD203B41FA5}">
                      <a16:colId xmlns:a16="http://schemas.microsoft.com/office/drawing/2014/main" val="3424504882"/>
                    </a:ext>
                  </a:extLst>
                </a:gridCol>
              </a:tblGrid>
              <a:tr h="370840">
                <a:tc>
                  <a:txBody>
                    <a:bodyPr/>
                    <a:lstStyle/>
                    <a:p>
                      <a:pPr algn="ctr"/>
                      <a:r>
                        <a:rPr lang="en-GB" sz="1600" dirty="0"/>
                        <a:t>Node </a:t>
                      </a:r>
                      <a:endParaRPr lang="en-SE" sz="1600" dirty="0"/>
                    </a:p>
                  </a:txBody>
                  <a:tcPr/>
                </a:tc>
                <a:tc>
                  <a:txBody>
                    <a:bodyPr/>
                    <a:lstStyle/>
                    <a:p>
                      <a:pPr algn="ctr"/>
                      <a:r>
                        <a:rPr lang="en-GB" sz="1600" dirty="0"/>
                        <a:t>SD</a:t>
                      </a:r>
                      <a:endParaRPr lang="en-SE" sz="1600" dirty="0"/>
                    </a:p>
                  </a:txBody>
                  <a:tcPr/>
                </a:tc>
                <a:tc>
                  <a:txBody>
                    <a:bodyPr/>
                    <a:lstStyle/>
                    <a:p>
                      <a:pPr algn="ctr"/>
                      <a:r>
                        <a:rPr lang="en-GB" sz="1600" dirty="0"/>
                        <a:t>PN</a:t>
                      </a:r>
                      <a:endParaRPr lang="en-SE" sz="1600" dirty="0"/>
                    </a:p>
                  </a:txBody>
                  <a:tcPr/>
                </a:tc>
                <a:extLst>
                  <a:ext uri="{0D108BD9-81ED-4DB2-BD59-A6C34878D82A}">
                    <a16:rowId xmlns:a16="http://schemas.microsoft.com/office/drawing/2014/main" val="2582891870"/>
                  </a:ext>
                </a:extLst>
              </a:tr>
              <a:tr h="370840">
                <a:tc>
                  <a:txBody>
                    <a:bodyPr/>
                    <a:lstStyle/>
                    <a:p>
                      <a:pPr algn="ctr"/>
                      <a:r>
                        <a:rPr lang="en-GB" sz="1600" dirty="0"/>
                        <a:t>1</a:t>
                      </a:r>
                      <a:endParaRPr lang="en-SE" sz="1600" dirty="0"/>
                    </a:p>
                  </a:txBody>
                  <a:tcPr/>
                </a:tc>
                <a:tc>
                  <a:txBody>
                    <a:bodyPr/>
                    <a:lstStyle/>
                    <a:p>
                      <a:pPr algn="ctr"/>
                      <a:r>
                        <a:rPr lang="en-GB" sz="1600" dirty="0"/>
                        <a:t>0</a:t>
                      </a:r>
                      <a:endParaRPr lang="en-SE" sz="1600" dirty="0"/>
                    </a:p>
                  </a:txBody>
                  <a:tcPr/>
                </a:tc>
                <a:tc>
                  <a:txBody>
                    <a:bodyPr/>
                    <a:lstStyle/>
                    <a:p>
                      <a:pPr algn="ctr"/>
                      <a:r>
                        <a:rPr lang="en-GB" sz="1600" dirty="0"/>
                        <a:t>/</a:t>
                      </a:r>
                      <a:endParaRPr lang="en-SE" sz="1600" dirty="0"/>
                    </a:p>
                  </a:txBody>
                  <a:tcPr/>
                </a:tc>
                <a:extLst>
                  <a:ext uri="{0D108BD9-81ED-4DB2-BD59-A6C34878D82A}">
                    <a16:rowId xmlns:a16="http://schemas.microsoft.com/office/drawing/2014/main" val="1047507187"/>
                  </a:ext>
                </a:extLst>
              </a:tr>
              <a:tr h="370840">
                <a:tc>
                  <a:txBody>
                    <a:bodyPr/>
                    <a:lstStyle/>
                    <a:p>
                      <a:pPr algn="ctr"/>
                      <a:r>
                        <a:rPr lang="en-GB" sz="1600" dirty="0"/>
                        <a:t>2</a:t>
                      </a:r>
                      <a:endParaRPr lang="en-SE" sz="1600" dirty="0"/>
                    </a:p>
                  </a:txBody>
                  <a:tcPr/>
                </a:tc>
                <a:tc>
                  <a:txBody>
                    <a:bodyPr/>
                    <a:lstStyle/>
                    <a:p>
                      <a:pPr algn="ctr"/>
                      <a:endParaRPr lang="en-SE" sz="1600" dirty="0"/>
                    </a:p>
                  </a:txBody>
                  <a:tcPr/>
                </a:tc>
                <a:tc>
                  <a:txBody>
                    <a:bodyPr/>
                    <a:lstStyle/>
                    <a:p>
                      <a:pPr algn="ctr"/>
                      <a:endParaRPr lang="en-SE" sz="1600" dirty="0"/>
                    </a:p>
                  </a:txBody>
                  <a:tcPr/>
                </a:tc>
                <a:extLst>
                  <a:ext uri="{0D108BD9-81ED-4DB2-BD59-A6C34878D82A}">
                    <a16:rowId xmlns:a16="http://schemas.microsoft.com/office/drawing/2014/main" val="3620951922"/>
                  </a:ext>
                </a:extLst>
              </a:tr>
              <a:tr h="370840">
                <a:tc>
                  <a:txBody>
                    <a:bodyPr/>
                    <a:lstStyle/>
                    <a:p>
                      <a:pPr algn="ctr"/>
                      <a:r>
                        <a:rPr lang="en-GB" sz="1600" dirty="0"/>
                        <a:t>3</a:t>
                      </a:r>
                      <a:endParaRPr lang="en-SE" sz="1600" dirty="0"/>
                    </a:p>
                  </a:txBody>
                  <a:tcPr/>
                </a:tc>
                <a:tc>
                  <a:txBody>
                    <a:bodyPr/>
                    <a:lstStyle/>
                    <a:p>
                      <a:pPr algn="ctr"/>
                      <a:endParaRPr lang="en-SE" sz="1600" dirty="0"/>
                    </a:p>
                  </a:txBody>
                  <a:tcPr/>
                </a:tc>
                <a:tc>
                  <a:txBody>
                    <a:bodyPr/>
                    <a:lstStyle/>
                    <a:p>
                      <a:pPr algn="ctr"/>
                      <a:endParaRPr lang="en-SE" sz="1600" dirty="0"/>
                    </a:p>
                  </a:txBody>
                  <a:tcPr/>
                </a:tc>
                <a:extLst>
                  <a:ext uri="{0D108BD9-81ED-4DB2-BD59-A6C34878D82A}">
                    <a16:rowId xmlns:a16="http://schemas.microsoft.com/office/drawing/2014/main" val="4276274880"/>
                  </a:ext>
                </a:extLst>
              </a:tr>
              <a:tr h="370840">
                <a:tc>
                  <a:txBody>
                    <a:bodyPr/>
                    <a:lstStyle/>
                    <a:p>
                      <a:pPr algn="ctr"/>
                      <a:r>
                        <a:rPr lang="en-GB" sz="1600" dirty="0"/>
                        <a:t>4</a:t>
                      </a:r>
                      <a:endParaRPr lang="en-SE" sz="1600" dirty="0"/>
                    </a:p>
                  </a:txBody>
                  <a:tcPr/>
                </a:tc>
                <a:tc>
                  <a:txBody>
                    <a:bodyPr/>
                    <a:lstStyle/>
                    <a:p>
                      <a:pPr algn="ctr"/>
                      <a:endParaRPr lang="en-SE" sz="1600" dirty="0"/>
                    </a:p>
                  </a:txBody>
                  <a:tcPr/>
                </a:tc>
                <a:tc>
                  <a:txBody>
                    <a:bodyPr/>
                    <a:lstStyle/>
                    <a:p>
                      <a:pPr algn="ctr"/>
                      <a:endParaRPr lang="en-SE" sz="1600" dirty="0"/>
                    </a:p>
                  </a:txBody>
                  <a:tcPr/>
                </a:tc>
                <a:extLst>
                  <a:ext uri="{0D108BD9-81ED-4DB2-BD59-A6C34878D82A}">
                    <a16:rowId xmlns:a16="http://schemas.microsoft.com/office/drawing/2014/main" val="2669259463"/>
                  </a:ext>
                </a:extLst>
              </a:tr>
            </a:tbl>
          </a:graphicData>
        </a:graphic>
      </p:graphicFrame>
      <p:sp>
        <p:nvSpPr>
          <p:cNvPr id="37" name="TextBox 36">
            <a:extLst>
              <a:ext uri="{FF2B5EF4-FFF2-40B4-BE49-F238E27FC236}">
                <a16:creationId xmlns:a16="http://schemas.microsoft.com/office/drawing/2014/main" id="{733C6FDF-7DE8-8C79-CD12-1CAE1E1F2968}"/>
              </a:ext>
            </a:extLst>
          </p:cNvPr>
          <p:cNvSpPr txBox="1"/>
          <p:nvPr/>
        </p:nvSpPr>
        <p:spPr>
          <a:xfrm>
            <a:off x="9396359" y="5773527"/>
            <a:ext cx="2558823" cy="923330"/>
          </a:xfrm>
          <a:prstGeom prst="rect">
            <a:avLst/>
          </a:prstGeom>
          <a:noFill/>
        </p:spPr>
        <p:txBody>
          <a:bodyPr wrap="square">
            <a:spAutoFit/>
          </a:bodyPr>
          <a:lstStyle/>
          <a:p>
            <a:r>
              <a:rPr lang="en-GB" sz="1800" dirty="0">
                <a:solidFill>
                  <a:schemeClr val="tx1"/>
                </a:solidFill>
                <a:latin typeface="Quattrocento Sans" panose="020B0502050000020003" pitchFamily="34" charset="0"/>
              </a:rPr>
              <a:t>Shortest paths starting from source node 1 in original graph</a:t>
            </a:r>
          </a:p>
        </p:txBody>
      </p:sp>
      <p:sp>
        <p:nvSpPr>
          <p:cNvPr id="50" name="Oval 5">
            <a:extLst>
              <a:ext uri="{FF2B5EF4-FFF2-40B4-BE49-F238E27FC236}">
                <a16:creationId xmlns:a16="http://schemas.microsoft.com/office/drawing/2014/main" id="{274267F4-CE3B-DC6E-004A-7E6DE509A977}"/>
              </a:ext>
            </a:extLst>
          </p:cNvPr>
          <p:cNvSpPr>
            <a:spLocks noChangeArrowheads="1"/>
          </p:cNvSpPr>
          <p:nvPr/>
        </p:nvSpPr>
        <p:spPr bwMode="auto">
          <a:xfrm>
            <a:off x="2395544" y="4082625"/>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1</a:t>
            </a:r>
            <a:endParaRPr lang="en-SE" sz="2400" dirty="0">
              <a:latin typeface="Arial" panose="020B0604020202020204" pitchFamily="34" charset="0"/>
            </a:endParaRPr>
          </a:p>
        </p:txBody>
      </p:sp>
      <p:sp>
        <p:nvSpPr>
          <p:cNvPr id="51" name="Oval 8">
            <a:extLst>
              <a:ext uri="{FF2B5EF4-FFF2-40B4-BE49-F238E27FC236}">
                <a16:creationId xmlns:a16="http://schemas.microsoft.com/office/drawing/2014/main" id="{12AFA5AC-BE19-9947-6225-79BB9B823562}"/>
              </a:ext>
            </a:extLst>
          </p:cNvPr>
          <p:cNvSpPr>
            <a:spLocks noChangeArrowheads="1"/>
          </p:cNvSpPr>
          <p:nvPr/>
        </p:nvSpPr>
        <p:spPr bwMode="auto">
          <a:xfrm>
            <a:off x="3817839" y="4082625"/>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2</a:t>
            </a:r>
            <a:endParaRPr lang="en-SE" sz="2400" dirty="0">
              <a:latin typeface="Arial" panose="020B0604020202020204" pitchFamily="34" charset="0"/>
            </a:endParaRPr>
          </a:p>
        </p:txBody>
      </p:sp>
      <p:sp>
        <p:nvSpPr>
          <p:cNvPr id="52" name="Oval 11">
            <a:extLst>
              <a:ext uri="{FF2B5EF4-FFF2-40B4-BE49-F238E27FC236}">
                <a16:creationId xmlns:a16="http://schemas.microsoft.com/office/drawing/2014/main" id="{E4FB63D7-0D98-F598-D4C0-F0C9D80C3E8E}"/>
              </a:ext>
            </a:extLst>
          </p:cNvPr>
          <p:cNvSpPr>
            <a:spLocks noChangeArrowheads="1"/>
          </p:cNvSpPr>
          <p:nvPr/>
        </p:nvSpPr>
        <p:spPr bwMode="auto">
          <a:xfrm>
            <a:off x="2395544" y="5270083"/>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3</a:t>
            </a:r>
            <a:endParaRPr lang="en-SE" sz="2400" dirty="0">
              <a:latin typeface="Arial" panose="020B0604020202020204" pitchFamily="34" charset="0"/>
            </a:endParaRPr>
          </a:p>
        </p:txBody>
      </p:sp>
      <p:sp>
        <p:nvSpPr>
          <p:cNvPr id="53" name="Line 19">
            <a:extLst>
              <a:ext uri="{FF2B5EF4-FFF2-40B4-BE49-F238E27FC236}">
                <a16:creationId xmlns:a16="http://schemas.microsoft.com/office/drawing/2014/main" id="{C9E781ED-1913-07EF-BAAB-76E78E19A408}"/>
              </a:ext>
            </a:extLst>
          </p:cNvPr>
          <p:cNvSpPr>
            <a:spLocks noChangeShapeType="1"/>
          </p:cNvSpPr>
          <p:nvPr/>
        </p:nvSpPr>
        <p:spPr bwMode="auto">
          <a:xfrm flipV="1">
            <a:off x="2928944" y="4363140"/>
            <a:ext cx="904134" cy="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54" name="Line 20">
            <a:extLst>
              <a:ext uri="{FF2B5EF4-FFF2-40B4-BE49-F238E27FC236}">
                <a16:creationId xmlns:a16="http://schemas.microsoft.com/office/drawing/2014/main" id="{12571EC7-DF0B-878F-6E2E-753C47C30444}"/>
              </a:ext>
            </a:extLst>
          </p:cNvPr>
          <p:cNvSpPr>
            <a:spLocks noChangeShapeType="1"/>
          </p:cNvSpPr>
          <p:nvPr/>
        </p:nvSpPr>
        <p:spPr bwMode="auto">
          <a:xfrm>
            <a:off x="2679187" y="4609861"/>
            <a:ext cx="15586" cy="66022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pPr>
            <a:endParaRPr lang="en-SE">
              <a:solidFill>
                <a:srgbClr val="000000"/>
              </a:solidFill>
              <a:latin typeface="Arial" panose="020B0604020202020204" pitchFamily="34" charset="0"/>
            </a:endParaRPr>
          </a:p>
        </p:txBody>
      </p:sp>
      <p:sp>
        <p:nvSpPr>
          <p:cNvPr id="56" name="Oval 8">
            <a:extLst>
              <a:ext uri="{FF2B5EF4-FFF2-40B4-BE49-F238E27FC236}">
                <a16:creationId xmlns:a16="http://schemas.microsoft.com/office/drawing/2014/main" id="{A906DAA8-F7EA-CCF8-4235-826A958847F3}"/>
              </a:ext>
            </a:extLst>
          </p:cNvPr>
          <p:cNvSpPr>
            <a:spLocks noChangeArrowheads="1"/>
          </p:cNvSpPr>
          <p:nvPr/>
        </p:nvSpPr>
        <p:spPr bwMode="auto">
          <a:xfrm>
            <a:off x="3828230" y="5270083"/>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4</a:t>
            </a:r>
            <a:endParaRPr lang="en-SE" sz="2400" dirty="0">
              <a:latin typeface="Arial" panose="020B0604020202020204" pitchFamily="34" charset="0"/>
            </a:endParaRPr>
          </a:p>
        </p:txBody>
      </p:sp>
      <p:sp>
        <p:nvSpPr>
          <p:cNvPr id="58" name="Line 19">
            <a:extLst>
              <a:ext uri="{FF2B5EF4-FFF2-40B4-BE49-F238E27FC236}">
                <a16:creationId xmlns:a16="http://schemas.microsoft.com/office/drawing/2014/main" id="{5C91E7D7-2687-911A-C7A5-469C7BDEE6D1}"/>
              </a:ext>
            </a:extLst>
          </p:cNvPr>
          <p:cNvSpPr>
            <a:spLocks noChangeShapeType="1"/>
          </p:cNvSpPr>
          <p:nvPr/>
        </p:nvSpPr>
        <p:spPr bwMode="auto">
          <a:xfrm flipV="1">
            <a:off x="2928944" y="5550698"/>
            <a:ext cx="904134" cy="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62" name="TextBox 61">
            <a:extLst>
              <a:ext uri="{FF2B5EF4-FFF2-40B4-BE49-F238E27FC236}">
                <a16:creationId xmlns:a16="http://schemas.microsoft.com/office/drawing/2014/main" id="{175DB786-501A-D4E3-95FB-DAE0CC3186D7}"/>
              </a:ext>
            </a:extLst>
          </p:cNvPr>
          <p:cNvSpPr txBox="1"/>
          <p:nvPr/>
        </p:nvSpPr>
        <p:spPr>
          <a:xfrm>
            <a:off x="2541999" y="6008034"/>
            <a:ext cx="2081445" cy="369332"/>
          </a:xfrm>
          <a:prstGeom prst="rect">
            <a:avLst/>
          </a:prstGeom>
          <a:noFill/>
        </p:spPr>
        <p:txBody>
          <a:bodyPr wrap="square">
            <a:spAutoFit/>
          </a:bodyPr>
          <a:lstStyle/>
          <a:p>
            <a:r>
              <a:rPr lang="en-GB" sz="1800" dirty="0">
                <a:latin typeface="Quattrocento Sans" panose="020B0502050000020003" pitchFamily="34" charset="0"/>
              </a:rPr>
              <a:t>Reweighted graph</a:t>
            </a:r>
            <a:endParaRPr lang="en-SE" sz="1800" dirty="0"/>
          </a:p>
        </p:txBody>
      </p:sp>
      <p:sp>
        <p:nvSpPr>
          <p:cNvPr id="63" name="Oval 5">
            <a:extLst>
              <a:ext uri="{FF2B5EF4-FFF2-40B4-BE49-F238E27FC236}">
                <a16:creationId xmlns:a16="http://schemas.microsoft.com/office/drawing/2014/main" id="{D1A2DAEF-512A-B6C3-6A15-29C350E4AA64}"/>
              </a:ext>
            </a:extLst>
          </p:cNvPr>
          <p:cNvSpPr>
            <a:spLocks noChangeArrowheads="1"/>
          </p:cNvSpPr>
          <p:nvPr/>
        </p:nvSpPr>
        <p:spPr bwMode="auto">
          <a:xfrm>
            <a:off x="185529" y="4082625"/>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1</a:t>
            </a:r>
            <a:endParaRPr lang="en-SE" sz="2400" dirty="0">
              <a:latin typeface="Arial" panose="020B0604020202020204" pitchFamily="34" charset="0"/>
            </a:endParaRPr>
          </a:p>
        </p:txBody>
      </p:sp>
      <p:sp>
        <p:nvSpPr>
          <p:cNvPr id="64" name="Oval 8">
            <a:extLst>
              <a:ext uri="{FF2B5EF4-FFF2-40B4-BE49-F238E27FC236}">
                <a16:creationId xmlns:a16="http://schemas.microsoft.com/office/drawing/2014/main" id="{9ACE2CF2-F3C2-98BD-4065-C12176242666}"/>
              </a:ext>
            </a:extLst>
          </p:cNvPr>
          <p:cNvSpPr>
            <a:spLocks noChangeArrowheads="1"/>
          </p:cNvSpPr>
          <p:nvPr/>
        </p:nvSpPr>
        <p:spPr bwMode="auto">
          <a:xfrm>
            <a:off x="1607824" y="4082625"/>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2</a:t>
            </a:r>
            <a:endParaRPr lang="en-SE" sz="2400" dirty="0">
              <a:latin typeface="Arial" panose="020B0604020202020204" pitchFamily="34" charset="0"/>
            </a:endParaRPr>
          </a:p>
        </p:txBody>
      </p:sp>
      <p:sp>
        <p:nvSpPr>
          <p:cNvPr id="65" name="Oval 11">
            <a:extLst>
              <a:ext uri="{FF2B5EF4-FFF2-40B4-BE49-F238E27FC236}">
                <a16:creationId xmlns:a16="http://schemas.microsoft.com/office/drawing/2014/main" id="{06A2AAE6-4E60-F0BA-5584-858BB2458B5A}"/>
              </a:ext>
            </a:extLst>
          </p:cNvPr>
          <p:cNvSpPr>
            <a:spLocks noChangeArrowheads="1"/>
          </p:cNvSpPr>
          <p:nvPr/>
        </p:nvSpPr>
        <p:spPr bwMode="auto">
          <a:xfrm>
            <a:off x="185529" y="5270083"/>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3</a:t>
            </a:r>
            <a:endParaRPr lang="en-SE" sz="2400" dirty="0">
              <a:latin typeface="Arial" panose="020B0604020202020204" pitchFamily="34" charset="0"/>
            </a:endParaRPr>
          </a:p>
        </p:txBody>
      </p:sp>
      <p:sp>
        <p:nvSpPr>
          <p:cNvPr id="66" name="Line 19">
            <a:extLst>
              <a:ext uri="{FF2B5EF4-FFF2-40B4-BE49-F238E27FC236}">
                <a16:creationId xmlns:a16="http://schemas.microsoft.com/office/drawing/2014/main" id="{4F80CD8A-F785-F3EC-D99B-94268A887210}"/>
              </a:ext>
            </a:extLst>
          </p:cNvPr>
          <p:cNvSpPr>
            <a:spLocks noChangeShapeType="1"/>
          </p:cNvSpPr>
          <p:nvPr/>
        </p:nvSpPr>
        <p:spPr bwMode="auto">
          <a:xfrm flipV="1">
            <a:off x="718929" y="4363140"/>
            <a:ext cx="904134" cy="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67" name="Line 20">
            <a:extLst>
              <a:ext uri="{FF2B5EF4-FFF2-40B4-BE49-F238E27FC236}">
                <a16:creationId xmlns:a16="http://schemas.microsoft.com/office/drawing/2014/main" id="{F3A8BD28-B20E-72BD-A202-29CE687F4B7F}"/>
              </a:ext>
            </a:extLst>
          </p:cNvPr>
          <p:cNvSpPr>
            <a:spLocks noChangeShapeType="1"/>
          </p:cNvSpPr>
          <p:nvPr/>
        </p:nvSpPr>
        <p:spPr bwMode="auto">
          <a:xfrm>
            <a:off x="469172" y="4609861"/>
            <a:ext cx="15586" cy="66022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pPr>
            <a:endParaRPr lang="en-SE">
              <a:solidFill>
                <a:srgbClr val="000000"/>
              </a:solidFill>
              <a:latin typeface="Arial" panose="020B0604020202020204" pitchFamily="34" charset="0"/>
            </a:endParaRPr>
          </a:p>
        </p:txBody>
      </p:sp>
      <p:sp>
        <p:nvSpPr>
          <p:cNvPr id="68" name="Text Box 28">
            <a:extLst>
              <a:ext uri="{FF2B5EF4-FFF2-40B4-BE49-F238E27FC236}">
                <a16:creationId xmlns:a16="http://schemas.microsoft.com/office/drawing/2014/main" id="{E6EF2D24-FDA7-6508-DE12-E3733B9F826B}"/>
              </a:ext>
            </a:extLst>
          </p:cNvPr>
          <p:cNvSpPr txBox="1">
            <a:spLocks noChangeArrowheads="1"/>
          </p:cNvSpPr>
          <p:nvPr/>
        </p:nvSpPr>
        <p:spPr bwMode="auto">
          <a:xfrm>
            <a:off x="955884" y="4038087"/>
            <a:ext cx="5143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-2</a:t>
            </a:r>
          </a:p>
        </p:txBody>
      </p:sp>
      <p:sp>
        <p:nvSpPr>
          <p:cNvPr id="69" name="Oval 8">
            <a:extLst>
              <a:ext uri="{FF2B5EF4-FFF2-40B4-BE49-F238E27FC236}">
                <a16:creationId xmlns:a16="http://schemas.microsoft.com/office/drawing/2014/main" id="{F2D0D135-CC56-CCF4-B137-AE4FF12BACEC}"/>
              </a:ext>
            </a:extLst>
          </p:cNvPr>
          <p:cNvSpPr>
            <a:spLocks noChangeArrowheads="1"/>
          </p:cNvSpPr>
          <p:nvPr/>
        </p:nvSpPr>
        <p:spPr bwMode="auto">
          <a:xfrm>
            <a:off x="1618215" y="5270083"/>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4</a:t>
            </a:r>
            <a:endParaRPr lang="en-SE" sz="2400" dirty="0">
              <a:latin typeface="Arial" panose="020B0604020202020204" pitchFamily="34" charset="0"/>
            </a:endParaRPr>
          </a:p>
        </p:txBody>
      </p:sp>
      <p:sp>
        <p:nvSpPr>
          <p:cNvPr id="70" name="Line 19">
            <a:extLst>
              <a:ext uri="{FF2B5EF4-FFF2-40B4-BE49-F238E27FC236}">
                <a16:creationId xmlns:a16="http://schemas.microsoft.com/office/drawing/2014/main" id="{96737AF5-D8D3-2762-A29C-D067034260CE}"/>
              </a:ext>
            </a:extLst>
          </p:cNvPr>
          <p:cNvSpPr>
            <a:spLocks noChangeShapeType="1"/>
          </p:cNvSpPr>
          <p:nvPr/>
        </p:nvSpPr>
        <p:spPr bwMode="auto">
          <a:xfrm flipH="1">
            <a:off x="1900902" y="4609860"/>
            <a:ext cx="9803" cy="66022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71" name="Line 19">
            <a:extLst>
              <a:ext uri="{FF2B5EF4-FFF2-40B4-BE49-F238E27FC236}">
                <a16:creationId xmlns:a16="http://schemas.microsoft.com/office/drawing/2014/main" id="{412D8527-70C1-F799-F73D-2609F5005406}"/>
              </a:ext>
            </a:extLst>
          </p:cNvPr>
          <p:cNvSpPr>
            <a:spLocks noChangeShapeType="1"/>
          </p:cNvSpPr>
          <p:nvPr/>
        </p:nvSpPr>
        <p:spPr bwMode="auto">
          <a:xfrm flipV="1">
            <a:off x="718929" y="5550698"/>
            <a:ext cx="904134" cy="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72" name="Text Box 28">
            <a:extLst>
              <a:ext uri="{FF2B5EF4-FFF2-40B4-BE49-F238E27FC236}">
                <a16:creationId xmlns:a16="http://schemas.microsoft.com/office/drawing/2014/main" id="{DD11CE7F-D240-C611-1049-614FCDC75716}"/>
              </a:ext>
            </a:extLst>
          </p:cNvPr>
          <p:cNvSpPr txBox="1">
            <a:spLocks noChangeArrowheads="1"/>
          </p:cNvSpPr>
          <p:nvPr/>
        </p:nvSpPr>
        <p:spPr bwMode="auto">
          <a:xfrm>
            <a:off x="971095" y="5529419"/>
            <a:ext cx="399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-1</a:t>
            </a:r>
          </a:p>
        </p:txBody>
      </p:sp>
      <p:sp>
        <p:nvSpPr>
          <p:cNvPr id="73" name="Text Box 28">
            <a:extLst>
              <a:ext uri="{FF2B5EF4-FFF2-40B4-BE49-F238E27FC236}">
                <a16:creationId xmlns:a16="http://schemas.microsoft.com/office/drawing/2014/main" id="{CFBBB7BD-65BE-4DEB-0D41-55B1E6D7A9C4}"/>
              </a:ext>
            </a:extLst>
          </p:cNvPr>
          <p:cNvSpPr txBox="1">
            <a:spLocks noChangeArrowheads="1"/>
          </p:cNvSpPr>
          <p:nvPr/>
        </p:nvSpPr>
        <p:spPr bwMode="auto">
          <a:xfrm>
            <a:off x="1589910" y="4705710"/>
            <a:ext cx="399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-1</a:t>
            </a:r>
          </a:p>
        </p:txBody>
      </p:sp>
      <p:sp>
        <p:nvSpPr>
          <p:cNvPr id="74" name="Text Box 28">
            <a:extLst>
              <a:ext uri="{FF2B5EF4-FFF2-40B4-BE49-F238E27FC236}">
                <a16:creationId xmlns:a16="http://schemas.microsoft.com/office/drawing/2014/main" id="{819899ED-FE25-05DB-C8CE-983E83450DD7}"/>
              </a:ext>
            </a:extLst>
          </p:cNvPr>
          <p:cNvSpPr txBox="1">
            <a:spLocks noChangeArrowheads="1"/>
          </p:cNvSpPr>
          <p:nvPr/>
        </p:nvSpPr>
        <p:spPr bwMode="auto">
          <a:xfrm>
            <a:off x="172112" y="4708815"/>
            <a:ext cx="399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1</a:t>
            </a:r>
          </a:p>
        </p:txBody>
      </p:sp>
      <p:sp>
        <p:nvSpPr>
          <p:cNvPr id="75" name="TextBox 74">
            <a:extLst>
              <a:ext uri="{FF2B5EF4-FFF2-40B4-BE49-F238E27FC236}">
                <a16:creationId xmlns:a16="http://schemas.microsoft.com/office/drawing/2014/main" id="{ECDB4851-0CA3-BCED-8A25-7B06BB4E34C6}"/>
              </a:ext>
            </a:extLst>
          </p:cNvPr>
          <p:cNvSpPr txBox="1"/>
          <p:nvPr/>
        </p:nvSpPr>
        <p:spPr>
          <a:xfrm>
            <a:off x="355216" y="5937717"/>
            <a:ext cx="1704266" cy="369326"/>
          </a:xfrm>
          <a:prstGeom prst="rect">
            <a:avLst/>
          </a:prstGeom>
          <a:noFill/>
        </p:spPr>
        <p:txBody>
          <a:bodyPr wrap="square">
            <a:spAutoFit/>
          </a:bodyPr>
          <a:lstStyle/>
          <a:p>
            <a:r>
              <a:rPr lang="en-GB" sz="1800" dirty="0">
                <a:latin typeface="Quattrocento Sans" panose="020B0502050000020003" pitchFamily="34" charset="0"/>
              </a:rPr>
              <a:t>Original graph</a:t>
            </a:r>
            <a:endParaRPr lang="en-SE" sz="1800" dirty="0"/>
          </a:p>
        </p:txBody>
      </p:sp>
      <p:graphicFrame>
        <p:nvGraphicFramePr>
          <p:cNvPr id="4" name="Table 3">
            <a:extLst>
              <a:ext uri="{FF2B5EF4-FFF2-40B4-BE49-F238E27FC236}">
                <a16:creationId xmlns:a16="http://schemas.microsoft.com/office/drawing/2014/main" id="{041FBDB7-5904-F755-3F62-A6DD15AD0827}"/>
              </a:ext>
            </a:extLst>
          </p:cNvPr>
          <p:cNvGraphicFramePr>
            <a:graphicFrameLocks noGrp="1"/>
          </p:cNvGraphicFramePr>
          <p:nvPr/>
        </p:nvGraphicFramePr>
        <p:xfrm>
          <a:off x="4627837" y="3925167"/>
          <a:ext cx="1387630" cy="1854200"/>
        </p:xfrm>
        <a:graphic>
          <a:graphicData uri="http://schemas.openxmlformats.org/drawingml/2006/table">
            <a:tbl>
              <a:tblPr firstRow="1" bandRow="1">
                <a:tableStyleId>{5940675A-B579-460E-94D1-54222C63F5DA}</a:tableStyleId>
              </a:tblPr>
              <a:tblGrid>
                <a:gridCol w="693815">
                  <a:extLst>
                    <a:ext uri="{9D8B030D-6E8A-4147-A177-3AD203B41FA5}">
                      <a16:colId xmlns:a16="http://schemas.microsoft.com/office/drawing/2014/main" val="3113293538"/>
                    </a:ext>
                  </a:extLst>
                </a:gridCol>
                <a:gridCol w="693815">
                  <a:extLst>
                    <a:ext uri="{9D8B030D-6E8A-4147-A177-3AD203B41FA5}">
                      <a16:colId xmlns:a16="http://schemas.microsoft.com/office/drawing/2014/main" val="4210074216"/>
                    </a:ext>
                  </a:extLst>
                </a:gridCol>
              </a:tblGrid>
              <a:tr h="370840">
                <a:tc>
                  <a:txBody>
                    <a:bodyPr/>
                    <a:lstStyle/>
                    <a:p>
                      <a:pPr algn="ctr"/>
                      <a:r>
                        <a:rPr lang="en-GB" sz="1600" dirty="0"/>
                        <a:t>Node </a:t>
                      </a:r>
                      <a:endParaRPr lang="en-SE" sz="1600" dirty="0"/>
                    </a:p>
                  </a:txBody>
                  <a:tcPr/>
                </a:tc>
                <a:tc>
                  <a:txBody>
                    <a:bodyPr/>
                    <a:lstStyle/>
                    <a:p>
                      <a:pPr algn="ctr"/>
                      <a:r>
                        <a:rPr lang="en-GB" sz="1600" dirty="0"/>
                        <a:t>h()</a:t>
                      </a:r>
                      <a:endParaRPr lang="en-SE" sz="1600" dirty="0"/>
                    </a:p>
                  </a:txBody>
                  <a:tcPr/>
                </a:tc>
                <a:extLst>
                  <a:ext uri="{0D108BD9-81ED-4DB2-BD59-A6C34878D82A}">
                    <a16:rowId xmlns:a16="http://schemas.microsoft.com/office/drawing/2014/main" val="2582891870"/>
                  </a:ext>
                </a:extLst>
              </a:tr>
              <a:tr h="370840">
                <a:tc>
                  <a:txBody>
                    <a:bodyPr/>
                    <a:lstStyle/>
                    <a:p>
                      <a:pPr algn="ctr"/>
                      <a:r>
                        <a:rPr lang="en-GB" sz="1600" dirty="0"/>
                        <a:t>1</a:t>
                      </a:r>
                      <a:endParaRPr lang="en-SE" sz="1600" dirty="0"/>
                    </a:p>
                  </a:txBody>
                  <a:tcPr/>
                </a:tc>
                <a:tc>
                  <a:txBody>
                    <a:bodyPr/>
                    <a:lstStyle/>
                    <a:p>
                      <a:pPr algn="ctr"/>
                      <a:endParaRPr lang="en-SE" sz="1600" dirty="0"/>
                    </a:p>
                  </a:txBody>
                  <a:tcPr/>
                </a:tc>
                <a:extLst>
                  <a:ext uri="{0D108BD9-81ED-4DB2-BD59-A6C34878D82A}">
                    <a16:rowId xmlns:a16="http://schemas.microsoft.com/office/drawing/2014/main" val="1047507187"/>
                  </a:ext>
                </a:extLst>
              </a:tr>
              <a:tr h="370840">
                <a:tc>
                  <a:txBody>
                    <a:bodyPr/>
                    <a:lstStyle/>
                    <a:p>
                      <a:pPr algn="ctr"/>
                      <a:r>
                        <a:rPr lang="en-GB" sz="1600" dirty="0"/>
                        <a:t>2</a:t>
                      </a:r>
                      <a:endParaRPr lang="en-SE" sz="1600" dirty="0"/>
                    </a:p>
                  </a:txBody>
                  <a:tcPr/>
                </a:tc>
                <a:tc>
                  <a:txBody>
                    <a:bodyPr/>
                    <a:lstStyle/>
                    <a:p>
                      <a:pPr algn="ctr"/>
                      <a:endParaRPr lang="en-SE" sz="1600" dirty="0"/>
                    </a:p>
                  </a:txBody>
                  <a:tcPr/>
                </a:tc>
                <a:extLst>
                  <a:ext uri="{0D108BD9-81ED-4DB2-BD59-A6C34878D82A}">
                    <a16:rowId xmlns:a16="http://schemas.microsoft.com/office/drawing/2014/main" val="3620951922"/>
                  </a:ext>
                </a:extLst>
              </a:tr>
              <a:tr h="370840">
                <a:tc>
                  <a:txBody>
                    <a:bodyPr/>
                    <a:lstStyle/>
                    <a:p>
                      <a:pPr algn="ctr"/>
                      <a:r>
                        <a:rPr lang="en-GB" sz="1600" dirty="0"/>
                        <a:t>3</a:t>
                      </a:r>
                      <a:endParaRPr lang="en-SE" sz="1600" dirty="0"/>
                    </a:p>
                  </a:txBody>
                  <a:tcPr/>
                </a:tc>
                <a:tc>
                  <a:txBody>
                    <a:bodyPr/>
                    <a:lstStyle/>
                    <a:p>
                      <a:pPr algn="ctr"/>
                      <a:endParaRPr lang="en-SE" sz="1600" dirty="0"/>
                    </a:p>
                  </a:txBody>
                  <a:tcPr/>
                </a:tc>
                <a:extLst>
                  <a:ext uri="{0D108BD9-81ED-4DB2-BD59-A6C34878D82A}">
                    <a16:rowId xmlns:a16="http://schemas.microsoft.com/office/drawing/2014/main" val="4276274880"/>
                  </a:ext>
                </a:extLst>
              </a:tr>
              <a:tr h="370840">
                <a:tc>
                  <a:txBody>
                    <a:bodyPr/>
                    <a:lstStyle/>
                    <a:p>
                      <a:pPr algn="ctr"/>
                      <a:r>
                        <a:rPr lang="en-GB" sz="1600" dirty="0"/>
                        <a:t>4</a:t>
                      </a:r>
                      <a:endParaRPr lang="en-SE" sz="1600" dirty="0"/>
                    </a:p>
                  </a:txBody>
                  <a:tcPr/>
                </a:tc>
                <a:tc>
                  <a:txBody>
                    <a:bodyPr/>
                    <a:lstStyle/>
                    <a:p>
                      <a:pPr algn="ctr"/>
                      <a:endParaRPr lang="en-SE" sz="1600" dirty="0"/>
                    </a:p>
                  </a:txBody>
                  <a:tcPr/>
                </a:tc>
                <a:extLst>
                  <a:ext uri="{0D108BD9-81ED-4DB2-BD59-A6C34878D82A}">
                    <a16:rowId xmlns:a16="http://schemas.microsoft.com/office/drawing/2014/main" val="2669259463"/>
                  </a:ext>
                </a:extLst>
              </a:tr>
            </a:tbl>
          </a:graphicData>
        </a:graphic>
      </p:graphicFrame>
      <p:sp>
        <p:nvSpPr>
          <p:cNvPr id="5" name="TextBox 4">
            <a:extLst>
              <a:ext uri="{FF2B5EF4-FFF2-40B4-BE49-F238E27FC236}">
                <a16:creationId xmlns:a16="http://schemas.microsoft.com/office/drawing/2014/main" id="{F0213C2E-33EE-C895-81C1-741DB5D0DF5A}"/>
              </a:ext>
            </a:extLst>
          </p:cNvPr>
          <p:cNvSpPr txBox="1"/>
          <p:nvPr/>
        </p:nvSpPr>
        <p:spPr>
          <a:xfrm>
            <a:off x="4560605" y="5773527"/>
            <a:ext cx="1704267" cy="923330"/>
          </a:xfrm>
          <a:prstGeom prst="rect">
            <a:avLst/>
          </a:prstGeom>
          <a:noFill/>
        </p:spPr>
        <p:txBody>
          <a:bodyPr wrap="square">
            <a:spAutoFit/>
          </a:bodyPr>
          <a:lstStyle/>
          <a:p>
            <a:r>
              <a:rPr lang="en-GB" sz="1800" dirty="0">
                <a:solidFill>
                  <a:schemeClr val="tx1"/>
                </a:solidFill>
                <a:latin typeface="Quattrocento Sans" panose="020B0502050000020003" pitchFamily="34" charset="0"/>
              </a:rPr>
              <a:t>Shortest paths starting from dummy node</a:t>
            </a:r>
          </a:p>
        </p:txBody>
      </p:sp>
      <p:sp>
        <p:nvSpPr>
          <p:cNvPr id="6" name="Line 19">
            <a:extLst>
              <a:ext uri="{FF2B5EF4-FFF2-40B4-BE49-F238E27FC236}">
                <a16:creationId xmlns:a16="http://schemas.microsoft.com/office/drawing/2014/main" id="{9378539F-0860-2F3D-606F-50B333642980}"/>
              </a:ext>
            </a:extLst>
          </p:cNvPr>
          <p:cNvSpPr>
            <a:spLocks noChangeShapeType="1"/>
          </p:cNvSpPr>
          <p:nvPr/>
        </p:nvSpPr>
        <p:spPr bwMode="auto">
          <a:xfrm flipH="1">
            <a:off x="4146841" y="4612207"/>
            <a:ext cx="9803" cy="660221"/>
          </a:xfrm>
          <a:prstGeom prst="line">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Tree>
    <p:extLst>
      <p:ext uri="{BB962C8B-B14F-4D97-AF65-F5344CB8AC3E}">
        <p14:creationId xmlns:p14="http://schemas.microsoft.com/office/powerpoint/2010/main" val="409538084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887B3-E2ED-5703-20FA-0A059BD63EB5}"/>
              </a:ext>
            </a:extLst>
          </p:cNvPr>
          <p:cNvSpPr>
            <a:spLocks noGrp="1"/>
          </p:cNvSpPr>
          <p:nvPr>
            <p:ph type="title"/>
          </p:nvPr>
        </p:nvSpPr>
        <p:spPr/>
        <p:txBody>
          <a:bodyPr/>
          <a:lstStyle/>
          <a:p>
            <a:r>
              <a:rPr lang="en-GB" dirty="0"/>
              <a:t>L15 MST Prim’s</a:t>
            </a:r>
            <a:endParaRPr lang="en-SE" dirty="0"/>
          </a:p>
        </p:txBody>
      </p:sp>
      <p:sp>
        <p:nvSpPr>
          <p:cNvPr id="3" name="Content Placeholder 2">
            <a:extLst>
              <a:ext uri="{FF2B5EF4-FFF2-40B4-BE49-F238E27FC236}">
                <a16:creationId xmlns:a16="http://schemas.microsoft.com/office/drawing/2014/main" id="{D42E4309-53AF-396E-6E82-8FA473C6B4B1}"/>
              </a:ext>
            </a:extLst>
          </p:cNvPr>
          <p:cNvSpPr>
            <a:spLocks noGrp="1"/>
          </p:cNvSpPr>
          <p:nvPr>
            <p:ph idx="1"/>
          </p:nvPr>
        </p:nvSpPr>
        <p:spPr/>
        <p:txBody>
          <a:bodyPr/>
          <a:lstStyle/>
          <a:p>
            <a:r>
              <a:rPr lang="en-GB" dirty="0"/>
              <a:t>Run Prim’s algorithm starting from node A. Fill in the table with the order in which each edge is added, and its weight. Break ties in alphabetical or numerical order. Draw the final MST. For an undirected edge, write the nodes in alphabetical order, e.g., (E, F) instead of (F, E).</a:t>
            </a:r>
          </a:p>
        </p:txBody>
      </p:sp>
      <p:pic>
        <p:nvPicPr>
          <p:cNvPr id="5" name="Picture 4">
            <a:extLst>
              <a:ext uri="{FF2B5EF4-FFF2-40B4-BE49-F238E27FC236}">
                <a16:creationId xmlns:a16="http://schemas.microsoft.com/office/drawing/2014/main" id="{CF272C9E-F009-071E-6EF8-4FC20EDA6F20}"/>
              </a:ext>
            </a:extLst>
          </p:cNvPr>
          <p:cNvPicPr>
            <a:picLocks noChangeAspect="1"/>
          </p:cNvPicPr>
          <p:nvPr/>
        </p:nvPicPr>
        <p:blipFill>
          <a:blip r:embed="rId3"/>
          <a:stretch>
            <a:fillRect/>
          </a:stretch>
        </p:blipFill>
        <p:spPr>
          <a:xfrm>
            <a:off x="1365908" y="2977947"/>
            <a:ext cx="4730092" cy="3352800"/>
          </a:xfrm>
          <a:prstGeom prst="rect">
            <a:avLst/>
          </a:prstGeom>
        </p:spPr>
      </p:pic>
      <p:graphicFrame>
        <p:nvGraphicFramePr>
          <p:cNvPr id="42" name="Google Shape;1044;p47">
            <a:extLst>
              <a:ext uri="{FF2B5EF4-FFF2-40B4-BE49-F238E27FC236}">
                <a16:creationId xmlns:a16="http://schemas.microsoft.com/office/drawing/2014/main" id="{C6710EF0-97C3-5930-2DCC-078E87C05FCB}"/>
              </a:ext>
            </a:extLst>
          </p:cNvPr>
          <p:cNvGraphicFramePr/>
          <p:nvPr>
            <p:extLst>
              <p:ext uri="{D42A27DB-BD31-4B8C-83A1-F6EECF244321}">
                <p14:modId xmlns:p14="http://schemas.microsoft.com/office/powerpoint/2010/main" val="170600409"/>
              </p:ext>
            </p:extLst>
          </p:nvPr>
        </p:nvGraphicFramePr>
        <p:xfrm>
          <a:off x="7364400" y="2954983"/>
          <a:ext cx="3261582" cy="2494340"/>
        </p:xfrm>
        <a:graphic>
          <a:graphicData uri="http://schemas.openxmlformats.org/drawingml/2006/table">
            <a:tbl>
              <a:tblPr firstRow="1" bandRow="1">
                <a:noFill/>
              </a:tblPr>
              <a:tblGrid>
                <a:gridCol w="817786">
                  <a:extLst>
                    <a:ext uri="{9D8B030D-6E8A-4147-A177-3AD203B41FA5}">
                      <a16:colId xmlns:a16="http://schemas.microsoft.com/office/drawing/2014/main" val="1702640002"/>
                    </a:ext>
                  </a:extLst>
                </a:gridCol>
                <a:gridCol w="1221898">
                  <a:extLst>
                    <a:ext uri="{9D8B030D-6E8A-4147-A177-3AD203B41FA5}">
                      <a16:colId xmlns:a16="http://schemas.microsoft.com/office/drawing/2014/main" val="20002"/>
                    </a:ext>
                  </a:extLst>
                </a:gridCol>
                <a:gridCol w="1221898">
                  <a:extLst>
                    <a:ext uri="{9D8B030D-6E8A-4147-A177-3AD203B41FA5}">
                      <a16:colId xmlns:a16="http://schemas.microsoft.com/office/drawing/2014/main" val="2140890684"/>
                    </a:ext>
                  </a:extLst>
                </a:gridCol>
              </a:tblGrid>
              <a:tr h="370850">
                <a:tc>
                  <a:txBody>
                    <a:bodyPr/>
                    <a:lstStyle/>
                    <a:p>
                      <a:pPr marL="0" marR="0" lvl="0" indent="0" algn="ctr" rtl="0">
                        <a:spcBef>
                          <a:spcPts val="0"/>
                        </a:spcBef>
                        <a:spcAft>
                          <a:spcPts val="0"/>
                        </a:spcAft>
                        <a:buNone/>
                      </a:pPr>
                      <a:r>
                        <a:rPr lang="en-GB" sz="1800" b="0" i="0" u="none" strike="noStrike" cap="none" dirty="0">
                          <a:solidFill>
                            <a:schemeClr val="tx1"/>
                          </a:solidFill>
                          <a:latin typeface="Quattrocento Sans"/>
                          <a:ea typeface="Quattrocento Sans"/>
                          <a:cs typeface="Quattrocento Sans"/>
                          <a:sym typeface="Quattrocento Sans"/>
                        </a:rPr>
                        <a:t>Order</a:t>
                      </a:r>
                      <a:r>
                        <a:rPr lang="en-GB" dirty="0">
                          <a:latin typeface="Quattrocento Sans"/>
                          <a:ea typeface="Quattrocento Sans"/>
                          <a:cs typeface="Quattrocento Sans"/>
                          <a:sym typeface="Quattrocento Sans"/>
                        </a:rPr>
                        <a:t> </a:t>
                      </a:r>
                      <a:r>
                        <a:rPr lang="en-GB" sz="1800" b="0" i="0" u="none" strike="noStrike" cap="none" dirty="0">
                          <a:solidFill>
                            <a:schemeClr val="tx1"/>
                          </a:solidFill>
                          <a:latin typeface="Quattrocento Sans"/>
                          <a:ea typeface="Quattrocento Sans"/>
                          <a:cs typeface="Quattrocento Sans"/>
                          <a:sym typeface="Quattrocento Sans"/>
                        </a:rPr>
                        <a:t>added</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tc>
                  <a:txBody>
                    <a:bodyPr/>
                    <a:lstStyle/>
                    <a:p>
                      <a:pPr marL="0" marR="0" lvl="0" indent="0" algn="ctr" rtl="0">
                        <a:spcBef>
                          <a:spcPts val="0"/>
                        </a:spcBef>
                        <a:spcAft>
                          <a:spcPts val="0"/>
                        </a:spcAft>
                        <a:buNone/>
                      </a:pPr>
                      <a:r>
                        <a:rPr lang="en-US" sz="1800" dirty="0">
                          <a:latin typeface="Quattrocento Sans"/>
                          <a:ea typeface="Quattrocento Sans"/>
                          <a:cs typeface="Quattrocento Sans"/>
                          <a:sym typeface="Quattrocento Sans"/>
                        </a:rPr>
                        <a:t>Edge</a:t>
                      </a:r>
                      <a:endParaRPr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tc>
                  <a:txBody>
                    <a:bodyPr/>
                    <a:lstStyle/>
                    <a:p>
                      <a:pPr marL="0" marR="0" lvl="0" indent="0" algn="ctr" rtl="0">
                        <a:spcBef>
                          <a:spcPts val="0"/>
                        </a:spcBef>
                        <a:spcAft>
                          <a:spcPts val="0"/>
                        </a:spcAft>
                        <a:buNone/>
                      </a:pPr>
                      <a:r>
                        <a:rPr lang="en-US" sz="1800" dirty="0">
                          <a:latin typeface="Quattrocento Sans"/>
                          <a:ea typeface="Quattrocento Sans"/>
                          <a:cs typeface="Quattrocento Sans"/>
                          <a:sym typeface="Quattrocento Sans"/>
                        </a:rPr>
                        <a:t>Edge Weight</a:t>
                      </a:r>
                      <a:endParaRPr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extLst>
                  <a:ext uri="{0D108BD9-81ED-4DB2-BD59-A6C34878D82A}">
                    <a16:rowId xmlns:a16="http://schemas.microsoft.com/office/drawing/2014/main" val="10000"/>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1</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2</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highlight>
                          <a:schemeClr val="lt1"/>
                        </a:highlight>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3</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solidFill>
                          <a:schemeClr val="dk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4</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solidFill>
                          <a:schemeClr val="dk1"/>
                        </a:solidFill>
                        <a:highlight>
                          <a:schemeClr val="lt1"/>
                        </a:highlight>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5</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highlight>
                          <a:schemeClr val="lt1"/>
                        </a:highlight>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66085066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E85CB8-B892-29E4-E8AE-1110666303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31DB43-167D-720B-E30B-D56A2956F767}"/>
              </a:ext>
            </a:extLst>
          </p:cNvPr>
          <p:cNvSpPr>
            <a:spLocks noGrp="1"/>
          </p:cNvSpPr>
          <p:nvPr>
            <p:ph type="title"/>
          </p:nvPr>
        </p:nvSpPr>
        <p:spPr/>
        <p:txBody>
          <a:bodyPr/>
          <a:lstStyle/>
          <a:p>
            <a:r>
              <a:rPr lang="en-GB" dirty="0"/>
              <a:t>L15 MST Kruskal’s</a:t>
            </a:r>
            <a:endParaRPr lang="en-SE" dirty="0"/>
          </a:p>
        </p:txBody>
      </p:sp>
      <p:sp>
        <p:nvSpPr>
          <p:cNvPr id="3" name="Content Placeholder 2">
            <a:extLst>
              <a:ext uri="{FF2B5EF4-FFF2-40B4-BE49-F238E27FC236}">
                <a16:creationId xmlns:a16="http://schemas.microsoft.com/office/drawing/2014/main" id="{E1776E44-FF1B-B0E5-47CF-1F891A50F6FD}"/>
              </a:ext>
            </a:extLst>
          </p:cNvPr>
          <p:cNvSpPr>
            <a:spLocks noGrp="1"/>
          </p:cNvSpPr>
          <p:nvPr>
            <p:ph idx="1"/>
          </p:nvPr>
        </p:nvSpPr>
        <p:spPr/>
        <p:txBody>
          <a:bodyPr/>
          <a:lstStyle/>
          <a:p>
            <a:r>
              <a:rPr lang="en-GB" dirty="0"/>
              <a:t>Run Kruskal’s algorithm. Fill in the table with the order in which each edge is added, and its weight. Break ties in alphabetical or numerical order. Draw the final MST. For an undirected edge, write the nodes in alphabetical order, e.g., (E, F) instead of (F, E).</a:t>
            </a:r>
          </a:p>
        </p:txBody>
      </p:sp>
      <p:graphicFrame>
        <p:nvGraphicFramePr>
          <p:cNvPr id="4" name="Google Shape;1044;p47">
            <a:extLst>
              <a:ext uri="{FF2B5EF4-FFF2-40B4-BE49-F238E27FC236}">
                <a16:creationId xmlns:a16="http://schemas.microsoft.com/office/drawing/2014/main" id="{DE48BBD5-348F-A963-6306-4D378E1C17F7}"/>
              </a:ext>
            </a:extLst>
          </p:cNvPr>
          <p:cNvGraphicFramePr/>
          <p:nvPr>
            <p:extLst>
              <p:ext uri="{D42A27DB-BD31-4B8C-83A1-F6EECF244321}">
                <p14:modId xmlns:p14="http://schemas.microsoft.com/office/powerpoint/2010/main" val="1625477539"/>
              </p:ext>
            </p:extLst>
          </p:nvPr>
        </p:nvGraphicFramePr>
        <p:xfrm>
          <a:off x="7364400" y="2954983"/>
          <a:ext cx="3261582" cy="2494340"/>
        </p:xfrm>
        <a:graphic>
          <a:graphicData uri="http://schemas.openxmlformats.org/drawingml/2006/table">
            <a:tbl>
              <a:tblPr firstRow="1" bandRow="1">
                <a:noFill/>
              </a:tblPr>
              <a:tblGrid>
                <a:gridCol w="817786">
                  <a:extLst>
                    <a:ext uri="{9D8B030D-6E8A-4147-A177-3AD203B41FA5}">
                      <a16:colId xmlns:a16="http://schemas.microsoft.com/office/drawing/2014/main" val="1702640002"/>
                    </a:ext>
                  </a:extLst>
                </a:gridCol>
                <a:gridCol w="1221898">
                  <a:extLst>
                    <a:ext uri="{9D8B030D-6E8A-4147-A177-3AD203B41FA5}">
                      <a16:colId xmlns:a16="http://schemas.microsoft.com/office/drawing/2014/main" val="20002"/>
                    </a:ext>
                  </a:extLst>
                </a:gridCol>
                <a:gridCol w="1221898">
                  <a:extLst>
                    <a:ext uri="{9D8B030D-6E8A-4147-A177-3AD203B41FA5}">
                      <a16:colId xmlns:a16="http://schemas.microsoft.com/office/drawing/2014/main" val="2140890684"/>
                    </a:ext>
                  </a:extLst>
                </a:gridCol>
              </a:tblGrid>
              <a:tr h="370850">
                <a:tc>
                  <a:txBody>
                    <a:bodyPr/>
                    <a:lstStyle/>
                    <a:p>
                      <a:pPr marL="0" marR="0" lvl="0" indent="0" algn="ctr" rtl="0">
                        <a:spcBef>
                          <a:spcPts val="0"/>
                        </a:spcBef>
                        <a:spcAft>
                          <a:spcPts val="0"/>
                        </a:spcAft>
                        <a:buNone/>
                      </a:pPr>
                      <a:r>
                        <a:rPr lang="en-GB" sz="1800" b="0" i="0" u="none" strike="noStrike" cap="none" dirty="0">
                          <a:solidFill>
                            <a:schemeClr val="tx1"/>
                          </a:solidFill>
                          <a:latin typeface="Quattrocento Sans"/>
                          <a:ea typeface="Quattrocento Sans"/>
                          <a:cs typeface="Quattrocento Sans"/>
                          <a:sym typeface="Quattrocento Sans"/>
                        </a:rPr>
                        <a:t>Order</a:t>
                      </a:r>
                      <a:r>
                        <a:rPr lang="en-GB" dirty="0">
                          <a:latin typeface="Quattrocento Sans"/>
                          <a:ea typeface="Quattrocento Sans"/>
                          <a:cs typeface="Quattrocento Sans"/>
                          <a:sym typeface="Quattrocento Sans"/>
                        </a:rPr>
                        <a:t> </a:t>
                      </a:r>
                      <a:r>
                        <a:rPr lang="en-GB" sz="1800" b="0" i="0" u="none" strike="noStrike" cap="none" dirty="0">
                          <a:solidFill>
                            <a:schemeClr val="tx1"/>
                          </a:solidFill>
                          <a:latin typeface="Quattrocento Sans"/>
                          <a:ea typeface="Quattrocento Sans"/>
                          <a:cs typeface="Quattrocento Sans"/>
                          <a:sym typeface="Quattrocento Sans"/>
                        </a:rPr>
                        <a:t>added</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tc>
                  <a:txBody>
                    <a:bodyPr/>
                    <a:lstStyle/>
                    <a:p>
                      <a:pPr marL="0" marR="0" lvl="0" indent="0" algn="ctr" rtl="0">
                        <a:spcBef>
                          <a:spcPts val="0"/>
                        </a:spcBef>
                        <a:spcAft>
                          <a:spcPts val="0"/>
                        </a:spcAft>
                        <a:buNone/>
                      </a:pPr>
                      <a:r>
                        <a:rPr lang="en-US" sz="1800" dirty="0">
                          <a:latin typeface="Quattrocento Sans"/>
                          <a:ea typeface="Quattrocento Sans"/>
                          <a:cs typeface="Quattrocento Sans"/>
                          <a:sym typeface="Quattrocento Sans"/>
                        </a:rPr>
                        <a:t>Edge</a:t>
                      </a:r>
                      <a:endParaRPr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tc>
                  <a:txBody>
                    <a:bodyPr/>
                    <a:lstStyle/>
                    <a:p>
                      <a:pPr marL="0" marR="0" lvl="0" indent="0" algn="ctr" rtl="0">
                        <a:spcBef>
                          <a:spcPts val="0"/>
                        </a:spcBef>
                        <a:spcAft>
                          <a:spcPts val="0"/>
                        </a:spcAft>
                        <a:buNone/>
                      </a:pPr>
                      <a:r>
                        <a:rPr lang="en-US" sz="1800" dirty="0">
                          <a:latin typeface="Quattrocento Sans"/>
                          <a:ea typeface="Quattrocento Sans"/>
                          <a:cs typeface="Quattrocento Sans"/>
                          <a:sym typeface="Quattrocento Sans"/>
                        </a:rPr>
                        <a:t>Edge Weight</a:t>
                      </a:r>
                      <a:endParaRPr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extLst>
                  <a:ext uri="{0D108BD9-81ED-4DB2-BD59-A6C34878D82A}">
                    <a16:rowId xmlns:a16="http://schemas.microsoft.com/office/drawing/2014/main" val="10000"/>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1</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solidFill>
                          <a:schemeClr val="dk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2</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solidFill>
                          <a:schemeClr val="dk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3</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solidFill>
                          <a:schemeClr val="dk1"/>
                        </a:solidFill>
                        <a:highlight>
                          <a:schemeClr val="lt1"/>
                        </a:highlight>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4</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solidFill>
                          <a:schemeClr val="dk1"/>
                        </a:solidFill>
                        <a:highlight>
                          <a:schemeClr val="lt1"/>
                        </a:highlight>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5</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highlight>
                          <a:schemeClr val="lt1"/>
                        </a:highlight>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bl>
          </a:graphicData>
        </a:graphic>
      </p:graphicFrame>
      <p:pic>
        <p:nvPicPr>
          <p:cNvPr id="6" name="Picture 5">
            <a:extLst>
              <a:ext uri="{FF2B5EF4-FFF2-40B4-BE49-F238E27FC236}">
                <a16:creationId xmlns:a16="http://schemas.microsoft.com/office/drawing/2014/main" id="{8CD597B6-511F-B480-2853-7507E6CA8B6A}"/>
              </a:ext>
            </a:extLst>
          </p:cNvPr>
          <p:cNvPicPr>
            <a:picLocks noChangeAspect="1"/>
          </p:cNvPicPr>
          <p:nvPr/>
        </p:nvPicPr>
        <p:blipFill>
          <a:blip r:embed="rId3"/>
          <a:stretch>
            <a:fillRect/>
          </a:stretch>
        </p:blipFill>
        <p:spPr>
          <a:xfrm>
            <a:off x="1365908" y="2977947"/>
            <a:ext cx="4730092" cy="3352800"/>
          </a:xfrm>
          <a:prstGeom prst="rect">
            <a:avLst/>
          </a:prstGeom>
        </p:spPr>
      </p:pic>
    </p:spTree>
    <p:extLst>
      <p:ext uri="{BB962C8B-B14F-4D97-AF65-F5344CB8AC3E}">
        <p14:creationId xmlns:p14="http://schemas.microsoft.com/office/powerpoint/2010/main" val="390991999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08FAAC-DDDC-562A-4AEB-531B69B39C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A5B422-7BA1-E311-03FA-7DD080B1B555}"/>
              </a:ext>
            </a:extLst>
          </p:cNvPr>
          <p:cNvSpPr>
            <a:spLocks noGrp="1"/>
          </p:cNvSpPr>
          <p:nvPr>
            <p:ph type="title"/>
          </p:nvPr>
        </p:nvSpPr>
        <p:spPr/>
        <p:txBody>
          <a:bodyPr/>
          <a:lstStyle/>
          <a:p>
            <a:r>
              <a:rPr lang="en-GB" dirty="0"/>
              <a:t>L15 MST</a:t>
            </a:r>
            <a:endParaRPr lang="en-SE" dirty="0"/>
          </a:p>
        </p:txBody>
      </p:sp>
      <p:sp>
        <p:nvSpPr>
          <p:cNvPr id="3" name="Content Placeholder 2">
            <a:extLst>
              <a:ext uri="{FF2B5EF4-FFF2-40B4-BE49-F238E27FC236}">
                <a16:creationId xmlns:a16="http://schemas.microsoft.com/office/drawing/2014/main" id="{76F318BD-E390-E17C-2E76-3078F601C175}"/>
              </a:ext>
            </a:extLst>
          </p:cNvPr>
          <p:cNvSpPr>
            <a:spLocks noGrp="1"/>
          </p:cNvSpPr>
          <p:nvPr>
            <p:ph idx="1"/>
          </p:nvPr>
        </p:nvSpPr>
        <p:spPr>
          <a:xfrm>
            <a:off x="812800" y="876300"/>
            <a:ext cx="8566812" cy="3352211"/>
          </a:xfrm>
        </p:spPr>
        <p:txBody>
          <a:bodyPr>
            <a:normAutofit fontScale="92500" lnSpcReduction="10000"/>
          </a:bodyPr>
          <a:lstStyle/>
          <a:p>
            <a:r>
              <a:rPr lang="en-GB" dirty="0"/>
              <a:t>(a) Run Prim’s algorithm starting from node S to find the MST. Fill in the table with the order in which each edge is added, and its weight. Break ties in alphabetical or numerical order. Draw the final MST. For an undirected edge, write the nodes in alphabetical order, e.g., (E, F) instead of (F, E).</a:t>
            </a:r>
          </a:p>
          <a:p>
            <a:r>
              <a:rPr lang="en-GB" dirty="0"/>
              <a:t>(b) Run Kruskal’s algorithm to find the MST. </a:t>
            </a:r>
          </a:p>
          <a:p>
            <a:r>
              <a:rPr lang="en-GB" dirty="0"/>
              <a:t>(c) Run Dijkstra’s algorithm starting from node S to find the shortest paths from node S. Draw the shortest path tree.</a:t>
            </a:r>
          </a:p>
        </p:txBody>
      </p:sp>
      <p:graphicFrame>
        <p:nvGraphicFramePr>
          <p:cNvPr id="42" name="Google Shape;1044;p47">
            <a:extLst>
              <a:ext uri="{FF2B5EF4-FFF2-40B4-BE49-F238E27FC236}">
                <a16:creationId xmlns:a16="http://schemas.microsoft.com/office/drawing/2014/main" id="{E11FEABF-B9BA-38F9-43C8-4F719DB92E8F}"/>
              </a:ext>
            </a:extLst>
          </p:cNvPr>
          <p:cNvGraphicFramePr/>
          <p:nvPr>
            <p:extLst>
              <p:ext uri="{D42A27DB-BD31-4B8C-83A1-F6EECF244321}">
                <p14:modId xmlns:p14="http://schemas.microsoft.com/office/powerpoint/2010/main" val="2169077999"/>
              </p:ext>
            </p:extLst>
          </p:nvPr>
        </p:nvGraphicFramePr>
        <p:xfrm>
          <a:off x="2092108" y="4457252"/>
          <a:ext cx="3261582" cy="1381790"/>
        </p:xfrm>
        <a:graphic>
          <a:graphicData uri="http://schemas.openxmlformats.org/drawingml/2006/table">
            <a:tbl>
              <a:tblPr firstRow="1" bandRow="1">
                <a:noFill/>
              </a:tblPr>
              <a:tblGrid>
                <a:gridCol w="817786">
                  <a:extLst>
                    <a:ext uri="{9D8B030D-6E8A-4147-A177-3AD203B41FA5}">
                      <a16:colId xmlns:a16="http://schemas.microsoft.com/office/drawing/2014/main" val="1702640002"/>
                    </a:ext>
                  </a:extLst>
                </a:gridCol>
                <a:gridCol w="1221898">
                  <a:extLst>
                    <a:ext uri="{9D8B030D-6E8A-4147-A177-3AD203B41FA5}">
                      <a16:colId xmlns:a16="http://schemas.microsoft.com/office/drawing/2014/main" val="20002"/>
                    </a:ext>
                  </a:extLst>
                </a:gridCol>
                <a:gridCol w="1221898">
                  <a:extLst>
                    <a:ext uri="{9D8B030D-6E8A-4147-A177-3AD203B41FA5}">
                      <a16:colId xmlns:a16="http://schemas.microsoft.com/office/drawing/2014/main" val="2140890684"/>
                    </a:ext>
                  </a:extLst>
                </a:gridCol>
              </a:tblGrid>
              <a:tr h="370850">
                <a:tc>
                  <a:txBody>
                    <a:bodyPr/>
                    <a:lstStyle/>
                    <a:p>
                      <a:pPr marL="0" marR="0" lvl="0" indent="0" algn="ctr" rtl="0">
                        <a:spcBef>
                          <a:spcPts val="0"/>
                        </a:spcBef>
                        <a:spcAft>
                          <a:spcPts val="0"/>
                        </a:spcAft>
                        <a:buNone/>
                      </a:pPr>
                      <a:r>
                        <a:rPr lang="en-GB" sz="1800" b="1" i="0" u="none" strike="noStrike" cap="none" dirty="0">
                          <a:solidFill>
                            <a:schemeClr val="tx1"/>
                          </a:solidFill>
                          <a:latin typeface="Quattrocento Sans"/>
                          <a:ea typeface="Quattrocento Sans"/>
                          <a:cs typeface="Quattrocento Sans"/>
                          <a:sym typeface="Quattrocento Sans"/>
                        </a:rPr>
                        <a:t>Order</a:t>
                      </a:r>
                      <a:r>
                        <a:rPr lang="en-GB" b="1" dirty="0">
                          <a:latin typeface="Quattrocento Sans"/>
                          <a:ea typeface="Quattrocento Sans"/>
                          <a:cs typeface="Quattrocento Sans"/>
                          <a:sym typeface="Quattrocento Sans"/>
                        </a:rPr>
                        <a:t> </a:t>
                      </a:r>
                      <a:r>
                        <a:rPr lang="en-GB" sz="1800" b="1" i="0" u="none" strike="noStrike" cap="none" dirty="0">
                          <a:solidFill>
                            <a:schemeClr val="tx1"/>
                          </a:solidFill>
                          <a:latin typeface="Quattrocento Sans"/>
                          <a:ea typeface="Quattrocento Sans"/>
                          <a:cs typeface="Quattrocento Sans"/>
                          <a:sym typeface="Quattrocento Sans"/>
                        </a:rPr>
                        <a:t>added</a:t>
                      </a:r>
                      <a:endParaRPr sz="1800" b="1"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chemeClr val="bg1">
                        <a:lumMod val="95000"/>
                      </a:schemeClr>
                    </a:solidFill>
                  </a:tcPr>
                </a:tc>
                <a:tc>
                  <a:txBody>
                    <a:bodyPr/>
                    <a:lstStyle/>
                    <a:p>
                      <a:pPr marL="0" marR="0" lvl="0" indent="0" algn="ctr" rtl="0">
                        <a:spcBef>
                          <a:spcPts val="0"/>
                        </a:spcBef>
                        <a:spcAft>
                          <a:spcPts val="0"/>
                        </a:spcAft>
                        <a:buNone/>
                      </a:pPr>
                      <a:r>
                        <a:rPr lang="en-US" sz="1800" b="1" dirty="0">
                          <a:latin typeface="Quattrocento Sans"/>
                          <a:ea typeface="Quattrocento Sans"/>
                          <a:cs typeface="Quattrocento Sans"/>
                          <a:sym typeface="Quattrocento Sans"/>
                        </a:rPr>
                        <a:t>Edge</a:t>
                      </a:r>
                      <a:endParaRPr b="1"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chemeClr val="bg1">
                        <a:lumMod val="95000"/>
                      </a:schemeClr>
                    </a:solidFill>
                  </a:tcPr>
                </a:tc>
                <a:tc>
                  <a:txBody>
                    <a:bodyPr/>
                    <a:lstStyle/>
                    <a:p>
                      <a:pPr marL="0" marR="0" lvl="0" indent="0" algn="ctr" rtl="0">
                        <a:spcBef>
                          <a:spcPts val="0"/>
                        </a:spcBef>
                        <a:spcAft>
                          <a:spcPts val="0"/>
                        </a:spcAft>
                        <a:buNone/>
                      </a:pPr>
                      <a:r>
                        <a:rPr lang="en-US" sz="1800" b="1" dirty="0">
                          <a:latin typeface="Quattrocento Sans"/>
                          <a:ea typeface="Quattrocento Sans"/>
                          <a:cs typeface="Quattrocento Sans"/>
                          <a:sym typeface="Quattrocento Sans"/>
                        </a:rPr>
                        <a:t>Edge Weight</a:t>
                      </a:r>
                      <a:endParaRPr b="1"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0"/>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1</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2</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bl>
          </a:graphicData>
        </a:graphic>
      </p:graphicFrame>
      <p:sp>
        <p:nvSpPr>
          <p:cNvPr id="4" name="Oval 5">
            <a:extLst>
              <a:ext uri="{FF2B5EF4-FFF2-40B4-BE49-F238E27FC236}">
                <a16:creationId xmlns:a16="http://schemas.microsoft.com/office/drawing/2014/main" id="{15A2CF72-D7A6-BD38-CB3D-646C9789EA8A}"/>
              </a:ext>
            </a:extLst>
          </p:cNvPr>
          <p:cNvSpPr>
            <a:spLocks noChangeArrowheads="1"/>
          </p:cNvSpPr>
          <p:nvPr/>
        </p:nvSpPr>
        <p:spPr bwMode="auto">
          <a:xfrm>
            <a:off x="168322" y="4826584"/>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S</a:t>
            </a:r>
            <a:endParaRPr lang="en-SE" sz="2400" dirty="0">
              <a:latin typeface="Arial" panose="020B0604020202020204" pitchFamily="34" charset="0"/>
            </a:endParaRPr>
          </a:p>
        </p:txBody>
      </p:sp>
      <p:sp>
        <p:nvSpPr>
          <p:cNvPr id="6" name="Oval 8">
            <a:extLst>
              <a:ext uri="{FF2B5EF4-FFF2-40B4-BE49-F238E27FC236}">
                <a16:creationId xmlns:a16="http://schemas.microsoft.com/office/drawing/2014/main" id="{66544866-FD0C-EAB6-09D6-46A1B618AE06}"/>
              </a:ext>
            </a:extLst>
          </p:cNvPr>
          <p:cNvSpPr>
            <a:spLocks noChangeArrowheads="1"/>
          </p:cNvSpPr>
          <p:nvPr/>
        </p:nvSpPr>
        <p:spPr bwMode="auto">
          <a:xfrm>
            <a:off x="1302946" y="4248931"/>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A</a:t>
            </a:r>
            <a:endParaRPr lang="en-SE" sz="2400" dirty="0">
              <a:latin typeface="Arial" panose="020B0604020202020204" pitchFamily="34" charset="0"/>
            </a:endParaRPr>
          </a:p>
        </p:txBody>
      </p:sp>
      <p:sp>
        <p:nvSpPr>
          <p:cNvPr id="8" name="Line 19">
            <a:extLst>
              <a:ext uri="{FF2B5EF4-FFF2-40B4-BE49-F238E27FC236}">
                <a16:creationId xmlns:a16="http://schemas.microsoft.com/office/drawing/2014/main" id="{747235D5-2725-7E70-AC53-A5A2037A7689}"/>
              </a:ext>
            </a:extLst>
          </p:cNvPr>
          <p:cNvSpPr>
            <a:spLocks noChangeShapeType="1"/>
          </p:cNvSpPr>
          <p:nvPr/>
        </p:nvSpPr>
        <p:spPr bwMode="auto">
          <a:xfrm flipV="1">
            <a:off x="708158" y="4606004"/>
            <a:ext cx="635730" cy="361283"/>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10" name="Text Box 28">
            <a:extLst>
              <a:ext uri="{FF2B5EF4-FFF2-40B4-BE49-F238E27FC236}">
                <a16:creationId xmlns:a16="http://schemas.microsoft.com/office/drawing/2014/main" id="{CD6F3F5E-DB55-66F3-293E-22FB5F139DE4}"/>
              </a:ext>
            </a:extLst>
          </p:cNvPr>
          <p:cNvSpPr txBox="1">
            <a:spLocks noChangeArrowheads="1"/>
          </p:cNvSpPr>
          <p:nvPr/>
        </p:nvSpPr>
        <p:spPr bwMode="auto">
          <a:xfrm>
            <a:off x="801608" y="4457252"/>
            <a:ext cx="5143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dirty="0">
                <a:latin typeface="Arial" panose="020B0604020202020204" pitchFamily="34" charset="0"/>
              </a:rPr>
              <a:t>2</a:t>
            </a:r>
            <a:endParaRPr lang="en-US" altLang="en-SE" sz="1800" dirty="0">
              <a:latin typeface="Arial" panose="020B0604020202020204" pitchFamily="34" charset="0"/>
            </a:endParaRPr>
          </a:p>
        </p:txBody>
      </p:sp>
      <p:sp>
        <p:nvSpPr>
          <p:cNvPr id="11" name="Oval 8">
            <a:extLst>
              <a:ext uri="{FF2B5EF4-FFF2-40B4-BE49-F238E27FC236}">
                <a16:creationId xmlns:a16="http://schemas.microsoft.com/office/drawing/2014/main" id="{B1117DE0-3C3B-1429-4704-6D225E3931F6}"/>
              </a:ext>
            </a:extLst>
          </p:cNvPr>
          <p:cNvSpPr>
            <a:spLocks noChangeArrowheads="1"/>
          </p:cNvSpPr>
          <p:nvPr/>
        </p:nvSpPr>
        <p:spPr bwMode="auto">
          <a:xfrm>
            <a:off x="1313337" y="5436389"/>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B</a:t>
            </a:r>
            <a:endParaRPr lang="en-SE" sz="2400" dirty="0">
              <a:latin typeface="Arial" panose="020B0604020202020204" pitchFamily="34" charset="0"/>
            </a:endParaRPr>
          </a:p>
        </p:txBody>
      </p:sp>
      <p:sp>
        <p:nvSpPr>
          <p:cNvPr id="12" name="Line 19">
            <a:extLst>
              <a:ext uri="{FF2B5EF4-FFF2-40B4-BE49-F238E27FC236}">
                <a16:creationId xmlns:a16="http://schemas.microsoft.com/office/drawing/2014/main" id="{41C7CEB6-1AD7-0CEB-4EE1-58C05C287212}"/>
              </a:ext>
            </a:extLst>
          </p:cNvPr>
          <p:cNvSpPr>
            <a:spLocks noChangeShapeType="1"/>
          </p:cNvSpPr>
          <p:nvPr/>
        </p:nvSpPr>
        <p:spPr bwMode="auto">
          <a:xfrm flipH="1">
            <a:off x="1596024" y="4782331"/>
            <a:ext cx="194" cy="654056"/>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15" name="Text Box 28">
            <a:extLst>
              <a:ext uri="{FF2B5EF4-FFF2-40B4-BE49-F238E27FC236}">
                <a16:creationId xmlns:a16="http://schemas.microsoft.com/office/drawing/2014/main" id="{A7F0B746-E90E-F95F-7986-62B3977234B1}"/>
              </a:ext>
            </a:extLst>
          </p:cNvPr>
          <p:cNvSpPr txBox="1">
            <a:spLocks noChangeArrowheads="1"/>
          </p:cNvSpPr>
          <p:nvPr/>
        </p:nvSpPr>
        <p:spPr bwMode="auto">
          <a:xfrm>
            <a:off x="1300933" y="4864064"/>
            <a:ext cx="3998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dirty="0">
                <a:latin typeface="Arial" panose="020B0604020202020204" pitchFamily="34" charset="0"/>
              </a:rPr>
              <a:t>1</a:t>
            </a:r>
            <a:endParaRPr lang="en-US" altLang="en-SE" sz="1800" dirty="0">
              <a:latin typeface="Arial" panose="020B0604020202020204" pitchFamily="34" charset="0"/>
            </a:endParaRPr>
          </a:p>
        </p:txBody>
      </p:sp>
      <p:sp>
        <p:nvSpPr>
          <p:cNvPr id="35" name="Line 19">
            <a:extLst>
              <a:ext uri="{FF2B5EF4-FFF2-40B4-BE49-F238E27FC236}">
                <a16:creationId xmlns:a16="http://schemas.microsoft.com/office/drawing/2014/main" id="{881632F9-6EBC-6F07-5EE9-8BF4B1C93BEA}"/>
              </a:ext>
            </a:extLst>
          </p:cNvPr>
          <p:cNvSpPr>
            <a:spLocks noChangeShapeType="1"/>
          </p:cNvSpPr>
          <p:nvPr/>
        </p:nvSpPr>
        <p:spPr bwMode="auto">
          <a:xfrm>
            <a:off x="618896" y="5270876"/>
            <a:ext cx="709406" cy="409338"/>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36" name="Text Box 28">
            <a:extLst>
              <a:ext uri="{FF2B5EF4-FFF2-40B4-BE49-F238E27FC236}">
                <a16:creationId xmlns:a16="http://schemas.microsoft.com/office/drawing/2014/main" id="{B042E0D9-E7F8-6F46-5BFE-1AB084F65C1F}"/>
              </a:ext>
            </a:extLst>
          </p:cNvPr>
          <p:cNvSpPr txBox="1">
            <a:spLocks noChangeArrowheads="1"/>
          </p:cNvSpPr>
          <p:nvPr/>
        </p:nvSpPr>
        <p:spPr bwMode="auto">
          <a:xfrm>
            <a:off x="837395" y="5133692"/>
            <a:ext cx="5143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altLang="en-SE" sz="1800" dirty="0">
                <a:latin typeface="Arial" panose="020B0604020202020204" pitchFamily="34" charset="0"/>
              </a:rPr>
              <a:t>4</a:t>
            </a:r>
          </a:p>
        </p:txBody>
      </p:sp>
      <p:graphicFrame>
        <p:nvGraphicFramePr>
          <p:cNvPr id="37" name="Google Shape;1044;p47">
            <a:extLst>
              <a:ext uri="{FF2B5EF4-FFF2-40B4-BE49-F238E27FC236}">
                <a16:creationId xmlns:a16="http://schemas.microsoft.com/office/drawing/2014/main" id="{E98F9D4D-5DB1-8DA5-D8DC-ABDF053890A3}"/>
              </a:ext>
            </a:extLst>
          </p:cNvPr>
          <p:cNvGraphicFramePr/>
          <p:nvPr>
            <p:extLst>
              <p:ext uri="{D42A27DB-BD31-4B8C-83A1-F6EECF244321}">
                <p14:modId xmlns:p14="http://schemas.microsoft.com/office/powerpoint/2010/main" val="2385215452"/>
              </p:ext>
            </p:extLst>
          </p:nvPr>
        </p:nvGraphicFramePr>
        <p:xfrm>
          <a:off x="5547594" y="4457252"/>
          <a:ext cx="3261582" cy="1381790"/>
        </p:xfrm>
        <a:graphic>
          <a:graphicData uri="http://schemas.openxmlformats.org/drawingml/2006/table">
            <a:tbl>
              <a:tblPr firstRow="1" bandRow="1">
                <a:noFill/>
              </a:tblPr>
              <a:tblGrid>
                <a:gridCol w="817786">
                  <a:extLst>
                    <a:ext uri="{9D8B030D-6E8A-4147-A177-3AD203B41FA5}">
                      <a16:colId xmlns:a16="http://schemas.microsoft.com/office/drawing/2014/main" val="1702640002"/>
                    </a:ext>
                  </a:extLst>
                </a:gridCol>
                <a:gridCol w="1221898">
                  <a:extLst>
                    <a:ext uri="{9D8B030D-6E8A-4147-A177-3AD203B41FA5}">
                      <a16:colId xmlns:a16="http://schemas.microsoft.com/office/drawing/2014/main" val="20002"/>
                    </a:ext>
                  </a:extLst>
                </a:gridCol>
                <a:gridCol w="1221898">
                  <a:extLst>
                    <a:ext uri="{9D8B030D-6E8A-4147-A177-3AD203B41FA5}">
                      <a16:colId xmlns:a16="http://schemas.microsoft.com/office/drawing/2014/main" val="2140890684"/>
                    </a:ext>
                  </a:extLst>
                </a:gridCol>
              </a:tblGrid>
              <a:tr h="370850">
                <a:tc>
                  <a:txBody>
                    <a:bodyPr/>
                    <a:lstStyle/>
                    <a:p>
                      <a:pPr marL="0" marR="0" lvl="0" indent="0" algn="ctr" rtl="0">
                        <a:spcBef>
                          <a:spcPts val="0"/>
                        </a:spcBef>
                        <a:spcAft>
                          <a:spcPts val="0"/>
                        </a:spcAft>
                        <a:buNone/>
                      </a:pPr>
                      <a:r>
                        <a:rPr lang="en-GB" sz="1800" b="1" i="0" u="none" strike="noStrike" cap="none" dirty="0">
                          <a:solidFill>
                            <a:schemeClr val="tx1"/>
                          </a:solidFill>
                          <a:latin typeface="Quattrocento Sans"/>
                          <a:ea typeface="Quattrocento Sans"/>
                          <a:cs typeface="Quattrocento Sans"/>
                          <a:sym typeface="Quattrocento Sans"/>
                        </a:rPr>
                        <a:t>Order</a:t>
                      </a:r>
                      <a:r>
                        <a:rPr lang="en-GB" b="1" dirty="0">
                          <a:latin typeface="Quattrocento Sans"/>
                          <a:ea typeface="Quattrocento Sans"/>
                          <a:cs typeface="Quattrocento Sans"/>
                          <a:sym typeface="Quattrocento Sans"/>
                        </a:rPr>
                        <a:t> </a:t>
                      </a:r>
                      <a:r>
                        <a:rPr lang="en-GB" sz="1800" b="1" i="0" u="none" strike="noStrike" cap="none" dirty="0">
                          <a:solidFill>
                            <a:schemeClr val="tx1"/>
                          </a:solidFill>
                          <a:latin typeface="Quattrocento Sans"/>
                          <a:ea typeface="Quattrocento Sans"/>
                          <a:cs typeface="Quattrocento Sans"/>
                          <a:sym typeface="Quattrocento Sans"/>
                        </a:rPr>
                        <a:t>added</a:t>
                      </a:r>
                      <a:endParaRPr sz="1800" b="1"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chemeClr val="bg1">
                        <a:lumMod val="95000"/>
                      </a:schemeClr>
                    </a:solidFill>
                  </a:tcPr>
                </a:tc>
                <a:tc>
                  <a:txBody>
                    <a:bodyPr/>
                    <a:lstStyle/>
                    <a:p>
                      <a:pPr marL="0" marR="0" lvl="0" indent="0" algn="ctr" rtl="0">
                        <a:spcBef>
                          <a:spcPts val="0"/>
                        </a:spcBef>
                        <a:spcAft>
                          <a:spcPts val="0"/>
                        </a:spcAft>
                        <a:buNone/>
                      </a:pPr>
                      <a:r>
                        <a:rPr lang="en-US" sz="1800" b="1" dirty="0">
                          <a:latin typeface="Quattrocento Sans"/>
                          <a:ea typeface="Quattrocento Sans"/>
                          <a:cs typeface="Quattrocento Sans"/>
                          <a:sym typeface="Quattrocento Sans"/>
                        </a:rPr>
                        <a:t>Edge</a:t>
                      </a:r>
                      <a:endParaRPr b="1"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chemeClr val="bg1">
                        <a:lumMod val="95000"/>
                      </a:schemeClr>
                    </a:solidFill>
                  </a:tcPr>
                </a:tc>
                <a:tc>
                  <a:txBody>
                    <a:bodyPr/>
                    <a:lstStyle/>
                    <a:p>
                      <a:pPr marL="0" marR="0" lvl="0" indent="0" algn="ctr" rtl="0">
                        <a:spcBef>
                          <a:spcPts val="0"/>
                        </a:spcBef>
                        <a:spcAft>
                          <a:spcPts val="0"/>
                        </a:spcAft>
                        <a:buNone/>
                      </a:pPr>
                      <a:r>
                        <a:rPr lang="en-US" sz="1800" b="1" dirty="0">
                          <a:latin typeface="Quattrocento Sans"/>
                          <a:ea typeface="Quattrocento Sans"/>
                          <a:cs typeface="Quattrocento Sans"/>
                          <a:sym typeface="Quattrocento Sans"/>
                        </a:rPr>
                        <a:t>Edge Weight</a:t>
                      </a:r>
                      <a:endParaRPr b="1"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chemeClr val="bg1">
                        <a:lumMod val="95000"/>
                      </a:schemeClr>
                    </a:solidFill>
                  </a:tcPr>
                </a:tc>
                <a:extLst>
                  <a:ext uri="{0D108BD9-81ED-4DB2-BD59-A6C34878D82A}">
                    <a16:rowId xmlns:a16="http://schemas.microsoft.com/office/drawing/2014/main" val="10000"/>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1</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2</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bl>
          </a:graphicData>
        </a:graphic>
      </p:graphicFrame>
      <p:sp>
        <p:nvSpPr>
          <p:cNvPr id="38" name="TextBox 37">
            <a:extLst>
              <a:ext uri="{FF2B5EF4-FFF2-40B4-BE49-F238E27FC236}">
                <a16:creationId xmlns:a16="http://schemas.microsoft.com/office/drawing/2014/main" id="{485CB813-1FC3-7EAC-F441-F0DBFAB24C07}"/>
              </a:ext>
            </a:extLst>
          </p:cNvPr>
          <p:cNvSpPr txBox="1"/>
          <p:nvPr/>
        </p:nvSpPr>
        <p:spPr>
          <a:xfrm>
            <a:off x="2824501" y="6003882"/>
            <a:ext cx="1834798" cy="369332"/>
          </a:xfrm>
          <a:prstGeom prst="rect">
            <a:avLst/>
          </a:prstGeom>
          <a:noFill/>
        </p:spPr>
        <p:txBody>
          <a:bodyPr wrap="none" rtlCol="0">
            <a:spAutoFit/>
          </a:bodyPr>
          <a:lstStyle/>
          <a:p>
            <a:r>
              <a:rPr lang="en-GB" b="0" dirty="0">
                <a:latin typeface="Arial" panose="020B0604020202020204" pitchFamily="34" charset="0"/>
                <a:cs typeface="Arial" panose="020B0604020202020204" pitchFamily="34" charset="0"/>
              </a:rPr>
              <a:t>Prim’s algorithm</a:t>
            </a:r>
            <a:endParaRPr lang="en-SE" b="0" dirty="0">
              <a:latin typeface="Arial" panose="020B0604020202020204" pitchFamily="34" charset="0"/>
              <a:cs typeface="Arial" panose="020B0604020202020204" pitchFamily="34" charset="0"/>
            </a:endParaRPr>
          </a:p>
        </p:txBody>
      </p:sp>
      <p:sp>
        <p:nvSpPr>
          <p:cNvPr id="39" name="TextBox 38">
            <a:extLst>
              <a:ext uri="{FF2B5EF4-FFF2-40B4-BE49-F238E27FC236}">
                <a16:creationId xmlns:a16="http://schemas.microsoft.com/office/drawing/2014/main" id="{C0AAEAAA-F346-F09C-84AD-A0D1394253E5}"/>
              </a:ext>
            </a:extLst>
          </p:cNvPr>
          <p:cNvSpPr txBox="1"/>
          <p:nvPr/>
        </p:nvSpPr>
        <p:spPr>
          <a:xfrm>
            <a:off x="6455900" y="5979438"/>
            <a:ext cx="2129750" cy="369332"/>
          </a:xfrm>
          <a:prstGeom prst="rect">
            <a:avLst/>
          </a:prstGeom>
          <a:noFill/>
        </p:spPr>
        <p:txBody>
          <a:bodyPr wrap="none" rtlCol="0">
            <a:spAutoFit/>
          </a:bodyPr>
          <a:lstStyle/>
          <a:p>
            <a:r>
              <a:rPr lang="en-GB" b="0" dirty="0">
                <a:latin typeface="Arial" panose="020B0604020202020204" pitchFamily="34" charset="0"/>
                <a:cs typeface="Arial" panose="020B0604020202020204" pitchFamily="34" charset="0"/>
              </a:rPr>
              <a:t>Kruskal’s algorithm</a:t>
            </a:r>
            <a:endParaRPr lang="en-SE" b="0" dirty="0">
              <a:latin typeface="Arial" panose="020B0604020202020204" pitchFamily="34" charset="0"/>
              <a:cs typeface="Arial" panose="020B0604020202020204" pitchFamily="34" charset="0"/>
            </a:endParaRPr>
          </a:p>
        </p:txBody>
      </p:sp>
      <p:graphicFrame>
        <p:nvGraphicFramePr>
          <p:cNvPr id="45" name="Google Shape;973;p41">
            <a:extLst>
              <a:ext uri="{FF2B5EF4-FFF2-40B4-BE49-F238E27FC236}">
                <a16:creationId xmlns:a16="http://schemas.microsoft.com/office/drawing/2014/main" id="{EE576D1A-1EFB-0106-4C1A-45F1D07450F8}"/>
              </a:ext>
            </a:extLst>
          </p:cNvPr>
          <p:cNvGraphicFramePr/>
          <p:nvPr>
            <p:extLst>
              <p:ext uri="{D42A27DB-BD31-4B8C-83A1-F6EECF244321}">
                <p14:modId xmlns:p14="http://schemas.microsoft.com/office/powerpoint/2010/main" val="1710121022"/>
              </p:ext>
            </p:extLst>
          </p:nvPr>
        </p:nvGraphicFramePr>
        <p:xfrm>
          <a:off x="9003080" y="4457252"/>
          <a:ext cx="3092700" cy="1569650"/>
        </p:xfrm>
        <a:graphic>
          <a:graphicData uri="http://schemas.openxmlformats.org/drawingml/2006/table">
            <a:tbl>
              <a:tblPr firstRow="1" bandRow="1">
                <a:noFill/>
              </a:tblPr>
              <a:tblGrid>
                <a:gridCol w="1030900">
                  <a:extLst>
                    <a:ext uri="{9D8B030D-6E8A-4147-A177-3AD203B41FA5}">
                      <a16:colId xmlns:a16="http://schemas.microsoft.com/office/drawing/2014/main" val="20000"/>
                    </a:ext>
                  </a:extLst>
                </a:gridCol>
                <a:gridCol w="1030900">
                  <a:extLst>
                    <a:ext uri="{9D8B030D-6E8A-4147-A177-3AD203B41FA5}">
                      <a16:colId xmlns:a16="http://schemas.microsoft.com/office/drawing/2014/main" val="20002"/>
                    </a:ext>
                  </a:extLst>
                </a:gridCol>
                <a:gridCol w="1030900">
                  <a:extLst>
                    <a:ext uri="{9D8B030D-6E8A-4147-A177-3AD203B41FA5}">
                      <a16:colId xmlns:a16="http://schemas.microsoft.com/office/drawing/2014/main" val="20003"/>
                    </a:ext>
                  </a:extLst>
                </a:gridCol>
              </a:tblGrid>
              <a:tr h="40640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lvl="0" indent="0" algn="ctr" rtl="0">
                        <a:spcBef>
                          <a:spcPts val="0"/>
                        </a:spcBef>
                        <a:spcAft>
                          <a:spcPts val="0"/>
                        </a:spcAft>
                        <a:buClr>
                          <a:schemeClr val="dk1"/>
                        </a:buClr>
                        <a:buFont typeface="Arial"/>
                        <a:buNone/>
                      </a:pPr>
                      <a:r>
                        <a:rPr lang="en-US" sz="1900" b="1" dirty="0">
                          <a:solidFill>
                            <a:schemeClr val="tx1"/>
                          </a:solidFill>
                          <a:latin typeface="Quattrocento Sans"/>
                          <a:ea typeface="Quattrocento Sans"/>
                          <a:cs typeface="Quattrocento Sans"/>
                          <a:sym typeface="Quattrocento Sans"/>
                        </a:rPr>
                        <a:t>Node</a:t>
                      </a:r>
                      <a:endParaRPr b="1"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rtl="0">
                        <a:spcBef>
                          <a:spcPts val="0"/>
                        </a:spcBef>
                        <a:spcAft>
                          <a:spcPts val="0"/>
                        </a:spcAft>
                        <a:buNone/>
                      </a:pPr>
                      <a:r>
                        <a:rPr lang="en-US" sz="1900" b="1" dirty="0">
                          <a:solidFill>
                            <a:schemeClr val="tx1"/>
                          </a:solidFill>
                          <a:latin typeface="Quattrocento Sans"/>
                          <a:ea typeface="Quattrocento Sans"/>
                          <a:cs typeface="Quattrocento Sans"/>
                          <a:sym typeface="Quattrocento Sans"/>
                        </a:rPr>
                        <a:t>SD</a:t>
                      </a:r>
                      <a:endParaRPr sz="1900" b="1" dirty="0">
                        <a:solidFill>
                          <a:schemeClr val="tx1"/>
                        </a:solidFill>
                        <a:latin typeface="Quattrocento Sans"/>
                        <a:ea typeface="Quattrocento Sans"/>
                        <a:cs typeface="Quattrocento Sans"/>
                        <a:sym typeface="Quattrocento Sans"/>
                      </a:endParaRPr>
                    </a:p>
                  </a:txBody>
                  <a:tcPr marL="60950" marR="60950" marT="60950" marB="60950" anchor="ctr">
                    <a:lnL w="9525" cap="flat" cmpd="sng" algn="ctr">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rtl="0">
                        <a:spcBef>
                          <a:spcPts val="0"/>
                        </a:spcBef>
                        <a:spcAft>
                          <a:spcPts val="0"/>
                        </a:spcAft>
                        <a:buNone/>
                      </a:pPr>
                      <a:r>
                        <a:rPr lang="en-US" sz="1900" b="1" dirty="0">
                          <a:solidFill>
                            <a:schemeClr val="tx1"/>
                          </a:solidFill>
                          <a:latin typeface="Quattrocento Sans"/>
                          <a:ea typeface="Quattrocento Sans"/>
                          <a:cs typeface="Quattrocento Sans"/>
                          <a:sym typeface="Quattrocento Sans"/>
                        </a:rPr>
                        <a:t>PN</a:t>
                      </a:r>
                      <a:endParaRPr sz="1900" b="1" dirty="0">
                        <a:solidFill>
                          <a:schemeClr val="tx1"/>
                        </a:solidFill>
                        <a:latin typeface="Quattrocento Sans"/>
                        <a:ea typeface="Quattrocento Sans"/>
                        <a:cs typeface="Quattrocento Sans"/>
                        <a:sym typeface="Quattrocento Sans"/>
                      </a:endParaRPr>
                    </a:p>
                  </a:txBody>
                  <a:tcPr marL="60950" marR="60950" marT="60950" marB="609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6575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rtl="0">
                        <a:spcBef>
                          <a:spcPts val="0"/>
                        </a:spcBef>
                        <a:spcAft>
                          <a:spcPts val="0"/>
                        </a:spcAft>
                        <a:buNone/>
                      </a:pPr>
                      <a:r>
                        <a:rPr lang="en-US" sz="1600" dirty="0">
                          <a:latin typeface="Quattrocento Sans"/>
                          <a:ea typeface="Quattrocento Sans"/>
                          <a:cs typeface="Quattrocento Sans"/>
                          <a:sym typeface="Quattrocento Sans"/>
                        </a:rPr>
                        <a:t>S</a:t>
                      </a:r>
                      <a:endParaRPr dirty="0">
                        <a:latin typeface="Quattrocento Sans"/>
                        <a:ea typeface="Quattrocento Sans"/>
                        <a:cs typeface="Quattrocento Sans"/>
                        <a:sym typeface="Quattrocento Sans"/>
                      </a:endParaRPr>
                    </a:p>
                  </a:txBody>
                  <a:tcPr marL="60950" marR="60950" marT="60950" marB="609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rtl="0">
                        <a:spcBef>
                          <a:spcPts val="0"/>
                        </a:spcBef>
                        <a:spcAft>
                          <a:spcPts val="0"/>
                        </a:spcAft>
                        <a:buNone/>
                      </a:pPr>
                      <a:r>
                        <a:rPr lang="en-US" sz="1600" dirty="0">
                          <a:latin typeface="Quattrocento Sans"/>
                          <a:ea typeface="Quattrocento Sans"/>
                          <a:cs typeface="Quattrocento Sans"/>
                          <a:sym typeface="Quattrocento Sans"/>
                        </a:rPr>
                        <a:t>0</a:t>
                      </a:r>
                      <a:endParaRPr lang="en-US" dirty="0">
                        <a:latin typeface="Quattrocento Sans"/>
                        <a:ea typeface="Quattrocento Sans"/>
                        <a:cs typeface="Quattrocento Sans"/>
                        <a:sym typeface="Quattrocento Sans"/>
                      </a:endParaRPr>
                    </a:p>
                  </a:txBody>
                  <a:tcPr marL="60950" marR="60950" marT="60950" marB="60950" anchor="ctr">
                    <a:lnL w="9525" cap="flat" cmpd="sng" algn="ctr">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lgn="ctr">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rtl="0">
                        <a:spcBef>
                          <a:spcPts val="0"/>
                        </a:spcBef>
                        <a:spcAft>
                          <a:spcPts val="0"/>
                        </a:spcAft>
                        <a:buNone/>
                      </a:pPr>
                      <a:r>
                        <a:rPr lang="en-US" sz="1600">
                          <a:latin typeface="Quattrocento Sans"/>
                          <a:ea typeface="Quattrocento Sans"/>
                          <a:cs typeface="Quattrocento Sans"/>
                          <a:sym typeface="Quattrocento Sans"/>
                        </a:rPr>
                        <a:t>/</a:t>
                      </a:r>
                      <a:endParaRPr lang="en-US">
                        <a:latin typeface="Quattrocento Sans"/>
                        <a:ea typeface="Quattrocento Sans"/>
                        <a:cs typeface="Quattrocento Sans"/>
                        <a:sym typeface="Quattrocento Sans"/>
                      </a:endParaRPr>
                    </a:p>
                  </a:txBody>
                  <a:tcPr marL="60950" marR="60950" marT="60950" marB="609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65750">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rtl="0">
                        <a:spcBef>
                          <a:spcPts val="0"/>
                        </a:spcBef>
                        <a:spcAft>
                          <a:spcPts val="0"/>
                        </a:spcAft>
                        <a:buNone/>
                      </a:pPr>
                      <a:r>
                        <a:rPr lang="en-US" sz="1600" dirty="0">
                          <a:latin typeface="Quattrocento Sans"/>
                          <a:ea typeface="Quattrocento Sans"/>
                          <a:cs typeface="Quattrocento Sans"/>
                          <a:sym typeface="Quattrocento Sans"/>
                        </a:rPr>
                        <a:t>A</a:t>
                      </a:r>
                      <a:endParaRPr dirty="0">
                        <a:latin typeface="Quattrocento Sans"/>
                        <a:ea typeface="Quattrocento Sans"/>
                        <a:cs typeface="Quattrocento Sans"/>
                        <a:sym typeface="Quattrocento Sans"/>
                      </a:endParaRPr>
                    </a:p>
                  </a:txBody>
                  <a:tcPr marL="60950" marR="60950" marT="60950" marB="609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rtl="0">
                        <a:lnSpc>
                          <a:spcPct val="100000"/>
                        </a:lnSpc>
                        <a:spcBef>
                          <a:spcPts val="0"/>
                        </a:spcBef>
                        <a:spcAft>
                          <a:spcPts val="0"/>
                        </a:spcAft>
                        <a:buClr>
                          <a:schemeClr val="dk1"/>
                        </a:buClr>
                        <a:buSzPts val="1600"/>
                        <a:buFont typeface="Calibri"/>
                        <a:buNone/>
                      </a:pPr>
                      <a:endParaRPr lang="en-US" sz="1600" i="0" u="none" strike="noStrike" cap="none" dirty="0">
                        <a:solidFill>
                          <a:schemeClr val="dk1"/>
                        </a:solidFill>
                        <a:latin typeface="Quattrocento Sans"/>
                        <a:ea typeface="Quattrocento Sans"/>
                        <a:cs typeface="Quattrocento Sans"/>
                        <a:sym typeface="Quattrocento Sans"/>
                      </a:endParaRPr>
                    </a:p>
                  </a:txBody>
                  <a:tcPr marL="91450" marR="91450" marT="45725" marB="45725" anchor="ctr">
                    <a:lnL w="9525" cap="flat" cmpd="sng" algn="ctr">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lgn="ctr">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rtl="0">
                        <a:spcBef>
                          <a:spcPts val="0"/>
                        </a:spcBef>
                        <a:spcAft>
                          <a:spcPts val="0"/>
                        </a:spcAft>
                        <a:buNone/>
                      </a:pPr>
                      <a:endParaRPr lang="en-US" dirty="0">
                        <a:latin typeface="Quattrocento Sans"/>
                        <a:ea typeface="Quattrocento Sans"/>
                        <a:cs typeface="Quattrocento Sans"/>
                        <a:sym typeface="Quattrocento Sans"/>
                      </a:endParaRPr>
                    </a:p>
                  </a:txBody>
                  <a:tcPr marL="60950" marR="60950" marT="60950" marB="6095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65750">
                <a:tc>
                  <a:txBody>
                    <a:bodyPr/>
                    <a:lstStyle/>
                    <a:p>
                      <a:pPr marL="0" marR="0" lvl="0" indent="0" algn="ctr" rtl="0">
                        <a:spcBef>
                          <a:spcPts val="0"/>
                        </a:spcBef>
                        <a:spcAft>
                          <a:spcPts val="0"/>
                        </a:spcAft>
                        <a:buNone/>
                      </a:pPr>
                      <a:r>
                        <a:rPr lang="en-GB" dirty="0">
                          <a:latin typeface="Quattrocento Sans"/>
                          <a:ea typeface="Quattrocento Sans"/>
                          <a:cs typeface="Quattrocento Sans"/>
                          <a:sym typeface="Quattrocento Sans"/>
                        </a:rPr>
                        <a:t>B</a:t>
                      </a:r>
                      <a:endParaRPr dirty="0">
                        <a:latin typeface="Quattrocento Sans"/>
                        <a:ea typeface="Quattrocento Sans"/>
                        <a:cs typeface="Quattrocento Sans"/>
                        <a:sym typeface="Quattrocento Sans"/>
                      </a:endParaRPr>
                    </a:p>
                  </a:txBody>
                  <a:tcPr marL="60950" marR="60950" marT="60950" marB="60950" anchor="ctr">
                    <a:lnL w="9525" cap="flat" cmpd="sng">
                      <a:solidFill>
                        <a:srgbClr val="000000"/>
                      </a:solidFill>
                      <a:prstDash val="solid"/>
                      <a:round/>
                      <a:headEnd type="none" w="sm" len="sm"/>
                      <a:tailEnd type="none" w="sm" len="sm"/>
                    </a:lnL>
                    <a:lnR w="9525" cap="flat" cmpd="sng" algn="ctr">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ctr" rtl="0">
                        <a:lnSpc>
                          <a:spcPct val="100000"/>
                        </a:lnSpc>
                        <a:spcBef>
                          <a:spcPts val="0"/>
                        </a:spcBef>
                        <a:spcAft>
                          <a:spcPts val="0"/>
                        </a:spcAft>
                        <a:buClr>
                          <a:schemeClr val="dk1"/>
                        </a:buClr>
                        <a:buSzPts val="1600"/>
                        <a:buFont typeface="Calibri"/>
                        <a:buNone/>
                      </a:pPr>
                      <a:endParaRPr lang="en-GB" sz="1600" i="0" u="none" strike="noStrike" cap="none" dirty="0">
                        <a:solidFill>
                          <a:schemeClr val="dk1"/>
                        </a:solidFill>
                        <a:latin typeface="Quattrocento Sans"/>
                        <a:ea typeface="Quattrocento Sans"/>
                        <a:cs typeface="Quattrocento Sans"/>
                        <a:sym typeface="Quattrocento Sans"/>
                      </a:endParaRPr>
                    </a:p>
                  </a:txBody>
                  <a:tcPr marL="91450" marR="91450" marT="45725" marB="45725" anchor="ctr">
                    <a:lnL w="9525" cap="flat" cmpd="sng" algn="ctr">
                      <a:solidFill>
                        <a:srgbClr val="000000"/>
                      </a:solidFill>
                      <a:prstDash val="solid"/>
                      <a:round/>
                      <a:headEnd type="none" w="sm" len="sm"/>
                      <a:tailEnd type="none" w="sm" len="sm"/>
                    </a:lnL>
                    <a:lnR w="9525" cap="flat" cmpd="sng" algn="ctr">
                      <a:solidFill>
                        <a:srgbClr val="000000"/>
                      </a:solidFill>
                      <a:prstDash val="solid"/>
                      <a:round/>
                      <a:headEnd type="none" w="sm" len="sm"/>
                      <a:tailEnd type="none" w="sm" len="sm"/>
                    </a:lnR>
                    <a:lnT w="9525" cap="flat" cmpd="sng" algn="ctr">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lnTlToBr w="12700" cmpd="sng">
                      <a:noFill/>
                      <a:prstDash val="solid"/>
                    </a:lnTlToBr>
                    <a:lnBlToTr w="12700" cmpd="sng">
                      <a:noFill/>
                      <a:prstDash val="solid"/>
                    </a:lnBlToTr>
                    <a:noFill/>
                  </a:tcPr>
                </a:tc>
                <a:tc>
                  <a:txBody>
                    <a:bodyPr/>
                    <a:lstStyle/>
                    <a:p>
                      <a:pPr marL="0" marR="0" lvl="0" indent="0" algn="ctr" rtl="0">
                        <a:spcBef>
                          <a:spcPts val="0"/>
                        </a:spcBef>
                        <a:spcAft>
                          <a:spcPts val="0"/>
                        </a:spcAft>
                        <a:buNone/>
                      </a:pPr>
                      <a:endParaRPr lang="en-GB" dirty="0">
                        <a:latin typeface="Quattrocento Sans"/>
                        <a:ea typeface="Quattrocento Sans"/>
                        <a:cs typeface="Quattrocento Sans"/>
                        <a:sym typeface="Quattrocento Sans"/>
                      </a:endParaRPr>
                    </a:p>
                  </a:txBody>
                  <a:tcPr marL="60950" marR="60950" marT="60950" marB="60950" anchor="ctr">
                    <a:lnL w="9525" cap="flat" cmpd="sng" algn="ctr">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lnTlToBr w="12700" cmpd="sng">
                      <a:noFill/>
                      <a:prstDash val="solid"/>
                    </a:lnTlToBr>
                    <a:lnBlToTr w="12700" cmpd="sng">
                      <a:noFill/>
                      <a:prstDash val="solid"/>
                    </a:lnBlToTr>
                    <a:noFill/>
                  </a:tcPr>
                </a:tc>
                <a:extLst>
                  <a:ext uri="{0D108BD9-81ED-4DB2-BD59-A6C34878D82A}">
                    <a16:rowId xmlns:a16="http://schemas.microsoft.com/office/drawing/2014/main" val="213867314"/>
                  </a:ext>
                </a:extLst>
              </a:tr>
            </a:tbl>
          </a:graphicData>
        </a:graphic>
      </p:graphicFrame>
      <p:sp>
        <p:nvSpPr>
          <p:cNvPr id="46" name="TextBox 45">
            <a:extLst>
              <a:ext uri="{FF2B5EF4-FFF2-40B4-BE49-F238E27FC236}">
                <a16:creationId xmlns:a16="http://schemas.microsoft.com/office/drawing/2014/main" id="{7764C01A-5ADC-0C98-9D5E-7B59E7AF7C3D}"/>
              </a:ext>
            </a:extLst>
          </p:cNvPr>
          <p:cNvSpPr txBox="1"/>
          <p:nvPr/>
        </p:nvSpPr>
        <p:spPr>
          <a:xfrm>
            <a:off x="9607740" y="6003882"/>
            <a:ext cx="2129750" cy="369332"/>
          </a:xfrm>
          <a:prstGeom prst="rect">
            <a:avLst/>
          </a:prstGeom>
          <a:noFill/>
        </p:spPr>
        <p:txBody>
          <a:bodyPr wrap="none" rtlCol="0">
            <a:spAutoFit/>
          </a:bodyPr>
          <a:lstStyle/>
          <a:p>
            <a:r>
              <a:rPr lang="en-GB" b="0" dirty="0">
                <a:latin typeface="Arial" panose="020B0604020202020204" pitchFamily="34" charset="0"/>
                <a:cs typeface="Arial" panose="020B0604020202020204" pitchFamily="34" charset="0"/>
              </a:rPr>
              <a:t>Dijkstra’s algorithm</a:t>
            </a:r>
            <a:endParaRPr lang="en-SE"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6050062"/>
      </p:ext>
    </p:extLst>
  </p:cSld>
  <p:clrMapOvr>
    <a:masterClrMapping/>
  </p:clrMapOvr>
  <p:transition/>
</p:sld>
</file>

<file path=ppt/theme/theme1.xml><?xml version="1.0" encoding="utf-8"?>
<a:theme xmlns:a="http://schemas.openxmlformats.org/drawingml/2006/main" name="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800" b="1" i="0" u="none" strike="noStrike" cap="none" normalizeH="0" baseline="0" dirty="0" smtClean="0">
            <a:ln>
              <a:noFill/>
            </a:ln>
            <a:solidFill>
              <a:schemeClr val="tx1"/>
            </a:solidFill>
            <a:effectLst/>
            <a:latin typeface="Gill Sans Light"/>
          </a:defRPr>
        </a:defPPr>
      </a:lstStyle>
    </a:spDef>
    <a:lnDef>
      <a:spPr bwMode="auto">
        <a:xfrm>
          <a:off x="0" y="0"/>
          <a:ext cx="1" cy="1"/>
        </a:xfrm>
        <a:custGeom>
          <a:avLst/>
          <a:gdLst/>
          <a:ahLst/>
          <a:cxnLst/>
          <a:rect l="0" t="0" r="0" b="0"/>
          <a:pathLst/>
        </a:custGeom>
        <a:solidFill>
          <a:schemeClr val="bg1"/>
        </a:solidFill>
        <a:ln w="5715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Comic Sans MS" pitchFamily="66" charset="0"/>
          </a:defRPr>
        </a:defPPr>
      </a:lstStyle>
    </a:lnDef>
    <a:txDef>
      <a:spPr>
        <a:noFill/>
      </a:spPr>
      <a:bodyPr wrap="none" rtlCol="0">
        <a:spAutoFit/>
      </a:bodyPr>
      <a:lstStyle>
        <a:defPPr>
          <a:defRPr dirty="0">
            <a:latin typeface="Gill Sans Light"/>
          </a:defRPr>
        </a:defPPr>
      </a:lstStyle>
    </a:txDef>
  </a:objectDefaults>
  <a:extraClrSchemeLst>
    <a:extraClrScheme>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da48a9ac-7937-4134-8b13-3620bf967764}" enabled="1" method="Privileged" siteId="{5a4ba6f9-f531-4f32-9467-398f19e69de4}" contentBits="0" removed="0"/>
</clbl:labelList>
</file>

<file path=docProps/app.xml><?xml version="1.0" encoding="utf-8"?>
<Properties xmlns="http://schemas.openxmlformats.org/officeDocument/2006/extended-properties" xmlns:vt="http://schemas.openxmlformats.org/officeDocument/2006/docPropsVTypes">
  <Template/>
  <TotalTime>99536</TotalTime>
  <Pages>60</Pages>
  <Words>785</Words>
  <Application>Microsoft Office PowerPoint</Application>
  <PresentationFormat>Widescreen</PresentationFormat>
  <Paragraphs>126</Paragraphs>
  <Slides>8</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Gill Sans</vt:lpstr>
      <vt:lpstr>Gill Sans Light</vt:lpstr>
      <vt:lpstr>Arial</vt:lpstr>
      <vt:lpstr>Calibri</vt:lpstr>
      <vt:lpstr>Comic Sans MS</vt:lpstr>
      <vt:lpstr>Quattrocento Sans</vt:lpstr>
      <vt:lpstr>Office</vt:lpstr>
      <vt:lpstr>CSC 017: Fundamentals of Computer Science III: Advanced Data Structures and Object-Oriented Programming   Final Exam Sample Questions Spring 2025</vt:lpstr>
      <vt:lpstr>L10 2-3 Trees</vt:lpstr>
      <vt:lpstr>L11 Heaps</vt:lpstr>
      <vt:lpstr>L13 Dijkstra’s Algorithm</vt:lpstr>
      <vt:lpstr>L13 Johnson’s algorithm</vt:lpstr>
      <vt:lpstr>L15 MST Prim’s</vt:lpstr>
      <vt:lpstr>L15 MST Kruskal’s</vt:lpstr>
      <vt:lpstr>L15 MST</vt:lpstr>
    </vt:vector>
  </TitlesOfParts>
  <Company>UC Berkeley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Course Introduction and Overview</dc:title>
  <dc:creator>John D. Kubiatowicz</dc:creator>
  <dc:description>Imported some pictures from Silbershatz (c) 2005</dc:description>
  <cp:lastModifiedBy>Zonghua Gu</cp:lastModifiedBy>
  <cp:revision>1127</cp:revision>
  <cp:lastPrinted>2025-04-08T02:07:43Z</cp:lastPrinted>
  <dcterms:created xsi:type="dcterms:W3CDTF">1995-08-12T11:37:26Z</dcterms:created>
  <dcterms:modified xsi:type="dcterms:W3CDTF">2025-05-05T13:35:47Z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wner">
    <vt:lpwstr>Joseph</vt:lpwstr>
  </property>
  <property fmtid="{D5CDD505-2E9C-101B-9397-08002B2CF9AE}" pid="3" name="Semester">
    <vt:lpwstr>Spring 2006</vt:lpwstr>
  </property>
</Properties>
</file>