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6" r:id="rId4"/>
    <p:sldId id="278" r:id="rId5"/>
    <p:sldId id="281" r:id="rId6"/>
    <p:sldId id="282" r:id="rId7"/>
    <p:sldId id="299" r:id="rId8"/>
    <p:sldId id="283" r:id="rId9"/>
    <p:sldId id="300" r:id="rId10"/>
    <p:sldId id="301" r:id="rId11"/>
    <p:sldId id="297" r:id="rId12"/>
    <p:sldId id="284" r:id="rId13"/>
    <p:sldId id="285" r:id="rId14"/>
    <p:sldId id="298" r:id="rId15"/>
    <p:sldId id="286" r:id="rId16"/>
    <p:sldId id="287" r:id="rId17"/>
    <p:sldId id="288" r:id="rId18"/>
    <p:sldId id="289" r:id="rId19"/>
    <p:sldId id="290" r:id="rId20"/>
    <p:sldId id="292" r:id="rId21"/>
    <p:sldId id="293" r:id="rId22"/>
    <p:sldId id="294" r:id="rId23"/>
    <p:sldId id="295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087"/>
    <a:srgbClr val="1700AE"/>
    <a:srgbClr val="2000EA"/>
    <a:srgbClr val="1123AE"/>
    <a:srgbClr val="1B8E1D"/>
    <a:srgbClr val="FB0008"/>
    <a:srgbClr val="E6A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/>
    <p:restoredTop sz="89150" autoAdjust="0"/>
  </p:normalViewPr>
  <p:slideViewPr>
    <p:cSldViewPr snapToGrid="0" snapToObjects="1">
      <p:cViewPr varScale="1">
        <p:scale>
          <a:sx n="73" d="100"/>
          <a:sy n="73" d="100"/>
        </p:scale>
        <p:origin x="1795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EC2C8-D631-4D48-A1F5-235F7C10E753}" type="datetimeFigureOut">
              <a:rPr lang="en-SE" smtClean="0"/>
              <a:t>2024-11-16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2C82A-A17E-47DC-A35D-CBA2F853F7A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8908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2C82A-A17E-47DC-A35D-CBA2F853F7A1}" type="slidenum">
              <a:rPr lang="en-SE" smtClean="0"/>
              <a:t>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59826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exact runtime usually not worth the effort asymptotic efficiency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2C82A-A17E-47DC-A35D-CBA2F853F7A1}" type="slidenum">
              <a:rPr lang="en-SE" smtClean="0"/>
              <a:t>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9636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E" sz="1200" dirty="0"/>
              <a:t>https://www.youtube.com/watch?v=JU767SDMDvA</a:t>
            </a:r>
          </a:p>
          <a:p>
            <a:r>
              <a:rPr lang="en-GB" dirty="0"/>
              <a:t>Insertion sort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2C82A-A17E-47DC-A35D-CBA2F853F7A1}" type="slidenum">
              <a:rPr lang="en-SE" smtClean="0"/>
              <a:t>14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3273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6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6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2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8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6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8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76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5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5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5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2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21443-D73C-634A-A910-7320408C156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BE2B7-23DB-644D-89A2-CA3C2E8FEF8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4C31A-F0B6-8BCF-AA58-BB8DC237687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8315325" y="63500"/>
            <a:ext cx="787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SE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Begränsad delning</a:t>
            </a:r>
          </a:p>
        </p:txBody>
      </p:sp>
    </p:spTree>
    <p:extLst>
      <p:ext uri="{BB962C8B-B14F-4D97-AF65-F5344CB8AC3E}">
        <p14:creationId xmlns:p14="http://schemas.microsoft.com/office/powerpoint/2010/main" val="4605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9xmBV_5YoZOZSbGAXAPIq1BeUf4j20p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bbTd-gkaj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DKIpRe8GW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jp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_vX2sjlpX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2CRZaN2xg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121" y="1146752"/>
            <a:ext cx="7952128" cy="262520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accent1"/>
                </a:solidFill>
              </a:rPr>
              <a:t>Lecture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5</a:t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en-US" altLang="zh-CN" dirty="0"/>
              <a:t>Algorithm Performance Analysis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Department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of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Computer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Science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Hofstra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University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6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5998-0502-5A54-CC5F-9A83229FE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0D73D5-5266-23CE-6E1D-8F73B7958C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CN" dirty="0"/>
                  <a:t>1. Suppose algorithm running time for input size </a:t>
                </a:r>
                <a14:m>
                  <m:oMath xmlns:m="http://schemas.openxmlformats.org/officeDocument/2006/math">
                    <m:r>
                      <a:rPr lang="en-GB" altLang="zh-CN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 is </a:t>
                </a:r>
                <a14:m>
                  <m:oMath xmlns:m="http://schemas.openxmlformats.org/officeDocument/2006/math">
                    <m:r>
                      <a:rPr lang="en-GB" altLang="zh-CN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+100</m:t>
                    </m:r>
                  </m:oMath>
                </a14:m>
                <a:r>
                  <a:rPr lang="en-US" altLang="zh-CN" dirty="0"/>
                  <a:t>, what is its complexity in big-O notation?</a:t>
                </a:r>
              </a:p>
              <a:p>
                <a:r>
                  <a:rPr lang="en-US" altLang="zh-CN" dirty="0"/>
                  <a:t>ANS: </a:t>
                </a:r>
                <a14:m>
                  <m:oMath xmlns:m="http://schemas.openxmlformats.org/officeDocument/2006/math"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For </a:t>
                </a:r>
                <a14:m>
                  <m:oMath xmlns:m="http://schemas.openxmlformats.org/officeDocument/2006/math">
                    <m:r>
                      <a:rPr lang="en-GB" altLang="zh-CN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altLang="zh-CN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+4</m:t>
                    </m:r>
                    <m:func>
                      <m:func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 +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,</a:t>
                </a:r>
              </a:p>
              <a:p>
                <a:r>
                  <a:rPr lang="en-US" altLang="zh-CN" dirty="0"/>
                  <a:t>ANS: </a:t>
                </a:r>
                <a14:m>
                  <m:oMath xmlns:m="http://schemas.openxmlformats.org/officeDocument/2006/math"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For </a:t>
                </a:r>
                <a14:m>
                  <m:oMath xmlns:m="http://schemas.openxmlformats.org/officeDocument/2006/math">
                    <m:r>
                      <a:rPr lang="en-GB" altLang="zh-CN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altLang="zh-CN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+4</m:t>
                    </m:r>
                    <m:func>
                      <m:func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,</a:t>
                </a:r>
              </a:p>
              <a:p>
                <a:r>
                  <a:rPr lang="en-US" altLang="zh-CN" dirty="0"/>
                  <a:t>ANS: </a:t>
                </a:r>
                <a14:m>
                  <m:oMath xmlns:m="http://schemas.openxmlformats.org/officeDocument/2006/math"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altLang="zh-CN" i="1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GB" altLang="zh-C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altLang="zh-CN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2. If </a:t>
                </a:r>
                <a:r>
                  <a:rPr lang="en-GB" altLang="zh-CN" dirty="0"/>
                  <a:t>Algorithm 1</a:t>
                </a:r>
                <a:r>
                  <a:rPr lang="en-US" altLang="zh-CN" dirty="0"/>
                  <a:t> has complexity </a:t>
                </a:r>
                <a14:m>
                  <m:oMath xmlns:m="http://schemas.openxmlformats.org/officeDocument/2006/math"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altLang="zh-CN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altLang="zh-CN" dirty="0"/>
                  <a:t>, </a:t>
                </a:r>
                <a:r>
                  <a:rPr lang="en-GB" altLang="zh-CN" dirty="0"/>
                  <a:t>Algorithm 2</a:t>
                </a:r>
                <a:r>
                  <a:rPr lang="en-US" altLang="zh-CN" dirty="0"/>
                  <a:t> has complexity </a:t>
                </a:r>
                <a14:m>
                  <m:oMath xmlns:m="http://schemas.openxmlformats.org/officeDocument/2006/math">
                    <m:r>
                      <a:rPr lang="en-GB" altLang="zh-CN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, will </a:t>
                </a:r>
                <a:r>
                  <a:rPr lang="en-GB" altLang="zh-CN" dirty="0"/>
                  <a:t>Algorithm 1 always have fewer operations (shorter running time) than Algorithm 2?</a:t>
                </a:r>
              </a:p>
              <a:p>
                <a:r>
                  <a:rPr lang="en-GB" altLang="zh-CN" dirty="0"/>
                  <a:t>ANS: No. If Algorithm 1 has running time </a:t>
                </a:r>
                <a14:m>
                  <m:oMath xmlns:m="http://schemas.openxmlformats.org/officeDocument/2006/math"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100000∗</m:t>
                    </m:r>
                    <m:func>
                      <m:func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GB" altLang="zh-CN" dirty="0"/>
                  <a:t>, Algorithm 2 has running time </a:t>
                </a:r>
                <a14:m>
                  <m:oMath xmlns:m="http://schemas.openxmlformats.org/officeDocument/2006/math">
                    <m:r>
                      <a:rPr lang="en-GB" altLang="zh-CN" b="0" i="0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GB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altLang="zh-CN" dirty="0"/>
                  <a:t>, then </a:t>
                </a:r>
                <a14:m>
                  <m:oMath xmlns:m="http://schemas.openxmlformats.org/officeDocument/2006/math">
                    <m:r>
                      <a:rPr lang="en-GB" altLang="zh-CN" i="1">
                        <a:latin typeface="Cambria Math" panose="02040503050406030204" pitchFamily="18" charset="0"/>
                      </a:rPr>
                      <m:t>100000∗</m:t>
                    </m:r>
                    <m:func>
                      <m:funcPr>
                        <m:ctrlPr>
                          <a:rPr lang="en-GB" altLang="zh-C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altLang="zh-CN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altLang="zh-CN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GB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altLang="zh-CN" dirty="0"/>
                  <a:t> for small </a:t>
                </a:r>
                <a14:m>
                  <m:oMath xmlns:m="http://schemas.openxmlformats.org/officeDocument/2006/math">
                    <m:r>
                      <a:rPr lang="en-GB" altLang="zh-CN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0D73D5-5266-23CE-6E1D-8F73B7958C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5" t="-1617" b="-188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D5E9DCB-2E20-9B22-8903-A5FD92FCA783}"/>
              </a:ext>
            </a:extLst>
          </p:cNvPr>
          <p:cNvSpPr/>
          <p:nvPr/>
        </p:nvSpPr>
        <p:spPr>
          <a:xfrm>
            <a:off x="4564059" y="5391800"/>
            <a:ext cx="4268598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endParaRPr lang="en-US" baseline="300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7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57832-BB3D-6E36-34E3-DB2E2F04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Quiz </a:t>
            </a:r>
            <a:r>
              <a:rPr lang="en-US" dirty="0" err="1"/>
              <a:t>Con’t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5FA9CC-2DC5-7EF4-8CB0-AFB0FEC670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70600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3. Suppose algorithm running time for input size </a:t>
                </a:r>
                <a14:m>
                  <m:oMath xmlns:m="http://schemas.openxmlformats.org/officeDocument/2006/math"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 is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altLang="zh-CN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altLang="zh-CN" i="1" smtClean="0"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ctrlPr>
                          <a:rPr lang="en-GB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altLang="zh-CN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altLang="zh-CN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altLang="zh-CN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GB" altLang="zh-CN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GB" dirty="0"/>
                  <a:t>  (</a:t>
                </a:r>
                <a14:m>
                  <m:oMath xmlns:m="http://schemas.openxmlformats.org/officeDocument/2006/math">
                    <m:r>
                      <a:rPr lang="en-GB" altLang="zh-CN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is a loop iteration variable within </a:t>
                </a:r>
                <a14:m>
                  <m:oMath xmlns:m="http://schemas.openxmlformats.org/officeDocument/2006/math">
                    <m:r>
                      <a:rPr lang="en-GB" altLang="zh-CN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altLang="zh-CN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)</a:t>
                </a:r>
                <a:endParaRPr lang="en-S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0.001∗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+1000∗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+10000∗</m:t>
                    </m:r>
                    <m:func>
                      <m:func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+100)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+(100∗</m:t>
                    </m:r>
                    <m:d>
                      <m:d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+100000</m:t>
                        </m:r>
                      </m:e>
                    </m:d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)+100∗</m:t>
                    </m:r>
                    <m:func>
                      <m:funcPr>
                        <m:ctrlPr>
                          <a:rPr lang="en-GB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:r>
                  <a:rPr lang="en-GB" dirty="0"/>
                  <a:t>What is the big O notation for the algorithm complexity in each case?</a:t>
                </a:r>
              </a:p>
              <a:p>
                <a:r>
                  <a:rPr lang="en-US" altLang="zh-CN" dirty="0"/>
                  <a:t>ANS: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altLang="zh-CN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altLang="zh-CN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altLang="zh-C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Ignore all the constants, whether multiplied or added, and take the dominating term that grows the fastest</a:t>
                </a:r>
                <a:endParaRPr lang="en-GB" altLang="zh-CN" dirty="0">
                  <a:latin typeface="Times New Roman"/>
                  <a:cs typeface="Times New Roman"/>
                </a:endParaRPr>
              </a:p>
              <a:p>
                <a:r>
                  <a:rPr lang="en-GB" altLang="zh-CN" dirty="0"/>
                  <a:t>What is the answer if </a:t>
                </a:r>
                <a:r>
                  <a:rPr lang="en-US" altLang="zh-CN" dirty="0">
                    <a:latin typeface="Times New Roman"/>
                    <a:cs typeface="Times New Roman"/>
                  </a:rPr>
                  <a:t>2</a:t>
                </a:r>
                <a:r>
                  <a:rPr lang="en-US" altLang="zh-CN" baseline="30000" dirty="0">
                    <a:latin typeface="Times New Roman"/>
                    <a:cs typeface="Times New Roman"/>
                  </a:rPr>
                  <a:t>n </a:t>
                </a:r>
                <a:r>
                  <a:rPr lang="en-US" altLang="zh-CN" dirty="0">
                    <a:latin typeface="Times New Roman"/>
                    <a:cs typeface="Times New Roman"/>
                  </a:rPr>
                  <a:t>is added to each term?</a:t>
                </a:r>
              </a:p>
              <a:p>
                <a:r>
                  <a:rPr lang="en-US" altLang="zh-CN" dirty="0"/>
                  <a:t>ANS: </a:t>
                </a:r>
                <a14:m>
                  <m:oMath xmlns:m="http://schemas.openxmlformats.org/officeDocument/2006/math"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dirty="0"/>
                      <m:t>2</m:t>
                    </m:r>
                    <m:r>
                      <m:rPr>
                        <m:nor/>
                      </m:rPr>
                      <a:rPr lang="en-US" altLang="zh-CN" baseline="30000" dirty="0"/>
                      <m:t>n</m:t>
                    </m:r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>
                  <a:latin typeface="Times New Roman"/>
                  <a:cs typeface="Times New Roman"/>
                </a:endParaRPr>
              </a:p>
              <a:p>
                <a:pPr marL="457200" lvl="1" indent="0"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5FA9CC-2DC5-7EF4-8CB0-AFB0FEC670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706007"/>
              </a:xfrm>
              <a:blipFill>
                <a:blip r:embed="rId2"/>
                <a:stretch>
                  <a:fillRect l="-963" t="-103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8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Big O for Consecutive 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415" y="1637707"/>
            <a:ext cx="5551296" cy="36291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static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reduce (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[] vals) {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minIndex =0;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for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(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i=0; i &lt; vals.length; i++) {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   		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(vals[i] &lt; vals[minIndex]){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minIndex = i;</a:t>
            </a:r>
            <a:endParaRPr lang="en-US" sz="14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}</a:t>
            </a:r>
            <a:r>
              <a:rPr lang="en-US" altLang="zh-CN" sz="14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  <a:endParaRPr lang="mr-IN" sz="14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 	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minVal = vals[minIndex];</a:t>
            </a:r>
          </a:p>
          <a:p>
            <a:pPr>
              <a:lnSpc>
                <a:spcPct val="150000"/>
              </a:lnSpc>
            </a:pP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for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(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i=0; i &lt; vals.length; i++)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{</a:t>
            </a:r>
            <a:endParaRPr lang="mr-IN" sz="14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vals[i] = vals[i] - minVal;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}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  <a:endParaRPr lang="en-US" sz="1400" dirty="0">
              <a:latin typeface="Menlo Bold"/>
              <a:cs typeface="Menlo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9921" y="1527814"/>
            <a:ext cx="1296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8000"/>
                </a:solidFill>
                <a:latin typeface="Menlo Regular"/>
                <a:cs typeface="Menlo Regular"/>
              </a:rPr>
              <a:t>[1,2,5,3]</a:t>
            </a:r>
            <a:endParaRPr lang="en-US" sz="1600" dirty="0">
              <a:solidFill>
                <a:srgbClr val="008000"/>
              </a:solidFill>
              <a:latin typeface="Menlo Regular"/>
              <a:cs typeface="Menlo Regula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99623" y="1527814"/>
            <a:ext cx="1667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8000"/>
                </a:solidFill>
                <a:latin typeface="Menlo Regular"/>
                <a:cs typeface="Menlo Regular"/>
              </a:rPr>
              <a:t>-&gt; [0,1,4,2]</a:t>
            </a:r>
            <a:endParaRPr lang="en-US" sz="1600" dirty="0">
              <a:solidFill>
                <a:srgbClr val="008000"/>
              </a:solidFill>
              <a:latin typeface="Menlo Regular"/>
              <a:cs typeface="Menlo Regula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5819" y="2001756"/>
            <a:ext cx="2802456" cy="954107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The first for loop finds the minimum value of the array. The second for loop reduces each value in the array by the minimum value.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70335" y="2001779"/>
            <a:ext cx="1778241" cy="325770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70335" y="2317064"/>
            <a:ext cx="4144157" cy="1275584"/>
          </a:xfrm>
          <a:prstGeom prst="round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70335" y="3592648"/>
            <a:ext cx="4144157" cy="391451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70335" y="3984100"/>
            <a:ext cx="4144157" cy="913384"/>
          </a:xfrm>
          <a:prstGeom prst="round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48576" y="1975593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4713" y="3114207"/>
            <a:ext cx="3044035" cy="296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Run times are </a:t>
            </a:r>
            <a:r>
              <a:rPr lang="en-US" sz="1600" u="sng" dirty="0">
                <a:solidFill>
                  <a:schemeClr val="accent1"/>
                </a:solidFill>
                <a:latin typeface="Arial"/>
                <a:cs typeface="Arial"/>
              </a:rPr>
              <a:t>independent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</a:rPr>
              <a:t>These </a:t>
            </a:r>
            <a:r>
              <a:rPr lang="en-US" sz="1600" u="sng" dirty="0">
                <a:solidFill>
                  <a:schemeClr val="accent6"/>
                </a:solidFill>
                <a:latin typeface="Arial"/>
                <a:cs typeface="Arial"/>
              </a:rPr>
              <a:t>doesn’t</a:t>
            </a: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</a:rPr>
              <a:t> depend on the input </a:t>
            </a:r>
            <a:r>
              <a:rPr lang="en-US" sz="1600" dirty="0">
                <a:solidFill>
                  <a:srgbClr val="F79646"/>
                </a:solidFill>
                <a:latin typeface="Arial"/>
                <a:cs typeface="Arial"/>
              </a:rPr>
              <a:t>size(n)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8000"/>
                </a:solidFill>
                <a:latin typeface="Arial"/>
                <a:cs typeface="Arial"/>
              </a:rPr>
              <a:t>How the operations depend on the size of the input?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8000"/>
                </a:solidFill>
                <a:latin typeface="Arial"/>
                <a:cs typeface="Arial"/>
              </a:rPr>
              <a:t>There will be </a:t>
            </a:r>
            <a:r>
              <a:rPr lang="en-US" sz="1600" u="sng" dirty="0">
                <a:solidFill>
                  <a:srgbClr val="008000"/>
                </a:solidFill>
                <a:latin typeface="Arial"/>
                <a:cs typeface="Arial"/>
              </a:rPr>
              <a:t>n loop iterations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8000"/>
                </a:solidFill>
                <a:latin typeface="Arial"/>
                <a:cs typeface="Arial"/>
              </a:rPr>
              <a:t>Each iteration will take </a:t>
            </a:r>
            <a:r>
              <a:rPr lang="en-US" sz="1600" u="sng" dirty="0">
                <a:solidFill>
                  <a:srgbClr val="008000"/>
                </a:solidFill>
                <a:latin typeface="Arial"/>
                <a:cs typeface="Arial"/>
              </a:rPr>
              <a:t>constant time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3190" y="3623502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14128" y="2789109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23190" y="4237646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O(n)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48390" y="1928380"/>
            <a:ext cx="33444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13325" y="2763012"/>
            <a:ext cx="33444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13325" y="3583989"/>
            <a:ext cx="33444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13325" y="4194151"/>
            <a:ext cx="33444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0415" y="5929694"/>
            <a:ext cx="1762424" cy="461665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sz="2400" dirty="0"/>
              <a:t>Total: O(n)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52544" y="5451571"/>
            <a:ext cx="3374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/>
                <a:cs typeface="Arial"/>
              </a:rPr>
              <a:t>1 + n + 1 + n =  2n + 2 = </a:t>
            </a:r>
            <a:r>
              <a:rPr lang="en-US" strike="sngStrike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chemeClr val="accent6"/>
                </a:solidFill>
                <a:latin typeface="Arial"/>
                <a:cs typeface="Arial"/>
              </a:rPr>
              <a:t>n + </a:t>
            </a:r>
            <a:r>
              <a:rPr lang="en-US" strike="sngStrike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84399" y="5975860"/>
            <a:ext cx="1852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Arial"/>
                <a:cs typeface="Arial"/>
              </a:rPr>
              <a:t>Linear Algorithm</a:t>
            </a:r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0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 Big O with Nested Operations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293" y="1536798"/>
            <a:ext cx="5596417" cy="3609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static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maxDifference (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[] vals) {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max = 0;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	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for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(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i=0; i &lt; vals.length; i++) {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	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for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(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j=0; j &lt; vals.length; j++) {</a:t>
            </a:r>
          </a:p>
          <a:p>
            <a:pPr>
              <a:lnSpc>
                <a:spcPct val="150000"/>
              </a:lnSpc>
            </a:pP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     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</a:t>
            </a:r>
            <a:r>
              <a:rPr lang="mr-IN" sz="1400" dirty="0" err="1">
                <a:solidFill>
                  <a:srgbClr val="7F0055"/>
                </a:solidFill>
                <a:latin typeface="Menlo Bold"/>
                <a:cs typeface="Menlo Bold"/>
              </a:rPr>
              <a:t>if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(vals[i] – vals[j] &gt; max) {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	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max = vals[i] – vals[j]; </a:t>
            </a:r>
            <a:endParaRPr lang="en-US" sz="14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} </a:t>
            </a:r>
            <a:endParaRPr lang="en-US" sz="14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	return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max;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9921" y="1386709"/>
            <a:ext cx="1790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8000"/>
                </a:solidFill>
                <a:latin typeface="Menlo Regular"/>
                <a:cs typeface="Menlo Regular"/>
              </a:rPr>
              <a:t>[1,7,2,4,6,8]</a:t>
            </a:r>
            <a:endParaRPr lang="en-US" sz="1600" dirty="0">
              <a:solidFill>
                <a:srgbClr val="008000"/>
              </a:solidFill>
              <a:latin typeface="Menlo Regular"/>
              <a:cs typeface="Menlo Regula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2370" y="1386709"/>
            <a:ext cx="6787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8000"/>
                </a:solidFill>
                <a:latin typeface="Menlo Regular"/>
                <a:cs typeface="Menlo Regular"/>
              </a:rPr>
              <a:t>-&gt; 7</a:t>
            </a:r>
            <a:endParaRPr lang="en-US" sz="1600" dirty="0">
              <a:solidFill>
                <a:srgbClr val="008000"/>
              </a:solidFill>
              <a:latin typeface="Menlo Regular"/>
              <a:cs typeface="Menlo Regula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5819" y="1860651"/>
            <a:ext cx="2802456" cy="954107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The nested for loops look for the maximum difference between any two array elements. This biggest difference will be between 1 and 8.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4713" y="2860015"/>
            <a:ext cx="3044035" cy="424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Run times are </a:t>
            </a:r>
            <a:r>
              <a:rPr lang="en-US" sz="1600" u="sng" dirty="0">
                <a:solidFill>
                  <a:schemeClr val="accent1"/>
                </a:solidFill>
                <a:latin typeface="Arial"/>
                <a:cs typeface="Arial"/>
              </a:rPr>
              <a:t>independent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</a:rPr>
              <a:t>These </a:t>
            </a:r>
            <a:r>
              <a:rPr lang="en-US" sz="1600" u="sng" dirty="0">
                <a:solidFill>
                  <a:schemeClr val="accent6"/>
                </a:solidFill>
                <a:latin typeface="Arial"/>
                <a:cs typeface="Arial"/>
              </a:rPr>
              <a:t>doesn’t</a:t>
            </a: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</a:rPr>
              <a:t> depend on the input </a:t>
            </a:r>
            <a:r>
              <a:rPr lang="en-US" sz="1600" dirty="0">
                <a:solidFill>
                  <a:srgbClr val="F79646"/>
                </a:solidFill>
                <a:latin typeface="Arial"/>
                <a:cs typeface="Arial"/>
              </a:rPr>
              <a:t>size(n)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8000"/>
                </a:solidFill>
                <a:latin typeface="Arial"/>
                <a:cs typeface="Arial"/>
              </a:rPr>
              <a:t>How the operations depend on the size of the input?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8000"/>
                </a:solidFill>
                <a:latin typeface="Arial"/>
                <a:cs typeface="Arial"/>
              </a:rPr>
              <a:t>Count from </a:t>
            </a:r>
            <a:r>
              <a:rPr lang="en-US" sz="1600" u="sng" dirty="0">
                <a:solidFill>
                  <a:srgbClr val="008000"/>
                </a:solidFill>
                <a:latin typeface="Arial"/>
                <a:cs typeface="Arial"/>
              </a:rPr>
              <a:t>inside out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8000"/>
                </a:solidFill>
                <a:latin typeface="Arial"/>
                <a:cs typeface="Arial"/>
              </a:rPr>
              <a:t>There will be </a:t>
            </a:r>
            <a:r>
              <a:rPr lang="en-US" sz="1600" u="sng" dirty="0">
                <a:solidFill>
                  <a:srgbClr val="008000"/>
                </a:solidFill>
                <a:latin typeface="Arial"/>
                <a:cs typeface="Arial"/>
              </a:rPr>
              <a:t>n inner loop iterations</a:t>
            </a:r>
            <a:r>
              <a:rPr lang="en-US" sz="1600" dirty="0">
                <a:solidFill>
                  <a:srgbClr val="008000"/>
                </a:solidFill>
                <a:latin typeface="Arial"/>
                <a:cs typeface="Arial"/>
              </a:rPr>
              <a:t> and each takes </a:t>
            </a:r>
            <a:r>
              <a:rPr lang="en-US" sz="1600" u="sng" dirty="0">
                <a:solidFill>
                  <a:srgbClr val="008000"/>
                </a:solidFill>
                <a:latin typeface="Arial"/>
                <a:cs typeface="Arial"/>
              </a:rPr>
              <a:t>constant time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8000"/>
                </a:solidFill>
                <a:latin typeface="Arial"/>
                <a:cs typeface="Arial"/>
              </a:rPr>
              <a:t>There will be </a:t>
            </a:r>
            <a:r>
              <a:rPr lang="en-US" sz="1600" u="sng" dirty="0">
                <a:solidFill>
                  <a:srgbClr val="008000"/>
                </a:solidFill>
                <a:latin typeface="Arial"/>
                <a:cs typeface="Arial"/>
              </a:rPr>
              <a:t>n outer loop iterations</a:t>
            </a:r>
            <a:r>
              <a:rPr lang="en-US" sz="1600" dirty="0">
                <a:solidFill>
                  <a:srgbClr val="008000"/>
                </a:solidFill>
                <a:latin typeface="Arial"/>
                <a:cs typeface="Arial"/>
              </a:rPr>
              <a:t> and each takes </a:t>
            </a:r>
            <a:r>
              <a:rPr lang="en-US" sz="1600" u="sng" dirty="0">
                <a:solidFill>
                  <a:srgbClr val="008000"/>
                </a:solidFill>
                <a:latin typeface="Arial"/>
                <a:cs typeface="Arial"/>
              </a:rPr>
              <a:t>linear time O(n)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endParaRPr lang="en-US" sz="1600" u="sng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0751" y="1927260"/>
            <a:ext cx="1473803" cy="325770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00751" y="4471859"/>
            <a:ext cx="1317235" cy="325770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600472" y="2861940"/>
            <a:ext cx="3409701" cy="1000374"/>
          </a:xfrm>
          <a:prstGeom prst="round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78790" y="2609672"/>
            <a:ext cx="3831382" cy="25226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6847" y="2253029"/>
            <a:ext cx="3831382" cy="261124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0415" y="5929694"/>
            <a:ext cx="1762424" cy="461665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sz="2400" dirty="0"/>
              <a:t>Total: O(n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9999" y="5373281"/>
            <a:ext cx="211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/>
                <a:cs typeface="Arial"/>
              </a:rPr>
              <a:t>1 + n</a:t>
            </a:r>
            <a:r>
              <a:rPr lang="en-US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chemeClr val="accent6"/>
                </a:solidFill>
                <a:latin typeface="Arial"/>
                <a:cs typeface="Arial"/>
              </a:rPr>
              <a:t> + 1 =  n</a:t>
            </a:r>
            <a:r>
              <a:rPr lang="en-US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chemeClr val="accent6"/>
                </a:solidFill>
                <a:latin typeface="Arial"/>
                <a:cs typeface="Arial"/>
              </a:rPr>
              <a:t> + </a:t>
            </a:r>
            <a:r>
              <a:rPr lang="en-US" strike="sngStrike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46453" y="5975860"/>
            <a:ext cx="2211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Arial"/>
                <a:cs typeface="Arial"/>
              </a:rPr>
              <a:t>Quadratic Algorithm 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83252" y="1914476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21537" y="4459075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58322" y="3523760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O(1)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14386" y="4459075"/>
            <a:ext cx="687500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O(n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96547" y="1866368"/>
            <a:ext cx="33444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29323" y="4455856"/>
            <a:ext cx="33444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78878" y="4471858"/>
            <a:ext cx="33444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88239" y="4160865"/>
            <a:ext cx="1074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Arial"/>
                <a:cs typeface="Arial"/>
              </a:rPr>
              <a:t>Multiplication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78790" y="2514153"/>
            <a:ext cx="3831383" cy="1687419"/>
          </a:xfrm>
          <a:prstGeom prst="round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58415" y="3859075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O(n)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58229" y="3801620"/>
            <a:ext cx="33444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6686" y="2253029"/>
            <a:ext cx="4705735" cy="2218829"/>
          </a:xfrm>
          <a:prstGeom prst="round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6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/>
      <p:bldP spid="20" grpId="0"/>
      <p:bldP spid="21" grpId="0" animBg="1"/>
      <p:bldP spid="22" grpId="0" animBg="1"/>
      <p:bldP spid="24" grpId="0" animBg="1"/>
      <p:bldP spid="25" grpId="0" animBg="1"/>
      <p:bldP spid="26" grpId="0"/>
      <p:bldP spid="27" grpId="0"/>
      <p:bldP spid="28" grpId="0"/>
      <p:bldP spid="3" grpId="0"/>
      <p:bldP spid="13" grpId="0" animBg="1"/>
      <p:bldP spid="23" grpId="0" animBg="1"/>
      <p:bldP spid="2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7252-024B-CCAB-9825-961D24FBF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Videos of Sorting Algorithms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12EB-4CB7-E440-2659-3C4D9B24B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Sort Algos // Michael </a:t>
            </a:r>
            <a:r>
              <a:rPr lang="en-GB" dirty="0" err="1"/>
              <a:t>Sambol</a:t>
            </a:r>
            <a:r>
              <a:rPr lang="en-GB" dirty="0"/>
              <a:t> Michael </a:t>
            </a:r>
            <a:r>
              <a:rPr lang="en-GB" dirty="0" err="1"/>
              <a:t>Sambol</a:t>
            </a:r>
            <a:endParaRPr lang="en-GB" dirty="0"/>
          </a:p>
          <a:p>
            <a:pPr lvl="1">
              <a:lnSpc>
                <a:spcPct val="120000"/>
              </a:lnSpc>
            </a:pPr>
            <a:r>
              <a:rPr lang="en-GB" dirty="0">
                <a:hlinkClick r:id="rId3"/>
              </a:rPr>
              <a:t>https://www.youtube.com/playlist?list=PL9xmBV_5YoZOZSbGAXAPIq1BeUf4j20pl</a:t>
            </a:r>
            <a:endParaRPr lang="en-GB" dirty="0"/>
          </a:p>
          <a:p>
            <a:pPr lvl="1">
              <a:lnSpc>
                <a:spcPct val="120000"/>
              </a:lnSpc>
            </a:pPr>
            <a:r>
              <a:rPr lang="en-GB" dirty="0"/>
              <a:t>Merge Sort, Quick Sort, Bubble Sort, Insertion Sort</a:t>
            </a:r>
            <a:r>
              <a:rPr lang="en-US" dirty="0"/>
              <a:t>,</a:t>
            </a:r>
            <a:r>
              <a:rPr lang="zh-CN" altLang="en-US" dirty="0"/>
              <a:t> </a:t>
            </a:r>
            <a:r>
              <a:rPr lang="en-GB" dirty="0"/>
              <a:t>Selection Sort, Heap Sort</a:t>
            </a:r>
          </a:p>
          <a:p>
            <a:pPr>
              <a:lnSpc>
                <a:spcPct val="120000"/>
              </a:lnSpc>
            </a:pPr>
            <a:r>
              <a:rPr lang="en-GB" dirty="0"/>
              <a:t>10 Sorting Algorithms Easily Explained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hlinkClick r:id="rId4"/>
              </a:rPr>
              <a:t>https://www.youtube.com/watch?v=rbbTd-gkajw</a:t>
            </a:r>
            <a:r>
              <a:rPr lang="en-GB" dirty="0"/>
              <a:t> </a:t>
            </a:r>
            <a:endParaRPr lang="en-US" dirty="0"/>
          </a:p>
          <a:p>
            <a:pPr lvl="1"/>
            <a:r>
              <a:rPr lang="en-GB" dirty="0"/>
              <a:t>Bubble Sort, Selection Sort, Insertion Sort, Merge Sort, Quick Sort, Heap Sort, Counting Sort, Shell Sort, Tim Sort, Radix Sort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059867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Practice: Analyze Big-O Class of Selection Sort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43837" y="2668398"/>
            <a:ext cx="2427102" cy="385704"/>
            <a:chOff x="745878" y="2668398"/>
            <a:chExt cx="2427102" cy="385704"/>
          </a:xfrm>
        </p:grpSpPr>
        <p:sp>
          <p:nvSpPr>
            <p:cNvPr id="4" name="Rectangle 3"/>
            <p:cNvSpPr/>
            <p:nvPr/>
          </p:nvSpPr>
          <p:spPr>
            <a:xfrm>
              <a:off x="745878" y="2668398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50395" y="2668398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54912" y="2668398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959429" y="2668398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363946" y="2668398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68463" y="2668398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43836" y="1417638"/>
            <a:ext cx="4603648" cy="830997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The </a:t>
            </a:r>
            <a:r>
              <a:rPr lang="en-US" sz="1600" dirty="0">
                <a:solidFill>
                  <a:srgbClr val="4F81BD"/>
                </a:solidFill>
                <a:latin typeface="Times New Roman"/>
                <a:cs typeface="Times New Roman"/>
              </a:rPr>
              <a:t>idea </a:t>
            </a:r>
            <a:r>
              <a:rPr lang="en-US" sz="1600" dirty="0">
                <a:latin typeface="Times New Roman"/>
                <a:cs typeface="Times New Roman"/>
              </a:rPr>
              <a:t>is to find the smallest value in the remaining unsorted array and put that at the start. And then just keep repeating that process over and over.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43837" y="3340379"/>
            <a:ext cx="2427102" cy="385704"/>
            <a:chOff x="745878" y="3350002"/>
            <a:chExt cx="2427102" cy="385704"/>
          </a:xfrm>
        </p:grpSpPr>
        <p:sp>
          <p:nvSpPr>
            <p:cNvPr id="12" name="Rectangle 11"/>
            <p:cNvSpPr/>
            <p:nvPr/>
          </p:nvSpPr>
          <p:spPr>
            <a:xfrm>
              <a:off x="745878" y="335000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50395" y="335000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54912" y="335000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59429" y="335000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63946" y="335000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68463" y="335000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3836" y="4012360"/>
            <a:ext cx="2427102" cy="385704"/>
            <a:chOff x="745877" y="4156691"/>
            <a:chExt cx="2427102" cy="385704"/>
          </a:xfrm>
        </p:grpSpPr>
        <p:sp>
          <p:nvSpPr>
            <p:cNvPr id="18" name="Rectangle 17"/>
            <p:cNvSpPr/>
            <p:nvPr/>
          </p:nvSpPr>
          <p:spPr>
            <a:xfrm>
              <a:off x="745877" y="4156691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50394" y="4156691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54911" y="4156691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59428" y="4156691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63945" y="4156691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68462" y="4156691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43837" y="4684341"/>
            <a:ext cx="2427102" cy="385704"/>
            <a:chOff x="745878" y="4924892"/>
            <a:chExt cx="2427102" cy="385704"/>
          </a:xfrm>
        </p:grpSpPr>
        <p:sp>
          <p:nvSpPr>
            <p:cNvPr id="24" name="Rectangle 23"/>
            <p:cNvSpPr/>
            <p:nvPr/>
          </p:nvSpPr>
          <p:spPr>
            <a:xfrm>
              <a:off x="745878" y="492489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50395" y="492489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54912" y="492489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59429" y="492489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63946" y="492489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68463" y="4924892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43837" y="5356322"/>
            <a:ext cx="2427102" cy="385704"/>
            <a:chOff x="745878" y="5654605"/>
            <a:chExt cx="2427102" cy="385704"/>
          </a:xfrm>
        </p:grpSpPr>
        <p:sp>
          <p:nvSpPr>
            <p:cNvPr id="30" name="Rectangle 29"/>
            <p:cNvSpPr/>
            <p:nvPr/>
          </p:nvSpPr>
          <p:spPr>
            <a:xfrm>
              <a:off x="745878" y="5654605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50395" y="5654605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54912" y="5654605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959429" y="5654605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363946" y="5654605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68463" y="5654605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43836" y="6028305"/>
            <a:ext cx="2427102" cy="385704"/>
            <a:chOff x="745877" y="6288099"/>
            <a:chExt cx="2427102" cy="385704"/>
          </a:xfrm>
        </p:grpSpPr>
        <p:sp>
          <p:nvSpPr>
            <p:cNvPr id="36" name="Rectangle 35"/>
            <p:cNvSpPr/>
            <p:nvPr/>
          </p:nvSpPr>
          <p:spPr>
            <a:xfrm>
              <a:off x="745877" y="6288099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150394" y="6288099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54911" y="6288099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59428" y="6288099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363945" y="6288099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768462" y="6288099"/>
              <a:ext cx="404517" cy="385704"/>
            </a:xfrm>
            <a:prstGeom prst="rect">
              <a:avLst/>
            </a:prstGeom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10</a:t>
              </a:r>
            </a:p>
          </p:txBody>
        </p:sp>
      </p:grpSp>
      <p:cxnSp>
        <p:nvCxnSpPr>
          <p:cNvPr id="49" name="Straight Connector 48"/>
          <p:cNvCxnSpPr/>
          <p:nvPr/>
        </p:nvCxnSpPr>
        <p:spPr>
          <a:xfrm>
            <a:off x="948353" y="3271443"/>
            <a:ext cx="0" cy="531616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352870" y="3945837"/>
            <a:ext cx="0" cy="531616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757387" y="4610609"/>
            <a:ext cx="0" cy="531616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157009" y="5294625"/>
            <a:ext cx="0" cy="531616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4084" y="2598946"/>
            <a:ext cx="0" cy="531616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557046" y="5969019"/>
            <a:ext cx="0" cy="531616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Freeform 64"/>
          <p:cNvSpPr/>
          <p:nvPr/>
        </p:nvSpPr>
        <p:spPr>
          <a:xfrm>
            <a:off x="718057" y="2393398"/>
            <a:ext cx="1630694" cy="252457"/>
          </a:xfrm>
          <a:custGeom>
            <a:avLst/>
            <a:gdLst>
              <a:gd name="connsiteX0" fmla="*/ 0 w 2017701"/>
              <a:gd name="connsiteY0" fmla="*/ 477444 h 484958"/>
              <a:gd name="connsiteX1" fmla="*/ 390766 w 2017701"/>
              <a:gd name="connsiteY1" fmla="*/ 120501 h 484958"/>
              <a:gd name="connsiteX2" fmla="*/ 1014487 w 2017701"/>
              <a:gd name="connsiteY2" fmla="*/ 267 h 484958"/>
              <a:gd name="connsiteX3" fmla="*/ 1615664 w 2017701"/>
              <a:gd name="connsiteY3" fmla="*/ 101714 h 484958"/>
              <a:gd name="connsiteX4" fmla="*/ 2017701 w 2017701"/>
              <a:gd name="connsiteY4" fmla="*/ 484958 h 48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701" h="484958">
                <a:moveTo>
                  <a:pt x="0" y="477444"/>
                </a:moveTo>
                <a:cubicBezTo>
                  <a:pt x="110842" y="338737"/>
                  <a:pt x="221685" y="200030"/>
                  <a:pt x="390766" y="120501"/>
                </a:cubicBezTo>
                <a:cubicBezTo>
                  <a:pt x="559847" y="40972"/>
                  <a:pt x="810337" y="3398"/>
                  <a:pt x="1014487" y="267"/>
                </a:cubicBezTo>
                <a:cubicBezTo>
                  <a:pt x="1218637" y="-2864"/>
                  <a:pt x="1448462" y="20932"/>
                  <a:pt x="1615664" y="101714"/>
                </a:cubicBezTo>
                <a:cubicBezTo>
                  <a:pt x="1782866" y="182496"/>
                  <a:pt x="2010186" y="443001"/>
                  <a:pt x="2017701" y="484958"/>
                </a:cubicBezTo>
              </a:path>
            </a:pathLst>
          </a:custGeom>
          <a:ln w="19050" cmpd="sng">
            <a:solidFill>
              <a:schemeClr val="accent6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1095899" y="3130563"/>
            <a:ext cx="527681" cy="185620"/>
          </a:xfrm>
          <a:custGeom>
            <a:avLst/>
            <a:gdLst>
              <a:gd name="connsiteX0" fmla="*/ 0 w 2017701"/>
              <a:gd name="connsiteY0" fmla="*/ 477444 h 484958"/>
              <a:gd name="connsiteX1" fmla="*/ 390766 w 2017701"/>
              <a:gd name="connsiteY1" fmla="*/ 120501 h 484958"/>
              <a:gd name="connsiteX2" fmla="*/ 1014487 w 2017701"/>
              <a:gd name="connsiteY2" fmla="*/ 267 h 484958"/>
              <a:gd name="connsiteX3" fmla="*/ 1615664 w 2017701"/>
              <a:gd name="connsiteY3" fmla="*/ 101714 h 484958"/>
              <a:gd name="connsiteX4" fmla="*/ 2017701 w 2017701"/>
              <a:gd name="connsiteY4" fmla="*/ 484958 h 48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701" h="484958">
                <a:moveTo>
                  <a:pt x="0" y="477444"/>
                </a:moveTo>
                <a:cubicBezTo>
                  <a:pt x="110842" y="338737"/>
                  <a:pt x="221685" y="200030"/>
                  <a:pt x="390766" y="120501"/>
                </a:cubicBezTo>
                <a:cubicBezTo>
                  <a:pt x="559847" y="40972"/>
                  <a:pt x="810337" y="3398"/>
                  <a:pt x="1014487" y="267"/>
                </a:cubicBezTo>
                <a:cubicBezTo>
                  <a:pt x="1218637" y="-2864"/>
                  <a:pt x="1448462" y="20932"/>
                  <a:pt x="1615664" y="101714"/>
                </a:cubicBezTo>
                <a:cubicBezTo>
                  <a:pt x="1782866" y="182496"/>
                  <a:pt x="2010186" y="443001"/>
                  <a:pt x="2017701" y="484958"/>
                </a:cubicBezTo>
              </a:path>
            </a:pathLst>
          </a:custGeom>
          <a:ln w="19050" cmpd="sng">
            <a:solidFill>
              <a:schemeClr val="accent6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1512139" y="3796280"/>
            <a:ext cx="836612" cy="185620"/>
          </a:xfrm>
          <a:custGeom>
            <a:avLst/>
            <a:gdLst>
              <a:gd name="connsiteX0" fmla="*/ 0 w 2017701"/>
              <a:gd name="connsiteY0" fmla="*/ 477444 h 484958"/>
              <a:gd name="connsiteX1" fmla="*/ 390766 w 2017701"/>
              <a:gd name="connsiteY1" fmla="*/ 120501 h 484958"/>
              <a:gd name="connsiteX2" fmla="*/ 1014487 w 2017701"/>
              <a:gd name="connsiteY2" fmla="*/ 267 h 484958"/>
              <a:gd name="connsiteX3" fmla="*/ 1615664 w 2017701"/>
              <a:gd name="connsiteY3" fmla="*/ 101714 h 484958"/>
              <a:gd name="connsiteX4" fmla="*/ 2017701 w 2017701"/>
              <a:gd name="connsiteY4" fmla="*/ 484958 h 48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701" h="484958">
                <a:moveTo>
                  <a:pt x="0" y="477444"/>
                </a:moveTo>
                <a:cubicBezTo>
                  <a:pt x="110842" y="338737"/>
                  <a:pt x="221685" y="200030"/>
                  <a:pt x="390766" y="120501"/>
                </a:cubicBezTo>
                <a:cubicBezTo>
                  <a:pt x="559847" y="40972"/>
                  <a:pt x="810337" y="3398"/>
                  <a:pt x="1014487" y="267"/>
                </a:cubicBezTo>
                <a:cubicBezTo>
                  <a:pt x="1218637" y="-2864"/>
                  <a:pt x="1448462" y="20932"/>
                  <a:pt x="1615664" y="101714"/>
                </a:cubicBezTo>
                <a:cubicBezTo>
                  <a:pt x="1782866" y="182496"/>
                  <a:pt x="2010186" y="443001"/>
                  <a:pt x="2017701" y="484958"/>
                </a:cubicBezTo>
              </a:path>
            </a:pathLst>
          </a:custGeom>
          <a:ln w="19050" cmpd="sng">
            <a:solidFill>
              <a:schemeClr val="accent6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1901253" y="4477453"/>
            <a:ext cx="507614" cy="185620"/>
          </a:xfrm>
          <a:custGeom>
            <a:avLst/>
            <a:gdLst>
              <a:gd name="connsiteX0" fmla="*/ 0 w 2017701"/>
              <a:gd name="connsiteY0" fmla="*/ 477444 h 484958"/>
              <a:gd name="connsiteX1" fmla="*/ 390766 w 2017701"/>
              <a:gd name="connsiteY1" fmla="*/ 120501 h 484958"/>
              <a:gd name="connsiteX2" fmla="*/ 1014487 w 2017701"/>
              <a:gd name="connsiteY2" fmla="*/ 267 h 484958"/>
              <a:gd name="connsiteX3" fmla="*/ 1615664 w 2017701"/>
              <a:gd name="connsiteY3" fmla="*/ 101714 h 484958"/>
              <a:gd name="connsiteX4" fmla="*/ 2017701 w 2017701"/>
              <a:gd name="connsiteY4" fmla="*/ 484958 h 48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701" h="484958">
                <a:moveTo>
                  <a:pt x="0" y="477444"/>
                </a:moveTo>
                <a:cubicBezTo>
                  <a:pt x="110842" y="338737"/>
                  <a:pt x="221685" y="200030"/>
                  <a:pt x="390766" y="120501"/>
                </a:cubicBezTo>
                <a:cubicBezTo>
                  <a:pt x="559847" y="40972"/>
                  <a:pt x="810337" y="3398"/>
                  <a:pt x="1014487" y="267"/>
                </a:cubicBezTo>
                <a:cubicBezTo>
                  <a:pt x="1218637" y="-2864"/>
                  <a:pt x="1448462" y="20932"/>
                  <a:pt x="1615664" y="101714"/>
                </a:cubicBezTo>
                <a:cubicBezTo>
                  <a:pt x="1782866" y="182496"/>
                  <a:pt x="2010186" y="443001"/>
                  <a:pt x="2017701" y="484958"/>
                </a:cubicBezTo>
              </a:path>
            </a:pathLst>
          </a:custGeom>
          <a:ln w="19050" cmpd="sng">
            <a:solidFill>
              <a:schemeClr val="accent6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2312615" y="5142225"/>
            <a:ext cx="507614" cy="185620"/>
          </a:xfrm>
          <a:custGeom>
            <a:avLst/>
            <a:gdLst>
              <a:gd name="connsiteX0" fmla="*/ 0 w 2017701"/>
              <a:gd name="connsiteY0" fmla="*/ 477444 h 484958"/>
              <a:gd name="connsiteX1" fmla="*/ 390766 w 2017701"/>
              <a:gd name="connsiteY1" fmla="*/ 120501 h 484958"/>
              <a:gd name="connsiteX2" fmla="*/ 1014487 w 2017701"/>
              <a:gd name="connsiteY2" fmla="*/ 267 h 484958"/>
              <a:gd name="connsiteX3" fmla="*/ 1615664 w 2017701"/>
              <a:gd name="connsiteY3" fmla="*/ 101714 h 484958"/>
              <a:gd name="connsiteX4" fmla="*/ 2017701 w 2017701"/>
              <a:gd name="connsiteY4" fmla="*/ 484958 h 48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701" h="484958">
                <a:moveTo>
                  <a:pt x="0" y="477444"/>
                </a:moveTo>
                <a:cubicBezTo>
                  <a:pt x="110842" y="338737"/>
                  <a:pt x="221685" y="200030"/>
                  <a:pt x="390766" y="120501"/>
                </a:cubicBezTo>
                <a:cubicBezTo>
                  <a:pt x="559847" y="40972"/>
                  <a:pt x="810337" y="3398"/>
                  <a:pt x="1014487" y="267"/>
                </a:cubicBezTo>
                <a:cubicBezTo>
                  <a:pt x="1218637" y="-2864"/>
                  <a:pt x="1448462" y="20932"/>
                  <a:pt x="1615664" y="101714"/>
                </a:cubicBezTo>
                <a:cubicBezTo>
                  <a:pt x="1782866" y="182496"/>
                  <a:pt x="2010186" y="443001"/>
                  <a:pt x="2017701" y="484958"/>
                </a:cubicBezTo>
              </a:path>
            </a:pathLst>
          </a:custGeom>
          <a:ln w="19050" cmpd="sng">
            <a:solidFill>
              <a:schemeClr val="accent6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265285" y="2418406"/>
            <a:ext cx="5663436" cy="3679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static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selectionSort(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[] vals) { 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indexMin;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7F0055"/>
                </a:solidFill>
                <a:latin typeface="Menlo Bold"/>
                <a:cs typeface="Menlo Bold"/>
              </a:rPr>
              <a:t>	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for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(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i 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=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0; i &lt; vals.length-1; i++) {</a:t>
            </a:r>
            <a:endParaRPr lang="en-US" sz="14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indexMin = i;</a:t>
            </a:r>
          </a:p>
          <a:p>
            <a:pPr>
              <a:lnSpc>
                <a:spcPct val="140000"/>
              </a:lnSpc>
            </a:pP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     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for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(</a:t>
            </a:r>
            <a:r>
              <a:rPr lang="mr-IN" sz="14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j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=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i 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+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1; j &lt; vals.length; j++) {</a:t>
            </a:r>
          </a:p>
          <a:p>
            <a:pPr>
              <a:lnSpc>
                <a:spcPct val="140000"/>
              </a:lnSpc>
            </a:pP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      </a:t>
            </a: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mr-IN" sz="1400" dirty="0" err="1">
                <a:solidFill>
                  <a:srgbClr val="7F0055"/>
                </a:solidFill>
                <a:latin typeface="Menlo Bold"/>
                <a:cs typeface="Menlo Bold"/>
              </a:rPr>
              <a:t>if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(vals[j] &lt; vals[indexMin]) {</a:t>
            </a:r>
            <a:endParaRPr lang="en-US" sz="14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	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indexMin = j ;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} </a:t>
            </a:r>
            <a:endParaRPr lang="en-US" sz="14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  <a:endParaRPr lang="en-US" sz="14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swap (vals, indexMin , i);</a:t>
            </a:r>
            <a:endParaRPr lang="en-US" sz="14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</a:p>
          <a:p>
            <a:pPr>
              <a:lnSpc>
                <a:spcPct val="140000"/>
              </a:lnSpc>
            </a:pPr>
            <a:r>
              <a:rPr lang="mr-IN" sz="14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3776974" y="2778130"/>
            <a:ext cx="1473803" cy="325770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5259475" y="2765346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O(1)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4666275" y="3946056"/>
            <a:ext cx="3320614" cy="970197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7218097" y="4577699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O(1)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264418" y="3705284"/>
            <a:ext cx="4249285" cy="25226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4184530" y="3379514"/>
            <a:ext cx="1473803" cy="325770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667031" y="3366730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O(1)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4198982" y="5166356"/>
            <a:ext cx="2922425" cy="325770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124401" y="5153572"/>
            <a:ext cx="599814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73954" y="150613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/>
                <a:cs typeface="Arial"/>
              </a:rPr>
              <a:t>n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358850" y="1506134"/>
            <a:ext cx="87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/>
                <a:cs typeface="Arial"/>
              </a:rPr>
              <a:t>+ (n-1)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101666" y="1506134"/>
            <a:ext cx="87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/>
                <a:cs typeface="Arial"/>
              </a:rPr>
              <a:t>+ (n-2)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844481" y="1506134"/>
            <a:ext cx="10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/>
                <a:cs typeface="Arial"/>
              </a:rPr>
              <a:t>+ </a:t>
            </a:r>
            <a:r>
              <a:rPr lang="mr-IN" dirty="0">
                <a:solidFill>
                  <a:schemeClr val="accent6"/>
                </a:solidFill>
                <a:latin typeface="Arial"/>
                <a:cs typeface="Arial"/>
              </a:rPr>
              <a:t>…</a:t>
            </a:r>
            <a:r>
              <a:rPr lang="en-US" dirty="0">
                <a:solidFill>
                  <a:schemeClr val="accent6"/>
                </a:solidFill>
                <a:latin typeface="Arial"/>
                <a:cs typeface="Arial"/>
              </a:rPr>
              <a:t> + 1</a:t>
            </a: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078239"/>
              </p:ext>
            </p:extLst>
          </p:nvPr>
        </p:nvGraphicFramePr>
        <p:xfrm>
          <a:off x="7807293" y="1372098"/>
          <a:ext cx="1171445" cy="626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300" imgH="393700" progId="Equation.3">
                  <p:embed/>
                </p:oleObj>
              </mc:Choice>
              <mc:Fallback>
                <p:oleObj name="Equation" r:id="rId2" imgW="749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07293" y="1372098"/>
                        <a:ext cx="1171445" cy="626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59475" y="1891935"/>
            <a:ext cx="134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(Gauss sum)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65285" y="6115829"/>
            <a:ext cx="1762424" cy="461665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sz="2400" dirty="0"/>
              <a:t>Total: O(n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0920" y="3701326"/>
            <a:ext cx="61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sorted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565213" y="3701326"/>
            <a:ext cx="783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unsorted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42170" y="4346126"/>
            <a:ext cx="61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sorted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626286" y="4346126"/>
            <a:ext cx="783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unsorted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254537" y="3032243"/>
            <a:ext cx="783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unsorted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817911" y="2718412"/>
            <a:ext cx="111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79646"/>
                </a:solidFill>
                <a:latin typeface="Arial"/>
                <a:cs typeface="Arial"/>
              </a:rPr>
              <a:t>nested loop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93820" y="3098626"/>
            <a:ext cx="4127217" cy="25226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5015814" y="4610609"/>
            <a:ext cx="2360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inner loop runs n - (i+1)  times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057295" y="2756711"/>
            <a:ext cx="1749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outer loop runs n times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558455" y="6111759"/>
            <a:ext cx="2372485" cy="600164"/>
          </a:xfrm>
          <a:prstGeom prst="rect">
            <a:avLst/>
          </a:prstGeom>
          <a:solidFill>
            <a:schemeClr val="bg2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  <a:latin typeface="Menlo Bold"/>
                <a:cs typeface="Menlo Bold"/>
              </a:rPr>
              <a:t>temp = vals[indexMin];</a:t>
            </a:r>
          </a:p>
          <a:p>
            <a:r>
              <a:rPr lang="en-US" sz="1100" dirty="0">
                <a:solidFill>
                  <a:schemeClr val="accent1"/>
                </a:solidFill>
                <a:latin typeface="Menlo Bold"/>
                <a:cs typeface="Menlo Bold"/>
              </a:rPr>
              <a:t>vals[indexMin] = vals[i];</a:t>
            </a:r>
          </a:p>
          <a:p>
            <a:r>
              <a:rPr lang="en-US" sz="1100" dirty="0">
                <a:solidFill>
                  <a:schemeClr val="accent1"/>
                </a:solidFill>
                <a:latin typeface="Menlo Bold"/>
                <a:cs typeface="Menlo Bold"/>
              </a:rPr>
              <a:t>vals[i] = temp;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658333" y="6269717"/>
            <a:ext cx="893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79646"/>
                </a:solidFill>
                <a:latin typeface="Arial"/>
                <a:cs typeface="Arial"/>
              </a:rPr>
              <a:t>To swap: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051666" y="2079852"/>
            <a:ext cx="1408076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O(n-i)*O(n)?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4198982" y="3705285"/>
            <a:ext cx="4408796" cy="1454074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7667037" y="4819020"/>
            <a:ext cx="809036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O(n-i)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3975085" y="3366730"/>
            <a:ext cx="4711715" cy="2125396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7724215" y="5149133"/>
            <a:ext cx="751858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O(n-i)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3654890" y="3079514"/>
            <a:ext cx="5169257" cy="2776418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724215" y="5499761"/>
            <a:ext cx="726120" cy="33855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O(n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504298" y="2094746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47293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9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9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7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8" grpId="0" animBg="1"/>
      <p:bldP spid="79" grpId="0" animBg="1"/>
      <p:bldP spid="80" grpId="0" animBg="1"/>
      <p:bldP spid="81" grpId="0" animBg="1"/>
      <p:bldP spid="3" grpId="0"/>
      <p:bldP spid="82" grpId="0"/>
      <p:bldP spid="83" grpId="0"/>
      <p:bldP spid="84" grpId="0"/>
      <p:bldP spid="10" grpId="0"/>
      <p:bldP spid="86" grpId="0" animBg="1"/>
      <p:bldP spid="48" grpId="0"/>
      <p:bldP spid="88" grpId="0"/>
      <p:bldP spid="89" grpId="0"/>
      <p:bldP spid="90" grpId="0"/>
      <p:bldP spid="91" grpId="0"/>
      <p:bldP spid="92" grpId="0"/>
      <p:bldP spid="93" grpId="1" animBg="1"/>
      <p:bldP spid="97" grpId="0"/>
      <p:bldP spid="95" grpId="0"/>
      <p:bldP spid="55" grpId="0" animBg="1"/>
      <p:bldP spid="96" grpId="0"/>
      <p:bldP spid="100" grpId="0" animBg="1"/>
      <p:bldP spid="76" grpId="0" animBg="1"/>
      <p:bldP spid="77" grpId="0" animBg="1"/>
      <p:bldP spid="98" grpId="0" animBg="1"/>
      <p:bldP spid="99" grpId="0" animBg="1"/>
      <p:bldP spid="94" grpId="0" animBg="1"/>
      <p:bldP spid="101" grpId="0" animBg="1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case, Average case, Worst case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313" y="1304551"/>
            <a:ext cx="461386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</a:rPr>
              <a:t>How does the algorithm behave for </a:t>
            </a:r>
            <a:r>
              <a:rPr lang="en-US" sz="1600" u="sng" dirty="0">
                <a:solidFill>
                  <a:schemeClr val="accent6"/>
                </a:solidFill>
                <a:latin typeface="Arial"/>
                <a:cs typeface="Arial"/>
              </a:rPr>
              <a:t>all</a:t>
            </a: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</a:rPr>
              <a:t> inputs?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1483" y="2729192"/>
            <a:ext cx="4227328" cy="14611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7F0055"/>
                </a:solidFill>
                <a:latin typeface="Menlo Bold"/>
                <a:cs typeface="Menlo Bold"/>
              </a:rPr>
              <a:t>public</a:t>
            </a:r>
            <a:r>
              <a:rPr lang="en-US" sz="900" b="1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900" b="1" dirty="0">
                <a:solidFill>
                  <a:srgbClr val="7F0055"/>
                </a:solidFill>
                <a:latin typeface="Menlo Bold"/>
                <a:cs typeface="Menlo Bold"/>
              </a:rPr>
              <a:t>static</a:t>
            </a:r>
            <a:r>
              <a:rPr lang="en-US" sz="900" b="1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900" b="1" dirty="0">
                <a:solidFill>
                  <a:srgbClr val="7F0055"/>
                </a:solidFill>
                <a:latin typeface="Menlo Bold"/>
                <a:cs typeface="Menlo Bold"/>
              </a:rPr>
              <a:t>boolean</a:t>
            </a:r>
            <a:r>
              <a:rPr lang="en-US" sz="900" b="1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hasLetter(String </a:t>
            </a:r>
            <a:r>
              <a:rPr lang="en-US" sz="900" dirty="0">
                <a:solidFill>
                  <a:srgbClr val="6A3E3E"/>
                </a:solidFill>
                <a:latin typeface="Menlo Bold"/>
                <a:cs typeface="Menlo Bold"/>
              </a:rPr>
              <a:t>word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, </a:t>
            </a:r>
            <a:r>
              <a:rPr lang="en-US" sz="900" b="1" dirty="0">
                <a:solidFill>
                  <a:srgbClr val="7F0055"/>
                </a:solidFill>
                <a:latin typeface="Menlo Bold"/>
                <a:cs typeface="Menlo Bold"/>
              </a:rPr>
              <a:t>char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900" dirty="0">
                <a:solidFill>
                  <a:srgbClr val="6A3E3E"/>
                </a:solidFill>
                <a:latin typeface="Menlo Bold"/>
                <a:cs typeface="Menlo Bold"/>
              </a:rPr>
              <a:t>letter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{</a:t>
            </a:r>
          </a:p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en-US" sz="900" b="1" dirty="0">
                <a:solidFill>
                  <a:srgbClr val="7F0055"/>
                </a:solidFill>
                <a:latin typeface="Menlo Bold"/>
                <a:cs typeface="Menlo Bold"/>
              </a:rPr>
              <a:t>for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 (</a:t>
            </a:r>
            <a:r>
              <a:rPr lang="en-US" sz="900" b="1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9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 = 0; </a:t>
            </a:r>
            <a:r>
              <a:rPr lang="en-US" sz="9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 &lt; </a:t>
            </a:r>
            <a:r>
              <a:rPr lang="en-US" sz="900" dirty="0">
                <a:solidFill>
                  <a:srgbClr val="6A3E3E"/>
                </a:solidFill>
                <a:latin typeface="Menlo Bold"/>
                <a:cs typeface="Menlo Bold"/>
              </a:rPr>
              <a:t>word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.length(); </a:t>
            </a:r>
            <a:r>
              <a:rPr lang="en-US" sz="9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++) {</a:t>
            </a:r>
          </a:p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000000"/>
                </a:solidFill>
                <a:latin typeface="Menlo Bold"/>
                <a:cs typeface="Menlo Bold"/>
              </a:rPr>
              <a:t>		</a:t>
            </a:r>
            <a:r>
              <a:rPr lang="mr-IN" sz="900" b="1" dirty="0">
                <a:solidFill>
                  <a:srgbClr val="7F0055"/>
                </a:solidFill>
                <a:latin typeface="Menlo Bold"/>
                <a:cs typeface="Menlo Bold"/>
              </a:rPr>
              <a:t>if</a:t>
            </a:r>
            <a:r>
              <a:rPr lang="mr-IN" sz="900" dirty="0">
                <a:solidFill>
                  <a:srgbClr val="000000"/>
                </a:solidFill>
                <a:latin typeface="Menlo Bold"/>
                <a:cs typeface="Menlo Bold"/>
              </a:rPr>
              <a:t> (</a:t>
            </a:r>
            <a:r>
              <a:rPr lang="mr-IN" sz="900" dirty="0">
                <a:solidFill>
                  <a:srgbClr val="6A3E3E"/>
                </a:solidFill>
                <a:latin typeface="Menlo Bold"/>
                <a:cs typeface="Menlo Bold"/>
              </a:rPr>
              <a:t>word</a:t>
            </a:r>
            <a:r>
              <a:rPr lang="mr-IN" sz="900" dirty="0">
                <a:solidFill>
                  <a:srgbClr val="000000"/>
                </a:solidFill>
                <a:latin typeface="Menlo Bold"/>
                <a:cs typeface="Menlo Bold"/>
              </a:rPr>
              <a:t>.charAt(</a:t>
            </a:r>
            <a:r>
              <a:rPr lang="mr-IN" sz="9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mr-IN" sz="900" dirty="0">
                <a:solidFill>
                  <a:srgbClr val="000000"/>
                </a:solidFill>
                <a:latin typeface="Menlo Bold"/>
                <a:cs typeface="Menlo Bold"/>
              </a:rPr>
              <a:t>) == </a:t>
            </a:r>
            <a:r>
              <a:rPr lang="mr-IN" sz="900" dirty="0">
                <a:solidFill>
                  <a:srgbClr val="6A3E3E"/>
                </a:solidFill>
                <a:latin typeface="Menlo Bold"/>
                <a:cs typeface="Menlo Bold"/>
              </a:rPr>
              <a:t>letter</a:t>
            </a:r>
            <a:r>
              <a:rPr lang="mr-IN" sz="900" dirty="0">
                <a:solidFill>
                  <a:srgbClr val="000000"/>
                </a:solidFill>
                <a:latin typeface="Menlo Bold"/>
                <a:cs typeface="Menlo Bold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mr-IN" sz="900" dirty="0">
                <a:solidFill>
                  <a:srgbClr val="000000"/>
                </a:solidFill>
                <a:latin typeface="Menlo Bold"/>
                <a:cs typeface="Menlo Bold"/>
              </a:rPr>
              <a:t>{</a:t>
            </a:r>
          </a:p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			</a:t>
            </a:r>
            <a:r>
              <a:rPr lang="en-US" sz="900" b="1" dirty="0">
                <a:solidFill>
                  <a:srgbClr val="7F0055"/>
                </a:solidFill>
                <a:latin typeface="Menlo Bold"/>
                <a:cs typeface="Menlo Bold"/>
              </a:rPr>
              <a:t>return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900" dirty="0">
                <a:solidFill>
                  <a:srgbClr val="7F0055"/>
                </a:solidFill>
                <a:latin typeface="Menlo Bold"/>
                <a:cs typeface="Menlo Bold"/>
              </a:rPr>
              <a:t>true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; </a:t>
            </a:r>
          </a:p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		}</a:t>
            </a:r>
          </a:p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	}</a:t>
            </a:r>
          </a:p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en-US" sz="900" b="1" dirty="0">
                <a:solidFill>
                  <a:srgbClr val="7F0055"/>
                </a:solidFill>
                <a:latin typeface="Menlo Bold"/>
                <a:cs typeface="Menlo Bold"/>
              </a:rPr>
              <a:t>return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900" dirty="0">
                <a:solidFill>
                  <a:srgbClr val="7F0055"/>
                </a:solidFill>
                <a:latin typeface="Menlo Bold"/>
                <a:cs typeface="Menlo Bold"/>
              </a:rPr>
              <a:t>false</a:t>
            </a: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  <a:endParaRPr lang="en-US" sz="900" dirty="0">
              <a:latin typeface="Menlo Bold"/>
              <a:cs typeface="Menlo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26750" y="1913757"/>
            <a:ext cx="1209052" cy="4697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Algorithm</a:t>
            </a:r>
          </a:p>
        </p:txBody>
      </p:sp>
      <p:sp>
        <p:nvSpPr>
          <p:cNvPr id="7" name="Rectangle 6"/>
          <p:cNvSpPr/>
          <p:nvPr/>
        </p:nvSpPr>
        <p:spPr>
          <a:xfrm>
            <a:off x="3944828" y="1913757"/>
            <a:ext cx="1209052" cy="4697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Output</a:t>
            </a:r>
          </a:p>
        </p:txBody>
      </p:sp>
      <p:sp>
        <p:nvSpPr>
          <p:cNvPr id="9" name="Cloud 8"/>
          <p:cNvSpPr/>
          <p:nvPr/>
        </p:nvSpPr>
        <p:spPr>
          <a:xfrm>
            <a:off x="521899" y="1818068"/>
            <a:ext cx="1217750" cy="71331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Input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522784" y="2061638"/>
            <a:ext cx="339230" cy="17397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822464" y="2061638"/>
            <a:ext cx="339230" cy="17397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59720" y="3184573"/>
            <a:ext cx="2430155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Menlo Bold"/>
                <a:cs typeface="Menlo Bold"/>
              </a:rPr>
              <a:t>hasLetter(</a:t>
            </a:r>
            <a:r>
              <a:rPr lang="en-US" sz="1200" dirty="0">
                <a:solidFill>
                  <a:srgbClr val="0000FF"/>
                </a:solidFill>
                <a:latin typeface="Menlo Bold"/>
                <a:cs typeface="Menlo Bold"/>
              </a:rPr>
              <a:t>"happy"</a:t>
            </a:r>
            <a:r>
              <a:rPr lang="en-US" sz="1200" dirty="0">
                <a:latin typeface="Menlo Bold"/>
                <a:cs typeface="Menlo Bold"/>
              </a:rPr>
              <a:t>, </a:t>
            </a:r>
            <a:r>
              <a:rPr lang="en-US" sz="1200" dirty="0">
                <a:solidFill>
                  <a:srgbClr val="0000FF"/>
                </a:solidFill>
                <a:latin typeface="Menlo Bold"/>
                <a:cs typeface="Menlo Bold"/>
              </a:rPr>
              <a:t>"x"</a:t>
            </a:r>
            <a:r>
              <a:rPr lang="en-US" sz="1200" dirty="0">
                <a:latin typeface="Menlo Bold"/>
                <a:cs typeface="Menlo Bold"/>
              </a:rPr>
              <a:t>);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0216" y="5363918"/>
            <a:ext cx="1387362" cy="369332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sz="1800" dirty="0"/>
              <a:t>Best case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4256" y="5869913"/>
            <a:ext cx="2099282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Best possible performance of algorithm for any input (of fixed size n)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5795" y="2600978"/>
            <a:ext cx="1883764" cy="523220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>
                <a:latin typeface="Arial"/>
                <a:cs typeface="Arial"/>
              </a:defRPr>
            </a:lvl1pPr>
          </a:lstStyle>
          <a:p>
            <a:pPr algn="l"/>
            <a:r>
              <a:rPr lang="en-US" sz="1400" dirty="0"/>
              <a:t>Best case: word starts with letter O(1)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59720" y="2281168"/>
            <a:ext cx="2568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Menlo Bold"/>
                <a:cs typeface="Menlo Bold"/>
              </a:rPr>
              <a:t>hasLetter(</a:t>
            </a:r>
            <a:r>
              <a:rPr lang="en-US" sz="1200" dirty="0">
                <a:solidFill>
                  <a:srgbClr val="0000FF"/>
                </a:solidFill>
                <a:latin typeface="Menlo Bold"/>
                <a:cs typeface="Menlo Bold"/>
              </a:rPr>
              <a:t>"apple"</a:t>
            </a:r>
            <a:r>
              <a:rPr lang="en-US" sz="1200" dirty="0">
                <a:latin typeface="Menlo Bold"/>
                <a:cs typeface="Menlo Bold"/>
              </a:rPr>
              <a:t>, </a:t>
            </a:r>
            <a:r>
              <a:rPr lang="en-US" sz="1200" dirty="0">
                <a:solidFill>
                  <a:srgbClr val="0000FF"/>
                </a:solidFill>
                <a:latin typeface="Menlo Bold"/>
                <a:cs typeface="Menlo Bold"/>
              </a:rPr>
              <a:t>"a"</a:t>
            </a:r>
            <a:r>
              <a:rPr lang="en-US" sz="1200" dirty="0">
                <a:latin typeface="Menlo Bold"/>
                <a:cs typeface="Menlo Bold"/>
              </a:rPr>
              <a:t>);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59720" y="3962493"/>
            <a:ext cx="2568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Menlo Bold"/>
                <a:cs typeface="Menlo Bold"/>
              </a:rPr>
              <a:t>hasLetter(</a:t>
            </a:r>
            <a:r>
              <a:rPr lang="en-US" sz="1200" dirty="0">
                <a:solidFill>
                  <a:srgbClr val="0000FF"/>
                </a:solidFill>
                <a:latin typeface="Menlo Bold"/>
                <a:cs typeface="Menlo Bold"/>
              </a:rPr>
              <a:t>"happy"</a:t>
            </a:r>
            <a:r>
              <a:rPr lang="en-US" sz="1200" dirty="0">
                <a:latin typeface="Menlo Bold"/>
                <a:cs typeface="Menlo Bold"/>
              </a:rPr>
              <a:t>, </a:t>
            </a:r>
            <a:r>
              <a:rPr lang="en-US" sz="1200" dirty="0">
                <a:solidFill>
                  <a:srgbClr val="0000FF"/>
                </a:solidFill>
                <a:latin typeface="Menlo Bold"/>
                <a:cs typeface="Menlo Bold"/>
              </a:rPr>
              <a:t>”y"</a:t>
            </a:r>
            <a:r>
              <a:rPr lang="en-US" sz="1200" dirty="0">
                <a:latin typeface="Menlo Bold"/>
                <a:cs typeface="Menlo Bold"/>
              </a:rPr>
              <a:t>); 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15794" y="4332061"/>
            <a:ext cx="2174034" cy="523220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/>
                <a:cs typeface="Arial"/>
              </a:defRPr>
            </a:lvl1pPr>
          </a:lstStyle>
          <a:p>
            <a:pPr algn="l"/>
            <a:r>
              <a:rPr lang="en-US" dirty="0"/>
              <a:t>Worst case : letter at the end (or missing) O(n)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27" y="5363918"/>
            <a:ext cx="1445828" cy="369332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sz="1800" dirty="0"/>
              <a:t>Worst case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05488" y="5858610"/>
            <a:ext cx="2210307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Worst possible performance of algorithm for any input (of fixed size n)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13538" y="5220920"/>
            <a:ext cx="4098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Arial"/>
                <a:cs typeface="Arial"/>
              </a:rPr>
              <a:t>≤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25105" y="5360610"/>
            <a:ext cx="1621987" cy="369332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sz="1800" dirty="0"/>
              <a:t>A</a:t>
            </a:r>
            <a:r>
              <a:rPr lang="en-US" altLang="zh-CN" sz="1800" dirty="0"/>
              <a:t>verage</a:t>
            </a:r>
            <a:r>
              <a:rPr lang="zh-CN" altLang="en-US" sz="1800" dirty="0"/>
              <a:t> </a:t>
            </a:r>
            <a:r>
              <a:rPr lang="en-US" sz="1800" dirty="0"/>
              <a:t>case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46761" y="5858610"/>
            <a:ext cx="2210307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Performance of algorithm on average, consider all possible inputs of size n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813538" y="2738991"/>
            <a:ext cx="1758462" cy="211779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1922204" y="3361710"/>
            <a:ext cx="1026495" cy="196141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1048109" y="3801174"/>
            <a:ext cx="1026495" cy="196141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100391" y="3014987"/>
            <a:ext cx="518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input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31278" y="3734899"/>
            <a:ext cx="612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output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7674" y="4249125"/>
            <a:ext cx="476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F79646"/>
                </a:solidFill>
                <a:latin typeface="Arial"/>
                <a:cs typeface="Arial"/>
              </a:defRPr>
            </a:lvl1pPr>
          </a:lstStyle>
          <a:p>
            <a:r>
              <a:rPr lang="en-US" altLang="zh-CN" dirty="0">
                <a:solidFill>
                  <a:schemeClr val="accent1"/>
                </a:solidFill>
              </a:rPr>
              <a:t>-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algorithm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performance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depends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on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the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combination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of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both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inputs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89828" y="1958618"/>
            <a:ext cx="1356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F79646"/>
                </a:solidFill>
                <a:latin typeface="Arial"/>
                <a:cs typeface="Arial"/>
              </a:defRPr>
            </a:lvl1pPr>
          </a:lstStyle>
          <a:p>
            <a:r>
              <a:rPr lang="en-US" altLang="zh-CN" dirty="0"/>
              <a:t>(same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size)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96313" y="4508031"/>
            <a:ext cx="461386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</a:rPr>
              <a:t>How can</a:t>
            </a:r>
            <a:r>
              <a:rPr lang="zh-CN" altLang="en-US" sz="16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chemeClr val="accent6"/>
                </a:solidFill>
                <a:latin typeface="Arial"/>
                <a:cs typeface="Arial"/>
              </a:rPr>
              <a:t>we</a:t>
            </a:r>
            <a:r>
              <a:rPr lang="zh-CN" altLang="en-US" sz="16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chemeClr val="accent6"/>
                </a:solidFill>
                <a:latin typeface="Arial"/>
                <a:cs typeface="Arial"/>
              </a:rPr>
              <a:t>account</a:t>
            </a:r>
            <a:r>
              <a:rPr lang="zh-CN" altLang="en-US" sz="16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chemeClr val="accent6"/>
                </a:solidFill>
                <a:latin typeface="Arial"/>
                <a:cs typeface="Arial"/>
              </a:rPr>
              <a:t>for</a:t>
            </a:r>
            <a:r>
              <a:rPr lang="zh-CN" altLang="en-US" sz="16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chemeClr val="accent6"/>
                </a:solidFill>
                <a:latin typeface="Arial"/>
                <a:cs typeface="Arial"/>
              </a:rPr>
              <a:t>this</a:t>
            </a:r>
            <a:r>
              <a:rPr lang="zh-CN" altLang="en-US" sz="16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chemeClr val="accent6"/>
                </a:solidFill>
                <a:latin typeface="Arial"/>
                <a:cs typeface="Arial"/>
              </a:rPr>
              <a:t>variability</a:t>
            </a: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13502" y="3436672"/>
            <a:ext cx="1805309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  <a:defRPr sz="16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marL="0" indent="0" algn="ctr">
              <a:buNone/>
            </a:pPr>
            <a:r>
              <a:rPr lang="en-US" altLang="zh-CN" sz="1200" dirty="0">
                <a:solidFill>
                  <a:schemeClr val="tx1"/>
                </a:solidFill>
              </a:rPr>
              <a:t>when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is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the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least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number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of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operations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be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executed?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99559" y="2609675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F79646"/>
                </a:solidFill>
                <a:latin typeface="Arial"/>
                <a:cs typeface="Arial"/>
              </a:defRPr>
            </a:lvl1pPr>
          </a:lstStyle>
          <a:p>
            <a:pPr marL="171450" indent="-171450">
              <a:buFontTx/>
              <a:buChar char="-"/>
            </a:pPr>
            <a:r>
              <a:rPr lang="en-US" altLang="zh-CN" u="sng" dirty="0"/>
              <a:t>just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loop</a:t>
            </a:r>
            <a:r>
              <a:rPr lang="zh-CN" altLang="en-US" dirty="0"/>
              <a:t> </a:t>
            </a:r>
            <a:r>
              <a:rPr lang="en-US" altLang="zh-CN" dirty="0"/>
              <a:t>iteration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special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415795" y="1417638"/>
            <a:ext cx="1633705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  <a:defRPr sz="16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marL="0" indent="0" algn="ctr">
              <a:buNone/>
            </a:pPr>
            <a:r>
              <a:rPr lang="en-US" altLang="zh-CN" sz="1200" dirty="0">
                <a:solidFill>
                  <a:srgbClr val="000000"/>
                </a:solidFill>
              </a:rPr>
              <a:t>when</a:t>
            </a:r>
            <a:r>
              <a:rPr lang="zh-CN" altLang="en-US" sz="1200" dirty="0">
                <a:solidFill>
                  <a:srgbClr val="000000"/>
                </a:solidFill>
              </a:rPr>
              <a:t> </a:t>
            </a:r>
            <a:r>
              <a:rPr lang="en-US" altLang="zh-CN" sz="1200" dirty="0">
                <a:solidFill>
                  <a:srgbClr val="000000"/>
                </a:solidFill>
              </a:rPr>
              <a:t>will</a:t>
            </a:r>
            <a:r>
              <a:rPr lang="zh-CN" altLang="en-US" sz="1200" dirty="0">
                <a:solidFill>
                  <a:srgbClr val="000000"/>
                </a:solidFill>
              </a:rPr>
              <a:t> </a:t>
            </a:r>
            <a:r>
              <a:rPr lang="en-US" altLang="zh-CN" sz="1200" dirty="0">
                <a:solidFill>
                  <a:srgbClr val="000000"/>
                </a:solidFill>
              </a:rPr>
              <a:t>the</a:t>
            </a:r>
            <a:r>
              <a:rPr lang="zh-CN" altLang="en-US" sz="1200" dirty="0">
                <a:solidFill>
                  <a:srgbClr val="000000"/>
                </a:solidFill>
              </a:rPr>
              <a:t> </a:t>
            </a:r>
            <a:r>
              <a:rPr lang="en-US" altLang="zh-CN" sz="1200" dirty="0">
                <a:solidFill>
                  <a:srgbClr val="000000"/>
                </a:solidFill>
              </a:rPr>
              <a:t>largest</a:t>
            </a:r>
            <a:r>
              <a:rPr lang="zh-CN" altLang="en-US" sz="1200" dirty="0">
                <a:solidFill>
                  <a:srgbClr val="000000"/>
                </a:solidFill>
              </a:rPr>
              <a:t> </a:t>
            </a:r>
            <a:r>
              <a:rPr lang="en-US" altLang="zh-CN" sz="1200" dirty="0">
                <a:solidFill>
                  <a:srgbClr val="000000"/>
                </a:solidFill>
              </a:rPr>
              <a:t>amount</a:t>
            </a:r>
            <a:r>
              <a:rPr lang="zh-CN" altLang="en-US" sz="1200" dirty="0">
                <a:solidFill>
                  <a:srgbClr val="000000"/>
                </a:solidFill>
              </a:rPr>
              <a:t> </a:t>
            </a:r>
            <a:r>
              <a:rPr lang="en-US" altLang="zh-CN" sz="1200" dirty="0">
                <a:solidFill>
                  <a:srgbClr val="000000"/>
                </a:solidFill>
              </a:rPr>
              <a:t>of</a:t>
            </a:r>
            <a:r>
              <a:rPr lang="zh-CN" altLang="en-US" sz="1200" dirty="0">
                <a:solidFill>
                  <a:srgbClr val="000000"/>
                </a:solidFill>
              </a:rPr>
              <a:t> </a:t>
            </a:r>
            <a:r>
              <a:rPr lang="en-US" altLang="zh-CN" sz="1200" dirty="0">
                <a:solidFill>
                  <a:srgbClr val="000000"/>
                </a:solidFill>
              </a:rPr>
              <a:t>operations</a:t>
            </a:r>
            <a:r>
              <a:rPr lang="zh-CN" altLang="en-US" sz="1200" dirty="0">
                <a:solidFill>
                  <a:srgbClr val="000000"/>
                </a:solidFill>
              </a:rPr>
              <a:t> </a:t>
            </a:r>
            <a:r>
              <a:rPr lang="en-US" altLang="zh-CN" sz="1200" dirty="0">
                <a:solidFill>
                  <a:srgbClr val="000000"/>
                </a:solidFill>
              </a:rPr>
              <a:t>be</a:t>
            </a:r>
            <a:r>
              <a:rPr lang="zh-CN" altLang="en-US" sz="1200" dirty="0">
                <a:solidFill>
                  <a:srgbClr val="000000"/>
                </a:solidFill>
              </a:rPr>
              <a:t> </a:t>
            </a:r>
            <a:r>
              <a:rPr lang="en-US" altLang="zh-CN" sz="1200" dirty="0">
                <a:solidFill>
                  <a:srgbClr val="000000"/>
                </a:solidFill>
              </a:rPr>
              <a:t>executed?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94740" y="4445584"/>
            <a:ext cx="1365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F79646"/>
                </a:solidFill>
                <a:latin typeface="Arial"/>
                <a:cs typeface="Arial"/>
              </a:defRPr>
            </a:lvl1pPr>
          </a:lstStyle>
          <a:p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en-US" altLang="zh-CN" dirty="0"/>
              <a:t>loop</a:t>
            </a:r>
            <a:r>
              <a:rPr lang="zh-CN" altLang="en-US" dirty="0"/>
              <a:t> </a:t>
            </a:r>
            <a:r>
              <a:rPr lang="en-US" altLang="zh-CN" dirty="0"/>
              <a:t>iterations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10949" y="5010380"/>
            <a:ext cx="1206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8000"/>
                </a:solidFill>
                <a:latin typeface="Times New Roman"/>
                <a:cs typeface="Times New Roman"/>
              </a:rPr>
              <a:t>(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upper</a:t>
            </a:r>
            <a:r>
              <a:rPr lang="zh-CN" alt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8000"/>
                </a:solidFill>
                <a:latin typeface="Times New Roman"/>
                <a:cs typeface="Times New Roman"/>
              </a:rPr>
              <a:t>bound)</a:t>
            </a:r>
            <a:endParaRPr lang="en-US" sz="1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79767" y="5010380"/>
            <a:ext cx="1206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lower</a:t>
            </a:r>
            <a:r>
              <a:rPr lang="zh-CN" alt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Times New Roman"/>
                <a:cs typeface="Times New Roman"/>
              </a:rPr>
              <a:t>bound)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67856" y="5010380"/>
            <a:ext cx="1829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Times New Roman"/>
                <a:cs typeface="Times New Roman"/>
              </a:rPr>
              <a:t>(</a:t>
            </a:r>
            <a:r>
              <a:rPr lang="en-US" sz="1400" dirty="0">
                <a:solidFill>
                  <a:schemeClr val="accent1"/>
                </a:solidFill>
                <a:latin typeface="Times New Roman"/>
                <a:cs typeface="Times New Roman"/>
              </a:rPr>
              <a:t>realistic</a:t>
            </a:r>
            <a:r>
              <a:rPr lang="zh-CN" altLang="en-US" sz="1400" dirty="0">
                <a:solidFill>
                  <a:schemeClr val="accent1"/>
                </a:solidFill>
                <a:latin typeface="Times New Roman"/>
                <a:cs typeface="Times New Roman"/>
              </a:rPr>
              <a:t>,</a:t>
            </a:r>
            <a:r>
              <a:rPr lang="en-US" altLang="zh-CN" sz="1400" dirty="0">
                <a:solidFill>
                  <a:schemeClr val="accent1"/>
                </a:solidFill>
                <a:latin typeface="Times New Roman"/>
                <a:cs typeface="Times New Roman"/>
              </a:rPr>
              <a:t>but</a:t>
            </a:r>
            <a:r>
              <a:rPr lang="zh-CN" altLang="en-US" sz="14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chemeClr val="accent1"/>
                </a:solidFill>
                <a:latin typeface="Times New Roman"/>
                <a:cs typeface="Times New Roman"/>
              </a:rPr>
              <a:t>too</a:t>
            </a:r>
            <a:r>
              <a:rPr lang="zh-CN" altLang="en-US" sz="14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chemeClr val="accent1"/>
                </a:solidFill>
                <a:latin typeface="Times New Roman"/>
                <a:cs typeface="Times New Roman"/>
              </a:rPr>
              <a:t>hard)</a:t>
            </a:r>
            <a:endParaRPr lang="en-US" sz="1400" dirty="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97131" y="5010380"/>
            <a:ext cx="4962589" cy="1705175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4897102" y="2136088"/>
            <a:ext cx="835029" cy="5605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96283" y="5019683"/>
            <a:ext cx="766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sandbox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536268" y="3185041"/>
            <a:ext cx="2353014" cy="1054451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4" grpId="0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 Search Algorithms</a:t>
            </a:r>
          </a:p>
        </p:txBody>
      </p:sp>
      <p:sp>
        <p:nvSpPr>
          <p:cNvPr id="4" name="Rectangle 3"/>
          <p:cNvSpPr/>
          <p:nvPr/>
        </p:nvSpPr>
        <p:spPr>
          <a:xfrm>
            <a:off x="606733" y="3342004"/>
            <a:ext cx="3420456" cy="22467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Arial"/>
                <a:cs typeface="Arial"/>
              </a:rPr>
              <a:t>Linear Search: Basic Algorithm</a:t>
            </a:r>
            <a:endParaRPr lang="en-US" sz="1400" dirty="0">
              <a:latin typeface="CenturyGothic"/>
            </a:endParaRPr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Start at the first </a:t>
            </a:r>
            <a:r>
              <a:rPr lang="en-US" sz="1400" b="1" dirty="0">
                <a:latin typeface="CenturyGothic"/>
              </a:rPr>
              <a:t>index </a:t>
            </a:r>
            <a:r>
              <a:rPr lang="en-US" sz="1400" dirty="0">
                <a:latin typeface="CenturyGothic"/>
              </a:rPr>
              <a:t>in the array </a:t>
            </a:r>
            <a:endParaRPr lang="en-US" sz="1400" dirty="0"/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while </a:t>
            </a:r>
            <a:r>
              <a:rPr lang="en-US" sz="1400" b="1" dirty="0">
                <a:latin typeface="CenturyGothic"/>
              </a:rPr>
              <a:t>index &lt; length </a:t>
            </a:r>
            <a:r>
              <a:rPr lang="en-US" sz="1400" dirty="0">
                <a:latin typeface="CenturyGothic"/>
              </a:rPr>
              <a:t>of the array:</a:t>
            </a:r>
            <a:br>
              <a:rPr lang="en-US" sz="1400" dirty="0">
                <a:latin typeface="CenturyGothic"/>
              </a:rPr>
            </a:br>
            <a:r>
              <a:rPr lang="en-US" sz="1400" dirty="0">
                <a:latin typeface="CenturyGothic"/>
              </a:rPr>
              <a:t>	if toFind matches current value, </a:t>
            </a:r>
            <a:endParaRPr lang="en-US" sz="1400" dirty="0"/>
          </a:p>
          <a:p>
            <a:r>
              <a:rPr lang="en-US" sz="1400" dirty="0">
                <a:latin typeface="CenturyGothic"/>
              </a:rPr>
              <a:t>		return true </a:t>
            </a:r>
          </a:p>
          <a:p>
            <a:r>
              <a:rPr lang="en-US" sz="1400" dirty="0">
                <a:latin typeface="CenturyGothic"/>
              </a:rPr>
              <a:t>	increment index by 1 </a:t>
            </a:r>
            <a:endParaRPr lang="en-US" sz="1400" dirty="0"/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return false </a:t>
            </a:r>
            <a:endParaRPr lang="en-US" sz="1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970255"/>
              </p:ext>
            </p:extLst>
          </p:nvPr>
        </p:nvGraphicFramePr>
        <p:xfrm>
          <a:off x="606733" y="1569253"/>
          <a:ext cx="4325154" cy="1075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10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Best</a:t>
                      </a:r>
                      <a:r>
                        <a:rPr lang="zh-CN" altLang="en-US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Case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Worst</a:t>
                      </a:r>
                      <a:r>
                        <a:rPr lang="zh-CN" altLang="en-US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Case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inear</a:t>
                      </a:r>
                      <a:r>
                        <a:rPr lang="zh-CN" altLang="en-US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Search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0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Binary</a:t>
                      </a:r>
                      <a:r>
                        <a:rPr lang="zh-CN" altLang="en-US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Search</a:t>
                      </a:r>
                      <a:r>
                        <a:rPr lang="zh-CN" altLang="en-US" sz="1600" baseline="30000" dirty="0">
                          <a:latin typeface="Times New Roman"/>
                          <a:cs typeface="Times New Roman"/>
                        </a:rPr>
                        <a:t>*</a:t>
                      </a:r>
                      <a:endParaRPr lang="en-US" sz="1600" baseline="300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06733" y="2721397"/>
            <a:ext cx="2280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F79646"/>
                </a:solidFill>
                <a:latin typeface="Arial"/>
                <a:cs typeface="Arial"/>
              </a:rPr>
              <a:t>* </a:t>
            </a:r>
            <a:r>
              <a:rPr lang="en-US" sz="1400" dirty="0">
                <a:solidFill>
                  <a:srgbClr val="F79646"/>
                </a:solidFill>
                <a:latin typeface="Arial"/>
                <a:cs typeface="Arial"/>
              </a:rPr>
              <a:t>Assuming data is sorted</a:t>
            </a:r>
          </a:p>
        </p:txBody>
      </p:sp>
      <p:sp>
        <p:nvSpPr>
          <p:cNvPr id="8" name="Rectangle 7"/>
          <p:cNvSpPr/>
          <p:nvPr/>
        </p:nvSpPr>
        <p:spPr>
          <a:xfrm>
            <a:off x="606733" y="5588773"/>
            <a:ext cx="3570591" cy="258340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0" dirty="0">
                <a:solidFill>
                  <a:srgbClr val="000000"/>
                </a:solidFill>
                <a:latin typeface="Menlo Bold"/>
                <a:cs typeface="Menlo Bold"/>
              </a:rPr>
              <a:t>E</a:t>
            </a:r>
            <a:r>
              <a:rPr lang="zh-CN" altLang="en-US" sz="1050" dirty="0">
                <a:solidFill>
                  <a:srgbClr val="000000"/>
                </a:solidFill>
                <a:latin typeface="Menlo Bold"/>
                <a:cs typeface="Menlo Bold"/>
              </a:rPr>
              <a:t>.</a:t>
            </a:r>
            <a:r>
              <a:rPr lang="en-US" altLang="zh-CN" sz="1050" dirty="0">
                <a:solidFill>
                  <a:srgbClr val="000000"/>
                </a:solidFill>
                <a:latin typeface="Menlo Bold"/>
                <a:cs typeface="Menlo Bold"/>
              </a:rPr>
              <a:t>g.</a:t>
            </a:r>
            <a:r>
              <a:rPr lang="zh-CN" altLang="en-US" sz="105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Menlo Bold"/>
                <a:cs typeface="Menlo Bold"/>
              </a:rPr>
              <a:t>hasLetter(String </a:t>
            </a:r>
            <a:r>
              <a:rPr lang="en-US" sz="1050" dirty="0">
                <a:solidFill>
                  <a:srgbClr val="6A3E3E"/>
                </a:solidFill>
                <a:latin typeface="Menlo Bold"/>
                <a:cs typeface="Menlo Bold"/>
              </a:rPr>
              <a:t>word</a:t>
            </a:r>
            <a:r>
              <a:rPr lang="en-US" sz="1050" dirty="0">
                <a:solidFill>
                  <a:srgbClr val="000000"/>
                </a:solidFill>
                <a:latin typeface="Menlo Bold"/>
                <a:cs typeface="Menlo Bold"/>
              </a:rPr>
              <a:t>, </a:t>
            </a:r>
            <a:r>
              <a:rPr lang="en-US" sz="1050" b="1" dirty="0">
                <a:solidFill>
                  <a:srgbClr val="7F0055"/>
                </a:solidFill>
                <a:latin typeface="Menlo Bold"/>
                <a:cs typeface="Menlo Bold"/>
              </a:rPr>
              <a:t>char</a:t>
            </a:r>
            <a:r>
              <a:rPr lang="en-US" sz="105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050" dirty="0">
                <a:solidFill>
                  <a:srgbClr val="6A3E3E"/>
                </a:solidFill>
                <a:latin typeface="Menlo Bold"/>
                <a:cs typeface="Menlo Bold"/>
              </a:rPr>
              <a:t>letter</a:t>
            </a:r>
            <a:r>
              <a:rPr lang="en-US" sz="1050" dirty="0">
                <a:solidFill>
                  <a:srgbClr val="000000"/>
                </a:solidFill>
                <a:latin typeface="Menlo Bold"/>
                <a:cs typeface="Menlo Bold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4477951" y="3016489"/>
            <a:ext cx="3411331" cy="267765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Arial"/>
                <a:cs typeface="Arial"/>
              </a:rPr>
              <a:t>Binary Search: Basic Algorithm </a:t>
            </a:r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Initialize </a:t>
            </a:r>
            <a:r>
              <a:rPr lang="en-US" sz="1400" b="1" dirty="0">
                <a:latin typeface="CenturyGothic"/>
              </a:rPr>
              <a:t>low = 0, high = length of list </a:t>
            </a:r>
            <a:endParaRPr lang="en-US" sz="1400" dirty="0"/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while low &lt;= high: </a:t>
            </a:r>
            <a:endParaRPr lang="en-US" sz="1400" dirty="0"/>
          </a:p>
          <a:p>
            <a:r>
              <a:rPr lang="en-US" sz="1400" b="1" dirty="0">
                <a:latin typeface="CenturyGothic"/>
              </a:rPr>
              <a:t>	mid = (high+low)/2 </a:t>
            </a:r>
            <a:endParaRPr lang="en-US" sz="1400" dirty="0"/>
          </a:p>
          <a:p>
            <a:r>
              <a:rPr lang="en-US" sz="1400" dirty="0">
                <a:latin typeface="CenturyGothic"/>
              </a:rPr>
              <a:t>	if toFind matches value at mid, </a:t>
            </a:r>
          </a:p>
          <a:p>
            <a:r>
              <a:rPr lang="en-US" sz="1400" dirty="0">
                <a:latin typeface="CenturyGothic"/>
              </a:rPr>
              <a:t>		return true </a:t>
            </a:r>
            <a:endParaRPr lang="en-US" sz="1400" dirty="0"/>
          </a:p>
          <a:p>
            <a:r>
              <a:rPr lang="en-US" sz="1400" dirty="0">
                <a:latin typeface="CenturyGothic"/>
              </a:rPr>
              <a:t>	if toFind &lt; value at mid </a:t>
            </a:r>
          </a:p>
          <a:p>
            <a:r>
              <a:rPr lang="en-US" sz="1400" dirty="0">
                <a:latin typeface="CenturyGothic"/>
              </a:rPr>
              <a:t>		high = mid-1 </a:t>
            </a:r>
            <a:endParaRPr lang="en-US" sz="1400" dirty="0"/>
          </a:p>
          <a:p>
            <a:r>
              <a:rPr lang="en-US" sz="1400" dirty="0">
                <a:latin typeface="CenturyGothic"/>
              </a:rPr>
              <a:t>	else low = mid+1 </a:t>
            </a:r>
          </a:p>
          <a:p>
            <a:r>
              <a:rPr lang="en-US" sz="1400" dirty="0">
                <a:latin typeface="CenturyGothic"/>
              </a:rPr>
              <a:t>return false 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4477950" y="5694145"/>
            <a:ext cx="2304987" cy="342145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Worst case: don't find!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97360" y="1581402"/>
            <a:ext cx="2335471" cy="359073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# times to half size?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31887" y="4131977"/>
            <a:ext cx="2774732" cy="664242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4931887" y="4796219"/>
            <a:ext cx="2774732" cy="664242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85724" y="4955441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first</a:t>
            </a:r>
            <a:r>
              <a:rPr lang="zh-CN" altLang="en-US" sz="1200" dirty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half</a:t>
            </a:r>
            <a:endParaRPr lang="en-US" sz="1200" dirty="0">
              <a:solidFill>
                <a:srgbClr val="F79646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85724" y="5166064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second</a:t>
            </a:r>
            <a:r>
              <a:rPr lang="zh-CN" altLang="en-US" sz="1200" dirty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half</a:t>
            </a:r>
            <a:endParaRPr lang="en-US" sz="1200" dirty="0">
              <a:solidFill>
                <a:srgbClr val="F79646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50701" y="3035473"/>
            <a:ext cx="11041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Cuts</a:t>
            </a:r>
            <a:r>
              <a:rPr lang="zh-CN" altLang="en-US" sz="1200" dirty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search</a:t>
            </a:r>
            <a:r>
              <a:rPr lang="zh-CN" altLang="en-US" sz="1200" dirty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base</a:t>
            </a:r>
            <a:r>
              <a:rPr lang="zh-CN" altLang="en-US" sz="1200" dirty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in</a:t>
            </a:r>
            <a:r>
              <a:rPr lang="zh-CN" altLang="en-US" sz="1200" dirty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half at each iteration, so the total # iterations is log</a:t>
            </a:r>
            <a:r>
              <a:rPr lang="en-US" altLang="zh-CN" sz="1100" baseline="-25000" dirty="0">
                <a:solidFill>
                  <a:srgbClr val="F79646"/>
                </a:solidFill>
                <a:latin typeface="Arial"/>
                <a:cs typeface="Arial"/>
              </a:rPr>
              <a:t>2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(n)</a:t>
            </a:r>
            <a:endParaRPr lang="en-US" sz="1200" dirty="0">
              <a:solidFill>
                <a:srgbClr val="F79646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2894" y="2105135"/>
            <a:ext cx="3470589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H</a:t>
            </a:r>
            <a:r>
              <a:rPr lang="en-US" altLang="zh-CN" dirty="0">
                <a:latin typeface="Arial"/>
                <a:cs typeface="Arial"/>
              </a:rPr>
              <a:t>ow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many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times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can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we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divide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by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2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before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we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get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to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1?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6734" y="2721397"/>
            <a:ext cx="2368056" cy="307777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74790" y="2721397"/>
            <a:ext cx="1202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Arial"/>
                <a:cs typeface="Arial"/>
              </a:rPr>
              <a:t>sorting</a:t>
            </a:r>
            <a:r>
              <a:rPr lang="zh-CN" altLang="en-US" sz="14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chemeClr val="accent1"/>
                </a:solidFill>
                <a:latin typeface="Arial"/>
                <a:cs typeface="Arial"/>
              </a:rPr>
              <a:t>cost?</a:t>
            </a:r>
            <a:endParaRPr lang="en-US" sz="14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16850" y="6310045"/>
            <a:ext cx="2106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600" dirty="0">
                <a:latin typeface="Arial"/>
                <a:cs typeface="Arial"/>
              </a:rPr>
              <a:t>log</a:t>
            </a:r>
            <a:r>
              <a:rPr lang="mr-IN" sz="1600" baseline="-25000" dirty="0">
                <a:latin typeface="Arial"/>
                <a:cs typeface="Arial"/>
              </a:rPr>
              <a:t>10</a:t>
            </a:r>
            <a:r>
              <a:rPr lang="mr-IN" sz="1600" dirty="0">
                <a:latin typeface="Arial"/>
                <a:cs typeface="Arial"/>
              </a:rPr>
              <a:t>(n) = O( log</a:t>
            </a:r>
            <a:r>
              <a:rPr lang="mr-IN" sz="1600" baseline="-25000" dirty="0">
                <a:latin typeface="Arial"/>
                <a:cs typeface="Arial"/>
              </a:rPr>
              <a:t>2</a:t>
            </a:r>
            <a:r>
              <a:rPr lang="mr-IN" sz="1600" dirty="0">
                <a:latin typeface="Arial"/>
                <a:cs typeface="Arial"/>
              </a:rPr>
              <a:t>(n) 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43933" y="631004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since: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880332"/>
              </p:ext>
            </p:extLst>
          </p:nvPr>
        </p:nvGraphicFramePr>
        <p:xfrm>
          <a:off x="7321823" y="6179106"/>
          <a:ext cx="1784439" cy="600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06500" imgH="431800" progId="Equation.3">
                  <p:embed/>
                </p:oleObj>
              </mc:Choice>
              <mc:Fallback>
                <p:oleObj name="Equation" r:id="rId2" imgW="1206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21823" y="6179106"/>
                        <a:ext cx="1784439" cy="600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Connector 25"/>
          <p:cNvCxnSpPr/>
          <p:nvPr/>
        </p:nvCxnSpPr>
        <p:spPr>
          <a:xfrm>
            <a:off x="457200" y="6179106"/>
            <a:ext cx="8319300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545254" y="1914378"/>
            <a:ext cx="6205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latin typeface="Times New Roman"/>
                <a:cs typeface="Times New Roman"/>
              </a:rPr>
              <a:t>O(1)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31207" y="1914378"/>
            <a:ext cx="6205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latin typeface="Times New Roman"/>
                <a:cs typeface="Times New Roman"/>
              </a:rPr>
              <a:t>O(n)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45254" y="2286430"/>
            <a:ext cx="6205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Times New Roman"/>
                <a:cs typeface="Times New Roman"/>
              </a:rPr>
              <a:t>O</a:t>
            </a:r>
            <a:r>
              <a:rPr lang="en-US" altLang="zh-CN" dirty="0">
                <a:latin typeface="Times New Roman"/>
                <a:cs typeface="Times New Roman"/>
              </a:rPr>
              <a:t>(1)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06856" y="2286430"/>
            <a:ext cx="106922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latin typeface="Times New Roman"/>
                <a:cs typeface="Times New Roman"/>
              </a:rPr>
              <a:t>O(log(n))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flipH="1">
            <a:off x="8275484" y="6479322"/>
            <a:ext cx="8046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79F8551-6EAC-A026-8756-34945F0252BB}"/>
              </a:ext>
            </a:extLst>
          </p:cNvPr>
          <p:cNvSpPr txBox="1"/>
          <p:nvPr/>
        </p:nvSpPr>
        <p:spPr>
          <a:xfrm>
            <a:off x="457200" y="6251426"/>
            <a:ext cx="3982065" cy="523220"/>
          </a:xfrm>
          <a:prstGeom prst="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400" dirty="0"/>
              <a:t>Binary search in 4 minutes</a:t>
            </a:r>
          </a:p>
          <a:p>
            <a:r>
              <a:rPr lang="en-GB" sz="1400" dirty="0">
                <a:hlinkClick r:id="rId4"/>
              </a:rPr>
              <a:t>https://www.youtube.com/watch?v=fDKIpRe8GW4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992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1" grpId="0"/>
      <p:bldP spid="23" grpId="0"/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55580" y="4658600"/>
            <a:ext cx="4132642" cy="568922"/>
          </a:xfrm>
          <a:prstGeom prst="rect">
            <a:avLst/>
          </a:prstGeom>
          <a:solidFill>
            <a:srgbClr val="E6A20E">
              <a:alpha val="48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 S</a:t>
            </a:r>
            <a:r>
              <a:rPr lang="en-US" altLang="zh-CN" dirty="0"/>
              <a:t>orting</a:t>
            </a:r>
            <a:r>
              <a:rPr lang="zh-CN" altLang="en-US" dirty="0"/>
              <a:t> </a:t>
            </a:r>
            <a:r>
              <a:rPr lang="en-US" dirty="0"/>
              <a:t>Algorithms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517366"/>
              </p:ext>
            </p:extLst>
          </p:nvPr>
        </p:nvGraphicFramePr>
        <p:xfrm>
          <a:off x="181674" y="1588523"/>
          <a:ext cx="4325154" cy="1082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10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Best</a:t>
                      </a:r>
                      <a:r>
                        <a:rPr lang="zh-CN" altLang="en-US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Case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Worst</a:t>
                      </a:r>
                      <a:r>
                        <a:rPr lang="zh-CN" altLang="en-US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Case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7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Selection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Sort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0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nsertion</a:t>
                      </a:r>
                      <a:r>
                        <a:rPr lang="zh-CN" altLang="en-US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Sort</a:t>
                      </a:r>
                      <a:endParaRPr lang="en-US" sz="1600" baseline="300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5579" y="3842526"/>
            <a:ext cx="4132643" cy="13849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Arial"/>
                <a:cs typeface="Arial"/>
              </a:rPr>
              <a:t>S</a:t>
            </a:r>
            <a:r>
              <a:rPr lang="en-US" altLang="zh-CN" sz="1400" u="sng" dirty="0">
                <a:latin typeface="Arial"/>
                <a:cs typeface="Arial"/>
              </a:rPr>
              <a:t>election</a:t>
            </a:r>
            <a:r>
              <a:rPr lang="zh-CN" altLang="en-US" sz="1400" u="sng" dirty="0">
                <a:latin typeface="Arial"/>
                <a:cs typeface="Arial"/>
              </a:rPr>
              <a:t> </a:t>
            </a:r>
            <a:r>
              <a:rPr lang="en-US" altLang="zh-CN" sz="1400" u="sng" dirty="0">
                <a:latin typeface="Arial"/>
                <a:cs typeface="Arial"/>
              </a:rPr>
              <a:t>Sort</a:t>
            </a:r>
            <a:r>
              <a:rPr lang="en-US" sz="1400" u="sng" dirty="0">
                <a:latin typeface="Arial"/>
                <a:cs typeface="Arial"/>
              </a:rPr>
              <a:t>: Basic Algorithm</a:t>
            </a:r>
            <a:endParaRPr lang="en-US" sz="1400" dirty="0">
              <a:latin typeface="CenturyGothic"/>
            </a:endParaRPr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For each </a:t>
            </a:r>
            <a:r>
              <a:rPr lang="en-US" sz="1400" b="1" dirty="0">
                <a:latin typeface="CenturyGothic"/>
              </a:rPr>
              <a:t>position i</a:t>
            </a:r>
            <a:r>
              <a:rPr lang="en-US" sz="1400" dirty="0">
                <a:latin typeface="CenturyGothic"/>
              </a:rPr>
              <a:t> from </a:t>
            </a:r>
            <a:r>
              <a:rPr lang="en-US" sz="1400" b="1" dirty="0">
                <a:latin typeface="CenturyGothic"/>
              </a:rPr>
              <a:t>0</a:t>
            </a:r>
            <a:r>
              <a:rPr lang="en-US" sz="1400" dirty="0">
                <a:latin typeface="CenturyGothic"/>
              </a:rPr>
              <a:t> to </a:t>
            </a:r>
            <a:r>
              <a:rPr lang="en-US" sz="1400" b="1" dirty="0">
                <a:latin typeface="CenturyGothic"/>
              </a:rPr>
              <a:t>length-2</a:t>
            </a:r>
            <a:r>
              <a:rPr lang="en-US" sz="1400" dirty="0">
                <a:latin typeface="CenturyGothic"/>
              </a:rPr>
              <a:t> </a:t>
            </a:r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Find smallest element in </a:t>
            </a:r>
            <a:r>
              <a:rPr lang="en-US" sz="1400" b="1" dirty="0">
                <a:latin typeface="CenturyGothic"/>
              </a:rPr>
              <a:t>positions i </a:t>
            </a:r>
            <a:r>
              <a:rPr lang="en-US" sz="1400" dirty="0">
                <a:latin typeface="CenturyGothic"/>
              </a:rPr>
              <a:t>to</a:t>
            </a:r>
            <a:r>
              <a:rPr lang="en-US" sz="1400" b="1" dirty="0">
                <a:latin typeface="CenturyGothic"/>
              </a:rPr>
              <a:t> length-1</a:t>
            </a:r>
            <a:r>
              <a:rPr lang="en-US" sz="1400" dirty="0">
                <a:latin typeface="CenturyGothic"/>
              </a:rPr>
              <a:t> </a:t>
            </a:r>
          </a:p>
          <a:p>
            <a:r>
              <a:rPr lang="en-US" sz="1400" dirty="0">
                <a:latin typeface="CenturyGothic"/>
              </a:rPr>
              <a:t>Swap it with element in </a:t>
            </a:r>
            <a:r>
              <a:rPr lang="en-US" sz="1400" b="1" dirty="0">
                <a:latin typeface="CenturyGothic"/>
              </a:rPr>
              <a:t>position i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073" y="5559610"/>
            <a:ext cx="404517" cy="385704"/>
          </a:xfrm>
          <a:prstGeom prst="rect">
            <a:avLst/>
          </a:prstGeom>
          <a:solidFill>
            <a:srgbClr val="008000">
              <a:alpha val="7000"/>
            </a:srgb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8590" y="5559610"/>
            <a:ext cx="404517" cy="385704"/>
          </a:xfrm>
          <a:prstGeom prst="rect">
            <a:avLst/>
          </a:prstGeom>
          <a:solidFill>
            <a:srgbClr val="008000">
              <a:alpha val="7000"/>
            </a:srgb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3107" y="5559610"/>
            <a:ext cx="404517" cy="385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624" y="5559610"/>
            <a:ext cx="404517" cy="385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2141" y="5559610"/>
            <a:ext cx="404517" cy="385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6658" y="5559610"/>
            <a:ext cx="404517" cy="385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73107" y="5493087"/>
            <a:ext cx="0" cy="531616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1332376" y="5343530"/>
            <a:ext cx="836612" cy="185620"/>
          </a:xfrm>
          <a:custGeom>
            <a:avLst/>
            <a:gdLst>
              <a:gd name="connsiteX0" fmla="*/ 0 w 2017701"/>
              <a:gd name="connsiteY0" fmla="*/ 477444 h 484958"/>
              <a:gd name="connsiteX1" fmla="*/ 390766 w 2017701"/>
              <a:gd name="connsiteY1" fmla="*/ 120501 h 484958"/>
              <a:gd name="connsiteX2" fmla="*/ 1014487 w 2017701"/>
              <a:gd name="connsiteY2" fmla="*/ 267 h 484958"/>
              <a:gd name="connsiteX3" fmla="*/ 1615664 w 2017701"/>
              <a:gd name="connsiteY3" fmla="*/ 101714 h 484958"/>
              <a:gd name="connsiteX4" fmla="*/ 2017701 w 2017701"/>
              <a:gd name="connsiteY4" fmla="*/ 484958 h 48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701" h="484958">
                <a:moveTo>
                  <a:pt x="0" y="477444"/>
                </a:moveTo>
                <a:cubicBezTo>
                  <a:pt x="110842" y="338737"/>
                  <a:pt x="221685" y="200030"/>
                  <a:pt x="390766" y="120501"/>
                </a:cubicBezTo>
                <a:cubicBezTo>
                  <a:pt x="559847" y="40972"/>
                  <a:pt x="810337" y="3398"/>
                  <a:pt x="1014487" y="267"/>
                </a:cubicBezTo>
                <a:cubicBezTo>
                  <a:pt x="1218637" y="-2864"/>
                  <a:pt x="1448462" y="20932"/>
                  <a:pt x="1615664" y="101714"/>
                </a:cubicBezTo>
                <a:cubicBezTo>
                  <a:pt x="1782866" y="182496"/>
                  <a:pt x="2010186" y="443001"/>
                  <a:pt x="2017701" y="484958"/>
                </a:cubicBezTo>
              </a:path>
            </a:pathLst>
          </a:custGeom>
          <a:ln w="19050" cmpd="sng">
            <a:solidFill>
              <a:schemeClr val="accent6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0740" y="5945314"/>
            <a:ext cx="61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sorted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7624" y="5950686"/>
            <a:ext cx="783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unsorted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5580" y="5227521"/>
            <a:ext cx="2863855" cy="107517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396502" y="4820579"/>
            <a:ext cx="4255570" cy="568922"/>
          </a:xfrm>
          <a:prstGeom prst="rect">
            <a:avLst/>
          </a:prstGeom>
          <a:solidFill>
            <a:srgbClr val="E6A20E">
              <a:alpha val="48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96502" y="4004505"/>
            <a:ext cx="4255570" cy="160043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Arial"/>
                <a:cs typeface="Arial"/>
              </a:rPr>
              <a:t>Insertion</a:t>
            </a:r>
            <a:r>
              <a:rPr lang="zh-CN" altLang="en-US" sz="1400" u="sng" dirty="0">
                <a:latin typeface="Arial"/>
                <a:cs typeface="Arial"/>
              </a:rPr>
              <a:t> </a:t>
            </a:r>
            <a:r>
              <a:rPr lang="en-US" altLang="zh-CN" sz="1400" u="sng" dirty="0">
                <a:latin typeface="Arial"/>
                <a:cs typeface="Arial"/>
              </a:rPr>
              <a:t>Sort</a:t>
            </a:r>
            <a:r>
              <a:rPr lang="en-US" sz="1400" u="sng" dirty="0">
                <a:latin typeface="Arial"/>
                <a:cs typeface="Arial"/>
              </a:rPr>
              <a:t>: Basic Algorithm</a:t>
            </a:r>
            <a:endParaRPr lang="en-US" sz="1400" dirty="0">
              <a:latin typeface="CenturyGothic"/>
            </a:endParaRPr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For each </a:t>
            </a:r>
            <a:r>
              <a:rPr lang="en-US" sz="1400" b="1" dirty="0">
                <a:latin typeface="CenturyGothic"/>
              </a:rPr>
              <a:t>position i</a:t>
            </a:r>
            <a:r>
              <a:rPr lang="en-US" sz="1400" dirty="0">
                <a:latin typeface="CenturyGothic"/>
              </a:rPr>
              <a:t> from </a:t>
            </a:r>
            <a:r>
              <a:rPr lang="en-US" altLang="zh-CN" sz="1400" b="1" dirty="0">
                <a:latin typeface="CenturyGothic"/>
              </a:rPr>
              <a:t>1</a:t>
            </a:r>
            <a:r>
              <a:rPr lang="en-US" sz="1400" dirty="0">
                <a:latin typeface="CenturyGothic"/>
              </a:rPr>
              <a:t> to </a:t>
            </a:r>
            <a:r>
              <a:rPr lang="en-US" sz="1400" b="1" dirty="0">
                <a:latin typeface="CenturyGothic"/>
              </a:rPr>
              <a:t>length-</a:t>
            </a:r>
            <a:r>
              <a:rPr lang="en-US" altLang="zh-CN" sz="1400" b="1" dirty="0">
                <a:latin typeface="CenturyGothic"/>
              </a:rPr>
              <a:t>1</a:t>
            </a:r>
            <a:r>
              <a:rPr lang="en-US" sz="1400" dirty="0">
                <a:latin typeface="CenturyGothic"/>
              </a:rPr>
              <a:t> </a:t>
            </a:r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Swap successive pairs to put value in </a:t>
            </a:r>
            <a:r>
              <a:rPr lang="en-US" sz="1400" b="1" dirty="0">
                <a:latin typeface="CenturyGothic"/>
              </a:rPr>
              <a:t>position i </a:t>
            </a:r>
            <a:r>
              <a:rPr lang="en-US" sz="1400" dirty="0">
                <a:latin typeface="CenturyGothic"/>
              </a:rPr>
              <a:t>in correct location relative to earlier values</a:t>
            </a:r>
          </a:p>
          <a:p>
            <a:endParaRPr lang="en-US" sz="1400" b="1" dirty="0">
              <a:latin typeface="CenturyGothic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60895" y="5721589"/>
            <a:ext cx="404517" cy="385704"/>
          </a:xfrm>
          <a:prstGeom prst="rect">
            <a:avLst/>
          </a:prstGeom>
          <a:solidFill>
            <a:srgbClr val="008000">
              <a:alpha val="7000"/>
            </a:srgb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65412" y="5721589"/>
            <a:ext cx="404517" cy="385704"/>
          </a:xfrm>
          <a:prstGeom prst="rect">
            <a:avLst/>
          </a:prstGeom>
          <a:solidFill>
            <a:srgbClr val="008000">
              <a:alpha val="7000"/>
            </a:srgb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69929" y="5721589"/>
            <a:ext cx="404517" cy="385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74446" y="5721589"/>
            <a:ext cx="404517" cy="385704"/>
          </a:xfrm>
          <a:prstGeom prst="rect">
            <a:avLst/>
          </a:prstGeom>
          <a:noFill/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78963" y="5721589"/>
            <a:ext cx="404517" cy="385704"/>
          </a:xfrm>
          <a:prstGeom prst="rect">
            <a:avLst/>
          </a:prstGeom>
          <a:noFill/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83480" y="5721589"/>
            <a:ext cx="404517" cy="385704"/>
          </a:xfrm>
          <a:prstGeom prst="rect">
            <a:avLst/>
          </a:prstGeom>
          <a:noFill/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57562" y="6107293"/>
            <a:ext cx="61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sorted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74446" y="6112665"/>
            <a:ext cx="783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unsorted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396502" y="5389500"/>
            <a:ext cx="2729953" cy="107517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487133" y="5595169"/>
            <a:ext cx="99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which</a:t>
            </a:r>
            <a:r>
              <a:rPr lang="zh-CN" altLang="en-US" sz="1200" dirty="0">
                <a:latin typeface="Arial"/>
                <a:cs typeface="Arial"/>
              </a:rPr>
              <a:t> </a:t>
            </a:r>
            <a:r>
              <a:rPr lang="en-US" altLang="zh-CN" sz="1200" dirty="0">
                <a:latin typeface="Arial"/>
                <a:cs typeface="Arial"/>
              </a:rPr>
              <a:t>next?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32097" y="5941293"/>
            <a:ext cx="292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Menlo Regular"/>
                <a:cs typeface="Menlo Regular"/>
              </a:rPr>
              <a:t>i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18505" y="6112665"/>
            <a:ext cx="292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Menlo Regular"/>
                <a:cs typeface="Menlo Regular"/>
              </a:rPr>
              <a:t>i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081723" y="1933648"/>
            <a:ext cx="6974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latin typeface="Times New Roman"/>
                <a:cs typeface="Times New Roman"/>
              </a:rPr>
              <a:t>O(n</a:t>
            </a:r>
            <a:r>
              <a:rPr lang="en-US" altLang="zh-CN" baseline="30000" dirty="0">
                <a:latin typeface="Times New Roman"/>
                <a:cs typeface="Times New Roman"/>
              </a:rPr>
              <a:t>2</a:t>
            </a:r>
            <a:r>
              <a:rPr lang="en-US" altLang="zh-CN" dirty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467676" y="1933648"/>
            <a:ext cx="6974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latin typeface="Times New Roman"/>
                <a:cs typeface="Times New Roman"/>
              </a:rPr>
              <a:t>O(n</a:t>
            </a:r>
            <a:r>
              <a:rPr lang="en-US" altLang="zh-CN" baseline="30000" dirty="0">
                <a:latin typeface="Times New Roman"/>
                <a:cs typeface="Times New Roman"/>
              </a:rPr>
              <a:t>2</a:t>
            </a:r>
            <a:r>
              <a:rPr lang="en-US" altLang="zh-CN" dirty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20195" y="2305700"/>
            <a:ext cx="6205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Times New Roman"/>
                <a:cs typeface="Times New Roman"/>
              </a:rPr>
              <a:t>O</a:t>
            </a:r>
            <a:r>
              <a:rPr lang="en-US" altLang="zh-CN" dirty="0">
                <a:latin typeface="Times New Roman"/>
                <a:cs typeface="Times New Roman"/>
              </a:rPr>
              <a:t>(n)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29204" y="2305700"/>
            <a:ext cx="7744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latin typeface="Times New Roman"/>
                <a:cs typeface="Times New Roman"/>
              </a:rPr>
              <a:t>O(n</a:t>
            </a:r>
            <a:r>
              <a:rPr lang="en-US" altLang="zh-CN" baseline="30000" dirty="0">
                <a:latin typeface="Times New Roman"/>
                <a:cs typeface="Times New Roman"/>
              </a:rPr>
              <a:t>2</a:t>
            </a:r>
            <a:r>
              <a:rPr lang="en-US" altLang="zh-CN" dirty="0">
                <a:latin typeface="Times New Roman"/>
                <a:cs typeface="Times New Roman"/>
              </a:rPr>
              <a:t>)</a:t>
            </a:r>
            <a:r>
              <a:rPr lang="zh-CN" altLang="en-US" baseline="30000" dirty="0">
                <a:latin typeface="Times New Roman"/>
                <a:cs typeface="Times New Roman"/>
              </a:rPr>
              <a:t>*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05253" y="1260908"/>
            <a:ext cx="4508089" cy="24922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7F0055"/>
                </a:solidFill>
                <a:latin typeface="Menlo Bold"/>
                <a:cs typeface="Menlo Bold"/>
              </a:rPr>
              <a:t>public</a:t>
            </a: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100" dirty="0">
                <a:solidFill>
                  <a:srgbClr val="7F0055"/>
                </a:solidFill>
                <a:latin typeface="Menlo Bold"/>
                <a:cs typeface="Menlo Bold"/>
              </a:rPr>
              <a:t>static</a:t>
            </a: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100" dirty="0">
                <a:solidFill>
                  <a:srgbClr val="7F0055"/>
                </a:solidFill>
                <a:latin typeface="Menlo Bold"/>
                <a:cs typeface="Menlo Bold"/>
              </a:rPr>
              <a:t>void</a:t>
            </a: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 insertionSort(</a:t>
            </a:r>
            <a:r>
              <a:rPr lang="en-US" sz="11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[] vals)</a:t>
            </a:r>
            <a:r>
              <a:rPr lang="zh-CN" altLang="en-US" sz="11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Menlo Bold"/>
                <a:cs typeface="Menlo Bold"/>
              </a:rPr>
              <a:t>{</a:t>
            </a:r>
          </a:p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en-US" sz="11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 currInd;</a:t>
            </a:r>
          </a:p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  	</a:t>
            </a:r>
            <a:r>
              <a:rPr lang="en-US" sz="1100" dirty="0">
                <a:solidFill>
                  <a:srgbClr val="7F0055"/>
                </a:solidFill>
                <a:latin typeface="Menlo Bold"/>
                <a:cs typeface="Menlo Bold"/>
              </a:rPr>
              <a:t>for</a:t>
            </a: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(</a:t>
            </a:r>
            <a:r>
              <a:rPr lang="en-US" sz="1100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 pos=1; pos &lt; vals.length; pos++) {</a:t>
            </a:r>
          </a:p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		currInd = pos ;</a:t>
            </a:r>
          </a:p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7F0055"/>
                </a:solidFill>
                <a:latin typeface="Menlo Bold"/>
                <a:cs typeface="Menlo Bold"/>
              </a:rPr>
              <a:t>		while</a:t>
            </a: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 (currInd &gt; 0 &amp;&amp;</a:t>
            </a:r>
            <a:r>
              <a:rPr lang="zh-CN" altLang="en-US" sz="11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endParaRPr lang="en-US" altLang="zh-CN" sz="11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			</a:t>
            </a:r>
            <a:r>
              <a:rPr lang="mr-IN" sz="1100" dirty="0">
                <a:solidFill>
                  <a:srgbClr val="000000"/>
                </a:solidFill>
                <a:latin typeface="Menlo Bold"/>
                <a:cs typeface="Menlo Bold"/>
              </a:rPr>
              <a:t>vals[currInd] &lt; vals[currInd-1]) {</a:t>
            </a:r>
          </a:p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      	</a:t>
            </a:r>
            <a:r>
              <a:rPr lang="zh-CN" altLang="en-US" sz="1100" dirty="0">
                <a:solidFill>
                  <a:srgbClr val="000000"/>
                </a:solidFill>
                <a:latin typeface="Menlo Bold"/>
                <a:cs typeface="Menlo Bold"/>
              </a:rPr>
              <a:t>     </a:t>
            </a: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swap(vals, currInd, currInd-1);</a:t>
            </a:r>
          </a:p>
          <a:p>
            <a:pPr>
              <a:lnSpc>
                <a:spcPct val="130000"/>
              </a:lnSpc>
            </a:pPr>
            <a:r>
              <a:rPr lang="mr-IN" sz="1100" dirty="0">
                <a:solidFill>
                  <a:srgbClr val="000000"/>
                </a:solidFill>
                <a:latin typeface="Menlo Bold"/>
                <a:cs typeface="Menlo Bold"/>
              </a:rPr>
              <a:t>      </a:t>
            </a: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		</a:t>
            </a:r>
            <a:r>
              <a:rPr lang="mr-IN" sz="1100" dirty="0" err="1">
                <a:solidFill>
                  <a:srgbClr val="000000"/>
                </a:solidFill>
                <a:latin typeface="Menlo Bold"/>
                <a:cs typeface="Menlo Bold"/>
              </a:rPr>
              <a:t>currInd</a:t>
            </a:r>
            <a:r>
              <a:rPr lang="mr-IN" sz="1100" dirty="0">
                <a:solidFill>
                  <a:srgbClr val="000000"/>
                </a:solidFill>
                <a:latin typeface="Menlo Bold"/>
                <a:cs typeface="Menlo Bold"/>
              </a:rPr>
              <a:t> = currInd – 1;</a:t>
            </a:r>
          </a:p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		</a:t>
            </a:r>
            <a:r>
              <a:rPr lang="mr-IN" sz="1100" dirty="0">
                <a:solidFill>
                  <a:srgbClr val="000000"/>
                </a:solidFill>
                <a:latin typeface="Menlo Bold"/>
                <a:cs typeface="Menlo Bold"/>
              </a:rPr>
              <a:t>} </a:t>
            </a:r>
            <a:endParaRPr lang="en-US" sz="1100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mr-IN" sz="11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</a:p>
          <a:p>
            <a:pPr>
              <a:lnSpc>
                <a:spcPct val="130000"/>
              </a:lnSpc>
            </a:pPr>
            <a:r>
              <a:rPr lang="mr-IN" sz="11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  <a:endParaRPr lang="en-US" sz="1100" dirty="0">
              <a:latin typeface="Menlo Bold"/>
              <a:cs typeface="Menlo Bold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4965411" y="5477321"/>
            <a:ext cx="556315" cy="213807"/>
          </a:xfrm>
          <a:custGeom>
            <a:avLst/>
            <a:gdLst>
              <a:gd name="connsiteX0" fmla="*/ 0 w 2017701"/>
              <a:gd name="connsiteY0" fmla="*/ 477444 h 484958"/>
              <a:gd name="connsiteX1" fmla="*/ 390766 w 2017701"/>
              <a:gd name="connsiteY1" fmla="*/ 120501 h 484958"/>
              <a:gd name="connsiteX2" fmla="*/ 1014487 w 2017701"/>
              <a:gd name="connsiteY2" fmla="*/ 267 h 484958"/>
              <a:gd name="connsiteX3" fmla="*/ 1615664 w 2017701"/>
              <a:gd name="connsiteY3" fmla="*/ 101714 h 484958"/>
              <a:gd name="connsiteX4" fmla="*/ 2017701 w 2017701"/>
              <a:gd name="connsiteY4" fmla="*/ 484958 h 48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701" h="484958">
                <a:moveTo>
                  <a:pt x="0" y="477444"/>
                </a:moveTo>
                <a:cubicBezTo>
                  <a:pt x="110842" y="338737"/>
                  <a:pt x="221685" y="200030"/>
                  <a:pt x="390766" y="120501"/>
                </a:cubicBezTo>
                <a:cubicBezTo>
                  <a:pt x="559847" y="40972"/>
                  <a:pt x="810337" y="3398"/>
                  <a:pt x="1014487" y="267"/>
                </a:cubicBezTo>
                <a:cubicBezTo>
                  <a:pt x="1218637" y="-2864"/>
                  <a:pt x="1448462" y="20932"/>
                  <a:pt x="1615664" y="101714"/>
                </a:cubicBezTo>
                <a:cubicBezTo>
                  <a:pt x="1782866" y="182496"/>
                  <a:pt x="2010186" y="443001"/>
                  <a:pt x="2017701" y="484958"/>
                </a:cubicBezTo>
              </a:path>
            </a:pathLst>
          </a:custGeom>
          <a:ln w="19050" cmpd="sng">
            <a:solidFill>
              <a:schemeClr val="accent6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549463" y="2209291"/>
            <a:ext cx="3401002" cy="1104990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5010413" y="1750022"/>
            <a:ext cx="3940051" cy="1738238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5177241" y="1750021"/>
            <a:ext cx="3338314" cy="25226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566859" y="2209291"/>
            <a:ext cx="3227037" cy="399659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280280" y="2763981"/>
            <a:ext cx="1711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when</a:t>
            </a:r>
            <a:r>
              <a:rPr lang="zh-CN" altLang="en-US" sz="1200" dirty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already</a:t>
            </a:r>
            <a:r>
              <a:rPr lang="zh-CN" altLang="en-US" sz="1200" dirty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sorted</a:t>
            </a:r>
            <a:endParaRPr lang="en-US" sz="1200" dirty="0">
              <a:solidFill>
                <a:srgbClr val="F79646"/>
              </a:solidFill>
              <a:latin typeface="Arial"/>
              <a:cs typeface="Arial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47587" y="2763981"/>
            <a:ext cx="1743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79646"/>
                </a:solidFill>
                <a:latin typeface="Arial"/>
                <a:cs typeface="Arial"/>
              </a:rPr>
              <a:t>when</a:t>
            </a:r>
            <a:r>
              <a:rPr lang="zh-CN" altLang="en-US" sz="1200" dirty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in</a:t>
            </a:r>
            <a:r>
              <a:rPr lang="zh-CN" altLang="en-US" sz="1200" dirty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reverse</a:t>
            </a:r>
            <a:r>
              <a:rPr lang="zh-CN" altLang="en-US" sz="1200" dirty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79646"/>
                </a:solidFill>
                <a:latin typeface="Arial"/>
                <a:cs typeface="Arial"/>
              </a:rPr>
              <a:t>order</a:t>
            </a:r>
            <a:endParaRPr lang="en-US" sz="1200" dirty="0">
              <a:solidFill>
                <a:srgbClr val="F79646"/>
              </a:solidFill>
              <a:latin typeface="Arial"/>
              <a:cs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436796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1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55906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74918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3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093930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4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312942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5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31954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999486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8596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5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437608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4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656620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3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875632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094644" y="3121678"/>
            <a:ext cx="219012" cy="208826"/>
          </a:xfrm>
          <a:prstGeom prst="rect">
            <a:avLst/>
          </a:prstGeom>
          <a:noFill/>
          <a:ln w="9525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00" dirty="0">
                <a:latin typeface="Arial"/>
                <a:cs typeface="Arial"/>
              </a:rPr>
              <a:t>1</a:t>
            </a:r>
            <a:endParaRPr lang="en-US" sz="1100" dirty="0"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83090" y="5500988"/>
            <a:ext cx="1314170" cy="208826"/>
            <a:chOff x="7529903" y="5386341"/>
            <a:chExt cx="1314170" cy="208826"/>
          </a:xfrm>
        </p:grpSpPr>
        <p:sp>
          <p:nvSpPr>
            <p:cNvPr id="66" name="Rectangle 65"/>
            <p:cNvSpPr/>
            <p:nvPr/>
          </p:nvSpPr>
          <p:spPr>
            <a:xfrm>
              <a:off x="7529903" y="5386341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749013" y="5386341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968025" y="5386341"/>
              <a:ext cx="219012" cy="208826"/>
            </a:xfrm>
            <a:prstGeom prst="rect">
              <a:avLst/>
            </a:prstGeom>
            <a:noFill/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1100" dirty="0">
                  <a:latin typeface="Arial"/>
                  <a:cs typeface="Arial"/>
                </a:rPr>
                <a:t>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187037" y="5386341"/>
              <a:ext cx="219012" cy="208826"/>
            </a:xfrm>
            <a:prstGeom prst="rect">
              <a:avLst/>
            </a:prstGeom>
            <a:noFill/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1100" dirty="0">
                  <a:latin typeface="Arial"/>
                  <a:cs typeface="Arial"/>
                </a:rPr>
                <a:t>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406049" y="5386341"/>
              <a:ext cx="219012" cy="208826"/>
            </a:xfrm>
            <a:prstGeom prst="rect">
              <a:avLst/>
            </a:prstGeom>
            <a:noFill/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1100" dirty="0">
                  <a:latin typeface="Arial"/>
                  <a:cs typeface="Arial"/>
                </a:rPr>
                <a:t>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625061" y="5386341"/>
              <a:ext cx="219012" cy="208826"/>
            </a:xfrm>
            <a:prstGeom prst="rect">
              <a:avLst/>
            </a:prstGeom>
            <a:noFill/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1100" dirty="0">
                  <a:latin typeface="Arial"/>
                  <a:cs typeface="Arial"/>
                </a:rPr>
                <a:t>2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83090" y="5773235"/>
            <a:ext cx="1314170" cy="208826"/>
            <a:chOff x="7529903" y="5648813"/>
            <a:chExt cx="1314170" cy="208826"/>
          </a:xfrm>
        </p:grpSpPr>
        <p:sp>
          <p:nvSpPr>
            <p:cNvPr id="72" name="Rectangle 71"/>
            <p:cNvSpPr/>
            <p:nvPr/>
          </p:nvSpPr>
          <p:spPr>
            <a:xfrm>
              <a:off x="7529903" y="5648813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749013" y="5648813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968025" y="5648813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8187037" y="5648813"/>
              <a:ext cx="219012" cy="208826"/>
            </a:xfrm>
            <a:prstGeom prst="rect">
              <a:avLst/>
            </a:prstGeom>
            <a:noFill/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1100" dirty="0">
                  <a:latin typeface="Arial"/>
                  <a:cs typeface="Arial"/>
                </a:rPr>
                <a:t>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406049" y="5648813"/>
              <a:ext cx="219012" cy="208826"/>
            </a:xfrm>
            <a:prstGeom prst="rect">
              <a:avLst/>
            </a:prstGeom>
            <a:noFill/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1100" dirty="0">
                  <a:latin typeface="Arial"/>
                  <a:cs typeface="Arial"/>
                </a:rPr>
                <a:t>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625061" y="5648813"/>
              <a:ext cx="219012" cy="208826"/>
            </a:xfrm>
            <a:prstGeom prst="rect">
              <a:avLst/>
            </a:prstGeom>
            <a:noFill/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1100" dirty="0">
                  <a:latin typeface="Arial"/>
                  <a:cs typeface="Arial"/>
                </a:rPr>
                <a:t>2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83090" y="6045482"/>
            <a:ext cx="1314170" cy="208826"/>
            <a:chOff x="7530001" y="5914440"/>
            <a:chExt cx="1314170" cy="208826"/>
          </a:xfrm>
        </p:grpSpPr>
        <p:sp>
          <p:nvSpPr>
            <p:cNvPr id="78" name="Rectangle 77"/>
            <p:cNvSpPr/>
            <p:nvPr/>
          </p:nvSpPr>
          <p:spPr>
            <a:xfrm>
              <a:off x="7530001" y="5914440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749111" y="5914440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968123" y="5914440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187135" y="5914440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8406147" y="5914440"/>
              <a:ext cx="219012" cy="208826"/>
            </a:xfrm>
            <a:prstGeom prst="rect">
              <a:avLst/>
            </a:prstGeom>
            <a:noFill/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1100" dirty="0">
                  <a:latin typeface="Arial"/>
                  <a:cs typeface="Arial"/>
                </a:rPr>
                <a:t>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8625159" y="5914440"/>
              <a:ext cx="219012" cy="208826"/>
            </a:xfrm>
            <a:prstGeom prst="rect">
              <a:avLst/>
            </a:prstGeom>
            <a:noFill/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1100" dirty="0">
                  <a:latin typeface="Arial"/>
                  <a:cs typeface="Arial"/>
                </a:rPr>
                <a:t>2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283090" y="6317729"/>
            <a:ext cx="1314170" cy="208826"/>
            <a:chOff x="7530099" y="6205095"/>
            <a:chExt cx="1314170" cy="208826"/>
          </a:xfrm>
        </p:grpSpPr>
        <p:sp>
          <p:nvSpPr>
            <p:cNvPr id="84" name="Rectangle 83"/>
            <p:cNvSpPr/>
            <p:nvPr/>
          </p:nvSpPr>
          <p:spPr>
            <a:xfrm>
              <a:off x="7530099" y="6205095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749209" y="6205095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968221" y="6205095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187233" y="6205095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8406245" y="6205095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625257" y="6205095"/>
              <a:ext cx="219012" cy="208826"/>
            </a:xfrm>
            <a:prstGeom prst="rect">
              <a:avLst/>
            </a:prstGeom>
            <a:noFill/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1100" dirty="0">
                  <a:latin typeface="Arial"/>
                  <a:cs typeface="Arial"/>
                </a:rPr>
                <a:t>2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283090" y="6589977"/>
            <a:ext cx="1314170" cy="208826"/>
            <a:chOff x="7530197" y="6475330"/>
            <a:chExt cx="1314170" cy="208826"/>
          </a:xfrm>
        </p:grpSpPr>
        <p:sp>
          <p:nvSpPr>
            <p:cNvPr id="90" name="Rectangle 89"/>
            <p:cNvSpPr/>
            <p:nvPr/>
          </p:nvSpPr>
          <p:spPr>
            <a:xfrm>
              <a:off x="7530197" y="6475330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749307" y="6475330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968319" y="6475330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8187331" y="6475330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406343" y="6475330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625355" y="6475330"/>
              <a:ext cx="219012" cy="208826"/>
            </a:xfrm>
            <a:prstGeom prst="rect">
              <a:avLst/>
            </a:prstGeom>
            <a:solidFill>
              <a:srgbClr val="008000">
                <a:alpha val="7000"/>
              </a:srgbClr>
            </a:solidFill>
            <a:ln w="9525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Arial"/>
                  <a:cs typeface="Arial"/>
                </a:rPr>
                <a:t>8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8595252" y="5476929"/>
            <a:ext cx="5124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enturyGothic"/>
              </a:rPr>
              <a:t>pos</a:t>
            </a:r>
            <a:r>
              <a:rPr lang="zh-CN" altLang="en-US" sz="1000" dirty="0">
                <a:latin typeface="CenturyGothic"/>
              </a:rPr>
              <a:t> </a:t>
            </a:r>
            <a:r>
              <a:rPr lang="en-US" altLang="zh-CN" sz="1000" dirty="0">
                <a:latin typeface="CenturyGothic"/>
              </a:rPr>
              <a:t>1</a:t>
            </a:r>
            <a:endParaRPr lang="en-US" sz="1000" dirty="0"/>
          </a:p>
        </p:txBody>
      </p:sp>
      <p:sp>
        <p:nvSpPr>
          <p:cNvPr id="96" name="Rectangle 95"/>
          <p:cNvSpPr/>
          <p:nvPr/>
        </p:nvSpPr>
        <p:spPr>
          <a:xfrm>
            <a:off x="8595252" y="5748234"/>
            <a:ext cx="5124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enturyGothic"/>
              </a:rPr>
              <a:t>pos</a:t>
            </a:r>
            <a:r>
              <a:rPr lang="zh-CN" altLang="en-US" sz="1000" dirty="0">
                <a:latin typeface="CenturyGothic"/>
              </a:rPr>
              <a:t> </a:t>
            </a:r>
            <a:r>
              <a:rPr lang="en-US" altLang="zh-CN" sz="1000" dirty="0">
                <a:latin typeface="CenturyGothic"/>
              </a:rPr>
              <a:t>2</a:t>
            </a:r>
            <a:endParaRPr lang="en-US" sz="1000" dirty="0"/>
          </a:p>
        </p:txBody>
      </p:sp>
      <p:sp>
        <p:nvSpPr>
          <p:cNvPr id="97" name="Rectangle 96"/>
          <p:cNvSpPr/>
          <p:nvPr/>
        </p:nvSpPr>
        <p:spPr>
          <a:xfrm>
            <a:off x="8595252" y="6019538"/>
            <a:ext cx="5124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enturyGothic"/>
              </a:rPr>
              <a:t>pos</a:t>
            </a:r>
            <a:r>
              <a:rPr lang="zh-CN" altLang="en-US" sz="1000" dirty="0">
                <a:latin typeface="CenturyGothic"/>
              </a:rPr>
              <a:t> </a:t>
            </a:r>
            <a:r>
              <a:rPr lang="en-US" altLang="zh-CN" sz="1000" dirty="0">
                <a:latin typeface="CenturyGothic"/>
              </a:rPr>
              <a:t>3</a:t>
            </a:r>
            <a:endParaRPr lang="en-US" sz="1000" dirty="0"/>
          </a:p>
        </p:txBody>
      </p:sp>
      <p:sp>
        <p:nvSpPr>
          <p:cNvPr id="98" name="Rectangle 97"/>
          <p:cNvSpPr/>
          <p:nvPr/>
        </p:nvSpPr>
        <p:spPr>
          <a:xfrm>
            <a:off x="8595252" y="6290842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enturyGothic"/>
              </a:rPr>
              <a:t>pos</a:t>
            </a:r>
            <a:r>
              <a:rPr lang="zh-CN" altLang="en-US" sz="1000" dirty="0">
                <a:latin typeface="CenturyGothic"/>
              </a:rPr>
              <a:t> </a:t>
            </a:r>
            <a:r>
              <a:rPr lang="en-US" altLang="zh-CN" sz="1000" dirty="0">
                <a:latin typeface="CenturyGothic"/>
              </a:rPr>
              <a:t>4</a:t>
            </a:r>
            <a:endParaRPr lang="en-US" sz="1000" dirty="0"/>
          </a:p>
        </p:txBody>
      </p:sp>
      <p:sp>
        <p:nvSpPr>
          <p:cNvPr id="99" name="Rectangle 98"/>
          <p:cNvSpPr/>
          <p:nvPr/>
        </p:nvSpPr>
        <p:spPr>
          <a:xfrm>
            <a:off x="8595252" y="6562147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enturyGothic"/>
              </a:rPr>
              <a:t>pos</a:t>
            </a:r>
            <a:r>
              <a:rPr lang="zh-CN" altLang="en-US" sz="1000" dirty="0">
                <a:latin typeface="CenturyGothic"/>
              </a:rPr>
              <a:t> </a:t>
            </a:r>
            <a:r>
              <a:rPr lang="en-US" altLang="zh-CN" sz="1000" dirty="0">
                <a:latin typeface="CenturyGothic"/>
              </a:rPr>
              <a:t>4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1046957" y="6422416"/>
            <a:ext cx="1672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Best</a:t>
            </a:r>
            <a:r>
              <a:rPr lang="en-US" altLang="zh-CN" sz="1200" dirty="0">
                <a:solidFill>
                  <a:srgbClr val="FF0000"/>
                </a:solidFill>
                <a:latin typeface="Arial"/>
                <a:cs typeface="Arial"/>
              </a:rPr>
              <a:t>,</a:t>
            </a:r>
            <a:r>
              <a:rPr lang="zh-CN" altLang="en-US"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F0000"/>
                </a:solidFill>
                <a:latin typeface="Arial"/>
                <a:cs typeface="Arial"/>
              </a:rPr>
              <a:t>average,</a:t>
            </a:r>
            <a:r>
              <a:rPr lang="zh-CN" altLang="en-US"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rgbClr val="FF0000"/>
                </a:solidFill>
                <a:latin typeface="Arial"/>
                <a:cs typeface="Arial"/>
              </a:rPr>
              <a:t>worst?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85657" y="3454650"/>
            <a:ext cx="3264808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-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#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of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loop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iterations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depends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on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the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values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of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the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pairs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of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consecutive</a:t>
            </a:r>
            <a:r>
              <a:rPr lang="zh-CN" altLang="en-US" sz="12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6"/>
                </a:solidFill>
                <a:latin typeface="Arial"/>
                <a:cs typeface="Arial"/>
              </a:rPr>
              <a:t>elements</a:t>
            </a:r>
            <a:endParaRPr lang="en-US" sz="12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7018049" y="3129170"/>
            <a:ext cx="108406" cy="376514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155580" y="3454650"/>
            <a:ext cx="315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accent1"/>
                </a:solidFill>
                <a:latin typeface="Arial"/>
                <a:cs typeface="Arial"/>
              </a:rPr>
              <a:t>* </a:t>
            </a:r>
            <a:r>
              <a:rPr lang="en-US" sz="1200" dirty="0">
                <a:solidFill>
                  <a:schemeClr val="accent1"/>
                </a:solidFill>
                <a:latin typeface="Arial"/>
                <a:cs typeface="Arial"/>
              </a:rPr>
              <a:t>similar</a:t>
            </a:r>
            <a:r>
              <a:rPr lang="zh-CN" altLang="en-US" sz="1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  <a:latin typeface="Arial"/>
                <a:cs typeface="Arial"/>
              </a:rPr>
              <a:t>to</a:t>
            </a:r>
            <a:r>
              <a:rPr lang="zh-CN" altLang="en-US" sz="1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  <a:latin typeface="Arial"/>
                <a:cs typeface="Arial"/>
              </a:rPr>
              <a:t>selection</a:t>
            </a:r>
            <a:r>
              <a:rPr lang="zh-CN" altLang="en-US" sz="1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  <a:latin typeface="Arial"/>
                <a:cs typeface="Arial"/>
              </a:rPr>
              <a:t>sort</a:t>
            </a:r>
            <a:r>
              <a:rPr lang="zh-CN" altLang="en-US" sz="1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  <a:latin typeface="Arial"/>
                <a:cs typeface="Arial"/>
              </a:rPr>
              <a:t>analysis</a:t>
            </a:r>
            <a:endParaRPr lang="en-US" sz="12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3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8" grpId="0"/>
      <p:bldP spid="19" grpId="0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  <p:bldP spid="33" grpId="0"/>
      <p:bldP spid="34" grpId="0" animBg="1"/>
      <p:bldP spid="35" grpId="0"/>
      <p:bldP spid="37" grpId="0"/>
      <p:bldP spid="39" grpId="0"/>
      <p:bldP spid="40" grpId="0"/>
      <p:bldP spid="41" grpId="0"/>
      <p:bldP spid="42" grpId="0"/>
      <p:bldP spid="43" grpId="0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0" grpId="0"/>
      <p:bldP spid="96" grpId="0"/>
      <p:bldP spid="97" grpId="0"/>
      <p:bldP spid="98" grpId="0"/>
      <p:bldP spid="99" grpId="0"/>
      <p:bldP spid="31" grpId="0"/>
      <p:bldP spid="36" grpId="0"/>
      <p:bldP spid="10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281942" y="5128833"/>
            <a:ext cx="2030491" cy="419396"/>
          </a:xfrm>
          <a:prstGeom prst="rect">
            <a:avLst/>
          </a:prstGeom>
          <a:solidFill>
            <a:srgbClr val="E6A20E">
              <a:alpha val="48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81944" y="2048871"/>
            <a:ext cx="3422204" cy="385704"/>
          </a:xfrm>
          <a:prstGeom prst="rect">
            <a:avLst/>
          </a:prstGeom>
          <a:solidFill>
            <a:srgbClr val="E6A20E">
              <a:alpha val="48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81942" y="3555674"/>
            <a:ext cx="2030491" cy="883584"/>
          </a:xfrm>
          <a:prstGeom prst="rect">
            <a:avLst/>
          </a:prstGeom>
          <a:solidFill>
            <a:srgbClr val="E6A20E">
              <a:alpha val="48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 Merge Sort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942" y="1208578"/>
            <a:ext cx="3422204" cy="433965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u="sng" dirty="0">
                <a:latin typeface="Arial"/>
                <a:cs typeface="Arial"/>
              </a:rPr>
              <a:t>Merge Sort: Basic Algorithm </a:t>
            </a:r>
          </a:p>
          <a:p>
            <a:pPr>
              <a:lnSpc>
                <a:spcPct val="140000"/>
              </a:lnSpc>
            </a:pPr>
            <a:endParaRPr lang="en-US" u="sng" dirty="0">
              <a:latin typeface="Arial"/>
              <a:cs typeface="Arial"/>
            </a:endParaRPr>
          </a:p>
          <a:p>
            <a:pPr>
              <a:lnSpc>
                <a:spcPct val="140000"/>
              </a:lnSpc>
            </a:pPr>
            <a:r>
              <a:rPr lang="en-US" dirty="0">
                <a:latin typeface="CenturyGothic"/>
              </a:rPr>
              <a:t>If list has one element, return.</a:t>
            </a:r>
          </a:p>
          <a:p>
            <a:pPr>
              <a:lnSpc>
                <a:spcPct val="140000"/>
              </a:lnSpc>
            </a:pPr>
            <a:r>
              <a:rPr lang="en-US" dirty="0">
                <a:latin typeface="CenturyGothic"/>
              </a:rPr>
              <a:t> </a:t>
            </a:r>
          </a:p>
          <a:p>
            <a:pPr>
              <a:lnSpc>
                <a:spcPct val="140000"/>
              </a:lnSpc>
            </a:pPr>
            <a:r>
              <a:rPr lang="en-US" b="1" dirty="0">
                <a:latin typeface="CenturyGothic"/>
              </a:rPr>
              <a:t>Divide </a:t>
            </a:r>
            <a:r>
              <a:rPr lang="en-US" dirty="0">
                <a:latin typeface="CenturyGothic"/>
              </a:rPr>
              <a:t>list in half </a:t>
            </a:r>
            <a:endParaRPr lang="en-US" dirty="0"/>
          </a:p>
          <a:p>
            <a:pPr>
              <a:lnSpc>
                <a:spcPct val="140000"/>
              </a:lnSpc>
            </a:pPr>
            <a:endParaRPr lang="en-US" b="1" dirty="0">
              <a:latin typeface="CenturyGothic"/>
            </a:endParaRPr>
          </a:p>
          <a:p>
            <a:pPr>
              <a:lnSpc>
                <a:spcPct val="140000"/>
              </a:lnSpc>
            </a:pPr>
            <a:r>
              <a:rPr lang="en-US" b="1" dirty="0">
                <a:latin typeface="CenturyGothic"/>
              </a:rPr>
              <a:t>Sort </a:t>
            </a:r>
            <a:r>
              <a:rPr lang="en-US" dirty="0">
                <a:latin typeface="CenturyGothic"/>
              </a:rPr>
              <a:t>first half</a:t>
            </a:r>
            <a:br>
              <a:rPr lang="en-US" dirty="0">
                <a:latin typeface="CenturyGothic"/>
              </a:rPr>
            </a:br>
            <a:r>
              <a:rPr lang="en-US" b="1" dirty="0">
                <a:latin typeface="CenturyGothic"/>
              </a:rPr>
              <a:t>Sort </a:t>
            </a:r>
            <a:r>
              <a:rPr lang="en-US" dirty="0">
                <a:latin typeface="CenturyGothic"/>
              </a:rPr>
              <a:t>second half </a:t>
            </a:r>
            <a:endParaRPr lang="en-US" dirty="0"/>
          </a:p>
          <a:p>
            <a:pPr>
              <a:lnSpc>
                <a:spcPct val="140000"/>
              </a:lnSpc>
            </a:pPr>
            <a:endParaRPr lang="en-US" b="1" dirty="0">
              <a:latin typeface="CenturyGothic"/>
            </a:endParaRPr>
          </a:p>
          <a:p>
            <a:pPr>
              <a:lnSpc>
                <a:spcPct val="140000"/>
              </a:lnSpc>
            </a:pPr>
            <a:endParaRPr lang="en-US" b="1" dirty="0">
              <a:latin typeface="CenturyGothic"/>
            </a:endParaRPr>
          </a:p>
          <a:p>
            <a:pPr>
              <a:lnSpc>
                <a:spcPct val="140000"/>
              </a:lnSpc>
            </a:pPr>
            <a:r>
              <a:rPr lang="en-US" b="1" dirty="0">
                <a:latin typeface="CenturyGothic"/>
              </a:rPr>
              <a:t>Merge </a:t>
            </a:r>
            <a:r>
              <a:rPr lang="en-US" dirty="0">
                <a:latin typeface="CenturyGothic"/>
              </a:rPr>
              <a:t>sorted lists 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4959446" y="1287153"/>
            <a:ext cx="2022585" cy="385704"/>
            <a:chOff x="4768839" y="1549055"/>
            <a:chExt cx="2022585" cy="385704"/>
          </a:xfrm>
          <a:solidFill>
            <a:schemeClr val="bg1">
              <a:lumMod val="95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4768839" y="1549055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73356" y="1549055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3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577873" y="1549055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982390" y="1549055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86907" y="1549055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959446" y="1836110"/>
            <a:ext cx="2377243" cy="385704"/>
            <a:chOff x="4768839" y="2105667"/>
            <a:chExt cx="2377243" cy="385704"/>
          </a:xfrm>
          <a:solidFill>
            <a:srgbClr val="F2F2F2"/>
          </a:solidFill>
        </p:grpSpPr>
        <p:sp>
          <p:nvSpPr>
            <p:cNvPr id="12" name="Rectangle 11"/>
            <p:cNvSpPr/>
            <p:nvPr/>
          </p:nvSpPr>
          <p:spPr>
            <a:xfrm>
              <a:off x="4768839" y="2105667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73356" y="2105667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3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32531" y="2105667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37048" y="2105667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41565" y="2105667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968296" y="2385067"/>
            <a:ext cx="404517" cy="385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/>
                <a:cs typeface="Arial"/>
              </a:rPr>
              <a:t>5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66221" y="2385067"/>
            <a:ext cx="404517" cy="385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/>
                <a:cs typeface="Arial"/>
              </a:rPr>
              <a:t>3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23138" y="2385067"/>
            <a:ext cx="404517" cy="385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29913" y="2385067"/>
            <a:ext cx="404517" cy="385704"/>
          </a:xfrm>
          <a:prstGeom prst="rect">
            <a:avLst/>
          </a:prstGeom>
          <a:solidFill>
            <a:srgbClr val="F2F2F2"/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/>
                <a:cs typeface="Arial"/>
              </a:rPr>
              <a:t>4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34430" y="2385067"/>
            <a:ext cx="404517" cy="385704"/>
          </a:xfrm>
          <a:prstGeom prst="rect">
            <a:avLst/>
          </a:prstGeom>
          <a:solidFill>
            <a:srgbClr val="F2F2F2"/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59446" y="4580898"/>
            <a:ext cx="2017856" cy="385704"/>
            <a:chOff x="4768839" y="4842800"/>
            <a:chExt cx="2017856" cy="385704"/>
          </a:xfrm>
          <a:solidFill>
            <a:srgbClr val="FDEADA"/>
          </a:solidFill>
        </p:grpSpPr>
        <p:sp>
          <p:nvSpPr>
            <p:cNvPr id="32" name="Rectangle 31"/>
            <p:cNvSpPr/>
            <p:nvPr/>
          </p:nvSpPr>
          <p:spPr>
            <a:xfrm>
              <a:off x="6382178" y="4842800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577990" y="4842800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3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82507" y="4842800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768839" y="4842800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73356" y="4842800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729913" y="2934025"/>
            <a:ext cx="404517" cy="385704"/>
          </a:xfrm>
          <a:prstGeom prst="rect">
            <a:avLst/>
          </a:prstGeom>
          <a:solidFill>
            <a:srgbClr val="FDEADA"/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/>
                <a:cs typeface="Arial"/>
              </a:rPr>
              <a:t>4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36689" y="2934025"/>
            <a:ext cx="404517" cy="385704"/>
          </a:xfrm>
          <a:prstGeom prst="rect">
            <a:avLst/>
          </a:prstGeom>
          <a:solidFill>
            <a:srgbClr val="FDEADA"/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72813" y="2934025"/>
            <a:ext cx="404517" cy="385704"/>
          </a:xfrm>
          <a:prstGeom prst="rect">
            <a:avLst/>
          </a:prstGeom>
          <a:solidFill>
            <a:srgbClr val="FDEADA"/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/>
                <a:cs typeface="Arial"/>
              </a:rPr>
              <a:t>5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68296" y="2934025"/>
            <a:ext cx="404517" cy="385704"/>
          </a:xfrm>
          <a:prstGeom prst="rect">
            <a:avLst/>
          </a:prstGeom>
          <a:solidFill>
            <a:srgbClr val="FDEADA"/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/>
                <a:cs typeface="Arial"/>
              </a:rPr>
              <a:t>3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23138" y="2934025"/>
            <a:ext cx="404517" cy="385704"/>
          </a:xfrm>
          <a:prstGeom prst="rect">
            <a:avLst/>
          </a:prstGeom>
          <a:solidFill>
            <a:srgbClr val="FDEADA"/>
          </a:solidFill>
          <a:ln w="1905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968296" y="3482983"/>
            <a:ext cx="2570651" cy="385704"/>
            <a:chOff x="4777689" y="3720668"/>
            <a:chExt cx="2570651" cy="385704"/>
          </a:xfrm>
          <a:solidFill>
            <a:srgbClr val="FDEADA"/>
          </a:solidFill>
        </p:grpSpPr>
        <p:sp>
          <p:nvSpPr>
            <p:cNvPr id="26" name="Rectangle 25"/>
            <p:cNvSpPr/>
            <p:nvPr/>
          </p:nvSpPr>
          <p:spPr>
            <a:xfrm>
              <a:off x="6943823" y="3720668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39306" y="3720668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932531" y="3720668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182206" y="3720668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777689" y="3720668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3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68296" y="4031941"/>
            <a:ext cx="2368393" cy="385704"/>
            <a:chOff x="4777689" y="4274400"/>
            <a:chExt cx="2368393" cy="385704"/>
          </a:xfrm>
          <a:solidFill>
            <a:srgbClr val="FDEADA"/>
          </a:solidFill>
        </p:grpSpPr>
        <p:sp>
          <p:nvSpPr>
            <p:cNvPr id="29" name="Rectangle 28"/>
            <p:cNvSpPr/>
            <p:nvPr/>
          </p:nvSpPr>
          <p:spPr>
            <a:xfrm>
              <a:off x="6741565" y="4274400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932531" y="4274400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37048" y="4274400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182206" y="4274400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77689" y="4274400"/>
              <a:ext cx="404517" cy="385704"/>
            </a:xfrm>
            <a:prstGeom prst="rect">
              <a:avLst/>
            </a:prstGeom>
            <a:grpFill/>
            <a:ln w="1905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/>
                  <a:cs typeface="Arial"/>
                </a:rPr>
                <a:t>3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251582" y="4611777"/>
            <a:ext cx="818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79646"/>
                </a:solidFill>
                <a:latin typeface="Arial"/>
                <a:cs typeface="Arial"/>
              </a:rPr>
              <a:t>HOW?</a:t>
            </a:r>
            <a:endParaRPr lang="en-US" sz="1600" dirty="0">
              <a:solidFill>
                <a:srgbClr val="F79646"/>
              </a:solidFill>
              <a:latin typeface="Arial"/>
              <a:cs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74199" y="4538424"/>
            <a:ext cx="19918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Arial"/>
                <a:cs typeface="Arial"/>
              </a:rPr>
              <a:t>Divide</a:t>
            </a:r>
            <a:r>
              <a:rPr lang="zh-CN" altLang="en-US" sz="16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latin typeface="Arial"/>
                <a:cs typeface="Arial"/>
              </a:rPr>
              <a:t>and conquer.</a:t>
            </a:r>
            <a:r>
              <a:rPr lang="zh-CN" altLang="en-US" sz="16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Recursion! </a:t>
            </a:r>
          </a:p>
        </p:txBody>
      </p:sp>
      <p:sp>
        <p:nvSpPr>
          <p:cNvPr id="56" name="Oval 55"/>
          <p:cNvSpPr/>
          <p:nvPr/>
        </p:nvSpPr>
        <p:spPr>
          <a:xfrm>
            <a:off x="4776087" y="2250206"/>
            <a:ext cx="1341700" cy="656600"/>
          </a:xfrm>
          <a:prstGeom prst="ellipse">
            <a:avLst/>
          </a:prstGeom>
          <a:noFill/>
          <a:ln w="28575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487551" y="2770771"/>
            <a:ext cx="1441002" cy="656600"/>
          </a:xfrm>
          <a:prstGeom prst="ellipse">
            <a:avLst/>
          </a:prstGeom>
          <a:noFill/>
          <a:ln w="28575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970738" y="3319729"/>
            <a:ext cx="1770468" cy="656600"/>
          </a:xfrm>
          <a:prstGeom prst="ellipse">
            <a:avLst/>
          </a:prstGeom>
          <a:noFill/>
          <a:ln w="28575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694354" y="3895423"/>
            <a:ext cx="3060219" cy="656600"/>
          </a:xfrm>
          <a:prstGeom prst="ellipse">
            <a:avLst/>
          </a:prstGeom>
          <a:noFill/>
          <a:ln w="28575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81944" y="6079803"/>
            <a:ext cx="1888517" cy="42575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Performance</a:t>
            </a:r>
            <a:r>
              <a:rPr lang="en-US" altLang="zh-CN" sz="2000" dirty="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632288" y="4991622"/>
            <a:ext cx="2225671" cy="629916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O(n)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work to merge all the lists on one level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576970" y="3658824"/>
            <a:ext cx="2127087" cy="900759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Each time we divide, we call MergeSort on two (smaller) lists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498688" y="2540594"/>
            <a:ext cx="2166373" cy="900759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Keep dividing by two until lists have size 1</a:t>
            </a: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log</a:t>
            </a:r>
            <a:r>
              <a:rPr lang="en-US" altLang="zh-CN" sz="1600" b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cs typeface="Arial"/>
              </a:rPr>
              <a:t>(n)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632288" y="6079803"/>
            <a:ext cx="1586347" cy="425758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000" dirty="0">
                <a:solidFill>
                  <a:srgbClr val="FFFFFF"/>
                </a:solidFill>
                <a:latin typeface="Arial"/>
                <a:cs typeface="Arial"/>
              </a:rPr>
              <a:t>O(nlog(n))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51582" y="5611003"/>
            <a:ext cx="3045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6"/>
                </a:solidFill>
                <a:latin typeface="Arial"/>
                <a:cs typeface="Arial"/>
              </a:rPr>
              <a:t>compare the head of each list</a:t>
            </a:r>
            <a:endParaRPr lang="en-US" sz="16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12433" y="5306495"/>
            <a:ext cx="31985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2" idx="1"/>
          </p:cNvCxnSpPr>
          <p:nvPr/>
        </p:nvCxnSpPr>
        <p:spPr>
          <a:xfrm flipH="1" flipV="1">
            <a:off x="2312433" y="4020288"/>
            <a:ext cx="264537" cy="88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2178833" y="2434575"/>
            <a:ext cx="319856" cy="2493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8" name="Table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024927"/>
              </p:ext>
            </p:extLst>
          </p:nvPr>
        </p:nvGraphicFramePr>
        <p:xfrm>
          <a:off x="5230330" y="5123200"/>
          <a:ext cx="3669031" cy="1471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8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sz="1200" baseline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aseline="0" dirty="0">
                          <a:latin typeface="Times New Roman"/>
                          <a:cs typeface="Times New Roman"/>
                        </a:rPr>
                        <a:t>Best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aseline="0" dirty="0">
                          <a:latin typeface="Times New Roman"/>
                          <a:cs typeface="Times New Roman"/>
                        </a:rPr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aseline="0" dirty="0">
                          <a:latin typeface="Times New Roman"/>
                          <a:cs typeface="Times New Roman"/>
                        </a:rPr>
                        <a:t>Worst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36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Selection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Sort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baseline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/>
                          <a:cs typeface="Times New Roman"/>
                        </a:rPr>
                        <a:t>O(n</a:t>
                      </a:r>
                      <a:r>
                        <a:rPr lang="en-US" altLang="zh-CN" sz="1100" baseline="300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altLang="zh-CN" sz="1100" baseline="0" dirty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Times New Roman"/>
                          <a:cs typeface="Times New Roman"/>
                        </a:rPr>
                        <a:t>O(n</a:t>
                      </a:r>
                      <a:r>
                        <a:rPr lang="en-US" altLang="zh-CN" sz="1200" baseline="300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altLang="zh-CN" sz="1200" baseline="0" dirty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Times New Roman"/>
                          <a:cs typeface="Times New Roman"/>
                        </a:rPr>
                        <a:t>O(n</a:t>
                      </a:r>
                      <a:r>
                        <a:rPr lang="en-US" altLang="zh-CN" sz="1200" baseline="300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altLang="zh-CN" sz="1200" baseline="0" dirty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aseline="0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altLang="zh-CN" sz="1200" baseline="0" dirty="0">
                          <a:latin typeface="Times New Roman"/>
                          <a:cs typeface="Times New Roman"/>
                        </a:rPr>
                        <a:t>nsertion</a:t>
                      </a:r>
                      <a:r>
                        <a:rPr lang="zh-CN" altLang="en-US" sz="1200" baseline="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200" baseline="0" dirty="0">
                          <a:latin typeface="Times New Roman"/>
                          <a:cs typeface="Times New Roman"/>
                        </a:rPr>
                        <a:t>Sort</a:t>
                      </a:r>
                      <a:endParaRPr lang="en-US" sz="1200" baseline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Times New Roman"/>
                          <a:cs typeface="Times New Roman"/>
                        </a:rPr>
                        <a:t>O(n</a:t>
                      </a:r>
                      <a:r>
                        <a:rPr lang="en-US" altLang="zh-CN" sz="1200" baseline="0" dirty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Times New Roman"/>
                          <a:cs typeface="Times New Roman"/>
                        </a:rPr>
                        <a:t>O(n</a:t>
                      </a:r>
                      <a:r>
                        <a:rPr lang="en-US" altLang="zh-CN" sz="1200" baseline="300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altLang="zh-CN" sz="1200" baseline="0" dirty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Times New Roman"/>
                          <a:cs typeface="Times New Roman"/>
                        </a:rPr>
                        <a:t>O(n</a:t>
                      </a:r>
                      <a:r>
                        <a:rPr lang="en-US" altLang="zh-CN" sz="1200" baseline="300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altLang="zh-CN" sz="1200" baseline="0" dirty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aseline="0" dirty="0">
                          <a:latin typeface="Times New Roman"/>
                          <a:cs typeface="Times New Roman"/>
                        </a:rPr>
                        <a:t>Merge Sort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altLang="zh-CN" sz="1200" dirty="0">
                          <a:latin typeface="Times New Roman"/>
                          <a:cs typeface="Times New Roman"/>
                        </a:rPr>
                        <a:t>(nlog(n))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altLang="zh-CN" sz="1200" dirty="0">
                          <a:latin typeface="Times New Roman"/>
                          <a:cs typeface="Times New Roman"/>
                        </a:rPr>
                        <a:t>(nlog(n))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altLang="zh-CN" sz="1200" dirty="0">
                          <a:latin typeface="Times New Roman"/>
                          <a:cs typeface="Times New Roman"/>
                        </a:rPr>
                        <a:t>(nlog(n))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51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aseline="0" dirty="0">
                          <a:latin typeface="Times New Roman"/>
                          <a:cs typeface="Times New Roman"/>
                        </a:rPr>
                        <a:t>*Quick Sort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altLang="zh-CN" sz="1200" dirty="0">
                          <a:latin typeface="Times New Roman"/>
                          <a:cs typeface="Times New Roman"/>
                        </a:rPr>
                        <a:t>(nlog(n))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altLang="zh-CN" sz="1200" dirty="0">
                          <a:latin typeface="Times New Roman"/>
                          <a:cs typeface="Times New Roman"/>
                        </a:rPr>
                        <a:t>(nlog(n))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Times New Roman"/>
                          <a:cs typeface="Times New Roman"/>
                        </a:rPr>
                        <a:t>O(n</a:t>
                      </a:r>
                      <a:r>
                        <a:rPr lang="en-US" altLang="zh-CN" sz="1200" baseline="300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altLang="zh-CN" sz="1200" baseline="0" dirty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9" name="TextBox 68"/>
          <p:cNvSpPr txBox="1"/>
          <p:nvPr/>
        </p:nvSpPr>
        <p:spPr>
          <a:xfrm>
            <a:off x="7684989" y="4094479"/>
            <a:ext cx="147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Arial"/>
                <a:cs typeface="Arial"/>
              </a:rPr>
              <a:t>*Asymptotics is not the only measure of performance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402427" y="4869516"/>
            <a:ext cx="1478847" cy="26161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/>
                <a:cs typeface="Times New Roman"/>
              </a:rPr>
              <a:t>A Summary of Sorting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264596" y="5756705"/>
            <a:ext cx="1879499" cy="323098"/>
          </a:xfrm>
          <a:prstGeom prst="rect">
            <a:avLst/>
          </a:prstGeom>
          <a:solidFill>
            <a:srgbClr val="008000">
              <a:alpha val="18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8036498" y="6079803"/>
            <a:ext cx="862864" cy="597876"/>
          </a:xfrm>
          <a:prstGeom prst="rect">
            <a:avLst/>
          </a:prstGeom>
          <a:solidFill>
            <a:srgbClr val="FFFF00">
              <a:alpha val="18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 animBg="1"/>
      <p:bldP spid="37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8" grpId="0" animBg="1"/>
      <p:bldP spid="52" grpId="0"/>
      <p:bldP spid="53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4" grpId="0"/>
      <p:bldP spid="69" grpId="0"/>
      <p:bldP spid="70" grpId="0" animBg="1"/>
      <p:bldP spid="71" grpId="0" animBg="1"/>
      <p:bldP spid="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</a:t>
            </a:r>
            <a:r>
              <a:rPr lang="zh-CN" altLang="en-US" dirty="0"/>
              <a:t> </a:t>
            </a:r>
            <a:r>
              <a:rPr lang="en-US" altLang="zh-CN" dirty="0"/>
              <a:t>Goals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131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200" dirty="0"/>
              <a:t>Calculate the </a:t>
            </a:r>
            <a:r>
              <a:rPr lang="en-US" sz="2200" dirty="0">
                <a:solidFill>
                  <a:srgbClr val="4F81BD"/>
                </a:solidFill>
              </a:rPr>
              <a:t>big-O</a:t>
            </a:r>
            <a:r>
              <a:rPr lang="en-US" sz="2200" dirty="0"/>
              <a:t> class of complicated code snippets.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Define </a:t>
            </a:r>
            <a:r>
              <a:rPr lang="en-US" sz="2200" dirty="0">
                <a:solidFill>
                  <a:srgbClr val="008000"/>
                </a:solidFill>
              </a:rPr>
              <a:t>worst case</a:t>
            </a:r>
            <a:r>
              <a:rPr lang="en-US" sz="2200" dirty="0"/>
              <a:t>,</a:t>
            </a:r>
            <a:r>
              <a:rPr lang="en-US" sz="2200" dirty="0">
                <a:solidFill>
                  <a:srgbClr val="008000"/>
                </a:solidFill>
              </a:rPr>
              <a:t> average case</a:t>
            </a:r>
            <a:r>
              <a:rPr lang="en-US" sz="2200" dirty="0">
                <a:solidFill>
                  <a:srgbClr val="000000"/>
                </a:solidFill>
              </a:rPr>
              <a:t>,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>
                <a:solidFill>
                  <a:srgbClr val="000000"/>
                </a:solidFill>
              </a:rPr>
              <a:t>and</a:t>
            </a:r>
            <a:r>
              <a:rPr lang="en-US" sz="2200" dirty="0">
                <a:solidFill>
                  <a:srgbClr val="008000"/>
                </a:solidFill>
              </a:rPr>
              <a:t> best case</a:t>
            </a:r>
            <a:r>
              <a:rPr lang="en-US" sz="2200" dirty="0"/>
              <a:t> performance and describe why each of these is used.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State and justify the asymptotic performance for </a:t>
            </a:r>
            <a:r>
              <a:rPr lang="en-US" sz="2200" dirty="0">
                <a:solidFill>
                  <a:schemeClr val="accent6"/>
                </a:solidFill>
              </a:rPr>
              <a:t>linear search</a:t>
            </a:r>
            <a:r>
              <a:rPr lang="en-US" sz="2200" dirty="0">
                <a:solidFill>
                  <a:srgbClr val="000000"/>
                </a:solidFill>
              </a:rPr>
              <a:t>,</a:t>
            </a:r>
            <a:r>
              <a:rPr lang="en-US" sz="2200" dirty="0">
                <a:solidFill>
                  <a:schemeClr val="accent6"/>
                </a:solidFill>
              </a:rPr>
              <a:t> binary search</a:t>
            </a:r>
            <a:r>
              <a:rPr lang="en-US" sz="2200" dirty="0">
                <a:solidFill>
                  <a:srgbClr val="000000"/>
                </a:solidFill>
              </a:rPr>
              <a:t>,</a:t>
            </a:r>
            <a:r>
              <a:rPr lang="en-US" sz="2200" dirty="0">
                <a:solidFill>
                  <a:schemeClr val="accent6"/>
                </a:solidFill>
              </a:rPr>
              <a:t> selection sort</a:t>
            </a:r>
            <a:r>
              <a:rPr lang="en-US" sz="2200" dirty="0">
                <a:solidFill>
                  <a:srgbClr val="000000"/>
                </a:solidFill>
              </a:rPr>
              <a:t>,</a:t>
            </a:r>
            <a:r>
              <a:rPr lang="en-US" sz="2200" dirty="0">
                <a:solidFill>
                  <a:schemeClr val="accent6"/>
                </a:solidFill>
              </a:rPr>
              <a:t> insertion sort</a:t>
            </a:r>
            <a:r>
              <a:rPr lang="en-US" sz="2200" dirty="0">
                <a:solidFill>
                  <a:srgbClr val="000000"/>
                </a:solidFill>
              </a:rPr>
              <a:t>,</a:t>
            </a:r>
            <a:r>
              <a:rPr lang="en-US" sz="2200" dirty="0">
                <a:solidFill>
                  <a:schemeClr val="accent6"/>
                </a:solidFill>
              </a:rPr>
              <a:t> merge sort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/>
              <a:t>and</a:t>
            </a:r>
            <a:r>
              <a:rPr lang="en-US" sz="2200" dirty="0">
                <a:solidFill>
                  <a:schemeClr val="accent6"/>
                </a:solidFill>
              </a:rPr>
              <a:t> quick sort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Recognize and avoid some common </a:t>
            </a:r>
            <a:r>
              <a:rPr lang="en-US" sz="2200" dirty="0">
                <a:solidFill>
                  <a:srgbClr val="FF0000"/>
                </a:solidFill>
              </a:rPr>
              <a:t>pitfalls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/>
              <a:t>in asymptotic analysis.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Use Java timing libraries to measure </a:t>
            </a:r>
            <a:r>
              <a:rPr lang="en-US" sz="2200" dirty="0">
                <a:solidFill>
                  <a:schemeClr val="accent1"/>
                </a:solidFill>
              </a:rPr>
              <a:t>execution time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Use runtimes from a </a:t>
            </a:r>
            <a:r>
              <a:rPr lang="en-US" sz="2200" dirty="0">
                <a:solidFill>
                  <a:srgbClr val="008000"/>
                </a:solidFill>
              </a:rPr>
              <a:t>real system</a:t>
            </a:r>
            <a:r>
              <a:rPr lang="en-US" sz="2200" dirty="0"/>
              <a:t> to reason about performance.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Identify </a:t>
            </a:r>
            <a:r>
              <a:rPr lang="en-US" sz="2200" dirty="0">
                <a:solidFill>
                  <a:schemeClr val="accent6"/>
                </a:solidFill>
              </a:rPr>
              <a:t>components</a:t>
            </a:r>
            <a:r>
              <a:rPr lang="en-US" sz="2200" dirty="0"/>
              <a:t> of real systems which impact execution time.</a:t>
            </a:r>
          </a:p>
        </p:txBody>
      </p:sp>
    </p:spTree>
    <p:extLst>
      <p:ext uri="{BB962C8B-B14F-4D97-AF65-F5344CB8AC3E}">
        <p14:creationId xmlns:p14="http://schemas.microsoft.com/office/powerpoint/2010/main" val="1366044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Benchmarking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69" y="1626695"/>
            <a:ext cx="1972291" cy="1336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061" y="3006765"/>
            <a:ext cx="182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www.speedtest.net</a:t>
            </a:r>
          </a:p>
        </p:txBody>
      </p:sp>
      <p:sp>
        <p:nvSpPr>
          <p:cNvPr id="9" name="Rectangle 8"/>
          <p:cNvSpPr/>
          <p:nvPr/>
        </p:nvSpPr>
        <p:spPr>
          <a:xfrm>
            <a:off x="3299593" y="1626694"/>
            <a:ext cx="1275672" cy="13365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Your Java Code Version 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2141" y="1626694"/>
            <a:ext cx="1275673" cy="13365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Your Java Code Version 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9592" y="3009822"/>
            <a:ext cx="1353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~10 seconds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2508" y="3009822"/>
            <a:ext cx="1239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~5 seconds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12944" y="1792488"/>
            <a:ext cx="2166373" cy="697114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Times might not be consistent</a:t>
            </a:r>
            <a:r>
              <a:rPr lang="mr-IN" dirty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4" name="Picture 13" descr="Screen Shot 2018-08-31 at 9.26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34764"/>
            <a:ext cx="880595" cy="82277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559951" y="3831666"/>
            <a:ext cx="1209051" cy="7923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Your Java Code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70536" y="3847774"/>
            <a:ext cx="1209051" cy="792359"/>
          </a:xfrm>
          <a:prstGeom prst="rect">
            <a:avLst/>
          </a:prstGeom>
          <a:solidFill>
            <a:srgbClr val="E6A20E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Java Compiler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09225" y="3842640"/>
            <a:ext cx="1436227" cy="792359"/>
          </a:xfrm>
          <a:prstGeom prst="rect">
            <a:avLst/>
          </a:prstGeom>
          <a:solidFill>
            <a:srgbClr val="E6A20E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Java Virtual Machine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09225" y="4788025"/>
            <a:ext cx="1436227" cy="792359"/>
          </a:xfrm>
          <a:prstGeom prst="rect">
            <a:avLst/>
          </a:prstGeom>
          <a:solidFill>
            <a:srgbClr val="E6A20E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Operating System</a:t>
            </a:r>
          </a:p>
        </p:txBody>
      </p:sp>
      <p:pic>
        <p:nvPicPr>
          <p:cNvPr id="32" name="Picture 31" descr="1_fp7K8KEUqejhjRHpZHxJ5Q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89" y="5620763"/>
            <a:ext cx="640083" cy="489475"/>
          </a:xfrm>
          <a:prstGeom prst="rect">
            <a:avLst/>
          </a:prstGeom>
        </p:spPr>
      </p:pic>
      <p:pic>
        <p:nvPicPr>
          <p:cNvPr id="34" name="Picture 33" descr="ssd-chip-detai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76" y="6110238"/>
            <a:ext cx="842516" cy="568698"/>
          </a:xfrm>
          <a:prstGeom prst="rect">
            <a:avLst/>
          </a:prstGeom>
        </p:spPr>
      </p:pic>
      <p:pic>
        <p:nvPicPr>
          <p:cNvPr id="35" name="Picture 34" descr="nvidia_900_22081_0010_000_tesla_gpu_k20_5gb_100137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35" y="5620763"/>
            <a:ext cx="503481" cy="503481"/>
          </a:xfrm>
          <a:prstGeom prst="rect">
            <a:avLst/>
          </a:prstGeom>
        </p:spPr>
      </p:pic>
      <p:pic>
        <p:nvPicPr>
          <p:cNvPr id="36" name="Picture 35" descr="android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6381" r="26018" b="3265"/>
          <a:stretch/>
        </p:blipFill>
        <p:spPr>
          <a:xfrm>
            <a:off x="7476088" y="4973696"/>
            <a:ext cx="387309" cy="398612"/>
          </a:xfrm>
          <a:prstGeom prst="rect">
            <a:avLst/>
          </a:prstGeom>
        </p:spPr>
      </p:pic>
      <p:pic>
        <p:nvPicPr>
          <p:cNvPr id="37" name="Picture 36" descr="mac.jpe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r="18702"/>
          <a:stretch/>
        </p:blipFill>
        <p:spPr>
          <a:xfrm>
            <a:off x="8238850" y="4828288"/>
            <a:ext cx="371616" cy="418289"/>
          </a:xfrm>
          <a:prstGeom prst="rect">
            <a:avLst/>
          </a:prstGeom>
        </p:spPr>
      </p:pic>
      <p:pic>
        <p:nvPicPr>
          <p:cNvPr id="38" name="Picture 37" descr="linux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34" y="4719569"/>
            <a:ext cx="624992" cy="384611"/>
          </a:xfrm>
          <a:prstGeom prst="rect">
            <a:avLst/>
          </a:prstGeom>
        </p:spPr>
      </p:pic>
      <p:pic>
        <p:nvPicPr>
          <p:cNvPr id="39" name="Picture 38" descr="windows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9" b="32299"/>
          <a:stretch/>
        </p:blipFill>
        <p:spPr>
          <a:xfrm>
            <a:off x="7417488" y="4648073"/>
            <a:ext cx="733055" cy="217438"/>
          </a:xfrm>
          <a:prstGeom prst="rect">
            <a:avLst/>
          </a:prstGeom>
        </p:spPr>
      </p:pic>
      <p:pic>
        <p:nvPicPr>
          <p:cNvPr id="40" name="Picture 39" descr="arm.jpe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58" y="5845801"/>
            <a:ext cx="540785" cy="528873"/>
          </a:xfrm>
          <a:prstGeom prst="rect">
            <a:avLst/>
          </a:prstGeom>
        </p:spPr>
      </p:pic>
      <p:pic>
        <p:nvPicPr>
          <p:cNvPr id="41" name="Picture 40" descr="AMD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10" y="6226169"/>
            <a:ext cx="615857" cy="459524"/>
          </a:xfrm>
          <a:prstGeom prst="rect">
            <a:avLst/>
          </a:prstGeom>
        </p:spPr>
      </p:pic>
      <p:pic>
        <p:nvPicPr>
          <p:cNvPr id="42" name="Picture 41" descr="intel.jpe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97" y="5636541"/>
            <a:ext cx="473330" cy="473330"/>
          </a:xfrm>
          <a:prstGeom prst="rect">
            <a:avLst/>
          </a:prstGeom>
        </p:spPr>
      </p:pic>
      <p:pic>
        <p:nvPicPr>
          <p:cNvPr id="43" name="Picture 42" descr="apple-chips.jpe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2" t="12794" r="30892" b="31270"/>
          <a:stretch/>
        </p:blipFill>
        <p:spPr>
          <a:xfrm>
            <a:off x="7403792" y="6304260"/>
            <a:ext cx="380224" cy="35771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009225" y="5714058"/>
            <a:ext cx="1436227" cy="792359"/>
          </a:xfrm>
          <a:prstGeom prst="rect">
            <a:avLst/>
          </a:prstGeom>
          <a:solidFill>
            <a:srgbClr val="E6A20E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Hardware</a:t>
            </a:r>
          </a:p>
        </p:txBody>
      </p:sp>
      <p:sp>
        <p:nvSpPr>
          <p:cNvPr id="45" name="Right Arrow 44"/>
          <p:cNvSpPr/>
          <p:nvPr/>
        </p:nvSpPr>
        <p:spPr>
          <a:xfrm>
            <a:off x="2835623" y="4166774"/>
            <a:ext cx="368292" cy="165280"/>
          </a:xfrm>
          <a:prstGeom prst="rightArrow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4557870" y="4153894"/>
            <a:ext cx="368292" cy="165280"/>
          </a:xfrm>
          <a:prstGeom prst="rightArrow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362628" y="3587870"/>
            <a:ext cx="80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Arial"/>
                <a:cs typeface="Arial"/>
              </a:rPr>
              <a:t>bytecode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689279" y="2594323"/>
            <a:ext cx="1997521" cy="830997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The running time of a program is influenced by many things!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9397" y="4973696"/>
            <a:ext cx="2396796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So how do we reason about how long it takes for a program to run on real systems? Couldn’t we just time how long our programs take?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74436" y="6174024"/>
            <a:ext cx="59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YES!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99269" y="3570775"/>
            <a:ext cx="937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Arial"/>
                <a:cs typeface="Arial"/>
              </a:rPr>
              <a:t>abstraction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50185" y="4640133"/>
            <a:ext cx="222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Arial"/>
                <a:cs typeface="Arial"/>
              </a:rPr>
              <a:t>Makes choices that affect performance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612944" y="4018937"/>
            <a:ext cx="2485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Arial"/>
                <a:cs typeface="Arial"/>
              </a:rPr>
              <a:t>abstraction for hardware resource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456450" y="4295936"/>
            <a:ext cx="395724" cy="496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2824163" y="3559817"/>
            <a:ext cx="6196441" cy="3240927"/>
          </a:xfrm>
          <a:prstGeom prst="roundRect">
            <a:avLst/>
          </a:prstGeom>
          <a:noFill/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824163" y="5263678"/>
            <a:ext cx="2096949" cy="900759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These systems are MEANT to be hidden from you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2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/>
      <p:bldP spid="12" grpId="0"/>
      <p:bldP spid="13" grpId="0" animBg="1"/>
      <p:bldP spid="28" grpId="0" animBg="1"/>
      <p:bldP spid="29" grpId="0" animBg="1"/>
      <p:bldP spid="30" grpId="0" animBg="1"/>
      <p:bldP spid="31" grpId="0" animBg="1"/>
      <p:bldP spid="44" grpId="0" animBg="1"/>
      <p:bldP spid="45" grpId="0" animBg="1"/>
      <p:bldP spid="46" grpId="0" animBg="1"/>
      <p:bldP spid="47" grpId="0"/>
      <p:bldP spid="50" grpId="0" animBg="1"/>
      <p:bldP spid="51" grpId="0" animBg="1"/>
      <p:bldP spid="52" grpId="0"/>
      <p:bldP spid="54" grpId="0"/>
      <p:bldP spid="55" grpId="0"/>
      <p:bldP spid="56" grpId="0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Details of Benchmarking (Using Java Timing API)</a:t>
            </a:r>
          </a:p>
        </p:txBody>
      </p:sp>
      <p:sp>
        <p:nvSpPr>
          <p:cNvPr id="4" name="Rectangle 3"/>
          <p:cNvSpPr/>
          <p:nvPr/>
        </p:nvSpPr>
        <p:spPr>
          <a:xfrm>
            <a:off x="563753" y="1417638"/>
            <a:ext cx="8195351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2000" dirty="0">
                <a:latin typeface="Times New Roman"/>
                <a:cs typeface="Times New Roman"/>
              </a:rPr>
              <a:t>Just means running programs on real machines and measuring performance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2000" dirty="0">
                <a:latin typeface="Times New Roman"/>
                <a:cs typeface="Times New Roman"/>
              </a:rPr>
              <a:t>For us, “performance” is just how long it takes for something to execute.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2000" dirty="0">
                <a:latin typeface="Times New Roman"/>
                <a:cs typeface="Times New Roman"/>
              </a:rPr>
              <a:t>Allows us to 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compare machines </a:t>
            </a:r>
            <a:r>
              <a:rPr lang="en-US" sz="2000" dirty="0">
                <a:latin typeface="Times New Roman"/>
                <a:cs typeface="Times New Roman"/>
              </a:rPr>
              <a:t>by running the same program </a:t>
            </a:r>
          </a:p>
          <a:p>
            <a:pPr marL="285750" indent="-285750">
              <a:lnSpc>
                <a:spcPct val="13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2000" dirty="0">
                <a:latin typeface="Times New Roman"/>
                <a:cs typeface="Times New Roman"/>
              </a:rPr>
              <a:t>Allows us to </a:t>
            </a:r>
            <a:r>
              <a:rPr lang="en-US" sz="2000" dirty="0">
                <a:solidFill>
                  <a:srgbClr val="4F81BD"/>
                </a:solidFill>
                <a:latin typeface="Times New Roman"/>
                <a:cs typeface="Times New Roman"/>
              </a:rPr>
              <a:t>compare programs </a:t>
            </a:r>
            <a:r>
              <a:rPr lang="en-US" sz="2000" dirty="0">
                <a:latin typeface="Times New Roman"/>
                <a:cs typeface="Times New Roman"/>
              </a:rPr>
              <a:t>on a single machine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4080" y="3367588"/>
            <a:ext cx="1100507" cy="79235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Same program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2776" y="4510904"/>
            <a:ext cx="1113371" cy="79235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Program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555218" y="4510904"/>
            <a:ext cx="1113371" cy="79235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Program B</a:t>
            </a:r>
          </a:p>
        </p:txBody>
      </p:sp>
      <p:pic>
        <p:nvPicPr>
          <p:cNvPr id="9" name="Picture 8" descr="how-to-donate-computer-1-500x5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7585" b="15506"/>
          <a:stretch/>
        </p:blipFill>
        <p:spPr>
          <a:xfrm>
            <a:off x="3232776" y="3367588"/>
            <a:ext cx="1365621" cy="841694"/>
          </a:xfrm>
          <a:prstGeom prst="rect">
            <a:avLst/>
          </a:prstGeom>
        </p:spPr>
      </p:pic>
      <p:pic>
        <p:nvPicPr>
          <p:cNvPr id="10" name="Picture 9" descr="imacpro-27-retina-config-hero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r="19177" b="7676"/>
          <a:stretch/>
        </p:blipFill>
        <p:spPr>
          <a:xfrm>
            <a:off x="1549490" y="3367588"/>
            <a:ext cx="1035088" cy="8150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20779" y="3572214"/>
            <a:ext cx="492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vs.</a:t>
            </a:r>
          </a:p>
        </p:txBody>
      </p:sp>
      <p:pic>
        <p:nvPicPr>
          <p:cNvPr id="12" name="Picture 11" descr="imacpro-27-retina-config-hero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r="19177" b="7676"/>
          <a:stretch/>
        </p:blipFill>
        <p:spPr>
          <a:xfrm>
            <a:off x="284080" y="4488196"/>
            <a:ext cx="1035088" cy="815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691" y="4501690"/>
            <a:ext cx="115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Same machine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0779" y="4690193"/>
            <a:ext cx="492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vs.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84080" y="4346416"/>
            <a:ext cx="4177970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633189" y="3250567"/>
            <a:ext cx="4380341" cy="2523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7F0055"/>
                </a:solidFill>
                <a:latin typeface="Menlo"/>
              </a:rPr>
              <a:t>public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 </a:t>
            </a:r>
            <a:r>
              <a:rPr lang="en-US" sz="1200" dirty="0">
                <a:solidFill>
                  <a:srgbClr val="7F0055"/>
                </a:solidFill>
                <a:latin typeface="Menlo"/>
              </a:rPr>
              <a:t>static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 </a:t>
            </a:r>
            <a:r>
              <a:rPr lang="en-US" sz="1200" dirty="0">
                <a:solidFill>
                  <a:srgbClr val="7F0055"/>
                </a:solidFill>
                <a:latin typeface="Menlo"/>
              </a:rPr>
              <a:t>void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 main(String [] args) {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Menlo"/>
              </a:rPr>
              <a:t>	</a:t>
            </a:r>
            <a:r>
              <a:rPr lang="en-US" sz="1200" dirty="0">
                <a:solidFill>
                  <a:srgbClr val="3F7F5F"/>
                </a:solidFill>
                <a:latin typeface="Menlo"/>
              </a:rPr>
              <a:t>// set some size n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Menlo"/>
              </a:rPr>
              <a:t>  	</a:t>
            </a:r>
            <a:r>
              <a:rPr lang="en-US" sz="1200" dirty="0">
                <a:solidFill>
                  <a:srgbClr val="7F0055"/>
                </a:solidFill>
                <a:latin typeface="Menlo"/>
              </a:rPr>
              <a:t>double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 array[] = </a:t>
            </a:r>
            <a:r>
              <a:rPr lang="en-US" sz="1200" dirty="0">
                <a:solidFill>
                  <a:srgbClr val="7F0055"/>
                </a:solidFill>
                <a:latin typeface="Menlo"/>
              </a:rPr>
              <a:t>new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 </a:t>
            </a:r>
            <a:r>
              <a:rPr lang="en-US" sz="1200" dirty="0">
                <a:solidFill>
                  <a:srgbClr val="7F0055"/>
                </a:solidFill>
                <a:latin typeface="Menlo"/>
              </a:rPr>
              <a:t>double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[n];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Menlo"/>
              </a:rPr>
              <a:t>  	</a:t>
            </a:r>
            <a:r>
              <a:rPr lang="en-US" sz="1200" dirty="0">
                <a:solidFill>
                  <a:srgbClr val="3F7F5F"/>
                </a:solidFill>
                <a:latin typeface="Menlo"/>
              </a:rPr>
              <a:t>// fill the array with contents (random)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Menlo"/>
              </a:rPr>
              <a:t>  	</a:t>
            </a:r>
            <a:r>
              <a:rPr lang="en-US" sz="1200" dirty="0">
                <a:solidFill>
                  <a:srgbClr val="7F0055"/>
                </a:solidFill>
                <a:latin typeface="Menlo"/>
              </a:rPr>
              <a:t>long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 </a:t>
            </a:r>
            <a:r>
              <a:rPr lang="en-US" sz="1200" dirty="0">
                <a:solidFill>
                  <a:srgbClr val="4F81BD"/>
                </a:solidFill>
                <a:latin typeface="Menlo"/>
              </a:rPr>
              <a:t>startTime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 = System.nanoTime();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Menlo"/>
              </a:rPr>
              <a:t>  	selectionSort(array);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Menlo"/>
              </a:rPr>
              <a:t>  	</a:t>
            </a:r>
            <a:r>
              <a:rPr lang="en-US" sz="1200" dirty="0">
                <a:solidFill>
                  <a:srgbClr val="7F0055"/>
                </a:solidFill>
                <a:latin typeface="Menlo"/>
              </a:rPr>
              <a:t>long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 </a:t>
            </a:r>
            <a:r>
              <a:rPr lang="en-US" sz="1200" dirty="0">
                <a:solidFill>
                  <a:srgbClr val="4F81BD"/>
                </a:solidFill>
                <a:latin typeface="Menlo"/>
              </a:rPr>
              <a:t>endTime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 = System.nanoTime();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Menlo"/>
              </a:rPr>
              <a:t>  	</a:t>
            </a:r>
            <a:r>
              <a:rPr lang="en-US" sz="1200" dirty="0">
                <a:solidFill>
                  <a:srgbClr val="7F0055"/>
                </a:solidFill>
                <a:latin typeface="Menlo"/>
              </a:rPr>
              <a:t>double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 estTime = (endTime-startTime) /</a:t>
            </a:r>
          </a:p>
          <a:p>
            <a:pPr>
              <a:lnSpc>
                <a:spcPct val="120000"/>
              </a:lnSpc>
            </a:pPr>
            <a:r>
              <a:rPr lang="mr-IN" sz="1200" dirty="0">
                <a:solidFill>
                  <a:srgbClr val="000000"/>
                </a:solidFill>
                <a:latin typeface="Menlo"/>
              </a:rPr>
              <a:t>                 </a:t>
            </a:r>
            <a:r>
              <a:rPr lang="en-US" sz="1200" dirty="0">
                <a:solidFill>
                  <a:srgbClr val="000000"/>
                </a:solidFill>
                <a:latin typeface="Menlo"/>
              </a:rPr>
              <a:t>		</a:t>
            </a:r>
            <a:r>
              <a:rPr lang="mr-IN" sz="1200" dirty="0">
                <a:solidFill>
                  <a:srgbClr val="000000"/>
                </a:solidFill>
                <a:latin typeface="Menlo"/>
              </a:rPr>
              <a:t>1000000000.0;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Menlo"/>
              </a:rPr>
              <a:t>	System.out.println(estTime); 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Menlo"/>
              </a:rPr>
              <a:t>}</a:t>
            </a:r>
            <a:endParaRPr lang="en-US" sz="1200" dirty="0"/>
          </a:p>
        </p:txBody>
      </p:sp>
      <p:pic>
        <p:nvPicPr>
          <p:cNvPr id="21" name="Picture 20" descr="Screen Shot 2018-09-03 at 11.51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1" y="5453989"/>
            <a:ext cx="4251469" cy="132508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72967" y="5453989"/>
            <a:ext cx="1662990" cy="325730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We’ll do this, next!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49347" y="4394968"/>
            <a:ext cx="2087572" cy="231871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633189" y="5784116"/>
            <a:ext cx="1662990" cy="562718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How long does selection sort run?</a:t>
            </a:r>
          </a:p>
        </p:txBody>
      </p:sp>
      <p:cxnSp>
        <p:nvCxnSpPr>
          <p:cNvPr id="25" name="Straight Arrow Connector 24"/>
          <p:cNvCxnSpPr>
            <a:cxnSpLocks/>
            <a:stCxn id="23" idx="0"/>
            <a:endCxn id="22" idx="1"/>
          </p:cNvCxnSpPr>
          <p:nvPr/>
        </p:nvCxnSpPr>
        <p:spPr>
          <a:xfrm flipH="1" flipV="1">
            <a:off x="5149347" y="4510904"/>
            <a:ext cx="315337" cy="1273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80751" y="5460190"/>
            <a:ext cx="1647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Arial"/>
                <a:cs typeface="Arial"/>
              </a:rPr>
              <a:t>we just want this time</a:t>
            </a:r>
          </a:p>
        </p:txBody>
      </p:sp>
    </p:spTree>
    <p:extLst>
      <p:ext uri="{BB962C8B-B14F-4D97-AF65-F5344CB8AC3E}">
        <p14:creationId xmlns:p14="http://schemas.microsoft.com/office/powerpoint/2010/main" val="392459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3" grpId="0"/>
      <p:bldP spid="14" grpId="0"/>
      <p:bldP spid="20" grpId="0" animBg="1"/>
      <p:bldP spid="19" grpId="0" animBg="1"/>
      <p:bldP spid="22" grpId="0" animBg="1"/>
      <p:bldP spid="23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for Analyzing Our Sorts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56454" y="1462539"/>
            <a:ext cx="3779945" cy="2031325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enturyGothic"/>
              </a:rPr>
              <a:t>For increasing sizes of n </a:t>
            </a:r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	Print n </a:t>
            </a:r>
            <a:endParaRPr lang="en-US" sz="1400" dirty="0"/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	Create a randomized array of size n </a:t>
            </a:r>
          </a:p>
          <a:p>
            <a:r>
              <a:rPr lang="en-US" sz="1400" dirty="0">
                <a:latin typeface="CenturyGothic"/>
              </a:rPr>
              <a:t>	Time </a:t>
            </a:r>
            <a:r>
              <a:rPr lang="en-US" sz="1400" b="1" dirty="0">
                <a:latin typeface="CenturyGothic"/>
              </a:rPr>
              <a:t>selection sort</a:t>
            </a:r>
            <a:r>
              <a:rPr lang="en-US" sz="1400" dirty="0">
                <a:latin typeface="CenturyGothic"/>
              </a:rPr>
              <a:t>, print outcome </a:t>
            </a:r>
            <a:endParaRPr lang="en-US" sz="1400" dirty="0"/>
          </a:p>
          <a:p>
            <a:endParaRPr lang="en-US" sz="1400" dirty="0">
              <a:latin typeface="CenturyGothic"/>
            </a:endParaRPr>
          </a:p>
          <a:p>
            <a:r>
              <a:rPr lang="en-US" sz="1400" dirty="0">
                <a:latin typeface="CenturyGothic"/>
              </a:rPr>
              <a:t>	Create a randomized array of size n </a:t>
            </a:r>
          </a:p>
          <a:p>
            <a:r>
              <a:rPr lang="en-US" sz="1400" dirty="0">
                <a:latin typeface="CenturyGothic"/>
              </a:rPr>
              <a:t>	Time </a:t>
            </a:r>
            <a:r>
              <a:rPr lang="en-US" sz="1400" b="1" dirty="0">
                <a:latin typeface="CenturyGothic"/>
              </a:rPr>
              <a:t>quick sort</a:t>
            </a:r>
            <a:r>
              <a:rPr lang="en-US" sz="1400" dirty="0">
                <a:latin typeface="CenturyGothic"/>
              </a:rPr>
              <a:t>, print outcome 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014854" y="1383168"/>
            <a:ext cx="234688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latin typeface="CenturyGothic"/>
              </a:rPr>
              <a:t>n         Selection (s) </a:t>
            </a:r>
          </a:p>
          <a:p>
            <a:r>
              <a:rPr lang="nb-NO" sz="1200" dirty="0">
                <a:latin typeface="CenturyGothic"/>
              </a:rPr>
              <a:t>10000   0.112887621 </a:t>
            </a:r>
          </a:p>
          <a:p>
            <a:r>
              <a:rPr lang="nb-NO" sz="1200" dirty="0">
                <a:latin typeface="CenturyGothic"/>
              </a:rPr>
              <a:t>20000   0.397227565 </a:t>
            </a:r>
          </a:p>
          <a:p>
            <a:r>
              <a:rPr lang="nb-NO" sz="1200" dirty="0">
                <a:latin typeface="CenturyGothic"/>
              </a:rPr>
              <a:t>30000   0.580318935 </a:t>
            </a:r>
          </a:p>
          <a:p>
            <a:r>
              <a:rPr lang="nb-NO" sz="1200" dirty="0">
                <a:latin typeface="CenturyGothic"/>
              </a:rPr>
              <a:t>40000   1.020979179 </a:t>
            </a:r>
          </a:p>
          <a:p>
            <a:r>
              <a:rPr lang="nb-NO" sz="1200" dirty="0">
                <a:latin typeface="CenturyGothic"/>
              </a:rPr>
              <a:t>50000   1.605557659 </a:t>
            </a:r>
          </a:p>
          <a:p>
            <a:r>
              <a:rPr lang="nb-NO" sz="1200" dirty="0">
                <a:latin typeface="CenturyGothic"/>
              </a:rPr>
              <a:t>60000   2.340087449 </a:t>
            </a:r>
          </a:p>
          <a:p>
            <a:r>
              <a:rPr lang="nb-NO" sz="1200" dirty="0">
                <a:latin typeface="CenturyGothic"/>
              </a:rPr>
              <a:t>70000   3.264979954 </a:t>
            </a:r>
          </a:p>
          <a:p>
            <a:r>
              <a:rPr lang="nb-NO" sz="1200" dirty="0">
                <a:latin typeface="CenturyGothic"/>
              </a:rPr>
              <a:t>80000   4.097073897 </a:t>
            </a:r>
          </a:p>
          <a:p>
            <a:r>
              <a:rPr lang="nb-NO" sz="1200" dirty="0">
                <a:latin typeface="CenturyGothic"/>
              </a:rPr>
              <a:t>90000   5.285101776 </a:t>
            </a:r>
          </a:p>
          <a:p>
            <a:r>
              <a:rPr lang="nb-NO" sz="1200" dirty="0">
                <a:latin typeface="CenturyGothic"/>
              </a:rPr>
              <a:t>100000  6.57904119 </a:t>
            </a:r>
            <a:endParaRPr lang="nb-NO" sz="1200" dirty="0"/>
          </a:p>
        </p:txBody>
      </p:sp>
      <p:sp>
        <p:nvSpPr>
          <p:cNvPr id="6" name="Rectangle 5"/>
          <p:cNvSpPr/>
          <p:nvPr/>
        </p:nvSpPr>
        <p:spPr>
          <a:xfrm>
            <a:off x="6648498" y="1383168"/>
            <a:ext cx="188914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latin typeface="CenturyGothic"/>
              </a:rPr>
              <a:t>Quick (s) </a:t>
            </a:r>
          </a:p>
          <a:p>
            <a:r>
              <a:rPr lang="nb-NO" sz="1200" dirty="0">
                <a:latin typeface="CenturyGothic"/>
              </a:rPr>
              <a:t>0.001323534 </a:t>
            </a:r>
          </a:p>
          <a:p>
            <a:r>
              <a:rPr lang="nb-NO" sz="1200" dirty="0">
                <a:latin typeface="CenturyGothic"/>
              </a:rPr>
              <a:t>0.001568662 </a:t>
            </a:r>
          </a:p>
          <a:p>
            <a:r>
              <a:rPr lang="nb-NO" sz="1200" dirty="0">
                <a:latin typeface="CenturyGothic"/>
              </a:rPr>
              <a:t>0.002420492 </a:t>
            </a:r>
          </a:p>
          <a:p>
            <a:r>
              <a:rPr lang="nb-NO" sz="1200" dirty="0">
                <a:latin typeface="CenturyGothic"/>
              </a:rPr>
              <a:t>0.003304295 </a:t>
            </a:r>
          </a:p>
          <a:p>
            <a:r>
              <a:rPr lang="nb-NO" sz="1200" dirty="0">
                <a:latin typeface="CenturyGothic"/>
              </a:rPr>
              <a:t>0.004232703 </a:t>
            </a:r>
          </a:p>
          <a:p>
            <a:r>
              <a:rPr lang="nb-NO" sz="1200" dirty="0">
                <a:latin typeface="CenturyGothic"/>
              </a:rPr>
              <a:t>0.004983088 </a:t>
            </a:r>
          </a:p>
          <a:p>
            <a:r>
              <a:rPr lang="nb-NO" sz="1200" dirty="0">
                <a:latin typeface="CenturyGothic"/>
              </a:rPr>
              <a:t>0.006035047 </a:t>
            </a:r>
          </a:p>
          <a:p>
            <a:r>
              <a:rPr lang="nb-NO" sz="1200" dirty="0">
                <a:latin typeface="CenturyGothic"/>
              </a:rPr>
              <a:t>0.006989112 </a:t>
            </a:r>
          </a:p>
          <a:p>
            <a:r>
              <a:rPr lang="nb-NO" sz="1200" dirty="0">
                <a:latin typeface="CenturyGothic"/>
              </a:rPr>
              <a:t>0.007900941 </a:t>
            </a:r>
          </a:p>
          <a:p>
            <a:r>
              <a:rPr lang="nb-NO" sz="1200" dirty="0">
                <a:latin typeface="CenturyGothic"/>
              </a:rPr>
              <a:t>0.008538038 </a:t>
            </a:r>
            <a:endParaRPr lang="nb-NO" sz="1200" dirty="0"/>
          </a:p>
        </p:txBody>
      </p:sp>
      <p:sp>
        <p:nvSpPr>
          <p:cNvPr id="7" name="Rectangle 6"/>
          <p:cNvSpPr/>
          <p:nvPr/>
        </p:nvSpPr>
        <p:spPr>
          <a:xfrm>
            <a:off x="3126322" y="3782484"/>
            <a:ext cx="2620153" cy="562718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By “best fit” I just found a good value for constant “k”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7" y="3768100"/>
            <a:ext cx="2693432" cy="2164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822" y="4531988"/>
            <a:ext cx="3113154" cy="22081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199" y="6387969"/>
            <a:ext cx="2426897" cy="325730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Select: Looks like n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growth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31031" y="3706367"/>
            <a:ext cx="2497659" cy="562718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Won’t all “best fits” look really good?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596" y="4337970"/>
            <a:ext cx="3160587" cy="204770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6454" y="5971423"/>
            <a:ext cx="1890787" cy="307777"/>
          </a:xfrm>
          <a:prstGeom prst="rect">
            <a:avLst/>
          </a:prstGeom>
          <a:solidFill>
            <a:srgbClr val="E6A20E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 Quicksort is fantastic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41493" y="6233549"/>
            <a:ext cx="2075527" cy="562718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is best, matching our high-level analysis</a:t>
            </a:r>
          </a:p>
        </p:txBody>
      </p:sp>
    </p:spTree>
    <p:extLst>
      <p:ext uri="{BB962C8B-B14F-4D97-AF65-F5344CB8AC3E}">
        <p14:creationId xmlns:p14="http://schemas.microsoft.com/office/powerpoint/2010/main" val="130380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for Analyzing Our Sorts (Contd.)</a:t>
            </a:r>
          </a:p>
        </p:txBody>
      </p:sp>
      <p:sp>
        <p:nvSpPr>
          <p:cNvPr id="7" name="Rectangle 6"/>
          <p:cNvSpPr/>
          <p:nvPr/>
        </p:nvSpPr>
        <p:spPr>
          <a:xfrm>
            <a:off x="4509554" y="1847741"/>
            <a:ext cx="2455457" cy="369332"/>
          </a:xfrm>
          <a:prstGeom prst="rect">
            <a:avLst/>
          </a:prstGeom>
          <a:solidFill>
            <a:srgbClr val="E6A20E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Zoom in on quick sort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30" y="1417638"/>
            <a:ext cx="3874524" cy="26602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30" y="4077852"/>
            <a:ext cx="3070748" cy="21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684" y="3384213"/>
            <a:ext cx="4807532" cy="32709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322048" y="2032407"/>
            <a:ext cx="374909" cy="231871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2902460" y="2623502"/>
            <a:ext cx="374909" cy="231871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09554" y="2369473"/>
            <a:ext cx="1403637" cy="369332"/>
          </a:xfrm>
          <a:prstGeom prst="rect">
            <a:avLst/>
          </a:prstGeom>
          <a:solidFill>
            <a:srgbClr val="E6A20E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Real data</a:t>
            </a:r>
            <a:r>
              <a:rPr lang="mr-IN" dirty="0">
                <a:latin typeface="Arial"/>
                <a:cs typeface="Arial"/>
              </a:rPr>
              <a:t>…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09554" y="2925728"/>
            <a:ext cx="1621846" cy="369332"/>
          </a:xfrm>
          <a:prstGeom prst="rect">
            <a:avLst/>
          </a:prstGeom>
          <a:solidFill>
            <a:srgbClr val="E6A20E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 Looks linear?</a:t>
            </a:r>
          </a:p>
        </p:txBody>
      </p:sp>
      <p:sp>
        <p:nvSpPr>
          <p:cNvPr id="8" name="Rectangle 7"/>
          <p:cNvSpPr/>
          <p:nvPr/>
        </p:nvSpPr>
        <p:spPr>
          <a:xfrm>
            <a:off x="529194" y="6280794"/>
            <a:ext cx="1955133" cy="369332"/>
          </a:xfrm>
          <a:prstGeom prst="rect">
            <a:avLst/>
          </a:prstGeom>
          <a:solidFill>
            <a:srgbClr val="E6A20E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 Get more data</a:t>
            </a:r>
            <a:r>
              <a:rPr lang="mr-IN" dirty="0">
                <a:latin typeface="Arial"/>
                <a:cs typeface="Arial"/>
              </a:rPr>
              <a:t>…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31902" y="6280794"/>
            <a:ext cx="2147756" cy="369332"/>
          </a:xfrm>
          <a:prstGeom prst="rect">
            <a:avLst/>
          </a:prstGeom>
          <a:solidFill>
            <a:srgbClr val="E6A20E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 Still appears linear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582998"/>
              </p:ext>
            </p:extLst>
          </p:nvPr>
        </p:nvGraphicFramePr>
        <p:xfrm>
          <a:off x="7240231" y="2623502"/>
          <a:ext cx="1719985" cy="642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01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log</a:t>
                      </a:r>
                      <a:r>
                        <a:rPr lang="en-US" sz="1400" baseline="-250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10,000,000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4991161" y="6400268"/>
            <a:ext cx="3969055" cy="369332"/>
          </a:xfrm>
          <a:prstGeom prst="rect">
            <a:avLst/>
          </a:prstGeom>
          <a:solidFill>
            <a:srgbClr val="E6A20E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 log(n) is just really small relative to 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79994" y="2264278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- input</a:t>
            </a:r>
          </a:p>
          <a:p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- system task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07864" y="4391330"/>
            <a:ext cx="1412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best fit analysis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595329" y="4275394"/>
            <a:ext cx="1091471" cy="648187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6764831" y="3862314"/>
            <a:ext cx="933091" cy="215538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29083" y="3281825"/>
            <a:ext cx="5403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chemeClr val="accent6"/>
                </a:solidFill>
                <a:latin typeface="Times New Roman"/>
                <a:cs typeface="Times New Roman"/>
              </a:rPr>
              <a:t>~23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0572" y="3384213"/>
            <a:ext cx="5455991" cy="14126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dirty="0">
                <a:latin typeface="Times New Roman"/>
                <a:cs typeface="Times New Roman"/>
              </a:rPr>
              <a:t>We can use real runtimes to reason about performance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>
                <a:latin typeface="Times New Roman"/>
                <a:cs typeface="Times New Roman"/>
              </a:rPr>
              <a:t>Be </a:t>
            </a:r>
            <a:r>
              <a:rPr lang="en-US" dirty="0">
                <a:latin typeface="Times New Roman"/>
                <a:cs typeface="Times New Roman"/>
              </a:rPr>
              <a:t>prepared for real system data to be noisy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>
                <a:latin typeface="Times New Roman"/>
                <a:cs typeface="Times New Roman"/>
              </a:rPr>
              <a:t>Can </a:t>
            </a:r>
            <a:r>
              <a:rPr lang="en-US" dirty="0">
                <a:latin typeface="Times New Roman"/>
                <a:cs typeface="Times New Roman"/>
              </a:rPr>
              <a:t>be really useful when we want to understand actual performance on a real system</a:t>
            </a:r>
          </a:p>
        </p:txBody>
      </p:sp>
    </p:spTree>
    <p:extLst>
      <p:ext uri="{BB962C8B-B14F-4D97-AF65-F5344CB8AC3E}">
        <p14:creationId xmlns:p14="http://schemas.microsoft.com/office/powerpoint/2010/main" val="10005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3" grpId="0" animBg="1"/>
      <p:bldP spid="8" grpId="0" animBg="1"/>
      <p:bldP spid="9" grpId="0" animBg="1"/>
      <p:bldP spid="21" grpId="0" animBg="1"/>
      <p:bldP spid="22" grpId="0"/>
      <p:bldP spid="23" grpId="0"/>
      <p:bldP spid="24" grpId="0" animBg="1"/>
      <p:bldP spid="25" grpId="0" animBg="1"/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829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1"/>
                </a:solidFill>
              </a:rPr>
              <a:t>Big-O analysis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http://web.mit.edu/16.070/www/lecture/big_o.pdf -- Big O handout from MIT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https://www.interviewcake.com/article/java/big-o-notation-time-and-space-complexity -- explanation of Big O with examples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http://discrete.gr/complexity/ -- "A Gentle Introduction to Algorithm Complexity Analysis" GIves a lot more detail than what we provided.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1"/>
                </a:solidFill>
              </a:rPr>
              <a:t>Sorting algorithms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http://www.java2novice.com/java-sorting-algorithms/ -- 5 different sort algorithm explanation with codes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https://www.cs.cmu.edu/~adamchik/15-121/lectures/Sorting%20Algorithms/sorting.html -- different search algrotihms with solid examples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1"/>
                </a:solidFill>
              </a:rPr>
              <a:t>Timing code in Java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http://stackoverflow.com/questions/180158/how-do-i-time-a-methods-execution-in-java -- many ways offered by many people</a:t>
            </a:r>
          </a:p>
        </p:txBody>
      </p:sp>
    </p:spTree>
    <p:extLst>
      <p:ext uri="{BB962C8B-B14F-4D97-AF65-F5344CB8AC3E}">
        <p14:creationId xmlns:p14="http://schemas.microsoft.com/office/powerpoint/2010/main" val="3305340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309" y="2462148"/>
            <a:ext cx="6386566" cy="83099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There is hereby imposed on the taxable income of every individual (other than a surviving spouse as defined in section 2(a) or the head of a household as defined in section 2(b)) who is not a married individual (as defined in section 7703) a tax determined in accordance with the following table: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386" y="69431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309" y="3449691"/>
            <a:ext cx="6386566" cy="461665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z="1200" dirty="0"/>
              <a:t>If you are single, never lost your spouse, and not the head of a household, you pay taxes according to the following table: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3309" y="4090704"/>
            <a:ext cx="3340803" cy="276999"/>
          </a:xfrm>
          <a:prstGeom prst="rect">
            <a:avLst/>
          </a:prstGeom>
          <a:solidFill>
            <a:srgbClr val="E6A20E"/>
          </a:solidFill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Use </a:t>
            </a:r>
            <a:r>
              <a:rPr lang="en-US" sz="1200" dirty="0">
                <a:solidFill>
                  <a:schemeClr val="accent1"/>
                </a:solidFill>
                <a:latin typeface="Arial"/>
                <a:cs typeface="Arial"/>
              </a:rPr>
              <a:t>flesch score </a:t>
            </a:r>
            <a:r>
              <a:rPr lang="en-US" sz="1200" dirty="0">
                <a:latin typeface="Arial"/>
                <a:cs typeface="Arial"/>
              </a:rPr>
              <a:t>to measure of text readability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762767"/>
              </p:ext>
            </p:extLst>
          </p:nvPr>
        </p:nvGraphicFramePr>
        <p:xfrm>
          <a:off x="563309" y="4447359"/>
          <a:ext cx="4832957" cy="448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241800" imgH="393700" progId="Equation.3">
                  <p:embed/>
                </p:oleObj>
              </mc:Choice>
              <mc:Fallback>
                <p:oleObj name="Equation" r:id="rId2" imgW="4241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3309" y="4447359"/>
                        <a:ext cx="4832957" cy="448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4488365" y="237921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dirty="0"/>
              <a:t> </a:t>
            </a:r>
            <a:endParaRPr lang="en-US" dirty="0"/>
          </a:p>
        </p:txBody>
      </p:sp>
      <p:pic>
        <p:nvPicPr>
          <p:cNvPr id="18" name="Picture 17" descr="Screen Shot 2018-08-31 at 9.26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65621"/>
            <a:ext cx="880595" cy="82277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54611" y="1883796"/>
            <a:ext cx="3811460" cy="338554"/>
          </a:xfrm>
          <a:prstGeom prst="rect">
            <a:avLst/>
          </a:prstGeom>
          <a:solidFill>
            <a:srgbClr val="008000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Performance: how good that strategy is.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4611" y="1339346"/>
            <a:ext cx="4585222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Algorithm: a strategy for solving a problem.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99415" y="4097849"/>
            <a:ext cx="2687385" cy="523220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1400" dirty="0"/>
              <a:t>Problem with just looking at the “stopwatch” time.</a:t>
            </a:r>
          </a:p>
        </p:txBody>
      </p:sp>
      <p:pic>
        <p:nvPicPr>
          <p:cNvPr id="22" name="Picture 21" descr="how-to-donate-computer-1-500x50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7585" b="15506"/>
          <a:stretch/>
        </p:blipFill>
        <p:spPr>
          <a:xfrm>
            <a:off x="1591780" y="5090731"/>
            <a:ext cx="1365621" cy="841694"/>
          </a:xfrm>
          <a:prstGeom prst="rect">
            <a:avLst/>
          </a:prstGeom>
        </p:spPr>
      </p:pic>
      <p:pic>
        <p:nvPicPr>
          <p:cNvPr id="23" name="Picture 22" descr="imacpro-27-retina-config-hero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r="19177" b="7676"/>
          <a:stretch/>
        </p:blipFill>
        <p:spPr>
          <a:xfrm>
            <a:off x="3140149" y="5090731"/>
            <a:ext cx="1035088" cy="815067"/>
          </a:xfrm>
          <a:prstGeom prst="rect">
            <a:avLst/>
          </a:prstGeom>
        </p:spPr>
      </p:pic>
      <p:pic>
        <p:nvPicPr>
          <p:cNvPr id="24" name="Picture 23" descr="shutterstock_101109685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687" y="5117358"/>
            <a:ext cx="1448727" cy="81506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210527" y="4729769"/>
            <a:ext cx="2565973" cy="1284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different computers</a:t>
            </a:r>
          </a:p>
          <a:p>
            <a:pPr marL="285750" indent="-285750">
              <a:lnSpc>
                <a:spcPct val="14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different compilers</a:t>
            </a:r>
          </a:p>
          <a:p>
            <a:pPr marL="285750" indent="-285750">
              <a:lnSpc>
                <a:spcPct val="14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different libraries/optimizations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29568" y="6171422"/>
            <a:ext cx="5542215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Is NOT a good representation of how good our algorithm is.</a:t>
            </a:r>
          </a:p>
        </p:txBody>
      </p:sp>
      <p:sp>
        <p:nvSpPr>
          <p:cNvPr id="27" name="Rectangle 26"/>
          <p:cNvSpPr/>
          <p:nvPr/>
        </p:nvSpPr>
        <p:spPr>
          <a:xfrm rot="20405711">
            <a:off x="2145119" y="3082571"/>
            <a:ext cx="2763835" cy="369332"/>
          </a:xfrm>
          <a:prstGeom prst="rect">
            <a:avLst/>
          </a:prstGeom>
          <a:solidFill>
            <a:srgbClr val="E6A20E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How long dose this take?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53992" y="5966464"/>
            <a:ext cx="22755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Times New Roman"/>
                <a:cs typeface="Times New Roman"/>
              </a:rPr>
              <a:t>The </a:t>
            </a:r>
            <a:r>
              <a:rPr lang="en-US" sz="1400" u="sng" dirty="0">
                <a:solidFill>
                  <a:schemeClr val="accent1"/>
                </a:solidFill>
                <a:latin typeface="Times New Roman"/>
                <a:cs typeface="Times New Roman"/>
              </a:rPr>
              <a:t>time</a:t>
            </a:r>
            <a:r>
              <a:rPr lang="en-US" sz="1400" dirty="0">
                <a:solidFill>
                  <a:schemeClr val="accent1"/>
                </a:solidFill>
                <a:latin typeface="Times New Roman"/>
                <a:cs typeface="Times New Roman"/>
              </a:rPr>
              <a:t> for running the specific code on a specific machine on a specific input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96266" y="1339346"/>
            <a:ext cx="3566813" cy="954107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Algorithm with good performance can answer very hard questions in very short amount of time. We need to have a sense of how good our algorithm is without just running it.</a:t>
            </a:r>
          </a:p>
        </p:txBody>
      </p:sp>
    </p:spTree>
    <p:extLst>
      <p:ext uri="{BB962C8B-B14F-4D97-AF65-F5344CB8AC3E}">
        <p14:creationId xmlns:p14="http://schemas.microsoft.com/office/powerpoint/2010/main" val="1660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 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248491"/>
            <a:ext cx="402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dirty="0">
                <a:solidFill>
                  <a:schemeClr val="accent6"/>
                </a:solidFill>
                <a:latin typeface="Arial"/>
                <a:cs typeface="Arial"/>
              </a:rPr>
              <a:t>What an algorithm can control?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9086" y="1827514"/>
            <a:ext cx="3280858" cy="4002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The number of operations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423214"/>
            <a:ext cx="4273179" cy="400110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latin typeface="Arial"/>
                <a:cs typeface="Arial"/>
              </a:defRPr>
            </a:lvl1pPr>
          </a:lstStyle>
          <a:p>
            <a:r>
              <a:rPr lang="en-US" sz="2000" dirty="0"/>
              <a:t>#1: Count operations instead of time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3053119"/>
            <a:ext cx="4483749" cy="8607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latin typeface="Menlo Bold"/>
                <a:cs typeface="Menlo Bold"/>
              </a:rPr>
              <a:t>Start at first index of array/list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Menlo Bold"/>
                <a:cs typeface="Menlo Bold"/>
              </a:rPr>
              <a:t>While current index is less than length: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Menlo Bold"/>
                <a:cs typeface="Menlo Bold"/>
              </a:rPr>
              <a:t>	count syllables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937881"/>
            <a:ext cx="2698175" cy="602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1"/>
                </a:solidFill>
                <a:latin typeface="Arial"/>
                <a:cs typeface="Arial"/>
              </a:rPr>
              <a:t>large input, more operations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1"/>
                </a:solidFill>
                <a:latin typeface="Arial"/>
                <a:cs typeface="Arial"/>
              </a:rPr>
              <a:t>small input, less operations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872414"/>
            <a:ext cx="4483749" cy="400110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Arial"/>
                <a:cs typeface="Arial"/>
              </a:defRPr>
            </a:lvl1pPr>
          </a:lstStyle>
          <a:p>
            <a:r>
              <a:rPr lang="en-US" dirty="0"/>
              <a:t>#2: Focus on how performance scales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5356048"/>
            <a:ext cx="4572000" cy="602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latin typeface="Arial"/>
                <a:cs typeface="Arial"/>
              </a:rPr>
              <a:t>If list is </a:t>
            </a:r>
            <a:r>
              <a:rPr lang="en-US" sz="1400" b="1" dirty="0">
                <a:latin typeface="Arial"/>
                <a:cs typeface="Arial"/>
              </a:rPr>
              <a:t>twice </a:t>
            </a:r>
            <a:r>
              <a:rPr lang="en-US" sz="1400" dirty="0">
                <a:latin typeface="Arial"/>
                <a:cs typeface="Arial"/>
              </a:rPr>
              <a:t>as long,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Arial"/>
                <a:cs typeface="Arial"/>
              </a:rPr>
              <a:t>how much </a:t>
            </a:r>
            <a:r>
              <a:rPr lang="en-US" sz="1400" b="1" dirty="0">
                <a:latin typeface="Arial"/>
                <a:cs typeface="Arial"/>
              </a:rPr>
              <a:t>more time </a:t>
            </a:r>
            <a:r>
              <a:rPr lang="en-US" sz="1400" dirty="0">
                <a:latin typeface="Arial"/>
                <a:cs typeface="Arial"/>
              </a:rPr>
              <a:t>does it take to search it?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31675" y="2541997"/>
            <a:ext cx="2962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</a:rPr>
              <a:t>Is data size all that matters?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0125" y="3053119"/>
            <a:ext cx="3226675" cy="400110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Arial"/>
                <a:cs typeface="Arial"/>
              </a:defRPr>
            </a:lvl1pPr>
          </a:lstStyle>
          <a:p>
            <a:r>
              <a:rPr lang="en-US" dirty="0"/>
              <a:t>#3: Go beyond input size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60125" y="3771124"/>
            <a:ext cx="3342470" cy="9541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We'd like our performance analysis to be able to capture not just the size of the input but also what might happen because of internal structure to the input. </a:t>
            </a:r>
          </a:p>
        </p:txBody>
      </p:sp>
      <p:pic>
        <p:nvPicPr>
          <p:cNvPr id="16" name="Picture 15" descr="Screen Shot 2018-08-31 at 11.41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51" y="1479673"/>
            <a:ext cx="2156245" cy="86903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7200" y="3338884"/>
            <a:ext cx="4396767" cy="325770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old-boo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12" y="3792781"/>
            <a:ext cx="1411637" cy="94109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4029" y="6167525"/>
            <a:ext cx="3836911" cy="457705"/>
          </a:xfrm>
          <a:prstGeom prst="roundRect">
            <a:avLst/>
          </a:prstGeom>
          <a:solidFill>
            <a:srgbClr val="008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Asymptotic Performance Analysis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488937" y="5017574"/>
            <a:ext cx="3241354" cy="706306"/>
          </a:xfrm>
          <a:prstGeom prst="roundRect">
            <a:avLst/>
          </a:prstGeom>
          <a:solidFill>
            <a:srgbClr val="008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Worst, Best, and Average Performance Analysis</a:t>
            </a:r>
          </a:p>
        </p:txBody>
      </p:sp>
    </p:spTree>
    <p:extLst>
      <p:ext uri="{BB962C8B-B14F-4D97-AF65-F5344CB8AC3E}">
        <p14:creationId xmlns:p14="http://schemas.microsoft.com/office/powerpoint/2010/main" val="43566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10" grpId="0" animBg="1"/>
      <p:bldP spid="11" grpId="0"/>
      <p:bldP spid="12" grpId="0"/>
      <p:bldP spid="13" grpId="0" animBg="1"/>
      <p:bldP spid="14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 Operations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862" y="4125252"/>
            <a:ext cx="2556626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Search for the letter “a” in the word “Happy”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0548" y="1654025"/>
            <a:ext cx="2142116" cy="461665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Arial"/>
                <a:cs typeface="Arial"/>
              </a:defRPr>
            </a:lvl1pPr>
          </a:lstStyle>
          <a:p>
            <a:r>
              <a:rPr lang="en-US" sz="2400" dirty="0"/>
              <a:t>Linear search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1769" y="1340402"/>
            <a:ext cx="5595171" cy="2243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public</a:t>
            </a:r>
            <a:r>
              <a:rPr lang="en-US" sz="1200" b="1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static</a:t>
            </a:r>
            <a:r>
              <a:rPr lang="en-US" sz="1200" b="1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boolean</a:t>
            </a:r>
            <a:r>
              <a:rPr lang="en-US" sz="1200" b="1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hasLetter(String </a:t>
            </a: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word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, </a:t>
            </a: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char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letter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{</a:t>
            </a:r>
          </a:p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for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(</a:t>
            </a: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= 0; </a:t>
            </a: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&lt; </a:t>
            </a: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word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.length(); </a:t>
            </a: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++) {</a:t>
            </a:r>
          </a:p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000000"/>
                </a:solidFill>
                <a:latin typeface="Menlo Bold"/>
                <a:cs typeface="Menlo Bold"/>
              </a:rPr>
              <a:t>		</a:t>
            </a:r>
            <a:r>
              <a:rPr lang="mr-IN" sz="1200" b="1" dirty="0">
                <a:solidFill>
                  <a:srgbClr val="7F0055"/>
                </a:solidFill>
                <a:latin typeface="Menlo Bold"/>
                <a:cs typeface="Menlo Bold"/>
              </a:rPr>
              <a:t>if</a:t>
            </a:r>
            <a:r>
              <a:rPr lang="mr-IN" sz="1200" dirty="0">
                <a:solidFill>
                  <a:srgbClr val="000000"/>
                </a:solidFill>
                <a:latin typeface="Menlo Bold"/>
                <a:cs typeface="Menlo Bold"/>
              </a:rPr>
              <a:t> (</a:t>
            </a:r>
            <a:r>
              <a:rPr lang="mr-IN" sz="1200" dirty="0">
                <a:solidFill>
                  <a:srgbClr val="6A3E3E"/>
                </a:solidFill>
                <a:latin typeface="Menlo Bold"/>
                <a:cs typeface="Menlo Bold"/>
              </a:rPr>
              <a:t>word</a:t>
            </a:r>
            <a:r>
              <a:rPr lang="mr-IN" sz="1200" dirty="0">
                <a:solidFill>
                  <a:srgbClr val="000000"/>
                </a:solidFill>
                <a:latin typeface="Menlo Bold"/>
                <a:cs typeface="Menlo Bold"/>
              </a:rPr>
              <a:t>.charAt(</a:t>
            </a:r>
            <a:r>
              <a:rPr lang="mr-IN" sz="12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mr-IN" sz="1200" dirty="0">
                <a:solidFill>
                  <a:srgbClr val="000000"/>
                </a:solidFill>
                <a:latin typeface="Menlo Bold"/>
                <a:cs typeface="Menlo Bold"/>
              </a:rPr>
              <a:t>) == </a:t>
            </a:r>
            <a:r>
              <a:rPr lang="mr-IN" sz="1200" dirty="0">
                <a:solidFill>
                  <a:srgbClr val="6A3E3E"/>
                </a:solidFill>
                <a:latin typeface="Menlo Bold"/>
                <a:cs typeface="Menlo Bold"/>
              </a:rPr>
              <a:t>letter</a:t>
            </a:r>
            <a:r>
              <a:rPr lang="mr-IN" sz="1200" dirty="0">
                <a:solidFill>
                  <a:srgbClr val="000000"/>
                </a:solidFill>
                <a:latin typeface="Menlo Bold"/>
                <a:cs typeface="Menlo Bold"/>
              </a:rPr>
              <a:t>)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mr-IN" sz="1200" dirty="0">
                <a:solidFill>
                  <a:srgbClr val="000000"/>
                </a:solidFill>
                <a:latin typeface="Menlo Bold"/>
                <a:cs typeface="Menlo Bold"/>
              </a:rPr>
              <a:t>{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			</a:t>
            </a: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return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200" dirty="0">
                <a:solidFill>
                  <a:srgbClr val="7F0055"/>
                </a:solidFill>
                <a:latin typeface="Menlo Bold"/>
                <a:cs typeface="Menlo Bold"/>
              </a:rPr>
              <a:t>true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; 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		}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	}</a:t>
            </a:r>
          </a:p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000000"/>
                </a:solidFill>
                <a:latin typeface="Menlo Bold"/>
                <a:cs typeface="Menlo Bold"/>
              </a:rPr>
              <a:t>	</a:t>
            </a: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return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200" dirty="0">
                <a:solidFill>
                  <a:srgbClr val="7F0055"/>
                </a:solidFill>
                <a:latin typeface="Menlo Bold"/>
                <a:cs typeface="Menlo Bold"/>
              </a:rPr>
              <a:t>false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;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  <a:endParaRPr lang="en-US" sz="1200" dirty="0">
              <a:latin typeface="Menlo Bold"/>
              <a:cs typeface="Menlo Bold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2791" y="4918246"/>
            <a:ext cx="2088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How many operations get executed?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19428" y="2830790"/>
            <a:ext cx="347929" cy="369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7357" y="2830790"/>
            <a:ext cx="347929" cy="369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15286" y="2830790"/>
            <a:ext cx="347929" cy="369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63215" y="2830790"/>
            <a:ext cx="347929" cy="369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11144" y="2830790"/>
            <a:ext cx="347929" cy="369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19428" y="2454453"/>
            <a:ext cx="347929" cy="36987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67357" y="2454453"/>
            <a:ext cx="347929" cy="36987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215286" y="2454453"/>
            <a:ext cx="347929" cy="36987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563215" y="2454453"/>
            <a:ext cx="347929" cy="36987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911144" y="2454453"/>
            <a:ext cx="347929" cy="36987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6861" y="5562348"/>
            <a:ext cx="2824203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Total operations so far: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22114" y="5562348"/>
            <a:ext cx="328950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78006" y="1848134"/>
            <a:ext cx="298150" cy="249177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577590" y="2088839"/>
            <a:ext cx="2500416" cy="253837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767462" y="2342977"/>
            <a:ext cx="1149072" cy="243713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638749" y="4125252"/>
            <a:ext cx="2528286" cy="646331"/>
          </a:xfrm>
          <a:prstGeom prst="rect">
            <a:avLst/>
          </a:prstGeom>
          <a:solidFill>
            <a:srgbClr val="1B8E1D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Search for the letter “x” in the word “Happy”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38749" y="6112909"/>
            <a:ext cx="2223850" cy="369332"/>
          </a:xfrm>
          <a:prstGeom prst="rect">
            <a:avLst/>
          </a:prstGeom>
          <a:solidFill>
            <a:srgbClr val="1B8E1D"/>
          </a:solidFill>
          <a:ln>
            <a:solidFill>
              <a:srgbClr val="008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Total operations</a:t>
            </a:r>
            <a:r>
              <a:rPr lang="en-US"/>
              <a:t>: 1</a:t>
            </a:r>
            <a:r>
              <a:rPr lang="en-US" altLang="zh-CN"/>
              <a:t>8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638749" y="5562348"/>
            <a:ext cx="1963259" cy="369332"/>
          </a:xfrm>
          <a:prstGeom prst="rect">
            <a:avLst/>
          </a:prstGeom>
          <a:solidFill>
            <a:srgbClr val="1B8E1D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Total iterations: 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344786" y="4918246"/>
            <a:ext cx="2915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Each iteration</a:t>
            </a:r>
            <a:r>
              <a:rPr lang="en-US" sz="1400" dirty="0">
                <a:solidFill>
                  <a:schemeClr val="accent1"/>
                </a:solidFill>
                <a:latin typeface="Arial"/>
                <a:cs typeface="Arial"/>
              </a:rPr>
              <a:t>(in the middle of the algorithm)</a:t>
            </a:r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 contains 3 operations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15302" y="1853020"/>
            <a:ext cx="3903327" cy="1235369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922114" y="5562348"/>
            <a:ext cx="328950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22114" y="5562348"/>
            <a:ext cx="328950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22114" y="5562348"/>
            <a:ext cx="328950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22114" y="5562348"/>
            <a:ext cx="328950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922114" y="5562348"/>
            <a:ext cx="328950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22114" y="5562348"/>
            <a:ext cx="328950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306821" y="3317802"/>
            <a:ext cx="5260238" cy="584776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Is the number of operations the same every time we run </a:t>
            </a:r>
          </a:p>
          <a:p>
            <a:r>
              <a:rPr lang="en-US" sz="1600" dirty="0">
                <a:latin typeface="Courier"/>
                <a:cs typeface="Courier"/>
              </a:rPr>
              <a:t>hasLetter(String word, char letter)</a:t>
            </a:r>
            <a:r>
              <a:rPr lang="en-US" sz="1600" dirty="0">
                <a:latin typeface="Arial"/>
                <a:cs typeface="Arial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260757" y="4957015"/>
            <a:ext cx="2770165" cy="98283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latin typeface="Menlo Bold"/>
                <a:cs typeface="Menlo Bold"/>
              </a:rPr>
              <a:t>hasLetter(</a:t>
            </a:r>
            <a:r>
              <a:rPr lang="en-US" sz="1400" dirty="0">
                <a:solidFill>
                  <a:srgbClr val="0000FF"/>
                </a:solidFill>
                <a:latin typeface="Menlo Bold"/>
                <a:cs typeface="Menlo Bold"/>
              </a:rPr>
              <a:t>"happy"</a:t>
            </a:r>
            <a:r>
              <a:rPr lang="en-US" sz="1400" dirty="0">
                <a:latin typeface="Menlo Bold"/>
                <a:cs typeface="Menlo Bold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Menlo Bold"/>
                <a:cs typeface="Menlo Bold"/>
              </a:rPr>
              <a:t>”a"</a:t>
            </a:r>
            <a:r>
              <a:rPr lang="en-US" sz="1400" dirty="0">
                <a:latin typeface="Menlo Bold"/>
                <a:cs typeface="Menlo Bold"/>
              </a:rPr>
              <a:t>); hasLetter(</a:t>
            </a:r>
            <a:r>
              <a:rPr lang="en-US" sz="1400" dirty="0">
                <a:solidFill>
                  <a:srgbClr val="0000FF"/>
                </a:solidFill>
                <a:latin typeface="Menlo Bold"/>
                <a:cs typeface="Menlo Bold"/>
              </a:rPr>
              <a:t>"happy"</a:t>
            </a:r>
            <a:r>
              <a:rPr lang="en-US" sz="1400" dirty="0">
                <a:latin typeface="Menlo Bold"/>
                <a:cs typeface="Menlo Bold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Menlo Bold"/>
                <a:cs typeface="Menlo Bold"/>
              </a:rPr>
              <a:t>"x"</a:t>
            </a:r>
            <a:r>
              <a:rPr lang="en-US" sz="1400" dirty="0">
                <a:latin typeface="Menlo Bold"/>
                <a:cs typeface="Menlo Bold"/>
              </a:rPr>
              <a:t>); hasLetter(</a:t>
            </a:r>
            <a:r>
              <a:rPr lang="en-US" sz="1400" dirty="0">
                <a:solidFill>
                  <a:srgbClr val="0000FF"/>
                </a:solidFill>
                <a:latin typeface="Menlo Bold"/>
                <a:cs typeface="Menlo Bold"/>
              </a:rPr>
              <a:t>"apple"</a:t>
            </a:r>
            <a:r>
              <a:rPr lang="en-US" sz="1400" dirty="0">
                <a:latin typeface="Menlo Bold"/>
                <a:cs typeface="Menlo Bold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Menlo Bold"/>
                <a:cs typeface="Menlo Bold"/>
              </a:rPr>
              <a:t>"a"</a:t>
            </a:r>
            <a:r>
              <a:rPr lang="en-US" sz="1400" dirty="0">
                <a:latin typeface="Menlo Bold"/>
                <a:cs typeface="Menlo Bold"/>
              </a:rPr>
              <a:t>);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215286" y="4210270"/>
            <a:ext cx="53089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NO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698236" y="1848134"/>
            <a:ext cx="1039492" cy="249130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650903" y="1853376"/>
            <a:ext cx="603725" cy="238645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322005" y="1560741"/>
            <a:ext cx="983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Arial"/>
                <a:cs typeface="Arial"/>
              </a:rPr>
              <a:t>initial step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691658" y="1560741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Arial"/>
                <a:cs typeface="Arial"/>
              </a:rPr>
              <a:t>final check</a:t>
            </a:r>
          </a:p>
        </p:txBody>
      </p:sp>
    </p:spTree>
    <p:extLst>
      <p:ext uri="{BB962C8B-B14F-4D97-AF65-F5344CB8AC3E}">
        <p14:creationId xmlns:p14="http://schemas.microsoft.com/office/powerpoint/2010/main" val="14785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2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6" grpId="0" animBg="1"/>
      <p:bldP spid="17" grpId="0"/>
      <p:bldP spid="18" grpId="0" animBg="1"/>
      <p:bldP spid="18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3" grpId="1" animBg="1"/>
      <p:bldP spid="34" grpId="0" animBg="1"/>
      <p:bldP spid="34" grpId="1" animBg="1"/>
      <p:bldP spid="34" grpId="2" animBg="1"/>
      <p:bldP spid="35" grpId="0" animBg="1"/>
      <p:bldP spid="36" grpId="0" animBg="1"/>
      <p:bldP spid="39" grpId="0" animBg="1"/>
      <p:bldP spid="41" grpId="0" animBg="1"/>
      <p:bldP spid="42" grpId="0"/>
      <p:bldP spid="43" grpId="0" animBg="1"/>
      <p:bldP spid="43" grpId="1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32" grpId="0" animBg="1"/>
      <p:bldP spid="32" grpId="1" animBg="1"/>
      <p:bldP spid="32" grpId="2" animBg="1"/>
      <p:bldP spid="31" grpId="0" animBg="1"/>
      <p:bldP spid="31" grpId="1" animBg="1"/>
      <p:bldP spid="31" grpId="2" animBg="1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Asymptotic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462" y="1624995"/>
            <a:ext cx="3397083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What counts as an operation?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02148" y="2064114"/>
            <a:ext cx="2603696" cy="6786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/>
                <a:cs typeface="Arial"/>
              </a:rPr>
              <a:t>Basic unit that doesn’t change as the input changes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471" y="2863172"/>
            <a:ext cx="3238534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We don’t need to worry about anything irrelative to input size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4348" y="3601170"/>
            <a:ext cx="3231206" cy="307777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latin typeface="Arial"/>
                <a:cs typeface="Arial"/>
              </a:defRPr>
            </a:lvl1pPr>
          </a:lstStyle>
          <a:p>
            <a:r>
              <a:rPr lang="en-US" dirty="0"/>
              <a:t>Implementations of specific operations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4348" y="4072596"/>
            <a:ext cx="1556990" cy="312723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400" dirty="0"/>
              <a:t>Initialization time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3471" y="4478975"/>
            <a:ext cx="359516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</a:rPr>
              <a:t>Focus on how performance scale with the increase of input size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1272" y="5174847"/>
            <a:ext cx="3083337" cy="52937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Arial"/>
                <a:cs typeface="Arial"/>
              </a:rPr>
              <a:t>If input is </a:t>
            </a:r>
            <a:r>
              <a:rPr lang="en-US" sz="1200" b="1" dirty="0">
                <a:latin typeface="Arial"/>
                <a:cs typeface="Arial"/>
              </a:rPr>
              <a:t>twice </a:t>
            </a:r>
            <a:r>
              <a:rPr lang="en-US" sz="1200" dirty="0">
                <a:latin typeface="Arial"/>
                <a:cs typeface="Arial"/>
              </a:rPr>
              <a:t>as big,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Arial"/>
                <a:cs typeface="Arial"/>
              </a:rPr>
              <a:t>how many </a:t>
            </a:r>
            <a:r>
              <a:rPr lang="en-US" sz="1200" b="1" dirty="0">
                <a:latin typeface="Arial"/>
                <a:cs typeface="Arial"/>
              </a:rPr>
              <a:t>more operations </a:t>
            </a:r>
            <a:r>
              <a:rPr lang="en-US" sz="1200" dirty="0">
                <a:latin typeface="Arial"/>
                <a:cs typeface="Arial"/>
              </a:rPr>
              <a:t>do we need?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6682" y="1472517"/>
            <a:ext cx="3661949" cy="4498052"/>
          </a:xfrm>
          <a:prstGeom prst="round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38806" y="1337375"/>
            <a:ext cx="3050535" cy="8032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mr-IN" sz="1200" b="1" dirty="0">
                <a:solidFill>
                  <a:srgbClr val="7F0055"/>
                </a:solidFill>
                <a:latin typeface="Menlo Bold"/>
                <a:cs typeface="Menlo Bold"/>
              </a:rPr>
              <a:t>if</a:t>
            </a:r>
            <a:r>
              <a:rPr lang="mr-IN" sz="1200" dirty="0">
                <a:solidFill>
                  <a:srgbClr val="000000"/>
                </a:solidFill>
                <a:latin typeface="Menlo Bold"/>
                <a:cs typeface="Menlo Bold"/>
              </a:rPr>
              <a:t> (</a:t>
            </a:r>
            <a:r>
              <a:rPr lang="mr-IN" sz="1200" dirty="0">
                <a:solidFill>
                  <a:srgbClr val="6A3E3E"/>
                </a:solidFill>
                <a:latin typeface="Menlo Bold"/>
                <a:cs typeface="Menlo Bold"/>
              </a:rPr>
              <a:t>word</a:t>
            </a:r>
            <a:r>
              <a:rPr lang="mr-IN" sz="1200" dirty="0">
                <a:solidFill>
                  <a:srgbClr val="000000"/>
                </a:solidFill>
                <a:latin typeface="Menlo Bold"/>
                <a:cs typeface="Menlo Bold"/>
              </a:rPr>
              <a:t>.charAt(</a:t>
            </a:r>
            <a:r>
              <a:rPr lang="mr-IN" sz="12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mr-IN" sz="1200" dirty="0">
                <a:solidFill>
                  <a:srgbClr val="000000"/>
                </a:solidFill>
                <a:latin typeface="Menlo Bold"/>
                <a:cs typeface="Menlo Bold"/>
              </a:rPr>
              <a:t>) == </a:t>
            </a:r>
            <a:r>
              <a:rPr lang="mr-IN" sz="1200" dirty="0">
                <a:solidFill>
                  <a:srgbClr val="6A3E3E"/>
                </a:solidFill>
                <a:latin typeface="Menlo Bold"/>
                <a:cs typeface="Menlo Bold"/>
              </a:rPr>
              <a:t>letter</a:t>
            </a:r>
            <a:r>
              <a:rPr lang="mr-IN" sz="1200" dirty="0">
                <a:solidFill>
                  <a:srgbClr val="000000"/>
                </a:solidFill>
                <a:latin typeface="Menlo Bold"/>
                <a:cs typeface="Menlo Bold"/>
              </a:rPr>
              <a:t>)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mr-IN" sz="1200" dirty="0">
                <a:solidFill>
                  <a:srgbClr val="000000"/>
                </a:solidFill>
                <a:latin typeface="Menlo Bold"/>
                <a:cs typeface="Menlo Bold"/>
              </a:rPr>
              <a:t>{</a:t>
            </a:r>
          </a:p>
          <a:p>
            <a:pPr lvl="1">
              <a:lnSpc>
                <a:spcPct val="130000"/>
              </a:lnSpc>
            </a:pP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return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200" dirty="0">
                <a:solidFill>
                  <a:srgbClr val="7F0055"/>
                </a:solidFill>
                <a:latin typeface="Menlo Bold"/>
                <a:cs typeface="Menlo Bold"/>
              </a:rPr>
              <a:t>true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; 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38806" y="2130548"/>
            <a:ext cx="599814" cy="307777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400" dirty="0"/>
              <a:t>input</a:t>
            </a:r>
          </a:p>
        </p:txBody>
      </p:sp>
      <p:cxnSp>
        <p:nvCxnSpPr>
          <p:cNvPr id="18" name="Straight Arrow Connector 17"/>
          <p:cNvCxnSpPr>
            <a:stCxn id="19" idx="2"/>
            <a:endCxn id="16" idx="0"/>
          </p:cNvCxnSpPr>
          <p:nvPr/>
        </p:nvCxnSpPr>
        <p:spPr>
          <a:xfrm flipH="1">
            <a:off x="5338713" y="1656947"/>
            <a:ext cx="348162" cy="473601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5445772" y="1331177"/>
            <a:ext cx="482206" cy="325770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84701" y="2131261"/>
            <a:ext cx="1604640" cy="338554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Constant time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24851" y="2914268"/>
            <a:ext cx="4012146" cy="1043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count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= 0; </a:t>
            </a:r>
            <a:endParaRPr lang="en-US" sz="1200" b="1" dirty="0">
              <a:solidFill>
                <a:srgbClr val="000000"/>
              </a:solidFill>
              <a:latin typeface="Menlo Bold"/>
              <a:cs typeface="Menlo Bold"/>
            </a:endParaRPr>
          </a:p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for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(</a:t>
            </a:r>
            <a:r>
              <a:rPr lang="en-US" sz="1200" b="1" dirty="0">
                <a:solidFill>
                  <a:srgbClr val="7F0055"/>
                </a:solidFill>
                <a:latin typeface="Menlo Bold"/>
                <a:cs typeface="Menlo Bold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</a:t>
            </a: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= 0; </a:t>
            </a: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 &lt; </a:t>
            </a: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word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.length(); </a:t>
            </a: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++) {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6A3E3E"/>
                </a:solidFill>
                <a:latin typeface="Menlo Bold"/>
                <a:cs typeface="Menlo Bold"/>
              </a:rPr>
              <a:t>	count</a:t>
            </a:r>
            <a:r>
              <a:rPr lang="en-US" sz="1200" dirty="0">
                <a:latin typeface="Menlo Bold"/>
                <a:cs typeface="Menlo Bold"/>
              </a:rPr>
              <a:t>++</a:t>
            </a: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; 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000000"/>
                </a:solidFill>
                <a:latin typeface="Menlo Bold"/>
                <a:cs typeface="Menlo Bold"/>
              </a:rPr>
              <a:t>}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38044" y="2606491"/>
            <a:ext cx="1332457" cy="307777"/>
          </a:xfrm>
          <a:prstGeom prst="rect">
            <a:avLst/>
          </a:prstGeom>
          <a:solidFill>
            <a:srgbClr val="E6A20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400" dirty="0"/>
              <a:t>input of size n</a:t>
            </a:r>
          </a:p>
        </p:txBody>
      </p:sp>
      <p:cxnSp>
        <p:nvCxnSpPr>
          <p:cNvPr id="25" name="Straight Arrow Connector 24"/>
          <p:cNvCxnSpPr>
            <a:stCxn id="24" idx="2"/>
            <a:endCxn id="26" idx="0"/>
          </p:cNvCxnSpPr>
          <p:nvPr/>
        </p:nvCxnSpPr>
        <p:spPr>
          <a:xfrm flipH="1">
            <a:off x="7256215" y="2914268"/>
            <a:ext cx="248058" cy="24990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6621608" y="3164168"/>
            <a:ext cx="1269214" cy="325770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703563" y="3957631"/>
            <a:ext cx="1491563" cy="338554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z="1600" dirty="0"/>
              <a:t>Linear time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10347" y="3433254"/>
            <a:ext cx="304438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03526" y="3546551"/>
            <a:ext cx="304438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45772" y="3657210"/>
            <a:ext cx="304438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15866" y="2764170"/>
            <a:ext cx="304438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775866" y="3179936"/>
            <a:ext cx="3691485" cy="777696"/>
          </a:xfrm>
          <a:prstGeom prst="roundRect">
            <a:avLst/>
          </a:prstGeom>
          <a:noFill/>
          <a:ln w="1905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286529" y="4009443"/>
            <a:ext cx="878520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  <a:defRPr sz="14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n times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07469" y="4096130"/>
            <a:ext cx="1648225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1 + (1 + 3n + 1)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71202" y="4465462"/>
            <a:ext cx="647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enlo Regular"/>
                <a:cs typeface="Menlo Regular"/>
              </a:rPr>
              <a:t>count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79713" y="4465462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enlo Regular"/>
                <a:cs typeface="Menlo Regular"/>
              </a:rPr>
              <a:t>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509097" y="4465462"/>
            <a:ext cx="277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enlo Regular"/>
                <a:cs typeface="Menlo Regular"/>
              </a:rPr>
              <a:t>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207469" y="4096130"/>
            <a:ext cx="1648225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ctr"/>
            <a:r>
              <a:rPr lang="en-US" dirty="0"/>
              <a:t>3n + 3</a:t>
            </a:r>
          </a:p>
        </p:txBody>
      </p:sp>
      <p:sp>
        <p:nvSpPr>
          <p:cNvPr id="65" name="Rectangle 64"/>
          <p:cNvSpPr/>
          <p:nvPr/>
        </p:nvSpPr>
        <p:spPr>
          <a:xfrm>
            <a:off x="8119348" y="2064563"/>
            <a:ext cx="10568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F79646"/>
                </a:solidFill>
                <a:latin typeface="Arial"/>
                <a:cs typeface="Arial"/>
              </a:rPr>
              <a:t>ir</a:t>
            </a:r>
            <a:r>
              <a:rPr lang="en-US" sz="1100" dirty="0">
                <a:solidFill>
                  <a:srgbClr val="F79646"/>
                </a:solidFill>
                <a:latin typeface="Arial"/>
                <a:cs typeface="Arial"/>
              </a:rPr>
              <a:t>relative to the input size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718393" y="4296185"/>
            <a:ext cx="17008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79646"/>
                </a:solidFill>
                <a:latin typeface="Arial"/>
                <a:cs typeface="Arial"/>
              </a:rPr>
              <a:t>relative to the input size</a:t>
            </a:r>
          </a:p>
        </p:txBody>
      </p:sp>
    </p:spTree>
    <p:extLst>
      <p:ext uri="{BB962C8B-B14F-4D97-AF65-F5344CB8AC3E}">
        <p14:creationId xmlns:p14="http://schemas.microsoft.com/office/powerpoint/2010/main" val="6830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  <p:bldP spid="9" grpId="0" animBg="1"/>
      <p:bldP spid="10" grpId="0"/>
      <p:bldP spid="11" grpId="0" animBg="1"/>
      <p:bldP spid="13" grpId="0" animBg="1"/>
      <p:bldP spid="15" grpId="0" animBg="1"/>
      <p:bldP spid="16" grpId="0" animBg="1"/>
      <p:bldP spid="19" grpId="0" animBg="1"/>
      <p:bldP spid="22" grpId="0" animBg="1"/>
      <p:bldP spid="23" grpId="0" animBg="1"/>
      <p:bldP spid="24" grpId="0" animBg="1"/>
      <p:bldP spid="26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/>
      <p:bldP spid="44" grpId="0"/>
      <p:bldP spid="45" grpId="0"/>
      <p:bldP spid="60" grpId="0" animBg="1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CE6C-C07C-5C71-C879-9C2FD44E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Asymptotic Analysis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04F1D-AB30-A738-BD79-126427831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Asymptotic analysis examines how functions behave as their input grows arbitrarily large. It focuses on the "tail </a:t>
            </a:r>
            <a:r>
              <a:rPr lang="en-GB" dirty="0" err="1"/>
              <a:t>behavior</a:t>
            </a:r>
            <a:r>
              <a:rPr lang="en-GB" dirty="0"/>
              <a:t>" or limiting </a:t>
            </a:r>
            <a:r>
              <a:rPr lang="en-GB" dirty="0" err="1"/>
              <a:t>behavior</a:t>
            </a:r>
            <a:r>
              <a:rPr lang="en-GB" dirty="0"/>
              <a:t> of functions rather than their exact values for specific inputs. </a:t>
            </a:r>
          </a:p>
          <a:p>
            <a:pPr lvl="1"/>
            <a:r>
              <a:rPr lang="en-GB" dirty="0"/>
              <a:t>runtime as input size n gets large.</a:t>
            </a:r>
          </a:p>
          <a:p>
            <a:pPr lvl="1"/>
            <a:r>
              <a:rPr lang="en-GB" dirty="0"/>
              <a:t>rate of growth determined by the dominating highest-order term.</a:t>
            </a:r>
          </a:p>
          <a:p>
            <a:pPr lvl="1"/>
            <a:r>
              <a:rPr lang="en-GB" dirty="0"/>
              <a:t>leading coefficient and lower-order terms fell away.</a:t>
            </a:r>
          </a:p>
          <a:p>
            <a:pPr lvl="1"/>
            <a:r>
              <a:rPr lang="en-GB" dirty="0"/>
              <a:t>e.g. we don’t care if the algorithm runs for 10 </a:t>
            </a:r>
            <a:r>
              <a:rPr lang="en-GB" dirty="0" err="1"/>
              <a:t>ms</a:t>
            </a:r>
            <a:r>
              <a:rPr lang="en-GB" dirty="0"/>
              <a:t> vs. 2 s with small input size n; we care if it runs for 100 s vs. 100 hours/days/years for very large n.</a:t>
            </a:r>
            <a:endParaRPr lang="en-S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7CE572-17D5-AD33-DA99-1EE702CF882C}"/>
              </a:ext>
            </a:extLst>
          </p:cNvPr>
          <p:cNvSpPr txBox="1"/>
          <p:nvPr/>
        </p:nvSpPr>
        <p:spPr>
          <a:xfrm>
            <a:off x="188698" y="6126161"/>
            <a:ext cx="4299219" cy="584775"/>
          </a:xfrm>
          <a:prstGeom prst="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dirty="0"/>
              <a:t>Big-O notation in 5 minutes</a:t>
            </a:r>
          </a:p>
          <a:p>
            <a:r>
              <a:rPr lang="en-GB" sz="1600" dirty="0">
                <a:hlinkClick r:id="rId3"/>
              </a:rPr>
              <a:t>https://www.youtube.com/watch?v=__vX2sjlpXU</a:t>
            </a:r>
            <a:r>
              <a:rPr lang="en-GB" sz="1600" dirty="0"/>
              <a:t> </a:t>
            </a:r>
            <a:endParaRPr lang="en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2286D-A9F7-921D-0356-171AA928BA29}"/>
              </a:ext>
            </a:extLst>
          </p:cNvPr>
          <p:cNvSpPr txBox="1"/>
          <p:nvPr/>
        </p:nvSpPr>
        <p:spPr>
          <a:xfrm>
            <a:off x="4572000" y="6126160"/>
            <a:ext cx="4461153" cy="584775"/>
          </a:xfrm>
          <a:prstGeom prst="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dirty="0"/>
              <a:t>Big-O Notation in 3 Minutes</a:t>
            </a:r>
          </a:p>
          <a:p>
            <a:r>
              <a:rPr lang="en-GB" sz="1600" dirty="0">
                <a:hlinkClick r:id="rId4"/>
              </a:rPr>
              <a:t>https://www.youtube.com/watch?v=x2CRZaN2xgM</a:t>
            </a:r>
            <a:r>
              <a:rPr lang="en-GB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4528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 Classes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098" y="2114641"/>
            <a:ext cx="1721702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/>
            <a:r>
              <a:rPr lang="mr-IN" sz="1800" dirty="0">
                <a:solidFill>
                  <a:schemeClr val="bg1"/>
                </a:solidFill>
              </a:rPr>
              <a:t>f(n) = O(g(n)) </a:t>
            </a:r>
            <a:endParaRPr lang="mr-IN" sz="18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3028" y="1669391"/>
            <a:ext cx="3355017" cy="629916"/>
          </a:xfrm>
          <a:prstGeom prst="rect">
            <a:avLst/>
          </a:prstGeom>
          <a:solidFill>
            <a:srgbClr val="E6A20E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dirty="0"/>
              <a:t>f(n) is big-O of g(n) and they grow in same way as their input grows</a:t>
            </a:r>
            <a:endParaRPr lang="en-US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564" y="2114641"/>
            <a:ext cx="800520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</a:rPr>
              <a:t>means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808" y="3091475"/>
            <a:ext cx="7758476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dirty="0">
                <a:latin typeface="Times New Roman"/>
                <a:cs typeface="Times New Roman"/>
              </a:rPr>
              <a:t>We use </a:t>
            </a:r>
            <a:r>
              <a:rPr lang="en-US" dirty="0">
                <a:solidFill>
                  <a:schemeClr val="accent1"/>
                </a:solidFill>
                <a:latin typeface="Times New Roman"/>
                <a:cs typeface="Times New Roman"/>
              </a:rPr>
              <a:t>big-O classes </a:t>
            </a:r>
            <a:r>
              <a:rPr lang="en-US" dirty="0">
                <a:latin typeface="Times New Roman"/>
                <a:cs typeface="Times New Roman"/>
              </a:rPr>
              <a:t>as a tool to phrase how algorithm performance scale.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dirty="0">
                <a:latin typeface="Times New Roman"/>
                <a:cs typeface="Times New Roman"/>
              </a:rPr>
              <a:t>Two functions are in the same big-O class if they have the same rate of growth.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dirty="0">
                <a:latin typeface="Times New Roman"/>
                <a:cs typeface="Times New Roman"/>
              </a:rPr>
              <a:t>Other notations represent a </a:t>
            </a:r>
            <a:r>
              <a:rPr lang="en-US" dirty="0">
                <a:solidFill>
                  <a:schemeClr val="accent6"/>
                </a:solidFill>
                <a:latin typeface="Times New Roman"/>
                <a:cs typeface="Times New Roman"/>
              </a:rPr>
              <a:t>finer-grained </a:t>
            </a:r>
            <a:r>
              <a:rPr lang="en-US" dirty="0">
                <a:latin typeface="Times New Roman"/>
                <a:cs typeface="Times New Roman"/>
              </a:rPr>
              <a:t>asymptotic analysis, such as lower and upper bound. We focus on big-O for the 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tightest upper bound</a:t>
            </a:r>
            <a:r>
              <a:rPr lang="en-US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80172" y="4625215"/>
            <a:ext cx="4028497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Asymptotic comparison operator Numeric comparison operator</a:t>
            </a:r>
          </a:p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Our algorithm is o( something )	     A number is &lt; something</a:t>
            </a:r>
          </a:p>
          <a:p>
            <a:r>
              <a:rPr lang="en-US" sz="1100" dirty="0">
                <a:latin typeface="Times New Roman"/>
                <a:cs typeface="Times New Roman"/>
              </a:rPr>
              <a:t>Our algorithm is O( something )	     A number is ≤ something</a:t>
            </a:r>
          </a:p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Our algorithm is Θ( something )	     A number is = something</a:t>
            </a:r>
          </a:p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Our algorithm is Ω( something )	     A number is ≥ something</a:t>
            </a:r>
          </a:p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Our algorithm is ω( something )	     A number is &gt; something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738" y="5844698"/>
            <a:ext cx="2655922" cy="35907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Keep only dominant term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738" y="4969729"/>
            <a:ext cx="1783762" cy="35907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Drop constants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4808" y="4446067"/>
            <a:ext cx="267790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</a:rPr>
              <a:t>How to compute big O?</a:t>
            </a:r>
          </a:p>
        </p:txBody>
      </p:sp>
      <p:sp>
        <p:nvSpPr>
          <p:cNvPr id="3" name="Rectangle 2"/>
          <p:cNvSpPr/>
          <p:nvPr/>
        </p:nvSpPr>
        <p:spPr>
          <a:xfrm>
            <a:off x="726673" y="6345907"/>
            <a:ext cx="18099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400" dirty="0">
                <a:solidFill>
                  <a:schemeClr val="accent1"/>
                </a:solidFill>
                <a:latin typeface="Arial"/>
                <a:cs typeface="Arial"/>
              </a:rPr>
              <a:t>3n+3 = O(3n)</a:t>
            </a:r>
            <a:r>
              <a:rPr lang="en-US" sz="1400" dirty="0">
                <a:solidFill>
                  <a:schemeClr val="accent1"/>
                </a:solidFill>
                <a:latin typeface="Arial"/>
                <a:cs typeface="Arial"/>
              </a:rPr>
              <a:t> = O(n)</a:t>
            </a:r>
            <a:endParaRPr lang="mr-IN" sz="14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6673" y="5455697"/>
            <a:ext cx="15847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0" dirty="0">
                <a:solidFill>
                  <a:schemeClr val="accent1"/>
                </a:solidFill>
                <a:latin typeface="Arial"/>
                <a:cs typeface="Arial"/>
              </a:rPr>
              <a:t>10000000 = O(1)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01204" y="4969729"/>
            <a:ext cx="2134104" cy="648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100" dirty="0">
                <a:solidFill>
                  <a:srgbClr val="F79646"/>
                </a:solidFill>
                <a:latin typeface="Arial"/>
                <a:cs typeface="Arial"/>
              </a:rPr>
              <a:t>Example: initialization cost, whose number of steps doesn’t change with input size 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07564" y="5890374"/>
            <a:ext cx="1169078" cy="27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100" dirty="0">
                <a:solidFill>
                  <a:srgbClr val="F79646"/>
                </a:solidFill>
                <a:latin typeface="Arial"/>
                <a:cs typeface="Arial"/>
              </a:rPr>
              <a:t>Fastest growing</a:t>
            </a:r>
          </a:p>
        </p:txBody>
      </p:sp>
      <p:pic>
        <p:nvPicPr>
          <p:cNvPr id="20" name="Picture 19" descr="running-tim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33" y="1708665"/>
            <a:ext cx="1982261" cy="14142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03029" y="2388237"/>
            <a:ext cx="3223770" cy="584776"/>
          </a:xfrm>
          <a:prstGeom prst="rect">
            <a:avLst/>
          </a:prstGeom>
          <a:solidFill>
            <a:srgbClr val="E6A20E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Arial"/>
                <a:cs typeface="Arial"/>
              </a:defRPr>
            </a:lvl1pPr>
          </a:lstStyle>
          <a:p>
            <a:r>
              <a:rPr lang="en-US" dirty="0"/>
              <a:t>there are constants N and c so that for each n &gt; N, </a:t>
            </a:r>
            <a:r>
              <a:rPr lang="mr-IN" dirty="0"/>
              <a:t>f(n) ≤ C g(n)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41379" y="1721456"/>
            <a:ext cx="20931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Linear -- O(n)</a:t>
            </a:r>
          </a:p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Quadratic -- O(n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Cubic -- O(n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Logarithmic -- O(log n)</a:t>
            </a:r>
          </a:p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Exponential -- O(2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Square root -- O(sqrt n)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808778" y="2953616"/>
            <a:ext cx="818019" cy="27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100" u="sng" dirty="0">
                <a:solidFill>
                  <a:srgbClr val="008000"/>
                </a:solidFill>
                <a:latin typeface="Arial"/>
                <a:cs typeface="Arial"/>
              </a:rPr>
              <a:t>FORMAL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3861" y="1248318"/>
            <a:ext cx="2665458" cy="69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The goal is to look at the code and pick up its big-O classes. Don’t worry about the formal definition too much.</a:t>
            </a:r>
          </a:p>
        </p:txBody>
      </p:sp>
    </p:spTree>
    <p:extLst>
      <p:ext uri="{BB962C8B-B14F-4D97-AF65-F5344CB8AC3E}">
        <p14:creationId xmlns:p14="http://schemas.microsoft.com/office/powerpoint/2010/main" val="63081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 animBg="1"/>
      <p:bldP spid="8" grpId="0" animBg="1"/>
      <p:bldP spid="11" grpId="0" animBg="1"/>
      <p:bldP spid="13" grpId="0"/>
      <p:bldP spid="3" grpId="0"/>
      <p:bldP spid="4" grpId="0"/>
      <p:bldP spid="14" grpId="0"/>
      <p:bldP spid="15" grpId="0"/>
      <p:bldP spid="22" grpId="0" animBg="1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5F63-533B-A5F9-8EBA-2F2208B0E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Big-O Complexity Chart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C0F42-DAAB-7621-0204-285A0451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6118"/>
            <a:ext cx="8229600" cy="4525963"/>
          </a:xfrm>
        </p:spPr>
        <p:txBody>
          <a:bodyPr/>
          <a:lstStyle/>
          <a:p>
            <a:r>
              <a:rPr lang="pt-BR" dirty="0"/>
              <a:t>O(1) &lt; O(logn) &lt; O(n) &lt; O(nlogn) &lt; O(n²) &lt; O(2") &lt; O(n!)</a:t>
            </a:r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B96D6-228D-5A63-6273-24C663C0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328" y="2012857"/>
            <a:ext cx="6544494" cy="4570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E86952-94B4-A7FD-59DB-CC9334AC7AE2}"/>
              </a:ext>
            </a:extLst>
          </p:cNvPr>
          <p:cNvSpPr txBox="1"/>
          <p:nvPr/>
        </p:nvSpPr>
        <p:spPr>
          <a:xfrm>
            <a:off x="3223148" y="6583362"/>
            <a:ext cx="29008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400" dirty="0"/>
              <a:t>https://www.bigocheatsheet.com/</a:t>
            </a:r>
          </a:p>
        </p:txBody>
      </p:sp>
    </p:spTree>
    <p:extLst>
      <p:ext uri="{BB962C8B-B14F-4D97-AF65-F5344CB8AC3E}">
        <p14:creationId xmlns:p14="http://schemas.microsoft.com/office/powerpoint/2010/main" val="324490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13b610e-d3b5-490f-b165-988100e8232a}" enabled="1" method="Standard" siteId="{5a4ba6f9-f531-4f32-9467-398f19e69de4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28490</TotalTime>
  <Words>3963</Words>
  <Application>Microsoft Office PowerPoint</Application>
  <PresentationFormat>On-screen Show (4:3)</PresentationFormat>
  <Paragraphs>692</Paragraphs>
  <Slides>24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CenturyGothic</vt:lpstr>
      <vt:lpstr>Courier</vt:lpstr>
      <vt:lpstr>Menlo</vt:lpstr>
      <vt:lpstr>Menlo Bold</vt:lpstr>
      <vt:lpstr>Menlo Regular</vt:lpstr>
      <vt:lpstr>Aptos</vt:lpstr>
      <vt:lpstr>Arial</vt:lpstr>
      <vt:lpstr>Calibri</vt:lpstr>
      <vt:lpstr>Cambria Math</vt:lpstr>
      <vt:lpstr>Helvetica</vt:lpstr>
      <vt:lpstr>Times New Roman</vt:lpstr>
      <vt:lpstr>Wingdings</vt:lpstr>
      <vt:lpstr>Office Theme</vt:lpstr>
      <vt:lpstr>Equation</vt:lpstr>
      <vt:lpstr>Lecture 5 Algorithm Performance Analysis</vt:lpstr>
      <vt:lpstr>Lecture Goals</vt:lpstr>
      <vt:lpstr>Motivation</vt:lpstr>
      <vt:lpstr>Performance Analysis Overview</vt:lpstr>
      <vt:lpstr>Count Operations</vt:lpstr>
      <vt:lpstr>Introduction to Asymptotic Analysis</vt:lpstr>
      <vt:lpstr>Asymptotic Analysis</vt:lpstr>
      <vt:lpstr>Big-O Classes </vt:lpstr>
      <vt:lpstr>Big-O Complexity Chart</vt:lpstr>
      <vt:lpstr>Quiz</vt:lpstr>
      <vt:lpstr>Quiz Con’t</vt:lpstr>
      <vt:lpstr>Compute Big O for Consecutive Code</vt:lpstr>
      <vt:lpstr>Compute Big O with Nested Operations</vt:lpstr>
      <vt:lpstr>Short Videos of Sorting Algorithms</vt:lpstr>
      <vt:lpstr>Practice: Analyze Big-O Class of Selection Sort</vt:lpstr>
      <vt:lpstr>Best case, Average case, Worst case</vt:lpstr>
      <vt:lpstr>Analyze Search Algorithms</vt:lpstr>
      <vt:lpstr>Analyze Sorting Algorithms</vt:lpstr>
      <vt:lpstr>Analyze Merge Sort</vt:lpstr>
      <vt:lpstr>Introduction to Benchmarking</vt:lpstr>
      <vt:lpstr>Details of Benchmarking (Using Java Timing API)</vt:lpstr>
      <vt:lpstr>Idea for Analyzing Our Sorts</vt:lpstr>
      <vt:lpstr>Idea for Analyzing Our Sorts (Contd.)</vt:lpstr>
      <vt:lpstr>Additional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Classes and Objects in Java</dc:title>
  <dc:creator>Jianchen Shan</dc:creator>
  <cp:lastModifiedBy>Zonghua Gu</cp:lastModifiedBy>
  <cp:revision>721</cp:revision>
  <dcterms:created xsi:type="dcterms:W3CDTF">2018-08-13T22:58:39Z</dcterms:created>
  <dcterms:modified xsi:type="dcterms:W3CDTF">2024-11-16T18:02:43Z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Office Theme:8</vt:lpwstr>
  </property>
  <property fmtid="{D5CDD505-2E9C-101B-9397-08002B2CF9AE}" pid="3" name="ClassificationContentMarkingHeaderText">
    <vt:lpwstr>Begränsad delning</vt:lpwstr>
  </property>
</Properties>
</file>