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1"/>
  </p:notesMasterIdLst>
  <p:sldIdLst>
    <p:sldId id="256" r:id="rId2"/>
    <p:sldId id="257" r:id="rId3"/>
    <p:sldId id="258" r:id="rId4"/>
    <p:sldId id="259" r:id="rId5"/>
    <p:sldId id="261" r:id="rId6"/>
    <p:sldId id="263" r:id="rId7"/>
    <p:sldId id="264" r:id="rId8"/>
    <p:sldId id="266" r:id="rId9"/>
    <p:sldId id="267" r:id="rId10"/>
    <p:sldId id="265" r:id="rId11"/>
    <p:sldId id="268" r:id="rId12"/>
    <p:sldId id="269" r:id="rId13"/>
    <p:sldId id="271" r:id="rId14"/>
    <p:sldId id="273" r:id="rId15"/>
    <p:sldId id="274" r:id="rId16"/>
    <p:sldId id="275" r:id="rId17"/>
    <p:sldId id="276" r:id="rId18"/>
    <p:sldId id="277" r:id="rId19"/>
    <p:sldId id="278" r:id="rId2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40087"/>
    <a:srgbClr val="1700AE"/>
    <a:srgbClr val="2000EA"/>
    <a:srgbClr val="1123AE"/>
    <a:srgbClr val="1B8E1D"/>
    <a:srgbClr val="FB0008"/>
    <a:srgbClr val="E6A2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303"/>
    <p:restoredTop sz="95041" autoAdjust="0"/>
  </p:normalViewPr>
  <p:slideViewPr>
    <p:cSldViewPr snapToGrid="0" snapToObjects="1">
      <p:cViewPr varScale="1">
        <p:scale>
          <a:sx n="78" d="100"/>
          <a:sy n="78" d="100"/>
        </p:scale>
        <p:origin x="1426" y="9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204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10-21T14:41:21.526"/>
    </inkml:context>
    <inkml:brush xml:id="br0">
      <inkml:brushProperty name="width" value="0.05" units="cm"/>
      <inkml:brushProperty name="height" value="0.05" units="cm"/>
      <inkml:brushProperty name="ignorePressure" value="1"/>
    </inkml:brush>
  </inkml:definitions>
  <inkml:trace contextRef="#ctx0" brushRef="#br0">0 0,'0'0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10-21T14:41:21.935"/>
    </inkml:context>
    <inkml:brush xml:id="br0">
      <inkml:brushProperty name="width" value="0.05" units="cm"/>
      <inkml:brushProperty name="height" value="0.05" units="cm"/>
      <inkml:brushProperty name="ignorePressure" value="1"/>
    </inkml:brush>
  </inkml:definitions>
  <inkml:trace contextRef="#ctx0" brushRef="#br0">0 0,'0'0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10-21T14:41:22.296"/>
    </inkml:context>
    <inkml:brush xml:id="br0">
      <inkml:brushProperty name="width" value="0.05" units="cm"/>
      <inkml:brushProperty name="height" value="0.05" units="cm"/>
      <inkml:brushProperty name="ignorePressure" value="1"/>
    </inkml:brush>
  </inkml:definitions>
  <inkml:trace contextRef="#ctx0" brushRef="#br0">0 0,'0'0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10-21T14:41:22.627"/>
    </inkml:context>
    <inkml:brush xml:id="br0">
      <inkml:brushProperty name="width" value="0.05" units="cm"/>
      <inkml:brushProperty name="height" value="0.05" units="cm"/>
      <inkml:brushProperty name="ignorePressure" value="1"/>
    </inkml:brush>
  </inkml:definitions>
  <inkml:trace contextRef="#ctx0" brushRef="#br0">1 0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F5AFE9-BAB7-5D40-9442-B8F9D989980D}" type="datetimeFigureOut">
              <a:rPr lang="en-US" smtClean="0"/>
              <a:t>10/21/2024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E15405-4035-CE49-BC40-DA4BE7098E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22167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/>
              <a:t>·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1E15405-4035-CE49-BC40-DA4BE7098E7F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62241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altLang="zh-CN" dirty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altLang="zh-CN" dirty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21443-D73C-634A-A910-7320408C156D}" type="datetimeFigureOut">
              <a:rPr lang="en-US" smtClean="0"/>
              <a:t>10/21/2024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BE2B7-23DB-644D-89A2-CA3C2E8FEF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81683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21443-D73C-634A-A910-7320408C156D}" type="datetimeFigureOut">
              <a:rPr lang="en-US" smtClean="0"/>
              <a:t>10/21/2024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BE2B7-23DB-644D-89A2-CA3C2E8FEF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80605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altLang="zh-CN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21443-D73C-634A-A910-7320408C156D}" type="datetimeFigureOut">
              <a:rPr lang="en-US" smtClean="0"/>
              <a:t>10/21/2024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BE2B7-23DB-644D-89A2-CA3C2E8FEF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93217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21443-D73C-634A-A910-7320408C156D}" type="datetimeFigureOut">
              <a:rPr lang="en-US" smtClean="0"/>
              <a:t>10/21/2024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BE2B7-23DB-644D-89A2-CA3C2E8FEF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66812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CN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21443-D73C-634A-A910-7320408C156D}" type="datetimeFigureOut">
              <a:rPr lang="en-US" smtClean="0"/>
              <a:t>10/21/2024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BE2B7-23DB-644D-89A2-CA3C2E8FEF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18676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21443-D73C-634A-A910-7320408C156D}" type="datetimeFigureOut">
              <a:rPr lang="en-US" smtClean="0"/>
              <a:t>10/21/2024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BE2B7-23DB-644D-89A2-CA3C2E8FEF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56884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21443-D73C-634A-A910-7320408C156D}" type="datetimeFigureOut">
              <a:rPr lang="en-US" smtClean="0"/>
              <a:t>10/21/2024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BE2B7-23DB-644D-89A2-CA3C2E8FEF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02766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21443-D73C-634A-A910-7320408C156D}" type="datetimeFigureOut">
              <a:rPr lang="en-US" smtClean="0"/>
              <a:t>10/21/2024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BE2B7-23DB-644D-89A2-CA3C2E8FEF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78560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21443-D73C-634A-A910-7320408C156D}" type="datetimeFigureOut">
              <a:rPr lang="en-US" smtClean="0"/>
              <a:t>10/21/2024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BE2B7-23DB-644D-89A2-CA3C2E8FEF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0353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CN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21443-D73C-634A-A910-7320408C156D}" type="datetimeFigureOut">
              <a:rPr lang="en-US" smtClean="0"/>
              <a:t>10/21/2024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BE2B7-23DB-644D-89A2-CA3C2E8FEF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32581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CN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21443-D73C-634A-A910-7320408C156D}" type="datetimeFigureOut">
              <a:rPr lang="en-US" smtClean="0"/>
              <a:t>10/21/2024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BE2B7-23DB-644D-89A2-CA3C2E8FEF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11247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CN" dirty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CN" dirty="0"/>
              <a:t>Click to edit Master text styles</a:t>
            </a:r>
          </a:p>
          <a:p>
            <a:pPr lvl="1"/>
            <a:r>
              <a:rPr lang="en-US" altLang="zh-CN" dirty="0"/>
              <a:t>Second level</a:t>
            </a:r>
          </a:p>
          <a:p>
            <a:pPr lvl="2"/>
            <a:r>
              <a:rPr lang="en-US" altLang="zh-CN" dirty="0"/>
              <a:t>Third level</a:t>
            </a:r>
          </a:p>
          <a:p>
            <a:pPr lvl="3"/>
            <a:r>
              <a:rPr lang="en-US" altLang="zh-CN" dirty="0"/>
              <a:t>Fourth level</a:t>
            </a:r>
          </a:p>
          <a:p>
            <a:pPr lvl="4"/>
            <a:r>
              <a:rPr lang="en-US" altLang="zh-CN" dirty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221443-D73C-634A-A910-7320408C156D}" type="datetimeFigureOut">
              <a:rPr lang="en-US" smtClean="0"/>
              <a:t>10/21/2024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5BE2B7-23DB-644D-89A2-CA3C2E8FEF83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E015FF1-4E86-6363-F5DE-82896DC46002}"/>
              </a:ext>
            </a:extLst>
          </p:cNvPr>
          <p:cNvSpPr txBox="1"/>
          <p:nvPr userDrawn="1">
            <p:extLst>
              <p:ext uri="{1162E1C5-73C7-4A58-AE30-91384D911F3F}">
                <p184:classification xmlns:p184="http://schemas.microsoft.com/office/powerpoint/2018/4/main" val="hdr"/>
              </p:ext>
            </p:extLst>
          </p:nvPr>
        </p:nvSpPr>
        <p:spPr>
          <a:xfrm>
            <a:off x="8315325" y="63500"/>
            <a:ext cx="787400" cy="121920"/>
          </a:xfrm>
          <a:prstGeom prst="rect">
            <a:avLst/>
          </a:prstGeom>
        </p:spPr>
        <p:txBody>
          <a:bodyPr horzOverflow="overflow" lIns="0" tIns="0" rIns="0" bIns="0">
            <a:spAutoFit/>
          </a:bodyPr>
          <a:lstStyle/>
          <a:p>
            <a:pPr algn="l"/>
            <a:r>
              <a:rPr lang="en-SE" sz="80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Begränsad delning</a:t>
            </a:r>
          </a:p>
        </p:txBody>
      </p:sp>
    </p:spTree>
    <p:extLst>
      <p:ext uri="{BB962C8B-B14F-4D97-AF65-F5344CB8AC3E}">
        <p14:creationId xmlns:p14="http://schemas.microsoft.com/office/powerpoint/2010/main" val="460535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Helvetica"/>
          <a:ea typeface="+mj-ea"/>
          <a:cs typeface="Helvetica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Clr>
          <a:schemeClr val="accent6"/>
        </a:buClr>
        <a:buFont typeface="Wingdings" charset="2"/>
        <a:buChar char="§"/>
        <a:defRPr sz="2400" kern="1200">
          <a:solidFill>
            <a:schemeClr val="tx1"/>
          </a:solidFill>
          <a:latin typeface="Times New Roman"/>
          <a:ea typeface="+mn-ea"/>
          <a:cs typeface="Times New Roman"/>
        </a:defRPr>
      </a:lvl1pPr>
      <a:lvl2pPr marL="742950" indent="-285750" algn="l" defTabSz="457200" rtl="0" eaLnBrk="1" latinLnBrk="0" hangingPunct="1">
        <a:spcBef>
          <a:spcPct val="20000"/>
        </a:spcBef>
        <a:buClr>
          <a:schemeClr val="accent6"/>
        </a:buClr>
        <a:buFont typeface="Wingdings" charset="2"/>
        <a:buChar char="§"/>
        <a:defRPr sz="2000" kern="1200">
          <a:solidFill>
            <a:schemeClr val="tx1"/>
          </a:solidFill>
          <a:latin typeface="Times New Roman"/>
          <a:ea typeface="+mn-ea"/>
          <a:cs typeface="Times New Roman"/>
        </a:defRPr>
      </a:lvl2pPr>
      <a:lvl3pPr marL="1143000" indent="-228600" algn="l" defTabSz="457200" rtl="0" eaLnBrk="1" latinLnBrk="0" hangingPunct="1">
        <a:spcBef>
          <a:spcPct val="20000"/>
        </a:spcBef>
        <a:buClr>
          <a:schemeClr val="accent6"/>
        </a:buClr>
        <a:buFont typeface="Wingdings" charset="2"/>
        <a:buChar char="§"/>
        <a:defRPr sz="1800" kern="1200">
          <a:solidFill>
            <a:schemeClr val="tx1"/>
          </a:solidFill>
          <a:latin typeface="Times New Roman"/>
          <a:ea typeface="+mn-ea"/>
          <a:cs typeface="Times New Roman"/>
        </a:defRPr>
      </a:lvl3pPr>
      <a:lvl4pPr marL="1600200" indent="-228600" algn="l" defTabSz="457200" rtl="0" eaLnBrk="1" latinLnBrk="0" hangingPunct="1">
        <a:spcBef>
          <a:spcPct val="20000"/>
        </a:spcBef>
        <a:buClr>
          <a:schemeClr val="accent6"/>
        </a:buClr>
        <a:buFont typeface="Wingdings" charset="2"/>
        <a:buChar char="§"/>
        <a:defRPr sz="1600" kern="1200">
          <a:solidFill>
            <a:schemeClr val="tx1"/>
          </a:solidFill>
          <a:latin typeface="Times New Roman"/>
          <a:ea typeface="+mn-ea"/>
          <a:cs typeface="Times New Roman"/>
        </a:defRPr>
      </a:lvl4pPr>
      <a:lvl5pPr marL="2057400" indent="-228600" algn="l" defTabSz="457200" rtl="0" eaLnBrk="1" latinLnBrk="0" hangingPunct="1">
        <a:spcBef>
          <a:spcPct val="20000"/>
        </a:spcBef>
        <a:buClr>
          <a:schemeClr val="accent6"/>
        </a:buClr>
        <a:buFont typeface="Wingdings" charset="2"/>
        <a:buChar char="§"/>
        <a:defRPr sz="1600" kern="1200">
          <a:solidFill>
            <a:schemeClr val="tx1"/>
          </a:solidFill>
          <a:latin typeface="Times New Roman"/>
          <a:ea typeface="+mn-ea"/>
          <a:cs typeface="Times New Roman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7" Type="http://schemas.openxmlformats.org/officeDocument/2006/relationships/customXml" Target="../ink/ink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Relationship Id="rId6" Type="http://schemas.openxmlformats.org/officeDocument/2006/relationships/customXml" Target="../ink/ink3.xml"/><Relationship Id="rId5" Type="http://schemas.openxmlformats.org/officeDocument/2006/relationships/customXml" Target="../ink/ink2.xml"/><Relationship Id="rId4" Type="http://schemas.openxmlformats.org/officeDocument/2006/relationships/image" Target="../media/image7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46697"/>
            <a:ext cx="7772400" cy="1470025"/>
          </a:xfrm>
        </p:spPr>
        <p:txBody>
          <a:bodyPr>
            <a:noAutofit/>
          </a:bodyPr>
          <a:lstStyle/>
          <a:p>
            <a:pPr>
              <a:lnSpc>
                <a:spcPct val="130000"/>
              </a:lnSpc>
            </a:pPr>
            <a:r>
              <a:rPr lang="en-US" altLang="zh-CN" dirty="0">
                <a:solidFill>
                  <a:schemeClr val="accent1"/>
                </a:solidFill>
              </a:rPr>
              <a:t>Lecture</a:t>
            </a:r>
            <a:r>
              <a:rPr lang="zh-CN" altLang="en-US" dirty="0">
                <a:solidFill>
                  <a:schemeClr val="accent1"/>
                </a:solidFill>
              </a:rPr>
              <a:t> </a:t>
            </a:r>
            <a:r>
              <a:rPr lang="en-US" altLang="zh-CN" dirty="0">
                <a:solidFill>
                  <a:schemeClr val="accent1"/>
                </a:solidFill>
              </a:rPr>
              <a:t>4</a:t>
            </a:r>
            <a:br>
              <a:rPr lang="en-US" altLang="zh-CN" dirty="0">
                <a:solidFill>
                  <a:schemeClr val="accent1"/>
                </a:solidFill>
              </a:rPr>
            </a:br>
            <a:r>
              <a:rPr lang="en-US" altLang="zh-CN" dirty="0"/>
              <a:t>String in Java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anchor="ctr">
            <a:normAutofit/>
          </a:bodyPr>
          <a:lstStyle/>
          <a:p>
            <a:r>
              <a:rPr lang="en-US" sz="2000">
                <a:solidFill>
                  <a:schemeClr val="tx1"/>
                </a:solidFill>
              </a:rPr>
              <a:t>Department</a:t>
            </a:r>
            <a:r>
              <a:rPr lang="zh-CN" altLang="en-US" sz="2000" dirty="0">
                <a:solidFill>
                  <a:schemeClr val="tx1"/>
                </a:solidFill>
              </a:rPr>
              <a:t> </a:t>
            </a:r>
            <a:r>
              <a:rPr lang="en-US" altLang="zh-CN" sz="2000" dirty="0">
                <a:solidFill>
                  <a:schemeClr val="tx1"/>
                </a:solidFill>
              </a:rPr>
              <a:t>of</a:t>
            </a:r>
            <a:r>
              <a:rPr lang="zh-CN" altLang="en-US" sz="2000" dirty="0">
                <a:solidFill>
                  <a:schemeClr val="tx1"/>
                </a:solidFill>
              </a:rPr>
              <a:t> </a:t>
            </a:r>
            <a:r>
              <a:rPr lang="en-US" altLang="zh-CN" sz="2000" dirty="0">
                <a:solidFill>
                  <a:schemeClr val="tx1"/>
                </a:solidFill>
              </a:rPr>
              <a:t>Computer</a:t>
            </a:r>
            <a:r>
              <a:rPr lang="zh-CN" altLang="en-US" sz="2000" dirty="0">
                <a:solidFill>
                  <a:schemeClr val="tx1"/>
                </a:solidFill>
              </a:rPr>
              <a:t> </a:t>
            </a:r>
            <a:r>
              <a:rPr lang="en-US" altLang="zh-CN" sz="2000" dirty="0">
                <a:solidFill>
                  <a:schemeClr val="tx1"/>
                </a:solidFill>
              </a:rPr>
              <a:t>Science</a:t>
            </a:r>
          </a:p>
          <a:p>
            <a:r>
              <a:rPr lang="en-US" sz="2000" dirty="0">
                <a:solidFill>
                  <a:schemeClr val="tx1"/>
                </a:solidFill>
              </a:rPr>
              <a:t>Hofstra</a:t>
            </a:r>
            <a:r>
              <a:rPr lang="zh-CN" altLang="en-US" sz="2000" dirty="0">
                <a:solidFill>
                  <a:schemeClr val="tx1"/>
                </a:solidFill>
              </a:rPr>
              <a:t> </a:t>
            </a:r>
            <a:r>
              <a:rPr lang="en-US" altLang="zh-CN" sz="2000" dirty="0">
                <a:solidFill>
                  <a:schemeClr val="tx1"/>
                </a:solidFill>
              </a:rPr>
              <a:t>University</a:t>
            </a:r>
            <a:endParaRPr lang="en-US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47567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Count the number of words</a:t>
            </a:r>
          </a:p>
        </p:txBody>
      </p:sp>
      <p:sp>
        <p:nvSpPr>
          <p:cNvPr id="5" name="Rectangle 4"/>
          <p:cNvSpPr/>
          <p:nvPr/>
        </p:nvSpPr>
        <p:spPr>
          <a:xfrm>
            <a:off x="483293" y="1423872"/>
            <a:ext cx="5135754" cy="646331"/>
          </a:xfrm>
          <a:prstGeom prst="rect">
            <a:avLst/>
          </a:prstGeom>
          <a:solidFill>
            <a:srgbClr val="E6A20E"/>
          </a:solidFill>
        </p:spPr>
        <p:txBody>
          <a:bodyPr wrap="square">
            <a:spAutoFit/>
          </a:bodyPr>
          <a:lstStyle/>
          <a:p>
            <a:r>
              <a:rPr lang="en-US" altLang="zh-CN" dirty="0">
                <a:latin typeface="Arial"/>
                <a:cs typeface="Arial"/>
              </a:rPr>
              <a:t>Use</a:t>
            </a:r>
            <a:r>
              <a:rPr lang="zh-CN" altLang="en-US" dirty="0">
                <a:latin typeface="Arial"/>
                <a:cs typeface="Arial"/>
              </a:rPr>
              <a:t> </a:t>
            </a:r>
            <a:r>
              <a:rPr lang="en-US" altLang="zh-CN" dirty="0">
                <a:latin typeface="Arial"/>
                <a:cs typeface="Arial"/>
              </a:rPr>
              <a:t>String</a:t>
            </a:r>
            <a:r>
              <a:rPr lang="zh-CN" altLang="en-US" dirty="0">
                <a:latin typeface="Arial"/>
                <a:cs typeface="Arial"/>
              </a:rPr>
              <a:t> </a:t>
            </a:r>
            <a:r>
              <a:rPr lang="en-US" altLang="zh-CN" dirty="0">
                <a:latin typeface="Arial"/>
                <a:cs typeface="Arial"/>
              </a:rPr>
              <a:t>method</a:t>
            </a:r>
            <a:r>
              <a:rPr lang="zh-CN" altLang="en-US" dirty="0">
                <a:latin typeface="Arial"/>
                <a:cs typeface="Arial"/>
              </a:rPr>
              <a:t> </a:t>
            </a:r>
            <a:r>
              <a:rPr lang="en-US" dirty="0">
                <a:solidFill>
                  <a:schemeClr val="accent1"/>
                </a:solidFill>
                <a:latin typeface="Courier"/>
                <a:cs typeface="Courier"/>
              </a:rPr>
              <a:t>spli</a:t>
            </a:r>
            <a:r>
              <a:rPr lang="en-US" altLang="zh-CN" dirty="0">
                <a:solidFill>
                  <a:schemeClr val="accent1"/>
                </a:solidFill>
                <a:latin typeface="Courier"/>
                <a:cs typeface="Courier"/>
              </a:rPr>
              <a:t>t(String</a:t>
            </a:r>
            <a:r>
              <a:rPr lang="zh-CN" altLang="en-US" dirty="0">
                <a:solidFill>
                  <a:schemeClr val="accent1"/>
                </a:solidFill>
                <a:latin typeface="Courier"/>
                <a:cs typeface="Courier"/>
              </a:rPr>
              <a:t> </a:t>
            </a:r>
            <a:r>
              <a:rPr lang="en-US" altLang="zh-CN" dirty="0">
                <a:solidFill>
                  <a:schemeClr val="accent1"/>
                </a:solidFill>
                <a:latin typeface="Courier"/>
                <a:cs typeface="Courier"/>
              </a:rPr>
              <a:t>pattern)</a:t>
            </a:r>
            <a:r>
              <a:rPr lang="zh-CN" altLang="en-US" dirty="0">
                <a:latin typeface="Arial"/>
                <a:cs typeface="Arial"/>
              </a:rPr>
              <a:t> </a:t>
            </a:r>
            <a:r>
              <a:rPr lang="en-US" dirty="0">
                <a:latin typeface="Arial"/>
                <a:cs typeface="Arial"/>
              </a:rPr>
              <a:t>to</a:t>
            </a:r>
            <a:r>
              <a:rPr lang="zh-CN" altLang="en-US" dirty="0">
                <a:latin typeface="Arial"/>
                <a:cs typeface="Arial"/>
              </a:rPr>
              <a:t> </a:t>
            </a:r>
            <a:r>
              <a:rPr lang="en-US" dirty="0">
                <a:latin typeface="Arial"/>
                <a:cs typeface="Arial"/>
              </a:rPr>
              <a:t>split apart the String. </a:t>
            </a:r>
          </a:p>
        </p:txBody>
      </p:sp>
      <p:sp>
        <p:nvSpPr>
          <p:cNvPr id="6" name="Rectangle 5"/>
          <p:cNvSpPr/>
          <p:nvPr/>
        </p:nvSpPr>
        <p:spPr>
          <a:xfrm>
            <a:off x="483293" y="2242502"/>
            <a:ext cx="5509777" cy="5232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0000"/>
                </a:solidFill>
                <a:latin typeface="Menlo Bold"/>
                <a:cs typeface="Menlo Bold"/>
              </a:rPr>
              <a:t>String text = </a:t>
            </a:r>
            <a:r>
              <a:rPr lang="en-US" sz="1400" dirty="0">
                <a:solidFill>
                  <a:srgbClr val="2A00FF"/>
                </a:solidFill>
                <a:latin typeface="Menlo Bold"/>
                <a:cs typeface="Menlo Bold"/>
              </a:rPr>
              <a:t>"Can you hear me? Hello, hello?"</a:t>
            </a:r>
            <a:r>
              <a:rPr lang="en-US" sz="1400" dirty="0">
                <a:latin typeface="Menlo Bold"/>
                <a:cs typeface="Menlo Bold"/>
              </a:rPr>
              <a:t>;</a:t>
            </a:r>
          </a:p>
          <a:p>
            <a:r>
              <a:rPr lang="en-US" sz="1400" dirty="0">
                <a:solidFill>
                  <a:srgbClr val="000000"/>
                </a:solidFill>
                <a:latin typeface="Menlo Bold"/>
                <a:cs typeface="Menlo Bold"/>
              </a:rPr>
              <a:t>S</a:t>
            </a:r>
            <a:r>
              <a:rPr lang="en-US" altLang="zh-CN" sz="1400" dirty="0">
                <a:solidFill>
                  <a:srgbClr val="000000"/>
                </a:solidFill>
                <a:latin typeface="Menlo Bold"/>
                <a:cs typeface="Menlo Bold"/>
              </a:rPr>
              <a:t>tring[]</a:t>
            </a:r>
            <a:r>
              <a:rPr lang="zh-CN" altLang="en-US" sz="1400" dirty="0">
                <a:solidFill>
                  <a:srgbClr val="000000"/>
                </a:solidFill>
                <a:latin typeface="Menlo Bold"/>
                <a:cs typeface="Menlo Bold"/>
              </a:rPr>
              <a:t> </a:t>
            </a:r>
            <a:r>
              <a:rPr lang="en-US" altLang="zh-CN" sz="1400" dirty="0">
                <a:solidFill>
                  <a:srgbClr val="000000"/>
                </a:solidFill>
                <a:latin typeface="Menlo Bold"/>
                <a:cs typeface="Menlo Bold"/>
              </a:rPr>
              <a:t>words</a:t>
            </a:r>
            <a:r>
              <a:rPr lang="zh-CN" altLang="en-US" sz="1400" dirty="0">
                <a:solidFill>
                  <a:srgbClr val="000000"/>
                </a:solidFill>
                <a:latin typeface="Menlo Bold"/>
                <a:cs typeface="Menlo Bold"/>
              </a:rPr>
              <a:t> </a:t>
            </a:r>
            <a:r>
              <a:rPr lang="en-US" altLang="zh-CN" sz="1400" dirty="0">
                <a:solidFill>
                  <a:srgbClr val="000000"/>
                </a:solidFill>
                <a:latin typeface="Menlo Bold"/>
                <a:cs typeface="Menlo Bold"/>
              </a:rPr>
              <a:t>=</a:t>
            </a:r>
            <a:r>
              <a:rPr lang="zh-CN" altLang="en-US" sz="1400" dirty="0">
                <a:solidFill>
                  <a:srgbClr val="000000"/>
                </a:solidFill>
                <a:latin typeface="Menlo Bold"/>
                <a:cs typeface="Menlo Bold"/>
              </a:rPr>
              <a:t> </a:t>
            </a:r>
            <a:r>
              <a:rPr lang="en-US" altLang="zh-CN" sz="1400" dirty="0">
                <a:solidFill>
                  <a:srgbClr val="000000"/>
                </a:solidFill>
                <a:latin typeface="Menlo Bold"/>
                <a:cs typeface="Menlo Bold"/>
              </a:rPr>
              <a:t>text.split(</a:t>
            </a:r>
            <a:r>
              <a:rPr lang="en-US" sz="1400" dirty="0">
                <a:solidFill>
                  <a:srgbClr val="2A00FF"/>
                </a:solidFill>
                <a:latin typeface="Menlo Bold"/>
                <a:cs typeface="Menlo Bold"/>
              </a:rPr>
              <a:t>"</a:t>
            </a:r>
            <a:r>
              <a:rPr lang="zh-CN" altLang="en-US" sz="1400" dirty="0">
                <a:solidFill>
                  <a:srgbClr val="2A00FF"/>
                </a:solidFill>
                <a:latin typeface="Menlo Bold"/>
                <a:cs typeface="Menlo Bold"/>
              </a:rPr>
              <a:t> </a:t>
            </a:r>
            <a:r>
              <a:rPr lang="en-US" sz="1400" dirty="0">
                <a:solidFill>
                  <a:srgbClr val="2A00FF"/>
                </a:solidFill>
                <a:latin typeface="Menlo Bold"/>
                <a:cs typeface="Menlo Bold"/>
              </a:rPr>
              <a:t>"</a:t>
            </a:r>
            <a:r>
              <a:rPr lang="en-US" altLang="zh-CN" sz="1400" dirty="0">
                <a:solidFill>
                  <a:srgbClr val="000000"/>
                </a:solidFill>
                <a:latin typeface="Menlo Bold"/>
                <a:cs typeface="Menlo Bold"/>
              </a:rPr>
              <a:t>);</a:t>
            </a:r>
            <a:endParaRPr lang="en-US" sz="1400" dirty="0">
              <a:latin typeface="Menlo Bold"/>
              <a:cs typeface="Menlo Bold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422158" y="3044654"/>
            <a:ext cx="443609" cy="44360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600768" y="3009817"/>
            <a:ext cx="808753" cy="5306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>
                <a:latin typeface="Courier"/>
                <a:cs typeface="Courier"/>
              </a:rPr>
              <a:t>“Can”</a:t>
            </a:r>
          </a:p>
        </p:txBody>
      </p:sp>
      <p:sp>
        <p:nvSpPr>
          <p:cNvPr id="10" name="Rectangle 9"/>
          <p:cNvSpPr/>
          <p:nvPr/>
        </p:nvSpPr>
        <p:spPr>
          <a:xfrm>
            <a:off x="3400823" y="3009817"/>
            <a:ext cx="852244" cy="5306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>
                <a:latin typeface="Courier"/>
                <a:cs typeface="Courier"/>
              </a:rPr>
              <a:t>“you”</a:t>
            </a:r>
          </a:p>
        </p:txBody>
      </p:sp>
      <p:sp>
        <p:nvSpPr>
          <p:cNvPr id="11" name="Rectangle 10"/>
          <p:cNvSpPr/>
          <p:nvPr/>
        </p:nvSpPr>
        <p:spPr>
          <a:xfrm>
            <a:off x="4244369" y="3009817"/>
            <a:ext cx="922192" cy="5306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>
                <a:latin typeface="Courier"/>
                <a:cs typeface="Courier"/>
              </a:rPr>
              <a:t>“hear”</a:t>
            </a:r>
          </a:p>
        </p:txBody>
      </p:sp>
      <p:sp>
        <p:nvSpPr>
          <p:cNvPr id="12" name="Rectangle 11"/>
          <p:cNvSpPr/>
          <p:nvPr/>
        </p:nvSpPr>
        <p:spPr>
          <a:xfrm>
            <a:off x="5166561" y="3009821"/>
            <a:ext cx="800236" cy="5306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>
                <a:latin typeface="Courier"/>
                <a:cs typeface="Courier"/>
              </a:rPr>
              <a:t>“me</a:t>
            </a:r>
            <a:r>
              <a:rPr lang="en-US" altLang="zh-CN" sz="1600" dirty="0">
                <a:latin typeface="Courier"/>
                <a:cs typeface="Courier"/>
              </a:rPr>
              <a:t>?</a:t>
            </a:r>
            <a:r>
              <a:rPr lang="en-US" sz="1600" dirty="0">
                <a:latin typeface="Courier"/>
                <a:cs typeface="Courier"/>
              </a:rPr>
              <a:t>”</a:t>
            </a:r>
          </a:p>
        </p:txBody>
      </p:sp>
      <p:sp>
        <p:nvSpPr>
          <p:cNvPr id="13" name="Rectangle 12"/>
          <p:cNvSpPr/>
          <p:nvPr/>
        </p:nvSpPr>
        <p:spPr>
          <a:xfrm>
            <a:off x="5958098" y="3009824"/>
            <a:ext cx="1199540" cy="5306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>
                <a:latin typeface="Courier"/>
                <a:cs typeface="Courier"/>
              </a:rPr>
              <a:t>“H</a:t>
            </a:r>
            <a:r>
              <a:rPr lang="en-US" altLang="zh-CN" sz="1600" dirty="0">
                <a:latin typeface="Courier"/>
                <a:cs typeface="Courier"/>
              </a:rPr>
              <a:t>ello,</a:t>
            </a:r>
            <a:r>
              <a:rPr lang="en-US" sz="1600" dirty="0">
                <a:latin typeface="Courier"/>
                <a:cs typeface="Courier"/>
              </a:rPr>
              <a:t>”</a:t>
            </a:r>
          </a:p>
        </p:txBody>
      </p:sp>
      <p:sp>
        <p:nvSpPr>
          <p:cNvPr id="14" name="Rectangle 13"/>
          <p:cNvSpPr/>
          <p:nvPr/>
        </p:nvSpPr>
        <p:spPr>
          <a:xfrm>
            <a:off x="7157637" y="3009817"/>
            <a:ext cx="1166376" cy="5306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>
                <a:latin typeface="Courier"/>
                <a:cs typeface="Courier"/>
              </a:rPr>
              <a:t>“hello</a:t>
            </a:r>
            <a:r>
              <a:rPr lang="en-US" altLang="zh-CN" sz="1600" dirty="0">
                <a:latin typeface="Courier"/>
                <a:cs typeface="Courier"/>
              </a:rPr>
              <a:t>?</a:t>
            </a:r>
            <a:r>
              <a:rPr lang="en-US" sz="1600" dirty="0">
                <a:latin typeface="Courier"/>
                <a:cs typeface="Courier"/>
              </a:rPr>
              <a:t>”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83293" y="3053353"/>
            <a:ext cx="8772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urier"/>
                <a:cs typeface="Courier"/>
              </a:rPr>
              <a:t>words</a:t>
            </a:r>
          </a:p>
        </p:txBody>
      </p:sp>
      <p:cxnSp>
        <p:nvCxnSpPr>
          <p:cNvPr id="17" name="Straight Arrow Connector 16"/>
          <p:cNvCxnSpPr>
            <a:endCxn id="9" idx="1"/>
          </p:cNvCxnSpPr>
          <p:nvPr/>
        </p:nvCxnSpPr>
        <p:spPr>
          <a:xfrm>
            <a:off x="1652660" y="3275133"/>
            <a:ext cx="948108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>
          <a:xfrm>
            <a:off x="483294" y="4108588"/>
            <a:ext cx="5509777" cy="5232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0000"/>
                </a:solidFill>
                <a:latin typeface="Menlo Bold"/>
                <a:cs typeface="Menlo Bold"/>
              </a:rPr>
              <a:t>String text = </a:t>
            </a:r>
            <a:r>
              <a:rPr lang="en-US" sz="1400" dirty="0">
                <a:solidFill>
                  <a:srgbClr val="2A00FF"/>
                </a:solidFill>
                <a:latin typeface="Menlo Bold"/>
                <a:cs typeface="Menlo Bold"/>
              </a:rPr>
              <a:t>“Can you hear me? </a:t>
            </a:r>
            <a:r>
              <a:rPr lang="zh-CN" altLang="en-US" sz="1400" dirty="0">
                <a:solidFill>
                  <a:srgbClr val="2A00FF"/>
                </a:solidFill>
                <a:latin typeface="Menlo Bold"/>
                <a:cs typeface="Menlo Bold"/>
              </a:rPr>
              <a:t> </a:t>
            </a:r>
            <a:r>
              <a:rPr lang="en-US" sz="1400" dirty="0">
                <a:solidFill>
                  <a:srgbClr val="2A00FF"/>
                </a:solidFill>
                <a:latin typeface="Menlo Bold"/>
                <a:cs typeface="Menlo Bold"/>
              </a:rPr>
              <a:t>Hello, hello?"</a:t>
            </a:r>
            <a:r>
              <a:rPr lang="en-US" altLang="zh-CN" sz="1400" dirty="0">
                <a:solidFill>
                  <a:srgbClr val="000000"/>
                </a:solidFill>
                <a:latin typeface="Menlo Bold"/>
                <a:cs typeface="Menlo Bold"/>
              </a:rPr>
              <a:t>;</a:t>
            </a:r>
            <a:endParaRPr lang="en-US" sz="1400" dirty="0">
              <a:solidFill>
                <a:srgbClr val="000000"/>
              </a:solidFill>
              <a:latin typeface="Menlo Bold"/>
              <a:cs typeface="Menlo Bold"/>
            </a:endParaRPr>
          </a:p>
          <a:p>
            <a:r>
              <a:rPr lang="en-US" sz="1400" dirty="0">
                <a:solidFill>
                  <a:srgbClr val="000000"/>
                </a:solidFill>
                <a:latin typeface="Menlo Bold"/>
                <a:cs typeface="Menlo Bold"/>
              </a:rPr>
              <a:t>S</a:t>
            </a:r>
            <a:r>
              <a:rPr lang="en-US" altLang="zh-CN" sz="1400" dirty="0">
                <a:solidFill>
                  <a:srgbClr val="000000"/>
                </a:solidFill>
                <a:latin typeface="Menlo Bold"/>
                <a:cs typeface="Menlo Bold"/>
              </a:rPr>
              <a:t>tring[]</a:t>
            </a:r>
            <a:r>
              <a:rPr lang="zh-CN" altLang="en-US" sz="1400" dirty="0">
                <a:solidFill>
                  <a:srgbClr val="000000"/>
                </a:solidFill>
                <a:latin typeface="Menlo Bold"/>
                <a:cs typeface="Menlo Bold"/>
              </a:rPr>
              <a:t> </a:t>
            </a:r>
            <a:r>
              <a:rPr lang="en-US" altLang="zh-CN" sz="1400" dirty="0">
                <a:solidFill>
                  <a:srgbClr val="000000"/>
                </a:solidFill>
                <a:latin typeface="Menlo Bold"/>
                <a:cs typeface="Menlo Bold"/>
              </a:rPr>
              <a:t>words</a:t>
            </a:r>
            <a:r>
              <a:rPr lang="zh-CN" altLang="en-US" sz="1400" dirty="0">
                <a:solidFill>
                  <a:srgbClr val="000000"/>
                </a:solidFill>
                <a:latin typeface="Menlo Bold"/>
                <a:cs typeface="Menlo Bold"/>
              </a:rPr>
              <a:t> </a:t>
            </a:r>
            <a:r>
              <a:rPr lang="en-US" altLang="zh-CN" sz="1400" dirty="0">
                <a:solidFill>
                  <a:srgbClr val="000000"/>
                </a:solidFill>
                <a:latin typeface="Menlo Bold"/>
                <a:cs typeface="Menlo Bold"/>
              </a:rPr>
              <a:t>=</a:t>
            </a:r>
            <a:r>
              <a:rPr lang="zh-CN" altLang="en-US" sz="1400" dirty="0">
                <a:solidFill>
                  <a:srgbClr val="000000"/>
                </a:solidFill>
                <a:latin typeface="Menlo Bold"/>
                <a:cs typeface="Menlo Bold"/>
              </a:rPr>
              <a:t> </a:t>
            </a:r>
            <a:r>
              <a:rPr lang="en-US" altLang="zh-CN" sz="1400" dirty="0">
                <a:solidFill>
                  <a:srgbClr val="000000"/>
                </a:solidFill>
                <a:latin typeface="Menlo Bold"/>
                <a:cs typeface="Menlo Bold"/>
              </a:rPr>
              <a:t>text.split(</a:t>
            </a:r>
            <a:r>
              <a:rPr lang="en-US" sz="1400" dirty="0">
                <a:solidFill>
                  <a:srgbClr val="2A00FF"/>
                </a:solidFill>
                <a:latin typeface="Menlo Bold"/>
                <a:cs typeface="Menlo Bold"/>
              </a:rPr>
              <a:t>"</a:t>
            </a:r>
            <a:r>
              <a:rPr lang="zh-CN" altLang="en-US" sz="1400" dirty="0">
                <a:solidFill>
                  <a:srgbClr val="2A00FF"/>
                </a:solidFill>
                <a:latin typeface="Menlo Bold"/>
                <a:cs typeface="Menlo Bold"/>
              </a:rPr>
              <a:t> </a:t>
            </a:r>
            <a:r>
              <a:rPr lang="en-US" sz="1400" dirty="0">
                <a:solidFill>
                  <a:srgbClr val="2A00FF"/>
                </a:solidFill>
                <a:latin typeface="Menlo Bold"/>
                <a:cs typeface="Menlo Bold"/>
              </a:rPr>
              <a:t>"</a:t>
            </a:r>
            <a:r>
              <a:rPr lang="en-US" altLang="zh-CN" sz="1400" dirty="0">
                <a:solidFill>
                  <a:srgbClr val="000000"/>
                </a:solidFill>
                <a:latin typeface="Menlo Bold"/>
                <a:cs typeface="Menlo Bold"/>
              </a:rPr>
              <a:t>);</a:t>
            </a:r>
            <a:endParaRPr lang="en-US" sz="1400" dirty="0">
              <a:latin typeface="Menlo Bold"/>
              <a:cs typeface="Menlo Bold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1422159" y="4867245"/>
            <a:ext cx="443609" cy="44360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2583373" y="4832408"/>
            <a:ext cx="808753" cy="5306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>
                <a:latin typeface="Courier"/>
                <a:cs typeface="Courier"/>
              </a:rPr>
              <a:t>“Can”</a:t>
            </a:r>
          </a:p>
        </p:txBody>
      </p:sp>
      <p:sp>
        <p:nvSpPr>
          <p:cNvPr id="22" name="Rectangle 21"/>
          <p:cNvSpPr/>
          <p:nvPr/>
        </p:nvSpPr>
        <p:spPr>
          <a:xfrm>
            <a:off x="3383428" y="4832408"/>
            <a:ext cx="852244" cy="5306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>
                <a:latin typeface="Courier"/>
                <a:cs typeface="Courier"/>
              </a:rPr>
              <a:t>“you”</a:t>
            </a:r>
          </a:p>
        </p:txBody>
      </p:sp>
      <p:sp>
        <p:nvSpPr>
          <p:cNvPr id="23" name="Rectangle 22"/>
          <p:cNvSpPr/>
          <p:nvPr/>
        </p:nvSpPr>
        <p:spPr>
          <a:xfrm>
            <a:off x="4226974" y="4832408"/>
            <a:ext cx="922192" cy="5306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>
                <a:latin typeface="Courier"/>
                <a:cs typeface="Courier"/>
              </a:rPr>
              <a:t>“hear”</a:t>
            </a:r>
          </a:p>
        </p:txBody>
      </p:sp>
      <p:sp>
        <p:nvSpPr>
          <p:cNvPr id="24" name="Rectangle 23"/>
          <p:cNvSpPr/>
          <p:nvPr/>
        </p:nvSpPr>
        <p:spPr>
          <a:xfrm>
            <a:off x="5149166" y="4832412"/>
            <a:ext cx="800236" cy="5306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>
                <a:latin typeface="Courier"/>
                <a:cs typeface="Courier"/>
              </a:rPr>
              <a:t>“me</a:t>
            </a:r>
            <a:r>
              <a:rPr lang="en-US" altLang="zh-CN" sz="1600" dirty="0">
                <a:latin typeface="Courier"/>
                <a:cs typeface="Courier"/>
              </a:rPr>
              <a:t>?</a:t>
            </a:r>
            <a:r>
              <a:rPr lang="en-US" sz="1600" dirty="0">
                <a:latin typeface="Courier"/>
                <a:cs typeface="Courier"/>
              </a:rPr>
              <a:t>”</a:t>
            </a:r>
          </a:p>
        </p:txBody>
      </p:sp>
      <p:sp>
        <p:nvSpPr>
          <p:cNvPr id="25" name="Rectangle 24"/>
          <p:cNvSpPr/>
          <p:nvPr/>
        </p:nvSpPr>
        <p:spPr>
          <a:xfrm>
            <a:off x="6410395" y="4832415"/>
            <a:ext cx="1199540" cy="5306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>
                <a:latin typeface="Courier"/>
                <a:cs typeface="Courier"/>
              </a:rPr>
              <a:t>“H</a:t>
            </a:r>
            <a:r>
              <a:rPr lang="en-US" altLang="zh-CN" sz="1600" dirty="0">
                <a:latin typeface="Courier"/>
                <a:cs typeface="Courier"/>
              </a:rPr>
              <a:t>ello,</a:t>
            </a:r>
            <a:r>
              <a:rPr lang="en-US" sz="1600" dirty="0">
                <a:latin typeface="Courier"/>
                <a:cs typeface="Courier"/>
              </a:rPr>
              <a:t>”</a:t>
            </a:r>
          </a:p>
        </p:txBody>
      </p:sp>
      <p:sp>
        <p:nvSpPr>
          <p:cNvPr id="26" name="Rectangle 25"/>
          <p:cNvSpPr/>
          <p:nvPr/>
        </p:nvSpPr>
        <p:spPr>
          <a:xfrm>
            <a:off x="7609934" y="4832408"/>
            <a:ext cx="1166376" cy="5306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>
                <a:latin typeface="Courier"/>
                <a:cs typeface="Courier"/>
              </a:rPr>
              <a:t>“hello</a:t>
            </a:r>
            <a:r>
              <a:rPr lang="en-US" altLang="zh-CN" sz="1600" dirty="0">
                <a:latin typeface="Courier"/>
                <a:cs typeface="Courier"/>
              </a:rPr>
              <a:t>?</a:t>
            </a:r>
            <a:r>
              <a:rPr lang="en-US" sz="1600" dirty="0">
                <a:latin typeface="Courier"/>
                <a:cs typeface="Courier"/>
              </a:rPr>
              <a:t>”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483294" y="4875944"/>
            <a:ext cx="8772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urier"/>
                <a:cs typeface="Courier"/>
              </a:rPr>
              <a:t>words</a:t>
            </a:r>
          </a:p>
        </p:txBody>
      </p:sp>
      <p:cxnSp>
        <p:nvCxnSpPr>
          <p:cNvPr id="28" name="Straight Arrow Connector 27"/>
          <p:cNvCxnSpPr>
            <a:endCxn id="21" idx="1"/>
          </p:cNvCxnSpPr>
          <p:nvPr/>
        </p:nvCxnSpPr>
        <p:spPr>
          <a:xfrm>
            <a:off x="1652660" y="5097724"/>
            <a:ext cx="930713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Rectangle 29"/>
          <p:cNvSpPr/>
          <p:nvPr/>
        </p:nvSpPr>
        <p:spPr>
          <a:xfrm>
            <a:off x="2836549" y="3635779"/>
            <a:ext cx="296914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400" dirty="0">
                <a:solidFill>
                  <a:schemeClr val="accent6"/>
                </a:solidFill>
                <a:latin typeface="Arial"/>
                <a:cs typeface="Arial"/>
              </a:rPr>
              <a:t>what</a:t>
            </a:r>
            <a:r>
              <a:rPr lang="zh-CN" altLang="en-US" sz="1400" dirty="0">
                <a:solidFill>
                  <a:schemeClr val="accent6"/>
                </a:solidFill>
                <a:latin typeface="Arial"/>
                <a:cs typeface="Arial"/>
              </a:rPr>
              <a:t> </a:t>
            </a:r>
            <a:r>
              <a:rPr lang="en-US" altLang="zh-CN" sz="1400" dirty="0">
                <a:solidFill>
                  <a:schemeClr val="accent6"/>
                </a:solidFill>
                <a:latin typeface="Arial"/>
                <a:cs typeface="Arial"/>
              </a:rPr>
              <a:t>if</a:t>
            </a:r>
            <a:r>
              <a:rPr lang="zh-CN" altLang="en-US" sz="1400" dirty="0">
                <a:solidFill>
                  <a:schemeClr val="accent6"/>
                </a:solidFill>
                <a:latin typeface="Arial"/>
                <a:cs typeface="Arial"/>
              </a:rPr>
              <a:t> </a:t>
            </a:r>
            <a:r>
              <a:rPr lang="en-US" altLang="zh-CN" sz="1400" dirty="0">
                <a:solidFill>
                  <a:schemeClr val="accent6"/>
                </a:solidFill>
                <a:latin typeface="Arial"/>
                <a:cs typeface="Arial"/>
              </a:rPr>
              <a:t>we</a:t>
            </a:r>
            <a:r>
              <a:rPr lang="zh-CN" altLang="en-US" sz="1400" dirty="0">
                <a:solidFill>
                  <a:schemeClr val="accent6"/>
                </a:solidFill>
                <a:latin typeface="Arial"/>
                <a:cs typeface="Arial"/>
              </a:rPr>
              <a:t> </a:t>
            </a:r>
            <a:r>
              <a:rPr lang="en-US" altLang="zh-CN" sz="1400" dirty="0">
                <a:solidFill>
                  <a:schemeClr val="accent6"/>
                </a:solidFill>
                <a:latin typeface="Arial"/>
                <a:cs typeface="Arial"/>
              </a:rPr>
              <a:t>add</a:t>
            </a:r>
            <a:r>
              <a:rPr lang="zh-CN" altLang="en-US" sz="1400" dirty="0">
                <a:solidFill>
                  <a:schemeClr val="accent6"/>
                </a:solidFill>
                <a:latin typeface="Arial"/>
                <a:cs typeface="Arial"/>
              </a:rPr>
              <a:t> </a:t>
            </a:r>
            <a:r>
              <a:rPr lang="en-US" altLang="zh-CN" sz="1400" dirty="0">
                <a:solidFill>
                  <a:schemeClr val="accent6"/>
                </a:solidFill>
                <a:latin typeface="Arial"/>
                <a:cs typeface="Arial"/>
              </a:rPr>
              <a:t>an</a:t>
            </a:r>
            <a:r>
              <a:rPr lang="zh-CN" altLang="en-US" sz="1400" dirty="0">
                <a:solidFill>
                  <a:schemeClr val="accent6"/>
                </a:solidFill>
                <a:latin typeface="Arial"/>
                <a:cs typeface="Arial"/>
              </a:rPr>
              <a:t> </a:t>
            </a:r>
            <a:r>
              <a:rPr lang="en-US" altLang="zh-CN" sz="1400" dirty="0">
                <a:solidFill>
                  <a:schemeClr val="accent6"/>
                </a:solidFill>
                <a:latin typeface="Arial"/>
                <a:cs typeface="Arial"/>
              </a:rPr>
              <a:t>extra</a:t>
            </a:r>
            <a:r>
              <a:rPr lang="zh-CN" altLang="en-US" sz="1400" dirty="0">
                <a:solidFill>
                  <a:schemeClr val="accent6"/>
                </a:solidFill>
                <a:latin typeface="Arial"/>
                <a:cs typeface="Arial"/>
              </a:rPr>
              <a:t> </a:t>
            </a:r>
            <a:r>
              <a:rPr lang="en-US" altLang="zh-CN" sz="1400" dirty="0">
                <a:solidFill>
                  <a:schemeClr val="accent6"/>
                </a:solidFill>
                <a:latin typeface="Arial"/>
                <a:cs typeface="Arial"/>
              </a:rPr>
              <a:t>space</a:t>
            </a:r>
            <a:r>
              <a:rPr lang="zh-CN" altLang="en-US" sz="1400" dirty="0">
                <a:solidFill>
                  <a:schemeClr val="accent6"/>
                </a:solidFill>
                <a:latin typeface="Arial"/>
                <a:cs typeface="Arial"/>
              </a:rPr>
              <a:t> </a:t>
            </a:r>
            <a:r>
              <a:rPr lang="en-US" altLang="zh-CN" sz="1400" dirty="0">
                <a:solidFill>
                  <a:schemeClr val="accent6"/>
                </a:solidFill>
                <a:latin typeface="Arial"/>
                <a:cs typeface="Arial"/>
              </a:rPr>
              <a:t>here</a:t>
            </a:r>
            <a:endParaRPr lang="en-US" sz="1400" dirty="0">
              <a:solidFill>
                <a:schemeClr val="accent6"/>
              </a:solidFill>
              <a:latin typeface="Arial"/>
              <a:cs typeface="Arial"/>
            </a:endParaRPr>
          </a:p>
        </p:txBody>
      </p:sp>
      <p:cxnSp>
        <p:nvCxnSpPr>
          <p:cNvPr id="32" name="Straight Arrow Connector 31"/>
          <p:cNvCxnSpPr/>
          <p:nvPr/>
        </p:nvCxnSpPr>
        <p:spPr>
          <a:xfrm flipH="1">
            <a:off x="2901952" y="3943556"/>
            <a:ext cx="182663" cy="231913"/>
          </a:xfrm>
          <a:prstGeom prst="straightConnector1">
            <a:avLst/>
          </a:prstGeom>
          <a:ln>
            <a:solidFill>
              <a:srgbClr val="F79646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5" name="Rectangle 34"/>
          <p:cNvSpPr/>
          <p:nvPr/>
        </p:nvSpPr>
        <p:spPr>
          <a:xfrm>
            <a:off x="5940702" y="4832408"/>
            <a:ext cx="469692" cy="530632"/>
          </a:xfrm>
          <a:prstGeom prst="rect">
            <a:avLst/>
          </a:prstGeom>
          <a:ln>
            <a:solidFill>
              <a:srgbClr val="F79646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F79646"/>
                </a:solidFill>
                <a:latin typeface="Courier"/>
                <a:cs typeface="Courier"/>
              </a:rPr>
              <a:t>“”</a:t>
            </a:r>
          </a:p>
        </p:txBody>
      </p:sp>
      <p:pic>
        <p:nvPicPr>
          <p:cNvPr id="39" name="Picture 38" descr="Screen Shot 2018-08-25 at 2.53.29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818" y="5539821"/>
            <a:ext cx="5140646" cy="1120476"/>
          </a:xfrm>
          <a:prstGeom prst="rect">
            <a:avLst/>
          </a:prstGeom>
        </p:spPr>
      </p:pic>
      <p:sp>
        <p:nvSpPr>
          <p:cNvPr id="40" name="Rounded Rectangle 39"/>
          <p:cNvSpPr/>
          <p:nvPr/>
        </p:nvSpPr>
        <p:spPr>
          <a:xfrm>
            <a:off x="5366619" y="6376297"/>
            <a:ext cx="1561147" cy="310097"/>
          </a:xfrm>
          <a:prstGeom prst="roundRect">
            <a:avLst/>
          </a:prstGeom>
          <a:noFill/>
          <a:ln w="28575" cmpd="sng">
            <a:solidFill>
              <a:srgbClr val="FF66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/>
          <p:cNvSpPr/>
          <p:nvPr/>
        </p:nvSpPr>
        <p:spPr>
          <a:xfrm>
            <a:off x="5717655" y="5996319"/>
            <a:ext cx="1931113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400" dirty="0">
                <a:solidFill>
                  <a:schemeClr val="accent6"/>
                </a:solidFill>
                <a:latin typeface="Arial"/>
                <a:cs typeface="Arial"/>
              </a:rPr>
              <a:t>it</a:t>
            </a:r>
            <a:r>
              <a:rPr lang="zh-CN" altLang="en-US" sz="1400" dirty="0">
                <a:solidFill>
                  <a:schemeClr val="accent6"/>
                </a:solidFill>
                <a:latin typeface="Arial"/>
                <a:cs typeface="Arial"/>
              </a:rPr>
              <a:t> </a:t>
            </a:r>
            <a:r>
              <a:rPr lang="en-US" altLang="zh-CN" sz="1400" dirty="0">
                <a:solidFill>
                  <a:schemeClr val="accent6"/>
                </a:solidFill>
                <a:latin typeface="Arial"/>
                <a:cs typeface="Arial"/>
              </a:rPr>
              <a:t>doesn’t</a:t>
            </a:r>
            <a:r>
              <a:rPr lang="zh-CN" altLang="en-US" sz="1400" dirty="0">
                <a:solidFill>
                  <a:schemeClr val="accent6"/>
                </a:solidFill>
                <a:latin typeface="Arial"/>
                <a:cs typeface="Arial"/>
              </a:rPr>
              <a:t> </a:t>
            </a:r>
            <a:r>
              <a:rPr lang="en-US" altLang="zh-CN" sz="1400" dirty="0">
                <a:solidFill>
                  <a:schemeClr val="accent6"/>
                </a:solidFill>
                <a:latin typeface="Arial"/>
                <a:cs typeface="Arial"/>
              </a:rPr>
              <a:t>take</a:t>
            </a:r>
            <a:r>
              <a:rPr lang="zh-CN" altLang="en-US" sz="1400" dirty="0">
                <a:solidFill>
                  <a:schemeClr val="accent6"/>
                </a:solidFill>
                <a:latin typeface="Arial"/>
                <a:cs typeface="Arial"/>
              </a:rPr>
              <a:t> </a:t>
            </a:r>
            <a:r>
              <a:rPr lang="en-US" altLang="zh-CN" sz="1400" dirty="0">
                <a:solidFill>
                  <a:schemeClr val="accent6"/>
                </a:solidFill>
                <a:latin typeface="Arial"/>
                <a:cs typeface="Arial"/>
              </a:rPr>
              <a:t>a</a:t>
            </a:r>
            <a:r>
              <a:rPr lang="zh-CN" altLang="en-US" sz="1400" dirty="0">
                <a:solidFill>
                  <a:schemeClr val="accent6"/>
                </a:solidFill>
                <a:latin typeface="Arial"/>
                <a:cs typeface="Arial"/>
              </a:rPr>
              <a:t> </a:t>
            </a:r>
            <a:r>
              <a:rPr lang="en-US" altLang="zh-CN" sz="1400" dirty="0">
                <a:solidFill>
                  <a:schemeClr val="accent6"/>
                </a:solidFill>
                <a:latin typeface="Arial"/>
                <a:cs typeface="Arial"/>
              </a:rPr>
              <a:t>string</a:t>
            </a:r>
            <a:endParaRPr lang="en-US" sz="1400" dirty="0">
              <a:solidFill>
                <a:schemeClr val="accent6"/>
              </a:solidFill>
              <a:latin typeface="Arial"/>
              <a:cs typeface="Arial"/>
            </a:endParaRPr>
          </a:p>
        </p:txBody>
      </p:sp>
      <p:cxnSp>
        <p:nvCxnSpPr>
          <p:cNvPr id="42" name="Straight Arrow Connector 41"/>
          <p:cNvCxnSpPr/>
          <p:nvPr/>
        </p:nvCxnSpPr>
        <p:spPr>
          <a:xfrm flipH="1">
            <a:off x="5149167" y="6158640"/>
            <a:ext cx="469880" cy="0"/>
          </a:xfrm>
          <a:prstGeom prst="straightConnector1">
            <a:avLst/>
          </a:prstGeom>
          <a:ln>
            <a:solidFill>
              <a:srgbClr val="F79646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392524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0" dur="500"/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8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/>
      <p:bldP spid="30" grpId="0"/>
      <p:bldP spid="35" grpId="0" animBg="1"/>
      <p:bldP spid="40" grpId="0" animBg="1"/>
      <p:bldP spid="4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Introduction to Regular Expressions (Regex)</a:t>
            </a:r>
          </a:p>
        </p:txBody>
      </p:sp>
      <p:sp>
        <p:nvSpPr>
          <p:cNvPr id="4" name="Rectangle 3"/>
          <p:cNvSpPr/>
          <p:nvPr/>
        </p:nvSpPr>
        <p:spPr>
          <a:xfrm>
            <a:off x="561474" y="2329066"/>
            <a:ext cx="3863475" cy="5232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0000"/>
                </a:solidFill>
                <a:latin typeface="Menlo Bold"/>
                <a:cs typeface="Menlo Bold"/>
              </a:rPr>
              <a:t>String text = </a:t>
            </a:r>
            <a:r>
              <a:rPr lang="en-US" sz="1400" dirty="0">
                <a:solidFill>
                  <a:srgbClr val="0000FF"/>
                </a:solidFill>
                <a:latin typeface="Menlo Bold"/>
                <a:cs typeface="Menlo Bold"/>
              </a:rPr>
              <a:t>"Hello  </a:t>
            </a:r>
            <a:r>
              <a:rPr lang="en-US" sz="1400" dirty="0" err="1">
                <a:solidFill>
                  <a:srgbClr val="0000FF"/>
                </a:solidFill>
                <a:latin typeface="Menlo Bold"/>
                <a:cs typeface="Menlo Bold"/>
              </a:rPr>
              <a:t>hello</a:t>
            </a:r>
            <a:r>
              <a:rPr lang="en-US" sz="1400" dirty="0">
                <a:solidFill>
                  <a:srgbClr val="0000FF"/>
                </a:solidFill>
                <a:latin typeface="Menlo Bold"/>
                <a:cs typeface="Menlo Bold"/>
              </a:rPr>
              <a:t>?"</a:t>
            </a:r>
            <a:r>
              <a:rPr lang="en-US" sz="1400" dirty="0">
                <a:solidFill>
                  <a:srgbClr val="000000"/>
                </a:solidFill>
                <a:latin typeface="Menlo Bold"/>
                <a:cs typeface="Menlo Bold"/>
              </a:rPr>
              <a:t>;</a:t>
            </a:r>
          </a:p>
          <a:p>
            <a:r>
              <a:rPr lang="en-US" sz="1400" dirty="0">
                <a:solidFill>
                  <a:srgbClr val="000000"/>
                </a:solidFill>
                <a:latin typeface="Menlo Bold"/>
                <a:cs typeface="Menlo Bold"/>
              </a:rPr>
              <a:t>String[] words = text.split(</a:t>
            </a:r>
            <a:r>
              <a:rPr lang="en-US" sz="1400" dirty="0">
                <a:solidFill>
                  <a:srgbClr val="0000FF"/>
                </a:solidFill>
                <a:latin typeface="Menlo Bold"/>
                <a:cs typeface="Menlo Bold"/>
              </a:rPr>
              <a:t>" "</a:t>
            </a:r>
            <a:r>
              <a:rPr lang="en-US" sz="1400" dirty="0">
                <a:solidFill>
                  <a:srgbClr val="000000"/>
                </a:solidFill>
                <a:latin typeface="Menlo Bold"/>
                <a:cs typeface="Menlo Bold"/>
              </a:rPr>
              <a:t>);</a:t>
            </a:r>
          </a:p>
        </p:txBody>
      </p:sp>
      <p:sp>
        <p:nvSpPr>
          <p:cNvPr id="5" name="Rectangle 4"/>
          <p:cNvSpPr/>
          <p:nvPr/>
        </p:nvSpPr>
        <p:spPr>
          <a:xfrm>
            <a:off x="5347369" y="2344286"/>
            <a:ext cx="989262" cy="508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>
                <a:latin typeface="Menlo Bold"/>
                <a:cs typeface="Menlo Bold"/>
              </a:rPr>
              <a:t>“H</a:t>
            </a:r>
            <a:r>
              <a:rPr lang="en-US" altLang="zh-CN" sz="1400" dirty="0">
                <a:latin typeface="Menlo Bold"/>
                <a:cs typeface="Menlo Bold"/>
              </a:rPr>
              <a:t>ello”</a:t>
            </a:r>
            <a:endParaRPr lang="en-US" sz="1400" dirty="0">
              <a:latin typeface="Menlo Bold"/>
              <a:cs typeface="Menlo Bold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844629" y="2344286"/>
            <a:ext cx="1096211" cy="508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>
                <a:latin typeface="Menlo Bold"/>
                <a:cs typeface="Menlo Bold"/>
              </a:rPr>
              <a:t>“h</a:t>
            </a:r>
            <a:r>
              <a:rPr lang="en-US" altLang="zh-CN" sz="1400" dirty="0">
                <a:latin typeface="Menlo Bold"/>
                <a:cs typeface="Menlo Bold"/>
              </a:rPr>
              <a:t>ello?”</a:t>
            </a:r>
            <a:endParaRPr lang="en-US" sz="1400" dirty="0">
              <a:latin typeface="Menlo Bold"/>
              <a:cs typeface="Menlo Bold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336631" y="2344286"/>
            <a:ext cx="507999" cy="508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>
                <a:latin typeface="Menlo Bold"/>
                <a:cs typeface="Menlo Bold"/>
              </a:rPr>
              <a:t>“</a:t>
            </a:r>
            <a:r>
              <a:rPr lang="en-US" altLang="zh-CN" sz="1400" dirty="0">
                <a:latin typeface="Menlo Bold"/>
                <a:cs typeface="Menlo Bold"/>
              </a:rPr>
              <a:t>”</a:t>
            </a:r>
            <a:endParaRPr lang="en-US" sz="1400" dirty="0">
              <a:latin typeface="Menlo Bold"/>
              <a:cs typeface="Menlo Bold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61476" y="4212828"/>
            <a:ext cx="1232177" cy="338554"/>
          </a:xfrm>
          <a:prstGeom prst="rect">
            <a:avLst/>
          </a:prstGeom>
          <a:solidFill>
            <a:srgbClr val="E6A20E"/>
          </a:solidFill>
        </p:spPr>
        <p:txBody>
          <a:bodyPr wrap="square">
            <a:spAutoFit/>
          </a:bodyPr>
          <a:lstStyle/>
          <a:p>
            <a:pPr algn="ctr"/>
            <a:r>
              <a:rPr lang="en-US" sz="1600" dirty="0">
                <a:latin typeface="Arial"/>
                <a:cs typeface="Arial"/>
              </a:rPr>
              <a:t>Repetition 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986337" y="4212828"/>
            <a:ext cx="1561856" cy="338554"/>
          </a:xfrm>
          <a:prstGeom prst="rect">
            <a:avLst/>
          </a:prstGeom>
          <a:solidFill>
            <a:srgbClr val="E6A20E"/>
          </a:solidFill>
        </p:spPr>
        <p:txBody>
          <a:bodyPr wrap="square">
            <a:spAutoFit/>
          </a:bodyPr>
          <a:lstStyle/>
          <a:p>
            <a:pPr algn="ctr"/>
            <a:r>
              <a:rPr lang="en-US" sz="1600" dirty="0">
                <a:latin typeface="Arial"/>
                <a:cs typeface="Arial"/>
              </a:rPr>
              <a:t>Concatenation </a:t>
            </a:r>
          </a:p>
        </p:txBody>
      </p:sp>
      <p:sp>
        <p:nvSpPr>
          <p:cNvPr id="12" name="Rectangle 11"/>
          <p:cNvSpPr/>
          <p:nvPr/>
        </p:nvSpPr>
        <p:spPr>
          <a:xfrm>
            <a:off x="3793766" y="4212828"/>
            <a:ext cx="1262365" cy="338554"/>
          </a:xfrm>
          <a:prstGeom prst="rect">
            <a:avLst/>
          </a:prstGeom>
          <a:solidFill>
            <a:srgbClr val="E6A20E"/>
          </a:solidFill>
        </p:spPr>
        <p:txBody>
          <a:bodyPr wrap="square">
            <a:spAutoFit/>
          </a:bodyPr>
          <a:lstStyle/>
          <a:p>
            <a:pPr algn="ctr"/>
            <a:r>
              <a:rPr lang="en-US" sz="1600" dirty="0">
                <a:latin typeface="Arial"/>
                <a:cs typeface="Arial"/>
              </a:rPr>
              <a:t>Alternation</a:t>
            </a:r>
          </a:p>
        </p:txBody>
      </p:sp>
      <p:sp>
        <p:nvSpPr>
          <p:cNvPr id="13" name="Rectangle 12"/>
          <p:cNvSpPr/>
          <p:nvPr/>
        </p:nvSpPr>
        <p:spPr>
          <a:xfrm>
            <a:off x="561476" y="3688895"/>
            <a:ext cx="2205789" cy="338554"/>
          </a:xfrm>
          <a:prstGeom prst="rect">
            <a:avLst/>
          </a:prstGeom>
          <a:solidFill>
            <a:srgbClr val="008000"/>
          </a:solidFill>
        </p:spPr>
        <p:txBody>
          <a:bodyPr wrap="square">
            <a:spAutoFit/>
          </a:bodyPr>
          <a:lstStyle/>
          <a:p>
            <a:pPr algn="ctr"/>
            <a:r>
              <a:rPr lang="en-US" altLang="zh-CN" sz="1600" dirty="0">
                <a:solidFill>
                  <a:srgbClr val="FFFFFF"/>
                </a:solidFill>
                <a:latin typeface="Arial"/>
                <a:cs typeface="Arial"/>
              </a:rPr>
              <a:t>3</a:t>
            </a:r>
            <a:r>
              <a:rPr lang="zh-CN" altLang="en-US" sz="16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en-US" altLang="zh-CN" sz="1600" dirty="0">
                <a:solidFill>
                  <a:srgbClr val="FFFFFF"/>
                </a:solidFill>
                <a:latin typeface="Arial"/>
                <a:cs typeface="Arial"/>
              </a:rPr>
              <a:t>ways</a:t>
            </a:r>
            <a:r>
              <a:rPr lang="zh-CN" altLang="en-US" sz="16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en-US" altLang="zh-CN" sz="1600" dirty="0">
                <a:solidFill>
                  <a:srgbClr val="FFFFFF"/>
                </a:solidFill>
                <a:latin typeface="Arial"/>
                <a:cs typeface="Arial"/>
              </a:rPr>
              <a:t>to</a:t>
            </a:r>
            <a:r>
              <a:rPr lang="zh-CN" altLang="en-US" sz="16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en-US" altLang="zh-CN" sz="1600" dirty="0">
                <a:solidFill>
                  <a:srgbClr val="FFFFFF"/>
                </a:solidFill>
                <a:latin typeface="Arial"/>
                <a:cs typeface="Arial"/>
              </a:rPr>
              <a:t>combine</a:t>
            </a:r>
            <a:endParaRPr lang="en-US" sz="1600" dirty="0">
              <a:solidFill>
                <a:srgbClr val="FFFFFF"/>
              </a:solidFill>
              <a:latin typeface="Arial"/>
              <a:cs typeface="Arial"/>
            </a:endParaRPr>
          </a:p>
        </p:txBody>
      </p:sp>
      <p:cxnSp>
        <p:nvCxnSpPr>
          <p:cNvPr id="15" name="Straight Arrow Connector 14"/>
          <p:cNvCxnSpPr/>
          <p:nvPr/>
        </p:nvCxnSpPr>
        <p:spPr>
          <a:xfrm flipH="1" flipV="1">
            <a:off x="2605456" y="2781613"/>
            <a:ext cx="173790" cy="37960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Rectangle 15"/>
          <p:cNvSpPr/>
          <p:nvPr/>
        </p:nvSpPr>
        <p:spPr>
          <a:xfrm>
            <a:off x="561476" y="4748401"/>
            <a:ext cx="3232290" cy="338554"/>
          </a:xfrm>
          <a:prstGeom prst="rect">
            <a:avLst/>
          </a:prstGeom>
          <a:solidFill>
            <a:srgbClr val="E6A20E"/>
          </a:solidFill>
        </p:spPr>
        <p:txBody>
          <a:bodyPr wrap="square">
            <a:spAutoFit/>
          </a:bodyPr>
          <a:lstStyle/>
          <a:p>
            <a:pPr algn="ctr"/>
            <a:r>
              <a:rPr lang="en-US" sz="1600" dirty="0">
                <a:latin typeface="Arial"/>
                <a:cs typeface="Arial"/>
              </a:rPr>
              <a:t>Repetition</a:t>
            </a:r>
            <a:r>
              <a:rPr lang="en-US" altLang="zh-CN" sz="1600" dirty="0">
                <a:latin typeface="Arial"/>
                <a:cs typeface="Arial"/>
              </a:rPr>
              <a:t>:</a:t>
            </a:r>
            <a:r>
              <a:rPr lang="zh-CN" altLang="en-US" sz="1600" dirty="0">
                <a:latin typeface="Arial"/>
                <a:cs typeface="Arial"/>
              </a:rPr>
              <a:t> </a:t>
            </a:r>
            <a:r>
              <a:rPr lang="en-US" altLang="zh-CN" sz="1600" dirty="0">
                <a:latin typeface="Arial"/>
                <a:cs typeface="Arial"/>
              </a:rPr>
              <a:t>+</a:t>
            </a:r>
            <a:r>
              <a:rPr lang="zh-CN" altLang="en-US" sz="1600" dirty="0">
                <a:latin typeface="Arial"/>
                <a:cs typeface="Arial"/>
              </a:rPr>
              <a:t> </a:t>
            </a:r>
            <a:r>
              <a:rPr lang="en-US" altLang="zh-CN" sz="1600" dirty="0">
                <a:latin typeface="Arial"/>
                <a:cs typeface="Arial"/>
              </a:rPr>
              <a:t>means</a:t>
            </a:r>
            <a:r>
              <a:rPr lang="zh-CN" altLang="en-US" sz="1600" dirty="0">
                <a:latin typeface="Arial"/>
                <a:cs typeface="Arial"/>
              </a:rPr>
              <a:t> </a:t>
            </a:r>
            <a:r>
              <a:rPr lang="en-US" altLang="zh-CN" sz="1600" dirty="0">
                <a:latin typeface="Arial"/>
                <a:cs typeface="Arial"/>
              </a:rPr>
              <a:t>1</a:t>
            </a:r>
            <a:r>
              <a:rPr lang="zh-CN" altLang="en-US" sz="1600" dirty="0">
                <a:latin typeface="Arial"/>
                <a:cs typeface="Arial"/>
              </a:rPr>
              <a:t> </a:t>
            </a:r>
            <a:r>
              <a:rPr lang="en-US" altLang="zh-CN" sz="1600" dirty="0">
                <a:latin typeface="Arial"/>
                <a:cs typeface="Arial"/>
              </a:rPr>
              <a:t>or</a:t>
            </a:r>
            <a:r>
              <a:rPr lang="zh-CN" altLang="en-US" sz="1600" dirty="0">
                <a:latin typeface="Arial"/>
                <a:cs typeface="Arial"/>
              </a:rPr>
              <a:t> </a:t>
            </a:r>
            <a:r>
              <a:rPr lang="en-US" altLang="zh-CN" sz="1600" dirty="0">
                <a:latin typeface="Arial"/>
                <a:cs typeface="Arial"/>
              </a:rPr>
              <a:t>more</a:t>
            </a:r>
            <a:endParaRPr lang="en-US" sz="1600" dirty="0">
              <a:latin typeface="Arial"/>
              <a:cs typeface="Arial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561474" y="5393279"/>
            <a:ext cx="3863475" cy="5232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0000"/>
                </a:solidFill>
                <a:latin typeface="Menlo Bold"/>
                <a:cs typeface="Menlo Bold"/>
              </a:rPr>
              <a:t>String text = </a:t>
            </a:r>
            <a:r>
              <a:rPr lang="en-US" sz="1400" dirty="0">
                <a:solidFill>
                  <a:srgbClr val="0000FF"/>
                </a:solidFill>
                <a:latin typeface="Menlo Bold"/>
                <a:cs typeface="Menlo Bold"/>
              </a:rPr>
              <a:t>"Hello  hello?"</a:t>
            </a:r>
            <a:r>
              <a:rPr lang="en-US" sz="1400" dirty="0">
                <a:solidFill>
                  <a:srgbClr val="000000"/>
                </a:solidFill>
                <a:latin typeface="Menlo Bold"/>
                <a:cs typeface="Menlo Bold"/>
              </a:rPr>
              <a:t>;</a:t>
            </a:r>
          </a:p>
          <a:p>
            <a:r>
              <a:rPr lang="en-US" sz="1400" dirty="0">
                <a:solidFill>
                  <a:srgbClr val="000000"/>
                </a:solidFill>
                <a:latin typeface="Menlo Bold"/>
                <a:cs typeface="Menlo Bold"/>
              </a:rPr>
              <a:t>String[] words = text.split(</a:t>
            </a:r>
            <a:r>
              <a:rPr lang="en-US" sz="1400" dirty="0">
                <a:solidFill>
                  <a:srgbClr val="0000FF"/>
                </a:solidFill>
                <a:latin typeface="Menlo Bold"/>
                <a:cs typeface="Menlo Bold"/>
              </a:rPr>
              <a:t>" </a:t>
            </a:r>
            <a:r>
              <a:rPr lang="en-US" altLang="zh-CN" sz="1400" dirty="0">
                <a:solidFill>
                  <a:srgbClr val="0000FF"/>
                </a:solidFill>
                <a:latin typeface="Menlo Bold"/>
                <a:cs typeface="Menlo Bold"/>
              </a:rPr>
              <a:t>+</a:t>
            </a:r>
            <a:r>
              <a:rPr lang="en-US" sz="1400" dirty="0">
                <a:solidFill>
                  <a:srgbClr val="0000FF"/>
                </a:solidFill>
                <a:latin typeface="Menlo Bold"/>
                <a:cs typeface="Menlo Bold"/>
              </a:rPr>
              <a:t>"</a:t>
            </a:r>
            <a:r>
              <a:rPr lang="en-US" sz="1400" dirty="0">
                <a:solidFill>
                  <a:srgbClr val="000000"/>
                </a:solidFill>
                <a:latin typeface="Menlo Bold"/>
                <a:cs typeface="Menlo Bold"/>
              </a:rPr>
              <a:t>);</a:t>
            </a:r>
          </a:p>
        </p:txBody>
      </p:sp>
      <p:sp>
        <p:nvSpPr>
          <p:cNvPr id="18" name="Rectangle 17"/>
          <p:cNvSpPr/>
          <p:nvPr/>
        </p:nvSpPr>
        <p:spPr>
          <a:xfrm>
            <a:off x="561474" y="1433620"/>
            <a:ext cx="8058486" cy="646331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dirty="0">
                <a:latin typeface="Arial"/>
                <a:cs typeface="Arial"/>
              </a:rPr>
              <a:t>Regular</a:t>
            </a:r>
            <a:r>
              <a:rPr lang="zh-CN" altLang="en-US" dirty="0">
                <a:latin typeface="Arial"/>
                <a:cs typeface="Arial"/>
              </a:rPr>
              <a:t> </a:t>
            </a:r>
            <a:r>
              <a:rPr lang="en-US" altLang="zh-CN" dirty="0">
                <a:latin typeface="Arial"/>
                <a:cs typeface="Arial"/>
              </a:rPr>
              <a:t>expression’s</a:t>
            </a:r>
            <a:r>
              <a:rPr lang="zh-CN" altLang="en-US" dirty="0">
                <a:latin typeface="Arial"/>
                <a:cs typeface="Arial"/>
              </a:rPr>
              <a:t> </a:t>
            </a:r>
            <a:r>
              <a:rPr lang="en-US" altLang="zh-CN" dirty="0">
                <a:latin typeface="Arial"/>
                <a:cs typeface="Arial"/>
              </a:rPr>
              <a:t>basic</a:t>
            </a:r>
            <a:r>
              <a:rPr lang="zh-CN" altLang="en-US" dirty="0">
                <a:latin typeface="Arial"/>
                <a:cs typeface="Arial"/>
              </a:rPr>
              <a:t> </a:t>
            </a:r>
            <a:r>
              <a:rPr lang="en-US" altLang="zh-CN" dirty="0">
                <a:latin typeface="Arial"/>
                <a:cs typeface="Arial"/>
              </a:rPr>
              <a:t>units</a:t>
            </a:r>
            <a:r>
              <a:rPr lang="zh-CN" altLang="en-US" dirty="0">
                <a:latin typeface="Arial"/>
                <a:cs typeface="Arial"/>
              </a:rPr>
              <a:t> </a:t>
            </a:r>
            <a:r>
              <a:rPr lang="en-US" altLang="zh-CN" dirty="0">
                <a:latin typeface="Arial"/>
                <a:cs typeface="Arial"/>
              </a:rPr>
              <a:t>are</a:t>
            </a:r>
            <a:r>
              <a:rPr lang="zh-CN" altLang="en-US" dirty="0">
                <a:latin typeface="Arial"/>
                <a:cs typeface="Arial"/>
              </a:rPr>
              <a:t> </a:t>
            </a:r>
            <a:r>
              <a:rPr lang="en-US" dirty="0">
                <a:solidFill>
                  <a:srgbClr val="FFFF00"/>
                </a:solidFill>
                <a:latin typeface="Arial"/>
                <a:cs typeface="Arial"/>
              </a:rPr>
              <a:t>characters</a:t>
            </a:r>
            <a:r>
              <a:rPr lang="en-US" altLang="zh-CN" dirty="0">
                <a:latin typeface="Arial"/>
                <a:cs typeface="Arial"/>
              </a:rPr>
              <a:t>,</a:t>
            </a:r>
            <a:r>
              <a:rPr lang="zh-CN" altLang="en-US" dirty="0">
                <a:latin typeface="Arial"/>
                <a:cs typeface="Arial"/>
              </a:rPr>
              <a:t> </a:t>
            </a:r>
            <a:r>
              <a:rPr lang="en-US" altLang="zh-CN" dirty="0">
                <a:latin typeface="Arial"/>
                <a:cs typeface="Arial"/>
              </a:rPr>
              <a:t>and</a:t>
            </a:r>
            <a:r>
              <a:rPr lang="zh-CN" altLang="en-US" dirty="0">
                <a:latin typeface="Arial"/>
                <a:cs typeface="Arial"/>
              </a:rPr>
              <a:t> </a:t>
            </a:r>
            <a:r>
              <a:rPr lang="en-US" altLang="zh-CN" dirty="0">
                <a:latin typeface="Arial"/>
                <a:cs typeface="Arial"/>
              </a:rPr>
              <a:t>it</a:t>
            </a:r>
            <a:r>
              <a:rPr lang="zh-CN" altLang="en-US" dirty="0">
                <a:latin typeface="Arial"/>
                <a:cs typeface="Arial"/>
              </a:rPr>
              <a:t> </a:t>
            </a:r>
            <a:r>
              <a:rPr lang="en-US" altLang="zh-CN" dirty="0">
                <a:latin typeface="Arial"/>
                <a:cs typeface="Arial"/>
              </a:rPr>
              <a:t>r</a:t>
            </a:r>
            <a:r>
              <a:rPr lang="en-US" dirty="0">
                <a:latin typeface="Arial"/>
                <a:cs typeface="Arial"/>
              </a:rPr>
              <a:t>epresents the </a:t>
            </a:r>
            <a:r>
              <a:rPr lang="en-US" dirty="0">
                <a:solidFill>
                  <a:srgbClr val="FFFF00"/>
                </a:solidFill>
                <a:latin typeface="Arial"/>
                <a:cs typeface="Arial"/>
              </a:rPr>
              <a:t>pattern</a:t>
            </a:r>
            <a:r>
              <a:rPr lang="zh-CN" altLang="en-US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lang="en-US" altLang="zh-CN" dirty="0">
                <a:solidFill>
                  <a:schemeClr val="bg1"/>
                </a:solidFill>
                <a:latin typeface="Arial"/>
                <a:cs typeface="Arial"/>
              </a:rPr>
              <a:t>we</a:t>
            </a:r>
            <a:r>
              <a:rPr lang="zh-CN" altLang="en-US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lang="en-US" altLang="zh-CN" dirty="0">
                <a:solidFill>
                  <a:schemeClr val="bg1"/>
                </a:solidFill>
                <a:latin typeface="Arial"/>
                <a:cs typeface="Arial"/>
              </a:rPr>
              <a:t>are</a:t>
            </a:r>
            <a:r>
              <a:rPr lang="zh-CN" altLang="en-US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lang="en-US" altLang="zh-CN" dirty="0">
                <a:solidFill>
                  <a:schemeClr val="bg1"/>
                </a:solidFill>
                <a:latin typeface="Arial"/>
                <a:cs typeface="Arial"/>
              </a:rPr>
              <a:t>trying</a:t>
            </a:r>
            <a:r>
              <a:rPr lang="zh-CN" altLang="en-US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lang="en-US" dirty="0">
                <a:latin typeface="Arial"/>
                <a:cs typeface="Arial"/>
              </a:rPr>
              <a:t>to</a:t>
            </a:r>
            <a:r>
              <a:rPr lang="zh-CN" altLang="en-US" dirty="0">
                <a:latin typeface="Arial"/>
                <a:cs typeface="Arial"/>
              </a:rPr>
              <a:t> </a:t>
            </a:r>
            <a:r>
              <a:rPr lang="en-US" dirty="0">
                <a:latin typeface="Arial"/>
                <a:cs typeface="Arial"/>
              </a:rPr>
              <a:t>match</a:t>
            </a:r>
            <a:r>
              <a:rPr lang="en-US" altLang="zh-CN" dirty="0">
                <a:latin typeface="Arial"/>
                <a:cs typeface="Arial"/>
              </a:rPr>
              <a:t>.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5347369" y="5390074"/>
            <a:ext cx="989262" cy="508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>
                <a:latin typeface="Menlo Bold"/>
                <a:cs typeface="Menlo Bold"/>
              </a:rPr>
              <a:t>“H</a:t>
            </a:r>
            <a:r>
              <a:rPr lang="en-US" altLang="zh-CN" sz="1400" dirty="0">
                <a:latin typeface="Menlo Bold"/>
                <a:cs typeface="Menlo Bold"/>
              </a:rPr>
              <a:t>ello”</a:t>
            </a:r>
            <a:endParaRPr lang="en-US" sz="1400" dirty="0">
              <a:latin typeface="Menlo Bold"/>
              <a:cs typeface="Menlo Bold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6336631" y="5390074"/>
            <a:ext cx="1096211" cy="508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>
                <a:latin typeface="Menlo Bold"/>
                <a:cs typeface="Menlo Bold"/>
              </a:rPr>
              <a:t>“h</a:t>
            </a:r>
            <a:r>
              <a:rPr lang="en-US" altLang="zh-CN" sz="1400" dirty="0">
                <a:latin typeface="Menlo Bold"/>
                <a:cs typeface="Menlo Bold"/>
              </a:rPr>
              <a:t>ello?”</a:t>
            </a:r>
            <a:endParaRPr lang="en-US" sz="1400" dirty="0">
              <a:latin typeface="Menlo Bold"/>
              <a:cs typeface="Menlo Bold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225877" y="3161217"/>
            <a:ext cx="6363365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>
                <a:solidFill>
                  <a:schemeClr val="accent6"/>
                </a:solidFill>
                <a:latin typeface="Arial"/>
                <a:cs typeface="Arial"/>
              </a:rPr>
              <a:t>This single space is a regular expression. It matches single spaces </a:t>
            </a:r>
          </a:p>
        </p:txBody>
      </p:sp>
      <p:cxnSp>
        <p:nvCxnSpPr>
          <p:cNvPr id="28" name="Straight Arrow Connector 27"/>
          <p:cNvCxnSpPr/>
          <p:nvPr/>
        </p:nvCxnSpPr>
        <p:spPr>
          <a:xfrm flipH="1" flipV="1">
            <a:off x="3810002" y="5808848"/>
            <a:ext cx="173790" cy="37960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Rectangle 28"/>
          <p:cNvSpPr/>
          <p:nvPr/>
        </p:nvSpPr>
        <p:spPr>
          <a:xfrm>
            <a:off x="2286003" y="6200697"/>
            <a:ext cx="3395577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>
                <a:solidFill>
                  <a:schemeClr val="accent6"/>
                </a:solidFill>
                <a:latin typeface="Arial"/>
                <a:cs typeface="Arial"/>
              </a:rPr>
              <a:t>Matches 1 or more spaces in a row </a:t>
            </a:r>
          </a:p>
        </p:txBody>
      </p:sp>
    </p:spTree>
    <p:extLst>
      <p:ext uri="{BB962C8B-B14F-4D97-AF65-F5344CB8AC3E}">
        <p14:creationId xmlns:p14="http://schemas.microsoft.com/office/powerpoint/2010/main" val="38329516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9" dur="7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10" grpId="0" animBg="1"/>
      <p:bldP spid="10" grpId="1" animBg="1"/>
      <p:bldP spid="11" grpId="0" animBg="1"/>
      <p:bldP spid="12" grpId="0" animBg="1"/>
      <p:bldP spid="13" grpId="0" animBg="1"/>
      <p:bldP spid="16" grpId="0" animBg="1"/>
      <p:bldP spid="17" grpId="0" animBg="1"/>
      <p:bldP spid="18" grpId="0" animBg="1"/>
      <p:bldP spid="23" grpId="0" animBg="1"/>
      <p:bldP spid="24" grpId="0" animBg="1"/>
      <p:bldP spid="27" grpId="0"/>
      <p:bldP spid="2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Create More Complicated Regex</a:t>
            </a:r>
          </a:p>
        </p:txBody>
      </p:sp>
      <p:sp>
        <p:nvSpPr>
          <p:cNvPr id="4" name="Rectangle 3"/>
          <p:cNvSpPr/>
          <p:nvPr/>
        </p:nvSpPr>
        <p:spPr>
          <a:xfrm>
            <a:off x="491992" y="1364396"/>
            <a:ext cx="5828632" cy="97257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4F81BD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US" sz="1200" b="1" dirty="0">
                <a:solidFill>
                  <a:srgbClr val="7F0055"/>
                </a:solidFill>
                <a:latin typeface="Menlo"/>
              </a:rPr>
              <a:t>public</a:t>
            </a:r>
            <a:r>
              <a:rPr lang="en-US" sz="1200" b="1" dirty="0">
                <a:solidFill>
                  <a:srgbClr val="000000"/>
                </a:solidFill>
                <a:latin typeface="Menlo"/>
              </a:rPr>
              <a:t> </a:t>
            </a:r>
            <a:r>
              <a:rPr lang="en-US" sz="1200" b="1" dirty="0">
                <a:solidFill>
                  <a:srgbClr val="7F0055"/>
                </a:solidFill>
                <a:latin typeface="Menlo"/>
              </a:rPr>
              <a:t>class</a:t>
            </a:r>
            <a:r>
              <a:rPr lang="en-US" sz="1200" b="1" dirty="0">
                <a:solidFill>
                  <a:srgbClr val="000000"/>
                </a:solidFill>
                <a:latin typeface="Menlo"/>
              </a:rPr>
              <a:t> </a:t>
            </a:r>
            <a:r>
              <a:rPr lang="en-US" sz="1200" dirty="0">
                <a:solidFill>
                  <a:srgbClr val="000000"/>
                </a:solidFill>
                <a:latin typeface="Menlo"/>
              </a:rPr>
              <a:t>Document {</a:t>
            </a:r>
            <a:endParaRPr lang="en-US" sz="1200" dirty="0">
              <a:solidFill>
                <a:srgbClr val="3F7F5F"/>
              </a:solidFill>
              <a:latin typeface="Menlo"/>
            </a:endParaRPr>
          </a:p>
          <a:p>
            <a:pPr>
              <a:lnSpc>
                <a:spcPct val="120000"/>
              </a:lnSpc>
            </a:pPr>
            <a:r>
              <a:rPr lang="en-US" sz="1200" b="1" dirty="0">
                <a:solidFill>
                  <a:srgbClr val="3F7F5F"/>
                </a:solidFill>
                <a:latin typeface="Menlo"/>
              </a:rPr>
              <a:t>	</a:t>
            </a:r>
            <a:r>
              <a:rPr lang="en-US" sz="1200" b="1" dirty="0">
                <a:solidFill>
                  <a:srgbClr val="7F0055"/>
                </a:solidFill>
                <a:latin typeface="Menlo"/>
              </a:rPr>
              <a:t>private</a:t>
            </a:r>
            <a:r>
              <a:rPr lang="en-US" sz="1200" dirty="0">
                <a:solidFill>
                  <a:srgbClr val="000000"/>
                </a:solidFill>
                <a:latin typeface="Menlo"/>
              </a:rPr>
              <a:t> String </a:t>
            </a:r>
            <a:r>
              <a:rPr lang="en-US" sz="1200" dirty="0">
                <a:solidFill>
                  <a:srgbClr val="0000C0"/>
                </a:solidFill>
                <a:latin typeface="Menlo"/>
              </a:rPr>
              <a:t>text</a:t>
            </a:r>
            <a:r>
              <a:rPr lang="en-US" sz="1200" dirty="0">
                <a:solidFill>
                  <a:srgbClr val="000000"/>
                </a:solidFill>
                <a:latin typeface="Menlo"/>
              </a:rPr>
              <a:t>;</a:t>
            </a:r>
            <a:r>
              <a:rPr lang="zh-CN" altLang="en-US" sz="1200" dirty="0">
                <a:solidFill>
                  <a:srgbClr val="000000"/>
                </a:solidFill>
                <a:latin typeface="Menlo"/>
              </a:rPr>
              <a:t> </a:t>
            </a:r>
            <a:r>
              <a:rPr lang="en-US" sz="1200" dirty="0">
                <a:solidFill>
                  <a:srgbClr val="3F7F5F"/>
                </a:solidFill>
                <a:latin typeface="Menlo"/>
              </a:rPr>
              <a:t>// The text of the whole document</a:t>
            </a:r>
            <a:endParaRPr lang="en-US" sz="1200" dirty="0">
              <a:solidFill>
                <a:srgbClr val="000000"/>
              </a:solidFill>
              <a:latin typeface="Menlo"/>
            </a:endParaRPr>
          </a:p>
          <a:p>
            <a:pPr>
              <a:lnSpc>
                <a:spcPct val="120000"/>
              </a:lnSpc>
            </a:pPr>
            <a:r>
              <a:rPr lang="en-US" sz="1200" b="1" dirty="0">
                <a:solidFill>
                  <a:srgbClr val="000000"/>
                </a:solidFill>
                <a:latin typeface="Menlo"/>
              </a:rPr>
              <a:t>	</a:t>
            </a:r>
            <a:r>
              <a:rPr lang="en-US" sz="1200" b="1" dirty="0">
                <a:solidFill>
                  <a:srgbClr val="7F0055"/>
                </a:solidFill>
                <a:latin typeface="Menlo"/>
              </a:rPr>
              <a:t>protected</a:t>
            </a:r>
            <a:r>
              <a:rPr lang="en-US" sz="1200" dirty="0">
                <a:solidFill>
                  <a:srgbClr val="000000"/>
                </a:solidFill>
                <a:latin typeface="Menlo"/>
              </a:rPr>
              <a:t> List&lt;String&gt; getTokens(String </a:t>
            </a:r>
            <a:r>
              <a:rPr lang="en-US" sz="1200" dirty="0">
                <a:solidFill>
                  <a:srgbClr val="7F0055"/>
                </a:solidFill>
                <a:latin typeface="Menlo"/>
              </a:rPr>
              <a:t>pattern</a:t>
            </a:r>
            <a:r>
              <a:rPr lang="en-US" sz="1200" dirty="0">
                <a:solidFill>
                  <a:srgbClr val="000000"/>
                </a:solidFill>
                <a:latin typeface="Menlo"/>
              </a:rPr>
              <a:t>)</a:t>
            </a:r>
          </a:p>
          <a:p>
            <a:pPr>
              <a:lnSpc>
                <a:spcPct val="120000"/>
              </a:lnSpc>
            </a:pPr>
            <a:r>
              <a:rPr lang="en-US" altLang="zh-CN" sz="1200" dirty="0">
                <a:solidFill>
                  <a:srgbClr val="000000"/>
                </a:solidFill>
                <a:latin typeface="Menlo"/>
              </a:rPr>
              <a:t>}</a:t>
            </a:r>
            <a:endParaRPr lang="en-US" sz="1200" dirty="0">
              <a:solidFill>
                <a:srgbClr val="000000"/>
              </a:solidFill>
              <a:latin typeface="Menlo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1639298" y="1794806"/>
            <a:ext cx="796171" cy="320842"/>
          </a:xfrm>
          <a:prstGeom prst="roundRect">
            <a:avLst/>
          </a:prstGeom>
          <a:noFill/>
          <a:ln w="28575" cmpd="sng">
            <a:solidFill>
              <a:srgbClr val="FF66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ounded Rectangle 6"/>
          <p:cNvSpPr/>
          <p:nvPr/>
        </p:nvSpPr>
        <p:spPr>
          <a:xfrm>
            <a:off x="3084606" y="1794806"/>
            <a:ext cx="942272" cy="320842"/>
          </a:xfrm>
          <a:prstGeom prst="roundRect">
            <a:avLst/>
          </a:prstGeom>
          <a:noFill/>
          <a:ln w="28575" cmpd="sng">
            <a:solidFill>
              <a:srgbClr val="FF66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399172" y="2332395"/>
            <a:ext cx="2227610" cy="307777"/>
          </a:xfrm>
          <a:prstGeom prst="rect">
            <a:avLst/>
          </a:prstGeom>
          <a:solidFill>
            <a:srgbClr val="E6A20E"/>
          </a:solidFill>
        </p:spPr>
        <p:txBody>
          <a:bodyPr wrap="square">
            <a:spAutoFit/>
          </a:bodyPr>
          <a:lstStyle/>
          <a:p>
            <a:pPr algn="ctr"/>
            <a:r>
              <a:rPr lang="en-US" sz="1400" dirty="0">
                <a:latin typeface="Arial"/>
                <a:cs typeface="Arial"/>
              </a:rPr>
              <a:t>returns a List of "tokens"</a:t>
            </a:r>
          </a:p>
        </p:txBody>
      </p:sp>
      <p:sp>
        <p:nvSpPr>
          <p:cNvPr id="9" name="Rectangle 8"/>
          <p:cNvSpPr/>
          <p:nvPr/>
        </p:nvSpPr>
        <p:spPr>
          <a:xfrm>
            <a:off x="3835912" y="2332395"/>
            <a:ext cx="2382336" cy="307777"/>
          </a:xfrm>
          <a:prstGeom prst="rect">
            <a:avLst/>
          </a:prstGeom>
          <a:solidFill>
            <a:srgbClr val="E6A20E"/>
          </a:solidFill>
        </p:spPr>
        <p:txBody>
          <a:bodyPr wrap="square">
            <a:spAutoFit/>
          </a:bodyPr>
          <a:lstStyle/>
          <a:p>
            <a:pPr algn="ctr"/>
            <a:r>
              <a:rPr lang="en-US" sz="1400" dirty="0">
                <a:latin typeface="Arial"/>
                <a:cs typeface="Arial"/>
              </a:rPr>
              <a:t>regex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sz="1400" dirty="0">
                <a:latin typeface="Arial"/>
                <a:cs typeface="Arial"/>
              </a:rPr>
              <a:t>defining the "tokens"</a:t>
            </a:r>
          </a:p>
        </p:txBody>
      </p:sp>
      <p:sp>
        <p:nvSpPr>
          <p:cNvPr id="10" name="Rectangle 9"/>
          <p:cNvSpPr/>
          <p:nvPr/>
        </p:nvSpPr>
        <p:spPr>
          <a:xfrm>
            <a:off x="457200" y="2767897"/>
            <a:ext cx="638743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latin typeface="Arial"/>
                <a:cs typeface="Arial"/>
              </a:rPr>
              <a:t>Assume you have a Document object, d, whose text is "</a:t>
            </a:r>
            <a:r>
              <a:rPr lang="en-US" sz="1400" dirty="0">
                <a:solidFill>
                  <a:schemeClr val="accent1"/>
                </a:solidFill>
                <a:latin typeface="Courier"/>
                <a:cs typeface="Courier"/>
              </a:rPr>
              <a:t>Hello  hello?</a:t>
            </a:r>
            <a:r>
              <a:rPr lang="en-US" sz="1400" dirty="0">
                <a:latin typeface="Arial"/>
                <a:cs typeface="Arial"/>
              </a:rPr>
              <a:t>”</a:t>
            </a:r>
          </a:p>
        </p:txBody>
      </p:sp>
      <p:sp>
        <p:nvSpPr>
          <p:cNvPr id="11" name="Rectangle 10"/>
          <p:cNvSpPr/>
          <p:nvPr/>
        </p:nvSpPr>
        <p:spPr>
          <a:xfrm>
            <a:off x="3435684" y="3290159"/>
            <a:ext cx="2297748" cy="307777"/>
          </a:xfrm>
          <a:prstGeom prst="rect">
            <a:avLst/>
          </a:prstGeom>
          <a:solidFill>
            <a:srgbClr val="E6A20E"/>
          </a:solidFill>
        </p:spPr>
        <p:txBody>
          <a:bodyPr wrap="square">
            <a:spAutoFit/>
          </a:bodyPr>
          <a:lstStyle/>
          <a:p>
            <a:pPr algn="ctr"/>
            <a:r>
              <a:rPr lang="en-US" sz="1400" dirty="0">
                <a:latin typeface="Arial"/>
                <a:cs typeface="Arial"/>
              </a:rPr>
              <a:t>Matches 1 or more spaces</a:t>
            </a:r>
          </a:p>
        </p:txBody>
      </p:sp>
      <p:sp>
        <p:nvSpPr>
          <p:cNvPr id="12" name="Rectangle 11"/>
          <p:cNvSpPr/>
          <p:nvPr/>
        </p:nvSpPr>
        <p:spPr>
          <a:xfrm>
            <a:off x="7074283" y="3132569"/>
            <a:ext cx="1253407" cy="338554"/>
          </a:xfrm>
          <a:prstGeom prst="rect">
            <a:avLst/>
          </a:prstGeom>
          <a:solidFill>
            <a:srgbClr val="008000"/>
          </a:solidFill>
        </p:spPr>
        <p:txBody>
          <a:bodyPr wrap="square">
            <a:spAutoFit/>
          </a:bodyPr>
          <a:lstStyle/>
          <a:p>
            <a:pPr algn="ctr"/>
            <a:r>
              <a:rPr lang="en-US" sz="1600" dirty="0">
                <a:solidFill>
                  <a:schemeClr val="bg1"/>
                </a:solidFill>
                <a:latin typeface="Arial"/>
                <a:cs typeface="Arial"/>
              </a:rPr>
              <a:t>Repetition </a:t>
            </a:r>
          </a:p>
        </p:txBody>
      </p:sp>
      <p:sp>
        <p:nvSpPr>
          <p:cNvPr id="13" name="Rectangle 12"/>
          <p:cNvSpPr/>
          <p:nvPr/>
        </p:nvSpPr>
        <p:spPr>
          <a:xfrm>
            <a:off x="488894" y="3151355"/>
            <a:ext cx="2130286" cy="602216"/>
          </a:xfrm>
          <a:prstGeom prst="rect">
            <a:avLst/>
          </a:prstGeom>
          <a:ln>
            <a:solidFill>
              <a:srgbClr val="4F81BD"/>
            </a:solidFill>
          </a:ln>
        </p:spPr>
        <p:txBody>
          <a:bodyPr wrap="none">
            <a:spAutoFit/>
          </a:bodyPr>
          <a:lstStyle/>
          <a:p>
            <a:pPr>
              <a:lnSpc>
                <a:spcPct val="120000"/>
              </a:lnSpc>
            </a:pPr>
            <a:r>
              <a:rPr lang="en-US" sz="1400" dirty="0">
                <a:latin typeface="Menlo Bold"/>
                <a:cs typeface="Menlo Bold"/>
              </a:rPr>
              <a:t>d.getTokens(</a:t>
            </a:r>
            <a:r>
              <a:rPr lang="en-US" sz="1400" dirty="0">
                <a:solidFill>
                  <a:srgbClr val="0000FF"/>
                </a:solidFill>
                <a:latin typeface="Menlo Bold"/>
                <a:cs typeface="Menlo Bold"/>
              </a:rPr>
              <a:t>" +"</a:t>
            </a:r>
            <a:r>
              <a:rPr lang="en-US" sz="1400" dirty="0">
                <a:latin typeface="Menlo Bold"/>
                <a:cs typeface="Menlo Bold"/>
              </a:rPr>
              <a:t>); </a:t>
            </a:r>
          </a:p>
          <a:p>
            <a:pPr>
              <a:lnSpc>
                <a:spcPct val="120000"/>
              </a:lnSpc>
            </a:pPr>
            <a:r>
              <a:rPr lang="en-US" altLang="zh-CN" sz="1400" dirty="0">
                <a:latin typeface="Menlo Bold"/>
                <a:cs typeface="Menlo Bold"/>
              </a:rPr>
              <a:t>-&gt;</a:t>
            </a:r>
            <a:r>
              <a:rPr lang="en-US" sz="1400" dirty="0">
                <a:latin typeface="Menlo Bold"/>
                <a:cs typeface="Menlo Bold"/>
              </a:rPr>
              <a:t> [</a:t>
            </a:r>
            <a:r>
              <a:rPr lang="en-US" sz="1400" dirty="0">
                <a:solidFill>
                  <a:srgbClr val="0000FF"/>
                </a:solidFill>
                <a:latin typeface="Menlo Bold"/>
                <a:cs typeface="Menlo Bold"/>
              </a:rPr>
              <a:t>"  "</a:t>
            </a:r>
            <a:r>
              <a:rPr lang="en-US" sz="1400" dirty="0">
                <a:latin typeface="Menlo Bold"/>
                <a:cs typeface="Menlo Bold"/>
              </a:rPr>
              <a:t>] </a:t>
            </a:r>
          </a:p>
        </p:txBody>
      </p:sp>
      <p:sp>
        <p:nvSpPr>
          <p:cNvPr id="15" name="Rectangle 14"/>
          <p:cNvSpPr/>
          <p:nvPr/>
        </p:nvSpPr>
        <p:spPr>
          <a:xfrm>
            <a:off x="6938629" y="4339339"/>
            <a:ext cx="1751688" cy="369332"/>
          </a:xfrm>
          <a:prstGeom prst="rect">
            <a:avLst/>
          </a:prstGeom>
          <a:solidFill>
            <a:srgbClr val="008000"/>
          </a:solidFill>
        </p:spPr>
        <p:txBody>
          <a:bodyPr wrap="square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  <a:latin typeface="Arial"/>
                <a:cs typeface="Arial"/>
              </a:rPr>
              <a:t>Concatenation </a:t>
            </a:r>
          </a:p>
        </p:txBody>
      </p:sp>
      <p:sp>
        <p:nvSpPr>
          <p:cNvPr id="17" name="Rectangle 16"/>
          <p:cNvSpPr/>
          <p:nvPr/>
        </p:nvSpPr>
        <p:spPr>
          <a:xfrm>
            <a:off x="457200" y="3979745"/>
            <a:ext cx="638743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latin typeface="Arial"/>
                <a:cs typeface="Arial"/>
              </a:rPr>
              <a:t>Assume you have a Document object, d, whose text is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sz="1400" dirty="0">
                <a:latin typeface="Arial"/>
                <a:cs typeface="Arial"/>
              </a:rPr>
              <a:t>"</a:t>
            </a:r>
            <a:r>
              <a:rPr lang="en-US" sz="1400" dirty="0">
                <a:solidFill>
                  <a:srgbClr val="4F81BD"/>
                </a:solidFill>
                <a:latin typeface="Courier"/>
                <a:cs typeface="Courier"/>
              </a:rPr>
              <a:t>Splitting a string, it's as easy as 1 2 33! Right?</a:t>
            </a:r>
            <a:r>
              <a:rPr lang="en-US" sz="1400" dirty="0">
                <a:latin typeface="Arial"/>
                <a:cs typeface="Arial"/>
              </a:rPr>
              <a:t>"</a:t>
            </a:r>
          </a:p>
        </p:txBody>
      </p:sp>
      <p:sp>
        <p:nvSpPr>
          <p:cNvPr id="18" name="Rectangle 17"/>
          <p:cNvSpPr/>
          <p:nvPr/>
        </p:nvSpPr>
        <p:spPr>
          <a:xfrm>
            <a:off x="488894" y="4582117"/>
            <a:ext cx="2130286" cy="602216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none">
            <a:spAutoFit/>
          </a:bodyPr>
          <a:lstStyle/>
          <a:p>
            <a:pPr>
              <a:lnSpc>
                <a:spcPct val="120000"/>
              </a:lnSpc>
            </a:pPr>
            <a:r>
              <a:rPr lang="en-US" sz="1400" dirty="0">
                <a:latin typeface="Menlo Bold"/>
                <a:cs typeface="Menlo Bold"/>
              </a:rPr>
              <a:t>d.getTokens(</a:t>
            </a:r>
            <a:r>
              <a:rPr lang="en-US" sz="1400" dirty="0">
                <a:solidFill>
                  <a:srgbClr val="0000FF"/>
                </a:solidFill>
                <a:latin typeface="Menlo Bold"/>
                <a:cs typeface="Menlo Bold"/>
              </a:rPr>
              <a:t>"it"</a:t>
            </a:r>
            <a:r>
              <a:rPr lang="en-US" sz="1400" dirty="0">
                <a:latin typeface="Menlo Bold"/>
                <a:cs typeface="Menlo Bold"/>
              </a:rPr>
              <a:t>); </a:t>
            </a:r>
          </a:p>
          <a:p>
            <a:pPr>
              <a:lnSpc>
                <a:spcPct val="120000"/>
              </a:lnSpc>
            </a:pPr>
            <a:r>
              <a:rPr lang="en-US" altLang="zh-CN" sz="1400" dirty="0">
                <a:latin typeface="Menlo Bold"/>
                <a:cs typeface="Menlo Bold"/>
              </a:rPr>
              <a:t>-&gt;</a:t>
            </a:r>
            <a:r>
              <a:rPr lang="en-US" sz="1400" dirty="0">
                <a:latin typeface="Menlo Bold"/>
                <a:cs typeface="Menlo Bold"/>
              </a:rPr>
              <a:t> [</a:t>
            </a:r>
            <a:r>
              <a:rPr lang="en-US" sz="1400" dirty="0">
                <a:solidFill>
                  <a:srgbClr val="0000FF"/>
                </a:solidFill>
                <a:latin typeface="Menlo Bold"/>
                <a:cs typeface="Menlo Bold"/>
              </a:rPr>
              <a:t>"it"</a:t>
            </a:r>
            <a:r>
              <a:rPr lang="en-US" altLang="zh-CN" sz="1400" dirty="0">
                <a:solidFill>
                  <a:srgbClr val="0000FF"/>
                </a:solidFill>
                <a:latin typeface="Menlo Bold"/>
                <a:cs typeface="Menlo Bold"/>
              </a:rPr>
              <a:t>,</a:t>
            </a:r>
            <a:r>
              <a:rPr lang="zh-CN" altLang="en-US" sz="1400" dirty="0">
                <a:solidFill>
                  <a:srgbClr val="0000FF"/>
                </a:solidFill>
                <a:latin typeface="Menlo Bold"/>
                <a:cs typeface="Menlo Bold"/>
              </a:rPr>
              <a:t> </a:t>
            </a:r>
            <a:r>
              <a:rPr lang="en-US" sz="1400" dirty="0">
                <a:solidFill>
                  <a:srgbClr val="0000FF"/>
                </a:solidFill>
                <a:latin typeface="Menlo Bold"/>
                <a:cs typeface="Menlo Bold"/>
              </a:rPr>
              <a:t>"it"</a:t>
            </a:r>
            <a:r>
              <a:rPr lang="en-US" sz="1400" dirty="0">
                <a:latin typeface="Menlo Bold"/>
                <a:cs typeface="Menlo Bold"/>
              </a:rPr>
              <a:t>] </a:t>
            </a:r>
          </a:p>
        </p:txBody>
      </p:sp>
      <p:sp>
        <p:nvSpPr>
          <p:cNvPr id="19" name="Rectangle 18"/>
          <p:cNvSpPr/>
          <p:nvPr/>
        </p:nvSpPr>
        <p:spPr>
          <a:xfrm>
            <a:off x="2859513" y="4609534"/>
            <a:ext cx="3922897" cy="523220"/>
          </a:xfrm>
          <a:prstGeom prst="rect">
            <a:avLst/>
          </a:prstGeom>
          <a:solidFill>
            <a:srgbClr val="E6A20E"/>
          </a:solidFill>
        </p:spPr>
        <p:txBody>
          <a:bodyPr wrap="square">
            <a:spAutoFit/>
          </a:bodyPr>
          <a:lstStyle/>
          <a:p>
            <a:r>
              <a:rPr lang="en-US" sz="1400" dirty="0">
                <a:latin typeface="Arial"/>
                <a:cs typeface="Arial"/>
              </a:rPr>
              <a:t>Two regular expressions side by side. Matches when both appear one after the other </a:t>
            </a:r>
          </a:p>
        </p:txBody>
      </p:sp>
      <p:cxnSp>
        <p:nvCxnSpPr>
          <p:cNvPr id="21" name="Straight Connector 20"/>
          <p:cNvCxnSpPr/>
          <p:nvPr/>
        </p:nvCxnSpPr>
        <p:spPr>
          <a:xfrm>
            <a:off x="457200" y="3866658"/>
            <a:ext cx="8229600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2" name="Rounded Rectangle 21"/>
          <p:cNvSpPr/>
          <p:nvPr/>
        </p:nvSpPr>
        <p:spPr>
          <a:xfrm>
            <a:off x="5245023" y="3981222"/>
            <a:ext cx="234853" cy="320842"/>
          </a:xfrm>
          <a:prstGeom prst="roundRect">
            <a:avLst/>
          </a:prstGeom>
          <a:noFill/>
          <a:ln w="19050" cmpd="sng">
            <a:solidFill>
              <a:srgbClr val="1B8E1D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ounded Rectangle 22"/>
          <p:cNvSpPr/>
          <p:nvPr/>
        </p:nvSpPr>
        <p:spPr>
          <a:xfrm>
            <a:off x="1395005" y="4199521"/>
            <a:ext cx="234853" cy="320842"/>
          </a:xfrm>
          <a:prstGeom prst="roundRect">
            <a:avLst/>
          </a:prstGeom>
          <a:noFill/>
          <a:ln w="19050" cmpd="sng">
            <a:solidFill>
              <a:srgbClr val="1B8E1D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6978602" y="5796890"/>
            <a:ext cx="1882141" cy="646331"/>
          </a:xfrm>
          <a:prstGeom prst="rect">
            <a:avLst/>
          </a:prstGeom>
          <a:solidFill>
            <a:srgbClr val="008000"/>
          </a:solidFill>
        </p:spPr>
        <p:txBody>
          <a:bodyPr wrap="square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  <a:latin typeface="Arial"/>
                <a:cs typeface="Arial"/>
              </a:rPr>
              <a:t>Concatenation</a:t>
            </a:r>
            <a:r>
              <a:rPr lang="zh-CN" altLang="en-US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lang="en-US" altLang="zh-CN" dirty="0">
                <a:solidFill>
                  <a:schemeClr val="bg1"/>
                </a:solidFill>
                <a:latin typeface="Arial"/>
                <a:cs typeface="Arial"/>
              </a:rPr>
              <a:t>and</a:t>
            </a:r>
            <a:r>
              <a:rPr lang="zh-CN" altLang="en-US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lang="en-US" altLang="zh-CN" dirty="0">
                <a:solidFill>
                  <a:schemeClr val="bg1"/>
                </a:solidFill>
                <a:latin typeface="Arial"/>
                <a:cs typeface="Arial"/>
              </a:rPr>
              <a:t>Repetition</a:t>
            </a:r>
            <a:r>
              <a:rPr lang="en-US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</a:p>
        </p:txBody>
      </p:sp>
      <p:sp>
        <p:nvSpPr>
          <p:cNvPr id="25" name="Rectangle 24"/>
          <p:cNvSpPr/>
          <p:nvPr/>
        </p:nvSpPr>
        <p:spPr>
          <a:xfrm>
            <a:off x="460717" y="5381013"/>
            <a:ext cx="638743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latin typeface="Arial"/>
                <a:cs typeface="Arial"/>
              </a:rPr>
              <a:t>Assume you have a Document object, d, whose text is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sz="1400" dirty="0">
                <a:latin typeface="Arial"/>
                <a:cs typeface="Arial"/>
              </a:rPr>
              <a:t>"</a:t>
            </a:r>
            <a:r>
              <a:rPr lang="en-US" sz="1400" dirty="0">
                <a:solidFill>
                  <a:srgbClr val="4F81BD"/>
                </a:solidFill>
                <a:latin typeface="Courier"/>
                <a:cs typeface="Courier"/>
              </a:rPr>
              <a:t>Splitting a string, it's as easy as 1 2 33! Right?</a:t>
            </a:r>
            <a:r>
              <a:rPr lang="en-US" sz="1400" dirty="0">
                <a:latin typeface="Arial"/>
                <a:cs typeface="Arial"/>
              </a:rPr>
              <a:t>"</a:t>
            </a:r>
          </a:p>
        </p:txBody>
      </p:sp>
      <p:sp>
        <p:nvSpPr>
          <p:cNvPr id="26" name="Rectangle 25"/>
          <p:cNvSpPr/>
          <p:nvPr/>
        </p:nvSpPr>
        <p:spPr>
          <a:xfrm>
            <a:off x="492411" y="5983385"/>
            <a:ext cx="2238376" cy="602216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none">
            <a:spAutoFit/>
          </a:bodyPr>
          <a:lstStyle/>
          <a:p>
            <a:pPr>
              <a:lnSpc>
                <a:spcPct val="120000"/>
              </a:lnSpc>
            </a:pPr>
            <a:r>
              <a:rPr lang="en-US" sz="1400" dirty="0">
                <a:latin typeface="Menlo Bold"/>
                <a:cs typeface="Menlo Bold"/>
              </a:rPr>
              <a:t>d.getTokens(</a:t>
            </a:r>
            <a:r>
              <a:rPr lang="en-US" sz="1400" dirty="0">
                <a:solidFill>
                  <a:srgbClr val="0000FF"/>
                </a:solidFill>
                <a:latin typeface="Menlo Bold"/>
                <a:cs typeface="Menlo Bold"/>
              </a:rPr>
              <a:t>"it</a:t>
            </a:r>
            <a:r>
              <a:rPr lang="en-US" altLang="zh-CN" sz="1400" dirty="0">
                <a:solidFill>
                  <a:srgbClr val="0000FF"/>
                </a:solidFill>
                <a:latin typeface="Menlo Bold"/>
                <a:cs typeface="Menlo Bold"/>
              </a:rPr>
              <a:t>+</a:t>
            </a:r>
            <a:r>
              <a:rPr lang="en-US" sz="1400" dirty="0">
                <a:solidFill>
                  <a:srgbClr val="0000FF"/>
                </a:solidFill>
                <a:latin typeface="Menlo Bold"/>
                <a:cs typeface="Menlo Bold"/>
              </a:rPr>
              <a:t>"</a:t>
            </a:r>
            <a:r>
              <a:rPr lang="en-US" sz="1400" dirty="0">
                <a:latin typeface="Menlo Bold"/>
                <a:cs typeface="Menlo Bold"/>
              </a:rPr>
              <a:t>); </a:t>
            </a:r>
          </a:p>
          <a:p>
            <a:pPr>
              <a:lnSpc>
                <a:spcPct val="120000"/>
              </a:lnSpc>
            </a:pPr>
            <a:r>
              <a:rPr lang="en-US" altLang="zh-CN" sz="1400" dirty="0">
                <a:latin typeface="Menlo Bold"/>
                <a:cs typeface="Menlo Bold"/>
              </a:rPr>
              <a:t>-&gt;</a:t>
            </a:r>
            <a:r>
              <a:rPr lang="en-US" sz="1400" dirty="0">
                <a:latin typeface="Menlo Bold"/>
                <a:cs typeface="Menlo Bold"/>
              </a:rPr>
              <a:t> [</a:t>
            </a:r>
            <a:r>
              <a:rPr lang="en-US" sz="1400" dirty="0">
                <a:solidFill>
                  <a:srgbClr val="0000FF"/>
                </a:solidFill>
                <a:latin typeface="Menlo Bold"/>
                <a:cs typeface="Menlo Bold"/>
              </a:rPr>
              <a:t>"it</a:t>
            </a:r>
            <a:r>
              <a:rPr lang="en-US" altLang="zh-CN" sz="1400" dirty="0">
                <a:solidFill>
                  <a:srgbClr val="0000FF"/>
                </a:solidFill>
                <a:latin typeface="Menlo Bold"/>
                <a:cs typeface="Menlo Bold"/>
              </a:rPr>
              <a:t>t</a:t>
            </a:r>
            <a:r>
              <a:rPr lang="en-US" sz="1400" dirty="0">
                <a:solidFill>
                  <a:srgbClr val="0000FF"/>
                </a:solidFill>
                <a:latin typeface="Menlo Bold"/>
                <a:cs typeface="Menlo Bold"/>
              </a:rPr>
              <a:t>"</a:t>
            </a:r>
            <a:r>
              <a:rPr lang="en-US" altLang="zh-CN" sz="1400" dirty="0">
                <a:solidFill>
                  <a:srgbClr val="0000FF"/>
                </a:solidFill>
                <a:latin typeface="Menlo Bold"/>
                <a:cs typeface="Menlo Bold"/>
              </a:rPr>
              <a:t>,</a:t>
            </a:r>
            <a:r>
              <a:rPr lang="zh-CN" altLang="en-US" sz="1400" dirty="0">
                <a:solidFill>
                  <a:srgbClr val="0000FF"/>
                </a:solidFill>
                <a:latin typeface="Menlo Bold"/>
                <a:cs typeface="Menlo Bold"/>
              </a:rPr>
              <a:t> </a:t>
            </a:r>
            <a:r>
              <a:rPr lang="en-US" sz="1400" dirty="0">
                <a:solidFill>
                  <a:srgbClr val="0000FF"/>
                </a:solidFill>
                <a:latin typeface="Menlo Bold"/>
                <a:cs typeface="Menlo Bold"/>
              </a:rPr>
              <a:t>"it"</a:t>
            </a:r>
            <a:r>
              <a:rPr lang="en-US" sz="1400" dirty="0">
                <a:latin typeface="Menlo Bold"/>
                <a:cs typeface="Menlo Bold"/>
              </a:rPr>
              <a:t>] </a:t>
            </a:r>
          </a:p>
        </p:txBody>
      </p:sp>
      <p:sp>
        <p:nvSpPr>
          <p:cNvPr id="27" name="Rectangle 26"/>
          <p:cNvSpPr/>
          <p:nvPr/>
        </p:nvSpPr>
        <p:spPr>
          <a:xfrm>
            <a:off x="3626782" y="6164690"/>
            <a:ext cx="2042764" cy="307777"/>
          </a:xfrm>
          <a:prstGeom prst="rect">
            <a:avLst/>
          </a:prstGeom>
          <a:solidFill>
            <a:srgbClr val="E6A20E"/>
          </a:solidFill>
        </p:spPr>
        <p:txBody>
          <a:bodyPr wrap="square">
            <a:spAutoFit/>
          </a:bodyPr>
          <a:lstStyle/>
          <a:p>
            <a:r>
              <a:rPr lang="en-US" sz="1400" dirty="0">
                <a:latin typeface="Arial"/>
                <a:cs typeface="Arial"/>
              </a:rPr>
              <a:t>+ means "one or more" </a:t>
            </a:r>
          </a:p>
        </p:txBody>
      </p:sp>
      <p:cxnSp>
        <p:nvCxnSpPr>
          <p:cNvPr id="28" name="Straight Connector 27"/>
          <p:cNvCxnSpPr/>
          <p:nvPr/>
        </p:nvCxnSpPr>
        <p:spPr>
          <a:xfrm>
            <a:off x="460717" y="5302722"/>
            <a:ext cx="8229600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9" name="Rounded Rectangle 28"/>
          <p:cNvSpPr/>
          <p:nvPr/>
        </p:nvSpPr>
        <p:spPr>
          <a:xfrm>
            <a:off x="5248540" y="5382490"/>
            <a:ext cx="335715" cy="320842"/>
          </a:xfrm>
          <a:prstGeom prst="roundRect">
            <a:avLst/>
          </a:prstGeom>
          <a:noFill/>
          <a:ln w="19050" cmpd="sng">
            <a:solidFill>
              <a:srgbClr val="1B8E1D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ounded Rectangle 29"/>
          <p:cNvSpPr/>
          <p:nvPr/>
        </p:nvSpPr>
        <p:spPr>
          <a:xfrm>
            <a:off x="1398522" y="5600789"/>
            <a:ext cx="234853" cy="320842"/>
          </a:xfrm>
          <a:prstGeom prst="roundRect">
            <a:avLst/>
          </a:prstGeom>
          <a:noFill/>
          <a:ln w="19050" cmpd="sng">
            <a:solidFill>
              <a:srgbClr val="1B8E1D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ounded Rectangle 30"/>
          <p:cNvSpPr/>
          <p:nvPr/>
        </p:nvSpPr>
        <p:spPr>
          <a:xfrm>
            <a:off x="5479876" y="2767897"/>
            <a:ext cx="189670" cy="320842"/>
          </a:xfrm>
          <a:prstGeom prst="roundRect">
            <a:avLst/>
          </a:prstGeom>
          <a:noFill/>
          <a:ln w="19050" cmpd="sng">
            <a:solidFill>
              <a:srgbClr val="1B8E1D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60688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6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4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2" dur="500"/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7" dur="500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5" dur="500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3" dur="500"/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7" grpId="0" animBg="1"/>
      <p:bldP spid="8" grpId="0" animBg="1"/>
      <p:bldP spid="9" grpId="0" animBg="1"/>
      <p:bldP spid="11" grpId="0" animBg="1"/>
      <p:bldP spid="12" grpId="0" animBg="1"/>
      <p:bldP spid="13" grpId="0" animBg="1"/>
      <p:bldP spid="15" grpId="0" animBg="1"/>
      <p:bldP spid="18" grpId="0" animBg="1"/>
      <p:bldP spid="19" grpId="0" animBg="1"/>
      <p:bldP spid="22" grpId="0" animBg="1"/>
      <p:bldP spid="23" grpId="0" animBg="1"/>
      <p:bldP spid="24" grpId="0" animBg="1"/>
      <p:bldP spid="26" grpId="0" animBg="1"/>
      <p:bldP spid="27" grpId="0" animBg="1"/>
      <p:bldP spid="29" grpId="0" animBg="1"/>
      <p:bldP spid="30" grpId="0" animBg="1"/>
      <p:bldP spid="31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Create More Complicated Regex (Contd.)</a:t>
            </a:r>
          </a:p>
        </p:txBody>
      </p:sp>
      <p:sp>
        <p:nvSpPr>
          <p:cNvPr id="4" name="Rectangle 3"/>
          <p:cNvSpPr/>
          <p:nvPr/>
        </p:nvSpPr>
        <p:spPr>
          <a:xfrm>
            <a:off x="491992" y="1329120"/>
            <a:ext cx="5828632" cy="97257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4F81BD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US" sz="1200" b="1" dirty="0">
                <a:solidFill>
                  <a:srgbClr val="7F0055"/>
                </a:solidFill>
                <a:latin typeface="Menlo"/>
              </a:rPr>
              <a:t>public</a:t>
            </a:r>
            <a:r>
              <a:rPr lang="en-US" sz="1200" b="1" dirty="0">
                <a:solidFill>
                  <a:srgbClr val="000000"/>
                </a:solidFill>
                <a:latin typeface="Menlo"/>
              </a:rPr>
              <a:t> </a:t>
            </a:r>
            <a:r>
              <a:rPr lang="en-US" sz="1200" b="1" dirty="0">
                <a:solidFill>
                  <a:srgbClr val="7F0055"/>
                </a:solidFill>
                <a:latin typeface="Menlo"/>
              </a:rPr>
              <a:t>class</a:t>
            </a:r>
            <a:r>
              <a:rPr lang="en-US" sz="1200" b="1" dirty="0">
                <a:solidFill>
                  <a:srgbClr val="000000"/>
                </a:solidFill>
                <a:latin typeface="Menlo"/>
              </a:rPr>
              <a:t> </a:t>
            </a:r>
            <a:r>
              <a:rPr lang="en-US" sz="1200" dirty="0">
                <a:solidFill>
                  <a:srgbClr val="000000"/>
                </a:solidFill>
                <a:latin typeface="Menlo"/>
              </a:rPr>
              <a:t>Document {</a:t>
            </a:r>
            <a:endParaRPr lang="en-US" sz="1200" dirty="0">
              <a:solidFill>
                <a:srgbClr val="3F7F5F"/>
              </a:solidFill>
              <a:latin typeface="Menlo"/>
            </a:endParaRPr>
          </a:p>
          <a:p>
            <a:pPr>
              <a:lnSpc>
                <a:spcPct val="120000"/>
              </a:lnSpc>
            </a:pPr>
            <a:r>
              <a:rPr lang="en-US" sz="1200" b="1" dirty="0">
                <a:solidFill>
                  <a:srgbClr val="3F7F5F"/>
                </a:solidFill>
                <a:latin typeface="Menlo"/>
              </a:rPr>
              <a:t>	</a:t>
            </a:r>
            <a:r>
              <a:rPr lang="en-US" sz="1200" b="1" dirty="0">
                <a:solidFill>
                  <a:srgbClr val="7F0055"/>
                </a:solidFill>
                <a:latin typeface="Menlo"/>
              </a:rPr>
              <a:t>private</a:t>
            </a:r>
            <a:r>
              <a:rPr lang="en-US" sz="1200" dirty="0">
                <a:solidFill>
                  <a:srgbClr val="000000"/>
                </a:solidFill>
                <a:latin typeface="Menlo"/>
              </a:rPr>
              <a:t> String </a:t>
            </a:r>
            <a:r>
              <a:rPr lang="en-US" sz="1200" dirty="0">
                <a:solidFill>
                  <a:srgbClr val="0000C0"/>
                </a:solidFill>
                <a:latin typeface="Menlo"/>
              </a:rPr>
              <a:t>text</a:t>
            </a:r>
            <a:r>
              <a:rPr lang="en-US" sz="1200" dirty="0">
                <a:solidFill>
                  <a:srgbClr val="000000"/>
                </a:solidFill>
                <a:latin typeface="Menlo"/>
              </a:rPr>
              <a:t>;</a:t>
            </a:r>
            <a:r>
              <a:rPr lang="zh-CN" altLang="en-US" sz="1200" dirty="0">
                <a:solidFill>
                  <a:srgbClr val="000000"/>
                </a:solidFill>
                <a:latin typeface="Menlo"/>
              </a:rPr>
              <a:t> </a:t>
            </a:r>
            <a:r>
              <a:rPr lang="en-US" sz="1200" dirty="0">
                <a:solidFill>
                  <a:srgbClr val="3F7F5F"/>
                </a:solidFill>
                <a:latin typeface="Menlo"/>
              </a:rPr>
              <a:t>// The text of the whole document</a:t>
            </a:r>
            <a:endParaRPr lang="en-US" sz="1200" dirty="0">
              <a:solidFill>
                <a:srgbClr val="000000"/>
              </a:solidFill>
              <a:latin typeface="Menlo"/>
            </a:endParaRPr>
          </a:p>
          <a:p>
            <a:pPr>
              <a:lnSpc>
                <a:spcPct val="120000"/>
              </a:lnSpc>
            </a:pPr>
            <a:r>
              <a:rPr lang="en-US" sz="1200" b="1" dirty="0">
                <a:solidFill>
                  <a:srgbClr val="000000"/>
                </a:solidFill>
                <a:latin typeface="Menlo"/>
              </a:rPr>
              <a:t>	</a:t>
            </a:r>
            <a:r>
              <a:rPr lang="en-US" sz="1200" b="1" dirty="0">
                <a:solidFill>
                  <a:srgbClr val="7F0055"/>
                </a:solidFill>
                <a:latin typeface="Menlo"/>
              </a:rPr>
              <a:t>protected</a:t>
            </a:r>
            <a:r>
              <a:rPr lang="en-US" sz="1200" dirty="0">
                <a:solidFill>
                  <a:srgbClr val="000000"/>
                </a:solidFill>
                <a:latin typeface="Menlo"/>
              </a:rPr>
              <a:t> List&lt;String&gt; getTokens(String </a:t>
            </a:r>
            <a:r>
              <a:rPr lang="en-US" sz="1200" dirty="0">
                <a:solidFill>
                  <a:srgbClr val="7F0055"/>
                </a:solidFill>
                <a:latin typeface="Menlo"/>
              </a:rPr>
              <a:t>pattern</a:t>
            </a:r>
            <a:r>
              <a:rPr lang="en-US" sz="1200" dirty="0">
                <a:solidFill>
                  <a:srgbClr val="000000"/>
                </a:solidFill>
                <a:latin typeface="Menlo"/>
              </a:rPr>
              <a:t>)</a:t>
            </a:r>
          </a:p>
          <a:p>
            <a:pPr>
              <a:lnSpc>
                <a:spcPct val="120000"/>
              </a:lnSpc>
            </a:pPr>
            <a:r>
              <a:rPr lang="en-US" altLang="zh-CN" sz="1200" dirty="0">
                <a:solidFill>
                  <a:srgbClr val="000000"/>
                </a:solidFill>
                <a:latin typeface="Menlo"/>
              </a:rPr>
              <a:t>}</a:t>
            </a:r>
            <a:endParaRPr lang="en-US" sz="1200" dirty="0">
              <a:solidFill>
                <a:srgbClr val="000000"/>
              </a:solidFill>
              <a:latin typeface="Menlo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6726375" y="3116802"/>
            <a:ext cx="1882141" cy="646331"/>
          </a:xfrm>
          <a:prstGeom prst="rect">
            <a:avLst/>
          </a:prstGeom>
          <a:solidFill>
            <a:srgbClr val="008000"/>
          </a:solidFill>
        </p:spPr>
        <p:txBody>
          <a:bodyPr wrap="square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  <a:latin typeface="Arial"/>
                <a:cs typeface="Arial"/>
              </a:rPr>
              <a:t>Concatenation</a:t>
            </a:r>
            <a:r>
              <a:rPr lang="zh-CN" altLang="en-US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lang="en-US" altLang="zh-CN" dirty="0">
                <a:solidFill>
                  <a:schemeClr val="bg1"/>
                </a:solidFill>
                <a:latin typeface="Arial"/>
                <a:cs typeface="Arial"/>
              </a:rPr>
              <a:t>and</a:t>
            </a:r>
            <a:r>
              <a:rPr lang="zh-CN" altLang="en-US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lang="en-US" altLang="zh-CN" dirty="0">
                <a:solidFill>
                  <a:schemeClr val="bg1"/>
                </a:solidFill>
                <a:latin typeface="Arial"/>
                <a:cs typeface="Arial"/>
              </a:rPr>
              <a:t>Repetition</a:t>
            </a:r>
            <a:r>
              <a:rPr lang="en-US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</a:p>
        </p:txBody>
      </p:sp>
      <p:sp>
        <p:nvSpPr>
          <p:cNvPr id="25" name="Rectangle 24"/>
          <p:cNvSpPr/>
          <p:nvPr/>
        </p:nvSpPr>
        <p:spPr>
          <a:xfrm>
            <a:off x="460717" y="2423747"/>
            <a:ext cx="638743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latin typeface="Arial"/>
                <a:cs typeface="Arial"/>
              </a:rPr>
              <a:t>Assume you have a Document object, d, whose text is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sz="1400" dirty="0">
                <a:latin typeface="Arial"/>
                <a:cs typeface="Arial"/>
              </a:rPr>
              <a:t>"</a:t>
            </a:r>
            <a:r>
              <a:rPr lang="en-US" sz="1400" dirty="0">
                <a:solidFill>
                  <a:srgbClr val="4F81BD"/>
                </a:solidFill>
                <a:latin typeface="Courier"/>
                <a:cs typeface="Courier"/>
              </a:rPr>
              <a:t>Splitting a string, it's as easy as 1 2 33! Right?</a:t>
            </a:r>
            <a:r>
              <a:rPr lang="en-US" sz="1400" dirty="0">
                <a:latin typeface="Arial"/>
                <a:cs typeface="Arial"/>
              </a:rPr>
              <a:t>"</a:t>
            </a:r>
          </a:p>
        </p:txBody>
      </p:sp>
      <p:sp>
        <p:nvSpPr>
          <p:cNvPr id="26" name="Rectangle 25"/>
          <p:cNvSpPr/>
          <p:nvPr/>
        </p:nvSpPr>
        <p:spPr>
          <a:xfrm>
            <a:off x="492411" y="3026119"/>
            <a:ext cx="2454556" cy="602216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none">
            <a:spAutoFit/>
          </a:bodyPr>
          <a:lstStyle/>
          <a:p>
            <a:pPr>
              <a:lnSpc>
                <a:spcPct val="120000"/>
              </a:lnSpc>
            </a:pPr>
            <a:r>
              <a:rPr lang="en-US" sz="1400" dirty="0">
                <a:latin typeface="Menlo Bold"/>
                <a:cs typeface="Menlo Bold"/>
              </a:rPr>
              <a:t>d.getTokens(</a:t>
            </a:r>
            <a:r>
              <a:rPr lang="en-US" sz="1400" dirty="0">
                <a:solidFill>
                  <a:srgbClr val="0000FF"/>
                </a:solidFill>
                <a:latin typeface="Menlo Bold"/>
                <a:cs typeface="Menlo Bold"/>
              </a:rPr>
              <a:t>"i(t</a:t>
            </a:r>
            <a:r>
              <a:rPr lang="en-US" altLang="zh-CN" sz="1400" dirty="0">
                <a:solidFill>
                  <a:srgbClr val="0000FF"/>
                </a:solidFill>
                <a:latin typeface="Menlo Bold"/>
                <a:cs typeface="Menlo Bold"/>
              </a:rPr>
              <a:t>+)</a:t>
            </a:r>
            <a:r>
              <a:rPr lang="en-US" sz="1400" dirty="0">
                <a:solidFill>
                  <a:srgbClr val="0000FF"/>
                </a:solidFill>
                <a:latin typeface="Menlo Bold"/>
                <a:cs typeface="Menlo Bold"/>
              </a:rPr>
              <a:t>"</a:t>
            </a:r>
            <a:r>
              <a:rPr lang="en-US" sz="1400" dirty="0">
                <a:latin typeface="Menlo Bold"/>
                <a:cs typeface="Menlo Bold"/>
              </a:rPr>
              <a:t>); </a:t>
            </a:r>
          </a:p>
          <a:p>
            <a:pPr>
              <a:lnSpc>
                <a:spcPct val="120000"/>
              </a:lnSpc>
            </a:pPr>
            <a:r>
              <a:rPr lang="en-US" altLang="zh-CN" sz="1400" dirty="0">
                <a:latin typeface="Menlo Bold"/>
                <a:cs typeface="Menlo Bold"/>
              </a:rPr>
              <a:t>-&gt;</a:t>
            </a:r>
            <a:r>
              <a:rPr lang="en-US" sz="1400" dirty="0">
                <a:latin typeface="Menlo Bold"/>
                <a:cs typeface="Menlo Bold"/>
              </a:rPr>
              <a:t> [</a:t>
            </a:r>
            <a:r>
              <a:rPr lang="en-US" sz="1400" dirty="0">
                <a:solidFill>
                  <a:srgbClr val="0000FF"/>
                </a:solidFill>
                <a:latin typeface="Menlo Bold"/>
                <a:cs typeface="Menlo Bold"/>
              </a:rPr>
              <a:t>"it</a:t>
            </a:r>
            <a:r>
              <a:rPr lang="en-US" altLang="zh-CN" sz="1400" dirty="0">
                <a:solidFill>
                  <a:srgbClr val="0000FF"/>
                </a:solidFill>
                <a:latin typeface="Menlo Bold"/>
                <a:cs typeface="Menlo Bold"/>
              </a:rPr>
              <a:t>t</a:t>
            </a:r>
            <a:r>
              <a:rPr lang="en-US" sz="1400" dirty="0">
                <a:solidFill>
                  <a:srgbClr val="0000FF"/>
                </a:solidFill>
                <a:latin typeface="Menlo Bold"/>
                <a:cs typeface="Menlo Bold"/>
              </a:rPr>
              <a:t>"</a:t>
            </a:r>
            <a:r>
              <a:rPr lang="en-US" altLang="zh-CN" sz="1400" dirty="0">
                <a:solidFill>
                  <a:srgbClr val="0000FF"/>
                </a:solidFill>
                <a:latin typeface="Menlo Bold"/>
                <a:cs typeface="Menlo Bold"/>
              </a:rPr>
              <a:t>,</a:t>
            </a:r>
            <a:r>
              <a:rPr lang="zh-CN" altLang="en-US" sz="1400" dirty="0">
                <a:solidFill>
                  <a:srgbClr val="0000FF"/>
                </a:solidFill>
                <a:latin typeface="Menlo Bold"/>
                <a:cs typeface="Menlo Bold"/>
              </a:rPr>
              <a:t> </a:t>
            </a:r>
            <a:r>
              <a:rPr lang="en-US" sz="1400" dirty="0">
                <a:solidFill>
                  <a:srgbClr val="0000FF"/>
                </a:solidFill>
                <a:latin typeface="Menlo Bold"/>
                <a:cs typeface="Menlo Bold"/>
              </a:rPr>
              <a:t>"it"</a:t>
            </a:r>
            <a:r>
              <a:rPr lang="en-US" sz="1400" dirty="0">
                <a:latin typeface="Menlo Bold"/>
                <a:cs typeface="Menlo Bold"/>
              </a:rPr>
              <a:t>] </a:t>
            </a:r>
          </a:p>
        </p:txBody>
      </p:sp>
      <p:cxnSp>
        <p:nvCxnSpPr>
          <p:cNvPr id="28" name="Straight Connector 27"/>
          <p:cNvCxnSpPr/>
          <p:nvPr/>
        </p:nvCxnSpPr>
        <p:spPr>
          <a:xfrm>
            <a:off x="320521" y="5128667"/>
            <a:ext cx="8229600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9" name="Rounded Rectangle 28"/>
          <p:cNvSpPr/>
          <p:nvPr/>
        </p:nvSpPr>
        <p:spPr>
          <a:xfrm>
            <a:off x="5248540" y="2425224"/>
            <a:ext cx="335715" cy="320842"/>
          </a:xfrm>
          <a:prstGeom prst="roundRect">
            <a:avLst/>
          </a:prstGeom>
          <a:noFill/>
          <a:ln w="19050" cmpd="sng">
            <a:solidFill>
              <a:srgbClr val="1B8E1D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ounded Rectangle 29"/>
          <p:cNvSpPr/>
          <p:nvPr/>
        </p:nvSpPr>
        <p:spPr>
          <a:xfrm>
            <a:off x="1398522" y="2643523"/>
            <a:ext cx="234853" cy="320842"/>
          </a:xfrm>
          <a:prstGeom prst="roundRect">
            <a:avLst/>
          </a:prstGeom>
          <a:noFill/>
          <a:ln w="19050" cmpd="sng">
            <a:solidFill>
              <a:srgbClr val="1B8E1D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3402144" y="3034538"/>
            <a:ext cx="2745768" cy="523220"/>
          </a:xfrm>
          <a:prstGeom prst="rect">
            <a:avLst/>
          </a:prstGeom>
          <a:solidFill>
            <a:srgbClr val="E6A20E"/>
          </a:solidFill>
        </p:spPr>
        <p:txBody>
          <a:bodyPr wrap="square">
            <a:spAutoFit/>
          </a:bodyPr>
          <a:lstStyle/>
          <a:p>
            <a:r>
              <a:rPr lang="en-US" sz="1400" dirty="0">
                <a:latin typeface="Arial"/>
                <a:cs typeface="Arial"/>
              </a:rPr>
              <a:t>Use parens to group r.e.'s if you are not sure of grouping </a:t>
            </a:r>
          </a:p>
        </p:txBody>
      </p:sp>
      <p:cxnSp>
        <p:nvCxnSpPr>
          <p:cNvPr id="20" name="Straight Arrow Connector 19"/>
          <p:cNvCxnSpPr>
            <a:stCxn id="32" idx="1"/>
          </p:cNvCxnSpPr>
          <p:nvPr/>
        </p:nvCxnSpPr>
        <p:spPr>
          <a:xfrm flipH="1" flipV="1">
            <a:off x="2826920" y="3224289"/>
            <a:ext cx="575224" cy="7185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3" name="Rectangle 32"/>
          <p:cNvSpPr/>
          <p:nvPr/>
        </p:nvSpPr>
        <p:spPr>
          <a:xfrm>
            <a:off x="457200" y="4403481"/>
            <a:ext cx="3535456" cy="602216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none">
            <a:spAutoFit/>
          </a:bodyPr>
          <a:lstStyle/>
          <a:p>
            <a:pPr>
              <a:lnSpc>
                <a:spcPct val="120000"/>
              </a:lnSpc>
            </a:pPr>
            <a:r>
              <a:rPr lang="en-US" sz="1400" dirty="0">
                <a:latin typeface="Menlo Bold"/>
                <a:cs typeface="Menlo Bold"/>
              </a:rPr>
              <a:t>d.getTokens(</a:t>
            </a:r>
            <a:r>
              <a:rPr lang="en-US" sz="1400" dirty="0">
                <a:solidFill>
                  <a:srgbClr val="0000FF"/>
                </a:solidFill>
                <a:latin typeface="Menlo Bold"/>
                <a:cs typeface="Menlo Bold"/>
              </a:rPr>
              <a:t>"it*"</a:t>
            </a:r>
            <a:r>
              <a:rPr lang="en-US" sz="1400" dirty="0">
                <a:latin typeface="Menlo Bold"/>
                <a:cs typeface="Menlo Bold"/>
              </a:rPr>
              <a:t>); </a:t>
            </a:r>
          </a:p>
          <a:p>
            <a:pPr>
              <a:lnSpc>
                <a:spcPct val="120000"/>
              </a:lnSpc>
            </a:pPr>
            <a:r>
              <a:rPr lang="en-US" altLang="zh-CN" sz="1400" dirty="0">
                <a:latin typeface="Menlo Bold"/>
                <a:cs typeface="Menlo Bold"/>
              </a:rPr>
              <a:t>-&gt;</a:t>
            </a:r>
            <a:r>
              <a:rPr lang="en-US" sz="1400" dirty="0">
                <a:latin typeface="Menlo Bold"/>
                <a:cs typeface="Menlo Bold"/>
              </a:rPr>
              <a:t> [</a:t>
            </a:r>
            <a:r>
              <a:rPr lang="en-US" sz="1400" dirty="0">
                <a:solidFill>
                  <a:srgbClr val="0000FF"/>
                </a:solidFill>
                <a:latin typeface="Menlo Bold"/>
                <a:cs typeface="Menlo Bold"/>
              </a:rPr>
              <a:t>"it</a:t>
            </a:r>
            <a:r>
              <a:rPr lang="en-US" altLang="zh-CN" sz="1400" dirty="0">
                <a:solidFill>
                  <a:srgbClr val="0000FF"/>
                </a:solidFill>
                <a:latin typeface="Menlo Bold"/>
                <a:cs typeface="Menlo Bold"/>
              </a:rPr>
              <a:t>t</a:t>
            </a:r>
            <a:r>
              <a:rPr lang="en-US" sz="1400" dirty="0">
                <a:solidFill>
                  <a:srgbClr val="0000FF"/>
                </a:solidFill>
                <a:latin typeface="Menlo Bold"/>
                <a:cs typeface="Menlo Bold"/>
              </a:rPr>
              <a:t>"</a:t>
            </a:r>
            <a:r>
              <a:rPr lang="en-US" altLang="zh-CN" sz="1400" dirty="0">
                <a:solidFill>
                  <a:srgbClr val="0000FF"/>
                </a:solidFill>
                <a:latin typeface="Menlo Bold"/>
                <a:cs typeface="Menlo Bold"/>
              </a:rPr>
              <a:t>,</a:t>
            </a:r>
            <a:r>
              <a:rPr lang="zh-CN" altLang="en-US" sz="1400" dirty="0">
                <a:solidFill>
                  <a:srgbClr val="0000FF"/>
                </a:solidFill>
                <a:latin typeface="Menlo Bold"/>
                <a:cs typeface="Menlo Bold"/>
              </a:rPr>
              <a:t> </a:t>
            </a:r>
            <a:r>
              <a:rPr lang="en-US" sz="1400" dirty="0">
                <a:solidFill>
                  <a:srgbClr val="0000FF"/>
                </a:solidFill>
                <a:latin typeface="Menlo Bold"/>
                <a:cs typeface="Menlo Bold"/>
              </a:rPr>
              <a:t>"i", "i", "it", "i"</a:t>
            </a:r>
            <a:r>
              <a:rPr lang="en-US" sz="1400" dirty="0">
                <a:latin typeface="Menlo Bold"/>
                <a:cs typeface="Menlo Bold"/>
              </a:rPr>
              <a:t>] </a:t>
            </a:r>
          </a:p>
        </p:txBody>
      </p:sp>
      <p:sp>
        <p:nvSpPr>
          <p:cNvPr id="35" name="Rectangle 34"/>
          <p:cNvSpPr/>
          <p:nvPr/>
        </p:nvSpPr>
        <p:spPr>
          <a:xfrm>
            <a:off x="4419264" y="4533504"/>
            <a:ext cx="2034240" cy="307777"/>
          </a:xfrm>
          <a:prstGeom prst="rect">
            <a:avLst/>
          </a:prstGeom>
          <a:solidFill>
            <a:srgbClr val="E6A20E"/>
          </a:solidFill>
        </p:spPr>
        <p:txBody>
          <a:bodyPr wrap="square">
            <a:spAutoFit/>
          </a:bodyPr>
          <a:lstStyle/>
          <a:p>
            <a:r>
              <a:rPr lang="en-US" sz="1400" dirty="0">
                <a:latin typeface="Arial"/>
                <a:cs typeface="Arial"/>
              </a:rPr>
              <a:t>* means "zero or more" </a:t>
            </a:r>
          </a:p>
        </p:txBody>
      </p:sp>
      <p:sp>
        <p:nvSpPr>
          <p:cNvPr id="36" name="Rectangle 35"/>
          <p:cNvSpPr/>
          <p:nvPr/>
        </p:nvSpPr>
        <p:spPr>
          <a:xfrm>
            <a:off x="460717" y="3763133"/>
            <a:ext cx="638743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latin typeface="Arial"/>
                <a:cs typeface="Arial"/>
              </a:rPr>
              <a:t>Assume you have a Document object, d, whose text is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sz="1400" dirty="0">
                <a:latin typeface="Arial"/>
                <a:cs typeface="Arial"/>
              </a:rPr>
              <a:t>"</a:t>
            </a:r>
            <a:r>
              <a:rPr lang="en-US" sz="1400" dirty="0">
                <a:solidFill>
                  <a:srgbClr val="4F81BD"/>
                </a:solidFill>
                <a:latin typeface="Courier"/>
                <a:cs typeface="Courier"/>
              </a:rPr>
              <a:t>Splitting a string, it's as easy as 1 2 33! Right?</a:t>
            </a:r>
            <a:r>
              <a:rPr lang="en-US" sz="1400" dirty="0">
                <a:latin typeface="Arial"/>
                <a:cs typeface="Arial"/>
              </a:rPr>
              <a:t>"</a:t>
            </a:r>
          </a:p>
        </p:txBody>
      </p:sp>
      <p:sp>
        <p:nvSpPr>
          <p:cNvPr id="37" name="Rounded Rectangle 36"/>
          <p:cNvSpPr/>
          <p:nvPr/>
        </p:nvSpPr>
        <p:spPr>
          <a:xfrm>
            <a:off x="5268526" y="3750471"/>
            <a:ext cx="289399" cy="320842"/>
          </a:xfrm>
          <a:prstGeom prst="roundRect">
            <a:avLst/>
          </a:prstGeom>
          <a:noFill/>
          <a:ln w="19050" cmpd="sng">
            <a:solidFill>
              <a:srgbClr val="1B8E1D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ounded Rectangle 37"/>
          <p:cNvSpPr/>
          <p:nvPr/>
        </p:nvSpPr>
        <p:spPr>
          <a:xfrm>
            <a:off x="5557925" y="3746017"/>
            <a:ext cx="124857" cy="320842"/>
          </a:xfrm>
          <a:prstGeom prst="roundRect">
            <a:avLst/>
          </a:prstGeom>
          <a:noFill/>
          <a:ln w="19050" cmpd="sng">
            <a:solidFill>
              <a:srgbClr val="1B8E1D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ounded Rectangle 38"/>
          <p:cNvSpPr/>
          <p:nvPr/>
        </p:nvSpPr>
        <p:spPr>
          <a:xfrm>
            <a:off x="869989" y="3967498"/>
            <a:ext cx="111032" cy="320842"/>
          </a:xfrm>
          <a:prstGeom prst="roundRect">
            <a:avLst/>
          </a:prstGeom>
          <a:noFill/>
          <a:ln w="19050" cmpd="sng">
            <a:solidFill>
              <a:srgbClr val="1B8E1D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ounded Rectangle 39"/>
          <p:cNvSpPr/>
          <p:nvPr/>
        </p:nvSpPr>
        <p:spPr>
          <a:xfrm>
            <a:off x="1398521" y="3967498"/>
            <a:ext cx="234853" cy="320842"/>
          </a:xfrm>
          <a:prstGeom prst="roundRect">
            <a:avLst/>
          </a:prstGeom>
          <a:noFill/>
          <a:ln w="19050" cmpd="sng">
            <a:solidFill>
              <a:srgbClr val="1B8E1D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ounded Rectangle 40"/>
          <p:cNvSpPr/>
          <p:nvPr/>
        </p:nvSpPr>
        <p:spPr>
          <a:xfrm>
            <a:off x="4064231" y="3967498"/>
            <a:ext cx="111032" cy="320842"/>
          </a:xfrm>
          <a:prstGeom prst="roundRect">
            <a:avLst/>
          </a:prstGeom>
          <a:noFill/>
          <a:ln w="19050" cmpd="sng">
            <a:solidFill>
              <a:srgbClr val="1B8E1D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Rectangle 48"/>
          <p:cNvSpPr/>
          <p:nvPr/>
        </p:nvSpPr>
        <p:spPr>
          <a:xfrm>
            <a:off x="460717" y="5853963"/>
            <a:ext cx="2454556" cy="602216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none">
            <a:spAutoFit/>
          </a:bodyPr>
          <a:lstStyle/>
          <a:p>
            <a:pPr>
              <a:lnSpc>
                <a:spcPct val="120000"/>
              </a:lnSpc>
            </a:pPr>
            <a:r>
              <a:rPr lang="en-US" sz="1400" dirty="0">
                <a:latin typeface="Menlo Bold"/>
                <a:cs typeface="Menlo Bold"/>
              </a:rPr>
              <a:t>d.getTokens(</a:t>
            </a:r>
            <a:r>
              <a:rPr lang="en-US" sz="1400" dirty="0">
                <a:solidFill>
                  <a:srgbClr val="0000FF"/>
                </a:solidFill>
                <a:latin typeface="Menlo Bold"/>
                <a:cs typeface="Menlo Bold"/>
              </a:rPr>
              <a:t>"it|st"</a:t>
            </a:r>
            <a:r>
              <a:rPr lang="en-US" sz="1400" dirty="0">
                <a:latin typeface="Menlo Bold"/>
                <a:cs typeface="Menlo Bold"/>
              </a:rPr>
              <a:t>); </a:t>
            </a:r>
          </a:p>
          <a:p>
            <a:pPr>
              <a:lnSpc>
                <a:spcPct val="120000"/>
              </a:lnSpc>
            </a:pPr>
            <a:r>
              <a:rPr lang="en-US" altLang="zh-CN" sz="1400" dirty="0">
                <a:latin typeface="Menlo Bold"/>
                <a:cs typeface="Menlo Bold"/>
              </a:rPr>
              <a:t>-&gt;</a:t>
            </a:r>
            <a:r>
              <a:rPr lang="en-US" sz="1400" dirty="0">
                <a:latin typeface="Menlo Bold"/>
                <a:cs typeface="Menlo Bold"/>
              </a:rPr>
              <a:t> [</a:t>
            </a:r>
            <a:r>
              <a:rPr lang="en-US" sz="1400" dirty="0">
                <a:solidFill>
                  <a:srgbClr val="0000FF"/>
                </a:solidFill>
                <a:latin typeface="Menlo Bold"/>
                <a:cs typeface="Menlo Bold"/>
              </a:rPr>
              <a:t>"it"</a:t>
            </a:r>
            <a:r>
              <a:rPr lang="en-US" altLang="zh-CN" sz="1400" dirty="0">
                <a:solidFill>
                  <a:srgbClr val="0000FF"/>
                </a:solidFill>
                <a:latin typeface="Menlo Bold"/>
                <a:cs typeface="Menlo Bold"/>
              </a:rPr>
              <a:t>,</a:t>
            </a:r>
            <a:r>
              <a:rPr lang="zh-CN" altLang="en-US" sz="1400" dirty="0">
                <a:solidFill>
                  <a:srgbClr val="0000FF"/>
                </a:solidFill>
                <a:latin typeface="Menlo Bold"/>
                <a:cs typeface="Menlo Bold"/>
              </a:rPr>
              <a:t> </a:t>
            </a:r>
            <a:r>
              <a:rPr lang="en-US" sz="1400" dirty="0">
                <a:solidFill>
                  <a:srgbClr val="0000FF"/>
                </a:solidFill>
                <a:latin typeface="Menlo Bold"/>
                <a:cs typeface="Menlo Bold"/>
              </a:rPr>
              <a:t>"st", "it"</a:t>
            </a:r>
            <a:r>
              <a:rPr lang="en-US" sz="1400" dirty="0">
                <a:latin typeface="Menlo Bold"/>
                <a:cs typeface="Menlo Bold"/>
              </a:rPr>
              <a:t>] </a:t>
            </a:r>
          </a:p>
        </p:txBody>
      </p:sp>
      <p:sp>
        <p:nvSpPr>
          <p:cNvPr id="50" name="Rectangle 49"/>
          <p:cNvSpPr/>
          <p:nvPr/>
        </p:nvSpPr>
        <p:spPr>
          <a:xfrm>
            <a:off x="3602210" y="5967428"/>
            <a:ext cx="1146105" cy="307777"/>
          </a:xfrm>
          <a:prstGeom prst="rect">
            <a:avLst/>
          </a:prstGeom>
          <a:solidFill>
            <a:srgbClr val="E6A20E"/>
          </a:solidFill>
        </p:spPr>
        <p:txBody>
          <a:bodyPr wrap="square">
            <a:spAutoFit/>
          </a:bodyPr>
          <a:lstStyle/>
          <a:p>
            <a:r>
              <a:rPr lang="en-US" sz="1400" dirty="0">
                <a:latin typeface="Arial"/>
                <a:cs typeface="Arial"/>
              </a:rPr>
              <a:t>| means OR </a:t>
            </a:r>
          </a:p>
        </p:txBody>
      </p:sp>
      <p:sp>
        <p:nvSpPr>
          <p:cNvPr id="51" name="Rectangle 50"/>
          <p:cNvSpPr/>
          <p:nvPr/>
        </p:nvSpPr>
        <p:spPr>
          <a:xfrm>
            <a:off x="464234" y="5213615"/>
            <a:ext cx="638743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latin typeface="Arial"/>
                <a:cs typeface="Arial"/>
              </a:rPr>
              <a:t>Assume you have a Document object, d, whose text is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sz="1400" dirty="0">
                <a:latin typeface="Arial"/>
                <a:cs typeface="Arial"/>
              </a:rPr>
              <a:t>"</a:t>
            </a:r>
            <a:r>
              <a:rPr lang="en-US" sz="1400" dirty="0">
                <a:solidFill>
                  <a:srgbClr val="4F81BD"/>
                </a:solidFill>
                <a:latin typeface="Courier"/>
                <a:cs typeface="Courier"/>
              </a:rPr>
              <a:t>Splitting a string, it's as easy as 1 2 33! Right?</a:t>
            </a:r>
            <a:r>
              <a:rPr lang="en-US" sz="1400" dirty="0">
                <a:latin typeface="Arial"/>
                <a:cs typeface="Arial"/>
              </a:rPr>
              <a:t>"</a:t>
            </a:r>
          </a:p>
        </p:txBody>
      </p:sp>
      <p:sp>
        <p:nvSpPr>
          <p:cNvPr id="52" name="Rounded Rectangle 51"/>
          <p:cNvSpPr/>
          <p:nvPr/>
        </p:nvSpPr>
        <p:spPr>
          <a:xfrm>
            <a:off x="5272043" y="5200953"/>
            <a:ext cx="211397" cy="320842"/>
          </a:xfrm>
          <a:prstGeom prst="roundRect">
            <a:avLst/>
          </a:prstGeom>
          <a:noFill/>
          <a:ln w="19050" cmpd="sng">
            <a:solidFill>
              <a:srgbClr val="1B8E1D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Rounded Rectangle 54"/>
          <p:cNvSpPr/>
          <p:nvPr/>
        </p:nvSpPr>
        <p:spPr>
          <a:xfrm>
            <a:off x="1402038" y="5417980"/>
            <a:ext cx="234853" cy="320842"/>
          </a:xfrm>
          <a:prstGeom prst="roundRect">
            <a:avLst/>
          </a:prstGeom>
          <a:noFill/>
          <a:ln w="19050" cmpd="sng">
            <a:solidFill>
              <a:srgbClr val="1B8E1D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ounded Rectangle 56"/>
          <p:cNvSpPr/>
          <p:nvPr/>
        </p:nvSpPr>
        <p:spPr>
          <a:xfrm>
            <a:off x="542773" y="5417980"/>
            <a:ext cx="234853" cy="320842"/>
          </a:xfrm>
          <a:prstGeom prst="roundRect">
            <a:avLst/>
          </a:prstGeom>
          <a:noFill/>
          <a:ln w="19050" cmpd="sng">
            <a:solidFill>
              <a:srgbClr val="1B8E1D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6726375" y="5809848"/>
            <a:ext cx="1882141" cy="369332"/>
          </a:xfrm>
          <a:prstGeom prst="rect">
            <a:avLst/>
          </a:prstGeom>
          <a:solidFill>
            <a:srgbClr val="008000"/>
          </a:solidFill>
        </p:spPr>
        <p:txBody>
          <a:bodyPr wrap="square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  <a:latin typeface="Arial"/>
                <a:cs typeface="Arial"/>
              </a:rPr>
              <a:t>Alternation </a:t>
            </a:r>
          </a:p>
        </p:txBody>
      </p:sp>
    </p:spTree>
    <p:extLst>
      <p:ext uri="{BB962C8B-B14F-4D97-AF65-F5344CB8AC3E}">
        <p14:creationId xmlns:p14="http://schemas.microsoft.com/office/powerpoint/2010/main" val="2944115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6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9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5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8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3" dur="500"/>
                                        <p:tgtEl>
                                          <p:spTgt spid="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8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  <p:bldP spid="33" grpId="0" animBg="1"/>
      <p:bldP spid="35" grpId="0" animBg="1"/>
      <p:bldP spid="36" grpId="0"/>
      <p:bldP spid="37" grpId="0" animBg="1"/>
      <p:bldP spid="38" grpId="0" animBg="1"/>
      <p:bldP spid="39" grpId="0" animBg="1"/>
      <p:bldP spid="40" grpId="0" animBg="1"/>
      <p:bldP spid="41" grpId="0" animBg="1"/>
      <p:bldP spid="49" grpId="0" animBg="1"/>
      <p:bldP spid="50" grpId="0" animBg="1"/>
      <p:bldP spid="51" grpId="0"/>
      <p:bldP spid="52" grpId="0" animBg="1"/>
      <p:bldP spid="55" grpId="0" animBg="1"/>
      <p:bldP spid="57" grpId="0" animBg="1"/>
      <p:bldP spid="58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Create More Complicated Regex (Contd.)</a:t>
            </a:r>
          </a:p>
        </p:txBody>
      </p:sp>
      <p:sp>
        <p:nvSpPr>
          <p:cNvPr id="4" name="Rectangle 3"/>
          <p:cNvSpPr/>
          <p:nvPr/>
        </p:nvSpPr>
        <p:spPr>
          <a:xfrm>
            <a:off x="491992" y="1214473"/>
            <a:ext cx="5828632" cy="97257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4F81BD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US" sz="1200" b="1" dirty="0">
                <a:solidFill>
                  <a:srgbClr val="7F0055"/>
                </a:solidFill>
                <a:latin typeface="Menlo"/>
              </a:rPr>
              <a:t>public</a:t>
            </a:r>
            <a:r>
              <a:rPr lang="en-US" sz="1200" b="1" dirty="0">
                <a:solidFill>
                  <a:srgbClr val="000000"/>
                </a:solidFill>
                <a:latin typeface="Menlo"/>
              </a:rPr>
              <a:t> </a:t>
            </a:r>
            <a:r>
              <a:rPr lang="en-US" sz="1200" b="1" dirty="0">
                <a:solidFill>
                  <a:srgbClr val="7F0055"/>
                </a:solidFill>
                <a:latin typeface="Menlo"/>
              </a:rPr>
              <a:t>class</a:t>
            </a:r>
            <a:r>
              <a:rPr lang="en-US" sz="1200" b="1" dirty="0">
                <a:solidFill>
                  <a:srgbClr val="000000"/>
                </a:solidFill>
                <a:latin typeface="Menlo"/>
              </a:rPr>
              <a:t> </a:t>
            </a:r>
            <a:r>
              <a:rPr lang="en-US" sz="1200" dirty="0">
                <a:solidFill>
                  <a:srgbClr val="000000"/>
                </a:solidFill>
                <a:latin typeface="Menlo"/>
              </a:rPr>
              <a:t>Document {</a:t>
            </a:r>
            <a:endParaRPr lang="en-US" sz="1200" dirty="0">
              <a:solidFill>
                <a:srgbClr val="3F7F5F"/>
              </a:solidFill>
              <a:latin typeface="Menlo"/>
            </a:endParaRPr>
          </a:p>
          <a:p>
            <a:pPr>
              <a:lnSpc>
                <a:spcPct val="120000"/>
              </a:lnSpc>
            </a:pPr>
            <a:r>
              <a:rPr lang="en-US" sz="1200" b="1" dirty="0">
                <a:solidFill>
                  <a:srgbClr val="3F7F5F"/>
                </a:solidFill>
                <a:latin typeface="Menlo"/>
              </a:rPr>
              <a:t>	</a:t>
            </a:r>
            <a:r>
              <a:rPr lang="en-US" sz="1200" b="1" dirty="0">
                <a:solidFill>
                  <a:srgbClr val="7F0055"/>
                </a:solidFill>
                <a:latin typeface="Menlo"/>
              </a:rPr>
              <a:t>private</a:t>
            </a:r>
            <a:r>
              <a:rPr lang="en-US" sz="1200" dirty="0">
                <a:solidFill>
                  <a:srgbClr val="000000"/>
                </a:solidFill>
                <a:latin typeface="Menlo"/>
              </a:rPr>
              <a:t> String </a:t>
            </a:r>
            <a:r>
              <a:rPr lang="en-US" sz="1200" dirty="0">
                <a:solidFill>
                  <a:srgbClr val="0000C0"/>
                </a:solidFill>
                <a:latin typeface="Menlo"/>
              </a:rPr>
              <a:t>text</a:t>
            </a:r>
            <a:r>
              <a:rPr lang="en-US" sz="1200" dirty="0">
                <a:solidFill>
                  <a:srgbClr val="000000"/>
                </a:solidFill>
                <a:latin typeface="Menlo"/>
              </a:rPr>
              <a:t>;</a:t>
            </a:r>
            <a:r>
              <a:rPr lang="zh-CN" altLang="en-US" sz="1200" dirty="0">
                <a:solidFill>
                  <a:srgbClr val="000000"/>
                </a:solidFill>
                <a:latin typeface="Menlo"/>
              </a:rPr>
              <a:t> </a:t>
            </a:r>
            <a:r>
              <a:rPr lang="en-US" sz="1200" dirty="0">
                <a:solidFill>
                  <a:srgbClr val="3F7F5F"/>
                </a:solidFill>
                <a:latin typeface="Menlo"/>
              </a:rPr>
              <a:t>// The text of the whole document</a:t>
            </a:r>
            <a:endParaRPr lang="en-US" sz="1200" dirty="0">
              <a:solidFill>
                <a:srgbClr val="000000"/>
              </a:solidFill>
              <a:latin typeface="Menlo"/>
            </a:endParaRPr>
          </a:p>
          <a:p>
            <a:pPr>
              <a:lnSpc>
                <a:spcPct val="120000"/>
              </a:lnSpc>
            </a:pPr>
            <a:r>
              <a:rPr lang="en-US" sz="1200" b="1" dirty="0">
                <a:solidFill>
                  <a:srgbClr val="000000"/>
                </a:solidFill>
                <a:latin typeface="Menlo"/>
              </a:rPr>
              <a:t>	</a:t>
            </a:r>
            <a:r>
              <a:rPr lang="en-US" sz="1200" b="1" dirty="0">
                <a:solidFill>
                  <a:srgbClr val="7F0055"/>
                </a:solidFill>
                <a:latin typeface="Menlo"/>
              </a:rPr>
              <a:t>protected</a:t>
            </a:r>
            <a:r>
              <a:rPr lang="en-US" sz="1200" dirty="0">
                <a:solidFill>
                  <a:srgbClr val="000000"/>
                </a:solidFill>
                <a:latin typeface="Menlo"/>
              </a:rPr>
              <a:t> List&lt;String&gt; getTokens(String </a:t>
            </a:r>
            <a:r>
              <a:rPr lang="en-US" sz="1200" dirty="0">
                <a:solidFill>
                  <a:srgbClr val="7F0055"/>
                </a:solidFill>
                <a:latin typeface="Menlo"/>
              </a:rPr>
              <a:t>pattern</a:t>
            </a:r>
            <a:r>
              <a:rPr lang="en-US" sz="1200" dirty="0">
                <a:solidFill>
                  <a:srgbClr val="000000"/>
                </a:solidFill>
                <a:latin typeface="Menlo"/>
              </a:rPr>
              <a:t>)</a:t>
            </a:r>
          </a:p>
          <a:p>
            <a:pPr>
              <a:lnSpc>
                <a:spcPct val="120000"/>
              </a:lnSpc>
            </a:pPr>
            <a:r>
              <a:rPr lang="en-US" altLang="zh-CN" sz="1200" dirty="0">
                <a:solidFill>
                  <a:srgbClr val="000000"/>
                </a:solidFill>
                <a:latin typeface="Menlo"/>
              </a:rPr>
              <a:t>}</a:t>
            </a:r>
            <a:endParaRPr lang="en-US" sz="1200" dirty="0">
              <a:solidFill>
                <a:srgbClr val="000000"/>
              </a:solidFill>
              <a:latin typeface="Menlo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7078076" y="2905365"/>
            <a:ext cx="1530440" cy="646331"/>
          </a:xfrm>
          <a:prstGeom prst="rect">
            <a:avLst/>
          </a:prstGeom>
          <a:solidFill>
            <a:srgbClr val="008000"/>
          </a:solidFill>
        </p:spPr>
        <p:txBody>
          <a:bodyPr wrap="square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  <a:latin typeface="Arial"/>
                <a:cs typeface="Arial"/>
              </a:rPr>
              <a:t>Character classes </a:t>
            </a:r>
          </a:p>
        </p:txBody>
      </p:sp>
      <p:sp>
        <p:nvSpPr>
          <p:cNvPr id="25" name="Rectangle 24"/>
          <p:cNvSpPr/>
          <p:nvPr/>
        </p:nvSpPr>
        <p:spPr>
          <a:xfrm>
            <a:off x="460717" y="2203272"/>
            <a:ext cx="638743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latin typeface="Arial"/>
                <a:cs typeface="Arial"/>
              </a:rPr>
              <a:t>Assume you have a Document object, d, whose text is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sz="1400" dirty="0">
                <a:latin typeface="Arial"/>
                <a:cs typeface="Arial"/>
              </a:rPr>
              <a:t>"</a:t>
            </a:r>
            <a:r>
              <a:rPr lang="en-US" sz="1400" dirty="0">
                <a:solidFill>
                  <a:srgbClr val="4F81BD"/>
                </a:solidFill>
                <a:latin typeface="Courier"/>
                <a:cs typeface="Courier"/>
              </a:rPr>
              <a:t>Splitting a string, it's as easy as 1 2 33! Right?</a:t>
            </a:r>
            <a:r>
              <a:rPr lang="en-US" sz="1400" dirty="0">
                <a:latin typeface="Arial"/>
                <a:cs typeface="Arial"/>
              </a:rPr>
              <a:t>"</a:t>
            </a:r>
          </a:p>
        </p:txBody>
      </p:sp>
      <p:sp>
        <p:nvSpPr>
          <p:cNvPr id="26" name="Rectangle 25"/>
          <p:cNvSpPr/>
          <p:nvPr/>
        </p:nvSpPr>
        <p:spPr>
          <a:xfrm>
            <a:off x="492411" y="2805644"/>
            <a:ext cx="2778826" cy="602216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none">
            <a:spAutoFit/>
          </a:bodyPr>
          <a:lstStyle/>
          <a:p>
            <a:pPr>
              <a:lnSpc>
                <a:spcPct val="120000"/>
              </a:lnSpc>
            </a:pPr>
            <a:r>
              <a:rPr lang="en-US" sz="1400" dirty="0">
                <a:latin typeface="Menlo Bold"/>
                <a:cs typeface="Menlo Bold"/>
              </a:rPr>
              <a:t>d.getTokens(</a:t>
            </a:r>
            <a:r>
              <a:rPr lang="en-US" sz="1400" dirty="0">
                <a:solidFill>
                  <a:srgbClr val="0000FF"/>
                </a:solidFill>
                <a:latin typeface="Menlo Bold"/>
                <a:cs typeface="Menlo Bold"/>
              </a:rPr>
              <a:t>"[123]"</a:t>
            </a:r>
            <a:r>
              <a:rPr lang="en-US" sz="1400" dirty="0">
                <a:latin typeface="Menlo Bold"/>
                <a:cs typeface="Menlo Bold"/>
              </a:rPr>
              <a:t>); </a:t>
            </a:r>
          </a:p>
          <a:p>
            <a:pPr>
              <a:lnSpc>
                <a:spcPct val="120000"/>
              </a:lnSpc>
            </a:pPr>
            <a:r>
              <a:rPr lang="en-US" altLang="zh-CN" sz="1400" dirty="0">
                <a:latin typeface="Menlo Bold"/>
                <a:cs typeface="Menlo Bold"/>
              </a:rPr>
              <a:t>-&gt;</a:t>
            </a:r>
            <a:r>
              <a:rPr lang="en-US" sz="1400" dirty="0">
                <a:latin typeface="Menlo Bold"/>
                <a:cs typeface="Menlo Bold"/>
              </a:rPr>
              <a:t> [</a:t>
            </a:r>
            <a:r>
              <a:rPr lang="en-US" sz="1400" dirty="0">
                <a:solidFill>
                  <a:srgbClr val="0000FF"/>
                </a:solidFill>
                <a:latin typeface="Menlo Bold"/>
                <a:cs typeface="Menlo Bold"/>
              </a:rPr>
              <a:t>"1"</a:t>
            </a:r>
            <a:r>
              <a:rPr lang="en-US" altLang="zh-CN" sz="1400" dirty="0">
                <a:solidFill>
                  <a:srgbClr val="0000FF"/>
                </a:solidFill>
                <a:latin typeface="Menlo Bold"/>
                <a:cs typeface="Menlo Bold"/>
              </a:rPr>
              <a:t>,</a:t>
            </a:r>
            <a:r>
              <a:rPr lang="zh-CN" altLang="en-US" sz="1400" dirty="0">
                <a:solidFill>
                  <a:srgbClr val="0000FF"/>
                </a:solidFill>
                <a:latin typeface="Menlo Bold"/>
                <a:cs typeface="Menlo Bold"/>
              </a:rPr>
              <a:t> </a:t>
            </a:r>
            <a:r>
              <a:rPr lang="en-US" sz="1400" dirty="0">
                <a:solidFill>
                  <a:srgbClr val="0000FF"/>
                </a:solidFill>
                <a:latin typeface="Menlo Bold"/>
                <a:cs typeface="Menlo Bold"/>
              </a:rPr>
              <a:t>"2"</a:t>
            </a:r>
            <a:r>
              <a:rPr lang="en-US" altLang="zh-CN" sz="1400" dirty="0">
                <a:solidFill>
                  <a:srgbClr val="0000FF"/>
                </a:solidFill>
                <a:latin typeface="Menlo Bold"/>
                <a:cs typeface="Menlo Bold"/>
              </a:rPr>
              <a:t> ,</a:t>
            </a:r>
            <a:r>
              <a:rPr lang="zh-CN" altLang="en-US" sz="1400" dirty="0">
                <a:solidFill>
                  <a:srgbClr val="0000FF"/>
                </a:solidFill>
                <a:latin typeface="Menlo Bold"/>
                <a:cs typeface="Menlo Bold"/>
              </a:rPr>
              <a:t> </a:t>
            </a:r>
            <a:r>
              <a:rPr lang="en-US" sz="1400" dirty="0">
                <a:solidFill>
                  <a:srgbClr val="0000FF"/>
                </a:solidFill>
                <a:latin typeface="Menlo Bold"/>
                <a:cs typeface="Menlo Bold"/>
              </a:rPr>
              <a:t>"3"</a:t>
            </a:r>
            <a:r>
              <a:rPr lang="en-US" altLang="zh-CN" sz="1400" dirty="0">
                <a:solidFill>
                  <a:srgbClr val="0000FF"/>
                </a:solidFill>
                <a:latin typeface="Menlo Bold"/>
                <a:cs typeface="Menlo Bold"/>
              </a:rPr>
              <a:t>,</a:t>
            </a:r>
            <a:r>
              <a:rPr lang="zh-CN" altLang="en-US" sz="1400" dirty="0">
                <a:solidFill>
                  <a:srgbClr val="0000FF"/>
                </a:solidFill>
                <a:latin typeface="Menlo Bold"/>
                <a:cs typeface="Menlo Bold"/>
              </a:rPr>
              <a:t> </a:t>
            </a:r>
            <a:r>
              <a:rPr lang="en-US" sz="1400" dirty="0">
                <a:solidFill>
                  <a:srgbClr val="0000FF"/>
                </a:solidFill>
                <a:latin typeface="Menlo Bold"/>
                <a:cs typeface="Menlo Bold"/>
              </a:rPr>
              <a:t>"3"</a:t>
            </a:r>
            <a:r>
              <a:rPr lang="en-US" sz="1400" dirty="0">
                <a:latin typeface="Menlo Bold"/>
                <a:cs typeface="Menlo Bold"/>
              </a:rPr>
              <a:t>] </a:t>
            </a:r>
          </a:p>
        </p:txBody>
      </p:sp>
      <p:cxnSp>
        <p:nvCxnSpPr>
          <p:cNvPr id="28" name="Straight Connector 27"/>
          <p:cNvCxnSpPr/>
          <p:nvPr/>
        </p:nvCxnSpPr>
        <p:spPr>
          <a:xfrm>
            <a:off x="457200" y="5455552"/>
            <a:ext cx="8229600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9" name="Rounded Rectangle 28"/>
          <p:cNvSpPr/>
          <p:nvPr/>
        </p:nvSpPr>
        <p:spPr>
          <a:xfrm>
            <a:off x="3091430" y="2405650"/>
            <a:ext cx="158658" cy="320842"/>
          </a:xfrm>
          <a:prstGeom prst="roundRect">
            <a:avLst/>
          </a:prstGeom>
          <a:noFill/>
          <a:ln w="19050" cmpd="sng">
            <a:solidFill>
              <a:srgbClr val="1B8E1D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3402143" y="2967951"/>
            <a:ext cx="3091373" cy="307777"/>
          </a:xfrm>
          <a:prstGeom prst="rect">
            <a:avLst/>
          </a:prstGeom>
          <a:solidFill>
            <a:srgbClr val="E6A20E"/>
          </a:solidFill>
        </p:spPr>
        <p:txBody>
          <a:bodyPr wrap="square">
            <a:spAutoFit/>
          </a:bodyPr>
          <a:lstStyle/>
          <a:p>
            <a:r>
              <a:rPr lang="en-US" sz="1400" dirty="0">
                <a:latin typeface="Arial"/>
                <a:cs typeface="Arial"/>
              </a:rPr>
              <a:t>[ ] mean match "anything in the set" </a:t>
            </a:r>
          </a:p>
        </p:txBody>
      </p:sp>
      <p:sp>
        <p:nvSpPr>
          <p:cNvPr id="33" name="Rectangle 32"/>
          <p:cNvSpPr/>
          <p:nvPr/>
        </p:nvSpPr>
        <p:spPr>
          <a:xfrm>
            <a:off x="492411" y="3472700"/>
            <a:ext cx="2778826" cy="602216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none">
            <a:spAutoFit/>
          </a:bodyPr>
          <a:lstStyle/>
          <a:p>
            <a:pPr>
              <a:lnSpc>
                <a:spcPct val="120000"/>
              </a:lnSpc>
            </a:pPr>
            <a:r>
              <a:rPr lang="en-US" sz="1400" dirty="0">
                <a:latin typeface="Menlo Bold"/>
                <a:cs typeface="Menlo Bold"/>
              </a:rPr>
              <a:t>d.getTokens(</a:t>
            </a:r>
            <a:r>
              <a:rPr lang="en-US" sz="1400" dirty="0">
                <a:solidFill>
                  <a:srgbClr val="0000FF"/>
                </a:solidFill>
                <a:latin typeface="Menlo Bold"/>
                <a:cs typeface="Menlo Bold"/>
              </a:rPr>
              <a:t>"[1-3]"</a:t>
            </a:r>
            <a:r>
              <a:rPr lang="en-US" sz="1400" dirty="0">
                <a:latin typeface="Menlo Bold"/>
                <a:cs typeface="Menlo Bold"/>
              </a:rPr>
              <a:t>); </a:t>
            </a:r>
          </a:p>
          <a:p>
            <a:pPr>
              <a:lnSpc>
                <a:spcPct val="120000"/>
              </a:lnSpc>
            </a:pPr>
            <a:r>
              <a:rPr lang="en-US" altLang="zh-CN" sz="1400" dirty="0">
                <a:latin typeface="Menlo Bold"/>
                <a:cs typeface="Menlo Bold"/>
              </a:rPr>
              <a:t>-&gt;</a:t>
            </a:r>
            <a:r>
              <a:rPr lang="en-US" sz="1400" dirty="0">
                <a:latin typeface="Menlo Bold"/>
                <a:cs typeface="Menlo Bold"/>
              </a:rPr>
              <a:t> [</a:t>
            </a:r>
            <a:r>
              <a:rPr lang="en-US" sz="1400" dirty="0">
                <a:solidFill>
                  <a:srgbClr val="0000FF"/>
                </a:solidFill>
                <a:latin typeface="Menlo Bold"/>
                <a:cs typeface="Menlo Bold"/>
              </a:rPr>
              <a:t>"1"</a:t>
            </a:r>
            <a:r>
              <a:rPr lang="en-US" altLang="zh-CN" sz="1400" dirty="0">
                <a:solidFill>
                  <a:srgbClr val="0000FF"/>
                </a:solidFill>
                <a:latin typeface="Menlo Bold"/>
                <a:cs typeface="Menlo Bold"/>
              </a:rPr>
              <a:t>,</a:t>
            </a:r>
            <a:r>
              <a:rPr lang="zh-CN" altLang="en-US" sz="1400" dirty="0">
                <a:solidFill>
                  <a:srgbClr val="0000FF"/>
                </a:solidFill>
                <a:latin typeface="Menlo Bold"/>
                <a:cs typeface="Menlo Bold"/>
              </a:rPr>
              <a:t> </a:t>
            </a:r>
            <a:r>
              <a:rPr lang="en-US" sz="1400" dirty="0">
                <a:solidFill>
                  <a:srgbClr val="0000FF"/>
                </a:solidFill>
                <a:latin typeface="Menlo Bold"/>
                <a:cs typeface="Menlo Bold"/>
              </a:rPr>
              <a:t>"2"</a:t>
            </a:r>
            <a:r>
              <a:rPr lang="en-US" altLang="zh-CN" sz="1400" dirty="0">
                <a:solidFill>
                  <a:srgbClr val="0000FF"/>
                </a:solidFill>
                <a:latin typeface="Menlo Bold"/>
                <a:cs typeface="Menlo Bold"/>
              </a:rPr>
              <a:t> ,</a:t>
            </a:r>
            <a:r>
              <a:rPr lang="zh-CN" altLang="en-US" sz="1400" dirty="0">
                <a:solidFill>
                  <a:srgbClr val="0000FF"/>
                </a:solidFill>
                <a:latin typeface="Menlo Bold"/>
                <a:cs typeface="Menlo Bold"/>
              </a:rPr>
              <a:t> </a:t>
            </a:r>
            <a:r>
              <a:rPr lang="en-US" sz="1400" dirty="0">
                <a:solidFill>
                  <a:srgbClr val="0000FF"/>
                </a:solidFill>
                <a:latin typeface="Menlo Bold"/>
                <a:cs typeface="Menlo Bold"/>
              </a:rPr>
              <a:t>"3"</a:t>
            </a:r>
            <a:r>
              <a:rPr lang="en-US" altLang="zh-CN" sz="1400" dirty="0">
                <a:solidFill>
                  <a:srgbClr val="0000FF"/>
                </a:solidFill>
                <a:latin typeface="Menlo Bold"/>
                <a:cs typeface="Menlo Bold"/>
              </a:rPr>
              <a:t>,</a:t>
            </a:r>
            <a:r>
              <a:rPr lang="zh-CN" altLang="en-US" sz="1400" dirty="0">
                <a:solidFill>
                  <a:srgbClr val="0000FF"/>
                </a:solidFill>
                <a:latin typeface="Menlo Bold"/>
                <a:cs typeface="Menlo Bold"/>
              </a:rPr>
              <a:t> </a:t>
            </a:r>
            <a:r>
              <a:rPr lang="en-US" sz="1400" dirty="0">
                <a:solidFill>
                  <a:srgbClr val="0000FF"/>
                </a:solidFill>
                <a:latin typeface="Menlo Bold"/>
                <a:cs typeface="Menlo Bold"/>
              </a:rPr>
              <a:t>"3"</a:t>
            </a:r>
            <a:r>
              <a:rPr lang="en-US" sz="1400" dirty="0">
                <a:latin typeface="Menlo Bold"/>
                <a:cs typeface="Menlo Bold"/>
              </a:rPr>
              <a:t>] </a:t>
            </a:r>
          </a:p>
        </p:txBody>
      </p:sp>
      <p:sp>
        <p:nvSpPr>
          <p:cNvPr id="35" name="Rectangle 34"/>
          <p:cNvSpPr/>
          <p:nvPr/>
        </p:nvSpPr>
        <p:spPr>
          <a:xfrm>
            <a:off x="3402144" y="3551696"/>
            <a:ext cx="3192284" cy="523220"/>
          </a:xfrm>
          <a:prstGeom prst="rect">
            <a:avLst/>
          </a:prstGeom>
          <a:solidFill>
            <a:srgbClr val="E6A20E"/>
          </a:solidFill>
        </p:spPr>
        <p:txBody>
          <a:bodyPr wrap="square">
            <a:spAutoFit/>
          </a:bodyPr>
          <a:lstStyle/>
          <a:p>
            <a:r>
              <a:rPr lang="en-US" sz="1400" dirty="0">
                <a:latin typeface="Arial"/>
                <a:cs typeface="Arial"/>
              </a:rPr>
              <a:t>- indicates a range</a:t>
            </a:r>
            <a:br>
              <a:rPr lang="en-US" sz="1400" dirty="0">
                <a:latin typeface="Arial"/>
                <a:cs typeface="Arial"/>
              </a:rPr>
            </a:br>
            <a:r>
              <a:rPr lang="en-US" sz="1400" dirty="0">
                <a:latin typeface="Arial"/>
                <a:cs typeface="Arial"/>
              </a:rPr>
              <a:t>(any character between 1 and 3) </a:t>
            </a:r>
          </a:p>
        </p:txBody>
      </p:sp>
      <p:sp>
        <p:nvSpPr>
          <p:cNvPr id="49" name="Rectangle 48"/>
          <p:cNvSpPr/>
          <p:nvPr/>
        </p:nvSpPr>
        <p:spPr>
          <a:xfrm>
            <a:off x="496855" y="4778037"/>
            <a:ext cx="3211185" cy="602216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none">
            <a:spAutoFit/>
          </a:bodyPr>
          <a:lstStyle/>
          <a:p>
            <a:pPr>
              <a:lnSpc>
                <a:spcPct val="120000"/>
              </a:lnSpc>
            </a:pPr>
            <a:r>
              <a:rPr lang="en-US" sz="1400" dirty="0">
                <a:latin typeface="Menlo Bold"/>
                <a:cs typeface="Menlo Bold"/>
              </a:rPr>
              <a:t>d.getTokens(</a:t>
            </a:r>
            <a:r>
              <a:rPr lang="en-US" sz="1400" dirty="0">
                <a:solidFill>
                  <a:srgbClr val="0000FF"/>
                </a:solidFill>
                <a:latin typeface="Menlo Bold"/>
                <a:cs typeface="Menlo Bold"/>
              </a:rPr>
              <a:t>"[a-f]"</a:t>
            </a:r>
            <a:r>
              <a:rPr lang="en-US" sz="1400" dirty="0">
                <a:latin typeface="Menlo Bold"/>
                <a:cs typeface="Menlo Bold"/>
              </a:rPr>
              <a:t>); </a:t>
            </a:r>
          </a:p>
          <a:p>
            <a:pPr>
              <a:lnSpc>
                <a:spcPct val="120000"/>
              </a:lnSpc>
            </a:pPr>
            <a:r>
              <a:rPr lang="en-US" altLang="zh-CN" sz="1400" dirty="0">
                <a:latin typeface="Menlo Bold"/>
                <a:cs typeface="Menlo Bold"/>
              </a:rPr>
              <a:t>-&gt;</a:t>
            </a:r>
            <a:r>
              <a:rPr lang="en-US" sz="1400" dirty="0">
                <a:latin typeface="Menlo Bold"/>
                <a:cs typeface="Menlo Bold"/>
              </a:rPr>
              <a:t> [</a:t>
            </a:r>
            <a:r>
              <a:rPr lang="en-US" sz="1400" dirty="0">
                <a:solidFill>
                  <a:srgbClr val="0000FF"/>
                </a:solidFill>
                <a:latin typeface="Menlo Bold"/>
                <a:cs typeface="Menlo Bold"/>
              </a:rPr>
              <a:t>"a"</a:t>
            </a:r>
            <a:r>
              <a:rPr lang="en-US" altLang="zh-CN" sz="1400" dirty="0">
                <a:solidFill>
                  <a:srgbClr val="0000FF"/>
                </a:solidFill>
                <a:latin typeface="Menlo Bold"/>
                <a:cs typeface="Menlo Bold"/>
              </a:rPr>
              <a:t>,</a:t>
            </a:r>
            <a:r>
              <a:rPr lang="zh-CN" altLang="en-US" sz="1400" dirty="0">
                <a:solidFill>
                  <a:srgbClr val="0000FF"/>
                </a:solidFill>
                <a:latin typeface="Menlo Bold"/>
                <a:cs typeface="Menlo Bold"/>
              </a:rPr>
              <a:t> </a:t>
            </a:r>
            <a:r>
              <a:rPr lang="en-US" sz="1400" dirty="0">
                <a:solidFill>
                  <a:srgbClr val="0000FF"/>
                </a:solidFill>
                <a:latin typeface="Menlo Bold"/>
                <a:cs typeface="Menlo Bold"/>
              </a:rPr>
              <a:t>"a", "e", "a"</a:t>
            </a:r>
            <a:r>
              <a:rPr lang="en-US" altLang="zh-CN" sz="1400" dirty="0">
                <a:solidFill>
                  <a:srgbClr val="0000FF"/>
                </a:solidFill>
                <a:latin typeface="Menlo Bold"/>
                <a:cs typeface="Menlo Bold"/>
              </a:rPr>
              <a:t>,</a:t>
            </a:r>
            <a:r>
              <a:rPr lang="zh-CN" altLang="en-US" sz="1400" dirty="0">
                <a:solidFill>
                  <a:srgbClr val="0000FF"/>
                </a:solidFill>
                <a:latin typeface="Menlo Bold"/>
                <a:cs typeface="Menlo Bold"/>
              </a:rPr>
              <a:t> </a:t>
            </a:r>
            <a:r>
              <a:rPr lang="en-US" sz="1400" dirty="0">
                <a:solidFill>
                  <a:srgbClr val="0000FF"/>
                </a:solidFill>
                <a:latin typeface="Menlo Bold"/>
                <a:cs typeface="Menlo Bold"/>
              </a:rPr>
              <a:t>"a"</a:t>
            </a:r>
            <a:r>
              <a:rPr lang="en-US" sz="1400" dirty="0">
                <a:latin typeface="Menlo Bold"/>
                <a:cs typeface="Menlo Bold"/>
              </a:rPr>
              <a:t>] </a:t>
            </a:r>
          </a:p>
        </p:txBody>
      </p:sp>
      <p:sp>
        <p:nvSpPr>
          <p:cNvPr id="50" name="Rectangle 49"/>
          <p:cNvSpPr/>
          <p:nvPr/>
        </p:nvSpPr>
        <p:spPr>
          <a:xfrm>
            <a:off x="3811241" y="4776855"/>
            <a:ext cx="2718414" cy="523220"/>
          </a:xfrm>
          <a:prstGeom prst="rect">
            <a:avLst/>
          </a:prstGeom>
          <a:solidFill>
            <a:srgbClr val="E6A20E"/>
          </a:solidFill>
        </p:spPr>
        <p:txBody>
          <a:bodyPr wrap="square">
            <a:spAutoFit/>
          </a:bodyPr>
          <a:lstStyle/>
          <a:p>
            <a:r>
              <a:rPr lang="en-US" sz="1400" dirty="0">
                <a:latin typeface="Arial"/>
                <a:cs typeface="Arial"/>
              </a:rPr>
              <a:t>- indicates a range</a:t>
            </a:r>
            <a:br>
              <a:rPr lang="en-US" sz="1400" dirty="0">
                <a:latin typeface="Arial"/>
                <a:cs typeface="Arial"/>
              </a:rPr>
            </a:br>
            <a:r>
              <a:rPr lang="en-US" sz="1400" dirty="0">
                <a:latin typeface="Arial"/>
                <a:cs typeface="Arial"/>
              </a:rPr>
              <a:t>(any character between a and f) </a:t>
            </a:r>
          </a:p>
        </p:txBody>
      </p:sp>
      <p:sp>
        <p:nvSpPr>
          <p:cNvPr id="51" name="Rectangle 50"/>
          <p:cNvSpPr/>
          <p:nvPr/>
        </p:nvSpPr>
        <p:spPr>
          <a:xfrm>
            <a:off x="500372" y="4164146"/>
            <a:ext cx="638743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latin typeface="Arial"/>
                <a:cs typeface="Arial"/>
              </a:rPr>
              <a:t>Assume you have a Document object, d, whose text is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sz="1400" dirty="0">
                <a:latin typeface="Arial"/>
                <a:cs typeface="Arial"/>
              </a:rPr>
              <a:t>"</a:t>
            </a:r>
            <a:r>
              <a:rPr lang="en-US" sz="1400" dirty="0">
                <a:solidFill>
                  <a:srgbClr val="4F81BD"/>
                </a:solidFill>
                <a:latin typeface="Courier"/>
                <a:cs typeface="Courier"/>
              </a:rPr>
              <a:t>Splitting a string, it's as easy as 1 2 33! Right?</a:t>
            </a:r>
            <a:r>
              <a:rPr lang="en-US" sz="1400" dirty="0">
                <a:latin typeface="Arial"/>
                <a:cs typeface="Arial"/>
              </a:rPr>
              <a:t>"</a:t>
            </a:r>
          </a:p>
        </p:txBody>
      </p:sp>
      <p:sp>
        <p:nvSpPr>
          <p:cNvPr id="52" name="Rounded Rectangle 51"/>
          <p:cNvSpPr/>
          <p:nvPr/>
        </p:nvSpPr>
        <p:spPr>
          <a:xfrm>
            <a:off x="6015203" y="4164146"/>
            <a:ext cx="145062" cy="320842"/>
          </a:xfrm>
          <a:prstGeom prst="roundRect">
            <a:avLst/>
          </a:prstGeom>
          <a:noFill/>
          <a:ln w="19050" cmpd="sng">
            <a:solidFill>
              <a:srgbClr val="1B8E1D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Rounded Rectangle 54"/>
          <p:cNvSpPr/>
          <p:nvPr/>
        </p:nvSpPr>
        <p:spPr>
          <a:xfrm>
            <a:off x="2828743" y="4368511"/>
            <a:ext cx="127200" cy="320842"/>
          </a:xfrm>
          <a:prstGeom prst="roundRect">
            <a:avLst/>
          </a:prstGeom>
          <a:noFill/>
          <a:ln w="19050" cmpd="sng">
            <a:solidFill>
              <a:srgbClr val="1B8E1D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ounded Rectangle 56"/>
          <p:cNvSpPr/>
          <p:nvPr/>
        </p:nvSpPr>
        <p:spPr>
          <a:xfrm>
            <a:off x="1958870" y="4366524"/>
            <a:ext cx="151415" cy="320842"/>
          </a:xfrm>
          <a:prstGeom prst="roundRect">
            <a:avLst/>
          </a:prstGeom>
          <a:noFill/>
          <a:ln w="19050" cmpd="sng">
            <a:solidFill>
              <a:srgbClr val="1B8E1D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ounded Rectangle 26"/>
          <p:cNvSpPr/>
          <p:nvPr/>
        </p:nvSpPr>
        <p:spPr>
          <a:xfrm>
            <a:off x="3316585" y="2405650"/>
            <a:ext cx="120559" cy="320842"/>
          </a:xfrm>
          <a:prstGeom prst="roundRect">
            <a:avLst/>
          </a:prstGeom>
          <a:noFill/>
          <a:ln w="19050" cmpd="sng">
            <a:solidFill>
              <a:srgbClr val="1B8E1D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ounded Rectangle 30"/>
          <p:cNvSpPr/>
          <p:nvPr/>
        </p:nvSpPr>
        <p:spPr>
          <a:xfrm>
            <a:off x="3535097" y="2405650"/>
            <a:ext cx="105003" cy="320842"/>
          </a:xfrm>
          <a:prstGeom prst="roundRect">
            <a:avLst/>
          </a:prstGeom>
          <a:noFill/>
          <a:ln w="19050" cmpd="sng">
            <a:solidFill>
              <a:srgbClr val="1B8E1D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ounded Rectangle 33"/>
          <p:cNvSpPr/>
          <p:nvPr/>
        </p:nvSpPr>
        <p:spPr>
          <a:xfrm>
            <a:off x="3640100" y="2405650"/>
            <a:ext cx="135003" cy="320842"/>
          </a:xfrm>
          <a:prstGeom prst="roundRect">
            <a:avLst/>
          </a:prstGeom>
          <a:noFill/>
          <a:ln w="19050" cmpd="sng">
            <a:solidFill>
              <a:srgbClr val="1B8E1D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ounded Rectangle 41"/>
          <p:cNvSpPr/>
          <p:nvPr/>
        </p:nvSpPr>
        <p:spPr>
          <a:xfrm>
            <a:off x="2290774" y="4368511"/>
            <a:ext cx="116847" cy="320842"/>
          </a:xfrm>
          <a:prstGeom prst="roundRect">
            <a:avLst/>
          </a:prstGeom>
          <a:noFill/>
          <a:ln w="19050" cmpd="sng">
            <a:solidFill>
              <a:srgbClr val="1B8E1D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ounded Rectangle 42"/>
          <p:cNvSpPr/>
          <p:nvPr/>
        </p:nvSpPr>
        <p:spPr>
          <a:xfrm>
            <a:off x="2402940" y="4368511"/>
            <a:ext cx="111395" cy="320842"/>
          </a:xfrm>
          <a:prstGeom prst="roundRect">
            <a:avLst/>
          </a:prstGeom>
          <a:noFill/>
          <a:ln w="19050" cmpd="sng">
            <a:solidFill>
              <a:srgbClr val="1B8E1D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43"/>
          <p:cNvSpPr/>
          <p:nvPr/>
        </p:nvSpPr>
        <p:spPr>
          <a:xfrm>
            <a:off x="7008273" y="5869523"/>
            <a:ext cx="1573123" cy="369332"/>
          </a:xfrm>
          <a:prstGeom prst="rect">
            <a:avLst/>
          </a:prstGeom>
          <a:solidFill>
            <a:srgbClr val="008000"/>
          </a:solidFill>
        </p:spPr>
        <p:txBody>
          <a:bodyPr wrap="square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  <a:latin typeface="Arial"/>
                <a:cs typeface="Arial"/>
              </a:rPr>
              <a:t>Negation </a:t>
            </a:r>
          </a:p>
        </p:txBody>
      </p:sp>
      <p:sp>
        <p:nvSpPr>
          <p:cNvPr id="45" name="Rectangle 44"/>
          <p:cNvSpPr/>
          <p:nvPr/>
        </p:nvSpPr>
        <p:spPr>
          <a:xfrm>
            <a:off x="466422" y="5495057"/>
            <a:ext cx="638743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latin typeface="Arial"/>
                <a:cs typeface="Arial"/>
              </a:rPr>
              <a:t>Assume you have a Document object, d, whose text is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sz="1400" dirty="0">
                <a:latin typeface="Arial"/>
                <a:cs typeface="Arial"/>
              </a:rPr>
              <a:t>"</a:t>
            </a:r>
            <a:r>
              <a:rPr lang="en-US" sz="1400" dirty="0">
                <a:solidFill>
                  <a:srgbClr val="4F81BD"/>
                </a:solidFill>
                <a:latin typeface="Courier"/>
                <a:cs typeface="Courier"/>
              </a:rPr>
              <a:t>Splitting a string, it's as easy as 1 2 33! Right?</a:t>
            </a:r>
            <a:r>
              <a:rPr lang="en-US" sz="1400" dirty="0">
                <a:latin typeface="Arial"/>
                <a:cs typeface="Arial"/>
              </a:rPr>
              <a:t>"</a:t>
            </a:r>
          </a:p>
        </p:txBody>
      </p:sp>
      <p:sp>
        <p:nvSpPr>
          <p:cNvPr id="46" name="Rectangle 45"/>
          <p:cNvSpPr/>
          <p:nvPr/>
        </p:nvSpPr>
        <p:spPr>
          <a:xfrm>
            <a:off x="491992" y="6112837"/>
            <a:ext cx="3751635" cy="602216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none">
            <a:spAutoFit/>
          </a:bodyPr>
          <a:lstStyle/>
          <a:p>
            <a:pPr>
              <a:lnSpc>
                <a:spcPct val="120000"/>
              </a:lnSpc>
            </a:pPr>
            <a:r>
              <a:rPr lang="en-US" sz="1400" dirty="0">
                <a:latin typeface="Menlo Bold"/>
                <a:cs typeface="Menlo Bold"/>
              </a:rPr>
              <a:t>d.getTokens(</a:t>
            </a:r>
            <a:r>
              <a:rPr lang="en-US" sz="1400" dirty="0">
                <a:solidFill>
                  <a:srgbClr val="0000FF"/>
                </a:solidFill>
                <a:latin typeface="Menlo Bold"/>
                <a:cs typeface="Menlo Bold"/>
              </a:rPr>
              <a:t>"[^a-z123 ]"</a:t>
            </a:r>
            <a:r>
              <a:rPr lang="en-US" sz="1400" dirty="0">
                <a:latin typeface="Menlo Bold"/>
                <a:cs typeface="Menlo Bold"/>
              </a:rPr>
              <a:t>); </a:t>
            </a:r>
          </a:p>
          <a:p>
            <a:pPr>
              <a:lnSpc>
                <a:spcPct val="120000"/>
              </a:lnSpc>
            </a:pPr>
            <a:r>
              <a:rPr lang="en-US" altLang="zh-CN" sz="1400" dirty="0">
                <a:latin typeface="Menlo Bold"/>
                <a:cs typeface="Menlo Bold"/>
              </a:rPr>
              <a:t>-&gt;</a:t>
            </a:r>
            <a:r>
              <a:rPr lang="en-US" sz="1400" dirty="0">
                <a:latin typeface="Menlo Bold"/>
                <a:cs typeface="Menlo Bold"/>
              </a:rPr>
              <a:t> [</a:t>
            </a:r>
            <a:r>
              <a:rPr lang="en-US" sz="1400" dirty="0">
                <a:solidFill>
                  <a:srgbClr val="0000FF"/>
                </a:solidFill>
                <a:latin typeface="Menlo Bold"/>
                <a:cs typeface="Menlo Bold"/>
              </a:rPr>
              <a:t>"S"</a:t>
            </a:r>
            <a:r>
              <a:rPr lang="en-US" altLang="zh-CN" sz="1400" dirty="0">
                <a:solidFill>
                  <a:srgbClr val="0000FF"/>
                </a:solidFill>
                <a:latin typeface="Menlo Bold"/>
                <a:cs typeface="Menlo Bold"/>
              </a:rPr>
              <a:t>,</a:t>
            </a:r>
            <a:r>
              <a:rPr lang="zh-CN" altLang="en-US" sz="1400" dirty="0">
                <a:solidFill>
                  <a:srgbClr val="0000FF"/>
                </a:solidFill>
                <a:latin typeface="Menlo Bold"/>
                <a:cs typeface="Menlo Bold"/>
              </a:rPr>
              <a:t> </a:t>
            </a:r>
            <a:r>
              <a:rPr lang="en-US" sz="1400" dirty="0">
                <a:solidFill>
                  <a:srgbClr val="0000FF"/>
                </a:solidFill>
                <a:latin typeface="Menlo Bold"/>
                <a:cs typeface="Menlo Bold"/>
              </a:rPr>
              <a:t>",", "’", "!", "R", "?"</a:t>
            </a:r>
            <a:r>
              <a:rPr lang="en-US" sz="1400" dirty="0">
                <a:latin typeface="Menlo Bold"/>
                <a:cs typeface="Menlo Bold"/>
              </a:rPr>
              <a:t>] </a:t>
            </a:r>
          </a:p>
        </p:txBody>
      </p:sp>
      <p:sp>
        <p:nvSpPr>
          <p:cNvPr id="48" name="Rectangle 47"/>
          <p:cNvSpPr/>
          <p:nvPr/>
        </p:nvSpPr>
        <p:spPr>
          <a:xfrm>
            <a:off x="4477488" y="6176444"/>
            <a:ext cx="1874412" cy="523220"/>
          </a:xfrm>
          <a:prstGeom prst="rect">
            <a:avLst/>
          </a:prstGeom>
          <a:solidFill>
            <a:srgbClr val="E6A20E"/>
          </a:solidFill>
        </p:spPr>
        <p:txBody>
          <a:bodyPr wrap="square">
            <a:spAutoFit/>
          </a:bodyPr>
          <a:lstStyle/>
          <a:p>
            <a:r>
              <a:rPr lang="en-US" sz="1400" dirty="0">
                <a:latin typeface="Arial"/>
                <a:cs typeface="Arial"/>
              </a:rPr>
              <a:t>^ indicates NOT any characters in this set </a:t>
            </a:r>
          </a:p>
        </p:txBody>
      </p:sp>
      <p:sp>
        <p:nvSpPr>
          <p:cNvPr id="53" name="Rounded Rectangle 52"/>
          <p:cNvSpPr/>
          <p:nvPr/>
        </p:nvSpPr>
        <p:spPr>
          <a:xfrm>
            <a:off x="4912828" y="5495057"/>
            <a:ext cx="136589" cy="320842"/>
          </a:xfrm>
          <a:prstGeom prst="roundRect">
            <a:avLst/>
          </a:prstGeom>
          <a:noFill/>
          <a:ln w="19050" cmpd="sng">
            <a:solidFill>
              <a:srgbClr val="1B8E1D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Rounded Rectangle 53"/>
          <p:cNvSpPr/>
          <p:nvPr/>
        </p:nvSpPr>
        <p:spPr>
          <a:xfrm>
            <a:off x="3747194" y="5702513"/>
            <a:ext cx="122062" cy="320842"/>
          </a:xfrm>
          <a:prstGeom prst="roundRect">
            <a:avLst/>
          </a:prstGeom>
          <a:noFill/>
          <a:ln w="19050" cmpd="sng">
            <a:solidFill>
              <a:srgbClr val="1B8E1D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Rounded Rectangle 55"/>
          <p:cNvSpPr/>
          <p:nvPr/>
        </p:nvSpPr>
        <p:spPr>
          <a:xfrm>
            <a:off x="1200992" y="5702513"/>
            <a:ext cx="122062" cy="320842"/>
          </a:xfrm>
          <a:prstGeom prst="roundRect">
            <a:avLst/>
          </a:prstGeom>
          <a:noFill/>
          <a:ln w="19050" cmpd="sng">
            <a:solidFill>
              <a:srgbClr val="1B8E1D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Rectangle 58"/>
          <p:cNvSpPr/>
          <p:nvPr/>
        </p:nvSpPr>
        <p:spPr>
          <a:xfrm>
            <a:off x="6974636" y="6438054"/>
            <a:ext cx="166448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aseline="30000" dirty="0">
                <a:solidFill>
                  <a:schemeClr val="accent6"/>
                </a:solidFill>
                <a:latin typeface="Arial"/>
                <a:cs typeface="Arial"/>
              </a:rPr>
              <a:t>Excluding a character</a:t>
            </a:r>
            <a:endParaRPr lang="en-US" dirty="0">
              <a:solidFill>
                <a:schemeClr val="accent6"/>
              </a:solidFill>
              <a:latin typeface="Arial"/>
              <a:cs typeface="Arial"/>
            </a:endParaRPr>
          </a:p>
        </p:txBody>
      </p:sp>
      <p:sp>
        <p:nvSpPr>
          <p:cNvPr id="60" name="Rounded Rectangle 59"/>
          <p:cNvSpPr/>
          <p:nvPr/>
        </p:nvSpPr>
        <p:spPr>
          <a:xfrm>
            <a:off x="1602856" y="5702513"/>
            <a:ext cx="122062" cy="320842"/>
          </a:xfrm>
          <a:prstGeom prst="roundRect">
            <a:avLst/>
          </a:prstGeom>
          <a:noFill/>
          <a:ln w="19050" cmpd="sng">
            <a:solidFill>
              <a:srgbClr val="1B8E1D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Rounded Rectangle 60"/>
          <p:cNvSpPr/>
          <p:nvPr/>
        </p:nvSpPr>
        <p:spPr>
          <a:xfrm>
            <a:off x="4493772" y="5702513"/>
            <a:ext cx="122062" cy="320842"/>
          </a:xfrm>
          <a:prstGeom prst="roundRect">
            <a:avLst/>
          </a:prstGeom>
          <a:noFill/>
          <a:ln w="19050" cmpd="sng">
            <a:solidFill>
              <a:srgbClr val="1B8E1D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Rounded Rectangle 61"/>
          <p:cNvSpPr/>
          <p:nvPr/>
        </p:nvSpPr>
        <p:spPr>
          <a:xfrm>
            <a:off x="3960625" y="5702513"/>
            <a:ext cx="122062" cy="320842"/>
          </a:xfrm>
          <a:prstGeom prst="roundRect">
            <a:avLst/>
          </a:prstGeom>
          <a:noFill/>
          <a:ln w="19050" cmpd="sng">
            <a:solidFill>
              <a:srgbClr val="1B8E1D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42093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5" dur="500"/>
                                        <p:tgtEl>
                                          <p:spTgt spid="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0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5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8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1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4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2" dur="500"/>
                                        <p:tgtEl>
                                          <p:spTgt spid="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7" dur="500"/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5" dur="500"/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0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3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6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9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5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8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3" dur="500"/>
                                        <p:tgtEl>
                                          <p:spTgt spid="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8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1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26" grpId="0" animBg="1"/>
      <p:bldP spid="29" grpId="0" animBg="1"/>
      <p:bldP spid="32" grpId="0" animBg="1"/>
      <p:bldP spid="33" grpId="0" animBg="1"/>
      <p:bldP spid="35" grpId="0" animBg="1"/>
      <p:bldP spid="49" grpId="0" animBg="1"/>
      <p:bldP spid="50" grpId="0" animBg="1"/>
      <p:bldP spid="51" grpId="0"/>
      <p:bldP spid="52" grpId="0" animBg="1"/>
      <p:bldP spid="55" grpId="0" animBg="1"/>
      <p:bldP spid="57" grpId="0" animBg="1"/>
      <p:bldP spid="27" grpId="0" animBg="1"/>
      <p:bldP spid="31" grpId="0" animBg="1"/>
      <p:bldP spid="34" grpId="0" animBg="1"/>
      <p:bldP spid="42" grpId="0" animBg="1"/>
      <p:bldP spid="43" grpId="0" animBg="1"/>
      <p:bldP spid="44" grpId="0" animBg="1"/>
      <p:bldP spid="46" grpId="0" animBg="1"/>
      <p:bldP spid="48" grpId="0" animBg="1"/>
      <p:bldP spid="53" grpId="0" animBg="1"/>
      <p:bldP spid="54" grpId="0" animBg="1"/>
      <p:bldP spid="56" grpId="0" animBg="1"/>
      <p:bldP spid="59" grpId="0"/>
      <p:bldP spid="60" grpId="0" animBg="1"/>
      <p:bldP spid="61" grpId="0" animBg="1"/>
      <p:bldP spid="62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Some Practices</a:t>
            </a:r>
          </a:p>
        </p:txBody>
      </p:sp>
      <p:sp>
        <p:nvSpPr>
          <p:cNvPr id="4" name="Rectangle 3"/>
          <p:cNvSpPr/>
          <p:nvPr/>
        </p:nvSpPr>
        <p:spPr>
          <a:xfrm>
            <a:off x="316749" y="1344860"/>
            <a:ext cx="5751645" cy="97257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4F81BD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US" sz="1200" b="1" dirty="0">
                <a:solidFill>
                  <a:srgbClr val="7F0055"/>
                </a:solidFill>
                <a:latin typeface="Menlo"/>
              </a:rPr>
              <a:t>public</a:t>
            </a:r>
            <a:r>
              <a:rPr lang="en-US" sz="1200" b="1" dirty="0">
                <a:solidFill>
                  <a:srgbClr val="000000"/>
                </a:solidFill>
                <a:latin typeface="Menlo"/>
              </a:rPr>
              <a:t> </a:t>
            </a:r>
            <a:r>
              <a:rPr lang="en-US" sz="1200" b="1" dirty="0">
                <a:solidFill>
                  <a:srgbClr val="7F0055"/>
                </a:solidFill>
                <a:latin typeface="Menlo"/>
              </a:rPr>
              <a:t>class</a:t>
            </a:r>
            <a:r>
              <a:rPr lang="en-US" sz="1200" b="1" dirty="0">
                <a:solidFill>
                  <a:srgbClr val="000000"/>
                </a:solidFill>
                <a:latin typeface="Menlo"/>
              </a:rPr>
              <a:t> </a:t>
            </a:r>
            <a:r>
              <a:rPr lang="en-US" sz="1200" dirty="0">
                <a:solidFill>
                  <a:srgbClr val="000000"/>
                </a:solidFill>
                <a:latin typeface="Menlo"/>
              </a:rPr>
              <a:t>Document {</a:t>
            </a:r>
            <a:endParaRPr lang="en-US" sz="1200" dirty="0">
              <a:solidFill>
                <a:srgbClr val="3F7F5F"/>
              </a:solidFill>
              <a:latin typeface="Menlo"/>
            </a:endParaRPr>
          </a:p>
          <a:p>
            <a:pPr>
              <a:lnSpc>
                <a:spcPct val="120000"/>
              </a:lnSpc>
            </a:pPr>
            <a:r>
              <a:rPr lang="en-US" sz="1200" b="1" dirty="0">
                <a:solidFill>
                  <a:srgbClr val="3F7F5F"/>
                </a:solidFill>
                <a:latin typeface="Menlo"/>
              </a:rPr>
              <a:t>	</a:t>
            </a:r>
            <a:r>
              <a:rPr lang="en-US" sz="1200" b="1" dirty="0">
                <a:solidFill>
                  <a:srgbClr val="7F0055"/>
                </a:solidFill>
                <a:latin typeface="Menlo"/>
              </a:rPr>
              <a:t>private</a:t>
            </a:r>
            <a:r>
              <a:rPr lang="en-US" sz="1200" dirty="0">
                <a:solidFill>
                  <a:srgbClr val="000000"/>
                </a:solidFill>
                <a:latin typeface="Menlo"/>
              </a:rPr>
              <a:t> String </a:t>
            </a:r>
            <a:r>
              <a:rPr lang="en-US" sz="1200" dirty="0">
                <a:solidFill>
                  <a:srgbClr val="0000C0"/>
                </a:solidFill>
                <a:latin typeface="Menlo"/>
              </a:rPr>
              <a:t>text</a:t>
            </a:r>
            <a:r>
              <a:rPr lang="en-US" sz="1200" dirty="0">
                <a:solidFill>
                  <a:srgbClr val="000000"/>
                </a:solidFill>
                <a:latin typeface="Menlo"/>
              </a:rPr>
              <a:t>;</a:t>
            </a:r>
            <a:r>
              <a:rPr lang="zh-CN" altLang="en-US" sz="1200" dirty="0">
                <a:solidFill>
                  <a:srgbClr val="000000"/>
                </a:solidFill>
                <a:latin typeface="Menlo"/>
              </a:rPr>
              <a:t> </a:t>
            </a:r>
            <a:r>
              <a:rPr lang="en-US" sz="1200" dirty="0">
                <a:solidFill>
                  <a:srgbClr val="3F7F5F"/>
                </a:solidFill>
                <a:latin typeface="Menlo"/>
              </a:rPr>
              <a:t>// The text of the whole document</a:t>
            </a:r>
            <a:endParaRPr lang="en-US" sz="1200" dirty="0">
              <a:solidFill>
                <a:srgbClr val="000000"/>
              </a:solidFill>
              <a:latin typeface="Menlo"/>
            </a:endParaRPr>
          </a:p>
          <a:p>
            <a:pPr>
              <a:lnSpc>
                <a:spcPct val="120000"/>
              </a:lnSpc>
            </a:pPr>
            <a:r>
              <a:rPr lang="en-US" sz="1200" b="1" dirty="0">
                <a:solidFill>
                  <a:srgbClr val="000000"/>
                </a:solidFill>
                <a:latin typeface="Menlo"/>
              </a:rPr>
              <a:t>	</a:t>
            </a:r>
            <a:r>
              <a:rPr lang="en-US" sz="1200" b="1" dirty="0">
                <a:solidFill>
                  <a:srgbClr val="7F0055"/>
                </a:solidFill>
                <a:latin typeface="Menlo"/>
              </a:rPr>
              <a:t>protected</a:t>
            </a:r>
            <a:r>
              <a:rPr lang="en-US" sz="1200" dirty="0">
                <a:solidFill>
                  <a:srgbClr val="000000"/>
                </a:solidFill>
                <a:latin typeface="Menlo"/>
              </a:rPr>
              <a:t> List&lt;String&gt; getTokens(String </a:t>
            </a:r>
            <a:r>
              <a:rPr lang="en-US" sz="1200" dirty="0">
                <a:solidFill>
                  <a:srgbClr val="7F0055"/>
                </a:solidFill>
                <a:latin typeface="Menlo"/>
              </a:rPr>
              <a:t>pattern</a:t>
            </a:r>
            <a:r>
              <a:rPr lang="en-US" sz="1200" dirty="0">
                <a:solidFill>
                  <a:srgbClr val="000000"/>
                </a:solidFill>
                <a:latin typeface="Menlo"/>
              </a:rPr>
              <a:t>)</a:t>
            </a:r>
          </a:p>
          <a:p>
            <a:pPr>
              <a:lnSpc>
                <a:spcPct val="120000"/>
              </a:lnSpc>
            </a:pPr>
            <a:r>
              <a:rPr lang="en-US" altLang="zh-CN" sz="1200" dirty="0">
                <a:solidFill>
                  <a:srgbClr val="000000"/>
                </a:solidFill>
                <a:latin typeface="Menlo"/>
              </a:rPr>
              <a:t>}</a:t>
            </a:r>
            <a:endParaRPr lang="en-US" sz="1200" dirty="0">
              <a:solidFill>
                <a:srgbClr val="000000"/>
              </a:solidFill>
              <a:latin typeface="Menlo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60717" y="2335557"/>
            <a:ext cx="564263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>
                <a:latin typeface="Arial"/>
                <a:cs typeface="Arial"/>
              </a:rPr>
              <a:t>Assume you have a Document object, d, whose text is</a:t>
            </a:r>
            <a:r>
              <a:rPr lang="zh-CN" altLang="en-US" sz="1600" dirty="0">
                <a:latin typeface="Arial"/>
                <a:cs typeface="Arial"/>
              </a:rPr>
              <a:t> </a:t>
            </a:r>
            <a:r>
              <a:rPr lang="en-US" sz="1600" dirty="0">
                <a:latin typeface="Arial"/>
                <a:cs typeface="Arial"/>
              </a:rPr>
              <a:t>"</a:t>
            </a:r>
            <a:r>
              <a:rPr lang="en-US" sz="1600" dirty="0">
                <a:solidFill>
                  <a:srgbClr val="4F81BD"/>
                </a:solidFill>
                <a:latin typeface="Courier"/>
                <a:cs typeface="Courier"/>
              </a:rPr>
              <a:t>Splitting a string, it's as easy as 1 2 33! Right?</a:t>
            </a:r>
            <a:r>
              <a:rPr lang="en-US" sz="1600" dirty="0">
                <a:latin typeface="Arial"/>
                <a:cs typeface="Arial"/>
              </a:rPr>
              <a:t>"</a:t>
            </a:r>
          </a:p>
        </p:txBody>
      </p:sp>
      <p:sp>
        <p:nvSpPr>
          <p:cNvPr id="7" name="Rectangle 6"/>
          <p:cNvSpPr/>
          <p:nvPr/>
        </p:nvSpPr>
        <p:spPr>
          <a:xfrm>
            <a:off x="424625" y="3239037"/>
            <a:ext cx="2995005" cy="602216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none">
            <a:spAutoFit/>
          </a:bodyPr>
          <a:lstStyle/>
          <a:p>
            <a:pPr>
              <a:lnSpc>
                <a:spcPct val="120000"/>
              </a:lnSpc>
            </a:pPr>
            <a:r>
              <a:rPr lang="en-US" sz="1400" dirty="0">
                <a:latin typeface="Menlo Bold"/>
                <a:cs typeface="Menlo Bold"/>
              </a:rPr>
              <a:t>d.getTokens(</a:t>
            </a:r>
            <a:r>
              <a:rPr lang="en-US" sz="1400" dirty="0">
                <a:solidFill>
                  <a:srgbClr val="0000FF"/>
                </a:solidFill>
                <a:latin typeface="Menlo Bold"/>
                <a:cs typeface="Menlo Bold"/>
              </a:rPr>
              <a:t>"</a:t>
            </a:r>
            <a:r>
              <a:rPr lang="en-US" altLang="zh-CN" sz="1400" dirty="0">
                <a:solidFill>
                  <a:srgbClr val="FF0000"/>
                </a:solidFill>
                <a:latin typeface="Menlo Bold"/>
                <a:cs typeface="Menlo Bold"/>
              </a:rPr>
              <a:t>__________</a:t>
            </a:r>
            <a:r>
              <a:rPr lang="en-US" sz="1400" dirty="0">
                <a:solidFill>
                  <a:srgbClr val="0000FF"/>
                </a:solidFill>
                <a:latin typeface="Menlo Bold"/>
                <a:cs typeface="Menlo Bold"/>
              </a:rPr>
              <a:t>"</a:t>
            </a:r>
            <a:r>
              <a:rPr lang="en-US" sz="1400" dirty="0">
                <a:latin typeface="Menlo Bold"/>
                <a:cs typeface="Menlo Bold"/>
              </a:rPr>
              <a:t>); </a:t>
            </a:r>
          </a:p>
          <a:p>
            <a:pPr>
              <a:lnSpc>
                <a:spcPct val="120000"/>
              </a:lnSpc>
            </a:pPr>
            <a:r>
              <a:rPr lang="en-US" altLang="zh-CN" sz="1400" dirty="0">
                <a:latin typeface="Menlo Bold"/>
                <a:cs typeface="Menlo Bold"/>
              </a:rPr>
              <a:t>-&gt;</a:t>
            </a:r>
            <a:r>
              <a:rPr lang="en-US" sz="1400" dirty="0">
                <a:latin typeface="Menlo Bold"/>
                <a:cs typeface="Menlo Bold"/>
              </a:rPr>
              <a:t> [</a:t>
            </a:r>
            <a:r>
              <a:rPr lang="en-US" sz="1400" dirty="0">
                <a:solidFill>
                  <a:srgbClr val="0000FF"/>
                </a:solidFill>
                <a:latin typeface="Menlo Bold"/>
                <a:cs typeface="Menlo Bold"/>
              </a:rPr>
              <a:t>"1"</a:t>
            </a:r>
            <a:r>
              <a:rPr lang="en-US" altLang="zh-CN" sz="1400" dirty="0">
                <a:solidFill>
                  <a:srgbClr val="0000FF"/>
                </a:solidFill>
                <a:latin typeface="Menlo Bold"/>
                <a:cs typeface="Menlo Bold"/>
              </a:rPr>
              <a:t>,</a:t>
            </a:r>
            <a:r>
              <a:rPr lang="zh-CN" altLang="en-US" sz="1400" dirty="0">
                <a:solidFill>
                  <a:srgbClr val="0000FF"/>
                </a:solidFill>
                <a:latin typeface="Menlo Bold"/>
                <a:cs typeface="Menlo Bold"/>
              </a:rPr>
              <a:t> </a:t>
            </a:r>
            <a:r>
              <a:rPr lang="en-US" sz="1400" dirty="0">
                <a:solidFill>
                  <a:srgbClr val="0000FF"/>
                </a:solidFill>
                <a:latin typeface="Menlo Bold"/>
                <a:cs typeface="Menlo Bold"/>
              </a:rPr>
              <a:t>"2"</a:t>
            </a:r>
            <a:r>
              <a:rPr lang="en-US" altLang="zh-CN" sz="1400" dirty="0">
                <a:solidFill>
                  <a:srgbClr val="0000FF"/>
                </a:solidFill>
                <a:latin typeface="Menlo Bold"/>
                <a:cs typeface="Menlo Bold"/>
              </a:rPr>
              <a:t> ,</a:t>
            </a:r>
            <a:r>
              <a:rPr lang="zh-CN" altLang="en-US" sz="1400" dirty="0">
                <a:solidFill>
                  <a:srgbClr val="0000FF"/>
                </a:solidFill>
                <a:latin typeface="Menlo Bold"/>
                <a:cs typeface="Menlo Bold"/>
              </a:rPr>
              <a:t> </a:t>
            </a:r>
            <a:r>
              <a:rPr lang="en-US" sz="1400" dirty="0">
                <a:solidFill>
                  <a:srgbClr val="0000FF"/>
                </a:solidFill>
                <a:latin typeface="Menlo Bold"/>
                <a:cs typeface="Menlo Bold"/>
              </a:rPr>
              <a:t>"33"</a:t>
            </a:r>
            <a:r>
              <a:rPr lang="en-US" sz="1400" dirty="0">
                <a:latin typeface="Menlo Bold"/>
                <a:cs typeface="Menlo Bold"/>
              </a:rPr>
              <a:t>] </a:t>
            </a:r>
          </a:p>
        </p:txBody>
      </p:sp>
      <p:sp>
        <p:nvSpPr>
          <p:cNvPr id="14" name="Rectangle 13"/>
          <p:cNvSpPr/>
          <p:nvPr/>
        </p:nvSpPr>
        <p:spPr>
          <a:xfrm>
            <a:off x="378617" y="6499030"/>
            <a:ext cx="1695336" cy="307777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r>
              <a:rPr lang="en-US" sz="1400" dirty="0">
                <a:latin typeface="Menlo Bold"/>
                <a:cs typeface="Menlo Bold"/>
              </a:rPr>
              <a:t>E</a:t>
            </a:r>
            <a:r>
              <a:rPr lang="en-US" altLang="zh-CN" sz="1400" dirty="0">
                <a:latin typeface="Menlo Bold"/>
                <a:cs typeface="Menlo Bold"/>
              </a:rPr>
              <a:t>.</a:t>
            </a:r>
            <a:r>
              <a:rPr lang="zh-CN" altLang="en-US" sz="1400" dirty="0">
                <a:latin typeface="Menlo Bold"/>
                <a:cs typeface="Menlo Bold"/>
              </a:rPr>
              <a:t> </a:t>
            </a:r>
            <a:r>
              <a:rPr lang="mr-IN" sz="1400" dirty="0">
                <a:latin typeface="Menlo Bold"/>
                <a:cs typeface="Menlo Bold"/>
              </a:rPr>
              <a:t>"1|2|33"</a:t>
            </a:r>
            <a:endParaRPr lang="en-US" sz="1400" dirty="0">
              <a:latin typeface="Menlo Bold"/>
              <a:cs typeface="Menlo Bold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3492668" y="2984636"/>
            <a:ext cx="2610683" cy="1377813"/>
          </a:xfrm>
          <a:prstGeom prst="rect">
            <a:avLst/>
          </a:prstGeom>
          <a:solidFill>
            <a:srgbClr val="E6A20E"/>
          </a:solidFill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US" sz="1400" dirty="0">
                <a:latin typeface="Arial"/>
                <a:cs typeface="Arial"/>
              </a:rPr>
              <a:t>Which of the following regular expressions can you insert in the blank so that it will give the output shown? Select all that apply.</a:t>
            </a:r>
          </a:p>
        </p:txBody>
      </p:sp>
      <p:sp>
        <p:nvSpPr>
          <p:cNvPr id="16" name="Rectangle 15"/>
          <p:cNvSpPr/>
          <p:nvPr/>
        </p:nvSpPr>
        <p:spPr>
          <a:xfrm>
            <a:off x="2613660" y="4433001"/>
            <a:ext cx="267073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400" dirty="0">
                <a:latin typeface="Menlo Bold"/>
                <a:cs typeface="Menlo Bold"/>
              </a:rPr>
              <a:t>-&gt;</a:t>
            </a:r>
            <a:r>
              <a:rPr lang="en-US" sz="1400" dirty="0">
                <a:latin typeface="Menlo Bold"/>
                <a:cs typeface="Menlo Bold"/>
              </a:rPr>
              <a:t> [</a:t>
            </a:r>
            <a:r>
              <a:rPr lang="en-US" sz="1400" dirty="0">
                <a:solidFill>
                  <a:srgbClr val="0000FF"/>
                </a:solidFill>
                <a:latin typeface="Menlo Bold"/>
                <a:cs typeface="Menlo Bold"/>
              </a:rPr>
              <a:t>"1"</a:t>
            </a:r>
            <a:r>
              <a:rPr lang="en-US" altLang="zh-CN" sz="1400" dirty="0">
                <a:solidFill>
                  <a:srgbClr val="0000FF"/>
                </a:solidFill>
                <a:latin typeface="Menlo Bold"/>
                <a:cs typeface="Menlo Bold"/>
              </a:rPr>
              <a:t>,</a:t>
            </a:r>
            <a:r>
              <a:rPr lang="zh-CN" altLang="en-US" sz="1400" dirty="0">
                <a:solidFill>
                  <a:srgbClr val="0000FF"/>
                </a:solidFill>
                <a:latin typeface="Menlo Bold"/>
                <a:cs typeface="Menlo Bold"/>
              </a:rPr>
              <a:t> </a:t>
            </a:r>
            <a:r>
              <a:rPr lang="en-US" sz="1400" dirty="0">
                <a:solidFill>
                  <a:srgbClr val="0000FF"/>
                </a:solidFill>
                <a:latin typeface="Menlo Bold"/>
                <a:cs typeface="Menlo Bold"/>
              </a:rPr>
              <a:t>"2"</a:t>
            </a:r>
            <a:r>
              <a:rPr lang="en-US" altLang="zh-CN" sz="1400" dirty="0">
                <a:solidFill>
                  <a:srgbClr val="0000FF"/>
                </a:solidFill>
                <a:latin typeface="Menlo Bold"/>
                <a:cs typeface="Menlo Bold"/>
              </a:rPr>
              <a:t>,</a:t>
            </a:r>
            <a:r>
              <a:rPr lang="zh-CN" altLang="en-US" sz="1400" dirty="0">
                <a:solidFill>
                  <a:srgbClr val="0000FF"/>
                </a:solidFill>
                <a:latin typeface="Menlo Bold"/>
                <a:cs typeface="Menlo Bold"/>
              </a:rPr>
              <a:t> </a:t>
            </a:r>
            <a:r>
              <a:rPr lang="en-US" sz="1400" dirty="0">
                <a:solidFill>
                  <a:srgbClr val="0000FF"/>
                </a:solidFill>
                <a:latin typeface="Menlo Bold"/>
                <a:cs typeface="Menlo Bold"/>
              </a:rPr>
              <a:t>"3"</a:t>
            </a:r>
            <a:r>
              <a:rPr lang="en-US" altLang="zh-CN" sz="1400" dirty="0">
                <a:solidFill>
                  <a:srgbClr val="0000FF"/>
                </a:solidFill>
                <a:latin typeface="Menlo Bold"/>
                <a:cs typeface="Menlo Bold"/>
              </a:rPr>
              <a:t>,</a:t>
            </a:r>
            <a:r>
              <a:rPr lang="zh-CN" altLang="en-US" sz="1400" dirty="0">
                <a:solidFill>
                  <a:srgbClr val="0000FF"/>
                </a:solidFill>
                <a:latin typeface="Menlo Bold"/>
                <a:cs typeface="Menlo Bold"/>
              </a:rPr>
              <a:t> </a:t>
            </a:r>
            <a:r>
              <a:rPr lang="en-US" sz="1400" dirty="0">
                <a:solidFill>
                  <a:srgbClr val="0000FF"/>
                </a:solidFill>
                <a:latin typeface="Menlo Bold"/>
                <a:cs typeface="Menlo Bold"/>
              </a:rPr>
              <a:t>"</a:t>
            </a:r>
            <a:r>
              <a:rPr lang="en-US" altLang="zh-CN" sz="1400" dirty="0">
                <a:solidFill>
                  <a:srgbClr val="0000FF"/>
                </a:solidFill>
                <a:latin typeface="Menlo Bold"/>
                <a:cs typeface="Menlo Bold"/>
              </a:rPr>
              <a:t>3</a:t>
            </a:r>
            <a:r>
              <a:rPr lang="en-US" sz="1400" dirty="0">
                <a:solidFill>
                  <a:srgbClr val="0000FF"/>
                </a:solidFill>
                <a:latin typeface="Menlo Bold"/>
                <a:cs typeface="Menlo Bold"/>
              </a:rPr>
              <a:t>"</a:t>
            </a:r>
            <a:r>
              <a:rPr lang="en-US" sz="1400" dirty="0">
                <a:latin typeface="Menlo Bold"/>
                <a:cs typeface="Menlo Bold"/>
              </a:rPr>
              <a:t>] </a:t>
            </a:r>
            <a:endParaRPr lang="en-US" sz="1400" dirty="0"/>
          </a:p>
        </p:txBody>
      </p:sp>
      <p:sp>
        <p:nvSpPr>
          <p:cNvPr id="17" name="Rectangle 16"/>
          <p:cNvSpPr/>
          <p:nvPr/>
        </p:nvSpPr>
        <p:spPr>
          <a:xfrm>
            <a:off x="2613660" y="4951831"/>
            <a:ext cx="321118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400" dirty="0">
                <a:latin typeface="Menlo Bold"/>
                <a:cs typeface="Menlo Bold"/>
              </a:rPr>
              <a:t>-&gt;</a:t>
            </a:r>
            <a:r>
              <a:rPr lang="en-US" sz="1400" dirty="0">
                <a:latin typeface="Menlo Bold"/>
                <a:cs typeface="Menlo Bold"/>
              </a:rPr>
              <a:t> [</a:t>
            </a:r>
            <a:r>
              <a:rPr lang="en-US" sz="1400" dirty="0">
                <a:solidFill>
                  <a:srgbClr val="0000FF"/>
                </a:solidFill>
                <a:latin typeface="Menlo Bold"/>
                <a:cs typeface="Menlo Bold"/>
              </a:rPr>
              <a:t>",",</a:t>
            </a:r>
            <a:r>
              <a:rPr lang="en-US" sz="1400" dirty="0">
                <a:latin typeface="Menlo Bold"/>
                <a:cs typeface="Menlo Bold"/>
              </a:rPr>
              <a:t> </a:t>
            </a:r>
            <a:r>
              <a:rPr lang="en-US" sz="1400" dirty="0">
                <a:solidFill>
                  <a:srgbClr val="0000FF"/>
                </a:solidFill>
                <a:latin typeface="Menlo Bold"/>
                <a:cs typeface="Menlo Bold"/>
              </a:rPr>
              <a:t>"1"</a:t>
            </a:r>
            <a:r>
              <a:rPr lang="en-US" altLang="zh-CN" sz="1400" dirty="0">
                <a:solidFill>
                  <a:srgbClr val="0000FF"/>
                </a:solidFill>
                <a:latin typeface="Menlo Bold"/>
                <a:cs typeface="Menlo Bold"/>
              </a:rPr>
              <a:t>,</a:t>
            </a:r>
            <a:r>
              <a:rPr lang="zh-CN" altLang="en-US" sz="1400" dirty="0">
                <a:solidFill>
                  <a:srgbClr val="0000FF"/>
                </a:solidFill>
                <a:latin typeface="Menlo Bold"/>
                <a:cs typeface="Menlo Bold"/>
              </a:rPr>
              <a:t> </a:t>
            </a:r>
            <a:r>
              <a:rPr lang="en-US" sz="1400" dirty="0">
                <a:solidFill>
                  <a:srgbClr val="0000FF"/>
                </a:solidFill>
                <a:latin typeface="Menlo Bold"/>
                <a:cs typeface="Menlo Bold"/>
              </a:rPr>
              <a:t>"2"</a:t>
            </a:r>
            <a:r>
              <a:rPr lang="en-US" altLang="zh-CN" sz="1400" dirty="0">
                <a:solidFill>
                  <a:srgbClr val="0000FF"/>
                </a:solidFill>
                <a:latin typeface="Menlo Bold"/>
                <a:cs typeface="Menlo Bold"/>
              </a:rPr>
              <a:t>,</a:t>
            </a:r>
            <a:r>
              <a:rPr lang="zh-CN" altLang="en-US" sz="1400" dirty="0">
                <a:solidFill>
                  <a:srgbClr val="0000FF"/>
                </a:solidFill>
                <a:latin typeface="Menlo Bold"/>
                <a:cs typeface="Menlo Bold"/>
              </a:rPr>
              <a:t> </a:t>
            </a:r>
            <a:r>
              <a:rPr lang="en-US" sz="1400" dirty="0">
                <a:solidFill>
                  <a:srgbClr val="0000FF"/>
                </a:solidFill>
                <a:latin typeface="Menlo Bold"/>
                <a:cs typeface="Menlo Bold"/>
              </a:rPr>
              <a:t>"3"</a:t>
            </a:r>
            <a:r>
              <a:rPr lang="en-US" altLang="zh-CN" sz="1400" dirty="0">
                <a:solidFill>
                  <a:srgbClr val="0000FF"/>
                </a:solidFill>
                <a:latin typeface="Menlo Bold"/>
                <a:cs typeface="Menlo Bold"/>
              </a:rPr>
              <a:t>,</a:t>
            </a:r>
            <a:r>
              <a:rPr lang="zh-CN" altLang="en-US" sz="1400" dirty="0">
                <a:solidFill>
                  <a:srgbClr val="0000FF"/>
                </a:solidFill>
                <a:latin typeface="Menlo Bold"/>
                <a:cs typeface="Menlo Bold"/>
              </a:rPr>
              <a:t> </a:t>
            </a:r>
            <a:r>
              <a:rPr lang="en-US" sz="1400" dirty="0">
                <a:solidFill>
                  <a:srgbClr val="0000FF"/>
                </a:solidFill>
                <a:latin typeface="Menlo Bold"/>
                <a:cs typeface="Menlo Bold"/>
              </a:rPr>
              <a:t>"</a:t>
            </a:r>
            <a:r>
              <a:rPr lang="en-US" altLang="zh-CN" sz="1400" dirty="0">
                <a:solidFill>
                  <a:srgbClr val="0000FF"/>
                </a:solidFill>
                <a:latin typeface="Menlo Bold"/>
                <a:cs typeface="Menlo Bold"/>
              </a:rPr>
              <a:t>3</a:t>
            </a:r>
            <a:r>
              <a:rPr lang="en-US" sz="1400" dirty="0">
                <a:solidFill>
                  <a:srgbClr val="0000FF"/>
                </a:solidFill>
                <a:latin typeface="Menlo Bold"/>
                <a:cs typeface="Menlo Bold"/>
              </a:rPr>
              <a:t>"</a:t>
            </a:r>
            <a:r>
              <a:rPr lang="en-US" sz="1400" dirty="0">
                <a:latin typeface="Menlo Bold"/>
                <a:cs typeface="Menlo Bold"/>
              </a:rPr>
              <a:t>] </a:t>
            </a:r>
            <a:endParaRPr lang="en-US" sz="1400" dirty="0"/>
          </a:p>
        </p:txBody>
      </p:sp>
      <p:sp>
        <p:nvSpPr>
          <p:cNvPr id="18" name="Rectangle 17"/>
          <p:cNvSpPr/>
          <p:nvPr/>
        </p:nvSpPr>
        <p:spPr>
          <a:xfrm>
            <a:off x="2613660" y="5470661"/>
            <a:ext cx="234646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400" dirty="0">
                <a:latin typeface="Menlo Bold"/>
                <a:cs typeface="Menlo Bold"/>
              </a:rPr>
              <a:t>-&gt;</a:t>
            </a:r>
            <a:r>
              <a:rPr lang="en-US" sz="1400" dirty="0">
                <a:latin typeface="Menlo Bold"/>
                <a:cs typeface="Menlo Bold"/>
              </a:rPr>
              <a:t> [</a:t>
            </a:r>
            <a:r>
              <a:rPr lang="en-US" sz="1400" dirty="0">
                <a:solidFill>
                  <a:srgbClr val="0000FF"/>
                </a:solidFill>
                <a:latin typeface="Menlo Bold"/>
                <a:cs typeface="Menlo Bold"/>
              </a:rPr>
              <a:t>"1"</a:t>
            </a:r>
            <a:r>
              <a:rPr lang="en-US" altLang="zh-CN" sz="1400" dirty="0">
                <a:solidFill>
                  <a:srgbClr val="0000FF"/>
                </a:solidFill>
                <a:latin typeface="Menlo Bold"/>
                <a:cs typeface="Menlo Bold"/>
              </a:rPr>
              <a:t>,</a:t>
            </a:r>
            <a:r>
              <a:rPr lang="zh-CN" altLang="en-US" sz="1400" dirty="0">
                <a:solidFill>
                  <a:srgbClr val="0000FF"/>
                </a:solidFill>
                <a:latin typeface="Menlo Bold"/>
                <a:cs typeface="Menlo Bold"/>
              </a:rPr>
              <a:t> </a:t>
            </a:r>
            <a:r>
              <a:rPr lang="en-US" sz="1400" dirty="0">
                <a:solidFill>
                  <a:srgbClr val="0000FF"/>
                </a:solidFill>
                <a:latin typeface="Menlo Bold"/>
                <a:cs typeface="Menlo Bold"/>
              </a:rPr>
              <a:t>"2"</a:t>
            </a:r>
            <a:r>
              <a:rPr lang="en-US" altLang="zh-CN" sz="1400" dirty="0">
                <a:solidFill>
                  <a:srgbClr val="0000FF"/>
                </a:solidFill>
                <a:latin typeface="Menlo Bold"/>
                <a:cs typeface="Menlo Bold"/>
              </a:rPr>
              <a:t> ,</a:t>
            </a:r>
            <a:r>
              <a:rPr lang="zh-CN" altLang="en-US" sz="1400" dirty="0">
                <a:solidFill>
                  <a:srgbClr val="0000FF"/>
                </a:solidFill>
                <a:latin typeface="Menlo Bold"/>
                <a:cs typeface="Menlo Bold"/>
              </a:rPr>
              <a:t> </a:t>
            </a:r>
            <a:r>
              <a:rPr lang="en-US" sz="1400" dirty="0">
                <a:solidFill>
                  <a:srgbClr val="0000FF"/>
                </a:solidFill>
                <a:latin typeface="Menlo Bold"/>
                <a:cs typeface="Menlo Bold"/>
              </a:rPr>
              <a:t>"33"</a:t>
            </a:r>
            <a:r>
              <a:rPr lang="en-US" sz="1400" dirty="0">
                <a:latin typeface="Menlo Bold"/>
                <a:cs typeface="Menlo Bold"/>
              </a:rPr>
              <a:t>] </a:t>
            </a:r>
            <a:endParaRPr lang="en-US" sz="1400" dirty="0"/>
          </a:p>
        </p:txBody>
      </p:sp>
      <p:sp>
        <p:nvSpPr>
          <p:cNvPr id="19" name="Rectangle 18"/>
          <p:cNvSpPr/>
          <p:nvPr/>
        </p:nvSpPr>
        <p:spPr>
          <a:xfrm>
            <a:off x="3016150" y="5800635"/>
            <a:ext cx="4354033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100" dirty="0">
                <a:solidFill>
                  <a:srgbClr val="000000"/>
                </a:solidFill>
                <a:latin typeface="Menlo Bold"/>
                <a:cs typeface="Menlo Bold"/>
              </a:rPr>
              <a:t>[</a:t>
            </a:r>
            <a:r>
              <a:rPr lang="mr-IN" sz="1100" dirty="0">
                <a:solidFill>
                  <a:srgbClr val="0000FF"/>
                </a:solidFill>
                <a:latin typeface="Menlo Bold"/>
                <a:cs typeface="Menlo Bold"/>
              </a:rPr>
              <a:t>"","","","","","","","","","","","","","","","" ,"","","","","","","","","","","","","","","","" ,"","","","","1","","2","","33","","","","",""," ","","", ""</a:t>
            </a:r>
            <a:r>
              <a:rPr lang="en-US" altLang="zh-CN" sz="1100" dirty="0">
                <a:latin typeface="Menlo Bold"/>
                <a:cs typeface="Menlo Bold"/>
              </a:rPr>
              <a:t>]</a:t>
            </a:r>
            <a:r>
              <a:rPr lang="mr-IN" sz="1100" dirty="0">
                <a:solidFill>
                  <a:srgbClr val="0000FF"/>
                </a:solidFill>
                <a:latin typeface="Menlo Bold"/>
                <a:cs typeface="Menlo Bold"/>
              </a:rPr>
              <a:t> </a:t>
            </a:r>
            <a:endParaRPr lang="mr-IN" sz="1100" dirty="0">
              <a:solidFill>
                <a:srgbClr val="0000FF"/>
              </a:solidFill>
              <a:effectLst/>
              <a:latin typeface="Menlo Bold"/>
              <a:cs typeface="Menlo Bold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2613660" y="6508322"/>
            <a:ext cx="234646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400" dirty="0">
                <a:latin typeface="Menlo Bold"/>
                <a:cs typeface="Menlo Bold"/>
              </a:rPr>
              <a:t>-&gt;</a:t>
            </a:r>
            <a:r>
              <a:rPr lang="en-US" sz="1400" dirty="0">
                <a:latin typeface="Menlo Bold"/>
                <a:cs typeface="Menlo Bold"/>
              </a:rPr>
              <a:t> [</a:t>
            </a:r>
            <a:r>
              <a:rPr lang="en-US" sz="1400" dirty="0">
                <a:solidFill>
                  <a:srgbClr val="0000FF"/>
                </a:solidFill>
                <a:latin typeface="Menlo Bold"/>
                <a:cs typeface="Menlo Bold"/>
              </a:rPr>
              <a:t>"1"</a:t>
            </a:r>
            <a:r>
              <a:rPr lang="en-US" altLang="zh-CN" sz="1400" dirty="0">
                <a:solidFill>
                  <a:srgbClr val="0000FF"/>
                </a:solidFill>
                <a:latin typeface="Menlo Bold"/>
                <a:cs typeface="Menlo Bold"/>
              </a:rPr>
              <a:t>,</a:t>
            </a:r>
            <a:r>
              <a:rPr lang="zh-CN" altLang="en-US" sz="1400" dirty="0">
                <a:solidFill>
                  <a:srgbClr val="0000FF"/>
                </a:solidFill>
                <a:latin typeface="Menlo Bold"/>
                <a:cs typeface="Menlo Bold"/>
              </a:rPr>
              <a:t> </a:t>
            </a:r>
            <a:r>
              <a:rPr lang="en-US" sz="1400" dirty="0">
                <a:solidFill>
                  <a:srgbClr val="0000FF"/>
                </a:solidFill>
                <a:latin typeface="Menlo Bold"/>
                <a:cs typeface="Menlo Bold"/>
              </a:rPr>
              <a:t>"2"</a:t>
            </a:r>
            <a:r>
              <a:rPr lang="en-US" altLang="zh-CN" sz="1400" dirty="0">
                <a:solidFill>
                  <a:srgbClr val="0000FF"/>
                </a:solidFill>
                <a:latin typeface="Menlo Bold"/>
                <a:cs typeface="Menlo Bold"/>
              </a:rPr>
              <a:t> ,</a:t>
            </a:r>
            <a:r>
              <a:rPr lang="zh-CN" altLang="en-US" sz="1400" dirty="0">
                <a:solidFill>
                  <a:srgbClr val="0000FF"/>
                </a:solidFill>
                <a:latin typeface="Menlo Bold"/>
                <a:cs typeface="Menlo Bold"/>
              </a:rPr>
              <a:t> </a:t>
            </a:r>
            <a:r>
              <a:rPr lang="en-US" sz="1400" dirty="0">
                <a:solidFill>
                  <a:srgbClr val="0000FF"/>
                </a:solidFill>
                <a:latin typeface="Menlo Bold"/>
                <a:cs typeface="Menlo Bold"/>
              </a:rPr>
              <a:t>"33"</a:t>
            </a:r>
            <a:r>
              <a:rPr lang="en-US" sz="1400" dirty="0">
                <a:latin typeface="Menlo Bold"/>
                <a:cs typeface="Menlo Bold"/>
              </a:rPr>
              <a:t>] </a:t>
            </a:r>
            <a:endParaRPr lang="en-US" sz="1400" dirty="0"/>
          </a:p>
        </p:txBody>
      </p:sp>
      <p:sp>
        <p:nvSpPr>
          <p:cNvPr id="22" name="Rectangle 21"/>
          <p:cNvSpPr/>
          <p:nvPr/>
        </p:nvSpPr>
        <p:spPr>
          <a:xfrm>
            <a:off x="378617" y="4433001"/>
            <a:ext cx="150163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>
                <a:latin typeface="Menlo Bold"/>
                <a:cs typeface="Menlo Bold"/>
              </a:rPr>
              <a:t>A</a:t>
            </a:r>
            <a:r>
              <a:rPr lang="zh-CN" altLang="en-US" sz="1600" dirty="0">
                <a:latin typeface="Menlo Bold"/>
                <a:cs typeface="Menlo Bold"/>
              </a:rPr>
              <a:t>. </a:t>
            </a:r>
            <a:r>
              <a:rPr lang="mr-IN" sz="1600" dirty="0">
                <a:latin typeface="Menlo Bold"/>
                <a:cs typeface="Menlo Bold"/>
              </a:rPr>
              <a:t>"[1233]"</a:t>
            </a:r>
            <a:endParaRPr lang="en-US" sz="1600" dirty="0">
              <a:latin typeface="Menlo Bold"/>
              <a:cs typeface="Menlo Bold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378617" y="4949508"/>
            <a:ext cx="1790574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>
                <a:latin typeface="Menlo Bold"/>
                <a:cs typeface="Menlo Bold"/>
              </a:rPr>
              <a:t>B</a:t>
            </a:r>
            <a:r>
              <a:rPr lang="en-US" altLang="zh-CN" sz="1600" dirty="0">
                <a:latin typeface="Menlo Bold"/>
                <a:cs typeface="Menlo Bold"/>
              </a:rPr>
              <a:t>.</a:t>
            </a:r>
            <a:r>
              <a:rPr lang="zh-CN" altLang="en-US" sz="1600" dirty="0">
                <a:latin typeface="Menlo Bold"/>
                <a:cs typeface="Menlo Bold"/>
              </a:rPr>
              <a:t> </a:t>
            </a:r>
            <a:r>
              <a:rPr lang="mr-IN" sz="1600" dirty="0">
                <a:latin typeface="Menlo Bold"/>
                <a:cs typeface="Menlo Bold"/>
              </a:rPr>
              <a:t>"[1,2,33]"</a:t>
            </a:r>
            <a:endParaRPr lang="en-US" sz="1600" dirty="0">
              <a:latin typeface="Menlo Bold"/>
              <a:cs typeface="Menlo Bold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378617" y="5466015"/>
            <a:ext cx="1543511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>
                <a:latin typeface="Menlo Bold"/>
                <a:cs typeface="Menlo Bold"/>
              </a:rPr>
              <a:t>C</a:t>
            </a:r>
            <a:r>
              <a:rPr lang="en-US" altLang="zh-CN" sz="1600" dirty="0">
                <a:latin typeface="Menlo Bold"/>
                <a:cs typeface="Menlo Bold"/>
              </a:rPr>
              <a:t>.</a:t>
            </a:r>
            <a:r>
              <a:rPr lang="zh-CN" altLang="en-US" sz="1600" dirty="0">
                <a:latin typeface="Menlo Bold"/>
                <a:cs typeface="Menlo Bold"/>
              </a:rPr>
              <a:t> </a:t>
            </a:r>
            <a:r>
              <a:rPr lang="mr-IN" sz="1600" dirty="0">
                <a:latin typeface="Menlo Bold"/>
                <a:cs typeface="Menlo Bold"/>
              </a:rPr>
              <a:t>"[0-9]+"</a:t>
            </a:r>
            <a:endParaRPr lang="en-US" sz="1600" dirty="0">
              <a:latin typeface="Menlo Bold"/>
              <a:cs typeface="Menlo Bold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378617" y="5982522"/>
            <a:ext cx="150163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>
                <a:latin typeface="Menlo Bold"/>
                <a:cs typeface="Menlo Bold"/>
              </a:rPr>
              <a:t>D</a:t>
            </a:r>
            <a:r>
              <a:rPr lang="zh-CN" altLang="en-US" sz="1600" dirty="0">
                <a:latin typeface="Menlo Bold"/>
                <a:cs typeface="Menlo Bold"/>
              </a:rPr>
              <a:t>. </a:t>
            </a:r>
            <a:r>
              <a:rPr lang="mr-IN" sz="1600" dirty="0">
                <a:latin typeface="Menlo Bold"/>
                <a:cs typeface="Menlo Bold"/>
              </a:rPr>
              <a:t>"[1-3]*"</a:t>
            </a:r>
            <a:r>
              <a:rPr lang="en-US" sz="1600" dirty="0">
                <a:latin typeface="Menlo Bold"/>
                <a:cs typeface="Menlo Bold"/>
              </a:rPr>
              <a:t> </a:t>
            </a:r>
            <a:endParaRPr lang="mr-IN" sz="1600" dirty="0">
              <a:latin typeface="Menlo Bold"/>
              <a:cs typeface="Menlo Bold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2613660" y="5989491"/>
            <a:ext cx="40084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400" dirty="0">
                <a:latin typeface="Menlo Bold"/>
                <a:cs typeface="Menlo Bold"/>
              </a:rPr>
              <a:t>-&gt;</a:t>
            </a:r>
            <a:endParaRPr lang="en-US" sz="1400" dirty="0"/>
          </a:p>
        </p:txBody>
      </p:sp>
      <p:sp>
        <p:nvSpPr>
          <p:cNvPr id="28" name="Rectangle 27"/>
          <p:cNvSpPr/>
          <p:nvPr/>
        </p:nvSpPr>
        <p:spPr>
          <a:xfrm>
            <a:off x="5897946" y="4543534"/>
            <a:ext cx="2944473" cy="860748"/>
          </a:xfrm>
          <a:prstGeom prst="rect">
            <a:avLst/>
          </a:prstGeom>
          <a:solidFill>
            <a:srgbClr val="008000"/>
          </a:solidFill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US" sz="1400" dirty="0">
                <a:solidFill>
                  <a:srgbClr val="FFFF00"/>
                </a:solidFill>
                <a:latin typeface="Arial"/>
                <a:cs typeface="Arial"/>
              </a:rPr>
              <a:t>Option C</a:t>
            </a:r>
            <a:r>
              <a:rPr lang="en-US" sz="1400" dirty="0">
                <a:solidFill>
                  <a:schemeClr val="bg1"/>
                </a:solidFill>
                <a:latin typeface="Arial"/>
                <a:cs typeface="Arial"/>
              </a:rPr>
              <a:t> is FAR more versatile. It captures ANY non-negative integer (not just 1, 2, and 33).</a:t>
            </a:r>
          </a:p>
        </p:txBody>
      </p:sp>
      <p:pic>
        <p:nvPicPr>
          <p:cNvPr id="30" name="Picture 29" descr="Screen Shot 2018-08-29 at 6.48.34 P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03351" y="1344573"/>
            <a:ext cx="2884655" cy="2266124"/>
          </a:xfrm>
          <a:prstGeom prst="rect">
            <a:avLst/>
          </a:prstGeom>
        </p:spPr>
      </p:pic>
      <p:sp>
        <p:nvSpPr>
          <p:cNvPr id="32" name="TextBox 31"/>
          <p:cNvSpPr txBox="1"/>
          <p:nvPr/>
        </p:nvSpPr>
        <p:spPr>
          <a:xfrm>
            <a:off x="2020564" y="4368870"/>
            <a:ext cx="4283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latin typeface="Arial"/>
                <a:ea typeface="Zapf Dingbats"/>
                <a:cs typeface="Arial"/>
                <a:sym typeface="Zapf Dingbats"/>
              </a:rPr>
              <a:t>✖</a:t>
            </a:r>
            <a:endParaRPr lang="en-US" sz="2400" dirty="0">
              <a:solidFill>
                <a:srgbClr val="FF0000"/>
              </a:solidFill>
              <a:latin typeface="Arial"/>
              <a:cs typeface="Arial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1954007" y="6396411"/>
            <a:ext cx="4451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8000"/>
                </a:solidFill>
                <a:latin typeface="Arial"/>
                <a:ea typeface="Zapf Dingbats"/>
                <a:cs typeface="Arial"/>
                <a:sym typeface="Zapf Dingbats"/>
              </a:rPr>
              <a:t>✔</a:t>
            </a:r>
            <a:endParaRPr lang="en-US" sz="2400" dirty="0">
              <a:solidFill>
                <a:srgbClr val="008000"/>
              </a:solidFill>
              <a:latin typeface="Arial"/>
              <a:cs typeface="Arial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1970789" y="5910042"/>
            <a:ext cx="4283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latin typeface="Arial"/>
                <a:ea typeface="Zapf Dingbats"/>
                <a:cs typeface="Arial"/>
                <a:sym typeface="Zapf Dingbats"/>
              </a:rPr>
              <a:t>✖</a:t>
            </a:r>
            <a:endParaRPr lang="en-US" sz="2400" dirty="0">
              <a:solidFill>
                <a:srgbClr val="FF0000"/>
              </a:solidFill>
              <a:latin typeface="Arial"/>
              <a:cs typeface="Arial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2003782" y="5404282"/>
            <a:ext cx="4451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8000"/>
                </a:solidFill>
                <a:latin typeface="Arial"/>
                <a:ea typeface="Zapf Dingbats"/>
                <a:cs typeface="Arial"/>
                <a:sym typeface="Zapf Dingbats"/>
              </a:rPr>
              <a:t>✔</a:t>
            </a:r>
            <a:endParaRPr lang="en-US" sz="2400" dirty="0">
              <a:solidFill>
                <a:srgbClr val="008000"/>
              </a:solidFill>
              <a:latin typeface="Arial"/>
              <a:cs typeface="Arial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2109233" y="4911865"/>
            <a:ext cx="4283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latin typeface="Arial"/>
                <a:ea typeface="Zapf Dingbats"/>
                <a:cs typeface="Arial"/>
                <a:sym typeface="Zapf Dingbats"/>
              </a:rPr>
              <a:t>✖</a:t>
            </a:r>
            <a:endParaRPr lang="en-US" sz="2400" dirty="0">
              <a:solidFill>
                <a:srgbClr val="FF0000"/>
              </a:solidFill>
              <a:latin typeface="Arial"/>
              <a:cs typeface="Arial"/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51480" y="5242725"/>
            <a:ext cx="4187784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dirty="0">
                <a:solidFill>
                  <a:schemeClr val="accent6"/>
                </a:solidFill>
                <a:latin typeface="Arial"/>
                <a:cs typeface="Arial"/>
              </a:rPr>
              <a:t>simply add comma to the group of letters that we're looking for.</a:t>
            </a:r>
          </a:p>
        </p:txBody>
      </p:sp>
      <p:sp>
        <p:nvSpPr>
          <p:cNvPr id="38" name="Rectangle 37"/>
          <p:cNvSpPr/>
          <p:nvPr/>
        </p:nvSpPr>
        <p:spPr>
          <a:xfrm>
            <a:off x="51480" y="4740778"/>
            <a:ext cx="1276797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dirty="0">
                <a:solidFill>
                  <a:schemeClr val="accent6"/>
                </a:solidFill>
                <a:latin typeface="Arial"/>
                <a:cs typeface="Arial"/>
              </a:rPr>
              <a:t>same</a:t>
            </a:r>
            <a:r>
              <a:rPr lang="zh-CN" altLang="en-US" sz="1100" dirty="0">
                <a:solidFill>
                  <a:schemeClr val="accent6"/>
                </a:solidFill>
                <a:latin typeface="Arial"/>
                <a:cs typeface="Arial"/>
              </a:rPr>
              <a:t> </a:t>
            </a:r>
            <a:r>
              <a:rPr lang="en-US" altLang="zh-CN" sz="1100" dirty="0">
                <a:solidFill>
                  <a:schemeClr val="accent6"/>
                </a:solidFill>
                <a:latin typeface="Arial"/>
                <a:cs typeface="Arial"/>
              </a:rPr>
              <a:t>as</a:t>
            </a:r>
            <a:r>
              <a:rPr lang="zh-CN" altLang="en-US" sz="1100" dirty="0">
                <a:solidFill>
                  <a:schemeClr val="accent6"/>
                </a:solidFill>
                <a:latin typeface="Arial"/>
                <a:cs typeface="Arial"/>
              </a:rPr>
              <a:t> </a:t>
            </a:r>
            <a:r>
              <a:rPr lang="en-US" altLang="zh-CN" sz="1100" dirty="0">
                <a:solidFill>
                  <a:schemeClr val="accent6"/>
                </a:solidFill>
                <a:latin typeface="Arial"/>
                <a:cs typeface="Arial"/>
              </a:rPr>
              <a:t>[123]</a:t>
            </a:r>
            <a:endParaRPr lang="en-US" sz="1100" dirty="0">
              <a:solidFill>
                <a:schemeClr val="accent6"/>
              </a:solidFill>
              <a:latin typeface="Arial"/>
              <a:cs typeface="Arial"/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52282" y="6251389"/>
            <a:ext cx="3148694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dirty="0">
                <a:solidFill>
                  <a:schemeClr val="accent6"/>
                </a:solidFill>
                <a:latin typeface="Arial"/>
                <a:cs typeface="Arial"/>
              </a:rPr>
              <a:t>return empty string if the char is not in the group</a:t>
            </a:r>
          </a:p>
        </p:txBody>
      </p:sp>
    </p:spTree>
    <p:extLst>
      <p:ext uri="{BB962C8B-B14F-4D97-AF65-F5344CB8AC3E}">
        <p14:creationId xmlns:p14="http://schemas.microsoft.com/office/powerpoint/2010/main" val="18870899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4" grpId="0"/>
      <p:bldP spid="15" grpId="0" animBg="1"/>
      <p:bldP spid="16" grpId="0"/>
      <p:bldP spid="17" grpId="0"/>
      <p:bldP spid="18" grpId="0"/>
      <p:bldP spid="19" grpId="0"/>
      <p:bldP spid="20" grpId="0"/>
      <p:bldP spid="22" grpId="0"/>
      <p:bldP spid="23" grpId="0"/>
      <p:bldP spid="24" grpId="0"/>
      <p:bldP spid="25" grpId="0"/>
      <p:bldP spid="26" grpId="0"/>
      <p:bldP spid="28" grpId="0" animBg="1"/>
      <p:bldP spid="32" grpId="0"/>
      <p:bldP spid="33" grpId="0"/>
      <p:bldP spid="34" grpId="0"/>
      <p:bldP spid="35" grpId="0"/>
      <p:bldP spid="36" grpId="0"/>
      <p:bldP spid="37" grpId="0"/>
      <p:bldP spid="38" grpId="0"/>
      <p:bldP spid="39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</a:t>
            </a:r>
            <a:r>
              <a:rPr lang="en-US" altLang="zh-CN" dirty="0"/>
              <a:t>se</a:t>
            </a:r>
            <a:r>
              <a:rPr lang="zh-CN" altLang="en-US" dirty="0"/>
              <a:t> </a:t>
            </a:r>
            <a:r>
              <a:rPr lang="en-US" altLang="zh-CN" dirty="0"/>
              <a:t>Regex</a:t>
            </a:r>
            <a:r>
              <a:rPr lang="zh-CN" altLang="en-US" dirty="0"/>
              <a:t> </a:t>
            </a:r>
            <a:r>
              <a:rPr lang="en-US" altLang="zh-CN" dirty="0"/>
              <a:t>to</a:t>
            </a:r>
            <a:r>
              <a:rPr lang="zh-CN" altLang="en-US" dirty="0"/>
              <a:t> </a:t>
            </a:r>
            <a:r>
              <a:rPr lang="en-US" altLang="zh-CN" dirty="0"/>
              <a:t>Calculate</a:t>
            </a:r>
            <a:r>
              <a:rPr lang="zh-CN" altLang="en-US" dirty="0"/>
              <a:t> </a:t>
            </a:r>
            <a:r>
              <a:rPr lang="en-US" altLang="zh-CN" dirty="0"/>
              <a:t>Flesch</a:t>
            </a:r>
            <a:r>
              <a:rPr lang="zh-CN" altLang="en-US" dirty="0"/>
              <a:t> </a:t>
            </a:r>
            <a:r>
              <a:rPr lang="en-US" altLang="zh-CN" dirty="0"/>
              <a:t>Score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703669" y="3029070"/>
            <a:ext cx="7653993" cy="274536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4F81BD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US" sz="1200" b="1" dirty="0">
                <a:solidFill>
                  <a:srgbClr val="7F0055"/>
                </a:solidFill>
                <a:latin typeface="Menlo"/>
              </a:rPr>
              <a:t>public</a:t>
            </a:r>
            <a:r>
              <a:rPr lang="en-US" sz="1200" b="1" dirty="0">
                <a:solidFill>
                  <a:srgbClr val="000000"/>
                </a:solidFill>
                <a:latin typeface="Menlo"/>
              </a:rPr>
              <a:t> </a:t>
            </a:r>
            <a:r>
              <a:rPr lang="en-US" sz="1200" b="1" dirty="0">
                <a:solidFill>
                  <a:srgbClr val="7F0055"/>
                </a:solidFill>
                <a:latin typeface="Menlo"/>
              </a:rPr>
              <a:t>class</a:t>
            </a:r>
            <a:r>
              <a:rPr lang="en-US" sz="1200" dirty="0">
                <a:solidFill>
                  <a:srgbClr val="000000"/>
                </a:solidFill>
                <a:latin typeface="Menlo"/>
              </a:rPr>
              <a:t> BasicDocument </a:t>
            </a:r>
            <a:r>
              <a:rPr lang="en-US" sz="1200" b="1" dirty="0">
                <a:solidFill>
                  <a:srgbClr val="7F0055"/>
                </a:solidFill>
                <a:latin typeface="Menlo"/>
              </a:rPr>
              <a:t>extends</a:t>
            </a:r>
            <a:r>
              <a:rPr lang="en-US" sz="1200" dirty="0">
                <a:solidFill>
                  <a:srgbClr val="000000"/>
                </a:solidFill>
                <a:latin typeface="Menlo"/>
              </a:rPr>
              <a:t> Document {</a:t>
            </a:r>
          </a:p>
          <a:p>
            <a:pPr>
              <a:lnSpc>
                <a:spcPct val="120000"/>
              </a:lnSpc>
            </a:pPr>
            <a:r>
              <a:rPr lang="en-US" sz="1200" dirty="0">
                <a:solidFill>
                  <a:srgbClr val="000000"/>
                </a:solidFill>
                <a:latin typeface="Menlo"/>
              </a:rPr>
              <a:t>	</a:t>
            </a:r>
            <a:r>
              <a:rPr lang="en-US" sz="1200" dirty="0">
                <a:solidFill>
                  <a:srgbClr val="646464"/>
                </a:solidFill>
                <a:latin typeface="Menlo"/>
              </a:rPr>
              <a:t>@Override</a:t>
            </a:r>
          </a:p>
          <a:p>
            <a:pPr>
              <a:lnSpc>
                <a:spcPct val="120000"/>
              </a:lnSpc>
            </a:pPr>
            <a:r>
              <a:rPr lang="en-US" sz="1200" dirty="0">
                <a:solidFill>
                  <a:srgbClr val="000000"/>
                </a:solidFill>
                <a:latin typeface="Menlo"/>
              </a:rPr>
              <a:t>	</a:t>
            </a:r>
            <a:r>
              <a:rPr lang="en-US" sz="1200" b="1" dirty="0">
                <a:solidFill>
                  <a:srgbClr val="7F0055"/>
                </a:solidFill>
                <a:latin typeface="Menlo"/>
              </a:rPr>
              <a:t>public</a:t>
            </a:r>
            <a:r>
              <a:rPr lang="en-US" sz="1200" b="1" dirty="0">
                <a:solidFill>
                  <a:srgbClr val="000000"/>
                </a:solidFill>
                <a:latin typeface="Menlo"/>
              </a:rPr>
              <a:t> </a:t>
            </a:r>
            <a:r>
              <a:rPr lang="en-US" sz="1200" b="1" dirty="0">
                <a:solidFill>
                  <a:srgbClr val="7F0055"/>
                </a:solidFill>
                <a:latin typeface="Menlo"/>
              </a:rPr>
              <a:t>int</a:t>
            </a:r>
            <a:r>
              <a:rPr lang="en-US" sz="1200" b="1" dirty="0">
                <a:solidFill>
                  <a:srgbClr val="000000"/>
                </a:solidFill>
                <a:latin typeface="Menlo"/>
              </a:rPr>
              <a:t> </a:t>
            </a:r>
            <a:r>
              <a:rPr lang="en-US" sz="1200" dirty="0">
                <a:solidFill>
                  <a:srgbClr val="000000"/>
                </a:solidFill>
                <a:latin typeface="Menlo"/>
              </a:rPr>
              <a:t>getNumWords()</a:t>
            </a:r>
            <a:r>
              <a:rPr lang="zh-CN" altLang="en-US" sz="1200" dirty="0">
                <a:solidFill>
                  <a:srgbClr val="000000"/>
                </a:solidFill>
                <a:latin typeface="Menlo"/>
              </a:rPr>
              <a:t> </a:t>
            </a:r>
            <a:r>
              <a:rPr lang="en-US" sz="1200" dirty="0">
                <a:solidFill>
                  <a:srgbClr val="000000"/>
                </a:solidFill>
                <a:latin typeface="Menlo"/>
              </a:rPr>
              <a:t>{</a:t>
            </a:r>
          </a:p>
          <a:p>
            <a:pPr>
              <a:lnSpc>
                <a:spcPct val="120000"/>
              </a:lnSpc>
            </a:pPr>
            <a:r>
              <a:rPr lang="en-US" sz="1200" dirty="0">
                <a:solidFill>
                  <a:srgbClr val="000000"/>
                </a:solidFill>
                <a:latin typeface="Menlo"/>
              </a:rPr>
              <a:t>		List&lt;String&gt; </a:t>
            </a:r>
            <a:r>
              <a:rPr lang="en-US" sz="1200" dirty="0">
                <a:solidFill>
                  <a:srgbClr val="6A3E3E"/>
                </a:solidFill>
                <a:latin typeface="Menlo"/>
              </a:rPr>
              <a:t>tokens</a:t>
            </a:r>
            <a:r>
              <a:rPr lang="en-US" sz="1200" dirty="0">
                <a:solidFill>
                  <a:srgbClr val="000000"/>
                </a:solidFill>
                <a:latin typeface="Menlo"/>
              </a:rPr>
              <a:t> = getTokens(</a:t>
            </a:r>
            <a:r>
              <a:rPr lang="en-US" sz="1200" dirty="0">
                <a:solidFill>
                  <a:srgbClr val="2A00FF"/>
                </a:solidFill>
                <a:latin typeface="Menlo"/>
              </a:rPr>
              <a:t>"</a:t>
            </a:r>
            <a:r>
              <a:rPr lang="en-US" altLang="zh-CN" sz="1200" b="1" dirty="0">
                <a:solidFill>
                  <a:srgbClr val="FF0000"/>
                </a:solidFill>
                <a:latin typeface="Menlo"/>
              </a:rPr>
              <a:t>___________</a:t>
            </a:r>
            <a:r>
              <a:rPr lang="en-US" sz="1200" dirty="0">
                <a:solidFill>
                  <a:srgbClr val="2A00FF"/>
                </a:solidFill>
                <a:latin typeface="Menlo"/>
              </a:rPr>
              <a:t>"</a:t>
            </a:r>
            <a:r>
              <a:rPr lang="en-US" sz="1200" dirty="0">
                <a:solidFill>
                  <a:srgbClr val="000000"/>
                </a:solidFill>
                <a:latin typeface="Menlo"/>
              </a:rPr>
              <a:t>);</a:t>
            </a:r>
          </a:p>
          <a:p>
            <a:pPr>
              <a:lnSpc>
                <a:spcPct val="120000"/>
              </a:lnSpc>
            </a:pPr>
            <a:r>
              <a:rPr lang="en-US" sz="1200" dirty="0">
                <a:solidFill>
                  <a:srgbClr val="000000"/>
                </a:solidFill>
                <a:latin typeface="Menlo"/>
              </a:rPr>
              <a:t>		</a:t>
            </a:r>
            <a:r>
              <a:rPr lang="en-US" sz="1200" b="1" dirty="0">
                <a:solidFill>
                  <a:srgbClr val="7F0055"/>
                </a:solidFill>
                <a:latin typeface="Menlo"/>
              </a:rPr>
              <a:t>return</a:t>
            </a:r>
            <a:r>
              <a:rPr lang="en-US" sz="1200" dirty="0">
                <a:solidFill>
                  <a:srgbClr val="000000"/>
                </a:solidFill>
                <a:latin typeface="Menlo"/>
              </a:rPr>
              <a:t> </a:t>
            </a:r>
            <a:r>
              <a:rPr lang="en-US" sz="1200" dirty="0">
                <a:solidFill>
                  <a:srgbClr val="6A3E3E"/>
                </a:solidFill>
                <a:latin typeface="Menlo"/>
              </a:rPr>
              <a:t>tokens</a:t>
            </a:r>
            <a:r>
              <a:rPr lang="en-US" sz="1200" dirty="0">
                <a:solidFill>
                  <a:srgbClr val="000000"/>
                </a:solidFill>
                <a:latin typeface="Menlo"/>
              </a:rPr>
              <a:t>.size();</a:t>
            </a:r>
          </a:p>
          <a:p>
            <a:pPr>
              <a:lnSpc>
                <a:spcPct val="120000"/>
              </a:lnSpc>
            </a:pPr>
            <a:r>
              <a:rPr lang="en-US" sz="1200" dirty="0">
                <a:solidFill>
                  <a:srgbClr val="000000"/>
                </a:solidFill>
                <a:latin typeface="Menlo"/>
              </a:rPr>
              <a:t>	}</a:t>
            </a:r>
          </a:p>
          <a:p>
            <a:pPr>
              <a:lnSpc>
                <a:spcPct val="120000"/>
              </a:lnSpc>
            </a:pPr>
            <a:r>
              <a:rPr lang="en-US" sz="1200" dirty="0">
                <a:solidFill>
                  <a:srgbClr val="000000"/>
                </a:solidFill>
                <a:latin typeface="Menlo"/>
              </a:rPr>
              <a:t>	</a:t>
            </a:r>
            <a:r>
              <a:rPr lang="en-US" sz="1200" dirty="0">
                <a:solidFill>
                  <a:srgbClr val="646464"/>
                </a:solidFill>
                <a:latin typeface="Menlo"/>
              </a:rPr>
              <a:t>@Override</a:t>
            </a:r>
          </a:p>
          <a:p>
            <a:pPr>
              <a:lnSpc>
                <a:spcPct val="120000"/>
              </a:lnSpc>
            </a:pPr>
            <a:r>
              <a:rPr lang="en-US" sz="1200" dirty="0">
                <a:solidFill>
                  <a:srgbClr val="000000"/>
                </a:solidFill>
                <a:latin typeface="Menlo"/>
              </a:rPr>
              <a:t>	</a:t>
            </a:r>
            <a:r>
              <a:rPr lang="en-US" sz="1200" b="1" dirty="0">
                <a:solidFill>
                  <a:srgbClr val="7F0055"/>
                </a:solidFill>
                <a:latin typeface="Menlo"/>
              </a:rPr>
              <a:t>public</a:t>
            </a:r>
            <a:r>
              <a:rPr lang="en-US" sz="1200" b="1" dirty="0">
                <a:solidFill>
                  <a:srgbClr val="000000"/>
                </a:solidFill>
                <a:latin typeface="Menlo"/>
              </a:rPr>
              <a:t> </a:t>
            </a:r>
            <a:r>
              <a:rPr lang="en-US" sz="1200" b="1" dirty="0">
                <a:solidFill>
                  <a:srgbClr val="7F0055"/>
                </a:solidFill>
                <a:latin typeface="Menlo"/>
              </a:rPr>
              <a:t>int</a:t>
            </a:r>
            <a:r>
              <a:rPr lang="en-US" sz="1200" dirty="0">
                <a:solidFill>
                  <a:srgbClr val="000000"/>
                </a:solidFill>
                <a:latin typeface="Menlo"/>
              </a:rPr>
              <a:t> getNumSentences()</a:t>
            </a:r>
          </a:p>
          <a:p>
            <a:pPr>
              <a:lnSpc>
                <a:spcPct val="120000"/>
              </a:lnSpc>
            </a:pPr>
            <a:r>
              <a:rPr lang="en-US" sz="1200" dirty="0">
                <a:solidFill>
                  <a:srgbClr val="000000"/>
                </a:solidFill>
                <a:latin typeface="Menlo"/>
              </a:rPr>
              <a:t>	{</a:t>
            </a:r>
          </a:p>
          <a:p>
            <a:pPr>
              <a:lnSpc>
                <a:spcPct val="120000"/>
              </a:lnSpc>
            </a:pPr>
            <a:r>
              <a:rPr lang="en-US" sz="1200" dirty="0">
                <a:solidFill>
                  <a:srgbClr val="000000"/>
                </a:solidFill>
                <a:latin typeface="Menlo"/>
              </a:rPr>
              <a:t>		List&lt;String&gt; </a:t>
            </a:r>
            <a:r>
              <a:rPr lang="en-US" sz="1200" dirty="0">
                <a:solidFill>
                  <a:srgbClr val="6A3E3E"/>
                </a:solidFill>
                <a:latin typeface="Menlo"/>
              </a:rPr>
              <a:t>tokens</a:t>
            </a:r>
            <a:r>
              <a:rPr lang="en-US" sz="1200" dirty="0">
                <a:solidFill>
                  <a:srgbClr val="000000"/>
                </a:solidFill>
                <a:latin typeface="Menlo"/>
              </a:rPr>
              <a:t> = getTokens(</a:t>
            </a:r>
            <a:r>
              <a:rPr lang="en-US" sz="1200" dirty="0">
                <a:solidFill>
                  <a:srgbClr val="2A00FF"/>
                </a:solidFill>
                <a:latin typeface="Menlo"/>
              </a:rPr>
              <a:t>"</a:t>
            </a:r>
            <a:r>
              <a:rPr lang="en-US" altLang="zh-CN" sz="1200" dirty="0">
                <a:solidFill>
                  <a:srgbClr val="FF0000"/>
                </a:solidFill>
                <a:latin typeface="Menlo"/>
              </a:rPr>
              <a:t>_</a:t>
            </a:r>
            <a:r>
              <a:rPr lang="en-US" altLang="zh-CN" sz="1200" b="1" dirty="0">
                <a:solidFill>
                  <a:srgbClr val="FF0000"/>
                </a:solidFill>
                <a:latin typeface="Menlo"/>
              </a:rPr>
              <a:t>________</a:t>
            </a:r>
            <a:r>
              <a:rPr lang="en-US" sz="1200" dirty="0">
                <a:solidFill>
                  <a:srgbClr val="2A00FF"/>
                </a:solidFill>
                <a:latin typeface="Menlo"/>
              </a:rPr>
              <a:t>"</a:t>
            </a:r>
            <a:r>
              <a:rPr lang="en-US" sz="1200" dirty="0">
                <a:solidFill>
                  <a:srgbClr val="000000"/>
                </a:solidFill>
                <a:latin typeface="Menlo"/>
              </a:rPr>
              <a:t>);  </a:t>
            </a:r>
          </a:p>
          <a:p>
            <a:pPr>
              <a:lnSpc>
                <a:spcPct val="120000"/>
              </a:lnSpc>
            </a:pPr>
            <a:r>
              <a:rPr lang="en-US" sz="1200" dirty="0">
                <a:solidFill>
                  <a:srgbClr val="000000"/>
                </a:solidFill>
                <a:latin typeface="Menlo"/>
              </a:rPr>
              <a:t>		</a:t>
            </a:r>
            <a:r>
              <a:rPr lang="en-US" sz="1200" b="1" dirty="0">
                <a:solidFill>
                  <a:srgbClr val="7F0055"/>
                </a:solidFill>
                <a:latin typeface="Menlo"/>
              </a:rPr>
              <a:t>return</a:t>
            </a:r>
            <a:r>
              <a:rPr lang="en-US" sz="1200" dirty="0">
                <a:solidFill>
                  <a:srgbClr val="000000"/>
                </a:solidFill>
                <a:latin typeface="Menlo"/>
              </a:rPr>
              <a:t> </a:t>
            </a:r>
            <a:r>
              <a:rPr lang="en-US" sz="1200" dirty="0">
                <a:solidFill>
                  <a:srgbClr val="6A3E3E"/>
                </a:solidFill>
                <a:latin typeface="Menlo"/>
              </a:rPr>
              <a:t>tokens</a:t>
            </a:r>
            <a:r>
              <a:rPr lang="en-US" sz="1200" dirty="0">
                <a:solidFill>
                  <a:srgbClr val="000000"/>
                </a:solidFill>
                <a:latin typeface="Menlo"/>
              </a:rPr>
              <a:t>.size();</a:t>
            </a:r>
          </a:p>
          <a:p>
            <a:pPr>
              <a:lnSpc>
                <a:spcPct val="120000"/>
              </a:lnSpc>
            </a:pPr>
            <a:r>
              <a:rPr lang="en-US" sz="1200" dirty="0">
                <a:solidFill>
                  <a:srgbClr val="000000"/>
                </a:solidFill>
                <a:latin typeface="Menlo"/>
              </a:rPr>
              <a:t>	}</a:t>
            </a:r>
            <a:endParaRPr lang="en-US" sz="1200" dirty="0"/>
          </a:p>
        </p:txBody>
      </p:sp>
      <p:sp>
        <p:nvSpPr>
          <p:cNvPr id="7" name="Rectangle 6"/>
          <p:cNvSpPr/>
          <p:nvPr/>
        </p:nvSpPr>
        <p:spPr>
          <a:xfrm>
            <a:off x="703669" y="1523468"/>
            <a:ext cx="5613820" cy="119417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4F81BD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US" sz="1200" b="1" dirty="0">
                <a:solidFill>
                  <a:srgbClr val="7F0055"/>
                </a:solidFill>
                <a:latin typeface="Menlo Bold"/>
                <a:cs typeface="Menlo Bold"/>
              </a:rPr>
              <a:t>public</a:t>
            </a:r>
            <a:r>
              <a:rPr lang="en-US" sz="1200" b="1" dirty="0">
                <a:solidFill>
                  <a:srgbClr val="000000"/>
                </a:solidFill>
                <a:latin typeface="Menlo Bold"/>
                <a:cs typeface="Menlo Bold"/>
              </a:rPr>
              <a:t> </a:t>
            </a:r>
            <a:r>
              <a:rPr lang="en-US" sz="1200" b="1" dirty="0">
                <a:solidFill>
                  <a:srgbClr val="7F0055"/>
                </a:solidFill>
                <a:latin typeface="Menlo Bold"/>
                <a:cs typeface="Menlo Bold"/>
              </a:rPr>
              <a:t>class</a:t>
            </a:r>
            <a:r>
              <a:rPr lang="en-US" sz="1200" b="1" dirty="0">
                <a:solidFill>
                  <a:srgbClr val="000000"/>
                </a:solidFill>
                <a:latin typeface="Menlo Bold"/>
                <a:cs typeface="Menlo Bold"/>
              </a:rPr>
              <a:t> </a:t>
            </a:r>
            <a:r>
              <a:rPr lang="en-US" sz="1200" dirty="0">
                <a:solidFill>
                  <a:srgbClr val="000000"/>
                </a:solidFill>
                <a:latin typeface="Menlo Bold"/>
                <a:cs typeface="Menlo Bold"/>
              </a:rPr>
              <a:t>Document {</a:t>
            </a:r>
            <a:endParaRPr lang="en-US" sz="1200" dirty="0">
              <a:solidFill>
                <a:srgbClr val="3F7F5F"/>
              </a:solidFill>
              <a:latin typeface="Menlo Bold"/>
              <a:cs typeface="Menlo Bold"/>
            </a:endParaRPr>
          </a:p>
          <a:p>
            <a:pPr>
              <a:lnSpc>
                <a:spcPct val="120000"/>
              </a:lnSpc>
            </a:pPr>
            <a:r>
              <a:rPr lang="en-US" sz="1200" b="1" dirty="0">
                <a:solidFill>
                  <a:srgbClr val="3F7F5F"/>
                </a:solidFill>
                <a:latin typeface="Menlo Bold"/>
                <a:cs typeface="Menlo Bold"/>
              </a:rPr>
              <a:t>	</a:t>
            </a:r>
            <a:r>
              <a:rPr lang="en-US" sz="1200" b="1" dirty="0">
                <a:solidFill>
                  <a:srgbClr val="7F0055"/>
                </a:solidFill>
                <a:latin typeface="Menlo Bold"/>
                <a:cs typeface="Menlo Bold"/>
              </a:rPr>
              <a:t>private</a:t>
            </a:r>
            <a:r>
              <a:rPr lang="en-US" sz="1200" dirty="0">
                <a:solidFill>
                  <a:srgbClr val="000000"/>
                </a:solidFill>
                <a:latin typeface="Menlo Bold"/>
                <a:cs typeface="Menlo Bold"/>
              </a:rPr>
              <a:t> String </a:t>
            </a:r>
            <a:r>
              <a:rPr lang="en-US" sz="1200" dirty="0">
                <a:solidFill>
                  <a:srgbClr val="0000C0"/>
                </a:solidFill>
                <a:latin typeface="Menlo Bold"/>
                <a:cs typeface="Menlo Bold"/>
              </a:rPr>
              <a:t>text</a:t>
            </a:r>
            <a:r>
              <a:rPr lang="en-US" sz="1200" dirty="0">
                <a:solidFill>
                  <a:srgbClr val="000000"/>
                </a:solidFill>
                <a:latin typeface="Menlo Bold"/>
                <a:cs typeface="Menlo Bold"/>
              </a:rPr>
              <a:t>;</a:t>
            </a:r>
            <a:r>
              <a:rPr lang="zh-CN" altLang="en-US" sz="1200" dirty="0">
                <a:solidFill>
                  <a:srgbClr val="000000"/>
                </a:solidFill>
                <a:latin typeface="Menlo Bold"/>
                <a:cs typeface="Menlo Bold"/>
              </a:rPr>
              <a:t> </a:t>
            </a:r>
            <a:r>
              <a:rPr lang="en-US" sz="1200" dirty="0">
                <a:solidFill>
                  <a:srgbClr val="3F7F5F"/>
                </a:solidFill>
                <a:latin typeface="Menlo Bold"/>
                <a:cs typeface="Menlo Bold"/>
              </a:rPr>
              <a:t>// The text of the whole document</a:t>
            </a:r>
            <a:endParaRPr lang="en-US" sz="1200" dirty="0">
              <a:solidFill>
                <a:srgbClr val="000000"/>
              </a:solidFill>
              <a:latin typeface="Menlo Bold"/>
              <a:cs typeface="Menlo Bold"/>
            </a:endParaRPr>
          </a:p>
          <a:p>
            <a:pPr>
              <a:lnSpc>
                <a:spcPct val="120000"/>
              </a:lnSpc>
            </a:pPr>
            <a:r>
              <a:rPr lang="en-US" sz="1200" b="1" dirty="0">
                <a:solidFill>
                  <a:srgbClr val="000000"/>
                </a:solidFill>
                <a:latin typeface="Menlo Bold"/>
                <a:cs typeface="Menlo Bold"/>
              </a:rPr>
              <a:t>	</a:t>
            </a:r>
            <a:r>
              <a:rPr lang="en-US" sz="1200" b="1" dirty="0">
                <a:solidFill>
                  <a:srgbClr val="7F0055"/>
                </a:solidFill>
                <a:latin typeface="Menlo Bold"/>
                <a:cs typeface="Menlo Bold"/>
              </a:rPr>
              <a:t>protected</a:t>
            </a:r>
            <a:r>
              <a:rPr lang="en-US" sz="1200" dirty="0">
                <a:solidFill>
                  <a:srgbClr val="000000"/>
                </a:solidFill>
                <a:latin typeface="Menlo Bold"/>
                <a:cs typeface="Menlo Bold"/>
              </a:rPr>
              <a:t> List&lt;String&gt; getTokens(String </a:t>
            </a:r>
            <a:r>
              <a:rPr lang="en-US" sz="1200" dirty="0">
                <a:solidFill>
                  <a:srgbClr val="7F0055"/>
                </a:solidFill>
                <a:latin typeface="Menlo Bold"/>
                <a:cs typeface="Menlo Bold"/>
              </a:rPr>
              <a:t>pattern</a:t>
            </a:r>
            <a:r>
              <a:rPr lang="en-US" sz="1200" dirty="0">
                <a:solidFill>
                  <a:srgbClr val="000000"/>
                </a:solidFill>
                <a:latin typeface="Menlo Bold"/>
                <a:cs typeface="Menlo Bold"/>
              </a:rPr>
              <a:t>)</a:t>
            </a:r>
          </a:p>
          <a:p>
            <a:pPr>
              <a:lnSpc>
                <a:spcPct val="120000"/>
              </a:lnSpc>
            </a:pPr>
            <a:r>
              <a:rPr lang="en-US" sz="1200" dirty="0">
                <a:solidFill>
                  <a:srgbClr val="000000"/>
                </a:solidFill>
                <a:latin typeface="Menlo Bold"/>
                <a:cs typeface="Menlo Bold"/>
              </a:rPr>
              <a:t>	</a:t>
            </a:r>
            <a:r>
              <a:rPr lang="en-US" sz="1200" b="1" dirty="0">
                <a:solidFill>
                  <a:srgbClr val="7F0055"/>
                </a:solidFill>
                <a:latin typeface="Menlo Bold"/>
                <a:cs typeface="Menlo Bold"/>
              </a:rPr>
              <a:t>public</a:t>
            </a:r>
            <a:r>
              <a:rPr lang="en-US" sz="1200" b="1" dirty="0">
                <a:solidFill>
                  <a:srgbClr val="000000"/>
                </a:solidFill>
                <a:latin typeface="Menlo Bold"/>
                <a:cs typeface="Menlo Bold"/>
              </a:rPr>
              <a:t> </a:t>
            </a:r>
            <a:r>
              <a:rPr lang="en-US" sz="1200" b="1" dirty="0">
                <a:solidFill>
                  <a:srgbClr val="7F0055"/>
                </a:solidFill>
                <a:latin typeface="Menlo Bold"/>
                <a:cs typeface="Menlo Bold"/>
              </a:rPr>
              <a:t>abstract</a:t>
            </a:r>
            <a:r>
              <a:rPr lang="en-US" sz="1200" b="1" dirty="0">
                <a:solidFill>
                  <a:srgbClr val="000000"/>
                </a:solidFill>
                <a:latin typeface="Menlo Bold"/>
                <a:cs typeface="Menlo Bold"/>
              </a:rPr>
              <a:t> </a:t>
            </a:r>
            <a:r>
              <a:rPr lang="en-US" sz="1200" b="1" dirty="0">
                <a:solidFill>
                  <a:srgbClr val="7F0055"/>
                </a:solidFill>
                <a:latin typeface="Menlo Bold"/>
                <a:cs typeface="Menlo Bold"/>
              </a:rPr>
              <a:t>int</a:t>
            </a:r>
            <a:r>
              <a:rPr lang="en-US" sz="1200" b="1" dirty="0">
                <a:solidFill>
                  <a:srgbClr val="000000"/>
                </a:solidFill>
                <a:latin typeface="Menlo Bold"/>
                <a:cs typeface="Menlo Bold"/>
              </a:rPr>
              <a:t> </a:t>
            </a:r>
            <a:r>
              <a:rPr lang="en-US" sz="1200" dirty="0">
                <a:solidFill>
                  <a:srgbClr val="000000"/>
                </a:solidFill>
                <a:latin typeface="Menlo Bold"/>
                <a:cs typeface="Menlo Bold"/>
              </a:rPr>
              <a:t>getNumWords()</a:t>
            </a:r>
            <a:r>
              <a:rPr lang="en-US" sz="1200" b="1" dirty="0">
                <a:solidFill>
                  <a:srgbClr val="000000"/>
                </a:solidFill>
                <a:latin typeface="Menlo Bold"/>
                <a:cs typeface="Menlo Bold"/>
              </a:rPr>
              <a:t>;</a:t>
            </a:r>
            <a:endParaRPr lang="en-US" sz="1200" dirty="0">
              <a:solidFill>
                <a:srgbClr val="000000"/>
              </a:solidFill>
              <a:latin typeface="Menlo Bold"/>
              <a:cs typeface="Menlo Bold"/>
            </a:endParaRPr>
          </a:p>
          <a:p>
            <a:pPr>
              <a:lnSpc>
                <a:spcPct val="120000"/>
              </a:lnSpc>
            </a:pPr>
            <a:r>
              <a:rPr lang="en-US" sz="1200" dirty="0">
                <a:solidFill>
                  <a:srgbClr val="000000"/>
                </a:solidFill>
                <a:latin typeface="Menlo Bold"/>
                <a:cs typeface="Menlo Bold"/>
              </a:rPr>
              <a:t>	</a:t>
            </a:r>
            <a:r>
              <a:rPr lang="en-US" sz="1200" b="1" dirty="0">
                <a:solidFill>
                  <a:srgbClr val="7F0055"/>
                </a:solidFill>
                <a:latin typeface="Menlo Bold"/>
                <a:cs typeface="Menlo Bold"/>
              </a:rPr>
              <a:t>public</a:t>
            </a:r>
            <a:r>
              <a:rPr lang="en-US" sz="1200" b="1" dirty="0">
                <a:solidFill>
                  <a:srgbClr val="000000"/>
                </a:solidFill>
                <a:latin typeface="Menlo Bold"/>
                <a:cs typeface="Menlo Bold"/>
              </a:rPr>
              <a:t> </a:t>
            </a:r>
            <a:r>
              <a:rPr lang="en-US" sz="1200" b="1" dirty="0">
                <a:solidFill>
                  <a:srgbClr val="7F0055"/>
                </a:solidFill>
                <a:latin typeface="Menlo Bold"/>
                <a:cs typeface="Menlo Bold"/>
              </a:rPr>
              <a:t>abstract</a:t>
            </a:r>
            <a:r>
              <a:rPr lang="en-US" sz="1200" b="1" dirty="0">
                <a:solidFill>
                  <a:srgbClr val="000000"/>
                </a:solidFill>
                <a:latin typeface="Menlo Bold"/>
                <a:cs typeface="Menlo Bold"/>
              </a:rPr>
              <a:t> </a:t>
            </a:r>
            <a:r>
              <a:rPr lang="en-US" sz="1200" b="1" dirty="0">
                <a:solidFill>
                  <a:srgbClr val="7F0055"/>
                </a:solidFill>
                <a:latin typeface="Menlo Bold"/>
                <a:cs typeface="Menlo Bold"/>
              </a:rPr>
              <a:t>int</a:t>
            </a:r>
            <a:r>
              <a:rPr lang="en-US" sz="1200" b="1" dirty="0">
                <a:solidFill>
                  <a:srgbClr val="000000"/>
                </a:solidFill>
                <a:latin typeface="Menlo Bold"/>
                <a:cs typeface="Menlo Bold"/>
              </a:rPr>
              <a:t> </a:t>
            </a:r>
            <a:r>
              <a:rPr lang="en-US" sz="1200" dirty="0">
                <a:solidFill>
                  <a:srgbClr val="000000"/>
                </a:solidFill>
                <a:latin typeface="Menlo Bold"/>
                <a:cs typeface="Menlo Bold"/>
              </a:rPr>
              <a:t>getNumSentences();</a:t>
            </a:r>
          </a:p>
        </p:txBody>
      </p:sp>
      <p:sp>
        <p:nvSpPr>
          <p:cNvPr id="9" name="Rectangle 8"/>
          <p:cNvSpPr/>
          <p:nvPr/>
        </p:nvSpPr>
        <p:spPr>
          <a:xfrm>
            <a:off x="683047" y="5868514"/>
            <a:ext cx="4037031" cy="523220"/>
          </a:xfrm>
          <a:prstGeom prst="rect">
            <a:avLst/>
          </a:prstGeom>
          <a:solidFill>
            <a:srgbClr val="E6A20E"/>
          </a:solidFill>
        </p:spPr>
        <p:txBody>
          <a:bodyPr wrap="square">
            <a:spAutoFit/>
          </a:bodyPr>
          <a:lstStyle/>
          <a:p>
            <a:r>
              <a:rPr lang="en-US" sz="1400" dirty="0">
                <a:latin typeface="Arial"/>
                <a:cs typeface="Arial"/>
              </a:rPr>
              <a:t>"A contiguous sequence of characters that does NOT include end of sentence punctuation." </a:t>
            </a:r>
          </a:p>
        </p:txBody>
      </p:sp>
      <p:sp>
        <p:nvSpPr>
          <p:cNvPr id="10" name="Rectangle 9"/>
          <p:cNvSpPr/>
          <p:nvPr/>
        </p:nvSpPr>
        <p:spPr>
          <a:xfrm>
            <a:off x="5988691" y="4968184"/>
            <a:ext cx="2610683" cy="307777"/>
          </a:xfrm>
          <a:prstGeom prst="rect">
            <a:avLst/>
          </a:prstGeom>
          <a:solidFill>
            <a:srgbClr val="E6A20E"/>
          </a:solidFill>
        </p:spPr>
        <p:txBody>
          <a:bodyPr wrap="square">
            <a:spAutoFit/>
          </a:bodyPr>
          <a:lstStyle/>
          <a:p>
            <a:r>
              <a:rPr lang="en-US" sz="1400" dirty="0">
                <a:latin typeface="Arial"/>
                <a:cs typeface="Arial"/>
              </a:rPr>
              <a:t>What constitutes a sentence? </a:t>
            </a:r>
          </a:p>
        </p:txBody>
      </p:sp>
      <p:sp>
        <p:nvSpPr>
          <p:cNvPr id="11" name="Rectangle 10"/>
          <p:cNvSpPr/>
          <p:nvPr/>
        </p:nvSpPr>
        <p:spPr>
          <a:xfrm>
            <a:off x="3761158" y="4083463"/>
            <a:ext cx="2227533" cy="307777"/>
          </a:xfrm>
          <a:prstGeom prst="rect">
            <a:avLst/>
          </a:prstGeom>
          <a:solidFill>
            <a:srgbClr val="E6A20E"/>
          </a:solidFill>
        </p:spPr>
        <p:txBody>
          <a:bodyPr wrap="square">
            <a:spAutoFit/>
          </a:bodyPr>
          <a:lstStyle/>
          <a:p>
            <a:r>
              <a:rPr lang="en-US" sz="1400" dirty="0">
                <a:latin typeface="Arial"/>
                <a:cs typeface="Arial"/>
              </a:rPr>
              <a:t>What constitutes a word? </a:t>
            </a:r>
          </a:p>
        </p:txBody>
      </p:sp>
      <p:sp>
        <p:nvSpPr>
          <p:cNvPr id="12" name="Rectangle 11"/>
          <p:cNvSpPr/>
          <p:nvPr/>
        </p:nvSpPr>
        <p:spPr>
          <a:xfrm>
            <a:off x="6317489" y="3857860"/>
            <a:ext cx="2564120" cy="523220"/>
          </a:xfrm>
          <a:prstGeom prst="rect">
            <a:avLst/>
          </a:prstGeom>
          <a:solidFill>
            <a:srgbClr val="E6A20E"/>
          </a:solidFill>
        </p:spPr>
        <p:txBody>
          <a:bodyPr wrap="square">
            <a:spAutoFit/>
          </a:bodyPr>
          <a:lstStyle/>
          <a:p>
            <a:r>
              <a:rPr lang="en-US" sz="1400" dirty="0">
                <a:latin typeface="Arial"/>
                <a:cs typeface="Arial"/>
              </a:rPr>
              <a:t>"Any contiguous sequence of alphabetic characters" </a:t>
            </a:r>
          </a:p>
        </p:txBody>
      </p:sp>
      <p:sp>
        <p:nvSpPr>
          <p:cNvPr id="14" name="Rectangle 13"/>
          <p:cNvSpPr/>
          <p:nvPr/>
        </p:nvSpPr>
        <p:spPr>
          <a:xfrm>
            <a:off x="5109166" y="2848712"/>
            <a:ext cx="1759049" cy="523220"/>
          </a:xfrm>
          <a:prstGeom prst="rect">
            <a:avLst/>
          </a:prstGeom>
          <a:solidFill>
            <a:srgbClr val="E6A20E"/>
          </a:solidFill>
        </p:spPr>
        <p:txBody>
          <a:bodyPr wrap="square">
            <a:spAutoFit/>
          </a:bodyPr>
          <a:lstStyle/>
          <a:p>
            <a:r>
              <a:rPr lang="en-US" sz="1400" dirty="0">
                <a:latin typeface="Arial"/>
                <a:cs typeface="Arial"/>
              </a:rPr>
              <a:t>Need a regex that matches "any word" </a:t>
            </a:r>
          </a:p>
        </p:txBody>
      </p:sp>
      <p:sp>
        <p:nvSpPr>
          <p:cNvPr id="15" name="Rectangle 14"/>
          <p:cNvSpPr/>
          <p:nvPr/>
        </p:nvSpPr>
        <p:spPr>
          <a:xfrm>
            <a:off x="5810862" y="1954335"/>
            <a:ext cx="1897704" cy="307777"/>
          </a:xfrm>
          <a:prstGeom prst="rect">
            <a:avLst/>
          </a:prstGeom>
          <a:solidFill>
            <a:srgbClr val="E6A20E"/>
          </a:solidFill>
        </p:spPr>
        <p:txBody>
          <a:bodyPr wrap="square">
            <a:spAutoFit/>
          </a:bodyPr>
          <a:lstStyle/>
          <a:p>
            <a:r>
              <a:rPr lang="en-US" sz="1400" dirty="0">
                <a:latin typeface="Arial"/>
                <a:cs typeface="Arial"/>
              </a:rPr>
              <a:t>given helper method </a:t>
            </a:r>
          </a:p>
        </p:txBody>
      </p:sp>
      <p:sp>
        <p:nvSpPr>
          <p:cNvPr id="16" name="Rounded Rectangle 15"/>
          <p:cNvSpPr/>
          <p:nvPr/>
        </p:nvSpPr>
        <p:spPr>
          <a:xfrm>
            <a:off x="1190256" y="2007249"/>
            <a:ext cx="4489740" cy="228406"/>
          </a:xfrm>
          <a:prstGeom prst="roundRect">
            <a:avLst/>
          </a:prstGeom>
          <a:noFill/>
          <a:ln w="28575" cmpd="sng">
            <a:solidFill>
              <a:srgbClr val="FF66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4963382" y="5868514"/>
            <a:ext cx="3723418" cy="523220"/>
          </a:xfrm>
          <a:prstGeom prst="rect">
            <a:avLst/>
          </a:prstGeom>
          <a:solidFill>
            <a:srgbClr val="E6A20E"/>
          </a:solidFill>
        </p:spPr>
        <p:txBody>
          <a:bodyPr wrap="square">
            <a:spAutoFit/>
          </a:bodyPr>
          <a:lstStyle/>
          <a:p>
            <a:r>
              <a:rPr lang="en-US" sz="1400" dirty="0">
                <a:latin typeface="Arial"/>
                <a:cs typeface="Arial"/>
              </a:rPr>
              <a:t>"A sequence of any characters ending with end of sentence punctuation (. ! ?)"</a:t>
            </a:r>
          </a:p>
        </p:txBody>
      </p:sp>
      <p:sp>
        <p:nvSpPr>
          <p:cNvPr id="20" name="Rectangle 19"/>
          <p:cNvSpPr/>
          <p:nvPr/>
        </p:nvSpPr>
        <p:spPr>
          <a:xfrm>
            <a:off x="2836691" y="6474754"/>
            <a:ext cx="3901689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dirty="0">
                <a:latin typeface="Times New Roman"/>
                <a:cs typeface="Times New Roman"/>
              </a:rPr>
              <a:t>http://www.tutorialspoint.com/java/java_regular_expressions.htm</a:t>
            </a:r>
          </a:p>
        </p:txBody>
      </p:sp>
    </p:spTree>
    <p:extLst>
      <p:ext uri="{BB962C8B-B14F-4D97-AF65-F5344CB8AC3E}">
        <p14:creationId xmlns:p14="http://schemas.microsoft.com/office/powerpoint/2010/main" val="35766815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9" grpId="0" animBg="1"/>
      <p:bldP spid="10" grpId="0" animBg="1"/>
      <p:bldP spid="11" grpId="0" animBg="1"/>
      <p:bldP spid="12" grpId="0" animBg="1"/>
      <p:bldP spid="14" grpId="0" animBg="1"/>
      <p:bldP spid="15" grpId="0" animBg="1"/>
      <p:bldP spid="16" grpId="0" animBg="1"/>
      <p:bldP spid="19" grpId="0" animBg="1"/>
      <p:bldP spid="20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B32626-F301-479A-AEA1-7E6B27B933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Regex Exercises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50BF81-3C0E-43DA-92D5-BC9B241F95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0566" y="1553497"/>
            <a:ext cx="8447649" cy="5295572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^re\</a:t>
            </a:r>
            <a:r>
              <a:rPr lang="en-US" dirty="0" err="1"/>
              <a:t>w+ed</a:t>
            </a:r>
            <a:r>
              <a:rPr lang="en-US" dirty="0"/>
              <a:t>$</a:t>
            </a:r>
          </a:p>
          <a:p>
            <a:pPr lvl="1"/>
            <a:r>
              <a:rPr lang="en-US" dirty="0"/>
              <a:t>Matches strings that start with "re" and end with "ed" (like "received" or "renewed")</a:t>
            </a:r>
          </a:p>
          <a:p>
            <a:r>
              <a:rPr lang="en-US" dirty="0"/>
              <a:t>^re*ed$</a:t>
            </a:r>
          </a:p>
          <a:p>
            <a:pPr lvl="1"/>
            <a:r>
              <a:rPr lang="en-US" dirty="0"/>
              <a:t>Matches strings that start with "re", with e repeated 0 or more times, and end with "ed" (like "reed" or "</a:t>
            </a:r>
            <a:r>
              <a:rPr lang="en-US" dirty="0" err="1"/>
              <a:t>reeed</a:t>
            </a:r>
            <a:r>
              <a:rPr lang="en-US" dirty="0"/>
              <a:t>” or "</a:t>
            </a:r>
            <a:r>
              <a:rPr lang="en-US" dirty="0" err="1"/>
              <a:t>reeeeeeeed</a:t>
            </a:r>
            <a:r>
              <a:rPr lang="en-US" dirty="0"/>
              <a:t>")</a:t>
            </a:r>
          </a:p>
          <a:p>
            <a:r>
              <a:rPr lang="en-US" dirty="0"/>
              <a:t>^(re)*ed$</a:t>
            </a:r>
          </a:p>
          <a:p>
            <a:pPr lvl="1"/>
            <a:r>
              <a:rPr lang="en-US" dirty="0"/>
              <a:t>ed, reed, </a:t>
            </a:r>
            <a:r>
              <a:rPr lang="en-US" dirty="0" err="1"/>
              <a:t>rereed</a:t>
            </a:r>
            <a:r>
              <a:rPr lang="en-US" dirty="0"/>
              <a:t>, </a:t>
            </a:r>
            <a:r>
              <a:rPr lang="en-US" dirty="0" err="1"/>
              <a:t>rerererereed</a:t>
            </a:r>
            <a:endParaRPr lang="en-US" dirty="0"/>
          </a:p>
          <a:p>
            <a:r>
              <a:rPr lang="en-US" dirty="0"/>
              <a:t>^[re]*ed$</a:t>
            </a:r>
          </a:p>
          <a:p>
            <a:pPr lvl="1"/>
            <a:r>
              <a:rPr lang="en-US" dirty="0"/>
              <a:t>ed, </a:t>
            </a:r>
            <a:r>
              <a:rPr lang="en-US" dirty="0" err="1"/>
              <a:t>eed</a:t>
            </a:r>
            <a:r>
              <a:rPr lang="en-US" dirty="0"/>
              <a:t>, red, </a:t>
            </a:r>
            <a:r>
              <a:rPr lang="en-US" dirty="0" err="1"/>
              <a:t>rrrred</a:t>
            </a:r>
            <a:r>
              <a:rPr lang="en-US" dirty="0"/>
              <a:t>, </a:t>
            </a:r>
            <a:r>
              <a:rPr lang="en-US" dirty="0" err="1"/>
              <a:t>eerreerred</a:t>
            </a:r>
            <a:r>
              <a:rPr lang="en-US" dirty="0"/>
              <a:t>, </a:t>
            </a:r>
            <a:r>
              <a:rPr lang="en-US" dirty="0" err="1"/>
              <a:t>rerereed</a:t>
            </a:r>
            <a:r>
              <a:rPr lang="en-US" dirty="0"/>
              <a:t> </a:t>
            </a:r>
          </a:p>
          <a:p>
            <a:r>
              <a:rPr lang="en-US" dirty="0"/>
              <a:t>^[re]+ed$</a:t>
            </a:r>
          </a:p>
          <a:p>
            <a:pPr lvl="1"/>
            <a:r>
              <a:rPr lang="en-US" dirty="0" err="1"/>
              <a:t>eed</a:t>
            </a:r>
            <a:r>
              <a:rPr lang="en-US" dirty="0"/>
              <a:t>, red, </a:t>
            </a:r>
            <a:r>
              <a:rPr lang="en-US" dirty="0" err="1"/>
              <a:t>rrrred</a:t>
            </a:r>
            <a:r>
              <a:rPr lang="en-US" dirty="0"/>
              <a:t>, </a:t>
            </a:r>
            <a:r>
              <a:rPr lang="en-US" dirty="0" err="1"/>
              <a:t>eerreerred</a:t>
            </a:r>
            <a:r>
              <a:rPr lang="en-US" dirty="0"/>
              <a:t>, </a:t>
            </a:r>
            <a:r>
              <a:rPr lang="en-US" dirty="0" err="1"/>
              <a:t>rerereed</a:t>
            </a:r>
            <a:r>
              <a:rPr lang="en-US" dirty="0"/>
              <a:t>, but NOT ed</a:t>
            </a:r>
          </a:p>
          <a:p>
            <a:r>
              <a:rPr lang="en-US" dirty="0"/>
              <a:t>^re{2}ed$</a:t>
            </a:r>
          </a:p>
          <a:p>
            <a:pPr lvl="1"/>
            <a:r>
              <a:rPr lang="en-US" dirty="0"/>
              <a:t>Matches </a:t>
            </a:r>
            <a:r>
              <a:rPr lang="en-US" dirty="0" err="1"/>
              <a:t>reeed</a:t>
            </a:r>
            <a:endParaRPr lang="en-US" dirty="0"/>
          </a:p>
          <a:p>
            <a:r>
              <a:rPr lang="en-US" dirty="0"/>
              <a:t>^(re){2}ed$</a:t>
            </a:r>
          </a:p>
          <a:p>
            <a:pPr lvl="1"/>
            <a:r>
              <a:rPr lang="en-US" dirty="0"/>
              <a:t>Matches </a:t>
            </a:r>
            <a:r>
              <a:rPr lang="en-US" dirty="0" err="1"/>
              <a:t>rereed</a:t>
            </a:r>
            <a:endParaRPr lang="en-US" dirty="0"/>
          </a:p>
          <a:p>
            <a:r>
              <a:rPr lang="en-US" b="0" i="0" dirty="0">
                <a:effectLst/>
                <a:latin typeface="Lato Extended"/>
              </a:rPr>
              <a:t>re\wed</a:t>
            </a:r>
          </a:p>
          <a:p>
            <a:pPr lvl="1"/>
            <a:r>
              <a:rPr lang="en-US" b="0" i="0" dirty="0">
                <a:effectLst/>
                <a:latin typeface="Lato Extended"/>
              </a:rPr>
              <a:t>\</a:t>
            </a:r>
            <a:r>
              <a:rPr lang="en-US" dirty="0"/>
              <a:t>w Matches any single word character (letter, digit, or underscore)</a:t>
            </a:r>
          </a:p>
          <a:p>
            <a:pPr lvl="1"/>
            <a:r>
              <a:rPr lang="en-US" dirty="0"/>
              <a:t>Matches "re" followed by exactly one word character, followed by "ed“ (like </a:t>
            </a:r>
            <a:r>
              <a:rPr lang="it-IT" dirty="0"/>
              <a:t>rexed, re1ed, re_ed,  reAed</a:t>
            </a:r>
            <a:r>
              <a:rPr lang="en-US" dirty="0"/>
              <a:t>)</a:t>
            </a:r>
          </a:p>
          <a:p>
            <a:r>
              <a:rPr lang="en-US" b="0" i="0" dirty="0" err="1">
                <a:effectLst/>
                <a:latin typeface="Lato Extended"/>
              </a:rPr>
              <a:t>re</a:t>
            </a:r>
            <a:r>
              <a:rPr lang="en-US" dirty="0" err="1">
                <a:latin typeface="Lato Extended"/>
              </a:rPr>
              <a:t>.</a:t>
            </a:r>
            <a:r>
              <a:rPr lang="en-US" b="0" i="0" dirty="0" err="1">
                <a:effectLst/>
                <a:latin typeface="Lato Extended"/>
              </a:rPr>
              <a:t>ed</a:t>
            </a:r>
            <a:endParaRPr lang="en-US" b="0" i="0" dirty="0">
              <a:effectLst/>
              <a:latin typeface="Lato Extended"/>
            </a:endParaRPr>
          </a:p>
          <a:p>
            <a:pPr lvl="1"/>
            <a:r>
              <a:rPr lang="en-US" dirty="0"/>
              <a:t>.  Matches any single character (except newline)</a:t>
            </a:r>
          </a:p>
          <a:p>
            <a:pPr lvl="1"/>
            <a:r>
              <a:rPr lang="en-US" dirty="0"/>
              <a:t>Matches “re” followed by exactly one </a:t>
            </a:r>
            <a:r>
              <a:rPr lang="en-US" altLang="zh-CN" dirty="0"/>
              <a:t>single</a:t>
            </a:r>
            <a:r>
              <a:rPr lang="en-US" dirty="0"/>
              <a:t> character, followed by “ed“ (like </a:t>
            </a:r>
            <a:r>
              <a:rPr lang="en-US" dirty="0" err="1"/>
              <a:t>rexed</a:t>
            </a:r>
            <a:r>
              <a:rPr lang="en-US" dirty="0"/>
              <a:t>, re-ed, re ed (including a space),</a:t>
            </a:r>
            <a:r>
              <a:rPr lang="zh-CN" altLang="en-US" dirty="0"/>
              <a:t> </a:t>
            </a:r>
            <a:r>
              <a:rPr lang="en-US" dirty="0"/>
              <a:t>re3ed, </a:t>
            </a:r>
            <a:r>
              <a:rPr lang="en-US" dirty="0" err="1"/>
              <a:t>re.ed</a:t>
            </a:r>
            <a:r>
              <a:rPr lang="en-US" dirty="0"/>
              <a:t> (matching a literal period)(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8C6C2711-A829-40A7-B9D5-B6A768AF81BA}"/>
                  </a:ext>
                </a:extLst>
              </p14:cNvPr>
              <p14:cNvContentPartPr/>
              <p14:nvPr/>
            </p14:nvContentPartPr>
            <p14:xfrm>
              <a:off x="3178966" y="2011043"/>
              <a:ext cx="360" cy="360"/>
            </p14:xfrm>
          </p:contentPart>
        </mc:Choice>
        <mc:Fallback xmlns=""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8C6C2711-A829-40A7-B9D5-B6A768AF81BA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3169966" y="2002043"/>
                <a:ext cx="18000" cy="1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5" name="Ink 4">
                <a:extLst>
                  <a:ext uri="{FF2B5EF4-FFF2-40B4-BE49-F238E27FC236}">
                    <a16:creationId xmlns:a16="http://schemas.microsoft.com/office/drawing/2014/main" id="{39818DF1-104D-437D-A48C-69C3A112C62F}"/>
                  </a:ext>
                </a:extLst>
              </p14:cNvPr>
              <p14:cNvContentPartPr/>
              <p14:nvPr/>
            </p14:nvContentPartPr>
            <p14:xfrm>
              <a:off x="2292646" y="2011043"/>
              <a:ext cx="360" cy="360"/>
            </p14:xfrm>
          </p:contentPart>
        </mc:Choice>
        <mc:Fallback xmlns="">
          <p:pic>
            <p:nvPicPr>
              <p:cNvPr id="5" name="Ink 4">
                <a:extLst>
                  <a:ext uri="{FF2B5EF4-FFF2-40B4-BE49-F238E27FC236}">
                    <a16:creationId xmlns:a16="http://schemas.microsoft.com/office/drawing/2014/main" id="{39818DF1-104D-437D-A48C-69C3A112C62F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283646" y="2002043"/>
                <a:ext cx="18000" cy="1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6" name="Ink 5">
                <a:extLst>
                  <a:ext uri="{FF2B5EF4-FFF2-40B4-BE49-F238E27FC236}">
                    <a16:creationId xmlns:a16="http://schemas.microsoft.com/office/drawing/2014/main" id="{BCA8D2EC-8AEE-4873-9D0A-35477F9C596C}"/>
                  </a:ext>
                </a:extLst>
              </p14:cNvPr>
              <p14:cNvContentPartPr/>
              <p14:nvPr/>
            </p14:nvContentPartPr>
            <p14:xfrm>
              <a:off x="2292646" y="2011043"/>
              <a:ext cx="360" cy="360"/>
            </p14:xfrm>
          </p:contentPart>
        </mc:Choice>
        <mc:Fallback xmlns="">
          <p:pic>
            <p:nvPicPr>
              <p:cNvPr id="6" name="Ink 5">
                <a:extLst>
                  <a:ext uri="{FF2B5EF4-FFF2-40B4-BE49-F238E27FC236}">
                    <a16:creationId xmlns:a16="http://schemas.microsoft.com/office/drawing/2014/main" id="{BCA8D2EC-8AEE-4873-9D0A-35477F9C596C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283646" y="2002043"/>
                <a:ext cx="18000" cy="1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7" name="Ink 6">
                <a:extLst>
                  <a:ext uri="{FF2B5EF4-FFF2-40B4-BE49-F238E27FC236}">
                    <a16:creationId xmlns:a16="http://schemas.microsoft.com/office/drawing/2014/main" id="{33296328-B246-4773-AF88-84089AB515CE}"/>
                  </a:ext>
                </a:extLst>
              </p14:cNvPr>
              <p14:cNvContentPartPr/>
              <p14:nvPr/>
            </p14:nvContentPartPr>
            <p14:xfrm>
              <a:off x="1884766" y="1842563"/>
              <a:ext cx="360" cy="360"/>
            </p14:xfrm>
          </p:contentPart>
        </mc:Choice>
        <mc:Fallback xmlns="">
          <p:pic>
            <p:nvPicPr>
              <p:cNvPr id="7" name="Ink 6">
                <a:extLst>
                  <a:ext uri="{FF2B5EF4-FFF2-40B4-BE49-F238E27FC236}">
                    <a16:creationId xmlns:a16="http://schemas.microsoft.com/office/drawing/2014/main" id="{33296328-B246-4773-AF88-84089AB515CE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876126" y="1833563"/>
                <a:ext cx="18000" cy="18000"/>
              </a:xfrm>
              <a:prstGeom prst="rect">
                <a:avLst/>
              </a:prstGeom>
            </p:spPr>
          </p:pic>
        </mc:Fallback>
      </mc:AlternateContent>
      <p:sp>
        <p:nvSpPr>
          <p:cNvPr id="15" name="SMARTInkShape-5">
            <a:extLst>
              <a:ext uri="{FF2B5EF4-FFF2-40B4-BE49-F238E27FC236}">
                <a16:creationId xmlns:a16="http://schemas.microsoft.com/office/drawing/2014/main" id="{3B296388-6E2D-4CEE-A808-171AF7E90362}"/>
              </a:ext>
            </a:extLst>
          </p:cNvPr>
          <p:cNvSpPr/>
          <p:nvPr>
            <p:custDataLst>
              <p:tags r:id="rId1"/>
            </p:custDataLst>
          </p:nvPr>
        </p:nvSpPr>
        <p:spPr>
          <a:xfrm>
            <a:off x="-53578" y="2991445"/>
            <a:ext cx="44649" cy="8931"/>
          </a:xfrm>
          <a:custGeom>
            <a:avLst/>
            <a:gdLst/>
            <a:ahLst/>
            <a:cxnLst/>
            <a:rect l="0" t="0" r="0" b="0"/>
            <a:pathLst>
              <a:path w="44649" h="8931">
                <a:moveTo>
                  <a:pt x="0" y="8930"/>
                </a:moveTo>
                <a:lnTo>
                  <a:pt x="0" y="8930"/>
                </a:lnTo>
                <a:lnTo>
                  <a:pt x="44648" y="0"/>
                </a:lnTo>
              </a:path>
            </a:pathLst>
          </a:custGeom>
          <a:ln w="19050">
            <a:solidFill>
              <a:srgbClr val="FF0000"/>
            </a:solidFill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40000" dist="20000" dir="5400000" rotWithShape="0">
                    <a:srgbClr val="000000">
                      <a:alpha val="38000"/>
                    </a:srgbClr>
                  </a:outerShdw>
                </a:effectLst>
              </a14:hiddenEffects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010157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D30F5C-D37A-4136-BD9B-5DC9A7987D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[</a:t>
            </a:r>
            <a:r>
              <a:rPr lang="en-US"/>
              <a:t>re]*, </a:t>
            </a:r>
            <a:r>
              <a:rPr lang="en-US">
                <a:latin typeface="__fkGroteskNeue_598ab8"/>
              </a:rPr>
              <a:t>[</a:t>
            </a:r>
            <a:r>
              <a:rPr lang="en-US" dirty="0">
                <a:latin typeface="__fkGroteskNeue_598ab8"/>
              </a:rPr>
              <a:t>re]+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9E5BB5-5818-41FB-9A20-2993E769BE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20265"/>
          </a:xfrm>
        </p:spPr>
        <p:txBody>
          <a:bodyPr>
            <a:normAutofit fontScale="70000" lnSpcReduction="20000"/>
          </a:bodyPr>
          <a:lstStyle/>
          <a:p>
            <a:pPr algn="l">
              <a:buFont typeface="+mj-lt"/>
              <a:buAutoNum type="arabicPeriod"/>
            </a:pPr>
            <a:r>
              <a:rPr lang="en-US" b="0" i="0" dirty="0">
                <a:effectLst/>
                <a:latin typeface="__fkGroteskNeue_598ab8"/>
              </a:rPr>
              <a:t>This regular expression will match: Any sequence of 'r' and 'e' characters, including an empty string</a:t>
            </a:r>
          </a:p>
          <a:p>
            <a:pPr algn="l">
              <a:buFont typeface="+mj-lt"/>
              <a:buAutoNum type="arabicPeriod"/>
            </a:pPr>
            <a:r>
              <a:rPr lang="en-US" b="0" i="0" dirty="0">
                <a:effectLst/>
                <a:latin typeface="__fkGroteskNeue_598ab8"/>
              </a:rPr>
              <a:t>The characters 'r' and 'e' can appear in any order and any number of times</a:t>
            </a:r>
          </a:p>
          <a:p>
            <a:pPr algn="l"/>
            <a:r>
              <a:rPr lang="en-US" b="0" i="0" dirty="0">
                <a:effectLst/>
                <a:latin typeface="var(--font-fk-grotesk)"/>
              </a:rPr>
              <a:t>Examples of Matching Strings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i="0" dirty="0">
                <a:effectLst/>
                <a:latin typeface="__fkGroteskNeue_598ab8"/>
              </a:rPr>
              <a:t>"" (empty string)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i="0" dirty="0">
                <a:effectLst/>
                <a:latin typeface="__fkGroteskNeue_598ab8"/>
              </a:rPr>
              <a:t>"r"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i="0" dirty="0">
                <a:effectLst/>
                <a:latin typeface="__fkGroteskNeue_598ab8"/>
              </a:rPr>
              <a:t>"e"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i="0" dirty="0">
                <a:effectLst/>
                <a:latin typeface="__fkGroteskNeue_598ab8"/>
              </a:rPr>
              <a:t>"re"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i="0" dirty="0">
                <a:effectLst/>
                <a:latin typeface="__fkGroteskNeue_598ab8"/>
              </a:rPr>
              <a:t>"er"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i="0" dirty="0">
                <a:effectLst/>
                <a:latin typeface="__fkGroteskNeue_598ab8"/>
              </a:rPr>
              <a:t>"</a:t>
            </a:r>
            <a:r>
              <a:rPr lang="en-US" b="0" i="0" dirty="0" err="1">
                <a:effectLst/>
                <a:latin typeface="__fkGroteskNeue_598ab8"/>
              </a:rPr>
              <a:t>ree</a:t>
            </a:r>
            <a:r>
              <a:rPr lang="en-US" b="0" i="0" dirty="0">
                <a:effectLst/>
                <a:latin typeface="__fkGroteskNeue_598ab8"/>
              </a:rPr>
              <a:t>"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i="0" dirty="0">
                <a:effectLst/>
                <a:latin typeface="__fkGroteskNeue_598ab8"/>
              </a:rPr>
              <a:t>"</a:t>
            </a:r>
            <a:r>
              <a:rPr lang="en-US" b="0" i="0" dirty="0" err="1">
                <a:effectLst/>
                <a:latin typeface="__fkGroteskNeue_598ab8"/>
              </a:rPr>
              <a:t>rre</a:t>
            </a:r>
            <a:r>
              <a:rPr lang="en-US" b="0" i="0" dirty="0">
                <a:effectLst/>
                <a:latin typeface="__fkGroteskNeue_598ab8"/>
              </a:rPr>
              <a:t>"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i="0" dirty="0">
                <a:effectLst/>
                <a:latin typeface="__fkGroteskNeue_598ab8"/>
              </a:rPr>
              <a:t>"</a:t>
            </a:r>
            <a:r>
              <a:rPr lang="en-US" b="0" i="0" dirty="0" err="1">
                <a:effectLst/>
                <a:latin typeface="__fkGroteskNeue_598ab8"/>
              </a:rPr>
              <a:t>eerr</a:t>
            </a:r>
            <a:r>
              <a:rPr lang="en-US" b="0" i="0" dirty="0">
                <a:effectLst/>
                <a:latin typeface="__fkGroteskNeue_598ab8"/>
              </a:rPr>
              <a:t>“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i="0" dirty="0">
                <a:effectLst/>
                <a:latin typeface="__fkGroteskNeue_598ab8"/>
              </a:rPr>
              <a:t>"</a:t>
            </a:r>
            <a:r>
              <a:rPr lang="en-US" b="0" i="0" dirty="0" err="1">
                <a:effectLst/>
                <a:latin typeface="__fkGroteskNeue_598ab8"/>
              </a:rPr>
              <a:t>rererere</a:t>
            </a:r>
            <a:r>
              <a:rPr lang="en-US" b="0" i="0" dirty="0">
                <a:effectLst/>
                <a:latin typeface="__fkGroteskNeue_598ab8"/>
              </a:rPr>
              <a:t>"</a:t>
            </a:r>
          </a:p>
          <a:p>
            <a:pPr algn="l"/>
            <a:r>
              <a:rPr lang="en-US" b="0" i="0" dirty="0">
                <a:effectLst/>
                <a:latin typeface="var(--font-fk-grotesk)"/>
              </a:rPr>
              <a:t>Examples of Non-Matching Strings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i="0" dirty="0">
                <a:effectLst/>
                <a:latin typeface="__fkGroteskNeue_598ab8"/>
              </a:rPr>
              <a:t>"a" (contains a character other than 'r' or 'e')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i="0" dirty="0">
                <a:effectLst/>
                <a:latin typeface="__fkGroteskNeue_598ab8"/>
              </a:rPr>
              <a:t>"read" (contains characters other than 'r' or 'e')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i="0" dirty="0">
                <a:effectLst/>
                <a:latin typeface="__fkGroteskNeue_598ab8"/>
              </a:rPr>
              <a:t>"RED" (case-sensitive, uppercase letters don't match)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latin typeface="__fkGroteskNeue_598ab8"/>
              </a:rPr>
              <a:t>[re]+ will match a</a:t>
            </a:r>
            <a:r>
              <a:rPr lang="en-US" b="0" i="0" dirty="0">
                <a:effectLst/>
                <a:latin typeface="__fkGroteskNeue_598ab8"/>
              </a:rPr>
              <a:t>ny sequence of 'r' and 'e' characters, </a:t>
            </a:r>
            <a:r>
              <a:rPr lang="en-US" dirty="0">
                <a:latin typeface="__fkGroteskNeue_598ab8"/>
              </a:rPr>
              <a:t>will not match "" (empty string)</a:t>
            </a:r>
          </a:p>
        </p:txBody>
      </p:sp>
    </p:spTree>
    <p:extLst>
      <p:ext uri="{BB962C8B-B14F-4D97-AF65-F5344CB8AC3E}">
        <p14:creationId xmlns:p14="http://schemas.microsoft.com/office/powerpoint/2010/main" val="222706474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C89588-2997-41DF-AA6B-519C7C720B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[^re]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724B93-7138-44AD-BCE3-F10AE4FF63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83162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The ^ inside the square brackets [] negates the character class, meaning it matches any character except those listed.</a:t>
            </a:r>
          </a:p>
          <a:p>
            <a:r>
              <a:rPr lang="en-US" dirty="0"/>
              <a:t>Components of the Regular Expression</a:t>
            </a:r>
          </a:p>
          <a:p>
            <a:pPr lvl="1"/>
            <a:r>
              <a:rPr lang="en-US" dirty="0"/>
              <a:t>[^re] - A negated character class that matches any single character that is NOT 'r' or 'e'</a:t>
            </a:r>
          </a:p>
          <a:p>
            <a:pPr lvl="1"/>
            <a:r>
              <a:rPr lang="en-US" dirty="0"/>
              <a:t>+ - Quantifier that matches one or more occurrences of the preceding pattern</a:t>
            </a:r>
          </a:p>
          <a:p>
            <a:pPr lvl="1"/>
            <a:r>
              <a:rPr lang="en-US" dirty="0"/>
              <a:t>Matching Pattern</a:t>
            </a:r>
          </a:p>
          <a:p>
            <a:pPr lvl="1"/>
            <a:r>
              <a:rPr lang="en-US" dirty="0"/>
              <a:t>This regular expression will match:</a:t>
            </a:r>
          </a:p>
          <a:p>
            <a:pPr lvl="1"/>
            <a:r>
              <a:rPr lang="en-US" dirty="0"/>
              <a:t>One or more characters that are neither 'r' nor 'e'</a:t>
            </a:r>
          </a:p>
          <a:p>
            <a:pPr lvl="1"/>
            <a:r>
              <a:rPr lang="en-US" dirty="0"/>
              <a:t>Any sequence of characters as long as it doesn't contain 'r' or 'e'</a:t>
            </a:r>
          </a:p>
          <a:p>
            <a:r>
              <a:rPr lang="en-US" dirty="0"/>
              <a:t>Examples of Matching Strings</a:t>
            </a:r>
          </a:p>
          <a:p>
            <a:pPr lvl="1"/>
            <a:r>
              <a:rPr lang="en-US" dirty="0"/>
              <a:t>"a"</a:t>
            </a:r>
          </a:p>
          <a:p>
            <a:pPr lvl="1"/>
            <a:r>
              <a:rPr lang="en-US" dirty="0"/>
              <a:t>"</a:t>
            </a:r>
            <a:r>
              <a:rPr lang="en-US" dirty="0" err="1"/>
              <a:t>abc</a:t>
            </a:r>
            <a:r>
              <a:rPr lang="en-US" dirty="0"/>
              <a:t>"</a:t>
            </a:r>
          </a:p>
          <a:p>
            <a:pPr lvl="1"/>
            <a:r>
              <a:rPr lang="en-US" dirty="0"/>
              <a:t>"123"</a:t>
            </a:r>
          </a:p>
          <a:p>
            <a:pPr lvl="1"/>
            <a:r>
              <a:rPr lang="en-US" dirty="0"/>
              <a:t>"</a:t>
            </a:r>
            <a:r>
              <a:rPr lang="en-US" dirty="0" err="1"/>
              <a:t>xyz</a:t>
            </a:r>
            <a:r>
              <a:rPr lang="en-US" dirty="0"/>
              <a:t>"</a:t>
            </a:r>
          </a:p>
          <a:p>
            <a:pPr lvl="1"/>
            <a:r>
              <a:rPr lang="en-US" dirty="0"/>
              <a:t>"!@#"</a:t>
            </a:r>
          </a:p>
          <a:p>
            <a:pPr lvl="1"/>
            <a:r>
              <a:rPr lang="en-US" dirty="0"/>
              <a:t>"The quick brown fox"</a:t>
            </a:r>
          </a:p>
          <a:p>
            <a:r>
              <a:rPr lang="en-US" dirty="0"/>
              <a:t>Examples of Non-Matching Strings</a:t>
            </a:r>
          </a:p>
          <a:p>
            <a:pPr lvl="1"/>
            <a:r>
              <a:rPr lang="en-US" dirty="0"/>
              <a:t>"" (empty string, doesn't match because + requires at least one character)</a:t>
            </a:r>
          </a:p>
          <a:p>
            <a:pPr lvl="1"/>
            <a:r>
              <a:rPr lang="en-US" dirty="0"/>
              <a:t>"r" (contains 'r')</a:t>
            </a:r>
          </a:p>
          <a:p>
            <a:pPr lvl="1"/>
            <a:r>
              <a:rPr lang="en-US" dirty="0"/>
              <a:t>"e" (contains 'e')</a:t>
            </a:r>
          </a:p>
          <a:p>
            <a:pPr lvl="1"/>
            <a:r>
              <a:rPr lang="en-US" dirty="0"/>
              <a:t>"read" (contains both 'r' and 'e')</a:t>
            </a:r>
          </a:p>
        </p:txBody>
      </p:sp>
    </p:spTree>
    <p:extLst>
      <p:ext uri="{BB962C8B-B14F-4D97-AF65-F5344CB8AC3E}">
        <p14:creationId xmlns:p14="http://schemas.microsoft.com/office/powerpoint/2010/main" val="14979603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Lecture</a:t>
            </a:r>
            <a:r>
              <a:rPr lang="zh-CN" altLang="en-US" dirty="0"/>
              <a:t> </a:t>
            </a:r>
            <a:r>
              <a:rPr lang="en-US" altLang="zh-CN" dirty="0"/>
              <a:t>Goals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Describe how Strings are represented in Java Platform</a:t>
            </a:r>
          </a:p>
          <a:p>
            <a:r>
              <a:rPr lang="en-US" dirty="0"/>
              <a:t>Perform basic operations with Strings in Java </a:t>
            </a:r>
          </a:p>
          <a:p>
            <a:r>
              <a:rPr lang="en-US" dirty="0"/>
              <a:t>Work with the String’s built-in methods to manipulate Strings</a:t>
            </a:r>
          </a:p>
          <a:p>
            <a:r>
              <a:rPr lang="en-US" dirty="0"/>
              <a:t>Write regular expressions to match patterns and split strings</a:t>
            </a:r>
          </a:p>
        </p:txBody>
      </p:sp>
    </p:spTree>
    <p:extLst>
      <p:ext uri="{BB962C8B-B14F-4D97-AF65-F5344CB8AC3E}">
        <p14:creationId xmlns:p14="http://schemas.microsoft.com/office/powerpoint/2010/main" val="13660447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Motivation Example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387600" y="1534895"/>
            <a:ext cx="7180195" cy="1477328"/>
          </a:xfrm>
          <a:prstGeom prst="rect">
            <a:avLst/>
          </a:prstGeom>
          <a:noFill/>
          <a:ln w="28575" cmpd="sng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latin typeface="Arial"/>
                <a:cs typeface="Arial"/>
              </a:rPr>
              <a:t>There is hereby imposed on the taxable income of every individual (other than a surviving spouse as defined in section 2(a) or the head of a household as defined in section 2(b)) who is not a married individual (as defined in section 7703) a tax determined in accordance with the following table: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836504" y="3020922"/>
            <a:ext cx="2731292" cy="40011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1000" dirty="0">
                <a:latin typeface="Arial"/>
                <a:cs typeface="Arial"/>
              </a:rPr>
              <a:t>26 U.S. Code § 1 – Tax imposed </a:t>
            </a:r>
          </a:p>
          <a:p>
            <a:r>
              <a:rPr lang="en-US" sz="1000" dirty="0">
                <a:latin typeface="Arial"/>
                <a:cs typeface="Arial"/>
              </a:rPr>
              <a:t>https://www.law.cornell.edu/uscode/text/26/1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65311" y="5189832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1370204" y="4662092"/>
            <a:ext cx="7197591" cy="646331"/>
          </a:xfrm>
          <a:prstGeom prst="rect">
            <a:avLst/>
          </a:prstGeom>
          <a:noFill/>
          <a:ln w="28575" cmpd="sng">
            <a:solidFill>
              <a:srgbClr val="008000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>
                <a:latin typeface="Arial"/>
                <a:cs typeface="Arial"/>
              </a:defRPr>
            </a:lvl1pPr>
          </a:lstStyle>
          <a:p>
            <a:r>
              <a:rPr lang="en-US" dirty="0"/>
              <a:t>If you are single, never lost your spouse, and not the head of a household, you pay taxes according to the following table:</a:t>
            </a:r>
          </a:p>
        </p:txBody>
      </p:sp>
      <p:pic>
        <p:nvPicPr>
          <p:cNvPr id="3" name="Picture 2" descr="Thinking_Face_Emoji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356" y="1880400"/>
            <a:ext cx="786319" cy="786319"/>
          </a:xfrm>
          <a:prstGeom prst="rect">
            <a:avLst/>
          </a:prstGeom>
        </p:spPr>
      </p:pic>
      <p:pic>
        <p:nvPicPr>
          <p:cNvPr id="4" name="Picture 3" descr="Slightly_Smiling_Emoji_Icon_34f238ed-d557-4161-b966-779d8f37b1ac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0018" y="4605278"/>
            <a:ext cx="759959" cy="759959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6471470" y="5321742"/>
            <a:ext cx="2113721" cy="414781"/>
          </a:xfrm>
          <a:prstGeom prst="rect">
            <a:avLst/>
          </a:prstGeom>
          <a:solidFill>
            <a:srgbClr val="1B8E1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rgbClr val="FFFFFF"/>
                </a:solidFill>
                <a:latin typeface="Arial"/>
                <a:cs typeface="Arial"/>
              </a:rPr>
              <a:t>Easy to read</a:t>
            </a:r>
          </a:p>
        </p:txBody>
      </p:sp>
      <p:sp>
        <p:nvSpPr>
          <p:cNvPr id="15" name="Rectangle 14"/>
          <p:cNvSpPr/>
          <p:nvPr/>
        </p:nvSpPr>
        <p:spPr>
          <a:xfrm>
            <a:off x="1378902" y="3006251"/>
            <a:ext cx="2113721" cy="414781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rgbClr val="FFFFFF"/>
                </a:solidFill>
                <a:latin typeface="Arial"/>
                <a:cs typeface="Arial"/>
              </a:rPr>
              <a:t>Hard to read</a:t>
            </a:r>
          </a:p>
        </p:txBody>
      </p:sp>
      <p:sp>
        <p:nvSpPr>
          <p:cNvPr id="7" name="Rectangle 6"/>
          <p:cNvSpPr/>
          <p:nvPr/>
        </p:nvSpPr>
        <p:spPr>
          <a:xfrm>
            <a:off x="2879927" y="3799990"/>
            <a:ext cx="418641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chemeClr val="accent1"/>
                </a:solidFill>
                <a:latin typeface="Arial"/>
                <a:cs typeface="Arial"/>
              </a:rPr>
              <a:t>How do we quantify the difference?</a:t>
            </a:r>
          </a:p>
        </p:txBody>
      </p:sp>
      <p:cxnSp>
        <p:nvCxnSpPr>
          <p:cNvPr id="19" name="Straight Arrow Connector 18"/>
          <p:cNvCxnSpPr/>
          <p:nvPr/>
        </p:nvCxnSpPr>
        <p:spPr>
          <a:xfrm flipH="1" flipV="1">
            <a:off x="3322719" y="3488261"/>
            <a:ext cx="321834" cy="28563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flipH="1" flipV="1">
            <a:off x="6149636" y="4249584"/>
            <a:ext cx="321834" cy="285632"/>
          </a:xfrm>
          <a:prstGeom prst="straightConnector1">
            <a:avLst/>
          </a:prstGeom>
          <a:ln>
            <a:headEnd type="arrow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Rectangle 23"/>
          <p:cNvSpPr/>
          <p:nvPr/>
        </p:nvSpPr>
        <p:spPr>
          <a:xfrm>
            <a:off x="2094441" y="6013922"/>
            <a:ext cx="5573386" cy="400110"/>
          </a:xfrm>
          <a:prstGeom prst="rect">
            <a:avLst/>
          </a:prstGeom>
          <a:solidFill>
            <a:srgbClr val="E6A20E"/>
          </a:solidFill>
        </p:spPr>
        <p:txBody>
          <a:bodyPr wrap="none">
            <a:spAutoFit/>
          </a:bodyPr>
          <a:lstStyle/>
          <a:p>
            <a:r>
              <a:rPr lang="en-US" sz="2000" dirty="0">
                <a:latin typeface="Arial"/>
                <a:cs typeface="Arial"/>
              </a:rPr>
              <a:t>Use </a:t>
            </a:r>
            <a:r>
              <a:rPr lang="en-US" sz="2000" b="1" dirty="0">
                <a:solidFill>
                  <a:schemeClr val="accent1"/>
                </a:solidFill>
                <a:latin typeface="Arial"/>
                <a:cs typeface="Arial"/>
              </a:rPr>
              <a:t>flesch score</a:t>
            </a:r>
            <a:r>
              <a:rPr lang="en-US" sz="2000" dirty="0">
                <a:solidFill>
                  <a:schemeClr val="accent1"/>
                </a:solidFill>
                <a:latin typeface="Arial"/>
                <a:cs typeface="Arial"/>
              </a:rPr>
              <a:t> </a:t>
            </a:r>
            <a:r>
              <a:rPr lang="en-US" sz="2000" dirty="0">
                <a:latin typeface="Arial"/>
                <a:cs typeface="Arial"/>
              </a:rPr>
              <a:t>to measure of text readability</a:t>
            </a:r>
          </a:p>
        </p:txBody>
      </p:sp>
      <p:sp>
        <p:nvSpPr>
          <p:cNvPr id="25" name="Rectangle 24"/>
          <p:cNvSpPr/>
          <p:nvPr/>
        </p:nvSpPr>
        <p:spPr>
          <a:xfrm>
            <a:off x="2494340" y="6496892"/>
            <a:ext cx="4572000" cy="26161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100" dirty="0">
                <a:latin typeface="Times New Roman"/>
                <a:cs typeface="Times New Roman"/>
              </a:rPr>
              <a:t>https://en.wikipedia.org/wiki/Flesch%E2%80%93Kincaid_readability_tests</a:t>
            </a:r>
          </a:p>
        </p:txBody>
      </p:sp>
    </p:spTree>
    <p:extLst>
      <p:ext uri="{BB962C8B-B14F-4D97-AF65-F5344CB8AC3E}">
        <p14:creationId xmlns:p14="http://schemas.microsoft.com/office/powerpoint/2010/main" val="24756032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2" grpId="0" animBg="1"/>
      <p:bldP spid="14" grpId="0" animBg="1"/>
      <p:bldP spid="11" grpId="0" animBg="1"/>
      <p:bldP spid="15" grpId="0" animBg="1"/>
      <p:bldP spid="7" grpId="0"/>
      <p:bldP spid="24" grpId="0" animBg="1"/>
      <p:bldP spid="2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Oval 35"/>
          <p:cNvSpPr/>
          <p:nvPr/>
        </p:nvSpPr>
        <p:spPr>
          <a:xfrm>
            <a:off x="6204352" y="1678889"/>
            <a:ext cx="721952" cy="452343"/>
          </a:xfrm>
          <a:prstGeom prst="ellipse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/>
          <p:cNvSpPr/>
          <p:nvPr/>
        </p:nvSpPr>
        <p:spPr>
          <a:xfrm>
            <a:off x="3705440" y="1678889"/>
            <a:ext cx="721952" cy="452343"/>
          </a:xfrm>
          <a:prstGeom prst="ellipse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>
                <a:latin typeface="Arial"/>
                <a:cs typeface="Arial"/>
              </a:rPr>
              <a:t>Measure the Text Readability by Flesch Score</a:t>
            </a:r>
            <a:endParaRPr lang="en-US" sz="2800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5298702"/>
              </p:ext>
            </p:extLst>
          </p:nvPr>
        </p:nvGraphicFramePr>
        <p:xfrm>
          <a:off x="659266" y="1577073"/>
          <a:ext cx="7726745" cy="71715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4241800" imgH="393700" progId="Equation.3">
                  <p:embed/>
                </p:oleObj>
              </mc:Choice>
              <mc:Fallback>
                <p:oleObj name="Equation" r:id="rId2" imgW="4241800" imgH="3937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659266" y="1577073"/>
                        <a:ext cx="7726745" cy="71715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4"/>
          <p:cNvSpPr/>
          <p:nvPr/>
        </p:nvSpPr>
        <p:spPr>
          <a:xfrm>
            <a:off x="552880" y="2414215"/>
            <a:ext cx="5362065" cy="338554"/>
          </a:xfrm>
          <a:prstGeom prst="rect">
            <a:avLst/>
          </a:prstGeom>
          <a:solidFill>
            <a:srgbClr val="E6A20E"/>
          </a:solidFill>
        </p:spPr>
        <p:txBody>
          <a:bodyPr wrap="none">
            <a:spAutoFit/>
          </a:bodyPr>
          <a:lstStyle/>
          <a:p>
            <a:r>
              <a:rPr lang="en-US" sz="1600" b="1" dirty="0">
                <a:solidFill>
                  <a:srgbClr val="008000"/>
                </a:solidFill>
                <a:latin typeface="Arial"/>
                <a:cs typeface="Arial"/>
              </a:rPr>
              <a:t>High score</a:t>
            </a:r>
            <a:r>
              <a:rPr lang="en-US" sz="1600" dirty="0">
                <a:latin typeface="Arial"/>
                <a:cs typeface="Arial"/>
              </a:rPr>
              <a:t>: Few words/sentence and few syllables/word</a:t>
            </a:r>
          </a:p>
        </p:txBody>
      </p:sp>
      <p:sp>
        <p:nvSpPr>
          <p:cNvPr id="6" name="Rectangle 5"/>
          <p:cNvSpPr/>
          <p:nvPr/>
        </p:nvSpPr>
        <p:spPr>
          <a:xfrm>
            <a:off x="552880" y="2821174"/>
            <a:ext cx="5613035" cy="338554"/>
          </a:xfrm>
          <a:prstGeom prst="rect">
            <a:avLst/>
          </a:prstGeom>
          <a:solidFill>
            <a:srgbClr val="E6A20E"/>
          </a:solidFill>
        </p:spPr>
        <p:txBody>
          <a:bodyPr wrap="none">
            <a:spAutoFit/>
          </a:bodyPr>
          <a:lstStyle/>
          <a:p>
            <a:r>
              <a:rPr lang="en-US" sz="1600" b="1" dirty="0">
                <a:solidFill>
                  <a:schemeClr val="accent1"/>
                </a:solidFill>
                <a:latin typeface="Arial"/>
                <a:cs typeface="Arial"/>
              </a:rPr>
              <a:t>Low score</a:t>
            </a:r>
            <a:r>
              <a:rPr lang="en-US" sz="1600" dirty="0">
                <a:latin typeface="Arial"/>
                <a:cs typeface="Arial"/>
              </a:rPr>
              <a:t>: Many words/sentence and many syllables/word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4392599" y="1550976"/>
            <a:ext cx="1704851" cy="790589"/>
          </a:xfrm>
          <a:prstGeom prst="roundRect">
            <a:avLst/>
          </a:prstGeom>
          <a:noFill/>
          <a:ln w="28575" cmpd="sng">
            <a:solidFill>
              <a:srgbClr val="FF66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ounded Rectangle 8"/>
          <p:cNvSpPr/>
          <p:nvPr/>
        </p:nvSpPr>
        <p:spPr>
          <a:xfrm>
            <a:off x="6858726" y="1550976"/>
            <a:ext cx="1527286" cy="790589"/>
          </a:xfrm>
          <a:prstGeom prst="roundRect">
            <a:avLst/>
          </a:prstGeom>
          <a:noFill/>
          <a:ln w="28575" cmpd="sng">
            <a:solidFill>
              <a:srgbClr val="FF66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 descr="Screen Shot 2018-08-22 at 11.54.35 PM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9934" y="3674252"/>
            <a:ext cx="5578815" cy="1783592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552880" y="5598100"/>
            <a:ext cx="4055168" cy="1200329"/>
          </a:xfrm>
          <a:prstGeom prst="rect">
            <a:avLst/>
          </a:prstGeom>
          <a:noFill/>
          <a:ln w="28575" cmpd="sng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bg1">
                    <a:lumMod val="85000"/>
                  </a:schemeClr>
                </a:solidFill>
                <a:latin typeface="Arial"/>
                <a:cs typeface="Arial"/>
              </a:rPr>
              <a:t>There is hereby imposed on the taxable income of every individual (other than a surviving spouse as defined in section 2(a) or the head of a household as defined in section 2(b)) who is not a married individual (as defined in section 7703) a tax determined in accordance with the following table: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950873" y="5781630"/>
            <a:ext cx="3435138" cy="646331"/>
          </a:xfrm>
          <a:prstGeom prst="rect">
            <a:avLst/>
          </a:prstGeom>
          <a:noFill/>
          <a:ln w="28575" cmpd="sng">
            <a:solidFill>
              <a:srgbClr val="008000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>
                <a:latin typeface="Arial"/>
                <a:cs typeface="Arial"/>
              </a:defRPr>
            </a:lvl1pPr>
          </a:lstStyle>
          <a:p>
            <a:r>
              <a:rPr lang="en-US" sz="1200" dirty="0">
                <a:solidFill>
                  <a:srgbClr val="D9D9D9"/>
                </a:solidFill>
              </a:rPr>
              <a:t>If you are single, never lost your spouse, and not the head of a household, you pay taxes according to the following table: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608822" y="6012526"/>
            <a:ext cx="1855596" cy="338554"/>
          </a:xfrm>
          <a:prstGeom prst="rect">
            <a:avLst/>
          </a:prstGeom>
          <a:solidFill>
            <a:schemeClr val="bg1"/>
          </a:solidFill>
          <a:effectLst>
            <a:glow rad="101600">
              <a:schemeClr val="bg1">
                <a:alpha val="75000"/>
              </a:schemeClr>
            </a:glow>
          </a:effectLst>
        </p:spPr>
        <p:txBody>
          <a:bodyPr wrap="none">
            <a:spAutoFit/>
          </a:bodyPr>
          <a:lstStyle/>
          <a:p>
            <a:r>
              <a:rPr lang="en-US" sz="1600" dirty="0">
                <a:latin typeface="Arial"/>
                <a:cs typeface="Arial"/>
              </a:rPr>
              <a:t>FleshScore = 12.6</a:t>
            </a:r>
          </a:p>
        </p:txBody>
      </p:sp>
      <p:sp>
        <p:nvSpPr>
          <p:cNvPr id="15" name="Rectangle 14"/>
          <p:cNvSpPr/>
          <p:nvPr/>
        </p:nvSpPr>
        <p:spPr>
          <a:xfrm>
            <a:off x="5805891" y="5919426"/>
            <a:ext cx="1855596" cy="338554"/>
          </a:xfrm>
          <a:prstGeom prst="rect">
            <a:avLst/>
          </a:prstGeom>
          <a:solidFill>
            <a:schemeClr val="bg1"/>
          </a:solidFill>
          <a:effectLst>
            <a:glow rad="101600">
              <a:schemeClr val="bg1">
                <a:alpha val="75000"/>
              </a:schemeClr>
            </a:glow>
          </a:effectLst>
        </p:spPr>
        <p:txBody>
          <a:bodyPr wrap="none">
            <a:spAutoFit/>
          </a:bodyPr>
          <a:lstStyle/>
          <a:p>
            <a:r>
              <a:rPr lang="en-US" sz="1600" dirty="0">
                <a:latin typeface="Arial"/>
                <a:cs typeface="Arial"/>
              </a:rPr>
              <a:t>FleshScore = 65.8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1979934" y="5457844"/>
            <a:ext cx="4952544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1999854" y="4792547"/>
            <a:ext cx="4952544" cy="0"/>
          </a:xfrm>
          <a:prstGeom prst="line">
            <a:avLst/>
          </a:prstGeom>
          <a:ln>
            <a:solidFill>
              <a:srgbClr val="008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Rounded Rectangle 18"/>
          <p:cNvSpPr/>
          <p:nvPr/>
        </p:nvSpPr>
        <p:spPr>
          <a:xfrm>
            <a:off x="6204352" y="2592310"/>
            <a:ext cx="2875073" cy="1678853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latin typeface="Arial"/>
                <a:cs typeface="Arial"/>
              </a:rPr>
              <a:t>Document is represented as a big long </a:t>
            </a:r>
            <a:r>
              <a:rPr lang="en-US" sz="2000" dirty="0">
                <a:solidFill>
                  <a:srgbClr val="FFFF00"/>
                </a:solidFill>
                <a:latin typeface="Arial"/>
                <a:cs typeface="Arial"/>
              </a:rPr>
              <a:t>string</a:t>
            </a:r>
            <a:r>
              <a:rPr lang="en-US" sz="2000" dirty="0">
                <a:latin typeface="Arial"/>
                <a:cs typeface="Arial"/>
              </a:rPr>
              <a:t>. Requires the ability to manipulate </a:t>
            </a:r>
            <a:r>
              <a:rPr lang="en-US" sz="2000" dirty="0">
                <a:solidFill>
                  <a:srgbClr val="FFFF00"/>
                </a:solidFill>
                <a:latin typeface="Arial"/>
                <a:cs typeface="Arial"/>
              </a:rPr>
              <a:t>Strings</a:t>
            </a:r>
            <a:r>
              <a:rPr lang="en-US" sz="2000" dirty="0">
                <a:latin typeface="Arial"/>
                <a:cs typeface="Arial"/>
              </a:rPr>
              <a:t>!</a:t>
            </a:r>
          </a:p>
        </p:txBody>
      </p:sp>
      <p:cxnSp>
        <p:nvCxnSpPr>
          <p:cNvPr id="24" name="Straight Arrow Connector 23"/>
          <p:cNvCxnSpPr/>
          <p:nvPr/>
        </p:nvCxnSpPr>
        <p:spPr>
          <a:xfrm flipH="1" flipV="1">
            <a:off x="6097453" y="2341566"/>
            <a:ext cx="323412" cy="24192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endCxn id="9" idx="2"/>
          </p:cNvCxnSpPr>
          <p:nvPr/>
        </p:nvCxnSpPr>
        <p:spPr>
          <a:xfrm flipH="1" flipV="1">
            <a:off x="7622369" y="2341565"/>
            <a:ext cx="39119" cy="24192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4273276" y="1286069"/>
            <a:ext cx="199749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 dirty="0">
                <a:solidFill>
                  <a:schemeClr val="accent6"/>
                </a:solidFill>
                <a:latin typeface="Times New Roman"/>
                <a:cs typeface="Times New Roman"/>
              </a:rPr>
              <a:t>number of words per sentence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6632598" y="1286069"/>
            <a:ext cx="194287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 dirty="0">
                <a:solidFill>
                  <a:schemeClr val="accent6"/>
                </a:solidFill>
                <a:latin typeface="Times New Roman"/>
                <a:cs typeface="Times New Roman"/>
              </a:rPr>
              <a:t>number of syllables per word</a:t>
            </a:r>
          </a:p>
        </p:txBody>
      </p:sp>
      <p:sp>
        <p:nvSpPr>
          <p:cNvPr id="34" name="Rectangle 33"/>
          <p:cNvSpPr/>
          <p:nvPr/>
        </p:nvSpPr>
        <p:spPr>
          <a:xfrm>
            <a:off x="552880" y="3228133"/>
            <a:ext cx="5625258" cy="338554"/>
          </a:xfrm>
          <a:prstGeom prst="rect">
            <a:avLst/>
          </a:prstGeom>
          <a:solidFill>
            <a:srgbClr val="E6A20E"/>
          </a:solidFill>
        </p:spPr>
        <p:txBody>
          <a:bodyPr wrap="none">
            <a:spAutoFit/>
          </a:bodyPr>
          <a:lstStyle/>
          <a:p>
            <a:r>
              <a:rPr lang="en-US" sz="1600" dirty="0">
                <a:solidFill>
                  <a:schemeClr val="accent4"/>
                </a:solidFill>
                <a:latin typeface="Arial"/>
                <a:cs typeface="Arial"/>
              </a:rPr>
              <a:t>longer word </a:t>
            </a:r>
            <a:r>
              <a:rPr lang="en-US" sz="1600" dirty="0">
                <a:latin typeface="Arial"/>
                <a:cs typeface="Arial"/>
              </a:rPr>
              <a:t>makes text harder to read than </a:t>
            </a:r>
            <a:r>
              <a:rPr lang="en-US" sz="1600" dirty="0">
                <a:solidFill>
                  <a:srgbClr val="8064A2"/>
                </a:solidFill>
                <a:latin typeface="Arial"/>
                <a:cs typeface="Arial"/>
              </a:rPr>
              <a:t>longer sentence</a:t>
            </a:r>
          </a:p>
        </p:txBody>
      </p:sp>
    </p:spTree>
    <p:extLst>
      <p:ext uri="{BB962C8B-B14F-4D97-AF65-F5344CB8AC3E}">
        <p14:creationId xmlns:p14="http://schemas.microsoft.com/office/powerpoint/2010/main" val="26903538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 animBg="1"/>
      <p:bldP spid="35" grpId="0" animBg="1"/>
      <p:bldP spid="5" grpId="0" animBg="1"/>
      <p:bldP spid="6" grpId="0" animBg="1"/>
      <p:bldP spid="8" grpId="0" animBg="1"/>
      <p:bldP spid="9" grpId="0" animBg="1"/>
      <p:bldP spid="12" grpId="0" animBg="1"/>
      <p:bldP spid="13" grpId="0" animBg="1"/>
      <p:bldP spid="14" grpId="0" animBg="1"/>
      <p:bldP spid="15" grpId="0" animBg="1"/>
      <p:bldP spid="19" grpId="0" animBg="1"/>
      <p:bldP spid="32" grpId="0"/>
      <p:bldP spid="33" grpId="0"/>
      <p:bldP spid="3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String Basics</a:t>
            </a:r>
          </a:p>
        </p:txBody>
      </p:sp>
      <p:sp>
        <p:nvSpPr>
          <p:cNvPr id="5" name="Rectangle 4"/>
          <p:cNvSpPr/>
          <p:nvPr/>
        </p:nvSpPr>
        <p:spPr>
          <a:xfrm>
            <a:off x="282347" y="1248632"/>
            <a:ext cx="5481075" cy="2411942"/>
          </a:xfrm>
          <a:prstGeom prst="rect">
            <a:avLst/>
          </a:prstGeom>
          <a:ln>
            <a:noFill/>
          </a:ln>
        </p:spPr>
        <p:txBody>
          <a:bodyPr wrap="none" anchor="ctr">
            <a:spAutoFit/>
          </a:bodyPr>
          <a:lstStyle/>
          <a:p>
            <a:pPr>
              <a:lnSpc>
                <a:spcPct val="120000"/>
              </a:lnSpc>
            </a:pPr>
            <a:r>
              <a:rPr lang="en-US" sz="1400" dirty="0">
                <a:solidFill>
                  <a:srgbClr val="000000"/>
                </a:solidFill>
                <a:latin typeface="Menlo Bold"/>
                <a:cs typeface="Menlo Bold"/>
              </a:rPr>
              <a:t>String text1 = </a:t>
            </a:r>
            <a:r>
              <a:rPr lang="en-US" sz="1400" b="1" dirty="0">
                <a:solidFill>
                  <a:srgbClr val="7F0055"/>
                </a:solidFill>
                <a:latin typeface="Menlo Bold"/>
                <a:cs typeface="Menlo Bold"/>
              </a:rPr>
              <a:t>new</a:t>
            </a:r>
            <a:r>
              <a:rPr lang="en-US" sz="1400" dirty="0">
                <a:solidFill>
                  <a:srgbClr val="000000"/>
                </a:solidFill>
                <a:latin typeface="Menlo Bold"/>
                <a:cs typeface="Menlo Bold"/>
              </a:rPr>
              <a:t> String(</a:t>
            </a:r>
            <a:r>
              <a:rPr lang="en-US" sz="1400" dirty="0">
                <a:solidFill>
                  <a:srgbClr val="2A00FF"/>
                </a:solidFill>
                <a:latin typeface="Menlo Bold"/>
                <a:cs typeface="Menlo Bold"/>
              </a:rPr>
              <a:t>"Hello World!"</a:t>
            </a:r>
            <a:r>
              <a:rPr lang="en-US" sz="1400" dirty="0">
                <a:solidFill>
                  <a:srgbClr val="000000"/>
                </a:solidFill>
                <a:latin typeface="Menlo Bold"/>
                <a:cs typeface="Menlo Bold"/>
              </a:rPr>
              <a:t>);</a:t>
            </a:r>
          </a:p>
          <a:p>
            <a:pPr>
              <a:lnSpc>
                <a:spcPct val="120000"/>
              </a:lnSpc>
            </a:pPr>
            <a:r>
              <a:rPr lang="en-US" sz="1400" dirty="0">
                <a:solidFill>
                  <a:srgbClr val="000000"/>
                </a:solidFill>
                <a:latin typeface="Menlo Bold"/>
                <a:cs typeface="Menlo Bold"/>
              </a:rPr>
              <a:t>String text2 = text1;</a:t>
            </a:r>
          </a:p>
          <a:p>
            <a:pPr>
              <a:lnSpc>
                <a:spcPct val="120000"/>
              </a:lnSpc>
            </a:pPr>
            <a:r>
              <a:rPr lang="en-US" sz="1400" dirty="0">
                <a:solidFill>
                  <a:srgbClr val="000000"/>
                </a:solidFill>
                <a:latin typeface="Menlo Bold"/>
                <a:cs typeface="Menlo Bold"/>
              </a:rPr>
              <a:t>String text3 = text1.concat(</a:t>
            </a:r>
            <a:r>
              <a:rPr lang="en-US" sz="1400" dirty="0">
                <a:solidFill>
                  <a:srgbClr val="2A00FF"/>
                </a:solidFill>
                <a:latin typeface="Menlo Bold"/>
                <a:cs typeface="Menlo Bold"/>
              </a:rPr>
              <a:t>"It’s a great day.")</a:t>
            </a:r>
            <a:r>
              <a:rPr lang="en-US" sz="1400" dirty="0">
                <a:solidFill>
                  <a:srgbClr val="000000"/>
                </a:solidFill>
                <a:latin typeface="Menlo Bold"/>
                <a:cs typeface="Menlo Bold"/>
              </a:rPr>
              <a:t>;</a:t>
            </a:r>
            <a:endParaRPr lang="en-US" sz="1400" dirty="0">
              <a:latin typeface="Menlo Bold"/>
              <a:cs typeface="Menlo Bold"/>
            </a:endParaRPr>
          </a:p>
          <a:p>
            <a:pPr>
              <a:lnSpc>
                <a:spcPct val="120000"/>
              </a:lnSpc>
            </a:pPr>
            <a:r>
              <a:rPr lang="en-US" sz="1400" dirty="0">
                <a:solidFill>
                  <a:srgbClr val="000000"/>
                </a:solidFill>
                <a:latin typeface="Menlo Bold"/>
                <a:cs typeface="Menlo Bold"/>
              </a:rPr>
              <a:t>String text4 = text1 + </a:t>
            </a:r>
            <a:r>
              <a:rPr lang="en-US" sz="1400" dirty="0">
                <a:solidFill>
                  <a:srgbClr val="2A00FF"/>
                </a:solidFill>
                <a:latin typeface="Menlo Bold"/>
                <a:cs typeface="Menlo Bold"/>
              </a:rPr>
              <a:t>"It’s a great day."</a:t>
            </a:r>
            <a:r>
              <a:rPr lang="en-US" sz="1400" dirty="0">
                <a:solidFill>
                  <a:srgbClr val="000000"/>
                </a:solidFill>
                <a:latin typeface="Menlo Bold"/>
                <a:cs typeface="Menlo Bold"/>
              </a:rPr>
              <a:t>;</a:t>
            </a:r>
          </a:p>
          <a:p>
            <a:pPr>
              <a:lnSpc>
                <a:spcPct val="120000"/>
              </a:lnSpc>
            </a:pPr>
            <a:r>
              <a:rPr lang="en-US" sz="1400" dirty="0">
                <a:solidFill>
                  <a:srgbClr val="000000"/>
                </a:solidFill>
                <a:latin typeface="Menlo Bold"/>
                <a:cs typeface="Menlo Bold"/>
              </a:rPr>
              <a:t>String text5 = </a:t>
            </a:r>
            <a:r>
              <a:rPr lang="en-US" sz="1400" dirty="0">
                <a:solidFill>
                  <a:srgbClr val="2A00FF"/>
                </a:solidFill>
                <a:latin typeface="Menlo Bold"/>
                <a:cs typeface="Menlo Bold"/>
              </a:rPr>
              <a:t>"Hello World!”</a:t>
            </a:r>
            <a:r>
              <a:rPr lang="en-US" sz="1400" dirty="0">
                <a:solidFill>
                  <a:srgbClr val="000000"/>
                </a:solidFill>
                <a:latin typeface="Menlo Bold"/>
                <a:cs typeface="Menlo Bold"/>
              </a:rPr>
              <a:t>;</a:t>
            </a:r>
          </a:p>
          <a:p>
            <a:pPr>
              <a:lnSpc>
                <a:spcPct val="120000"/>
              </a:lnSpc>
            </a:pPr>
            <a:r>
              <a:rPr lang="en-US" sz="1400" dirty="0">
                <a:solidFill>
                  <a:srgbClr val="000000"/>
                </a:solidFill>
                <a:latin typeface="Menlo Bold"/>
                <a:cs typeface="Menlo Bold"/>
              </a:rPr>
              <a:t>String text6 = </a:t>
            </a:r>
            <a:r>
              <a:rPr lang="en-US" sz="1400" dirty="0">
                <a:solidFill>
                  <a:srgbClr val="2A00FF"/>
                </a:solidFill>
                <a:latin typeface="Menlo Bold"/>
                <a:cs typeface="Menlo Bold"/>
              </a:rPr>
              <a:t>"Hello World!”</a:t>
            </a:r>
            <a:r>
              <a:rPr lang="en-US" sz="1400" dirty="0">
                <a:solidFill>
                  <a:srgbClr val="000000"/>
                </a:solidFill>
                <a:latin typeface="Menlo Bold"/>
                <a:cs typeface="Menlo Bold"/>
              </a:rPr>
              <a:t>;</a:t>
            </a:r>
          </a:p>
          <a:p>
            <a:pPr>
              <a:lnSpc>
                <a:spcPct val="120000"/>
              </a:lnSpc>
            </a:pPr>
            <a:r>
              <a:rPr lang="en-US" sz="1400" dirty="0">
                <a:solidFill>
                  <a:srgbClr val="000000"/>
                </a:solidFill>
                <a:latin typeface="Menlo Bold"/>
                <a:cs typeface="Menlo Bold"/>
              </a:rPr>
              <a:t>String text7 = </a:t>
            </a:r>
            <a:r>
              <a:rPr lang="en-US" sz="1400" b="1" dirty="0">
                <a:solidFill>
                  <a:srgbClr val="7F0055"/>
                </a:solidFill>
                <a:latin typeface="Menlo Bold"/>
                <a:cs typeface="Menlo Bold"/>
              </a:rPr>
              <a:t>new</a:t>
            </a:r>
            <a:r>
              <a:rPr lang="en-US" sz="1400" dirty="0">
                <a:solidFill>
                  <a:srgbClr val="000000"/>
                </a:solidFill>
                <a:latin typeface="Menlo Bold"/>
                <a:cs typeface="Menlo Bold"/>
              </a:rPr>
              <a:t> String(</a:t>
            </a:r>
            <a:r>
              <a:rPr lang="en-US" sz="1400" dirty="0">
                <a:solidFill>
                  <a:srgbClr val="2A00FF"/>
                </a:solidFill>
                <a:latin typeface="Menlo Bold"/>
                <a:cs typeface="Menlo Bold"/>
              </a:rPr>
              <a:t>"Hello World!"</a:t>
            </a:r>
            <a:r>
              <a:rPr lang="en-US" sz="1400" dirty="0">
                <a:solidFill>
                  <a:srgbClr val="000000"/>
                </a:solidFill>
                <a:latin typeface="Menlo Bold"/>
                <a:cs typeface="Menlo Bold"/>
              </a:rPr>
              <a:t>);</a:t>
            </a:r>
          </a:p>
          <a:p>
            <a:pPr>
              <a:lnSpc>
                <a:spcPct val="120000"/>
              </a:lnSpc>
            </a:pPr>
            <a:r>
              <a:rPr lang="en-US" sz="1400" dirty="0">
                <a:solidFill>
                  <a:srgbClr val="000000"/>
                </a:solidFill>
                <a:latin typeface="Menlo Bold"/>
                <a:cs typeface="Menlo Bold"/>
              </a:rPr>
              <a:t>text7.equals(text1);</a:t>
            </a:r>
          </a:p>
          <a:p>
            <a:pPr>
              <a:lnSpc>
                <a:spcPct val="120000"/>
              </a:lnSpc>
            </a:pPr>
            <a:r>
              <a:rPr lang="en-US" sz="1400" dirty="0">
                <a:solidFill>
                  <a:srgbClr val="000000"/>
                </a:solidFill>
                <a:latin typeface="Menlo Bold"/>
                <a:cs typeface="Menlo Bold"/>
              </a:rPr>
              <a:t>text7 == text1;</a:t>
            </a:r>
          </a:p>
        </p:txBody>
      </p:sp>
      <p:sp>
        <p:nvSpPr>
          <p:cNvPr id="6" name="Rectangle 5"/>
          <p:cNvSpPr/>
          <p:nvPr/>
        </p:nvSpPr>
        <p:spPr>
          <a:xfrm>
            <a:off x="5265744" y="1248632"/>
            <a:ext cx="1815621" cy="338554"/>
          </a:xfrm>
          <a:prstGeom prst="rect">
            <a:avLst/>
          </a:prstGeom>
          <a:solidFill>
            <a:srgbClr val="E6A20E"/>
          </a:solidFill>
        </p:spPr>
        <p:txBody>
          <a:bodyPr wrap="none">
            <a:spAutoFit/>
          </a:bodyPr>
          <a:lstStyle/>
          <a:p>
            <a:r>
              <a:rPr lang="en-US" sz="1600" dirty="0">
                <a:latin typeface="Arial"/>
                <a:cs typeface="Arial"/>
              </a:rPr>
              <a:t>String is an object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4450163" y="3942881"/>
            <a:ext cx="1684051" cy="305193"/>
          </a:xfrm>
          <a:prstGeom prst="roundRect">
            <a:avLst/>
          </a:prstGeom>
          <a:ln w="19050" cmpd="sng">
            <a:solidFill>
              <a:schemeClr val="accent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rgbClr val="2A00FF"/>
                </a:solidFill>
                <a:latin typeface="Arial"/>
                <a:cs typeface="Arial"/>
              </a:rPr>
              <a:t>"</a:t>
            </a:r>
            <a:r>
              <a:rPr lang="en-US" sz="1400" dirty="0">
                <a:solidFill>
                  <a:srgbClr val="0000FF"/>
                </a:solidFill>
                <a:latin typeface="Arial"/>
                <a:cs typeface="Arial"/>
              </a:rPr>
              <a:t>Hello World!</a:t>
            </a:r>
            <a:r>
              <a:rPr lang="en-US" sz="1400" dirty="0">
                <a:solidFill>
                  <a:srgbClr val="2A00FF"/>
                </a:solidFill>
                <a:latin typeface="Arial"/>
                <a:cs typeface="Arial"/>
              </a:rPr>
              <a:t>"</a:t>
            </a:r>
            <a:endParaRPr lang="en-US" sz="1400" dirty="0">
              <a:solidFill>
                <a:srgbClr val="0000FF"/>
              </a:solidFill>
              <a:latin typeface="Arial"/>
              <a:cs typeface="Arial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690537" y="3520019"/>
            <a:ext cx="116560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u="sng" dirty="0">
                <a:solidFill>
                  <a:schemeClr val="accent1"/>
                </a:solidFill>
                <a:latin typeface="Arial"/>
                <a:cs typeface="Arial"/>
              </a:rPr>
              <a:t>J</a:t>
            </a:r>
            <a:r>
              <a:rPr lang="en-US" altLang="zh-CN" sz="1600" u="sng" dirty="0">
                <a:solidFill>
                  <a:schemeClr val="accent1"/>
                </a:solidFill>
                <a:latin typeface="Arial"/>
                <a:cs typeface="Arial"/>
              </a:rPr>
              <a:t>ava</a:t>
            </a:r>
            <a:r>
              <a:rPr lang="zh-CN" altLang="en-US" sz="1600" u="sng" dirty="0">
                <a:solidFill>
                  <a:schemeClr val="accent1"/>
                </a:solidFill>
                <a:latin typeface="Arial"/>
                <a:cs typeface="Arial"/>
              </a:rPr>
              <a:t> </a:t>
            </a:r>
            <a:r>
              <a:rPr lang="en-US" altLang="zh-CN" sz="1600" u="sng" dirty="0">
                <a:solidFill>
                  <a:schemeClr val="accent1"/>
                </a:solidFill>
                <a:latin typeface="Arial"/>
                <a:cs typeface="Arial"/>
              </a:rPr>
              <a:t>H</a:t>
            </a:r>
            <a:r>
              <a:rPr lang="en-US" sz="1600" u="sng" dirty="0">
                <a:solidFill>
                  <a:schemeClr val="accent1"/>
                </a:solidFill>
                <a:latin typeface="Arial"/>
                <a:cs typeface="Arial"/>
              </a:rPr>
              <a:t>eap</a:t>
            </a:r>
          </a:p>
        </p:txBody>
      </p:sp>
      <p:sp>
        <p:nvSpPr>
          <p:cNvPr id="25" name="Rounded Rectangle 24"/>
          <p:cNvSpPr/>
          <p:nvPr/>
        </p:nvSpPr>
        <p:spPr>
          <a:xfrm>
            <a:off x="1682727" y="1319948"/>
            <a:ext cx="1728688" cy="249856"/>
          </a:xfrm>
          <a:prstGeom prst="roundRect">
            <a:avLst/>
          </a:prstGeom>
          <a:noFill/>
          <a:ln w="28575" cmpd="sng">
            <a:solidFill>
              <a:srgbClr val="FF66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ounded Rectangle 25"/>
          <p:cNvSpPr/>
          <p:nvPr/>
        </p:nvSpPr>
        <p:spPr>
          <a:xfrm>
            <a:off x="788646" y="1337328"/>
            <a:ext cx="464400" cy="249858"/>
          </a:xfrm>
          <a:prstGeom prst="roundRect">
            <a:avLst/>
          </a:prstGeom>
          <a:noFill/>
          <a:ln w="28575" cmpd="sng">
            <a:solidFill>
              <a:srgbClr val="FF66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Curved Right Arrow 26"/>
          <p:cNvSpPr/>
          <p:nvPr/>
        </p:nvSpPr>
        <p:spPr>
          <a:xfrm rot="5400000">
            <a:off x="1179411" y="677397"/>
            <a:ext cx="349520" cy="933777"/>
          </a:xfrm>
          <a:prstGeom prst="curvedRightArrow">
            <a:avLst>
              <a:gd name="adj1" fmla="val 44266"/>
              <a:gd name="adj2" fmla="val 71413"/>
              <a:gd name="adj3" fmla="val 25000"/>
            </a:avLst>
          </a:prstGeom>
          <a:solidFill>
            <a:srgbClr val="008000"/>
          </a:solidFill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grpSp>
        <p:nvGrpSpPr>
          <p:cNvPr id="128" name="Group 127"/>
          <p:cNvGrpSpPr/>
          <p:nvPr/>
        </p:nvGrpSpPr>
        <p:grpSpPr>
          <a:xfrm>
            <a:off x="5145071" y="3018243"/>
            <a:ext cx="3965855" cy="424096"/>
            <a:chOff x="6229691" y="3373995"/>
            <a:chExt cx="3289030" cy="424096"/>
          </a:xfrm>
        </p:grpSpPr>
        <p:sp>
          <p:nvSpPr>
            <p:cNvPr id="28" name="Rounded Rectangle 27"/>
            <p:cNvSpPr/>
            <p:nvPr/>
          </p:nvSpPr>
          <p:spPr>
            <a:xfrm>
              <a:off x="6229691" y="3373995"/>
              <a:ext cx="3289030" cy="424096"/>
            </a:xfrm>
            <a:prstGeom prst="roundRect">
              <a:avLst/>
            </a:prstGeom>
            <a:ln w="19050" cmpd="sng">
              <a:solidFill>
                <a:schemeClr val="accent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2000" b="1" dirty="0">
                <a:solidFill>
                  <a:srgbClr val="0000FF"/>
                </a:solidFill>
                <a:latin typeface="Arial"/>
                <a:cs typeface="Arial"/>
              </a:endParaRPr>
            </a:p>
          </p:txBody>
        </p:sp>
        <p:sp>
          <p:nvSpPr>
            <p:cNvPr id="29" name="Rectangle 28"/>
            <p:cNvSpPr/>
            <p:nvPr/>
          </p:nvSpPr>
          <p:spPr>
            <a:xfrm>
              <a:off x="6317522" y="3470787"/>
              <a:ext cx="260447" cy="237445"/>
            </a:xfrm>
            <a:prstGeom prst="rect">
              <a:avLst/>
            </a:prstGeom>
            <a:ln w="12700" cmpd="sng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900" b="1" dirty="0">
                  <a:cs typeface="Arial"/>
                </a:rPr>
                <a:t>‘h’</a:t>
              </a:r>
            </a:p>
          </p:txBody>
        </p:sp>
        <p:sp>
          <p:nvSpPr>
            <p:cNvPr id="30" name="Rectangle 29"/>
            <p:cNvSpPr/>
            <p:nvPr/>
          </p:nvSpPr>
          <p:spPr>
            <a:xfrm>
              <a:off x="6577969" y="3470787"/>
              <a:ext cx="260447" cy="237445"/>
            </a:xfrm>
            <a:prstGeom prst="rect">
              <a:avLst/>
            </a:prstGeom>
            <a:ln w="12700" cmpd="sng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900" b="1" dirty="0">
                  <a:cs typeface="Arial"/>
                </a:rPr>
                <a:t>‘e’</a:t>
              </a:r>
            </a:p>
          </p:txBody>
        </p:sp>
        <p:sp>
          <p:nvSpPr>
            <p:cNvPr id="31" name="Rectangle 30"/>
            <p:cNvSpPr/>
            <p:nvPr/>
          </p:nvSpPr>
          <p:spPr>
            <a:xfrm>
              <a:off x="6838416" y="3470787"/>
              <a:ext cx="260447" cy="237445"/>
            </a:xfrm>
            <a:prstGeom prst="rect">
              <a:avLst/>
            </a:prstGeom>
            <a:ln w="12700" cmpd="sng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900" b="1" dirty="0">
                  <a:cs typeface="Arial"/>
                </a:rPr>
                <a:t>‘l’</a:t>
              </a:r>
            </a:p>
          </p:txBody>
        </p:sp>
        <p:sp>
          <p:nvSpPr>
            <p:cNvPr id="32" name="Rectangle 31"/>
            <p:cNvSpPr/>
            <p:nvPr/>
          </p:nvSpPr>
          <p:spPr>
            <a:xfrm>
              <a:off x="7098863" y="3470747"/>
              <a:ext cx="260447" cy="237445"/>
            </a:xfrm>
            <a:prstGeom prst="rect">
              <a:avLst/>
            </a:prstGeom>
            <a:ln w="12700" cmpd="sng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900" b="1" dirty="0">
                  <a:cs typeface="Arial"/>
                </a:rPr>
                <a:t>‘l’</a:t>
              </a:r>
            </a:p>
          </p:txBody>
        </p:sp>
        <p:sp>
          <p:nvSpPr>
            <p:cNvPr id="33" name="Rectangle 32"/>
            <p:cNvSpPr/>
            <p:nvPr/>
          </p:nvSpPr>
          <p:spPr>
            <a:xfrm>
              <a:off x="7359310" y="3470747"/>
              <a:ext cx="260447" cy="237445"/>
            </a:xfrm>
            <a:prstGeom prst="rect">
              <a:avLst/>
            </a:prstGeom>
            <a:ln w="12700" cmpd="sng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900" b="1" dirty="0">
                  <a:cs typeface="Arial"/>
                </a:rPr>
                <a:t>‘o’</a:t>
              </a:r>
            </a:p>
          </p:txBody>
        </p:sp>
        <p:sp>
          <p:nvSpPr>
            <p:cNvPr id="34" name="Rectangle 33"/>
            <p:cNvSpPr/>
            <p:nvPr/>
          </p:nvSpPr>
          <p:spPr>
            <a:xfrm>
              <a:off x="7619757" y="3470747"/>
              <a:ext cx="260447" cy="237445"/>
            </a:xfrm>
            <a:prstGeom prst="rect">
              <a:avLst/>
            </a:prstGeom>
            <a:ln w="12700" cmpd="sng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050" b="1" dirty="0">
                  <a:cs typeface="Arial"/>
                </a:rPr>
                <a:t>‘ ’</a:t>
              </a:r>
            </a:p>
          </p:txBody>
        </p:sp>
        <p:sp>
          <p:nvSpPr>
            <p:cNvPr id="35" name="Rectangle 34"/>
            <p:cNvSpPr/>
            <p:nvPr/>
          </p:nvSpPr>
          <p:spPr>
            <a:xfrm>
              <a:off x="7880204" y="3470747"/>
              <a:ext cx="260447" cy="237445"/>
            </a:xfrm>
            <a:prstGeom prst="rect">
              <a:avLst/>
            </a:prstGeom>
            <a:ln w="12700" cmpd="sng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600" b="1" dirty="0">
                  <a:cs typeface="Arial"/>
                </a:rPr>
                <a:t>‘W’</a:t>
              </a:r>
            </a:p>
          </p:txBody>
        </p:sp>
        <p:sp>
          <p:nvSpPr>
            <p:cNvPr id="36" name="Rectangle 35"/>
            <p:cNvSpPr/>
            <p:nvPr/>
          </p:nvSpPr>
          <p:spPr>
            <a:xfrm>
              <a:off x="8141833" y="3470747"/>
              <a:ext cx="260447" cy="237445"/>
            </a:xfrm>
            <a:prstGeom prst="rect">
              <a:avLst/>
            </a:prstGeom>
            <a:ln w="12700" cmpd="sng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900" b="1" dirty="0">
                  <a:cs typeface="Arial"/>
                </a:rPr>
                <a:t>‘o’</a:t>
              </a:r>
            </a:p>
          </p:txBody>
        </p:sp>
        <p:sp>
          <p:nvSpPr>
            <p:cNvPr id="37" name="Rectangle 36"/>
            <p:cNvSpPr/>
            <p:nvPr/>
          </p:nvSpPr>
          <p:spPr>
            <a:xfrm>
              <a:off x="8402280" y="3470747"/>
              <a:ext cx="260447" cy="237445"/>
            </a:xfrm>
            <a:prstGeom prst="rect">
              <a:avLst/>
            </a:prstGeom>
            <a:ln w="12700" cmpd="sng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900" b="1" dirty="0">
                  <a:cs typeface="Arial"/>
                </a:rPr>
                <a:t>‘r’</a:t>
              </a:r>
            </a:p>
          </p:txBody>
        </p:sp>
        <p:sp>
          <p:nvSpPr>
            <p:cNvPr id="38" name="Rectangle 37"/>
            <p:cNvSpPr/>
            <p:nvPr/>
          </p:nvSpPr>
          <p:spPr>
            <a:xfrm>
              <a:off x="8662727" y="3470747"/>
              <a:ext cx="260447" cy="237445"/>
            </a:xfrm>
            <a:prstGeom prst="rect">
              <a:avLst/>
            </a:prstGeom>
            <a:ln w="12700" cmpd="sng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900" b="1" dirty="0">
                  <a:cs typeface="Arial"/>
                </a:rPr>
                <a:t>‘l’</a:t>
              </a:r>
            </a:p>
          </p:txBody>
        </p:sp>
        <p:sp>
          <p:nvSpPr>
            <p:cNvPr id="39" name="Rectangle 38"/>
            <p:cNvSpPr/>
            <p:nvPr/>
          </p:nvSpPr>
          <p:spPr>
            <a:xfrm>
              <a:off x="8923174" y="3470747"/>
              <a:ext cx="260447" cy="237445"/>
            </a:xfrm>
            <a:prstGeom prst="rect">
              <a:avLst/>
            </a:prstGeom>
            <a:ln w="12700" cmpd="sng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900" b="1" dirty="0">
                  <a:cs typeface="Arial"/>
                </a:rPr>
                <a:t>‘d’</a:t>
              </a:r>
            </a:p>
          </p:txBody>
        </p:sp>
        <p:sp>
          <p:nvSpPr>
            <p:cNvPr id="40" name="Rectangle 39"/>
            <p:cNvSpPr/>
            <p:nvPr/>
          </p:nvSpPr>
          <p:spPr>
            <a:xfrm>
              <a:off x="9177029" y="3470747"/>
              <a:ext cx="260447" cy="237445"/>
            </a:xfrm>
            <a:prstGeom prst="rect">
              <a:avLst/>
            </a:prstGeom>
            <a:ln w="12700" cmpd="sng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900" b="1" dirty="0">
                  <a:cs typeface="Arial"/>
                </a:rPr>
                <a:t>‘!’</a:t>
              </a:r>
            </a:p>
          </p:txBody>
        </p:sp>
      </p:grpSp>
      <p:sp>
        <p:nvSpPr>
          <p:cNvPr id="42" name="Rectangle 41"/>
          <p:cNvSpPr/>
          <p:nvPr/>
        </p:nvSpPr>
        <p:spPr>
          <a:xfrm>
            <a:off x="6212522" y="1626821"/>
            <a:ext cx="2180304" cy="338554"/>
          </a:xfrm>
          <a:prstGeom prst="rect">
            <a:avLst/>
          </a:prstGeom>
          <a:solidFill>
            <a:srgbClr val="E6A20E"/>
          </a:solidFill>
        </p:spPr>
        <p:txBody>
          <a:bodyPr wrap="none">
            <a:spAutoFit/>
          </a:bodyPr>
          <a:lstStyle/>
          <a:p>
            <a:r>
              <a:rPr lang="en-US" sz="1600" dirty="0">
                <a:latin typeface="Arial"/>
                <a:cs typeface="Arial"/>
              </a:rPr>
              <a:t>Strings are immutable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2447952" y="3688471"/>
            <a:ext cx="159202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accent6"/>
                </a:solidFill>
                <a:latin typeface="Arial"/>
                <a:cs typeface="Arial"/>
              </a:rPr>
              <a:t>no way to change</a:t>
            </a:r>
          </a:p>
        </p:txBody>
      </p:sp>
      <p:sp>
        <p:nvSpPr>
          <p:cNvPr id="44" name="Rectangle 43"/>
          <p:cNvSpPr/>
          <p:nvPr/>
        </p:nvSpPr>
        <p:spPr>
          <a:xfrm>
            <a:off x="5358829" y="2032683"/>
            <a:ext cx="1462359" cy="338554"/>
          </a:xfrm>
          <a:prstGeom prst="rect">
            <a:avLst/>
          </a:prstGeom>
          <a:solidFill>
            <a:srgbClr val="E6A20E"/>
          </a:solidFill>
        </p:spPr>
        <p:txBody>
          <a:bodyPr wrap="none">
            <a:spAutoFit/>
          </a:bodyPr>
          <a:lstStyle/>
          <a:p>
            <a:r>
              <a:rPr lang="en-US" sz="1600" dirty="0">
                <a:latin typeface="Arial"/>
                <a:cs typeface="Arial"/>
              </a:rPr>
              <a:t>String append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2136894" y="4897160"/>
            <a:ext cx="190308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accent6"/>
                </a:solidFill>
                <a:latin typeface="Arial"/>
                <a:cs typeface="Arial"/>
              </a:rPr>
              <a:t>makes another object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1799185" y="5299214"/>
            <a:ext cx="247550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>
              <a:defRPr sz="1400">
                <a:solidFill>
                  <a:schemeClr val="accent6"/>
                </a:solidFill>
                <a:latin typeface="Arial"/>
                <a:cs typeface="Arial"/>
              </a:defRPr>
            </a:lvl1pPr>
          </a:lstStyle>
          <a:p>
            <a:r>
              <a:rPr lang="en-US" dirty="0"/>
              <a:t>+ operator also does append </a:t>
            </a:r>
          </a:p>
        </p:txBody>
      </p:sp>
      <p:sp>
        <p:nvSpPr>
          <p:cNvPr id="47" name="Rounded Rectangle 46"/>
          <p:cNvSpPr/>
          <p:nvPr/>
        </p:nvSpPr>
        <p:spPr>
          <a:xfrm>
            <a:off x="4188635" y="4435245"/>
            <a:ext cx="2696071" cy="461915"/>
          </a:xfrm>
          <a:prstGeom prst="roundRect">
            <a:avLst/>
          </a:prstGeom>
          <a:ln w="19050" cmpd="sng">
            <a:solidFill>
              <a:schemeClr val="accent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rgbClr val="2A00FF"/>
                </a:solidFill>
                <a:latin typeface="Arial"/>
                <a:cs typeface="Arial"/>
              </a:rPr>
              <a:t>"</a:t>
            </a:r>
            <a:r>
              <a:rPr lang="en-US" sz="1400" dirty="0">
                <a:solidFill>
                  <a:srgbClr val="0000FF"/>
                </a:solidFill>
                <a:latin typeface="Arial"/>
                <a:cs typeface="Arial"/>
              </a:rPr>
              <a:t>Hello World! It's a great day.</a:t>
            </a:r>
            <a:r>
              <a:rPr lang="en-US" sz="1400" dirty="0">
                <a:solidFill>
                  <a:srgbClr val="2A00FF"/>
                </a:solidFill>
                <a:latin typeface="Arial"/>
                <a:cs typeface="Arial"/>
              </a:rPr>
              <a:t>"</a:t>
            </a:r>
            <a:endParaRPr lang="en-US" sz="1400" dirty="0">
              <a:solidFill>
                <a:srgbClr val="0000FF"/>
              </a:solidFill>
              <a:latin typeface="Arial"/>
              <a:cs typeface="Arial"/>
            </a:endParaRPr>
          </a:p>
        </p:txBody>
      </p:sp>
      <p:sp>
        <p:nvSpPr>
          <p:cNvPr id="49" name="Rounded Rectangle 48"/>
          <p:cNvSpPr/>
          <p:nvPr/>
        </p:nvSpPr>
        <p:spPr>
          <a:xfrm>
            <a:off x="4483887" y="5716345"/>
            <a:ext cx="1684051" cy="373640"/>
          </a:xfrm>
          <a:prstGeom prst="roundRect">
            <a:avLst/>
          </a:prstGeom>
          <a:ln w="19050" cmpd="sng">
            <a:solidFill>
              <a:schemeClr val="accent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rgbClr val="2A00FF"/>
                </a:solidFill>
                <a:latin typeface="Arial"/>
                <a:cs typeface="Arial"/>
              </a:rPr>
              <a:t>"</a:t>
            </a:r>
            <a:r>
              <a:rPr lang="en-US" sz="1400" dirty="0">
                <a:solidFill>
                  <a:srgbClr val="0000FF"/>
                </a:solidFill>
                <a:latin typeface="Arial"/>
                <a:cs typeface="Arial"/>
              </a:rPr>
              <a:t>Hello World!</a:t>
            </a:r>
            <a:r>
              <a:rPr lang="en-US" sz="1400" dirty="0">
                <a:solidFill>
                  <a:srgbClr val="2A00FF"/>
                </a:solidFill>
                <a:latin typeface="Arial"/>
                <a:cs typeface="Arial"/>
              </a:rPr>
              <a:t>"</a:t>
            </a:r>
            <a:endParaRPr lang="en-US" sz="1400" dirty="0">
              <a:solidFill>
                <a:srgbClr val="0000FF"/>
              </a:solidFill>
              <a:latin typeface="Arial"/>
              <a:cs typeface="Arial"/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4711146" y="2439042"/>
            <a:ext cx="2739552" cy="338554"/>
          </a:xfrm>
          <a:prstGeom prst="rect">
            <a:avLst/>
          </a:prstGeom>
          <a:solidFill>
            <a:srgbClr val="E6A20E"/>
          </a:solidFill>
        </p:spPr>
        <p:txBody>
          <a:bodyPr wrap="none">
            <a:spAutoFit/>
          </a:bodyPr>
          <a:lstStyle/>
          <a:p>
            <a:r>
              <a:rPr lang="en-US" sz="1600" dirty="0">
                <a:latin typeface="Arial"/>
                <a:cs typeface="Arial"/>
              </a:rPr>
              <a:t>Interned Strings: One object</a:t>
            </a:r>
          </a:p>
        </p:txBody>
      </p:sp>
      <p:sp>
        <p:nvSpPr>
          <p:cNvPr id="51" name="Rounded Rectangle 50"/>
          <p:cNvSpPr/>
          <p:nvPr/>
        </p:nvSpPr>
        <p:spPr>
          <a:xfrm>
            <a:off x="1084844" y="1584998"/>
            <a:ext cx="769965" cy="275845"/>
          </a:xfrm>
          <a:prstGeom prst="roundRect">
            <a:avLst/>
          </a:prstGeom>
          <a:noFill/>
          <a:ln w="28575" cmpd="sng">
            <a:solidFill>
              <a:srgbClr val="FF66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Rounded Rectangle 51"/>
          <p:cNvSpPr/>
          <p:nvPr/>
        </p:nvSpPr>
        <p:spPr>
          <a:xfrm>
            <a:off x="1748968" y="1860843"/>
            <a:ext cx="584834" cy="229750"/>
          </a:xfrm>
          <a:prstGeom prst="roundRect">
            <a:avLst/>
          </a:prstGeom>
          <a:noFill/>
          <a:ln w="28575" cmpd="sng">
            <a:solidFill>
              <a:srgbClr val="FF66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Rounded Rectangle 52"/>
          <p:cNvSpPr/>
          <p:nvPr/>
        </p:nvSpPr>
        <p:spPr>
          <a:xfrm>
            <a:off x="1354172" y="2318939"/>
            <a:ext cx="1221232" cy="525639"/>
          </a:xfrm>
          <a:prstGeom prst="roundRect">
            <a:avLst/>
          </a:prstGeom>
          <a:noFill/>
          <a:ln w="28575" cmpd="sng">
            <a:solidFill>
              <a:srgbClr val="FF66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Rounded Rectangle 53"/>
          <p:cNvSpPr/>
          <p:nvPr/>
        </p:nvSpPr>
        <p:spPr>
          <a:xfrm>
            <a:off x="1740176" y="2089388"/>
            <a:ext cx="213041" cy="233591"/>
          </a:xfrm>
          <a:prstGeom prst="roundRect">
            <a:avLst/>
          </a:prstGeom>
          <a:noFill/>
          <a:ln w="28575" cmpd="sng">
            <a:solidFill>
              <a:srgbClr val="FF66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TextBox 54"/>
          <p:cNvSpPr txBox="1"/>
          <p:nvPr/>
        </p:nvSpPr>
        <p:spPr>
          <a:xfrm>
            <a:off x="2515576" y="3108102"/>
            <a:ext cx="8332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rgbClr val="008000"/>
                </a:solidFill>
                <a:latin typeface="Menlo Bold"/>
                <a:cs typeface="Menlo Bold"/>
              </a:rPr>
              <a:t>// true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1970829" y="3372944"/>
            <a:ext cx="9284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rgbClr val="008000"/>
                </a:solidFill>
                <a:latin typeface="Menlo Bold"/>
                <a:cs typeface="Menlo Bold"/>
              </a:rPr>
              <a:t>// false</a:t>
            </a:r>
          </a:p>
        </p:txBody>
      </p:sp>
      <p:sp>
        <p:nvSpPr>
          <p:cNvPr id="58" name="Rounded Rectangle 57"/>
          <p:cNvSpPr/>
          <p:nvPr/>
        </p:nvSpPr>
        <p:spPr>
          <a:xfrm>
            <a:off x="706429" y="3116999"/>
            <a:ext cx="666086" cy="262819"/>
          </a:xfrm>
          <a:prstGeom prst="roundRect">
            <a:avLst/>
          </a:prstGeom>
          <a:noFill/>
          <a:ln w="28575" cmpd="sng">
            <a:solidFill>
              <a:srgbClr val="FF66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Rounded Rectangle 58"/>
          <p:cNvSpPr/>
          <p:nvPr/>
        </p:nvSpPr>
        <p:spPr>
          <a:xfrm>
            <a:off x="691226" y="3372736"/>
            <a:ext cx="342195" cy="262819"/>
          </a:xfrm>
          <a:prstGeom prst="roundRect">
            <a:avLst/>
          </a:prstGeom>
          <a:noFill/>
          <a:ln w="28575" cmpd="sng">
            <a:solidFill>
              <a:srgbClr val="FF66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Rounded Rectangle 60"/>
          <p:cNvSpPr/>
          <p:nvPr/>
        </p:nvSpPr>
        <p:spPr>
          <a:xfrm>
            <a:off x="4489504" y="6333978"/>
            <a:ext cx="1684051" cy="415868"/>
          </a:xfrm>
          <a:prstGeom prst="roundRect">
            <a:avLst/>
          </a:prstGeom>
          <a:ln w="19050" cmpd="sng">
            <a:solidFill>
              <a:schemeClr val="accent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rgbClr val="2A00FF"/>
                </a:solidFill>
                <a:latin typeface="Arial"/>
                <a:cs typeface="Arial"/>
              </a:rPr>
              <a:t>"</a:t>
            </a:r>
            <a:r>
              <a:rPr lang="en-US" sz="1400" dirty="0">
                <a:solidFill>
                  <a:srgbClr val="0000FF"/>
                </a:solidFill>
                <a:latin typeface="Arial"/>
                <a:cs typeface="Arial"/>
              </a:rPr>
              <a:t>Hello World!</a:t>
            </a:r>
            <a:r>
              <a:rPr lang="en-US" sz="1400" dirty="0">
                <a:solidFill>
                  <a:srgbClr val="2A00FF"/>
                </a:solidFill>
                <a:latin typeface="Arial"/>
                <a:cs typeface="Arial"/>
              </a:rPr>
              <a:t>"</a:t>
            </a:r>
            <a:endParaRPr lang="en-US" sz="1400" dirty="0">
              <a:solidFill>
                <a:srgbClr val="0000FF"/>
              </a:solidFill>
              <a:latin typeface="Arial"/>
              <a:cs typeface="Arial"/>
            </a:endParaRPr>
          </a:p>
        </p:txBody>
      </p:sp>
      <p:sp>
        <p:nvSpPr>
          <p:cNvPr id="62" name="Rectangle 61"/>
          <p:cNvSpPr/>
          <p:nvPr/>
        </p:nvSpPr>
        <p:spPr>
          <a:xfrm>
            <a:off x="7276175" y="4302600"/>
            <a:ext cx="1736787" cy="1077218"/>
          </a:xfrm>
          <a:prstGeom prst="rect">
            <a:avLst/>
          </a:prstGeom>
          <a:solidFill>
            <a:srgbClr val="E6A20E"/>
          </a:solidFill>
        </p:spPr>
        <p:txBody>
          <a:bodyPr wrap="square">
            <a:spAutoFit/>
          </a:bodyPr>
          <a:lstStyle/>
          <a:p>
            <a:r>
              <a:rPr lang="en-US" sz="1600" dirty="0">
                <a:latin typeface="Arial"/>
                <a:cs typeface="Arial"/>
              </a:rPr>
              <a:t>In heap, Strings are basically represented as arrays of chars</a:t>
            </a:r>
          </a:p>
        </p:txBody>
      </p:sp>
      <p:sp>
        <p:nvSpPr>
          <p:cNvPr id="75" name="TextBox 74"/>
          <p:cNvSpPr txBox="1"/>
          <p:nvPr/>
        </p:nvSpPr>
        <p:spPr>
          <a:xfrm>
            <a:off x="359728" y="4216207"/>
            <a:ext cx="72511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400" dirty="0">
                <a:latin typeface="Menlo Bold"/>
                <a:cs typeface="Menlo Bold"/>
              </a:rPr>
              <a:t>text2</a:t>
            </a:r>
            <a:endParaRPr lang="en-US" sz="1400" dirty="0">
              <a:latin typeface="Menlo Bold"/>
              <a:cs typeface="Menlo Bold"/>
            </a:endParaRPr>
          </a:p>
        </p:txBody>
      </p:sp>
      <p:sp>
        <p:nvSpPr>
          <p:cNvPr id="76" name="Rectangle 75"/>
          <p:cNvSpPr/>
          <p:nvPr/>
        </p:nvSpPr>
        <p:spPr>
          <a:xfrm>
            <a:off x="1162132" y="4238010"/>
            <a:ext cx="586836" cy="305486"/>
          </a:xfrm>
          <a:prstGeom prst="rect">
            <a:avLst/>
          </a:prstGeom>
          <a:noFill/>
          <a:ln w="19050" cmpd="sng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200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77" name="Rectangle 76"/>
          <p:cNvSpPr/>
          <p:nvPr/>
        </p:nvSpPr>
        <p:spPr>
          <a:xfrm>
            <a:off x="1153794" y="3996248"/>
            <a:ext cx="603512" cy="338554"/>
          </a:xfrm>
          <a:prstGeom prst="rect">
            <a:avLst/>
          </a:prstGeom>
          <a:noFill/>
          <a:ln w="19050" cmpd="sng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2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359728" y="4665766"/>
            <a:ext cx="72511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400" dirty="0">
                <a:latin typeface="Menlo Bold"/>
                <a:cs typeface="Menlo Bold"/>
              </a:rPr>
              <a:t>text3</a:t>
            </a:r>
            <a:endParaRPr lang="en-US" sz="1400" dirty="0">
              <a:latin typeface="Menlo Bold"/>
              <a:cs typeface="Menlo Bold"/>
            </a:endParaRPr>
          </a:p>
        </p:txBody>
      </p:sp>
      <p:sp>
        <p:nvSpPr>
          <p:cNvPr id="79" name="Rectangle 78"/>
          <p:cNvSpPr/>
          <p:nvPr/>
        </p:nvSpPr>
        <p:spPr>
          <a:xfrm>
            <a:off x="1162132" y="4688466"/>
            <a:ext cx="586836" cy="305486"/>
          </a:xfrm>
          <a:prstGeom prst="rect">
            <a:avLst/>
          </a:prstGeom>
          <a:noFill/>
          <a:ln w="19050" cmpd="sng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200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80" name="Rectangle 79"/>
          <p:cNvSpPr/>
          <p:nvPr/>
        </p:nvSpPr>
        <p:spPr>
          <a:xfrm>
            <a:off x="1153794" y="4446704"/>
            <a:ext cx="603512" cy="338554"/>
          </a:xfrm>
          <a:prstGeom prst="rect">
            <a:avLst/>
          </a:prstGeom>
          <a:noFill/>
          <a:ln w="19050" cmpd="sng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2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81" name="TextBox 80"/>
          <p:cNvSpPr txBox="1"/>
          <p:nvPr/>
        </p:nvSpPr>
        <p:spPr>
          <a:xfrm>
            <a:off x="359728" y="5127083"/>
            <a:ext cx="72511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400" dirty="0">
                <a:latin typeface="Menlo Bold"/>
                <a:cs typeface="Menlo Bold"/>
              </a:rPr>
              <a:t>text4</a:t>
            </a:r>
            <a:endParaRPr lang="en-US" sz="1400" dirty="0">
              <a:latin typeface="Menlo Bold"/>
              <a:cs typeface="Menlo Bold"/>
            </a:endParaRPr>
          </a:p>
        </p:txBody>
      </p:sp>
      <p:sp>
        <p:nvSpPr>
          <p:cNvPr id="82" name="Rectangle 81"/>
          <p:cNvSpPr/>
          <p:nvPr/>
        </p:nvSpPr>
        <p:spPr>
          <a:xfrm>
            <a:off x="1162132" y="5138922"/>
            <a:ext cx="586836" cy="305486"/>
          </a:xfrm>
          <a:prstGeom prst="rect">
            <a:avLst/>
          </a:prstGeom>
          <a:noFill/>
          <a:ln w="19050" cmpd="sng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200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84" name="TextBox 83"/>
          <p:cNvSpPr txBox="1"/>
          <p:nvPr/>
        </p:nvSpPr>
        <p:spPr>
          <a:xfrm>
            <a:off x="359728" y="5576642"/>
            <a:ext cx="72511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400" dirty="0">
                <a:latin typeface="Menlo Bold"/>
                <a:cs typeface="Menlo Bold"/>
              </a:rPr>
              <a:t>text5</a:t>
            </a:r>
            <a:endParaRPr lang="en-US" sz="1400" dirty="0">
              <a:latin typeface="Menlo Bold"/>
              <a:cs typeface="Menlo Bold"/>
            </a:endParaRPr>
          </a:p>
        </p:txBody>
      </p:sp>
      <p:sp>
        <p:nvSpPr>
          <p:cNvPr id="85" name="Rectangle 84"/>
          <p:cNvSpPr/>
          <p:nvPr/>
        </p:nvSpPr>
        <p:spPr>
          <a:xfrm>
            <a:off x="1162132" y="5589378"/>
            <a:ext cx="586836" cy="305486"/>
          </a:xfrm>
          <a:prstGeom prst="rect">
            <a:avLst/>
          </a:prstGeom>
          <a:noFill/>
          <a:ln w="19050" cmpd="sng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200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86" name="Rectangle 85"/>
          <p:cNvSpPr/>
          <p:nvPr/>
        </p:nvSpPr>
        <p:spPr>
          <a:xfrm>
            <a:off x="1153794" y="5347616"/>
            <a:ext cx="603512" cy="338554"/>
          </a:xfrm>
          <a:prstGeom prst="rect">
            <a:avLst/>
          </a:prstGeom>
          <a:noFill/>
          <a:ln w="19050" cmpd="sng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2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87" name="TextBox 86"/>
          <p:cNvSpPr txBox="1"/>
          <p:nvPr/>
        </p:nvSpPr>
        <p:spPr>
          <a:xfrm>
            <a:off x="359728" y="6026201"/>
            <a:ext cx="72511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400" dirty="0">
                <a:latin typeface="Menlo Bold"/>
                <a:cs typeface="Menlo Bold"/>
              </a:rPr>
              <a:t>text6</a:t>
            </a:r>
            <a:endParaRPr lang="en-US" sz="1400" dirty="0">
              <a:latin typeface="Menlo Bold"/>
              <a:cs typeface="Menlo Bold"/>
            </a:endParaRPr>
          </a:p>
        </p:txBody>
      </p:sp>
      <p:sp>
        <p:nvSpPr>
          <p:cNvPr id="88" name="Rectangle 87"/>
          <p:cNvSpPr/>
          <p:nvPr/>
        </p:nvSpPr>
        <p:spPr>
          <a:xfrm>
            <a:off x="1162132" y="6039834"/>
            <a:ext cx="586836" cy="305486"/>
          </a:xfrm>
          <a:prstGeom prst="rect">
            <a:avLst/>
          </a:prstGeom>
          <a:noFill/>
          <a:ln w="19050" cmpd="sng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200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89" name="Rectangle 88"/>
          <p:cNvSpPr/>
          <p:nvPr/>
        </p:nvSpPr>
        <p:spPr>
          <a:xfrm>
            <a:off x="1153794" y="5798072"/>
            <a:ext cx="603512" cy="338554"/>
          </a:xfrm>
          <a:prstGeom prst="rect">
            <a:avLst/>
          </a:prstGeom>
          <a:noFill/>
          <a:ln w="19050" cmpd="sng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2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90" name="TextBox 89"/>
          <p:cNvSpPr txBox="1"/>
          <p:nvPr/>
        </p:nvSpPr>
        <p:spPr>
          <a:xfrm>
            <a:off x="359728" y="6464003"/>
            <a:ext cx="72511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400" dirty="0">
                <a:latin typeface="Menlo Bold"/>
                <a:cs typeface="Menlo Bold"/>
              </a:rPr>
              <a:t>text7</a:t>
            </a:r>
            <a:endParaRPr lang="en-US" sz="1400" dirty="0">
              <a:latin typeface="Menlo Bold"/>
              <a:cs typeface="Menlo Bold"/>
            </a:endParaRPr>
          </a:p>
        </p:txBody>
      </p:sp>
      <p:sp>
        <p:nvSpPr>
          <p:cNvPr id="91" name="Rectangle 90"/>
          <p:cNvSpPr/>
          <p:nvPr/>
        </p:nvSpPr>
        <p:spPr>
          <a:xfrm>
            <a:off x="1162132" y="6490288"/>
            <a:ext cx="586836" cy="305486"/>
          </a:xfrm>
          <a:prstGeom prst="rect">
            <a:avLst/>
          </a:prstGeom>
          <a:noFill/>
          <a:ln w="19050" cmpd="sng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200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92" name="Rectangle 91"/>
          <p:cNvSpPr/>
          <p:nvPr/>
        </p:nvSpPr>
        <p:spPr>
          <a:xfrm>
            <a:off x="1153794" y="6248528"/>
            <a:ext cx="603512" cy="338554"/>
          </a:xfrm>
          <a:prstGeom prst="rect">
            <a:avLst/>
          </a:prstGeom>
          <a:noFill/>
          <a:ln w="19050" cmpd="sng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2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93" name="TextBox 92"/>
          <p:cNvSpPr txBox="1"/>
          <p:nvPr/>
        </p:nvSpPr>
        <p:spPr>
          <a:xfrm>
            <a:off x="359728" y="3766648"/>
            <a:ext cx="72511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400" dirty="0">
                <a:latin typeface="Menlo Bold"/>
                <a:cs typeface="Menlo Bold"/>
              </a:rPr>
              <a:t>text1</a:t>
            </a:r>
            <a:endParaRPr lang="en-US" sz="1400" dirty="0">
              <a:latin typeface="Menlo Bold"/>
              <a:cs typeface="Menlo Bold"/>
            </a:endParaRPr>
          </a:p>
        </p:txBody>
      </p:sp>
      <p:sp>
        <p:nvSpPr>
          <p:cNvPr id="94" name="Rectangle 93"/>
          <p:cNvSpPr/>
          <p:nvPr/>
        </p:nvSpPr>
        <p:spPr>
          <a:xfrm>
            <a:off x="1162132" y="3787554"/>
            <a:ext cx="586836" cy="305486"/>
          </a:xfrm>
          <a:prstGeom prst="rect">
            <a:avLst/>
          </a:prstGeom>
          <a:noFill/>
          <a:ln w="19050" cmpd="sng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200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cxnSp>
        <p:nvCxnSpPr>
          <p:cNvPr id="97" name="Straight Arrow Connector 96"/>
          <p:cNvCxnSpPr>
            <a:stCxn id="94" idx="3"/>
            <a:endCxn id="7" idx="1"/>
          </p:cNvCxnSpPr>
          <p:nvPr/>
        </p:nvCxnSpPr>
        <p:spPr>
          <a:xfrm>
            <a:off x="1748968" y="3940297"/>
            <a:ext cx="2701195" cy="155181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8" name="Straight Arrow Connector 97"/>
          <p:cNvCxnSpPr>
            <a:stCxn id="76" idx="3"/>
            <a:endCxn id="7" idx="1"/>
          </p:cNvCxnSpPr>
          <p:nvPr/>
        </p:nvCxnSpPr>
        <p:spPr>
          <a:xfrm flipV="1">
            <a:off x="1748968" y="4095478"/>
            <a:ext cx="2701195" cy="295275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1" name="Straight Arrow Connector 100"/>
          <p:cNvCxnSpPr>
            <a:stCxn id="79" idx="3"/>
            <a:endCxn id="47" idx="1"/>
          </p:cNvCxnSpPr>
          <p:nvPr/>
        </p:nvCxnSpPr>
        <p:spPr>
          <a:xfrm flipV="1">
            <a:off x="1748968" y="4666203"/>
            <a:ext cx="2439667" cy="175006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2" name="Rounded Rectangle 111"/>
          <p:cNvSpPr/>
          <p:nvPr/>
        </p:nvSpPr>
        <p:spPr>
          <a:xfrm>
            <a:off x="4201211" y="5065623"/>
            <a:ext cx="2696071" cy="461317"/>
          </a:xfrm>
          <a:prstGeom prst="roundRect">
            <a:avLst/>
          </a:prstGeom>
          <a:ln w="19050" cmpd="sng">
            <a:solidFill>
              <a:schemeClr val="accent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rgbClr val="2A00FF"/>
                </a:solidFill>
                <a:latin typeface="Arial"/>
                <a:cs typeface="Arial"/>
              </a:rPr>
              <a:t>"</a:t>
            </a:r>
            <a:r>
              <a:rPr lang="en-US" sz="1400" dirty="0">
                <a:solidFill>
                  <a:srgbClr val="0000FF"/>
                </a:solidFill>
                <a:latin typeface="Arial"/>
                <a:cs typeface="Arial"/>
              </a:rPr>
              <a:t>Hello World! It's a great day.</a:t>
            </a:r>
            <a:r>
              <a:rPr lang="en-US" sz="1400" dirty="0">
                <a:solidFill>
                  <a:srgbClr val="2A00FF"/>
                </a:solidFill>
                <a:latin typeface="Arial"/>
                <a:cs typeface="Arial"/>
              </a:rPr>
              <a:t>"</a:t>
            </a:r>
            <a:endParaRPr lang="en-US" sz="1400" dirty="0">
              <a:solidFill>
                <a:srgbClr val="0000FF"/>
              </a:solidFill>
              <a:latin typeface="Arial"/>
              <a:cs typeface="Arial"/>
            </a:endParaRPr>
          </a:p>
        </p:txBody>
      </p:sp>
      <p:cxnSp>
        <p:nvCxnSpPr>
          <p:cNvPr id="115" name="Straight Arrow Connector 114"/>
          <p:cNvCxnSpPr>
            <a:stCxn id="82" idx="3"/>
            <a:endCxn id="112" idx="1"/>
          </p:cNvCxnSpPr>
          <p:nvPr/>
        </p:nvCxnSpPr>
        <p:spPr>
          <a:xfrm>
            <a:off x="1748968" y="5291665"/>
            <a:ext cx="2452243" cy="4617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8" name="Straight Arrow Connector 117"/>
          <p:cNvCxnSpPr>
            <a:stCxn id="85" idx="3"/>
            <a:endCxn id="49" idx="1"/>
          </p:cNvCxnSpPr>
          <p:nvPr/>
        </p:nvCxnSpPr>
        <p:spPr>
          <a:xfrm>
            <a:off x="1748968" y="5742121"/>
            <a:ext cx="2734919" cy="161044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1" name="Straight Arrow Connector 120"/>
          <p:cNvCxnSpPr>
            <a:stCxn id="88" idx="3"/>
            <a:endCxn id="49" idx="1"/>
          </p:cNvCxnSpPr>
          <p:nvPr/>
        </p:nvCxnSpPr>
        <p:spPr>
          <a:xfrm flipV="1">
            <a:off x="1748968" y="5903165"/>
            <a:ext cx="2734919" cy="289412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4" name="Straight Arrow Connector 123"/>
          <p:cNvCxnSpPr>
            <a:stCxn id="91" idx="3"/>
            <a:endCxn id="61" idx="1"/>
          </p:cNvCxnSpPr>
          <p:nvPr/>
        </p:nvCxnSpPr>
        <p:spPr>
          <a:xfrm flipV="1">
            <a:off x="1748968" y="6541912"/>
            <a:ext cx="2740536" cy="101119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7" name="TextBox 126"/>
          <p:cNvSpPr txBox="1"/>
          <p:nvPr/>
        </p:nvSpPr>
        <p:spPr>
          <a:xfrm>
            <a:off x="1962009" y="4253555"/>
            <a:ext cx="229850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400">
                <a:solidFill>
                  <a:schemeClr val="accent6"/>
                </a:solidFill>
                <a:latin typeface="Arial"/>
                <a:cs typeface="Arial"/>
              </a:defRPr>
            </a:lvl1pPr>
          </a:lstStyle>
          <a:p>
            <a:pPr algn="ctr"/>
            <a:r>
              <a:rPr lang="en-US" dirty="0"/>
              <a:t>Two references to the same object</a:t>
            </a:r>
          </a:p>
        </p:txBody>
      </p:sp>
      <p:sp>
        <p:nvSpPr>
          <p:cNvPr id="129" name="TextBox 128"/>
          <p:cNvSpPr txBox="1"/>
          <p:nvPr/>
        </p:nvSpPr>
        <p:spPr>
          <a:xfrm>
            <a:off x="6173555" y="3930233"/>
            <a:ext cx="140249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1400">
                <a:solidFill>
                  <a:schemeClr val="accent6"/>
                </a:solidFill>
                <a:latin typeface="Arial"/>
                <a:cs typeface="Arial"/>
              </a:defRPr>
            </a:lvl1pPr>
          </a:lstStyle>
          <a:p>
            <a:r>
              <a:rPr lang="en-US" dirty="0"/>
              <a:t>doesn’t change</a:t>
            </a:r>
          </a:p>
        </p:txBody>
      </p:sp>
      <p:sp>
        <p:nvSpPr>
          <p:cNvPr id="131" name="Rectangle 130"/>
          <p:cNvSpPr/>
          <p:nvPr/>
        </p:nvSpPr>
        <p:spPr>
          <a:xfrm>
            <a:off x="3348782" y="3215824"/>
            <a:ext cx="1587294" cy="338554"/>
          </a:xfrm>
          <a:prstGeom prst="rect">
            <a:avLst/>
          </a:prstGeom>
          <a:solidFill>
            <a:srgbClr val="E6A20E"/>
          </a:solidFill>
        </p:spPr>
        <p:txBody>
          <a:bodyPr wrap="none">
            <a:spAutoFit/>
          </a:bodyPr>
          <a:lstStyle/>
          <a:p>
            <a:r>
              <a:rPr lang="en-US" sz="1600" dirty="0">
                <a:latin typeface="Arial"/>
                <a:cs typeface="Arial"/>
              </a:rPr>
              <a:t>Compare string</a:t>
            </a:r>
          </a:p>
        </p:txBody>
      </p:sp>
      <p:cxnSp>
        <p:nvCxnSpPr>
          <p:cNvPr id="133" name="Straight Arrow Connector 132"/>
          <p:cNvCxnSpPr>
            <a:stCxn id="62" idx="0"/>
            <a:endCxn id="28" idx="2"/>
          </p:cNvCxnSpPr>
          <p:nvPr/>
        </p:nvCxnSpPr>
        <p:spPr>
          <a:xfrm flipH="1" flipV="1">
            <a:off x="7127999" y="3442339"/>
            <a:ext cx="1016570" cy="86026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196065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3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8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3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6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1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6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1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6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9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4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4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9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4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9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4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9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2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7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2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0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5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>
                      <p:stCondLst>
                        <p:cond delay="indefinite"/>
                      </p:stCondLst>
                      <p:childTnLst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0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>
                      <p:stCondLst>
                        <p:cond delay="indefinite"/>
                      </p:stCondLst>
                      <p:childTnLst>
                        <p:par>
                          <p:cTn id="182" fill="hold">
                            <p:stCondLst>
                              <p:cond delay="0"/>
                            </p:stCondLst>
                            <p:childTnLst>
                              <p:par>
                                <p:cTn id="18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5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6" fill="hold">
                      <p:stCondLst>
                        <p:cond delay="indefinite"/>
                      </p:stCondLst>
                      <p:childTnLst>
                        <p:par>
                          <p:cTn id="187" fill="hold">
                            <p:stCondLst>
                              <p:cond delay="0"/>
                            </p:stCondLst>
                            <p:childTnLst>
                              <p:par>
                                <p:cTn id="18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0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3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6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9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0" presetID="9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0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2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>
                      <p:stCondLst>
                        <p:cond delay="indefinite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7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0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1" fill="hold">
                      <p:stCondLst>
                        <p:cond delay="indefinite"/>
                      </p:stCondLst>
                      <p:childTnLst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5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6" fill="hold">
                      <p:stCondLst>
                        <p:cond delay="indefinite"/>
                      </p:stCondLst>
                      <p:childTnLst>
                        <p:par>
                          <p:cTn id="217" fill="hold">
                            <p:stCondLst>
                              <p:cond delay="0"/>
                            </p:stCondLst>
                            <p:childTnLst>
                              <p:par>
                                <p:cTn id="2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0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3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6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9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0" fill="hold">
                      <p:stCondLst>
                        <p:cond delay="indefinite"/>
                      </p:stCondLst>
                      <p:childTnLst>
                        <p:par>
                          <p:cTn id="231" fill="hold">
                            <p:stCondLst>
                              <p:cond delay="0"/>
                            </p:stCondLst>
                            <p:childTnLst>
                              <p:par>
                                <p:cTn id="23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4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5" fill="hold">
                      <p:stCondLst>
                        <p:cond delay="indefinite"/>
                      </p:stCondLst>
                      <p:childTnLst>
                        <p:par>
                          <p:cTn id="236" fill="hold">
                            <p:stCondLst>
                              <p:cond delay="0"/>
                            </p:stCondLst>
                            <p:childTnLst>
                              <p:par>
                                <p:cTn id="23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9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0" fill="hold">
                      <p:stCondLst>
                        <p:cond delay="indefinite"/>
                      </p:stCondLst>
                      <p:childTnLst>
                        <p:par>
                          <p:cTn id="241" fill="hold">
                            <p:stCondLst>
                              <p:cond delay="0"/>
                            </p:stCondLst>
                            <p:childTnLst>
                              <p:par>
                                <p:cTn id="24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4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5" fill="hold">
                      <p:stCondLst>
                        <p:cond delay="indefinite"/>
                      </p:stCondLst>
                      <p:childTnLst>
                        <p:par>
                          <p:cTn id="246" fill="hold">
                            <p:stCondLst>
                              <p:cond delay="0"/>
                            </p:stCondLst>
                            <p:childTnLst>
                              <p:par>
                                <p:cTn id="24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9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0" fill="hold">
                      <p:stCondLst>
                        <p:cond delay="indefinite"/>
                      </p:stCondLst>
                      <p:childTnLst>
                        <p:par>
                          <p:cTn id="251" fill="hold">
                            <p:stCondLst>
                              <p:cond delay="0"/>
                            </p:stCondLst>
                            <p:childTnLst>
                              <p:par>
                                <p:cTn id="25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4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5" fill="hold">
                      <p:stCondLst>
                        <p:cond delay="indefinite"/>
                      </p:stCondLst>
                      <p:childTnLst>
                        <p:par>
                          <p:cTn id="256" fill="hold">
                            <p:stCondLst>
                              <p:cond delay="0"/>
                            </p:stCondLst>
                            <p:childTnLst>
                              <p:par>
                                <p:cTn id="25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9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0" fill="hold">
                      <p:stCondLst>
                        <p:cond delay="indefinite"/>
                      </p:stCondLst>
                      <p:childTnLst>
                        <p:par>
                          <p:cTn id="261" fill="hold">
                            <p:stCondLst>
                              <p:cond delay="0"/>
                            </p:stCondLst>
                            <p:childTnLst>
                              <p:par>
                                <p:cTn id="26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4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5" fill="hold">
                      <p:stCondLst>
                        <p:cond delay="indefinite"/>
                      </p:stCondLst>
                      <p:childTnLst>
                        <p:par>
                          <p:cTn id="266" fill="hold">
                            <p:stCondLst>
                              <p:cond delay="0"/>
                            </p:stCondLst>
                            <p:childTnLst>
                              <p:par>
                                <p:cTn id="26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9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2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5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20" grpId="0"/>
      <p:bldP spid="25" grpId="0" animBg="1"/>
      <p:bldP spid="26" grpId="0" animBg="1"/>
      <p:bldP spid="27" grpId="0" animBg="1"/>
      <p:bldP spid="42" grpId="0" animBg="1"/>
      <p:bldP spid="43" grpId="0"/>
      <p:bldP spid="44" grpId="0" animBg="1"/>
      <p:bldP spid="45" grpId="0"/>
      <p:bldP spid="46" grpId="0"/>
      <p:bldP spid="47" grpId="0" animBg="1"/>
      <p:bldP spid="49" grpId="0" animBg="1"/>
      <p:bldP spid="50" grpId="0" animBg="1"/>
      <p:bldP spid="51" grpId="0" animBg="1"/>
      <p:bldP spid="52" grpId="0" animBg="1"/>
      <p:bldP spid="53" grpId="0" animBg="1"/>
      <p:bldP spid="54" grpId="0" animBg="1"/>
      <p:bldP spid="55" grpId="0"/>
      <p:bldP spid="56" grpId="0"/>
      <p:bldP spid="58" grpId="0" animBg="1"/>
      <p:bldP spid="59" grpId="0" animBg="1"/>
      <p:bldP spid="61" grpId="0" animBg="1"/>
      <p:bldP spid="62" grpId="0" animBg="1"/>
      <p:bldP spid="75" grpId="0"/>
      <p:bldP spid="76" grpId="0" animBg="1"/>
      <p:bldP spid="78" grpId="0"/>
      <p:bldP spid="79" grpId="0" animBg="1"/>
      <p:bldP spid="81" grpId="0"/>
      <p:bldP spid="82" grpId="0" animBg="1"/>
      <p:bldP spid="84" grpId="0"/>
      <p:bldP spid="85" grpId="0" animBg="1"/>
      <p:bldP spid="87" grpId="0"/>
      <p:bldP spid="88" grpId="0" animBg="1"/>
      <p:bldP spid="89" grpId="0"/>
      <p:bldP spid="90" grpId="0"/>
      <p:bldP spid="91" grpId="0" animBg="1"/>
      <p:bldP spid="93" grpId="0"/>
      <p:bldP spid="94" grpId="0" animBg="1"/>
      <p:bldP spid="112" grpId="0" animBg="1"/>
      <p:bldP spid="127" grpId="0"/>
      <p:bldP spid="129" grpId="0"/>
      <p:bldP spid="13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String Class’s Built-in Methods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7113"/>
            <a:ext cx="8229600" cy="4525963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</a:pPr>
            <a:r>
              <a:rPr lang="en-US" sz="2000" dirty="0"/>
              <a:t>Strings can do lots of things:</a:t>
            </a:r>
          </a:p>
          <a:p>
            <a:pPr lvl="1">
              <a:lnSpc>
                <a:spcPct val="120000"/>
              </a:lnSpc>
            </a:pPr>
            <a:r>
              <a:rPr lang="en-US" sz="1800" dirty="0">
                <a:solidFill>
                  <a:srgbClr val="4F81BD"/>
                </a:solidFill>
              </a:rPr>
              <a:t>https://docs.oracle.com/javase/10/docs/api/java/lang/String.html</a:t>
            </a:r>
          </a:p>
          <a:p>
            <a:pPr>
              <a:lnSpc>
                <a:spcPct val="120000"/>
              </a:lnSpc>
            </a:pPr>
            <a:r>
              <a:rPr lang="en-US" sz="2000" dirty="0"/>
              <a:t>Let’s look at some methods in the context of our problems:</a:t>
            </a:r>
          </a:p>
          <a:p>
            <a:pPr lvl="1">
              <a:lnSpc>
                <a:spcPct val="120000"/>
              </a:lnSpc>
            </a:pPr>
            <a:r>
              <a:rPr lang="en-US" sz="1800" dirty="0">
                <a:solidFill>
                  <a:schemeClr val="accent1"/>
                </a:solidFill>
                <a:latin typeface="Courier"/>
                <a:cs typeface="Courier"/>
              </a:rPr>
              <a:t>length, charAt, toCharArray, indexOf, split</a:t>
            </a:r>
          </a:p>
          <a:p>
            <a:pPr>
              <a:lnSpc>
                <a:spcPct val="120000"/>
              </a:lnSpc>
            </a:pPr>
            <a:r>
              <a:rPr lang="en-US" sz="2000" dirty="0"/>
              <a:t>For example, we need to look at words, character by character, to calculate the number of syllables.</a:t>
            </a:r>
          </a:p>
        </p:txBody>
      </p:sp>
      <p:sp>
        <p:nvSpPr>
          <p:cNvPr id="5" name="Rectangle 4"/>
          <p:cNvSpPr/>
          <p:nvPr/>
        </p:nvSpPr>
        <p:spPr>
          <a:xfrm>
            <a:off x="457200" y="4012787"/>
            <a:ext cx="6362202" cy="241194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US" sz="1400" b="1" dirty="0">
                <a:solidFill>
                  <a:srgbClr val="7F0055"/>
                </a:solidFill>
                <a:latin typeface="Menlo Bold"/>
                <a:cs typeface="Menlo Bold"/>
              </a:rPr>
              <a:t>public</a:t>
            </a:r>
            <a:r>
              <a:rPr lang="en-US" sz="1400" b="1" dirty="0">
                <a:solidFill>
                  <a:srgbClr val="000000"/>
                </a:solidFill>
                <a:latin typeface="Menlo Bold"/>
                <a:cs typeface="Menlo Bold"/>
              </a:rPr>
              <a:t> </a:t>
            </a:r>
            <a:r>
              <a:rPr lang="en-US" sz="1400" b="1" dirty="0">
                <a:solidFill>
                  <a:srgbClr val="7F0055"/>
                </a:solidFill>
                <a:latin typeface="Menlo Bold"/>
                <a:cs typeface="Menlo Bold"/>
              </a:rPr>
              <a:t>static</a:t>
            </a:r>
            <a:r>
              <a:rPr lang="en-US" sz="1400" b="1" dirty="0">
                <a:solidFill>
                  <a:srgbClr val="000000"/>
                </a:solidFill>
                <a:latin typeface="Menlo Bold"/>
                <a:cs typeface="Menlo Bold"/>
              </a:rPr>
              <a:t> </a:t>
            </a:r>
            <a:r>
              <a:rPr lang="en-US" sz="1400" b="1" dirty="0">
                <a:solidFill>
                  <a:srgbClr val="7F0055"/>
                </a:solidFill>
                <a:latin typeface="Menlo Bold"/>
                <a:cs typeface="Menlo Bold"/>
              </a:rPr>
              <a:t>boolean</a:t>
            </a:r>
            <a:r>
              <a:rPr lang="en-US" sz="1400" b="1" dirty="0">
                <a:solidFill>
                  <a:srgbClr val="000000"/>
                </a:solidFill>
                <a:latin typeface="Menlo Bold"/>
                <a:cs typeface="Menlo Bold"/>
              </a:rPr>
              <a:t> </a:t>
            </a:r>
            <a:r>
              <a:rPr lang="en-US" sz="1400" dirty="0">
                <a:solidFill>
                  <a:srgbClr val="000000"/>
                </a:solidFill>
                <a:latin typeface="Menlo Bold"/>
                <a:cs typeface="Menlo Bold"/>
              </a:rPr>
              <a:t>hasLetter(String </a:t>
            </a:r>
            <a:r>
              <a:rPr lang="en-US" sz="1400" dirty="0">
                <a:solidFill>
                  <a:srgbClr val="6A3E3E"/>
                </a:solidFill>
                <a:latin typeface="Menlo Bold"/>
                <a:cs typeface="Menlo Bold"/>
              </a:rPr>
              <a:t>word</a:t>
            </a:r>
            <a:r>
              <a:rPr lang="en-US" sz="1400" dirty="0">
                <a:solidFill>
                  <a:srgbClr val="000000"/>
                </a:solidFill>
                <a:latin typeface="Menlo Bold"/>
                <a:cs typeface="Menlo Bold"/>
              </a:rPr>
              <a:t>, </a:t>
            </a:r>
            <a:r>
              <a:rPr lang="en-US" sz="1400" b="1" dirty="0">
                <a:solidFill>
                  <a:srgbClr val="7F0055"/>
                </a:solidFill>
                <a:latin typeface="Menlo Bold"/>
                <a:cs typeface="Menlo Bold"/>
              </a:rPr>
              <a:t>char</a:t>
            </a:r>
            <a:r>
              <a:rPr lang="en-US" sz="1400" dirty="0">
                <a:solidFill>
                  <a:srgbClr val="000000"/>
                </a:solidFill>
                <a:latin typeface="Menlo Bold"/>
                <a:cs typeface="Menlo Bold"/>
              </a:rPr>
              <a:t> </a:t>
            </a:r>
            <a:r>
              <a:rPr lang="en-US" sz="1400" dirty="0">
                <a:solidFill>
                  <a:srgbClr val="6A3E3E"/>
                </a:solidFill>
                <a:latin typeface="Menlo Bold"/>
                <a:cs typeface="Menlo Bold"/>
              </a:rPr>
              <a:t>letter</a:t>
            </a:r>
            <a:r>
              <a:rPr lang="en-US" sz="1400" dirty="0">
                <a:solidFill>
                  <a:srgbClr val="000000"/>
                </a:solidFill>
                <a:latin typeface="Menlo Bold"/>
                <a:cs typeface="Menlo Bold"/>
              </a:rPr>
              <a:t>)</a:t>
            </a:r>
          </a:p>
          <a:p>
            <a:pPr>
              <a:lnSpc>
                <a:spcPct val="120000"/>
              </a:lnSpc>
            </a:pPr>
            <a:r>
              <a:rPr lang="en-US" sz="1400" dirty="0">
                <a:solidFill>
                  <a:srgbClr val="000000"/>
                </a:solidFill>
                <a:latin typeface="Menlo Bold"/>
                <a:cs typeface="Menlo Bold"/>
              </a:rPr>
              <a:t>{</a:t>
            </a:r>
          </a:p>
          <a:p>
            <a:pPr>
              <a:lnSpc>
                <a:spcPct val="120000"/>
              </a:lnSpc>
            </a:pPr>
            <a:r>
              <a:rPr lang="en-US" sz="1400" b="1" dirty="0">
                <a:solidFill>
                  <a:srgbClr val="000000"/>
                </a:solidFill>
                <a:latin typeface="Menlo Bold"/>
                <a:cs typeface="Menlo Bold"/>
              </a:rPr>
              <a:t>	</a:t>
            </a:r>
            <a:r>
              <a:rPr lang="en-US" sz="1400" b="1" dirty="0">
                <a:solidFill>
                  <a:srgbClr val="7F0055"/>
                </a:solidFill>
                <a:latin typeface="Menlo Bold"/>
                <a:cs typeface="Menlo Bold"/>
              </a:rPr>
              <a:t>for</a:t>
            </a:r>
            <a:r>
              <a:rPr lang="en-US" sz="1400" dirty="0">
                <a:solidFill>
                  <a:srgbClr val="000000"/>
                </a:solidFill>
                <a:latin typeface="Menlo Bold"/>
                <a:cs typeface="Menlo Bold"/>
              </a:rPr>
              <a:t> (</a:t>
            </a:r>
            <a:r>
              <a:rPr lang="en-US" sz="1400" b="1" dirty="0">
                <a:solidFill>
                  <a:srgbClr val="7F0055"/>
                </a:solidFill>
                <a:latin typeface="Menlo Bold"/>
                <a:cs typeface="Menlo Bold"/>
              </a:rPr>
              <a:t>int</a:t>
            </a:r>
            <a:r>
              <a:rPr lang="en-US" sz="1400" dirty="0">
                <a:solidFill>
                  <a:srgbClr val="000000"/>
                </a:solidFill>
                <a:latin typeface="Menlo Bold"/>
                <a:cs typeface="Menlo Bold"/>
              </a:rPr>
              <a:t> </a:t>
            </a:r>
            <a:r>
              <a:rPr lang="en-US" sz="1400" dirty="0">
                <a:solidFill>
                  <a:srgbClr val="6A3E3E"/>
                </a:solidFill>
                <a:latin typeface="Menlo Bold"/>
                <a:cs typeface="Menlo Bold"/>
              </a:rPr>
              <a:t>i</a:t>
            </a:r>
            <a:r>
              <a:rPr lang="en-US" sz="1400" dirty="0">
                <a:solidFill>
                  <a:srgbClr val="000000"/>
                </a:solidFill>
                <a:latin typeface="Menlo Bold"/>
                <a:cs typeface="Menlo Bold"/>
              </a:rPr>
              <a:t> = 0; </a:t>
            </a:r>
            <a:r>
              <a:rPr lang="en-US" sz="1400" dirty="0">
                <a:solidFill>
                  <a:srgbClr val="6A3E3E"/>
                </a:solidFill>
                <a:latin typeface="Menlo Bold"/>
                <a:cs typeface="Menlo Bold"/>
              </a:rPr>
              <a:t>i</a:t>
            </a:r>
            <a:r>
              <a:rPr lang="en-US" sz="1400" dirty="0">
                <a:solidFill>
                  <a:srgbClr val="000000"/>
                </a:solidFill>
                <a:latin typeface="Menlo Bold"/>
                <a:cs typeface="Menlo Bold"/>
              </a:rPr>
              <a:t> &lt; </a:t>
            </a:r>
            <a:r>
              <a:rPr lang="en-US" sz="1400" dirty="0">
                <a:solidFill>
                  <a:srgbClr val="6A3E3E"/>
                </a:solidFill>
                <a:latin typeface="Menlo Bold"/>
                <a:cs typeface="Menlo Bold"/>
              </a:rPr>
              <a:t>word</a:t>
            </a:r>
            <a:r>
              <a:rPr lang="en-US" sz="1400" dirty="0">
                <a:solidFill>
                  <a:srgbClr val="000000"/>
                </a:solidFill>
                <a:latin typeface="Menlo Bold"/>
                <a:cs typeface="Menlo Bold"/>
              </a:rPr>
              <a:t>.length(); </a:t>
            </a:r>
            <a:r>
              <a:rPr lang="en-US" sz="1400" dirty="0">
                <a:solidFill>
                  <a:srgbClr val="6A3E3E"/>
                </a:solidFill>
                <a:latin typeface="Menlo Bold"/>
                <a:cs typeface="Menlo Bold"/>
              </a:rPr>
              <a:t>i</a:t>
            </a:r>
            <a:r>
              <a:rPr lang="en-US" sz="1400" dirty="0">
                <a:solidFill>
                  <a:srgbClr val="000000"/>
                </a:solidFill>
                <a:latin typeface="Menlo Bold"/>
                <a:cs typeface="Menlo Bold"/>
              </a:rPr>
              <a:t>++) {</a:t>
            </a:r>
          </a:p>
          <a:p>
            <a:pPr>
              <a:lnSpc>
                <a:spcPct val="120000"/>
              </a:lnSpc>
            </a:pPr>
            <a:r>
              <a:rPr lang="en-US" sz="1400" b="1" dirty="0">
                <a:solidFill>
                  <a:srgbClr val="000000"/>
                </a:solidFill>
                <a:latin typeface="Menlo Bold"/>
                <a:cs typeface="Menlo Bold"/>
              </a:rPr>
              <a:t>		</a:t>
            </a:r>
            <a:r>
              <a:rPr lang="mr-IN" sz="1400" b="1" dirty="0">
                <a:solidFill>
                  <a:srgbClr val="7F0055"/>
                </a:solidFill>
                <a:latin typeface="Menlo Bold"/>
                <a:cs typeface="Menlo Bold"/>
              </a:rPr>
              <a:t>if</a:t>
            </a:r>
            <a:r>
              <a:rPr lang="mr-IN" sz="1400" dirty="0">
                <a:solidFill>
                  <a:srgbClr val="000000"/>
                </a:solidFill>
                <a:latin typeface="Menlo Bold"/>
                <a:cs typeface="Menlo Bold"/>
              </a:rPr>
              <a:t> (</a:t>
            </a:r>
            <a:r>
              <a:rPr lang="mr-IN" sz="1400" dirty="0">
                <a:solidFill>
                  <a:srgbClr val="6A3E3E"/>
                </a:solidFill>
                <a:latin typeface="Menlo Bold"/>
                <a:cs typeface="Menlo Bold"/>
              </a:rPr>
              <a:t>word</a:t>
            </a:r>
            <a:r>
              <a:rPr lang="mr-IN" sz="1400" dirty="0">
                <a:solidFill>
                  <a:srgbClr val="000000"/>
                </a:solidFill>
                <a:latin typeface="Menlo Bold"/>
                <a:cs typeface="Menlo Bold"/>
              </a:rPr>
              <a:t>.charAt(</a:t>
            </a:r>
            <a:r>
              <a:rPr lang="mr-IN" sz="1400" dirty="0">
                <a:solidFill>
                  <a:srgbClr val="6A3E3E"/>
                </a:solidFill>
                <a:latin typeface="Menlo Bold"/>
                <a:cs typeface="Menlo Bold"/>
              </a:rPr>
              <a:t>i</a:t>
            </a:r>
            <a:r>
              <a:rPr lang="mr-IN" sz="1400" dirty="0">
                <a:solidFill>
                  <a:srgbClr val="000000"/>
                </a:solidFill>
                <a:latin typeface="Menlo Bold"/>
                <a:cs typeface="Menlo Bold"/>
              </a:rPr>
              <a:t>) == </a:t>
            </a:r>
            <a:r>
              <a:rPr lang="mr-IN" sz="1400" dirty="0">
                <a:solidFill>
                  <a:srgbClr val="6A3E3E"/>
                </a:solidFill>
                <a:latin typeface="Menlo Bold"/>
                <a:cs typeface="Menlo Bold"/>
              </a:rPr>
              <a:t>letter</a:t>
            </a:r>
            <a:r>
              <a:rPr lang="mr-IN" sz="1400" dirty="0">
                <a:solidFill>
                  <a:srgbClr val="000000"/>
                </a:solidFill>
                <a:latin typeface="Menlo Bold"/>
                <a:cs typeface="Menlo Bold"/>
              </a:rPr>
              <a:t>)</a:t>
            </a:r>
            <a:r>
              <a:rPr lang="en-US" sz="1400" dirty="0">
                <a:solidFill>
                  <a:srgbClr val="000000"/>
                </a:solidFill>
                <a:latin typeface="Menlo Bold"/>
                <a:cs typeface="Menlo Bold"/>
              </a:rPr>
              <a:t> </a:t>
            </a:r>
            <a:r>
              <a:rPr lang="mr-IN" sz="1400" dirty="0">
                <a:solidFill>
                  <a:srgbClr val="000000"/>
                </a:solidFill>
                <a:latin typeface="Menlo Bold"/>
                <a:cs typeface="Menlo Bold"/>
              </a:rPr>
              <a:t>{</a:t>
            </a:r>
          </a:p>
          <a:p>
            <a:pPr>
              <a:lnSpc>
                <a:spcPct val="120000"/>
              </a:lnSpc>
            </a:pPr>
            <a:r>
              <a:rPr lang="en-US" sz="1400" dirty="0">
                <a:solidFill>
                  <a:srgbClr val="000000"/>
                </a:solidFill>
                <a:latin typeface="Menlo Bold"/>
                <a:cs typeface="Menlo Bold"/>
              </a:rPr>
              <a:t>			</a:t>
            </a:r>
            <a:r>
              <a:rPr lang="en-US" sz="1400" b="1" dirty="0">
                <a:solidFill>
                  <a:srgbClr val="7F0055"/>
                </a:solidFill>
                <a:latin typeface="Menlo Bold"/>
                <a:cs typeface="Menlo Bold"/>
              </a:rPr>
              <a:t>return</a:t>
            </a:r>
            <a:r>
              <a:rPr lang="en-US" sz="1400" dirty="0">
                <a:solidFill>
                  <a:srgbClr val="000000"/>
                </a:solidFill>
                <a:latin typeface="Menlo Bold"/>
                <a:cs typeface="Menlo Bold"/>
              </a:rPr>
              <a:t> </a:t>
            </a:r>
            <a:r>
              <a:rPr lang="en-US" sz="1400" dirty="0">
                <a:solidFill>
                  <a:srgbClr val="7F0055"/>
                </a:solidFill>
                <a:latin typeface="Menlo Bold"/>
                <a:cs typeface="Menlo Bold"/>
              </a:rPr>
              <a:t>true</a:t>
            </a:r>
            <a:r>
              <a:rPr lang="en-US" sz="1400" dirty="0">
                <a:solidFill>
                  <a:srgbClr val="000000"/>
                </a:solidFill>
                <a:latin typeface="Menlo Bold"/>
                <a:cs typeface="Menlo Bold"/>
              </a:rPr>
              <a:t>; </a:t>
            </a:r>
          </a:p>
          <a:p>
            <a:pPr>
              <a:lnSpc>
                <a:spcPct val="120000"/>
              </a:lnSpc>
            </a:pPr>
            <a:r>
              <a:rPr lang="en-US" sz="1400" dirty="0">
                <a:solidFill>
                  <a:srgbClr val="000000"/>
                </a:solidFill>
                <a:latin typeface="Menlo Bold"/>
                <a:cs typeface="Menlo Bold"/>
              </a:rPr>
              <a:t>		}</a:t>
            </a:r>
          </a:p>
          <a:p>
            <a:pPr>
              <a:lnSpc>
                <a:spcPct val="120000"/>
              </a:lnSpc>
            </a:pPr>
            <a:r>
              <a:rPr lang="en-US" sz="1400" dirty="0">
                <a:solidFill>
                  <a:srgbClr val="000000"/>
                </a:solidFill>
                <a:latin typeface="Menlo Bold"/>
                <a:cs typeface="Menlo Bold"/>
              </a:rPr>
              <a:t>	}</a:t>
            </a:r>
          </a:p>
          <a:p>
            <a:pPr>
              <a:lnSpc>
                <a:spcPct val="120000"/>
              </a:lnSpc>
            </a:pPr>
            <a:r>
              <a:rPr lang="en-US" sz="1400" b="1" dirty="0">
                <a:solidFill>
                  <a:srgbClr val="000000"/>
                </a:solidFill>
                <a:latin typeface="Menlo Bold"/>
                <a:cs typeface="Menlo Bold"/>
              </a:rPr>
              <a:t>	</a:t>
            </a:r>
            <a:r>
              <a:rPr lang="en-US" sz="1400" b="1" dirty="0">
                <a:solidFill>
                  <a:srgbClr val="7F0055"/>
                </a:solidFill>
                <a:latin typeface="Menlo Bold"/>
                <a:cs typeface="Menlo Bold"/>
              </a:rPr>
              <a:t>return</a:t>
            </a:r>
            <a:r>
              <a:rPr lang="en-US" sz="1400" dirty="0">
                <a:solidFill>
                  <a:srgbClr val="000000"/>
                </a:solidFill>
                <a:latin typeface="Menlo Bold"/>
                <a:cs typeface="Menlo Bold"/>
              </a:rPr>
              <a:t> </a:t>
            </a:r>
            <a:r>
              <a:rPr lang="en-US" sz="1400" dirty="0">
                <a:solidFill>
                  <a:srgbClr val="7F0055"/>
                </a:solidFill>
                <a:latin typeface="Menlo Bold"/>
                <a:cs typeface="Menlo Bold"/>
              </a:rPr>
              <a:t>false</a:t>
            </a:r>
            <a:r>
              <a:rPr lang="en-US" sz="1400" dirty="0">
                <a:solidFill>
                  <a:srgbClr val="000000"/>
                </a:solidFill>
                <a:latin typeface="Menlo Bold"/>
                <a:cs typeface="Menlo Bold"/>
              </a:rPr>
              <a:t>;</a:t>
            </a:r>
          </a:p>
          <a:p>
            <a:pPr>
              <a:lnSpc>
                <a:spcPct val="120000"/>
              </a:lnSpc>
            </a:pPr>
            <a:r>
              <a:rPr lang="en-US" sz="1400" dirty="0">
                <a:solidFill>
                  <a:srgbClr val="000000"/>
                </a:solidFill>
                <a:latin typeface="Menlo Bold"/>
                <a:cs typeface="Menlo Bold"/>
              </a:rPr>
              <a:t>}</a:t>
            </a:r>
            <a:endParaRPr lang="en-US" sz="1400" dirty="0">
              <a:latin typeface="Menlo Bold"/>
              <a:cs typeface="Menlo Bold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775615" y="4376958"/>
            <a:ext cx="2983487" cy="523220"/>
          </a:xfrm>
          <a:prstGeom prst="rect">
            <a:avLst/>
          </a:prstGeom>
          <a:solidFill>
            <a:srgbClr val="E6A20E"/>
          </a:solidFill>
        </p:spPr>
        <p:txBody>
          <a:bodyPr wrap="square">
            <a:spAutoFit/>
          </a:bodyPr>
          <a:lstStyle/>
          <a:p>
            <a:r>
              <a:rPr lang="en-US" sz="1400" dirty="0">
                <a:latin typeface="Arial"/>
                <a:cs typeface="Arial"/>
              </a:rPr>
              <a:t>Loop over the indexes of character array in the string</a:t>
            </a:r>
          </a:p>
        </p:txBody>
      </p:sp>
      <p:sp>
        <p:nvSpPr>
          <p:cNvPr id="7" name="Rectangle 6"/>
          <p:cNvSpPr/>
          <p:nvPr/>
        </p:nvSpPr>
        <p:spPr>
          <a:xfrm>
            <a:off x="5775614" y="4986990"/>
            <a:ext cx="2983489" cy="523220"/>
          </a:xfrm>
          <a:prstGeom prst="rect">
            <a:avLst/>
          </a:prstGeom>
          <a:solidFill>
            <a:srgbClr val="E6A20E"/>
          </a:solidFill>
        </p:spPr>
        <p:txBody>
          <a:bodyPr wrap="square">
            <a:spAutoFit/>
          </a:bodyPr>
          <a:lstStyle/>
          <a:p>
            <a:r>
              <a:rPr lang="en-US" sz="1400" dirty="0">
                <a:latin typeface="Courier"/>
                <a:cs typeface="Courier"/>
              </a:rPr>
              <a:t>length() </a:t>
            </a:r>
            <a:r>
              <a:rPr lang="en-US" sz="1400" dirty="0">
                <a:latin typeface="Arial"/>
                <a:cs typeface="Arial"/>
              </a:rPr>
              <a:t>returns the number of characters in the String </a:t>
            </a:r>
          </a:p>
        </p:txBody>
      </p:sp>
      <p:sp>
        <p:nvSpPr>
          <p:cNvPr id="9" name="Rectangle 8"/>
          <p:cNvSpPr/>
          <p:nvPr/>
        </p:nvSpPr>
        <p:spPr>
          <a:xfrm>
            <a:off x="5775614" y="5597022"/>
            <a:ext cx="2983489" cy="523220"/>
          </a:xfrm>
          <a:prstGeom prst="rect">
            <a:avLst/>
          </a:prstGeom>
          <a:solidFill>
            <a:srgbClr val="E6A20E"/>
          </a:solidFill>
        </p:spPr>
        <p:txBody>
          <a:bodyPr wrap="square">
            <a:spAutoFit/>
          </a:bodyPr>
          <a:lstStyle/>
          <a:p>
            <a:r>
              <a:rPr lang="en-US" sz="1400" dirty="0">
                <a:latin typeface="Arial"/>
                <a:cs typeface="Arial"/>
              </a:rPr>
              <a:t>Get each letter and compare it to the char in question 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140351" y="3489567"/>
            <a:ext cx="232242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dirty="0">
                <a:solidFill>
                  <a:schemeClr val="accent6"/>
                </a:solidFill>
              </a:rPr>
              <a:t>does</a:t>
            </a:r>
            <a:r>
              <a:rPr lang="zh-CN" altLang="en-US" sz="1400" dirty="0">
                <a:solidFill>
                  <a:schemeClr val="accent6"/>
                </a:solidFill>
              </a:rPr>
              <a:t> </a:t>
            </a:r>
            <a:r>
              <a:rPr lang="en-US" altLang="zh-CN" sz="1400" dirty="0">
                <a:solidFill>
                  <a:schemeClr val="accent6"/>
                </a:solidFill>
              </a:rPr>
              <a:t>the</a:t>
            </a:r>
            <a:r>
              <a:rPr lang="zh-CN" altLang="en-US" sz="1400" dirty="0">
                <a:solidFill>
                  <a:schemeClr val="accent6"/>
                </a:solidFill>
              </a:rPr>
              <a:t> </a:t>
            </a:r>
            <a:r>
              <a:rPr lang="en-US" altLang="zh-CN" sz="1400" dirty="0">
                <a:solidFill>
                  <a:schemeClr val="accent4">
                    <a:lumMod val="60000"/>
                    <a:lumOff val="40000"/>
                  </a:schemeClr>
                </a:solidFill>
                <a:latin typeface="Courier"/>
                <a:cs typeface="Courier"/>
              </a:rPr>
              <a:t>letter</a:t>
            </a:r>
            <a:r>
              <a:rPr lang="zh-CN" altLang="en-US" sz="1400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 </a:t>
            </a:r>
            <a:r>
              <a:rPr lang="en-US" altLang="zh-CN" sz="1400" dirty="0">
                <a:solidFill>
                  <a:schemeClr val="accent6"/>
                </a:solidFill>
              </a:rPr>
              <a:t>appear</a:t>
            </a:r>
            <a:r>
              <a:rPr lang="zh-CN" altLang="en-US" sz="1400" dirty="0">
                <a:solidFill>
                  <a:schemeClr val="accent6"/>
                </a:solidFill>
              </a:rPr>
              <a:t> </a:t>
            </a:r>
            <a:r>
              <a:rPr lang="en-US" altLang="zh-CN" sz="1400" dirty="0">
                <a:solidFill>
                  <a:schemeClr val="accent6"/>
                </a:solidFill>
              </a:rPr>
              <a:t>anywhere</a:t>
            </a:r>
            <a:r>
              <a:rPr lang="zh-CN" altLang="en-US" sz="1400" dirty="0">
                <a:solidFill>
                  <a:schemeClr val="accent6"/>
                </a:solidFill>
              </a:rPr>
              <a:t> </a:t>
            </a:r>
            <a:r>
              <a:rPr lang="en-US" altLang="zh-CN" sz="1400" dirty="0">
                <a:solidFill>
                  <a:schemeClr val="accent6"/>
                </a:solidFill>
              </a:rPr>
              <a:t>in</a:t>
            </a:r>
            <a:r>
              <a:rPr lang="zh-CN" altLang="en-US" sz="1400" dirty="0">
                <a:solidFill>
                  <a:schemeClr val="accent6"/>
                </a:solidFill>
              </a:rPr>
              <a:t> </a:t>
            </a:r>
            <a:r>
              <a:rPr lang="en-US" altLang="zh-CN" sz="1400" dirty="0">
                <a:solidFill>
                  <a:schemeClr val="accent6"/>
                </a:solidFill>
              </a:rPr>
              <a:t>the</a:t>
            </a:r>
            <a:r>
              <a:rPr lang="zh-CN" altLang="en-US" sz="1400" dirty="0">
                <a:solidFill>
                  <a:schemeClr val="accent6"/>
                </a:solidFill>
              </a:rPr>
              <a:t> </a:t>
            </a:r>
            <a:r>
              <a:rPr lang="en-US" altLang="zh-CN" sz="1400" dirty="0">
                <a:solidFill>
                  <a:srgbClr val="B3A2C7"/>
                </a:solidFill>
                <a:latin typeface="Courier"/>
                <a:cs typeface="Courier"/>
              </a:rPr>
              <a:t>word</a:t>
            </a:r>
            <a:r>
              <a:rPr lang="en-US" altLang="zh-CN" sz="1400" dirty="0">
                <a:solidFill>
                  <a:schemeClr val="accent6"/>
                </a:solidFill>
              </a:rPr>
              <a:t>?</a:t>
            </a:r>
            <a:endParaRPr lang="en-US" sz="1400" dirty="0">
              <a:solidFill>
                <a:schemeClr val="accent6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775614" y="6207055"/>
            <a:ext cx="2983489" cy="523220"/>
          </a:xfrm>
          <a:prstGeom prst="rect">
            <a:avLst/>
          </a:prstGeom>
          <a:solidFill>
            <a:srgbClr val="E6A20E"/>
          </a:solidFill>
        </p:spPr>
        <p:txBody>
          <a:bodyPr wrap="square">
            <a:spAutoFit/>
          </a:bodyPr>
          <a:lstStyle/>
          <a:p>
            <a:r>
              <a:rPr lang="en-US" sz="1400" dirty="0">
                <a:latin typeface="Courier"/>
                <a:cs typeface="Courier"/>
              </a:rPr>
              <a:t>charAt</a:t>
            </a:r>
            <a:r>
              <a:rPr lang="en-US" altLang="zh-CN" sz="1400" dirty="0">
                <a:latin typeface="Courier"/>
                <a:cs typeface="Courier"/>
              </a:rPr>
              <a:t>(i)</a:t>
            </a:r>
            <a:r>
              <a:rPr lang="zh-CN" altLang="en-US" sz="1400" dirty="0">
                <a:latin typeface="Courier"/>
                <a:cs typeface="Courier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returns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the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char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at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index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i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in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the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String</a:t>
            </a:r>
            <a:endParaRPr lang="en-US" sz="1400" dirty="0">
              <a:latin typeface="Arial"/>
              <a:cs typeface="Arial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935236" y="6241410"/>
            <a:ext cx="1709021" cy="523220"/>
          </a:xfrm>
          <a:prstGeom prst="rect">
            <a:avLst/>
          </a:prstGeom>
          <a:solidFill>
            <a:srgbClr val="E6A20E"/>
          </a:solidFill>
        </p:spPr>
        <p:txBody>
          <a:bodyPr wrap="square">
            <a:spAutoFit/>
          </a:bodyPr>
          <a:lstStyle/>
          <a:p>
            <a:r>
              <a:rPr lang="en-US" sz="1400" dirty="0">
                <a:latin typeface="Arial"/>
                <a:cs typeface="Arial"/>
              </a:rPr>
              <a:t>If no letters match, return false </a:t>
            </a:r>
          </a:p>
        </p:txBody>
      </p:sp>
      <p:sp>
        <p:nvSpPr>
          <p:cNvPr id="13" name="Rounded Rectangle 12"/>
          <p:cNvSpPr/>
          <p:nvPr/>
        </p:nvSpPr>
        <p:spPr>
          <a:xfrm>
            <a:off x="2828837" y="4033790"/>
            <a:ext cx="1737728" cy="325770"/>
          </a:xfrm>
          <a:prstGeom prst="roundRect">
            <a:avLst/>
          </a:prstGeom>
          <a:noFill/>
          <a:ln w="28575" cmpd="sng">
            <a:solidFill>
              <a:srgbClr val="FF66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>
            <a:off x="935236" y="4513976"/>
            <a:ext cx="3047679" cy="325770"/>
          </a:xfrm>
          <a:prstGeom prst="roundRect">
            <a:avLst/>
          </a:prstGeom>
          <a:noFill/>
          <a:ln w="28575" cmpd="sng">
            <a:solidFill>
              <a:srgbClr val="FF66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ounded Rectangle 14"/>
          <p:cNvSpPr/>
          <p:nvPr/>
        </p:nvSpPr>
        <p:spPr>
          <a:xfrm>
            <a:off x="2031033" y="4513691"/>
            <a:ext cx="1142990" cy="325770"/>
          </a:xfrm>
          <a:prstGeom prst="roundRect">
            <a:avLst/>
          </a:prstGeom>
          <a:noFill/>
          <a:ln w="28575" cmpd="sng">
            <a:solidFill>
              <a:srgbClr val="FF66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ounded Rectangle 15"/>
          <p:cNvSpPr/>
          <p:nvPr/>
        </p:nvSpPr>
        <p:spPr>
          <a:xfrm>
            <a:off x="1428424" y="4828976"/>
            <a:ext cx="2007372" cy="325770"/>
          </a:xfrm>
          <a:prstGeom prst="roundRect">
            <a:avLst/>
          </a:prstGeom>
          <a:noFill/>
          <a:ln w="28575" cmpd="sng">
            <a:solidFill>
              <a:srgbClr val="FF66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ounded Rectangle 16"/>
          <p:cNvSpPr/>
          <p:nvPr/>
        </p:nvSpPr>
        <p:spPr>
          <a:xfrm>
            <a:off x="1615526" y="4834578"/>
            <a:ext cx="1063099" cy="325770"/>
          </a:xfrm>
          <a:prstGeom prst="roundRect">
            <a:avLst/>
          </a:prstGeom>
          <a:noFill/>
          <a:ln w="28575" cmpd="sng">
            <a:solidFill>
              <a:srgbClr val="FF66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ounded Rectangle 17"/>
          <p:cNvSpPr/>
          <p:nvPr/>
        </p:nvSpPr>
        <p:spPr>
          <a:xfrm>
            <a:off x="930709" y="5826984"/>
            <a:ext cx="1556981" cy="325770"/>
          </a:xfrm>
          <a:prstGeom prst="roundRect">
            <a:avLst/>
          </a:prstGeom>
          <a:noFill/>
          <a:ln w="28575" cmpd="sng">
            <a:solidFill>
              <a:srgbClr val="FF66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2828837" y="5407845"/>
            <a:ext cx="232242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accent4">
                    <a:lumMod val="60000"/>
                    <a:lumOff val="40000"/>
                  </a:schemeClr>
                </a:solidFill>
                <a:latin typeface="Courier"/>
                <a:cs typeface="Courier"/>
              </a:rPr>
              <a:t>charAt</a:t>
            </a:r>
            <a:r>
              <a:rPr lang="en-US" altLang="zh-CN" sz="1400" dirty="0">
                <a:solidFill>
                  <a:schemeClr val="accent4">
                    <a:lumMod val="60000"/>
                    <a:lumOff val="40000"/>
                  </a:schemeClr>
                </a:solidFill>
                <a:latin typeface="Courier"/>
                <a:cs typeface="Courier"/>
              </a:rPr>
              <a:t>(i)</a:t>
            </a:r>
            <a:r>
              <a:rPr lang="zh-CN" altLang="en-US" sz="1400" dirty="0">
                <a:solidFill>
                  <a:schemeClr val="accent4">
                    <a:lumMod val="60000"/>
                    <a:lumOff val="40000"/>
                  </a:schemeClr>
                </a:solidFill>
                <a:latin typeface="Courier"/>
                <a:cs typeface="Courier"/>
              </a:rPr>
              <a:t> </a:t>
            </a:r>
            <a:r>
              <a:rPr lang="en-US" altLang="zh-CN" sz="1400" dirty="0">
                <a:solidFill>
                  <a:schemeClr val="accent6"/>
                </a:solidFill>
                <a:latin typeface="Arial"/>
                <a:cs typeface="Arial"/>
              </a:rPr>
              <a:t>cannot</a:t>
            </a:r>
            <a:r>
              <a:rPr lang="zh-CN" altLang="en-US" sz="1400" dirty="0">
                <a:solidFill>
                  <a:schemeClr val="accent6"/>
                </a:solidFill>
                <a:latin typeface="Arial"/>
                <a:cs typeface="Arial"/>
              </a:rPr>
              <a:t> </a:t>
            </a:r>
            <a:r>
              <a:rPr lang="en-US" altLang="zh-CN" sz="1400" dirty="0">
                <a:solidFill>
                  <a:schemeClr val="accent6"/>
                </a:solidFill>
                <a:latin typeface="Arial"/>
                <a:cs typeface="Arial"/>
              </a:rPr>
              <a:t>be</a:t>
            </a:r>
            <a:r>
              <a:rPr lang="zh-CN" altLang="en-US" sz="1400" dirty="0">
                <a:solidFill>
                  <a:schemeClr val="accent6"/>
                </a:solidFill>
                <a:latin typeface="Arial"/>
                <a:cs typeface="Arial"/>
              </a:rPr>
              <a:t> </a:t>
            </a:r>
            <a:r>
              <a:rPr lang="en-US" altLang="zh-CN" sz="1400" dirty="0">
                <a:solidFill>
                  <a:schemeClr val="accent6"/>
                </a:solidFill>
                <a:latin typeface="Arial"/>
                <a:cs typeface="Arial"/>
              </a:rPr>
              <a:t>used</a:t>
            </a:r>
            <a:r>
              <a:rPr lang="zh-CN" altLang="en-US" sz="1400" dirty="0">
                <a:solidFill>
                  <a:schemeClr val="accent6"/>
                </a:solidFill>
                <a:latin typeface="Arial"/>
                <a:cs typeface="Arial"/>
              </a:rPr>
              <a:t> </a:t>
            </a:r>
            <a:r>
              <a:rPr lang="en-US" altLang="zh-CN" sz="1400" dirty="0">
                <a:solidFill>
                  <a:schemeClr val="accent6"/>
                </a:solidFill>
                <a:latin typeface="Arial"/>
                <a:cs typeface="Arial"/>
              </a:rPr>
              <a:t>to</a:t>
            </a:r>
            <a:r>
              <a:rPr lang="zh-CN" altLang="en-US" sz="1400" dirty="0">
                <a:solidFill>
                  <a:schemeClr val="accent6"/>
                </a:solidFill>
                <a:latin typeface="Arial"/>
                <a:cs typeface="Arial"/>
              </a:rPr>
              <a:t> </a:t>
            </a:r>
            <a:r>
              <a:rPr lang="en-US" altLang="zh-CN" sz="1400" dirty="0">
                <a:solidFill>
                  <a:schemeClr val="accent6"/>
                </a:solidFill>
                <a:latin typeface="Arial"/>
                <a:cs typeface="Arial"/>
              </a:rPr>
              <a:t>change</a:t>
            </a:r>
            <a:r>
              <a:rPr lang="zh-CN" altLang="en-US" sz="1400" dirty="0">
                <a:solidFill>
                  <a:schemeClr val="accent6"/>
                </a:solidFill>
                <a:latin typeface="Arial"/>
                <a:cs typeface="Arial"/>
              </a:rPr>
              <a:t> </a:t>
            </a:r>
            <a:r>
              <a:rPr lang="en-US" altLang="zh-CN" sz="1400" dirty="0">
                <a:solidFill>
                  <a:schemeClr val="accent6"/>
                </a:solidFill>
                <a:latin typeface="Arial"/>
                <a:cs typeface="Arial"/>
              </a:rPr>
              <a:t>the</a:t>
            </a:r>
            <a:r>
              <a:rPr lang="zh-CN" altLang="en-US" sz="1400" dirty="0">
                <a:solidFill>
                  <a:schemeClr val="accent6"/>
                </a:solidFill>
                <a:latin typeface="Arial"/>
                <a:cs typeface="Arial"/>
              </a:rPr>
              <a:t> </a:t>
            </a:r>
            <a:r>
              <a:rPr lang="en-US" altLang="zh-CN" sz="1400" dirty="0">
                <a:solidFill>
                  <a:schemeClr val="accent6"/>
                </a:solidFill>
                <a:latin typeface="Arial"/>
                <a:cs typeface="Arial"/>
              </a:rPr>
              <a:t>String</a:t>
            </a:r>
            <a:endParaRPr lang="en-US" sz="1400" dirty="0">
              <a:solidFill>
                <a:schemeClr val="accent6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2949823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9" grpId="0" animBg="1"/>
      <p:bldP spid="10" grpId="0"/>
      <p:bldP spid="11" grpId="0" animBg="1"/>
      <p:bldP spid="12" grpId="0" animBg="1"/>
      <p:bldP spid="13" grpId="0" animBg="1"/>
      <p:bldP spid="13" grpId="1" animBg="1"/>
      <p:bldP spid="14" grpId="0" animBg="1"/>
      <p:bldP spid="14" grpId="1" animBg="1"/>
      <p:bldP spid="15" grpId="0" animBg="1"/>
      <p:bldP spid="15" grpId="1" animBg="1"/>
      <p:bldP spid="16" grpId="0" animBg="1"/>
      <p:bldP spid="16" grpId="1" animBg="1"/>
      <p:bldP spid="17" grpId="0" animBg="1"/>
      <p:bldP spid="17" grpId="1" animBg="1"/>
      <p:bldP spid="18" grpId="0" animBg="1"/>
      <p:bldP spid="1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605070" y="3791265"/>
            <a:ext cx="6362202" cy="241194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4F81BD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US" sz="1400" b="1" dirty="0">
                <a:solidFill>
                  <a:srgbClr val="7F0055"/>
                </a:solidFill>
                <a:latin typeface="Menlo Bold"/>
                <a:cs typeface="Menlo Bold"/>
              </a:rPr>
              <a:t>public</a:t>
            </a:r>
            <a:r>
              <a:rPr lang="en-US" sz="1400" b="1" dirty="0">
                <a:solidFill>
                  <a:srgbClr val="000000"/>
                </a:solidFill>
                <a:latin typeface="Menlo Bold"/>
                <a:cs typeface="Menlo Bold"/>
              </a:rPr>
              <a:t> </a:t>
            </a:r>
            <a:r>
              <a:rPr lang="en-US" sz="1400" b="1" dirty="0">
                <a:solidFill>
                  <a:srgbClr val="7F0055"/>
                </a:solidFill>
                <a:latin typeface="Menlo Bold"/>
                <a:cs typeface="Menlo Bold"/>
              </a:rPr>
              <a:t>static</a:t>
            </a:r>
            <a:r>
              <a:rPr lang="en-US" sz="1400" b="1" dirty="0">
                <a:solidFill>
                  <a:srgbClr val="000000"/>
                </a:solidFill>
                <a:latin typeface="Menlo Bold"/>
                <a:cs typeface="Menlo Bold"/>
              </a:rPr>
              <a:t> </a:t>
            </a:r>
            <a:r>
              <a:rPr lang="en-US" sz="1400" b="1" dirty="0">
                <a:solidFill>
                  <a:srgbClr val="7F0055"/>
                </a:solidFill>
                <a:latin typeface="Menlo Bold"/>
                <a:cs typeface="Menlo Bold"/>
              </a:rPr>
              <a:t>boolean</a:t>
            </a:r>
            <a:r>
              <a:rPr lang="en-US" sz="1400" b="1" dirty="0">
                <a:solidFill>
                  <a:srgbClr val="000000"/>
                </a:solidFill>
                <a:latin typeface="Menlo Bold"/>
                <a:cs typeface="Menlo Bold"/>
              </a:rPr>
              <a:t> </a:t>
            </a:r>
            <a:r>
              <a:rPr lang="en-US" sz="1400" dirty="0">
                <a:solidFill>
                  <a:srgbClr val="000000"/>
                </a:solidFill>
                <a:latin typeface="Menlo Bold"/>
                <a:cs typeface="Menlo Bold"/>
              </a:rPr>
              <a:t>hasLetter(String </a:t>
            </a:r>
            <a:r>
              <a:rPr lang="en-US" sz="1400" dirty="0">
                <a:solidFill>
                  <a:srgbClr val="6A3E3E"/>
                </a:solidFill>
                <a:latin typeface="Menlo Bold"/>
                <a:cs typeface="Menlo Bold"/>
              </a:rPr>
              <a:t>word</a:t>
            </a:r>
            <a:r>
              <a:rPr lang="en-US" sz="1400" dirty="0">
                <a:solidFill>
                  <a:srgbClr val="000000"/>
                </a:solidFill>
                <a:latin typeface="Menlo Bold"/>
                <a:cs typeface="Menlo Bold"/>
              </a:rPr>
              <a:t>, </a:t>
            </a:r>
            <a:r>
              <a:rPr lang="en-US" sz="1400" b="1" dirty="0">
                <a:solidFill>
                  <a:srgbClr val="7F0055"/>
                </a:solidFill>
                <a:latin typeface="Menlo Bold"/>
                <a:cs typeface="Menlo Bold"/>
              </a:rPr>
              <a:t>char</a:t>
            </a:r>
            <a:r>
              <a:rPr lang="en-US" sz="1400" dirty="0">
                <a:solidFill>
                  <a:srgbClr val="000000"/>
                </a:solidFill>
                <a:latin typeface="Menlo Bold"/>
                <a:cs typeface="Menlo Bold"/>
              </a:rPr>
              <a:t> </a:t>
            </a:r>
            <a:r>
              <a:rPr lang="en-US" sz="1400" dirty="0">
                <a:solidFill>
                  <a:srgbClr val="6A3E3E"/>
                </a:solidFill>
                <a:latin typeface="Menlo Bold"/>
                <a:cs typeface="Menlo Bold"/>
              </a:rPr>
              <a:t>letter</a:t>
            </a:r>
            <a:r>
              <a:rPr lang="en-US" sz="1400" dirty="0">
                <a:solidFill>
                  <a:srgbClr val="000000"/>
                </a:solidFill>
                <a:latin typeface="Menlo Bold"/>
                <a:cs typeface="Menlo Bold"/>
              </a:rPr>
              <a:t>)</a:t>
            </a:r>
          </a:p>
          <a:p>
            <a:pPr>
              <a:lnSpc>
                <a:spcPct val="120000"/>
              </a:lnSpc>
            </a:pPr>
            <a:r>
              <a:rPr lang="en-US" sz="1400" dirty="0">
                <a:solidFill>
                  <a:srgbClr val="000000"/>
                </a:solidFill>
                <a:latin typeface="Menlo Bold"/>
                <a:cs typeface="Menlo Bold"/>
              </a:rPr>
              <a:t>{</a:t>
            </a:r>
          </a:p>
          <a:p>
            <a:pPr>
              <a:lnSpc>
                <a:spcPct val="120000"/>
              </a:lnSpc>
            </a:pPr>
            <a:r>
              <a:rPr lang="en-US" sz="1400" b="1" dirty="0">
                <a:solidFill>
                  <a:srgbClr val="000000"/>
                </a:solidFill>
                <a:latin typeface="Menlo Bold"/>
                <a:cs typeface="Menlo Bold"/>
              </a:rPr>
              <a:t>	</a:t>
            </a:r>
            <a:r>
              <a:rPr lang="en-US" sz="1400" b="1" dirty="0">
                <a:solidFill>
                  <a:srgbClr val="7F0055"/>
                </a:solidFill>
                <a:latin typeface="Menlo Bold"/>
                <a:cs typeface="Menlo Bold"/>
              </a:rPr>
              <a:t>for</a:t>
            </a:r>
            <a:r>
              <a:rPr lang="en-US" sz="1400" dirty="0">
                <a:solidFill>
                  <a:srgbClr val="000000"/>
                </a:solidFill>
                <a:latin typeface="Menlo Bold"/>
                <a:cs typeface="Menlo Bold"/>
              </a:rPr>
              <a:t> (</a:t>
            </a:r>
            <a:r>
              <a:rPr lang="en-US" sz="1400" b="1" dirty="0">
                <a:solidFill>
                  <a:srgbClr val="7F0055"/>
                </a:solidFill>
                <a:latin typeface="Menlo Bold"/>
                <a:cs typeface="Menlo Bold"/>
              </a:rPr>
              <a:t>int</a:t>
            </a:r>
            <a:r>
              <a:rPr lang="en-US" sz="1400" dirty="0">
                <a:solidFill>
                  <a:srgbClr val="000000"/>
                </a:solidFill>
                <a:latin typeface="Menlo Bold"/>
                <a:cs typeface="Menlo Bold"/>
              </a:rPr>
              <a:t> </a:t>
            </a:r>
            <a:r>
              <a:rPr lang="en-US" sz="1400" dirty="0">
                <a:solidFill>
                  <a:srgbClr val="6A3E3E"/>
                </a:solidFill>
                <a:latin typeface="Menlo Bold"/>
                <a:cs typeface="Menlo Bold"/>
              </a:rPr>
              <a:t>i</a:t>
            </a:r>
            <a:r>
              <a:rPr lang="en-US" sz="1400" dirty="0">
                <a:solidFill>
                  <a:srgbClr val="000000"/>
                </a:solidFill>
                <a:latin typeface="Menlo Bold"/>
                <a:cs typeface="Menlo Bold"/>
              </a:rPr>
              <a:t> = 0; </a:t>
            </a:r>
            <a:r>
              <a:rPr lang="en-US" sz="1400" dirty="0">
                <a:solidFill>
                  <a:srgbClr val="6A3E3E"/>
                </a:solidFill>
                <a:latin typeface="Menlo Bold"/>
                <a:cs typeface="Menlo Bold"/>
              </a:rPr>
              <a:t>i</a:t>
            </a:r>
            <a:r>
              <a:rPr lang="en-US" sz="1400" dirty="0">
                <a:solidFill>
                  <a:srgbClr val="000000"/>
                </a:solidFill>
                <a:latin typeface="Menlo Bold"/>
                <a:cs typeface="Menlo Bold"/>
              </a:rPr>
              <a:t> &lt; </a:t>
            </a:r>
            <a:r>
              <a:rPr lang="en-US" sz="1400" dirty="0">
                <a:solidFill>
                  <a:srgbClr val="6A3E3E"/>
                </a:solidFill>
                <a:latin typeface="Menlo Bold"/>
                <a:cs typeface="Menlo Bold"/>
              </a:rPr>
              <a:t>word</a:t>
            </a:r>
            <a:r>
              <a:rPr lang="en-US" sz="1400" dirty="0">
                <a:solidFill>
                  <a:srgbClr val="000000"/>
                </a:solidFill>
                <a:latin typeface="Menlo Bold"/>
                <a:cs typeface="Menlo Bold"/>
              </a:rPr>
              <a:t>.length(); </a:t>
            </a:r>
            <a:r>
              <a:rPr lang="en-US" sz="1400" dirty="0">
                <a:solidFill>
                  <a:srgbClr val="6A3E3E"/>
                </a:solidFill>
                <a:latin typeface="Menlo Bold"/>
                <a:cs typeface="Menlo Bold"/>
              </a:rPr>
              <a:t>i</a:t>
            </a:r>
            <a:r>
              <a:rPr lang="en-US" sz="1400" dirty="0">
                <a:solidFill>
                  <a:srgbClr val="000000"/>
                </a:solidFill>
                <a:latin typeface="Menlo Bold"/>
                <a:cs typeface="Menlo Bold"/>
              </a:rPr>
              <a:t>++) {</a:t>
            </a:r>
          </a:p>
          <a:p>
            <a:pPr>
              <a:lnSpc>
                <a:spcPct val="120000"/>
              </a:lnSpc>
            </a:pPr>
            <a:r>
              <a:rPr lang="en-US" sz="1400" b="1" dirty="0">
                <a:solidFill>
                  <a:srgbClr val="000000"/>
                </a:solidFill>
                <a:latin typeface="Menlo Bold"/>
                <a:cs typeface="Menlo Bold"/>
              </a:rPr>
              <a:t>		</a:t>
            </a:r>
            <a:r>
              <a:rPr lang="mr-IN" sz="1400" b="1" dirty="0">
                <a:solidFill>
                  <a:srgbClr val="7F0055"/>
                </a:solidFill>
                <a:latin typeface="Menlo Bold"/>
                <a:cs typeface="Menlo Bold"/>
              </a:rPr>
              <a:t>if</a:t>
            </a:r>
            <a:r>
              <a:rPr lang="mr-IN" sz="1400" dirty="0">
                <a:solidFill>
                  <a:srgbClr val="000000"/>
                </a:solidFill>
                <a:latin typeface="Menlo Bold"/>
                <a:cs typeface="Menlo Bold"/>
              </a:rPr>
              <a:t> (</a:t>
            </a:r>
            <a:r>
              <a:rPr lang="mr-IN" sz="1400" dirty="0">
                <a:solidFill>
                  <a:srgbClr val="6A3E3E"/>
                </a:solidFill>
                <a:latin typeface="Menlo Bold"/>
                <a:cs typeface="Menlo Bold"/>
              </a:rPr>
              <a:t>word</a:t>
            </a:r>
            <a:r>
              <a:rPr lang="mr-IN" sz="1400" dirty="0">
                <a:solidFill>
                  <a:srgbClr val="000000"/>
                </a:solidFill>
                <a:latin typeface="Menlo Bold"/>
                <a:cs typeface="Menlo Bold"/>
              </a:rPr>
              <a:t>.charAt(</a:t>
            </a:r>
            <a:r>
              <a:rPr lang="mr-IN" sz="1400" dirty="0">
                <a:solidFill>
                  <a:srgbClr val="6A3E3E"/>
                </a:solidFill>
                <a:latin typeface="Menlo Bold"/>
                <a:cs typeface="Menlo Bold"/>
              </a:rPr>
              <a:t>i</a:t>
            </a:r>
            <a:r>
              <a:rPr lang="mr-IN" sz="1400" dirty="0">
                <a:solidFill>
                  <a:srgbClr val="000000"/>
                </a:solidFill>
                <a:latin typeface="Menlo Bold"/>
                <a:cs typeface="Menlo Bold"/>
              </a:rPr>
              <a:t>) == </a:t>
            </a:r>
            <a:r>
              <a:rPr lang="mr-IN" sz="1400" dirty="0">
                <a:solidFill>
                  <a:srgbClr val="6A3E3E"/>
                </a:solidFill>
                <a:latin typeface="Menlo Bold"/>
                <a:cs typeface="Menlo Bold"/>
              </a:rPr>
              <a:t>letter</a:t>
            </a:r>
            <a:r>
              <a:rPr lang="mr-IN" sz="1400" dirty="0">
                <a:solidFill>
                  <a:srgbClr val="000000"/>
                </a:solidFill>
                <a:latin typeface="Menlo Bold"/>
                <a:cs typeface="Menlo Bold"/>
              </a:rPr>
              <a:t>)</a:t>
            </a:r>
            <a:r>
              <a:rPr lang="en-US" sz="1400" dirty="0">
                <a:solidFill>
                  <a:srgbClr val="000000"/>
                </a:solidFill>
                <a:latin typeface="Menlo Bold"/>
                <a:cs typeface="Menlo Bold"/>
              </a:rPr>
              <a:t> </a:t>
            </a:r>
            <a:r>
              <a:rPr lang="mr-IN" sz="1400" dirty="0">
                <a:solidFill>
                  <a:srgbClr val="000000"/>
                </a:solidFill>
                <a:latin typeface="Menlo Bold"/>
                <a:cs typeface="Menlo Bold"/>
              </a:rPr>
              <a:t>{</a:t>
            </a:r>
          </a:p>
          <a:p>
            <a:pPr>
              <a:lnSpc>
                <a:spcPct val="120000"/>
              </a:lnSpc>
            </a:pPr>
            <a:r>
              <a:rPr lang="en-US" sz="1400" dirty="0">
                <a:solidFill>
                  <a:srgbClr val="000000"/>
                </a:solidFill>
                <a:latin typeface="Menlo Bold"/>
                <a:cs typeface="Menlo Bold"/>
              </a:rPr>
              <a:t>			</a:t>
            </a:r>
            <a:r>
              <a:rPr lang="en-US" sz="1400" b="1" dirty="0">
                <a:solidFill>
                  <a:srgbClr val="7F0055"/>
                </a:solidFill>
                <a:latin typeface="Menlo Bold"/>
                <a:cs typeface="Menlo Bold"/>
              </a:rPr>
              <a:t>return</a:t>
            </a:r>
            <a:r>
              <a:rPr lang="en-US" sz="1400" dirty="0">
                <a:solidFill>
                  <a:srgbClr val="000000"/>
                </a:solidFill>
                <a:latin typeface="Menlo Bold"/>
                <a:cs typeface="Menlo Bold"/>
              </a:rPr>
              <a:t> </a:t>
            </a:r>
            <a:r>
              <a:rPr lang="en-US" sz="1400" dirty="0">
                <a:solidFill>
                  <a:srgbClr val="7F0055"/>
                </a:solidFill>
                <a:latin typeface="Menlo Bold"/>
                <a:cs typeface="Menlo Bold"/>
              </a:rPr>
              <a:t>true</a:t>
            </a:r>
            <a:r>
              <a:rPr lang="en-US" sz="1400" dirty="0">
                <a:solidFill>
                  <a:srgbClr val="000000"/>
                </a:solidFill>
                <a:latin typeface="Menlo Bold"/>
                <a:cs typeface="Menlo Bold"/>
              </a:rPr>
              <a:t>; </a:t>
            </a:r>
          </a:p>
          <a:p>
            <a:pPr>
              <a:lnSpc>
                <a:spcPct val="120000"/>
              </a:lnSpc>
            </a:pPr>
            <a:r>
              <a:rPr lang="en-US" sz="1400" dirty="0">
                <a:solidFill>
                  <a:srgbClr val="000000"/>
                </a:solidFill>
                <a:latin typeface="Menlo Bold"/>
                <a:cs typeface="Menlo Bold"/>
              </a:rPr>
              <a:t>		}</a:t>
            </a:r>
          </a:p>
          <a:p>
            <a:pPr>
              <a:lnSpc>
                <a:spcPct val="120000"/>
              </a:lnSpc>
            </a:pPr>
            <a:r>
              <a:rPr lang="en-US" sz="1400" dirty="0">
                <a:solidFill>
                  <a:srgbClr val="000000"/>
                </a:solidFill>
                <a:latin typeface="Menlo Bold"/>
                <a:cs typeface="Menlo Bold"/>
              </a:rPr>
              <a:t>	}</a:t>
            </a:r>
          </a:p>
          <a:p>
            <a:pPr>
              <a:lnSpc>
                <a:spcPct val="120000"/>
              </a:lnSpc>
            </a:pPr>
            <a:r>
              <a:rPr lang="en-US" sz="1400" b="1" dirty="0">
                <a:solidFill>
                  <a:srgbClr val="000000"/>
                </a:solidFill>
                <a:latin typeface="Menlo Bold"/>
                <a:cs typeface="Menlo Bold"/>
              </a:rPr>
              <a:t>	</a:t>
            </a:r>
            <a:r>
              <a:rPr lang="en-US" sz="1400" b="1" dirty="0">
                <a:solidFill>
                  <a:srgbClr val="7F0055"/>
                </a:solidFill>
                <a:latin typeface="Menlo Bold"/>
                <a:cs typeface="Menlo Bold"/>
              </a:rPr>
              <a:t>return</a:t>
            </a:r>
            <a:r>
              <a:rPr lang="en-US" sz="1400" dirty="0">
                <a:solidFill>
                  <a:srgbClr val="000000"/>
                </a:solidFill>
                <a:latin typeface="Menlo Bold"/>
                <a:cs typeface="Menlo Bold"/>
              </a:rPr>
              <a:t> </a:t>
            </a:r>
            <a:r>
              <a:rPr lang="en-US" sz="1400" dirty="0">
                <a:solidFill>
                  <a:srgbClr val="7F0055"/>
                </a:solidFill>
                <a:latin typeface="Menlo Bold"/>
                <a:cs typeface="Menlo Bold"/>
              </a:rPr>
              <a:t>false</a:t>
            </a:r>
            <a:r>
              <a:rPr lang="en-US" sz="1400" dirty="0">
                <a:solidFill>
                  <a:srgbClr val="000000"/>
                </a:solidFill>
                <a:latin typeface="Menlo Bold"/>
                <a:cs typeface="Menlo Bold"/>
              </a:rPr>
              <a:t>;</a:t>
            </a:r>
          </a:p>
          <a:p>
            <a:pPr>
              <a:lnSpc>
                <a:spcPct val="120000"/>
              </a:lnSpc>
            </a:pPr>
            <a:r>
              <a:rPr lang="en-US" sz="1400" dirty="0">
                <a:solidFill>
                  <a:srgbClr val="000000"/>
                </a:solidFill>
                <a:latin typeface="Menlo Bold"/>
                <a:cs typeface="Menlo Bold"/>
              </a:rPr>
              <a:t>}</a:t>
            </a:r>
            <a:endParaRPr lang="en-US" sz="1400" dirty="0">
              <a:latin typeface="Menlo Bold"/>
              <a:cs typeface="Menlo Bold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Count the number of syllable</a:t>
            </a:r>
            <a:r>
              <a:rPr lang="en-US" altLang="zh-CN" dirty="0"/>
              <a:t>s</a:t>
            </a:r>
            <a:r>
              <a:rPr lang="zh-CN" altLang="en-US" dirty="0"/>
              <a:t> </a:t>
            </a:r>
            <a:r>
              <a:rPr lang="en-US" altLang="zh-CN" dirty="0"/>
              <a:t>(Contd.)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605070" y="1309867"/>
            <a:ext cx="6362202" cy="241194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4F81BD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US" sz="1400" b="1" dirty="0">
                <a:solidFill>
                  <a:srgbClr val="7F0055"/>
                </a:solidFill>
                <a:latin typeface="Menlo Bold"/>
                <a:cs typeface="Menlo Bold"/>
              </a:rPr>
              <a:t>public</a:t>
            </a:r>
            <a:r>
              <a:rPr lang="en-US" sz="1400" b="1" dirty="0">
                <a:solidFill>
                  <a:srgbClr val="000000"/>
                </a:solidFill>
                <a:latin typeface="Menlo Bold"/>
                <a:cs typeface="Menlo Bold"/>
              </a:rPr>
              <a:t> </a:t>
            </a:r>
            <a:r>
              <a:rPr lang="en-US" sz="1400" b="1" dirty="0">
                <a:solidFill>
                  <a:srgbClr val="7F0055"/>
                </a:solidFill>
                <a:latin typeface="Menlo Bold"/>
                <a:cs typeface="Menlo Bold"/>
              </a:rPr>
              <a:t>static</a:t>
            </a:r>
            <a:r>
              <a:rPr lang="en-US" sz="1400" b="1" dirty="0">
                <a:solidFill>
                  <a:srgbClr val="000000"/>
                </a:solidFill>
                <a:latin typeface="Menlo Bold"/>
                <a:cs typeface="Menlo Bold"/>
              </a:rPr>
              <a:t> </a:t>
            </a:r>
            <a:r>
              <a:rPr lang="en-US" sz="1400" b="1" dirty="0">
                <a:solidFill>
                  <a:srgbClr val="7F0055"/>
                </a:solidFill>
                <a:latin typeface="Menlo Bold"/>
                <a:cs typeface="Menlo Bold"/>
              </a:rPr>
              <a:t>boolean</a:t>
            </a:r>
            <a:r>
              <a:rPr lang="en-US" sz="1400" b="1" dirty="0">
                <a:solidFill>
                  <a:srgbClr val="000000"/>
                </a:solidFill>
                <a:latin typeface="Menlo Bold"/>
                <a:cs typeface="Menlo Bold"/>
              </a:rPr>
              <a:t> </a:t>
            </a:r>
            <a:r>
              <a:rPr lang="en-US" sz="1400" dirty="0">
                <a:solidFill>
                  <a:srgbClr val="000000"/>
                </a:solidFill>
                <a:latin typeface="Menlo Bold"/>
                <a:cs typeface="Menlo Bold"/>
              </a:rPr>
              <a:t>hasLetter(String </a:t>
            </a:r>
            <a:r>
              <a:rPr lang="en-US" sz="1400" dirty="0">
                <a:solidFill>
                  <a:srgbClr val="6A3E3E"/>
                </a:solidFill>
                <a:latin typeface="Menlo Bold"/>
                <a:cs typeface="Menlo Bold"/>
              </a:rPr>
              <a:t>word</a:t>
            </a:r>
            <a:r>
              <a:rPr lang="en-US" sz="1400" dirty="0">
                <a:solidFill>
                  <a:srgbClr val="000000"/>
                </a:solidFill>
                <a:latin typeface="Menlo Bold"/>
                <a:cs typeface="Menlo Bold"/>
              </a:rPr>
              <a:t>, </a:t>
            </a:r>
            <a:r>
              <a:rPr lang="en-US" sz="1400" b="1" dirty="0">
                <a:solidFill>
                  <a:srgbClr val="7F0055"/>
                </a:solidFill>
                <a:latin typeface="Menlo Bold"/>
                <a:cs typeface="Menlo Bold"/>
              </a:rPr>
              <a:t>char</a:t>
            </a:r>
            <a:r>
              <a:rPr lang="en-US" sz="1400" dirty="0">
                <a:solidFill>
                  <a:srgbClr val="000000"/>
                </a:solidFill>
                <a:latin typeface="Menlo Bold"/>
                <a:cs typeface="Menlo Bold"/>
              </a:rPr>
              <a:t> </a:t>
            </a:r>
            <a:r>
              <a:rPr lang="en-US" sz="1400" dirty="0">
                <a:solidFill>
                  <a:srgbClr val="6A3E3E"/>
                </a:solidFill>
                <a:latin typeface="Menlo Bold"/>
                <a:cs typeface="Menlo Bold"/>
              </a:rPr>
              <a:t>letter</a:t>
            </a:r>
            <a:r>
              <a:rPr lang="en-US" sz="1400" dirty="0">
                <a:solidFill>
                  <a:srgbClr val="000000"/>
                </a:solidFill>
                <a:latin typeface="Menlo Bold"/>
                <a:cs typeface="Menlo Bold"/>
              </a:rPr>
              <a:t>)</a:t>
            </a:r>
          </a:p>
          <a:p>
            <a:pPr>
              <a:lnSpc>
                <a:spcPct val="120000"/>
              </a:lnSpc>
            </a:pPr>
            <a:r>
              <a:rPr lang="en-US" sz="1400" dirty="0">
                <a:solidFill>
                  <a:srgbClr val="000000"/>
                </a:solidFill>
                <a:latin typeface="Menlo Bold"/>
                <a:cs typeface="Menlo Bold"/>
              </a:rPr>
              <a:t>{</a:t>
            </a:r>
          </a:p>
          <a:p>
            <a:pPr>
              <a:lnSpc>
                <a:spcPct val="120000"/>
              </a:lnSpc>
            </a:pPr>
            <a:r>
              <a:rPr lang="en-US" sz="1400" b="1" dirty="0">
                <a:solidFill>
                  <a:srgbClr val="000000"/>
                </a:solidFill>
                <a:latin typeface="Menlo Bold"/>
                <a:cs typeface="Menlo Bold"/>
              </a:rPr>
              <a:t>	</a:t>
            </a:r>
            <a:r>
              <a:rPr lang="en-US" sz="1400" b="1" dirty="0">
                <a:solidFill>
                  <a:srgbClr val="7F0055"/>
                </a:solidFill>
                <a:latin typeface="Menlo Bold"/>
                <a:cs typeface="Menlo Bold"/>
              </a:rPr>
              <a:t>for</a:t>
            </a:r>
            <a:r>
              <a:rPr lang="en-US" sz="1400" dirty="0">
                <a:solidFill>
                  <a:srgbClr val="000000"/>
                </a:solidFill>
                <a:latin typeface="Menlo Bold"/>
                <a:cs typeface="Menlo Bold"/>
              </a:rPr>
              <a:t> (</a:t>
            </a:r>
            <a:r>
              <a:rPr lang="en-US" sz="1400" b="1" dirty="0">
                <a:solidFill>
                  <a:srgbClr val="7F0055"/>
                </a:solidFill>
                <a:latin typeface="Menlo Bold"/>
                <a:cs typeface="Menlo Bold"/>
              </a:rPr>
              <a:t>char</a:t>
            </a:r>
            <a:r>
              <a:rPr lang="en-US" sz="1400" dirty="0">
                <a:solidFill>
                  <a:srgbClr val="000000"/>
                </a:solidFill>
                <a:latin typeface="Menlo Bold"/>
                <a:cs typeface="Menlo Bold"/>
              </a:rPr>
              <a:t> </a:t>
            </a:r>
            <a:r>
              <a:rPr lang="en-US" sz="1400" dirty="0">
                <a:solidFill>
                  <a:srgbClr val="6A3E3E"/>
                </a:solidFill>
                <a:latin typeface="Menlo Bold"/>
                <a:cs typeface="Menlo Bold"/>
              </a:rPr>
              <a:t>c</a:t>
            </a:r>
            <a:r>
              <a:rPr lang="en-US" altLang="zh-CN" sz="1400" dirty="0">
                <a:solidFill>
                  <a:srgbClr val="000000"/>
                </a:solidFill>
                <a:latin typeface="Menlo Bold"/>
                <a:cs typeface="Menlo Bold"/>
              </a:rPr>
              <a:t>:</a:t>
            </a:r>
            <a:r>
              <a:rPr lang="en-US" sz="1400" dirty="0">
                <a:solidFill>
                  <a:srgbClr val="000000"/>
                </a:solidFill>
                <a:latin typeface="Menlo Bold"/>
                <a:cs typeface="Menlo Bold"/>
              </a:rPr>
              <a:t> </a:t>
            </a:r>
            <a:r>
              <a:rPr lang="en-US" sz="1400" dirty="0">
                <a:solidFill>
                  <a:srgbClr val="6A3E3E"/>
                </a:solidFill>
                <a:latin typeface="Menlo Bold"/>
                <a:cs typeface="Menlo Bold"/>
              </a:rPr>
              <a:t>word</a:t>
            </a:r>
            <a:r>
              <a:rPr lang="en-US" sz="1400" dirty="0">
                <a:solidFill>
                  <a:srgbClr val="000000"/>
                </a:solidFill>
                <a:latin typeface="Menlo Bold"/>
                <a:cs typeface="Menlo Bold"/>
              </a:rPr>
              <a:t>.toC</a:t>
            </a:r>
            <a:r>
              <a:rPr lang="en-US" altLang="zh-CN" sz="1400" dirty="0">
                <a:solidFill>
                  <a:srgbClr val="000000"/>
                </a:solidFill>
                <a:latin typeface="Menlo Bold"/>
                <a:cs typeface="Menlo Bold"/>
              </a:rPr>
              <a:t>harArray</a:t>
            </a:r>
            <a:r>
              <a:rPr lang="en-US" sz="1400" dirty="0">
                <a:solidFill>
                  <a:srgbClr val="000000"/>
                </a:solidFill>
                <a:latin typeface="Menlo Bold"/>
                <a:cs typeface="Menlo Bold"/>
              </a:rPr>
              <a:t>()) {</a:t>
            </a:r>
          </a:p>
          <a:p>
            <a:pPr>
              <a:lnSpc>
                <a:spcPct val="120000"/>
              </a:lnSpc>
            </a:pPr>
            <a:r>
              <a:rPr lang="en-US" sz="1400" b="1" dirty="0">
                <a:solidFill>
                  <a:srgbClr val="000000"/>
                </a:solidFill>
                <a:latin typeface="Menlo Bold"/>
                <a:cs typeface="Menlo Bold"/>
              </a:rPr>
              <a:t>		</a:t>
            </a:r>
            <a:r>
              <a:rPr lang="mr-IN" sz="1400" b="1" dirty="0">
                <a:solidFill>
                  <a:srgbClr val="7F0055"/>
                </a:solidFill>
                <a:latin typeface="Menlo Bold"/>
                <a:cs typeface="Menlo Bold"/>
              </a:rPr>
              <a:t>if</a:t>
            </a:r>
            <a:r>
              <a:rPr lang="mr-IN" sz="1400" dirty="0">
                <a:solidFill>
                  <a:srgbClr val="000000"/>
                </a:solidFill>
                <a:latin typeface="Menlo Bold"/>
                <a:cs typeface="Menlo Bold"/>
              </a:rPr>
              <a:t> (</a:t>
            </a:r>
            <a:r>
              <a:rPr lang="en-US" sz="1400" dirty="0">
                <a:solidFill>
                  <a:srgbClr val="6A3E3E"/>
                </a:solidFill>
                <a:latin typeface="Menlo Bold"/>
                <a:cs typeface="Menlo Bold"/>
              </a:rPr>
              <a:t>c</a:t>
            </a:r>
            <a:r>
              <a:rPr lang="zh-CN" altLang="en-US" sz="1400" dirty="0">
                <a:solidFill>
                  <a:srgbClr val="6A3E3E"/>
                </a:solidFill>
                <a:latin typeface="Menlo Bold"/>
                <a:cs typeface="Menlo Bold"/>
              </a:rPr>
              <a:t> </a:t>
            </a:r>
            <a:r>
              <a:rPr lang="mr-IN" sz="1400" dirty="0">
                <a:solidFill>
                  <a:srgbClr val="000000"/>
                </a:solidFill>
                <a:latin typeface="Menlo Bold"/>
                <a:cs typeface="Menlo Bold"/>
              </a:rPr>
              <a:t>== </a:t>
            </a:r>
            <a:r>
              <a:rPr lang="mr-IN" sz="1400" dirty="0">
                <a:solidFill>
                  <a:srgbClr val="6A3E3E"/>
                </a:solidFill>
                <a:latin typeface="Menlo Bold"/>
                <a:cs typeface="Menlo Bold"/>
              </a:rPr>
              <a:t>letter</a:t>
            </a:r>
            <a:r>
              <a:rPr lang="mr-IN" sz="1400" dirty="0">
                <a:solidFill>
                  <a:srgbClr val="000000"/>
                </a:solidFill>
                <a:latin typeface="Menlo Bold"/>
                <a:cs typeface="Menlo Bold"/>
              </a:rPr>
              <a:t>)</a:t>
            </a:r>
            <a:r>
              <a:rPr lang="en-US" sz="1400" dirty="0">
                <a:solidFill>
                  <a:srgbClr val="000000"/>
                </a:solidFill>
                <a:latin typeface="Menlo Bold"/>
                <a:cs typeface="Menlo Bold"/>
              </a:rPr>
              <a:t> </a:t>
            </a:r>
            <a:r>
              <a:rPr lang="mr-IN" sz="1400" dirty="0">
                <a:solidFill>
                  <a:srgbClr val="000000"/>
                </a:solidFill>
                <a:latin typeface="Menlo Bold"/>
                <a:cs typeface="Menlo Bold"/>
              </a:rPr>
              <a:t>{</a:t>
            </a:r>
          </a:p>
          <a:p>
            <a:pPr>
              <a:lnSpc>
                <a:spcPct val="120000"/>
              </a:lnSpc>
            </a:pPr>
            <a:r>
              <a:rPr lang="en-US" sz="1400" dirty="0">
                <a:solidFill>
                  <a:srgbClr val="000000"/>
                </a:solidFill>
                <a:latin typeface="Menlo Bold"/>
                <a:cs typeface="Menlo Bold"/>
              </a:rPr>
              <a:t>			</a:t>
            </a:r>
            <a:r>
              <a:rPr lang="en-US" sz="1400" b="1" dirty="0">
                <a:solidFill>
                  <a:srgbClr val="7F0055"/>
                </a:solidFill>
                <a:latin typeface="Menlo Bold"/>
                <a:cs typeface="Menlo Bold"/>
              </a:rPr>
              <a:t>return</a:t>
            </a:r>
            <a:r>
              <a:rPr lang="en-US" sz="1400" dirty="0">
                <a:solidFill>
                  <a:srgbClr val="000000"/>
                </a:solidFill>
                <a:latin typeface="Menlo Bold"/>
                <a:cs typeface="Menlo Bold"/>
              </a:rPr>
              <a:t> </a:t>
            </a:r>
            <a:r>
              <a:rPr lang="en-US" sz="1400" dirty="0">
                <a:solidFill>
                  <a:srgbClr val="7F0055"/>
                </a:solidFill>
                <a:latin typeface="Menlo Bold"/>
                <a:cs typeface="Menlo Bold"/>
              </a:rPr>
              <a:t>true</a:t>
            </a:r>
            <a:r>
              <a:rPr lang="en-US" sz="1400" dirty="0">
                <a:solidFill>
                  <a:srgbClr val="000000"/>
                </a:solidFill>
                <a:latin typeface="Menlo Bold"/>
                <a:cs typeface="Menlo Bold"/>
              </a:rPr>
              <a:t>; </a:t>
            </a:r>
          </a:p>
          <a:p>
            <a:pPr>
              <a:lnSpc>
                <a:spcPct val="120000"/>
              </a:lnSpc>
            </a:pPr>
            <a:r>
              <a:rPr lang="en-US" sz="1400" dirty="0">
                <a:solidFill>
                  <a:srgbClr val="000000"/>
                </a:solidFill>
                <a:latin typeface="Menlo Bold"/>
                <a:cs typeface="Menlo Bold"/>
              </a:rPr>
              <a:t>		}</a:t>
            </a:r>
          </a:p>
          <a:p>
            <a:pPr>
              <a:lnSpc>
                <a:spcPct val="120000"/>
              </a:lnSpc>
            </a:pPr>
            <a:r>
              <a:rPr lang="en-US" sz="1400" dirty="0">
                <a:solidFill>
                  <a:srgbClr val="000000"/>
                </a:solidFill>
                <a:latin typeface="Menlo Bold"/>
                <a:cs typeface="Menlo Bold"/>
              </a:rPr>
              <a:t>	}</a:t>
            </a:r>
          </a:p>
          <a:p>
            <a:pPr>
              <a:lnSpc>
                <a:spcPct val="120000"/>
              </a:lnSpc>
            </a:pPr>
            <a:r>
              <a:rPr lang="en-US" sz="1400" b="1" dirty="0">
                <a:solidFill>
                  <a:srgbClr val="000000"/>
                </a:solidFill>
                <a:latin typeface="Menlo Bold"/>
                <a:cs typeface="Menlo Bold"/>
              </a:rPr>
              <a:t>	</a:t>
            </a:r>
            <a:r>
              <a:rPr lang="en-US" sz="1400" b="1" dirty="0">
                <a:solidFill>
                  <a:srgbClr val="7F0055"/>
                </a:solidFill>
                <a:latin typeface="Menlo Bold"/>
                <a:cs typeface="Menlo Bold"/>
              </a:rPr>
              <a:t>return</a:t>
            </a:r>
            <a:r>
              <a:rPr lang="en-US" sz="1400" dirty="0">
                <a:solidFill>
                  <a:srgbClr val="000000"/>
                </a:solidFill>
                <a:latin typeface="Menlo Bold"/>
                <a:cs typeface="Menlo Bold"/>
              </a:rPr>
              <a:t> </a:t>
            </a:r>
            <a:r>
              <a:rPr lang="en-US" sz="1400" dirty="0">
                <a:solidFill>
                  <a:srgbClr val="7F0055"/>
                </a:solidFill>
                <a:latin typeface="Menlo Bold"/>
                <a:cs typeface="Menlo Bold"/>
              </a:rPr>
              <a:t>false</a:t>
            </a:r>
            <a:r>
              <a:rPr lang="en-US" sz="1400" dirty="0">
                <a:solidFill>
                  <a:srgbClr val="000000"/>
                </a:solidFill>
                <a:latin typeface="Menlo Bold"/>
                <a:cs typeface="Menlo Bold"/>
              </a:rPr>
              <a:t>;</a:t>
            </a:r>
          </a:p>
          <a:p>
            <a:pPr>
              <a:lnSpc>
                <a:spcPct val="120000"/>
              </a:lnSpc>
            </a:pPr>
            <a:r>
              <a:rPr lang="en-US" sz="1400" dirty="0">
                <a:solidFill>
                  <a:srgbClr val="000000"/>
                </a:solidFill>
                <a:latin typeface="Menlo Bold"/>
                <a:cs typeface="Menlo Bold"/>
              </a:rPr>
              <a:t>}</a:t>
            </a:r>
            <a:endParaRPr lang="en-US" sz="1400" dirty="0">
              <a:latin typeface="Menlo Bold"/>
              <a:cs typeface="Menlo Bold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1892083" y="1832235"/>
            <a:ext cx="1769495" cy="325770"/>
          </a:xfrm>
          <a:prstGeom prst="roundRect">
            <a:avLst/>
          </a:prstGeom>
          <a:noFill/>
          <a:ln w="28575" cmpd="sng">
            <a:solidFill>
              <a:srgbClr val="FF66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5479876" y="2161384"/>
            <a:ext cx="3067753" cy="523220"/>
          </a:xfrm>
          <a:prstGeom prst="rect">
            <a:avLst/>
          </a:prstGeom>
          <a:solidFill>
            <a:srgbClr val="E6A20E"/>
          </a:solidFill>
        </p:spPr>
        <p:txBody>
          <a:bodyPr wrap="square">
            <a:spAutoFit/>
          </a:bodyPr>
          <a:lstStyle/>
          <a:p>
            <a:r>
              <a:rPr lang="en-US" sz="1400" dirty="0">
                <a:latin typeface="Courier"/>
                <a:cs typeface="Courier"/>
              </a:rPr>
              <a:t>toCharArray</a:t>
            </a:r>
            <a:r>
              <a:rPr lang="en-US" altLang="zh-CN" sz="1400" dirty="0">
                <a:latin typeface="Courier"/>
                <a:cs typeface="Courier"/>
              </a:rPr>
              <a:t>()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returns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the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chars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in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a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String,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as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a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char[]</a:t>
            </a:r>
            <a:endParaRPr lang="en-US" sz="1400" dirty="0">
              <a:latin typeface="Arial"/>
              <a:cs typeface="Arial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479876" y="1740040"/>
            <a:ext cx="3067753" cy="307777"/>
          </a:xfrm>
          <a:prstGeom prst="rect">
            <a:avLst/>
          </a:prstGeom>
          <a:solidFill>
            <a:srgbClr val="E6A20E"/>
          </a:solidFill>
        </p:spPr>
        <p:txBody>
          <a:bodyPr wrap="square">
            <a:spAutoFit/>
          </a:bodyPr>
          <a:lstStyle/>
          <a:p>
            <a:r>
              <a:rPr lang="en-US" sz="1400" dirty="0">
                <a:latin typeface="Arial"/>
                <a:cs typeface="Arial"/>
              </a:rPr>
              <a:t>Same method, using a for-each loop </a:t>
            </a:r>
          </a:p>
        </p:txBody>
      </p:sp>
      <p:sp>
        <p:nvSpPr>
          <p:cNvPr id="8" name="Rectangle 7"/>
          <p:cNvSpPr/>
          <p:nvPr/>
        </p:nvSpPr>
        <p:spPr>
          <a:xfrm>
            <a:off x="5479876" y="2798171"/>
            <a:ext cx="3067753" cy="738664"/>
          </a:xfrm>
          <a:prstGeom prst="rect">
            <a:avLst/>
          </a:prstGeom>
          <a:solidFill>
            <a:srgbClr val="E6A20E"/>
          </a:solidFill>
        </p:spPr>
        <p:txBody>
          <a:bodyPr wrap="square">
            <a:spAutoFit/>
          </a:bodyPr>
          <a:lstStyle/>
          <a:p>
            <a:r>
              <a:rPr lang="en-US" sz="1400" dirty="0">
                <a:latin typeface="Arial"/>
                <a:cs typeface="Arial"/>
              </a:rPr>
              <a:t>Change this method so that it returns the index where it first finds letter (or -1 if it doesn't find it)? 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2563723" y="4997236"/>
            <a:ext cx="426213" cy="0"/>
          </a:xfrm>
          <a:prstGeom prst="line">
            <a:avLst/>
          </a:prstGeom>
          <a:ln w="5715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1578546" y="3984182"/>
            <a:ext cx="711156" cy="0"/>
          </a:xfrm>
          <a:prstGeom prst="line">
            <a:avLst/>
          </a:prstGeom>
          <a:ln w="5715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1622619" y="5779376"/>
            <a:ext cx="538928" cy="0"/>
          </a:xfrm>
          <a:prstGeom prst="line">
            <a:avLst/>
          </a:prstGeom>
          <a:ln w="5715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1670864" y="3585520"/>
            <a:ext cx="50893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>
                <a:solidFill>
                  <a:srgbClr val="FF0000"/>
                </a:solidFill>
                <a:latin typeface="Menlo Bold"/>
                <a:cs typeface="Menlo Bold"/>
              </a:rPr>
              <a:t>int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2914873" y="5037567"/>
            <a:ext cx="2927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>
                <a:solidFill>
                  <a:srgbClr val="FF0000"/>
                </a:solidFill>
                <a:latin typeface="Menlo Bold"/>
                <a:cs typeface="Menlo Bold"/>
              </a:rPr>
              <a:t>i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892083" y="5389632"/>
            <a:ext cx="4008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400" b="1" dirty="0">
                <a:solidFill>
                  <a:srgbClr val="FF0000"/>
                </a:solidFill>
                <a:latin typeface="Menlo Bold"/>
                <a:cs typeface="Menlo Bold"/>
              </a:rPr>
              <a:t>-1</a:t>
            </a:r>
            <a:endParaRPr lang="en-US" sz="1400" b="1" dirty="0">
              <a:solidFill>
                <a:srgbClr val="FF0000"/>
              </a:solidFill>
              <a:latin typeface="Menlo Bold"/>
              <a:cs typeface="Menlo Bold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5955799" y="4129233"/>
            <a:ext cx="3064251" cy="954107"/>
          </a:xfrm>
          <a:prstGeom prst="rect">
            <a:avLst/>
          </a:prstGeom>
          <a:solidFill>
            <a:srgbClr val="E6A20E"/>
          </a:solidFill>
        </p:spPr>
        <p:txBody>
          <a:bodyPr wrap="square">
            <a:spAutoFit/>
          </a:bodyPr>
          <a:lstStyle/>
          <a:p>
            <a:r>
              <a:rPr lang="en-US" sz="1400" dirty="0">
                <a:latin typeface="Arial"/>
                <a:cs typeface="Arial"/>
              </a:rPr>
              <a:t>built-in String method </a:t>
            </a:r>
            <a:r>
              <a:rPr lang="en-US" sz="1400" dirty="0">
                <a:latin typeface="Courier"/>
                <a:cs typeface="Courier"/>
              </a:rPr>
              <a:t>indexOf(String str)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sz="1400" dirty="0">
                <a:latin typeface="Arial"/>
                <a:cs typeface="Arial"/>
              </a:rPr>
              <a:t>does exactly this, but with a String to match. </a:t>
            </a:r>
          </a:p>
        </p:txBody>
      </p:sp>
      <p:sp>
        <p:nvSpPr>
          <p:cNvPr id="21" name="Rectangle 20"/>
          <p:cNvSpPr/>
          <p:nvPr/>
        </p:nvSpPr>
        <p:spPr>
          <a:xfrm>
            <a:off x="3766665" y="5243628"/>
            <a:ext cx="4601020" cy="83099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srgbClr val="000000"/>
                </a:solidFill>
                <a:latin typeface="Menlo Bold"/>
                <a:cs typeface="Menlo Bold"/>
              </a:rPr>
              <a:t>String text = </a:t>
            </a:r>
            <a:r>
              <a:rPr lang="en-US" sz="1200" dirty="0">
                <a:solidFill>
                  <a:srgbClr val="2A00FF"/>
                </a:solidFill>
                <a:latin typeface="Menlo Bold"/>
                <a:cs typeface="Menlo Bold"/>
              </a:rPr>
              <a:t>"Can you hear me? Hello, hello?</a:t>
            </a:r>
          </a:p>
          <a:p>
            <a:r>
              <a:rPr lang="en-US" sz="1200" dirty="0">
                <a:solidFill>
                  <a:srgbClr val="7F0055"/>
                </a:solidFill>
                <a:latin typeface="Menlo Bold"/>
                <a:cs typeface="Menlo Bold"/>
              </a:rPr>
              <a:t>int</a:t>
            </a:r>
            <a:r>
              <a:rPr lang="en-US" sz="1200" dirty="0">
                <a:solidFill>
                  <a:srgbClr val="000000"/>
                </a:solidFill>
                <a:latin typeface="Menlo Bold"/>
                <a:cs typeface="Menlo Bold"/>
              </a:rPr>
              <a:t> index = text.indexOf(</a:t>
            </a:r>
            <a:r>
              <a:rPr lang="en-US" sz="1200" dirty="0">
                <a:solidFill>
                  <a:srgbClr val="2A00FF"/>
                </a:solidFill>
                <a:latin typeface="Menlo Bold"/>
                <a:cs typeface="Menlo Bold"/>
              </a:rPr>
              <a:t>"he"</a:t>
            </a:r>
            <a:r>
              <a:rPr lang="en-US" sz="1200" dirty="0">
                <a:solidFill>
                  <a:srgbClr val="000000"/>
                </a:solidFill>
                <a:latin typeface="Menlo Bold"/>
                <a:cs typeface="Menlo Bold"/>
              </a:rPr>
              <a:t>);  </a:t>
            </a:r>
            <a:r>
              <a:rPr lang="en-US" sz="1200" dirty="0">
                <a:solidFill>
                  <a:srgbClr val="3F7F5F"/>
                </a:solidFill>
                <a:latin typeface="Menlo Bold"/>
                <a:cs typeface="Menlo Bold"/>
              </a:rPr>
              <a:t>// index is 8</a:t>
            </a:r>
            <a:endParaRPr lang="en-US" sz="1200" dirty="0">
              <a:solidFill>
                <a:srgbClr val="000000"/>
              </a:solidFill>
              <a:latin typeface="Menlo Bold"/>
              <a:cs typeface="Menlo Bold"/>
            </a:endParaRPr>
          </a:p>
          <a:p>
            <a:r>
              <a:rPr lang="mr-IN" sz="1200" dirty="0">
                <a:solidFill>
                  <a:srgbClr val="000000"/>
                </a:solidFill>
                <a:latin typeface="Menlo Bold"/>
                <a:cs typeface="Menlo Bold"/>
              </a:rPr>
              <a:t>index = text.indexOf(</a:t>
            </a:r>
            <a:r>
              <a:rPr lang="mr-IN" sz="1200" dirty="0">
                <a:solidFill>
                  <a:srgbClr val="2A00FF"/>
                </a:solidFill>
                <a:latin typeface="Menlo Bold"/>
                <a:cs typeface="Menlo Bold"/>
              </a:rPr>
              <a:t>"He"</a:t>
            </a:r>
            <a:r>
              <a:rPr lang="mr-IN" sz="1200" dirty="0">
                <a:solidFill>
                  <a:srgbClr val="000000"/>
                </a:solidFill>
                <a:latin typeface="Menlo Bold"/>
                <a:cs typeface="Menlo Bold"/>
              </a:rPr>
              <a:t>);      </a:t>
            </a:r>
            <a:r>
              <a:rPr lang="mr-IN" sz="1200" dirty="0">
                <a:solidFill>
                  <a:srgbClr val="3F7F5F"/>
                </a:solidFill>
                <a:latin typeface="Menlo Bold"/>
                <a:cs typeface="Menlo Bold"/>
              </a:rPr>
              <a:t>// index is 17</a:t>
            </a:r>
          </a:p>
          <a:p>
            <a:r>
              <a:rPr lang="en-US" sz="1200" dirty="0">
                <a:solidFill>
                  <a:srgbClr val="000000"/>
                </a:solidFill>
                <a:latin typeface="Menlo Bold"/>
                <a:cs typeface="Menlo Bold"/>
              </a:rPr>
              <a:t>index = text.indexOf(</a:t>
            </a:r>
            <a:r>
              <a:rPr lang="en-US" sz="1200" dirty="0">
                <a:solidFill>
                  <a:srgbClr val="2A00FF"/>
                </a:solidFill>
                <a:latin typeface="Menlo Bold"/>
                <a:cs typeface="Menlo Bold"/>
              </a:rPr>
              <a:t>"Help"</a:t>
            </a:r>
            <a:r>
              <a:rPr lang="en-US" sz="1200" dirty="0">
                <a:solidFill>
                  <a:srgbClr val="000000"/>
                </a:solidFill>
                <a:latin typeface="Menlo Bold"/>
                <a:cs typeface="Menlo Bold"/>
              </a:rPr>
              <a:t>);    </a:t>
            </a:r>
            <a:r>
              <a:rPr lang="en-US" sz="1200" dirty="0">
                <a:solidFill>
                  <a:srgbClr val="3F7F5F"/>
                </a:solidFill>
                <a:latin typeface="Menlo Bold"/>
                <a:cs typeface="Menlo Bold"/>
              </a:rPr>
              <a:t>// index is -1</a:t>
            </a:r>
            <a:endParaRPr lang="en-US" sz="1200" dirty="0">
              <a:latin typeface="Menlo Bold"/>
              <a:cs typeface="Menlo Bold"/>
            </a:endParaRPr>
          </a:p>
        </p:txBody>
      </p:sp>
      <p:cxnSp>
        <p:nvCxnSpPr>
          <p:cNvPr id="23" name="Straight Arrow Connector 22"/>
          <p:cNvCxnSpPr/>
          <p:nvPr/>
        </p:nvCxnSpPr>
        <p:spPr>
          <a:xfrm>
            <a:off x="4730540" y="5037567"/>
            <a:ext cx="0" cy="204515"/>
          </a:xfrm>
          <a:prstGeom prst="straightConnector1">
            <a:avLst/>
          </a:prstGeom>
          <a:ln w="19050" cmpd="sng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4596982" y="4793747"/>
            <a:ext cx="27025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200" b="1" dirty="0">
                <a:solidFill>
                  <a:srgbClr val="008000"/>
                </a:solidFill>
                <a:latin typeface="Arial"/>
                <a:cs typeface="Arial"/>
              </a:rPr>
              <a:t>0</a:t>
            </a:r>
            <a:endParaRPr lang="en-US" sz="1200" b="1" dirty="0">
              <a:solidFill>
                <a:srgbClr val="008000"/>
              </a:solidFill>
              <a:latin typeface="Arial"/>
              <a:cs typeface="Arial"/>
            </a:endParaRPr>
          </a:p>
        </p:txBody>
      </p:sp>
      <p:sp>
        <p:nvSpPr>
          <p:cNvPr id="34" name="Rounded Rectangle 33"/>
          <p:cNvSpPr/>
          <p:nvPr/>
        </p:nvSpPr>
        <p:spPr>
          <a:xfrm>
            <a:off x="5200476" y="5262372"/>
            <a:ext cx="215961" cy="238042"/>
          </a:xfrm>
          <a:prstGeom prst="roundRect">
            <a:avLst/>
          </a:prstGeom>
          <a:noFill/>
          <a:ln w="28575" cmpd="sng">
            <a:solidFill>
              <a:srgbClr val="FF66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ounded Rectangle 34"/>
          <p:cNvSpPr/>
          <p:nvPr/>
        </p:nvSpPr>
        <p:spPr>
          <a:xfrm>
            <a:off x="5847818" y="5262372"/>
            <a:ext cx="215961" cy="238042"/>
          </a:xfrm>
          <a:prstGeom prst="roundRect">
            <a:avLst/>
          </a:prstGeom>
          <a:noFill/>
          <a:ln w="28575" cmpd="sng">
            <a:solidFill>
              <a:srgbClr val="FF66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/>
          <p:cNvSpPr/>
          <p:nvPr/>
        </p:nvSpPr>
        <p:spPr>
          <a:xfrm>
            <a:off x="2388268" y="6197218"/>
            <a:ext cx="4676444" cy="523220"/>
          </a:xfrm>
          <a:prstGeom prst="rect">
            <a:avLst/>
          </a:prstGeom>
          <a:solidFill>
            <a:srgbClr val="E6A20E"/>
          </a:solidFill>
        </p:spPr>
        <p:txBody>
          <a:bodyPr wrap="square">
            <a:spAutoFit/>
          </a:bodyPr>
          <a:lstStyle/>
          <a:p>
            <a:r>
              <a:rPr lang="en-US" sz="1400" dirty="0">
                <a:latin typeface="Arial"/>
                <a:cs typeface="Arial"/>
              </a:rPr>
              <a:t>For dealing with case, check out String methods: </a:t>
            </a:r>
            <a:r>
              <a:rPr lang="en-US" sz="1400" dirty="0">
                <a:latin typeface="Courier"/>
                <a:cs typeface="Courier"/>
              </a:rPr>
              <a:t>equalsIgnoreCase, toLowerCase, toUpperCase </a:t>
            </a:r>
          </a:p>
        </p:txBody>
      </p:sp>
      <p:cxnSp>
        <p:nvCxnSpPr>
          <p:cNvPr id="37" name="Straight Arrow Connector 36"/>
          <p:cNvCxnSpPr/>
          <p:nvPr/>
        </p:nvCxnSpPr>
        <p:spPr>
          <a:xfrm flipH="1">
            <a:off x="4912667" y="3434577"/>
            <a:ext cx="371794" cy="356688"/>
          </a:xfrm>
          <a:prstGeom prst="straightConnector1">
            <a:avLst/>
          </a:prstGeom>
          <a:ln w="19050" cmpd="sng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441507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0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5" dur="500"/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3" dur="500"/>
                                        <p:tgtEl>
                                          <p:spTgt spid="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8" dur="500"/>
                                        <p:tgtEl>
                                          <p:spTgt spid="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4" grpId="0" animBg="1"/>
      <p:bldP spid="5" grpId="0" animBg="1"/>
      <p:bldP spid="6" grpId="0" animBg="1"/>
      <p:bldP spid="7" grpId="0" animBg="1"/>
      <p:bldP spid="8" grpId="0" animBg="1"/>
      <p:bldP spid="15" grpId="0"/>
      <p:bldP spid="16" grpId="0"/>
      <p:bldP spid="17" grpId="0"/>
      <p:bldP spid="18" grpId="0" animBg="1"/>
      <p:bldP spid="21" grpId="0" animBg="1"/>
      <p:bldP spid="24" grpId="0"/>
      <p:bldP spid="34" grpId="0" animBg="1"/>
      <p:bldP spid="35" grpId="0" animBg="1"/>
      <p:bldP spid="3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Manipulate</a:t>
            </a:r>
            <a:r>
              <a:rPr lang="zh-CN" altLang="en-US" sz="3200" dirty="0"/>
              <a:t> </a:t>
            </a:r>
            <a:r>
              <a:rPr lang="en-US" altLang="zh-CN" sz="3200" dirty="0"/>
              <a:t>String</a:t>
            </a:r>
            <a:r>
              <a:rPr lang="zh-CN" altLang="en-US" sz="3200" dirty="0"/>
              <a:t> </a:t>
            </a:r>
            <a:r>
              <a:rPr lang="en-US" altLang="zh-CN" sz="3200" dirty="0"/>
              <a:t>with</a:t>
            </a:r>
            <a:r>
              <a:rPr lang="zh-CN" altLang="en-US" sz="3200" dirty="0"/>
              <a:t> </a:t>
            </a:r>
            <a:r>
              <a:rPr lang="en-US" sz="3200" dirty="0"/>
              <a:t>For-each Loop</a:t>
            </a:r>
          </a:p>
        </p:txBody>
      </p:sp>
      <p:sp>
        <p:nvSpPr>
          <p:cNvPr id="4" name="Rectangle 3"/>
          <p:cNvSpPr/>
          <p:nvPr/>
        </p:nvSpPr>
        <p:spPr>
          <a:xfrm>
            <a:off x="700751" y="1313250"/>
            <a:ext cx="7684330" cy="252376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4F81BD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US" sz="1200" b="1" dirty="0">
                <a:solidFill>
                  <a:srgbClr val="7F0055"/>
                </a:solidFill>
                <a:latin typeface="Menlo Bold"/>
                <a:cs typeface="Menlo Bold"/>
              </a:rPr>
              <a:t>public</a:t>
            </a:r>
            <a:r>
              <a:rPr lang="en-US" sz="1200" b="1" dirty="0">
                <a:solidFill>
                  <a:srgbClr val="000000"/>
                </a:solidFill>
                <a:latin typeface="Menlo Bold"/>
                <a:cs typeface="Menlo Bold"/>
              </a:rPr>
              <a:t> </a:t>
            </a:r>
            <a:r>
              <a:rPr lang="en-US" sz="1200" b="1" dirty="0">
                <a:solidFill>
                  <a:srgbClr val="7F0055"/>
                </a:solidFill>
                <a:latin typeface="Menlo Bold"/>
                <a:cs typeface="Menlo Bold"/>
              </a:rPr>
              <a:t>static</a:t>
            </a:r>
            <a:r>
              <a:rPr lang="en-US" sz="1200" b="1" dirty="0">
                <a:solidFill>
                  <a:srgbClr val="000000"/>
                </a:solidFill>
                <a:latin typeface="Menlo Bold"/>
                <a:cs typeface="Menlo Bold"/>
              </a:rPr>
              <a:t> </a:t>
            </a:r>
            <a:r>
              <a:rPr lang="en-US" altLang="zh-CN" sz="1200" b="1" dirty="0">
                <a:solidFill>
                  <a:srgbClr val="7F0055"/>
                </a:solidFill>
                <a:latin typeface="Menlo Bold"/>
                <a:cs typeface="Menlo Bold"/>
              </a:rPr>
              <a:t>string</a:t>
            </a:r>
            <a:r>
              <a:rPr lang="en-US" sz="1200" b="1" dirty="0">
                <a:solidFill>
                  <a:srgbClr val="000000"/>
                </a:solidFill>
                <a:latin typeface="Menlo Bold"/>
                <a:cs typeface="Menlo Bold"/>
              </a:rPr>
              <a:t> </a:t>
            </a:r>
            <a:r>
              <a:rPr lang="en-US" sz="1200" dirty="0">
                <a:solidFill>
                  <a:srgbClr val="000000"/>
                </a:solidFill>
                <a:latin typeface="Menlo Bold"/>
                <a:cs typeface="Menlo Bold"/>
              </a:rPr>
              <a:t>replaceLetter(String </a:t>
            </a:r>
            <a:r>
              <a:rPr lang="en-US" sz="1200" dirty="0">
                <a:solidFill>
                  <a:srgbClr val="6A3E3E"/>
                </a:solidFill>
                <a:latin typeface="Menlo Bold"/>
                <a:cs typeface="Menlo Bold"/>
              </a:rPr>
              <a:t>word</a:t>
            </a:r>
            <a:r>
              <a:rPr lang="en-US" sz="1200" dirty="0">
                <a:solidFill>
                  <a:srgbClr val="000000"/>
                </a:solidFill>
                <a:latin typeface="Menlo Bold"/>
                <a:cs typeface="Menlo Bold"/>
              </a:rPr>
              <a:t>, </a:t>
            </a:r>
            <a:r>
              <a:rPr lang="en-US" sz="1200" b="1" dirty="0">
                <a:solidFill>
                  <a:srgbClr val="7F0055"/>
                </a:solidFill>
                <a:latin typeface="Menlo Bold"/>
                <a:cs typeface="Menlo Bold"/>
              </a:rPr>
              <a:t>char</a:t>
            </a:r>
            <a:r>
              <a:rPr lang="en-US" sz="1200" dirty="0">
                <a:solidFill>
                  <a:srgbClr val="000000"/>
                </a:solidFill>
                <a:latin typeface="Menlo Bold"/>
                <a:cs typeface="Menlo Bold"/>
              </a:rPr>
              <a:t> </a:t>
            </a:r>
            <a:r>
              <a:rPr lang="en-US" sz="1200" dirty="0">
                <a:solidFill>
                  <a:srgbClr val="6A3E3E"/>
                </a:solidFill>
                <a:latin typeface="Menlo Bold"/>
                <a:cs typeface="Menlo Bold"/>
              </a:rPr>
              <a:t>gone</a:t>
            </a:r>
            <a:r>
              <a:rPr lang="en-US" altLang="zh-CN" sz="1200" dirty="0">
                <a:solidFill>
                  <a:srgbClr val="6A3E3E"/>
                </a:solidFill>
                <a:latin typeface="Menlo Bold"/>
                <a:cs typeface="Menlo Bold"/>
              </a:rPr>
              <a:t>,</a:t>
            </a:r>
            <a:r>
              <a:rPr lang="zh-CN" altLang="en-US" sz="1200" dirty="0">
                <a:solidFill>
                  <a:srgbClr val="6A3E3E"/>
                </a:solidFill>
                <a:latin typeface="Menlo Bold"/>
                <a:cs typeface="Menlo Bold"/>
              </a:rPr>
              <a:t> </a:t>
            </a:r>
            <a:r>
              <a:rPr lang="en-US" sz="1200" b="1" dirty="0">
                <a:solidFill>
                  <a:srgbClr val="7F0055"/>
                </a:solidFill>
                <a:latin typeface="Menlo Bold"/>
                <a:cs typeface="Menlo Bold"/>
              </a:rPr>
              <a:t>char</a:t>
            </a:r>
            <a:r>
              <a:rPr lang="en-US" sz="1200" dirty="0">
                <a:solidFill>
                  <a:srgbClr val="000000"/>
                </a:solidFill>
                <a:latin typeface="Menlo Bold"/>
                <a:cs typeface="Menlo Bold"/>
              </a:rPr>
              <a:t> </a:t>
            </a:r>
            <a:r>
              <a:rPr lang="en-US" sz="1200" dirty="0">
                <a:solidFill>
                  <a:srgbClr val="6A3E3E"/>
                </a:solidFill>
                <a:latin typeface="Menlo Bold"/>
                <a:cs typeface="Menlo Bold"/>
              </a:rPr>
              <a:t>new1</a:t>
            </a:r>
            <a:r>
              <a:rPr lang="en-US" sz="1200" dirty="0">
                <a:solidFill>
                  <a:srgbClr val="000000"/>
                </a:solidFill>
                <a:latin typeface="Menlo Bold"/>
                <a:cs typeface="Menlo Bold"/>
              </a:rPr>
              <a:t>)</a:t>
            </a:r>
          </a:p>
          <a:p>
            <a:pPr>
              <a:lnSpc>
                <a:spcPct val="120000"/>
              </a:lnSpc>
            </a:pPr>
            <a:r>
              <a:rPr lang="en-US" sz="1200" dirty="0">
                <a:solidFill>
                  <a:srgbClr val="000000"/>
                </a:solidFill>
                <a:latin typeface="Menlo Bold"/>
                <a:cs typeface="Menlo Bold"/>
              </a:rPr>
              <a:t>{</a:t>
            </a:r>
          </a:p>
          <a:p>
            <a:pPr>
              <a:lnSpc>
                <a:spcPct val="120000"/>
              </a:lnSpc>
            </a:pPr>
            <a:r>
              <a:rPr lang="en-US" sz="1200" b="1" dirty="0">
                <a:solidFill>
                  <a:srgbClr val="000000"/>
                </a:solidFill>
                <a:latin typeface="Menlo Bold"/>
                <a:cs typeface="Menlo Bold"/>
              </a:rPr>
              <a:t>	</a:t>
            </a:r>
            <a:r>
              <a:rPr lang="en-US" sz="1200" b="1" dirty="0">
                <a:solidFill>
                  <a:srgbClr val="7F0055"/>
                </a:solidFill>
                <a:latin typeface="Menlo Bold"/>
                <a:cs typeface="Menlo Bold"/>
              </a:rPr>
              <a:t>char</a:t>
            </a:r>
            <a:r>
              <a:rPr lang="en-US" altLang="zh-CN" sz="1200" dirty="0">
                <a:solidFill>
                  <a:srgbClr val="000000"/>
                </a:solidFill>
                <a:latin typeface="Menlo Bold"/>
                <a:cs typeface="Menlo Bold"/>
              </a:rPr>
              <a:t>[]</a:t>
            </a:r>
            <a:r>
              <a:rPr lang="zh-CN" altLang="en-US" sz="1200" dirty="0">
                <a:solidFill>
                  <a:srgbClr val="000000"/>
                </a:solidFill>
                <a:latin typeface="Menlo Bold"/>
                <a:cs typeface="Menlo Bold"/>
              </a:rPr>
              <a:t> </a:t>
            </a:r>
            <a:r>
              <a:rPr lang="en-US" altLang="zh-CN" sz="1200" dirty="0">
                <a:solidFill>
                  <a:srgbClr val="6A3E3E"/>
                </a:solidFill>
                <a:latin typeface="Menlo Bold"/>
                <a:cs typeface="Menlo Bold"/>
              </a:rPr>
              <a:t>cArray</a:t>
            </a:r>
            <a:r>
              <a:rPr lang="zh-CN" altLang="en-US" sz="1200" dirty="0">
                <a:solidFill>
                  <a:srgbClr val="000000"/>
                </a:solidFill>
                <a:latin typeface="Menlo Bold"/>
                <a:cs typeface="Menlo Bold"/>
              </a:rPr>
              <a:t> </a:t>
            </a:r>
            <a:r>
              <a:rPr lang="en-US" altLang="zh-CN" sz="1200" dirty="0">
                <a:solidFill>
                  <a:srgbClr val="000000"/>
                </a:solidFill>
                <a:latin typeface="Menlo Bold"/>
                <a:cs typeface="Menlo Bold"/>
              </a:rPr>
              <a:t>=</a:t>
            </a:r>
            <a:r>
              <a:rPr lang="zh-CN" altLang="en-US" sz="1200" dirty="0">
                <a:solidFill>
                  <a:srgbClr val="000000"/>
                </a:solidFill>
                <a:latin typeface="Menlo Bold"/>
                <a:cs typeface="Menlo Bold"/>
              </a:rPr>
              <a:t> </a:t>
            </a:r>
            <a:r>
              <a:rPr lang="en-US" altLang="zh-CN" sz="1200" dirty="0">
                <a:solidFill>
                  <a:srgbClr val="6A3E3E"/>
                </a:solidFill>
                <a:latin typeface="Menlo Bold"/>
                <a:cs typeface="Menlo Bold"/>
              </a:rPr>
              <a:t>word</a:t>
            </a:r>
            <a:r>
              <a:rPr lang="en-US" altLang="zh-CN" sz="1200" dirty="0">
                <a:solidFill>
                  <a:srgbClr val="000000"/>
                </a:solidFill>
                <a:latin typeface="Menlo Bold"/>
                <a:cs typeface="Menlo Bold"/>
              </a:rPr>
              <a:t>.toCharArray();</a:t>
            </a:r>
            <a:endParaRPr lang="en-US" sz="1200" dirty="0">
              <a:solidFill>
                <a:srgbClr val="000000"/>
              </a:solidFill>
              <a:latin typeface="Menlo Bold"/>
              <a:cs typeface="Menlo Bold"/>
            </a:endParaRPr>
          </a:p>
          <a:p>
            <a:pPr>
              <a:lnSpc>
                <a:spcPct val="120000"/>
              </a:lnSpc>
            </a:pPr>
            <a:r>
              <a:rPr lang="en-US" sz="1200" b="1" dirty="0">
                <a:solidFill>
                  <a:srgbClr val="000000"/>
                </a:solidFill>
                <a:latin typeface="Menlo Bold"/>
                <a:cs typeface="Menlo Bold"/>
              </a:rPr>
              <a:t>	</a:t>
            </a:r>
            <a:r>
              <a:rPr lang="en-US" sz="1200" b="1" dirty="0">
                <a:solidFill>
                  <a:srgbClr val="7F0055"/>
                </a:solidFill>
                <a:latin typeface="Menlo Bold"/>
                <a:cs typeface="Menlo Bold"/>
              </a:rPr>
              <a:t>for</a:t>
            </a:r>
            <a:r>
              <a:rPr lang="en-US" sz="1200" dirty="0">
                <a:solidFill>
                  <a:srgbClr val="000000"/>
                </a:solidFill>
                <a:latin typeface="Menlo Bold"/>
                <a:cs typeface="Menlo Bold"/>
              </a:rPr>
              <a:t> (</a:t>
            </a:r>
            <a:r>
              <a:rPr lang="en-US" sz="1200" b="1" dirty="0">
                <a:solidFill>
                  <a:srgbClr val="7F0055"/>
                </a:solidFill>
                <a:latin typeface="Menlo Bold"/>
                <a:cs typeface="Menlo Bold"/>
              </a:rPr>
              <a:t>char</a:t>
            </a:r>
            <a:r>
              <a:rPr lang="en-US" sz="1200" dirty="0">
                <a:solidFill>
                  <a:srgbClr val="000000"/>
                </a:solidFill>
                <a:latin typeface="Menlo Bold"/>
                <a:cs typeface="Menlo Bold"/>
              </a:rPr>
              <a:t> </a:t>
            </a:r>
            <a:r>
              <a:rPr lang="en-US" sz="1200" dirty="0">
                <a:solidFill>
                  <a:srgbClr val="6A3E3E"/>
                </a:solidFill>
                <a:latin typeface="Menlo Bold"/>
                <a:cs typeface="Menlo Bold"/>
              </a:rPr>
              <a:t>c</a:t>
            </a:r>
            <a:r>
              <a:rPr lang="en-US" altLang="zh-CN" sz="1200" dirty="0">
                <a:solidFill>
                  <a:srgbClr val="000000"/>
                </a:solidFill>
                <a:latin typeface="Menlo Bold"/>
                <a:cs typeface="Menlo Bold"/>
              </a:rPr>
              <a:t>:</a:t>
            </a:r>
            <a:r>
              <a:rPr lang="en-US" sz="1200" dirty="0">
                <a:solidFill>
                  <a:srgbClr val="000000"/>
                </a:solidFill>
                <a:latin typeface="Menlo Bold"/>
                <a:cs typeface="Menlo Bold"/>
              </a:rPr>
              <a:t> </a:t>
            </a:r>
            <a:r>
              <a:rPr lang="en-US" sz="1200" dirty="0">
                <a:solidFill>
                  <a:srgbClr val="6A3E3E"/>
                </a:solidFill>
                <a:latin typeface="Menlo Bold"/>
                <a:cs typeface="Menlo Bold"/>
              </a:rPr>
              <a:t>cArray</a:t>
            </a:r>
            <a:r>
              <a:rPr lang="en-US" sz="1200" dirty="0">
                <a:solidFill>
                  <a:srgbClr val="000000"/>
                </a:solidFill>
                <a:latin typeface="Menlo Bold"/>
                <a:cs typeface="Menlo Bold"/>
              </a:rPr>
              <a:t>) {</a:t>
            </a:r>
          </a:p>
          <a:p>
            <a:pPr>
              <a:lnSpc>
                <a:spcPct val="120000"/>
              </a:lnSpc>
            </a:pPr>
            <a:r>
              <a:rPr lang="en-US" sz="1200" b="1" dirty="0">
                <a:solidFill>
                  <a:srgbClr val="000000"/>
                </a:solidFill>
                <a:latin typeface="Menlo Bold"/>
                <a:cs typeface="Menlo Bold"/>
              </a:rPr>
              <a:t>		</a:t>
            </a:r>
            <a:r>
              <a:rPr lang="mr-IN" sz="1200" b="1" dirty="0">
                <a:solidFill>
                  <a:srgbClr val="7F0055"/>
                </a:solidFill>
                <a:latin typeface="Menlo Bold"/>
                <a:cs typeface="Menlo Bold"/>
              </a:rPr>
              <a:t>if</a:t>
            </a:r>
            <a:r>
              <a:rPr lang="mr-IN" sz="1200" dirty="0">
                <a:solidFill>
                  <a:srgbClr val="000000"/>
                </a:solidFill>
                <a:latin typeface="Menlo Bold"/>
                <a:cs typeface="Menlo Bold"/>
              </a:rPr>
              <a:t> (</a:t>
            </a:r>
            <a:r>
              <a:rPr lang="en-US" sz="1200" dirty="0">
                <a:solidFill>
                  <a:srgbClr val="6A3E3E"/>
                </a:solidFill>
                <a:latin typeface="Menlo Bold"/>
                <a:cs typeface="Menlo Bold"/>
              </a:rPr>
              <a:t>c</a:t>
            </a:r>
            <a:r>
              <a:rPr lang="zh-CN" altLang="en-US" sz="1200" dirty="0">
                <a:solidFill>
                  <a:srgbClr val="6A3E3E"/>
                </a:solidFill>
                <a:latin typeface="Menlo Bold"/>
                <a:cs typeface="Menlo Bold"/>
              </a:rPr>
              <a:t> </a:t>
            </a:r>
            <a:r>
              <a:rPr lang="mr-IN" sz="1200" dirty="0">
                <a:solidFill>
                  <a:srgbClr val="000000"/>
                </a:solidFill>
                <a:latin typeface="Menlo Bold"/>
                <a:cs typeface="Menlo Bold"/>
              </a:rPr>
              <a:t>== </a:t>
            </a:r>
            <a:r>
              <a:rPr lang="en-US" sz="1200" dirty="0">
                <a:solidFill>
                  <a:srgbClr val="6A3E3E"/>
                </a:solidFill>
                <a:latin typeface="Menlo Bold"/>
                <a:cs typeface="Menlo Bold"/>
              </a:rPr>
              <a:t>gone</a:t>
            </a:r>
            <a:r>
              <a:rPr lang="mr-IN" sz="1200" dirty="0">
                <a:solidFill>
                  <a:srgbClr val="000000"/>
                </a:solidFill>
                <a:latin typeface="Menlo Bold"/>
                <a:cs typeface="Menlo Bold"/>
              </a:rPr>
              <a:t>)</a:t>
            </a:r>
            <a:r>
              <a:rPr lang="en-US" sz="1200" dirty="0">
                <a:solidFill>
                  <a:srgbClr val="000000"/>
                </a:solidFill>
                <a:latin typeface="Menlo Bold"/>
                <a:cs typeface="Menlo Bold"/>
              </a:rPr>
              <a:t> </a:t>
            </a:r>
            <a:r>
              <a:rPr lang="mr-IN" sz="1200" dirty="0">
                <a:solidFill>
                  <a:srgbClr val="000000"/>
                </a:solidFill>
                <a:latin typeface="Menlo Bold"/>
                <a:cs typeface="Menlo Bold"/>
              </a:rPr>
              <a:t>{</a:t>
            </a:r>
          </a:p>
          <a:p>
            <a:pPr>
              <a:lnSpc>
                <a:spcPct val="120000"/>
              </a:lnSpc>
            </a:pPr>
            <a:r>
              <a:rPr lang="en-US" sz="1200" dirty="0">
                <a:solidFill>
                  <a:srgbClr val="000000"/>
                </a:solidFill>
                <a:latin typeface="Menlo Bold"/>
                <a:cs typeface="Menlo Bold"/>
              </a:rPr>
              <a:t>			</a:t>
            </a:r>
            <a:r>
              <a:rPr lang="en-US" sz="1200" dirty="0">
                <a:solidFill>
                  <a:srgbClr val="6A3E3E"/>
                </a:solidFill>
                <a:latin typeface="Menlo Bold"/>
                <a:cs typeface="Menlo Bold"/>
              </a:rPr>
              <a:t>c</a:t>
            </a:r>
            <a:r>
              <a:rPr lang="zh-CN" altLang="en-US" sz="1200" b="1" dirty="0">
                <a:solidFill>
                  <a:srgbClr val="7F0055"/>
                </a:solidFill>
                <a:latin typeface="Menlo Bold"/>
                <a:cs typeface="Menlo Bold"/>
              </a:rPr>
              <a:t> </a:t>
            </a:r>
            <a:r>
              <a:rPr lang="en-US" altLang="zh-CN" sz="1200" dirty="0">
                <a:latin typeface="Menlo Bold"/>
                <a:cs typeface="Menlo Bold"/>
              </a:rPr>
              <a:t>=</a:t>
            </a:r>
            <a:r>
              <a:rPr lang="zh-CN" altLang="en-US" sz="1200" b="1" dirty="0">
                <a:solidFill>
                  <a:srgbClr val="7F0055"/>
                </a:solidFill>
                <a:latin typeface="Menlo Bold"/>
                <a:cs typeface="Menlo Bold"/>
              </a:rPr>
              <a:t> </a:t>
            </a:r>
            <a:r>
              <a:rPr lang="en-US" altLang="zh-CN" sz="1200">
                <a:solidFill>
                  <a:srgbClr val="7F0055"/>
                </a:solidFill>
                <a:latin typeface="Menlo Bold"/>
                <a:cs typeface="Menlo Bold"/>
              </a:rPr>
              <a:t>new1</a:t>
            </a:r>
            <a:r>
              <a:rPr lang="en-US" sz="1200">
                <a:solidFill>
                  <a:srgbClr val="000000"/>
                </a:solidFill>
                <a:latin typeface="Menlo Bold"/>
                <a:cs typeface="Menlo Bold"/>
              </a:rPr>
              <a:t>; </a:t>
            </a:r>
            <a:endParaRPr lang="en-US" sz="1200" dirty="0">
              <a:solidFill>
                <a:srgbClr val="000000"/>
              </a:solidFill>
              <a:latin typeface="Menlo Bold"/>
              <a:cs typeface="Menlo Bold"/>
            </a:endParaRPr>
          </a:p>
          <a:p>
            <a:pPr>
              <a:lnSpc>
                <a:spcPct val="120000"/>
              </a:lnSpc>
            </a:pPr>
            <a:r>
              <a:rPr lang="en-US" sz="1200" dirty="0">
                <a:solidFill>
                  <a:srgbClr val="000000"/>
                </a:solidFill>
                <a:latin typeface="Menlo Bold"/>
                <a:cs typeface="Menlo Bold"/>
              </a:rPr>
              <a:t>		}</a:t>
            </a:r>
          </a:p>
          <a:p>
            <a:pPr>
              <a:lnSpc>
                <a:spcPct val="120000"/>
              </a:lnSpc>
            </a:pPr>
            <a:r>
              <a:rPr lang="en-US" sz="1200" dirty="0">
                <a:solidFill>
                  <a:srgbClr val="000000"/>
                </a:solidFill>
                <a:latin typeface="Menlo Bold"/>
                <a:cs typeface="Menlo Bold"/>
              </a:rPr>
              <a:t>	}</a:t>
            </a:r>
          </a:p>
          <a:p>
            <a:pPr>
              <a:lnSpc>
                <a:spcPct val="120000"/>
              </a:lnSpc>
            </a:pPr>
            <a:r>
              <a:rPr lang="en-US" sz="1200" b="1" dirty="0">
                <a:solidFill>
                  <a:srgbClr val="000000"/>
                </a:solidFill>
                <a:latin typeface="Menlo Bold"/>
                <a:cs typeface="Menlo Bold"/>
              </a:rPr>
              <a:t>	</a:t>
            </a:r>
            <a:r>
              <a:rPr lang="en-US" sz="1200" b="1" dirty="0">
                <a:solidFill>
                  <a:srgbClr val="7F0055"/>
                </a:solidFill>
                <a:latin typeface="Menlo Bold"/>
                <a:cs typeface="Menlo Bold"/>
              </a:rPr>
              <a:t>return</a:t>
            </a:r>
            <a:r>
              <a:rPr lang="en-US" sz="1200" dirty="0">
                <a:solidFill>
                  <a:srgbClr val="000000"/>
                </a:solidFill>
                <a:latin typeface="Menlo Bold"/>
                <a:cs typeface="Menlo Bold"/>
              </a:rPr>
              <a:t> </a:t>
            </a:r>
            <a:r>
              <a:rPr lang="en-US" sz="1200" dirty="0">
                <a:solidFill>
                  <a:srgbClr val="7F0055"/>
                </a:solidFill>
                <a:latin typeface="Menlo Bold"/>
                <a:cs typeface="Menlo Bold"/>
              </a:rPr>
              <a:t>word</a:t>
            </a:r>
            <a:r>
              <a:rPr lang="en-US" sz="1200" dirty="0">
                <a:solidFill>
                  <a:srgbClr val="000000"/>
                </a:solidFill>
                <a:latin typeface="Menlo Bold"/>
                <a:cs typeface="Menlo Bold"/>
              </a:rPr>
              <a:t>;</a:t>
            </a:r>
          </a:p>
          <a:p>
            <a:pPr>
              <a:lnSpc>
                <a:spcPct val="120000"/>
              </a:lnSpc>
            </a:pPr>
            <a:r>
              <a:rPr lang="en-US" sz="1200" dirty="0">
                <a:solidFill>
                  <a:srgbClr val="000000"/>
                </a:solidFill>
                <a:latin typeface="Menlo Bold"/>
                <a:cs typeface="Menlo Bold"/>
              </a:rPr>
              <a:t>	</a:t>
            </a:r>
            <a:r>
              <a:rPr lang="en-US" sz="1200" b="1" dirty="0">
                <a:solidFill>
                  <a:srgbClr val="7F0055"/>
                </a:solidFill>
                <a:latin typeface="Menlo Bold"/>
                <a:cs typeface="Menlo Bold"/>
              </a:rPr>
              <a:t>return</a:t>
            </a:r>
            <a:r>
              <a:rPr lang="en-US" sz="1200" dirty="0">
                <a:solidFill>
                  <a:srgbClr val="000000"/>
                </a:solidFill>
                <a:latin typeface="Menlo Bold"/>
                <a:cs typeface="Menlo Bold"/>
              </a:rPr>
              <a:t> </a:t>
            </a:r>
            <a:r>
              <a:rPr lang="en-US" sz="1200" b="1" dirty="0">
                <a:solidFill>
                  <a:srgbClr val="7F0055"/>
                </a:solidFill>
                <a:latin typeface="Menlo Bold"/>
                <a:cs typeface="Menlo Bold"/>
              </a:rPr>
              <a:t>new</a:t>
            </a:r>
            <a:r>
              <a:rPr lang="zh-CN" altLang="en-US" sz="1200" dirty="0">
                <a:solidFill>
                  <a:srgbClr val="7F0055"/>
                </a:solidFill>
                <a:latin typeface="Menlo Bold"/>
                <a:cs typeface="Menlo Bold"/>
              </a:rPr>
              <a:t> </a:t>
            </a:r>
            <a:r>
              <a:rPr lang="en-US" altLang="zh-CN" sz="1200" dirty="0">
                <a:latin typeface="Menlo Bold"/>
                <a:cs typeface="Menlo Bold"/>
              </a:rPr>
              <a:t>String</a:t>
            </a:r>
            <a:r>
              <a:rPr lang="en-US" altLang="zh-CN" sz="1200" dirty="0">
                <a:solidFill>
                  <a:srgbClr val="000000"/>
                </a:solidFill>
                <a:latin typeface="Menlo Bold"/>
                <a:cs typeface="Menlo Bold"/>
              </a:rPr>
              <a:t>(</a:t>
            </a:r>
            <a:r>
              <a:rPr lang="en-US" altLang="zh-CN" sz="1200" dirty="0">
                <a:solidFill>
                  <a:srgbClr val="7F0055"/>
                </a:solidFill>
                <a:latin typeface="Menlo Bold"/>
                <a:cs typeface="Menlo Bold"/>
              </a:rPr>
              <a:t>cArray</a:t>
            </a:r>
            <a:r>
              <a:rPr lang="en-US" altLang="zh-CN" sz="1200" dirty="0">
                <a:solidFill>
                  <a:srgbClr val="000000"/>
                </a:solidFill>
                <a:latin typeface="Menlo Bold"/>
                <a:cs typeface="Menlo Bold"/>
              </a:rPr>
              <a:t>)</a:t>
            </a:r>
            <a:r>
              <a:rPr lang="en-US" sz="1200" dirty="0">
                <a:solidFill>
                  <a:srgbClr val="000000"/>
                </a:solidFill>
                <a:latin typeface="Menlo Bold"/>
                <a:cs typeface="Menlo Bold"/>
              </a:rPr>
              <a:t>;</a:t>
            </a:r>
          </a:p>
          <a:p>
            <a:pPr>
              <a:lnSpc>
                <a:spcPct val="120000"/>
              </a:lnSpc>
            </a:pPr>
            <a:r>
              <a:rPr lang="en-US" sz="1200" dirty="0">
                <a:solidFill>
                  <a:srgbClr val="000000"/>
                </a:solidFill>
                <a:latin typeface="Menlo Bold"/>
                <a:cs typeface="Menlo Bold"/>
              </a:rPr>
              <a:t>}</a:t>
            </a:r>
            <a:endParaRPr lang="en-US" sz="1200" dirty="0">
              <a:latin typeface="Menlo Bold"/>
              <a:cs typeface="Menlo Bold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757924" y="3839076"/>
            <a:ext cx="3627157" cy="46166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mr-IN" sz="1200" dirty="0">
                <a:solidFill>
                  <a:srgbClr val="3F7F5F"/>
                </a:solidFill>
                <a:latin typeface="Menlo Bold"/>
                <a:cs typeface="Menlo Bold"/>
              </a:rPr>
              <a:t>// replaceLetter("a happy", 'a', 'i') -&gt; "i hippy"</a:t>
            </a:r>
            <a:r>
              <a:rPr lang="en-US" altLang="zh-CN" sz="1200" dirty="0">
                <a:solidFill>
                  <a:srgbClr val="3F7F5F"/>
                </a:solidFill>
                <a:latin typeface="Menlo Bold"/>
                <a:cs typeface="Menlo Bold"/>
              </a:rPr>
              <a:t>??</a:t>
            </a:r>
            <a:endParaRPr lang="en-US" sz="1200" dirty="0">
              <a:latin typeface="Menlo Bold"/>
              <a:cs typeface="Menlo Bold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112398" y="1941025"/>
            <a:ext cx="2957235" cy="584776"/>
          </a:xfrm>
          <a:prstGeom prst="rect">
            <a:avLst/>
          </a:prstGeom>
          <a:solidFill>
            <a:srgbClr val="E6A20E"/>
          </a:solidFill>
        </p:spPr>
        <p:txBody>
          <a:bodyPr wrap="square">
            <a:spAutoFit/>
          </a:bodyPr>
          <a:lstStyle/>
          <a:p>
            <a:r>
              <a:rPr lang="en-US" sz="1600" dirty="0">
                <a:latin typeface="Arial"/>
                <a:cs typeface="Arial"/>
              </a:rPr>
              <a:t>Does this method successfully return a modified word? </a:t>
            </a:r>
          </a:p>
        </p:txBody>
      </p:sp>
      <p:sp>
        <p:nvSpPr>
          <p:cNvPr id="8" name="Rectangle 7"/>
          <p:cNvSpPr/>
          <p:nvPr/>
        </p:nvSpPr>
        <p:spPr>
          <a:xfrm>
            <a:off x="700750" y="3839653"/>
            <a:ext cx="3384621" cy="584776"/>
          </a:xfrm>
          <a:prstGeom prst="rect">
            <a:avLst/>
          </a:prstGeom>
          <a:solidFill>
            <a:srgbClr val="E6A20E"/>
          </a:solidFill>
        </p:spPr>
        <p:txBody>
          <a:bodyPr wrap="square">
            <a:spAutoFit/>
          </a:bodyPr>
          <a:lstStyle/>
          <a:p>
            <a:r>
              <a:rPr lang="en-US" sz="1600" dirty="0">
                <a:latin typeface="Arial"/>
                <a:cs typeface="Arial"/>
              </a:rPr>
              <a:t>L</a:t>
            </a:r>
            <a:r>
              <a:rPr lang="en-US" altLang="zh-CN" sz="1600" dirty="0">
                <a:latin typeface="Arial"/>
                <a:cs typeface="Arial"/>
              </a:rPr>
              <a:t>et’s</a:t>
            </a:r>
            <a:r>
              <a:rPr lang="zh-CN" altLang="en-US" sz="1600" dirty="0">
                <a:latin typeface="Arial"/>
                <a:cs typeface="Arial"/>
              </a:rPr>
              <a:t> </a:t>
            </a:r>
            <a:r>
              <a:rPr lang="en-US" altLang="zh-CN" sz="1600" dirty="0">
                <a:latin typeface="Arial"/>
                <a:cs typeface="Arial"/>
              </a:rPr>
              <a:t>trace</a:t>
            </a:r>
            <a:r>
              <a:rPr lang="zh-CN" altLang="en-US" sz="1600" dirty="0">
                <a:latin typeface="Arial"/>
                <a:cs typeface="Arial"/>
              </a:rPr>
              <a:t> </a:t>
            </a:r>
            <a:r>
              <a:rPr lang="en-US" altLang="zh-CN" sz="1600" dirty="0">
                <a:latin typeface="Arial"/>
                <a:cs typeface="Arial"/>
              </a:rPr>
              <a:t>the</a:t>
            </a:r>
            <a:r>
              <a:rPr lang="zh-CN" altLang="en-US" sz="1600" dirty="0">
                <a:latin typeface="Arial"/>
                <a:cs typeface="Arial"/>
              </a:rPr>
              <a:t> </a:t>
            </a:r>
            <a:r>
              <a:rPr lang="en-US" altLang="zh-CN" sz="1600" dirty="0">
                <a:latin typeface="Arial"/>
                <a:cs typeface="Arial"/>
              </a:rPr>
              <a:t>code</a:t>
            </a:r>
            <a:r>
              <a:rPr lang="zh-CN" altLang="en-US" sz="1600" dirty="0">
                <a:latin typeface="Arial"/>
                <a:cs typeface="Arial"/>
              </a:rPr>
              <a:t> </a:t>
            </a:r>
            <a:r>
              <a:rPr lang="en-US" altLang="zh-CN" sz="1600" dirty="0">
                <a:latin typeface="Arial"/>
                <a:cs typeface="Arial"/>
              </a:rPr>
              <a:t>with</a:t>
            </a:r>
            <a:r>
              <a:rPr lang="zh-CN" altLang="en-US" sz="1600" dirty="0">
                <a:latin typeface="Arial"/>
                <a:cs typeface="Arial"/>
              </a:rPr>
              <a:t> </a:t>
            </a:r>
            <a:r>
              <a:rPr lang="en-US" altLang="zh-CN" sz="1600" dirty="0">
                <a:solidFill>
                  <a:schemeClr val="accent1"/>
                </a:solidFill>
                <a:latin typeface="Arial"/>
                <a:cs typeface="Arial"/>
              </a:rPr>
              <a:t>memory</a:t>
            </a:r>
            <a:r>
              <a:rPr lang="zh-CN" altLang="en-US" sz="1600" dirty="0">
                <a:solidFill>
                  <a:schemeClr val="accent1"/>
                </a:solidFill>
                <a:latin typeface="Arial"/>
                <a:cs typeface="Arial"/>
              </a:rPr>
              <a:t> </a:t>
            </a:r>
            <a:r>
              <a:rPr lang="en-US" altLang="zh-CN" sz="1600" dirty="0">
                <a:solidFill>
                  <a:schemeClr val="accent1"/>
                </a:solidFill>
                <a:latin typeface="Arial"/>
                <a:cs typeface="Arial"/>
              </a:rPr>
              <a:t>model</a:t>
            </a:r>
            <a:r>
              <a:rPr lang="zh-CN" altLang="en-US" sz="1600" dirty="0">
                <a:solidFill>
                  <a:schemeClr val="accent1"/>
                </a:solidFill>
                <a:latin typeface="Arial"/>
                <a:cs typeface="Arial"/>
              </a:rPr>
              <a:t> </a:t>
            </a:r>
            <a:r>
              <a:rPr lang="en-US" altLang="zh-CN" sz="1600" dirty="0">
                <a:solidFill>
                  <a:schemeClr val="accent1"/>
                </a:solidFill>
                <a:latin typeface="Arial"/>
                <a:cs typeface="Arial"/>
              </a:rPr>
              <a:t>diagram</a:t>
            </a:r>
            <a:endParaRPr lang="en-US" sz="1600" dirty="0">
              <a:solidFill>
                <a:schemeClr val="accent1"/>
              </a:solidFill>
              <a:latin typeface="Arial"/>
              <a:cs typeface="Arial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162132" y="4413690"/>
            <a:ext cx="159530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400" dirty="0">
                <a:latin typeface="Courier"/>
                <a:cs typeface="Courier"/>
              </a:rPr>
              <a:t>replaceLetter</a:t>
            </a:r>
            <a:endParaRPr lang="en-US" sz="1400" dirty="0">
              <a:latin typeface="Courier"/>
              <a:cs typeface="Courier"/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3931594" y="4952286"/>
            <a:ext cx="1351546" cy="398820"/>
          </a:xfrm>
          <a:prstGeom prst="roundRect">
            <a:avLst/>
          </a:prstGeom>
          <a:ln w="19050" cmpd="sng">
            <a:solidFill>
              <a:schemeClr val="accent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2A00FF"/>
                </a:solidFill>
                <a:latin typeface="Arial"/>
                <a:cs typeface="Arial"/>
              </a:rPr>
              <a:t>"</a:t>
            </a:r>
            <a:r>
              <a:rPr lang="en-US" sz="1600" dirty="0">
                <a:solidFill>
                  <a:srgbClr val="0000FF"/>
                </a:solidFill>
                <a:latin typeface="Arial"/>
                <a:cs typeface="Arial"/>
              </a:rPr>
              <a:t>a</a:t>
            </a:r>
            <a:r>
              <a:rPr lang="zh-CN" altLang="en-US" sz="1600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lang="en-US" altLang="zh-CN" sz="1600" dirty="0">
                <a:solidFill>
                  <a:srgbClr val="0000FF"/>
                </a:solidFill>
                <a:latin typeface="Arial"/>
                <a:cs typeface="Arial"/>
              </a:rPr>
              <a:t>happy</a:t>
            </a:r>
            <a:r>
              <a:rPr lang="en-US" sz="1600" dirty="0">
                <a:solidFill>
                  <a:srgbClr val="2A00FF"/>
                </a:solidFill>
                <a:latin typeface="Arial"/>
                <a:cs typeface="Arial"/>
              </a:rPr>
              <a:t>"</a:t>
            </a:r>
            <a:endParaRPr lang="en-US" sz="1600" dirty="0">
              <a:solidFill>
                <a:srgbClr val="0000FF"/>
              </a:solidFill>
              <a:latin typeface="Arial"/>
              <a:cs typeface="Arial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085372" y="4442442"/>
            <a:ext cx="116560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u="sng" dirty="0">
                <a:solidFill>
                  <a:schemeClr val="accent1"/>
                </a:solidFill>
                <a:latin typeface="Arial"/>
                <a:cs typeface="Arial"/>
              </a:rPr>
              <a:t>J</a:t>
            </a:r>
            <a:r>
              <a:rPr lang="en-US" altLang="zh-CN" sz="1600" u="sng" dirty="0">
                <a:solidFill>
                  <a:schemeClr val="accent1"/>
                </a:solidFill>
                <a:latin typeface="Arial"/>
                <a:cs typeface="Arial"/>
              </a:rPr>
              <a:t>ava</a:t>
            </a:r>
            <a:r>
              <a:rPr lang="zh-CN" altLang="en-US" sz="1600" u="sng" dirty="0">
                <a:solidFill>
                  <a:schemeClr val="accent1"/>
                </a:solidFill>
                <a:latin typeface="Arial"/>
                <a:cs typeface="Arial"/>
              </a:rPr>
              <a:t> </a:t>
            </a:r>
            <a:r>
              <a:rPr lang="en-US" altLang="zh-CN" sz="1600" u="sng" dirty="0">
                <a:solidFill>
                  <a:schemeClr val="accent1"/>
                </a:solidFill>
                <a:latin typeface="Arial"/>
                <a:cs typeface="Arial"/>
              </a:rPr>
              <a:t>H</a:t>
            </a:r>
            <a:r>
              <a:rPr lang="en-US" sz="1600" u="sng" dirty="0">
                <a:solidFill>
                  <a:schemeClr val="accent1"/>
                </a:solidFill>
                <a:latin typeface="Arial"/>
                <a:cs typeface="Arial"/>
              </a:rPr>
              <a:t>eap</a:t>
            </a:r>
          </a:p>
        </p:txBody>
      </p:sp>
      <p:sp>
        <p:nvSpPr>
          <p:cNvPr id="14" name="Rectangle 13"/>
          <p:cNvSpPr/>
          <p:nvPr/>
        </p:nvSpPr>
        <p:spPr>
          <a:xfrm>
            <a:off x="4128983" y="5915304"/>
            <a:ext cx="395394" cy="237445"/>
          </a:xfrm>
          <a:prstGeom prst="rect">
            <a:avLst/>
          </a:prstGeom>
          <a:ln w="12700" cmpd="sng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0000FF"/>
                </a:solidFill>
                <a:cs typeface="Arial"/>
              </a:rPr>
              <a:t>‘a’</a:t>
            </a:r>
          </a:p>
        </p:txBody>
      </p:sp>
      <p:sp>
        <p:nvSpPr>
          <p:cNvPr id="15" name="Rectangle 14"/>
          <p:cNvSpPr/>
          <p:nvPr/>
        </p:nvSpPr>
        <p:spPr>
          <a:xfrm>
            <a:off x="4524377" y="5915304"/>
            <a:ext cx="314042" cy="237445"/>
          </a:xfrm>
          <a:prstGeom prst="rect">
            <a:avLst/>
          </a:prstGeom>
          <a:ln w="12700" cmpd="sng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rgbClr val="0000FF"/>
                </a:solidFill>
                <a:cs typeface="Arial"/>
              </a:rPr>
              <a:t>‘</a:t>
            </a:r>
            <a:r>
              <a:rPr lang="zh-CN" altLang="en-US" sz="1400" dirty="0">
                <a:solidFill>
                  <a:srgbClr val="0000FF"/>
                </a:solidFill>
                <a:cs typeface="Arial"/>
              </a:rPr>
              <a:t> </a:t>
            </a:r>
            <a:r>
              <a:rPr lang="en-US" sz="1400" dirty="0">
                <a:solidFill>
                  <a:srgbClr val="0000FF"/>
                </a:solidFill>
                <a:cs typeface="Arial"/>
              </a:rPr>
              <a:t>’</a:t>
            </a:r>
          </a:p>
        </p:txBody>
      </p:sp>
      <p:sp>
        <p:nvSpPr>
          <p:cNvPr id="16" name="Rectangle 15"/>
          <p:cNvSpPr/>
          <p:nvPr/>
        </p:nvSpPr>
        <p:spPr>
          <a:xfrm>
            <a:off x="4841209" y="5915304"/>
            <a:ext cx="431588" cy="237445"/>
          </a:xfrm>
          <a:prstGeom prst="rect">
            <a:avLst/>
          </a:prstGeom>
          <a:ln w="12700" cmpd="sng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0000FF"/>
                </a:solidFill>
                <a:cs typeface="Arial"/>
              </a:rPr>
              <a:t>‘h’</a:t>
            </a:r>
          </a:p>
        </p:txBody>
      </p:sp>
      <p:sp>
        <p:nvSpPr>
          <p:cNvPr id="17" name="Rectangle 16"/>
          <p:cNvSpPr/>
          <p:nvPr/>
        </p:nvSpPr>
        <p:spPr>
          <a:xfrm>
            <a:off x="5276121" y="5915304"/>
            <a:ext cx="443608" cy="237445"/>
          </a:xfrm>
          <a:prstGeom prst="rect">
            <a:avLst/>
          </a:prstGeom>
          <a:ln w="12700" cmpd="sng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0000FF"/>
                </a:solidFill>
                <a:cs typeface="Arial"/>
              </a:rPr>
              <a:t>‘a’</a:t>
            </a:r>
          </a:p>
        </p:txBody>
      </p:sp>
      <p:sp>
        <p:nvSpPr>
          <p:cNvPr id="18" name="Rectangle 17"/>
          <p:cNvSpPr/>
          <p:nvPr/>
        </p:nvSpPr>
        <p:spPr>
          <a:xfrm>
            <a:off x="5719729" y="5915304"/>
            <a:ext cx="391420" cy="237445"/>
          </a:xfrm>
          <a:prstGeom prst="rect">
            <a:avLst/>
          </a:prstGeom>
          <a:ln w="12700" cmpd="sng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0000FF"/>
                </a:solidFill>
                <a:cs typeface="Arial"/>
              </a:rPr>
              <a:t>‘p’</a:t>
            </a:r>
          </a:p>
        </p:txBody>
      </p:sp>
      <p:sp>
        <p:nvSpPr>
          <p:cNvPr id="19" name="Rectangle 18"/>
          <p:cNvSpPr/>
          <p:nvPr/>
        </p:nvSpPr>
        <p:spPr>
          <a:xfrm>
            <a:off x="6111149" y="5917096"/>
            <a:ext cx="479867" cy="237445"/>
          </a:xfrm>
          <a:prstGeom prst="rect">
            <a:avLst/>
          </a:prstGeom>
          <a:ln w="12700" cmpd="sng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0000FF"/>
                </a:solidFill>
                <a:cs typeface="Arial"/>
              </a:rPr>
              <a:t>‘p ’</a:t>
            </a:r>
          </a:p>
        </p:txBody>
      </p:sp>
      <p:sp>
        <p:nvSpPr>
          <p:cNvPr id="20" name="Rectangle 19"/>
          <p:cNvSpPr/>
          <p:nvPr/>
        </p:nvSpPr>
        <p:spPr>
          <a:xfrm>
            <a:off x="6591016" y="5917096"/>
            <a:ext cx="450841" cy="237445"/>
          </a:xfrm>
          <a:prstGeom prst="rect">
            <a:avLst/>
          </a:prstGeom>
          <a:ln w="12700" cmpd="sng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0000FF"/>
                </a:solidFill>
                <a:cs typeface="Arial"/>
              </a:rPr>
              <a:t>‘y’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791211" y="4774725"/>
            <a:ext cx="61702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400" dirty="0">
                <a:latin typeface="Menlo Bold"/>
                <a:cs typeface="Menlo Bold"/>
              </a:rPr>
              <a:t>word</a:t>
            </a:r>
            <a:endParaRPr lang="en-US" sz="1400" dirty="0">
              <a:latin typeface="Menlo Bold"/>
              <a:cs typeface="Menlo Bold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1450169" y="4806499"/>
            <a:ext cx="489534" cy="248248"/>
          </a:xfrm>
          <a:prstGeom prst="rect">
            <a:avLst/>
          </a:prstGeom>
          <a:noFill/>
          <a:ln w="19050" cmpd="sng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200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cxnSp>
        <p:nvCxnSpPr>
          <p:cNvPr id="28" name="Straight Arrow Connector 27"/>
          <p:cNvCxnSpPr>
            <a:stCxn id="27" idx="3"/>
            <a:endCxn id="10" idx="1"/>
          </p:cNvCxnSpPr>
          <p:nvPr/>
        </p:nvCxnSpPr>
        <p:spPr>
          <a:xfrm>
            <a:off x="1939703" y="4930623"/>
            <a:ext cx="1991891" cy="221073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791211" y="5215385"/>
            <a:ext cx="61702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400" dirty="0">
                <a:latin typeface="Menlo Bold"/>
                <a:cs typeface="Menlo Bold"/>
              </a:rPr>
              <a:t>gone</a:t>
            </a:r>
            <a:endParaRPr lang="en-US" sz="1400" dirty="0">
              <a:latin typeface="Menlo Bold"/>
              <a:cs typeface="Menlo Bold"/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1450169" y="5247159"/>
            <a:ext cx="489534" cy="248248"/>
          </a:xfrm>
          <a:prstGeom prst="rect">
            <a:avLst/>
          </a:prstGeom>
          <a:noFill/>
          <a:ln w="19050" cmpd="sng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0000FF"/>
                </a:solidFill>
                <a:latin typeface="Arial"/>
                <a:cs typeface="Arial"/>
              </a:rPr>
              <a:t>‘a’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791211" y="5617064"/>
            <a:ext cx="50893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400" dirty="0">
                <a:latin typeface="Menlo Bold"/>
                <a:cs typeface="Menlo Bold"/>
              </a:rPr>
              <a:t>new</a:t>
            </a:r>
            <a:endParaRPr lang="en-US" sz="1400" dirty="0">
              <a:latin typeface="Menlo Bold"/>
              <a:cs typeface="Menlo Bold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1450169" y="5648838"/>
            <a:ext cx="489534" cy="248248"/>
          </a:xfrm>
          <a:prstGeom prst="rect">
            <a:avLst/>
          </a:prstGeom>
          <a:noFill/>
          <a:ln w="19050" cmpd="sng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0000FF"/>
                </a:solidFill>
                <a:latin typeface="Arial"/>
                <a:cs typeface="Arial"/>
              </a:rPr>
              <a:t>‘i’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519129" y="6026856"/>
            <a:ext cx="83320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>
              <a:defRPr sz="1400">
                <a:latin typeface="Menlo Bold"/>
                <a:cs typeface="Menlo Bold"/>
              </a:defRPr>
            </a:lvl1pPr>
          </a:lstStyle>
          <a:p>
            <a:r>
              <a:rPr lang="en-US" altLang="zh-CN" dirty="0"/>
              <a:t>cArray</a:t>
            </a:r>
            <a:endParaRPr lang="en-US" dirty="0"/>
          </a:p>
        </p:txBody>
      </p:sp>
      <p:sp>
        <p:nvSpPr>
          <p:cNvPr id="37" name="Rectangle 36"/>
          <p:cNvSpPr/>
          <p:nvPr/>
        </p:nvSpPr>
        <p:spPr>
          <a:xfrm>
            <a:off x="1450169" y="6081260"/>
            <a:ext cx="489534" cy="248248"/>
          </a:xfrm>
          <a:prstGeom prst="rect">
            <a:avLst/>
          </a:prstGeom>
          <a:noFill/>
          <a:ln w="19050" cmpd="sng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200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cxnSp>
        <p:nvCxnSpPr>
          <p:cNvPr id="40" name="Straight Arrow Connector 39"/>
          <p:cNvCxnSpPr>
            <a:stCxn id="37" idx="3"/>
            <a:endCxn id="14" idx="1"/>
          </p:cNvCxnSpPr>
          <p:nvPr/>
        </p:nvCxnSpPr>
        <p:spPr>
          <a:xfrm flipV="1">
            <a:off x="1939703" y="6034027"/>
            <a:ext cx="2189280" cy="171357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4" name="Rounded Rectangle 43"/>
          <p:cNvSpPr/>
          <p:nvPr/>
        </p:nvSpPr>
        <p:spPr>
          <a:xfrm>
            <a:off x="2118149" y="1753645"/>
            <a:ext cx="1372398" cy="325770"/>
          </a:xfrm>
          <a:prstGeom prst="roundRect">
            <a:avLst/>
          </a:prstGeom>
          <a:noFill/>
          <a:ln w="28575" cmpd="sng">
            <a:solidFill>
              <a:srgbClr val="FF66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Rectangle 45"/>
          <p:cNvSpPr/>
          <p:nvPr/>
        </p:nvSpPr>
        <p:spPr>
          <a:xfrm>
            <a:off x="5852270" y="4628476"/>
            <a:ext cx="264588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chemeClr val="accent6"/>
                </a:solidFill>
                <a:latin typeface="Courier"/>
                <a:cs typeface="Courier"/>
              </a:rPr>
              <a:t>toCharArray() </a:t>
            </a:r>
            <a:r>
              <a:rPr lang="en-US" sz="1400" dirty="0">
                <a:solidFill>
                  <a:schemeClr val="accent6"/>
                </a:solidFill>
                <a:latin typeface="Arial"/>
                <a:cs typeface="Arial"/>
              </a:rPr>
              <a:t>returns a copy of word's array of chars </a:t>
            </a:r>
          </a:p>
        </p:txBody>
      </p:sp>
      <p:cxnSp>
        <p:nvCxnSpPr>
          <p:cNvPr id="47" name="Straight Arrow Connector 46"/>
          <p:cNvCxnSpPr>
            <a:stCxn id="46" idx="2"/>
          </p:cNvCxnSpPr>
          <p:nvPr/>
        </p:nvCxnSpPr>
        <p:spPr>
          <a:xfrm flipH="1">
            <a:off x="6741118" y="5151696"/>
            <a:ext cx="434096" cy="574198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>
            <a:off x="1235147" y="3244692"/>
            <a:ext cx="1069880" cy="0"/>
          </a:xfrm>
          <a:prstGeom prst="line">
            <a:avLst/>
          </a:prstGeom>
          <a:ln w="38100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3" name="TextBox 52"/>
          <p:cNvSpPr txBox="1"/>
          <p:nvPr/>
        </p:nvSpPr>
        <p:spPr>
          <a:xfrm>
            <a:off x="930379" y="6477135"/>
            <a:ext cx="2927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400" dirty="0">
                <a:latin typeface="Menlo Bold"/>
                <a:cs typeface="Menlo Bold"/>
              </a:rPr>
              <a:t>c</a:t>
            </a:r>
            <a:endParaRPr lang="en-US" sz="1400" dirty="0">
              <a:latin typeface="Menlo Bold"/>
              <a:cs typeface="Menlo Bold"/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1450169" y="6508909"/>
            <a:ext cx="489534" cy="248248"/>
          </a:xfrm>
          <a:prstGeom prst="rect">
            <a:avLst/>
          </a:prstGeom>
          <a:noFill/>
          <a:ln w="19050" cmpd="sng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0000FF"/>
                </a:solidFill>
                <a:latin typeface="Arial"/>
                <a:cs typeface="Arial"/>
              </a:rPr>
              <a:t>‘a’</a:t>
            </a:r>
          </a:p>
        </p:txBody>
      </p:sp>
      <p:sp>
        <p:nvSpPr>
          <p:cNvPr id="55" name="Rectangle 54"/>
          <p:cNvSpPr/>
          <p:nvPr/>
        </p:nvSpPr>
        <p:spPr>
          <a:xfrm>
            <a:off x="1451184" y="6508909"/>
            <a:ext cx="489534" cy="248248"/>
          </a:xfrm>
          <a:prstGeom prst="rect">
            <a:avLst/>
          </a:prstGeom>
          <a:solidFill>
            <a:schemeClr val="bg1"/>
          </a:solidFill>
          <a:ln w="19050" cmpd="sng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0000FF"/>
                </a:solidFill>
                <a:latin typeface="Arial"/>
                <a:cs typeface="Arial"/>
              </a:rPr>
              <a:t>‘i’</a:t>
            </a:r>
          </a:p>
        </p:txBody>
      </p:sp>
      <p:sp>
        <p:nvSpPr>
          <p:cNvPr id="56" name="Rectangle 55"/>
          <p:cNvSpPr/>
          <p:nvPr/>
        </p:nvSpPr>
        <p:spPr>
          <a:xfrm>
            <a:off x="5256339" y="2706346"/>
            <a:ext cx="149014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Arial"/>
                <a:cs typeface="Arial"/>
              </a:rPr>
              <a:t>Attempt</a:t>
            </a:r>
            <a:r>
              <a:rPr lang="zh-CN" altLang="en-US" sz="140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lang="en-US" altLang="zh-CN" sz="1400" dirty="0">
                <a:solidFill>
                  <a:srgbClr val="FF0000"/>
                </a:solidFill>
                <a:latin typeface="Arial"/>
                <a:cs typeface="Arial"/>
              </a:rPr>
              <a:t>#1</a:t>
            </a:r>
            <a:r>
              <a:rPr lang="zh-CN" altLang="en-US" sz="1400" dirty="0">
                <a:solidFill>
                  <a:srgbClr val="FF0000"/>
                </a:solidFill>
                <a:latin typeface="Arial"/>
                <a:cs typeface="Arial"/>
              </a:rPr>
              <a:t>: </a:t>
            </a:r>
            <a:r>
              <a:rPr lang="en-US" altLang="zh-CN" sz="1400" dirty="0">
                <a:solidFill>
                  <a:srgbClr val="FF0000"/>
                </a:solidFill>
                <a:latin typeface="Arial"/>
                <a:cs typeface="Arial"/>
              </a:rPr>
              <a:t>NO</a:t>
            </a:r>
            <a:endParaRPr lang="en-US" sz="1400" dirty="0">
              <a:solidFill>
                <a:srgbClr val="FF0000"/>
              </a:solidFill>
              <a:latin typeface="Arial"/>
              <a:cs typeface="Arial"/>
            </a:endParaRPr>
          </a:p>
        </p:txBody>
      </p:sp>
      <p:sp>
        <p:nvSpPr>
          <p:cNvPr id="57" name="Rectangle 56"/>
          <p:cNvSpPr/>
          <p:nvPr/>
        </p:nvSpPr>
        <p:spPr>
          <a:xfrm>
            <a:off x="5256339" y="3125599"/>
            <a:ext cx="149014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Arial"/>
                <a:cs typeface="Arial"/>
              </a:rPr>
              <a:t>Attempt</a:t>
            </a:r>
            <a:r>
              <a:rPr lang="zh-CN" altLang="en-US" sz="140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lang="en-US" altLang="zh-CN" sz="1400" dirty="0">
                <a:solidFill>
                  <a:srgbClr val="FF0000"/>
                </a:solidFill>
                <a:latin typeface="Arial"/>
                <a:cs typeface="Arial"/>
              </a:rPr>
              <a:t>#2</a:t>
            </a:r>
            <a:r>
              <a:rPr lang="zh-CN" altLang="en-US" sz="1400" dirty="0">
                <a:solidFill>
                  <a:srgbClr val="FF0000"/>
                </a:solidFill>
                <a:latin typeface="Arial"/>
                <a:cs typeface="Arial"/>
              </a:rPr>
              <a:t>: </a:t>
            </a:r>
            <a:r>
              <a:rPr lang="en-US" altLang="zh-CN" sz="1400" dirty="0">
                <a:solidFill>
                  <a:srgbClr val="FF0000"/>
                </a:solidFill>
                <a:latin typeface="Arial"/>
                <a:cs typeface="Arial"/>
              </a:rPr>
              <a:t>NO</a:t>
            </a:r>
            <a:endParaRPr lang="en-US" sz="1400" dirty="0">
              <a:solidFill>
                <a:srgbClr val="FF0000"/>
              </a:solidFill>
              <a:latin typeface="Arial"/>
              <a:cs typeface="Arial"/>
            </a:endParaRPr>
          </a:p>
        </p:txBody>
      </p:sp>
      <p:sp>
        <p:nvSpPr>
          <p:cNvPr id="59" name="Rounded Rectangle 58"/>
          <p:cNvSpPr/>
          <p:nvPr/>
        </p:nvSpPr>
        <p:spPr>
          <a:xfrm>
            <a:off x="2754880" y="1327992"/>
            <a:ext cx="2265527" cy="325770"/>
          </a:xfrm>
          <a:prstGeom prst="roundRect">
            <a:avLst/>
          </a:prstGeom>
          <a:noFill/>
          <a:ln w="28575" cmpd="sng">
            <a:solidFill>
              <a:srgbClr val="FF66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57379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8" dur="500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3" dur="500"/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8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4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5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0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5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>
                      <p:stCondLst>
                        <p:cond delay="indefinite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0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3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4" fill="hold">
                      <p:stCondLst>
                        <p:cond delay="indefinite"/>
                      </p:stCondLst>
                      <p:childTnLst>
                        <p:par>
                          <p:cTn id="175" fill="hold">
                            <p:stCondLst>
                              <p:cond delay="0"/>
                            </p:stCondLst>
                            <p:childTnLst>
                              <p:par>
                                <p:cTn id="17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8" dur="500"/>
                                        <p:tgtEl>
                                          <p:spTgt spid="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3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4" fill="hold">
                      <p:stCondLst>
                        <p:cond delay="indefinite"/>
                      </p:stCondLst>
                      <p:childTnLst>
                        <p:par>
                          <p:cTn id="185" fill="hold">
                            <p:stCondLst>
                              <p:cond delay="0"/>
                            </p:stCondLst>
                            <p:childTnLst>
                              <p:par>
                                <p:cTn id="18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8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7" grpId="0" animBg="1"/>
      <p:bldP spid="8" grpId="0" animBg="1"/>
      <p:bldP spid="9" grpId="0"/>
      <p:bldP spid="10" grpId="0" animBg="1"/>
      <p:bldP spid="11" grpId="0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6" grpId="0"/>
      <p:bldP spid="27" grpId="0" animBg="1"/>
      <p:bldP spid="32" grpId="0"/>
      <p:bldP spid="33" grpId="0" animBg="1"/>
      <p:bldP spid="34" grpId="0"/>
      <p:bldP spid="35" grpId="0" animBg="1"/>
      <p:bldP spid="36" grpId="0"/>
      <p:bldP spid="37" grpId="0" animBg="1"/>
      <p:bldP spid="44" grpId="0" animBg="1"/>
      <p:bldP spid="46" grpId="0"/>
      <p:bldP spid="53" grpId="0"/>
      <p:bldP spid="54" grpId="0" animBg="1"/>
      <p:bldP spid="55" grpId="0" animBg="1"/>
      <p:bldP spid="56" grpId="0"/>
      <p:bldP spid="57" grpId="0"/>
      <p:bldP spid="5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Oval 23"/>
          <p:cNvSpPr/>
          <p:nvPr/>
        </p:nvSpPr>
        <p:spPr>
          <a:xfrm>
            <a:off x="3831050" y="6223643"/>
            <a:ext cx="3480995" cy="528524"/>
          </a:xfrm>
          <a:prstGeom prst="ellipse">
            <a:avLst/>
          </a:prstGeom>
          <a:ln>
            <a:solidFill>
              <a:srgbClr val="1B8E1D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Manipulate</a:t>
            </a:r>
            <a:r>
              <a:rPr lang="zh-CN" altLang="en-US" sz="2800" dirty="0"/>
              <a:t> </a:t>
            </a:r>
            <a:r>
              <a:rPr lang="en-US" altLang="zh-CN" sz="2800" dirty="0"/>
              <a:t>String</a:t>
            </a:r>
            <a:r>
              <a:rPr lang="zh-CN" altLang="en-US" sz="2800" dirty="0"/>
              <a:t> </a:t>
            </a:r>
            <a:r>
              <a:rPr lang="en-US" altLang="zh-CN" sz="2800" dirty="0"/>
              <a:t>with</a:t>
            </a:r>
            <a:r>
              <a:rPr lang="zh-CN" altLang="en-US" sz="2800" dirty="0"/>
              <a:t> </a:t>
            </a:r>
            <a:r>
              <a:rPr lang="en-US" sz="2800" dirty="0"/>
              <a:t>For-each Loop (Contd.)</a:t>
            </a:r>
          </a:p>
        </p:txBody>
      </p:sp>
      <p:sp>
        <p:nvSpPr>
          <p:cNvPr id="4" name="Rectangle 3"/>
          <p:cNvSpPr/>
          <p:nvPr/>
        </p:nvSpPr>
        <p:spPr>
          <a:xfrm>
            <a:off x="700751" y="1313250"/>
            <a:ext cx="7684330" cy="318856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4F81BD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US" sz="1200" b="1" dirty="0">
                <a:solidFill>
                  <a:srgbClr val="7F0055"/>
                </a:solidFill>
                <a:latin typeface="Menlo Bold"/>
                <a:cs typeface="Menlo Bold"/>
              </a:rPr>
              <a:t>public</a:t>
            </a:r>
            <a:r>
              <a:rPr lang="en-US" sz="1200" b="1" dirty="0">
                <a:solidFill>
                  <a:srgbClr val="000000"/>
                </a:solidFill>
                <a:latin typeface="Menlo Bold"/>
                <a:cs typeface="Menlo Bold"/>
              </a:rPr>
              <a:t> </a:t>
            </a:r>
            <a:r>
              <a:rPr lang="en-US" sz="1200" b="1" dirty="0">
                <a:solidFill>
                  <a:srgbClr val="7F0055"/>
                </a:solidFill>
                <a:latin typeface="Menlo Bold"/>
                <a:cs typeface="Menlo Bold"/>
              </a:rPr>
              <a:t>static</a:t>
            </a:r>
            <a:r>
              <a:rPr lang="en-US" sz="1200" b="1" dirty="0">
                <a:solidFill>
                  <a:srgbClr val="000000"/>
                </a:solidFill>
                <a:latin typeface="Menlo Bold"/>
                <a:cs typeface="Menlo Bold"/>
              </a:rPr>
              <a:t> </a:t>
            </a:r>
            <a:r>
              <a:rPr lang="en-US" altLang="zh-CN" sz="1200" b="1" dirty="0">
                <a:solidFill>
                  <a:srgbClr val="7F0055"/>
                </a:solidFill>
                <a:latin typeface="Menlo Bold"/>
                <a:cs typeface="Menlo Bold"/>
              </a:rPr>
              <a:t>string</a:t>
            </a:r>
            <a:r>
              <a:rPr lang="en-US" sz="1200" b="1" dirty="0">
                <a:solidFill>
                  <a:srgbClr val="000000"/>
                </a:solidFill>
                <a:latin typeface="Menlo Bold"/>
                <a:cs typeface="Menlo Bold"/>
              </a:rPr>
              <a:t> </a:t>
            </a:r>
            <a:r>
              <a:rPr lang="en-US" sz="1200" dirty="0">
                <a:solidFill>
                  <a:srgbClr val="000000"/>
                </a:solidFill>
                <a:latin typeface="Menlo Bold"/>
                <a:cs typeface="Menlo Bold"/>
              </a:rPr>
              <a:t>replaceLetter(String </a:t>
            </a:r>
            <a:r>
              <a:rPr lang="en-US" sz="1200" dirty="0">
                <a:solidFill>
                  <a:srgbClr val="6A3E3E"/>
                </a:solidFill>
                <a:latin typeface="Menlo Bold"/>
                <a:cs typeface="Menlo Bold"/>
              </a:rPr>
              <a:t>word</a:t>
            </a:r>
            <a:r>
              <a:rPr lang="en-US" sz="1200" dirty="0">
                <a:solidFill>
                  <a:srgbClr val="000000"/>
                </a:solidFill>
                <a:latin typeface="Menlo Bold"/>
                <a:cs typeface="Menlo Bold"/>
              </a:rPr>
              <a:t>, </a:t>
            </a:r>
            <a:r>
              <a:rPr lang="en-US" sz="1200" b="1" dirty="0">
                <a:solidFill>
                  <a:srgbClr val="7F0055"/>
                </a:solidFill>
                <a:latin typeface="Menlo Bold"/>
                <a:cs typeface="Menlo Bold"/>
              </a:rPr>
              <a:t>char</a:t>
            </a:r>
            <a:r>
              <a:rPr lang="en-US" sz="1200" dirty="0">
                <a:solidFill>
                  <a:srgbClr val="000000"/>
                </a:solidFill>
                <a:latin typeface="Menlo Bold"/>
                <a:cs typeface="Menlo Bold"/>
              </a:rPr>
              <a:t> </a:t>
            </a:r>
            <a:r>
              <a:rPr lang="en-US" sz="1200" dirty="0">
                <a:solidFill>
                  <a:srgbClr val="6A3E3E"/>
                </a:solidFill>
                <a:latin typeface="Menlo Bold"/>
                <a:cs typeface="Menlo Bold"/>
              </a:rPr>
              <a:t>gone</a:t>
            </a:r>
            <a:r>
              <a:rPr lang="en-US" altLang="zh-CN" sz="1200" dirty="0">
                <a:solidFill>
                  <a:srgbClr val="6A3E3E"/>
                </a:solidFill>
                <a:latin typeface="Menlo Bold"/>
                <a:cs typeface="Menlo Bold"/>
              </a:rPr>
              <a:t>In,</a:t>
            </a:r>
            <a:r>
              <a:rPr lang="zh-CN" altLang="en-US" sz="1200" dirty="0">
                <a:solidFill>
                  <a:srgbClr val="6A3E3E"/>
                </a:solidFill>
                <a:latin typeface="Menlo Bold"/>
                <a:cs typeface="Menlo Bold"/>
              </a:rPr>
              <a:t> </a:t>
            </a:r>
            <a:r>
              <a:rPr lang="en-US" sz="1200" b="1" dirty="0">
                <a:solidFill>
                  <a:srgbClr val="7F0055"/>
                </a:solidFill>
                <a:latin typeface="Menlo Bold"/>
                <a:cs typeface="Menlo Bold"/>
              </a:rPr>
              <a:t>char</a:t>
            </a:r>
            <a:r>
              <a:rPr lang="en-US" sz="1200" dirty="0">
                <a:solidFill>
                  <a:srgbClr val="000000"/>
                </a:solidFill>
                <a:latin typeface="Menlo Bold"/>
                <a:cs typeface="Menlo Bold"/>
              </a:rPr>
              <a:t> </a:t>
            </a:r>
            <a:r>
              <a:rPr lang="en-US" sz="1200" dirty="0">
                <a:solidFill>
                  <a:srgbClr val="6A3E3E"/>
                </a:solidFill>
                <a:latin typeface="Menlo Bold"/>
                <a:cs typeface="Menlo Bold"/>
              </a:rPr>
              <a:t>new</a:t>
            </a:r>
            <a:r>
              <a:rPr lang="en-US" altLang="zh-CN" sz="1200" dirty="0">
                <a:solidFill>
                  <a:srgbClr val="6A3E3E"/>
                </a:solidFill>
                <a:latin typeface="Menlo Bold"/>
                <a:cs typeface="Menlo Bold"/>
              </a:rPr>
              <a:t>In</a:t>
            </a:r>
            <a:r>
              <a:rPr lang="en-US" sz="1200" dirty="0">
                <a:solidFill>
                  <a:srgbClr val="000000"/>
                </a:solidFill>
                <a:latin typeface="Menlo Bold"/>
                <a:cs typeface="Menlo Bold"/>
              </a:rPr>
              <a:t>)</a:t>
            </a:r>
          </a:p>
          <a:p>
            <a:pPr>
              <a:lnSpc>
                <a:spcPct val="120000"/>
              </a:lnSpc>
            </a:pPr>
            <a:r>
              <a:rPr lang="en-US" sz="1200" dirty="0">
                <a:solidFill>
                  <a:srgbClr val="000000"/>
                </a:solidFill>
                <a:latin typeface="Menlo Bold"/>
                <a:cs typeface="Menlo Bold"/>
              </a:rPr>
              <a:t>{</a:t>
            </a:r>
          </a:p>
          <a:p>
            <a:pPr>
              <a:lnSpc>
                <a:spcPct val="120000"/>
              </a:lnSpc>
            </a:pPr>
            <a:r>
              <a:rPr lang="en-US" sz="1200" b="1" dirty="0">
                <a:solidFill>
                  <a:srgbClr val="000000"/>
                </a:solidFill>
                <a:latin typeface="Menlo Bold"/>
                <a:cs typeface="Menlo Bold"/>
              </a:rPr>
              <a:t>	</a:t>
            </a:r>
            <a:r>
              <a:rPr lang="en-US" sz="1200" b="1" dirty="0">
                <a:solidFill>
                  <a:srgbClr val="7F0055"/>
                </a:solidFill>
                <a:latin typeface="Menlo Bold"/>
                <a:cs typeface="Menlo Bold"/>
              </a:rPr>
              <a:t>char</a:t>
            </a:r>
            <a:r>
              <a:rPr lang="en-US" altLang="zh-CN" sz="1200" dirty="0">
                <a:solidFill>
                  <a:srgbClr val="000000"/>
                </a:solidFill>
                <a:latin typeface="Menlo Bold"/>
                <a:cs typeface="Menlo Bold"/>
              </a:rPr>
              <a:t>[]</a:t>
            </a:r>
            <a:r>
              <a:rPr lang="zh-CN" altLang="en-US" sz="1200" dirty="0">
                <a:solidFill>
                  <a:srgbClr val="000000"/>
                </a:solidFill>
                <a:latin typeface="Menlo Bold"/>
                <a:cs typeface="Menlo Bold"/>
              </a:rPr>
              <a:t> </a:t>
            </a:r>
            <a:r>
              <a:rPr lang="en-US" altLang="zh-CN" sz="1200" dirty="0">
                <a:solidFill>
                  <a:srgbClr val="6A3E3E"/>
                </a:solidFill>
                <a:latin typeface="Menlo Bold"/>
                <a:cs typeface="Menlo Bold"/>
              </a:rPr>
              <a:t>cArray</a:t>
            </a:r>
            <a:r>
              <a:rPr lang="zh-CN" altLang="en-US" sz="1200" dirty="0">
                <a:solidFill>
                  <a:srgbClr val="000000"/>
                </a:solidFill>
                <a:latin typeface="Menlo Bold"/>
                <a:cs typeface="Menlo Bold"/>
              </a:rPr>
              <a:t> </a:t>
            </a:r>
            <a:r>
              <a:rPr lang="en-US" altLang="zh-CN" sz="1200" dirty="0">
                <a:solidFill>
                  <a:srgbClr val="000000"/>
                </a:solidFill>
                <a:latin typeface="Menlo Bold"/>
                <a:cs typeface="Menlo Bold"/>
              </a:rPr>
              <a:t>=</a:t>
            </a:r>
            <a:r>
              <a:rPr lang="zh-CN" altLang="en-US" sz="1200" dirty="0">
                <a:solidFill>
                  <a:srgbClr val="000000"/>
                </a:solidFill>
                <a:latin typeface="Menlo Bold"/>
                <a:cs typeface="Menlo Bold"/>
              </a:rPr>
              <a:t> </a:t>
            </a:r>
            <a:r>
              <a:rPr lang="en-US" altLang="zh-CN" sz="1200" dirty="0">
                <a:solidFill>
                  <a:srgbClr val="6A3E3E"/>
                </a:solidFill>
                <a:latin typeface="Menlo Bold"/>
                <a:cs typeface="Menlo Bold"/>
              </a:rPr>
              <a:t>word</a:t>
            </a:r>
            <a:r>
              <a:rPr lang="en-US" altLang="zh-CN" sz="1200" dirty="0">
                <a:solidFill>
                  <a:srgbClr val="000000"/>
                </a:solidFill>
                <a:latin typeface="Menlo Bold"/>
                <a:cs typeface="Menlo Bold"/>
              </a:rPr>
              <a:t>.toCharArray();</a:t>
            </a:r>
          </a:p>
          <a:p>
            <a:pPr>
              <a:lnSpc>
                <a:spcPct val="120000"/>
              </a:lnSpc>
            </a:pPr>
            <a:r>
              <a:rPr lang="en-US" sz="1200" dirty="0">
                <a:solidFill>
                  <a:srgbClr val="000000"/>
                </a:solidFill>
                <a:latin typeface="Menlo Bold"/>
                <a:cs typeface="Menlo Bold"/>
              </a:rPr>
              <a:t>	</a:t>
            </a:r>
            <a:r>
              <a:rPr lang="en-US" sz="1200" b="1" dirty="0">
                <a:solidFill>
                  <a:srgbClr val="7F0055"/>
                </a:solidFill>
                <a:latin typeface="Menlo Bold"/>
                <a:cs typeface="Menlo Bold"/>
              </a:rPr>
              <a:t>char</a:t>
            </a:r>
            <a:r>
              <a:rPr lang="en-US" altLang="zh-CN" sz="1200" dirty="0">
                <a:solidFill>
                  <a:srgbClr val="000000"/>
                </a:solidFill>
                <a:latin typeface="Menlo Bold"/>
                <a:cs typeface="Menlo Bold"/>
              </a:rPr>
              <a:t>[]</a:t>
            </a:r>
            <a:r>
              <a:rPr lang="zh-CN" altLang="en-US" sz="1200" dirty="0">
                <a:solidFill>
                  <a:srgbClr val="000000"/>
                </a:solidFill>
                <a:latin typeface="Menlo Bold"/>
                <a:cs typeface="Menlo Bold"/>
              </a:rPr>
              <a:t> </a:t>
            </a:r>
            <a:r>
              <a:rPr lang="en-US" altLang="zh-CN" sz="1200" dirty="0">
                <a:solidFill>
                  <a:srgbClr val="6A3E3E"/>
                </a:solidFill>
                <a:latin typeface="Menlo Bold"/>
                <a:cs typeface="Menlo Bold"/>
              </a:rPr>
              <a:t>cArrayMod</a:t>
            </a:r>
            <a:r>
              <a:rPr lang="zh-CN" altLang="en-US" sz="1200" dirty="0">
                <a:solidFill>
                  <a:srgbClr val="000000"/>
                </a:solidFill>
                <a:latin typeface="Menlo Bold"/>
                <a:cs typeface="Menlo Bold"/>
              </a:rPr>
              <a:t> </a:t>
            </a:r>
            <a:r>
              <a:rPr lang="en-US" altLang="zh-CN" sz="1200" dirty="0">
                <a:solidFill>
                  <a:srgbClr val="000000"/>
                </a:solidFill>
                <a:latin typeface="Menlo Bold"/>
                <a:cs typeface="Menlo Bold"/>
              </a:rPr>
              <a:t>=</a:t>
            </a:r>
            <a:r>
              <a:rPr lang="zh-CN" altLang="en-US" sz="1200" dirty="0">
                <a:solidFill>
                  <a:srgbClr val="000000"/>
                </a:solidFill>
                <a:latin typeface="Menlo Bold"/>
                <a:cs typeface="Menlo Bold"/>
              </a:rPr>
              <a:t> </a:t>
            </a:r>
            <a:r>
              <a:rPr lang="en-US" altLang="zh-CN" sz="1200" dirty="0">
                <a:solidFill>
                  <a:srgbClr val="000000"/>
                </a:solidFill>
                <a:latin typeface="Menlo Bold"/>
                <a:cs typeface="Menlo Bold"/>
              </a:rPr>
              <a:t>new</a:t>
            </a:r>
            <a:r>
              <a:rPr lang="zh-CN" altLang="en-US" sz="1200" dirty="0">
                <a:solidFill>
                  <a:srgbClr val="000000"/>
                </a:solidFill>
                <a:latin typeface="Menlo Bold"/>
                <a:cs typeface="Menlo Bold"/>
              </a:rPr>
              <a:t> </a:t>
            </a:r>
            <a:r>
              <a:rPr lang="en-US" altLang="zh-CN" sz="1200" dirty="0">
                <a:solidFill>
                  <a:srgbClr val="000000"/>
                </a:solidFill>
                <a:latin typeface="Menlo Bold"/>
                <a:cs typeface="Menlo Bold"/>
              </a:rPr>
              <a:t>char[</a:t>
            </a:r>
            <a:r>
              <a:rPr lang="en-US" altLang="zh-CN" sz="1200" dirty="0">
                <a:solidFill>
                  <a:srgbClr val="6A3E3E"/>
                </a:solidFill>
                <a:latin typeface="Menlo Bold"/>
                <a:cs typeface="Menlo Bold"/>
              </a:rPr>
              <a:t>cArray.length];</a:t>
            </a:r>
          </a:p>
          <a:p>
            <a:pPr>
              <a:lnSpc>
                <a:spcPct val="120000"/>
              </a:lnSpc>
            </a:pPr>
            <a:r>
              <a:rPr lang="en-US" sz="1200" dirty="0">
                <a:solidFill>
                  <a:srgbClr val="6A3E3E"/>
                </a:solidFill>
                <a:latin typeface="Menlo Bold"/>
                <a:cs typeface="Menlo Bold"/>
              </a:rPr>
              <a:t>	</a:t>
            </a:r>
            <a:r>
              <a:rPr lang="en-US" sz="1200" b="1" dirty="0">
                <a:solidFill>
                  <a:srgbClr val="7F0055"/>
                </a:solidFill>
                <a:latin typeface="Menlo Bold"/>
                <a:cs typeface="Menlo Bold"/>
              </a:rPr>
              <a:t>int</a:t>
            </a:r>
            <a:r>
              <a:rPr lang="zh-CN" altLang="en-US" sz="1200" dirty="0">
                <a:solidFill>
                  <a:srgbClr val="6A3E3E"/>
                </a:solidFill>
                <a:latin typeface="Menlo Bold"/>
                <a:cs typeface="Menlo Bold"/>
              </a:rPr>
              <a:t> </a:t>
            </a:r>
            <a:r>
              <a:rPr lang="en-US" altLang="zh-CN" sz="1200" dirty="0">
                <a:solidFill>
                  <a:srgbClr val="6A3E3E"/>
                </a:solidFill>
                <a:latin typeface="Menlo Bold"/>
                <a:cs typeface="Menlo Bold"/>
              </a:rPr>
              <a:t>i</a:t>
            </a:r>
            <a:r>
              <a:rPr lang="zh-CN" altLang="en-US" sz="1200" dirty="0">
                <a:solidFill>
                  <a:srgbClr val="6A3E3E"/>
                </a:solidFill>
                <a:latin typeface="Menlo Bold"/>
                <a:cs typeface="Menlo Bold"/>
              </a:rPr>
              <a:t> </a:t>
            </a:r>
            <a:r>
              <a:rPr lang="en-US" altLang="zh-CN" sz="1200" dirty="0">
                <a:solidFill>
                  <a:srgbClr val="6A3E3E"/>
                </a:solidFill>
                <a:latin typeface="Menlo Bold"/>
                <a:cs typeface="Menlo Bold"/>
              </a:rPr>
              <a:t>=</a:t>
            </a:r>
            <a:r>
              <a:rPr lang="zh-CN" altLang="en-US" sz="1200" dirty="0">
                <a:solidFill>
                  <a:srgbClr val="6A3E3E"/>
                </a:solidFill>
                <a:latin typeface="Menlo Bold"/>
                <a:cs typeface="Menlo Bold"/>
              </a:rPr>
              <a:t> </a:t>
            </a:r>
            <a:r>
              <a:rPr lang="en-US" altLang="zh-CN" sz="1200" dirty="0">
                <a:solidFill>
                  <a:srgbClr val="6A3E3E"/>
                </a:solidFill>
                <a:latin typeface="Menlo Bold"/>
                <a:cs typeface="Menlo Bold"/>
              </a:rPr>
              <a:t>0;</a:t>
            </a:r>
            <a:endParaRPr lang="en-US" sz="1200" dirty="0">
              <a:solidFill>
                <a:srgbClr val="000000"/>
              </a:solidFill>
              <a:latin typeface="Menlo Bold"/>
              <a:cs typeface="Menlo Bold"/>
            </a:endParaRPr>
          </a:p>
          <a:p>
            <a:pPr>
              <a:lnSpc>
                <a:spcPct val="120000"/>
              </a:lnSpc>
            </a:pPr>
            <a:r>
              <a:rPr lang="en-US" sz="1200" b="1" dirty="0">
                <a:solidFill>
                  <a:srgbClr val="000000"/>
                </a:solidFill>
                <a:latin typeface="Menlo Bold"/>
                <a:cs typeface="Menlo Bold"/>
              </a:rPr>
              <a:t>	</a:t>
            </a:r>
            <a:r>
              <a:rPr lang="en-US" sz="1200" b="1" dirty="0">
                <a:solidFill>
                  <a:srgbClr val="7F0055"/>
                </a:solidFill>
                <a:latin typeface="Menlo Bold"/>
                <a:cs typeface="Menlo Bold"/>
              </a:rPr>
              <a:t>for</a:t>
            </a:r>
            <a:r>
              <a:rPr lang="en-US" sz="1200" dirty="0">
                <a:solidFill>
                  <a:srgbClr val="000000"/>
                </a:solidFill>
                <a:latin typeface="Menlo Bold"/>
                <a:cs typeface="Menlo Bold"/>
              </a:rPr>
              <a:t> (</a:t>
            </a:r>
            <a:r>
              <a:rPr lang="en-US" sz="1200" b="1" dirty="0">
                <a:solidFill>
                  <a:srgbClr val="7F0055"/>
                </a:solidFill>
                <a:latin typeface="Menlo Bold"/>
                <a:cs typeface="Menlo Bold"/>
              </a:rPr>
              <a:t>char</a:t>
            </a:r>
            <a:r>
              <a:rPr lang="en-US" sz="1200" dirty="0">
                <a:solidFill>
                  <a:srgbClr val="000000"/>
                </a:solidFill>
                <a:latin typeface="Menlo Bold"/>
                <a:cs typeface="Menlo Bold"/>
              </a:rPr>
              <a:t> </a:t>
            </a:r>
            <a:r>
              <a:rPr lang="en-US" sz="1200" dirty="0">
                <a:solidFill>
                  <a:srgbClr val="6A3E3E"/>
                </a:solidFill>
                <a:latin typeface="Menlo Bold"/>
                <a:cs typeface="Menlo Bold"/>
              </a:rPr>
              <a:t>c</a:t>
            </a:r>
            <a:r>
              <a:rPr lang="en-US" altLang="zh-CN" sz="1200" dirty="0">
                <a:solidFill>
                  <a:srgbClr val="000000"/>
                </a:solidFill>
                <a:latin typeface="Menlo Bold"/>
                <a:cs typeface="Menlo Bold"/>
              </a:rPr>
              <a:t>:</a:t>
            </a:r>
            <a:r>
              <a:rPr lang="en-US" sz="1200" dirty="0">
                <a:solidFill>
                  <a:srgbClr val="000000"/>
                </a:solidFill>
                <a:latin typeface="Menlo Bold"/>
                <a:cs typeface="Menlo Bold"/>
              </a:rPr>
              <a:t> </a:t>
            </a:r>
            <a:r>
              <a:rPr lang="en-US" sz="1200" dirty="0">
                <a:solidFill>
                  <a:srgbClr val="6A3E3E"/>
                </a:solidFill>
                <a:latin typeface="Menlo Bold"/>
                <a:cs typeface="Menlo Bold"/>
              </a:rPr>
              <a:t>cArray</a:t>
            </a:r>
            <a:r>
              <a:rPr lang="en-US" sz="1200" dirty="0">
                <a:solidFill>
                  <a:srgbClr val="000000"/>
                </a:solidFill>
                <a:latin typeface="Menlo Bold"/>
                <a:cs typeface="Menlo Bold"/>
              </a:rPr>
              <a:t>) {</a:t>
            </a:r>
          </a:p>
          <a:p>
            <a:pPr>
              <a:lnSpc>
                <a:spcPct val="120000"/>
              </a:lnSpc>
            </a:pPr>
            <a:r>
              <a:rPr lang="en-US" sz="1200" b="1" dirty="0">
                <a:solidFill>
                  <a:srgbClr val="000000"/>
                </a:solidFill>
                <a:latin typeface="Menlo Bold"/>
                <a:cs typeface="Menlo Bold"/>
              </a:rPr>
              <a:t>		</a:t>
            </a:r>
            <a:r>
              <a:rPr lang="mr-IN" sz="1200" b="1" dirty="0">
                <a:solidFill>
                  <a:srgbClr val="7F0055"/>
                </a:solidFill>
                <a:latin typeface="Menlo Bold"/>
                <a:cs typeface="Menlo Bold"/>
              </a:rPr>
              <a:t>if</a:t>
            </a:r>
            <a:r>
              <a:rPr lang="mr-IN" sz="1200" dirty="0">
                <a:solidFill>
                  <a:srgbClr val="000000"/>
                </a:solidFill>
                <a:latin typeface="Menlo Bold"/>
                <a:cs typeface="Menlo Bold"/>
              </a:rPr>
              <a:t> (</a:t>
            </a:r>
            <a:r>
              <a:rPr lang="en-US" sz="1200" dirty="0">
                <a:solidFill>
                  <a:srgbClr val="6A3E3E"/>
                </a:solidFill>
                <a:latin typeface="Menlo Bold"/>
                <a:cs typeface="Menlo Bold"/>
              </a:rPr>
              <a:t>c</a:t>
            </a:r>
            <a:r>
              <a:rPr lang="zh-CN" altLang="en-US" sz="1200" dirty="0">
                <a:solidFill>
                  <a:srgbClr val="6A3E3E"/>
                </a:solidFill>
                <a:latin typeface="Menlo Bold"/>
                <a:cs typeface="Menlo Bold"/>
              </a:rPr>
              <a:t> </a:t>
            </a:r>
            <a:r>
              <a:rPr lang="mr-IN" sz="1200" dirty="0">
                <a:solidFill>
                  <a:srgbClr val="000000"/>
                </a:solidFill>
                <a:latin typeface="Menlo Bold"/>
                <a:cs typeface="Menlo Bold"/>
              </a:rPr>
              <a:t>== </a:t>
            </a:r>
            <a:r>
              <a:rPr lang="en-US" sz="1200" dirty="0">
                <a:solidFill>
                  <a:srgbClr val="6A3E3E"/>
                </a:solidFill>
                <a:latin typeface="Menlo Bold"/>
                <a:cs typeface="Menlo Bold"/>
              </a:rPr>
              <a:t>gone</a:t>
            </a:r>
            <a:r>
              <a:rPr lang="en-US" altLang="zh-CN" sz="1200" dirty="0">
                <a:solidFill>
                  <a:srgbClr val="6A3E3E"/>
                </a:solidFill>
                <a:latin typeface="Menlo Bold"/>
                <a:cs typeface="Menlo Bold"/>
              </a:rPr>
              <a:t>In</a:t>
            </a:r>
            <a:r>
              <a:rPr lang="mr-IN" sz="1200" dirty="0">
                <a:solidFill>
                  <a:srgbClr val="000000"/>
                </a:solidFill>
                <a:latin typeface="Menlo Bold"/>
                <a:cs typeface="Menlo Bold"/>
              </a:rPr>
              <a:t>)</a:t>
            </a:r>
          </a:p>
          <a:p>
            <a:pPr>
              <a:lnSpc>
                <a:spcPct val="120000"/>
              </a:lnSpc>
            </a:pPr>
            <a:r>
              <a:rPr lang="en-US" sz="1200" dirty="0">
                <a:solidFill>
                  <a:srgbClr val="000000"/>
                </a:solidFill>
                <a:latin typeface="Menlo Bold"/>
                <a:cs typeface="Menlo Bold"/>
              </a:rPr>
              <a:t>			</a:t>
            </a:r>
            <a:r>
              <a:rPr lang="en-US" altLang="zh-CN" sz="1200" dirty="0">
                <a:solidFill>
                  <a:srgbClr val="6A3E3E"/>
                </a:solidFill>
                <a:latin typeface="Menlo Bold"/>
                <a:cs typeface="Menlo Bold"/>
              </a:rPr>
              <a:t>cArrayMod[i]</a:t>
            </a:r>
            <a:r>
              <a:rPr lang="zh-CN" altLang="en-US" sz="1200" dirty="0">
                <a:solidFill>
                  <a:srgbClr val="000000"/>
                </a:solidFill>
                <a:latin typeface="Menlo Bold"/>
                <a:cs typeface="Menlo Bold"/>
              </a:rPr>
              <a:t> </a:t>
            </a:r>
            <a:r>
              <a:rPr lang="en-US" altLang="zh-CN" sz="1200" dirty="0">
                <a:latin typeface="Menlo Bold"/>
                <a:cs typeface="Menlo Bold"/>
              </a:rPr>
              <a:t>=</a:t>
            </a:r>
            <a:r>
              <a:rPr lang="zh-CN" altLang="en-US" sz="1200" b="1" dirty="0">
                <a:solidFill>
                  <a:srgbClr val="7F0055"/>
                </a:solidFill>
                <a:latin typeface="Menlo Bold"/>
                <a:cs typeface="Menlo Bold"/>
              </a:rPr>
              <a:t> </a:t>
            </a:r>
            <a:r>
              <a:rPr lang="en-US" sz="1200" dirty="0">
                <a:solidFill>
                  <a:srgbClr val="6A3E3E"/>
                </a:solidFill>
                <a:latin typeface="Menlo Bold"/>
                <a:cs typeface="Menlo Bold"/>
              </a:rPr>
              <a:t>new</a:t>
            </a:r>
            <a:r>
              <a:rPr lang="en-US" altLang="zh-CN" sz="1200" dirty="0">
                <a:solidFill>
                  <a:srgbClr val="6A3E3E"/>
                </a:solidFill>
                <a:latin typeface="Menlo Bold"/>
                <a:cs typeface="Menlo Bold"/>
              </a:rPr>
              <a:t>In</a:t>
            </a:r>
            <a:r>
              <a:rPr lang="en-US" sz="1200" dirty="0">
                <a:solidFill>
                  <a:srgbClr val="000000"/>
                </a:solidFill>
                <a:latin typeface="Menlo Bold"/>
                <a:cs typeface="Menlo Bold"/>
              </a:rPr>
              <a:t>; </a:t>
            </a:r>
          </a:p>
          <a:p>
            <a:pPr>
              <a:lnSpc>
                <a:spcPct val="120000"/>
              </a:lnSpc>
            </a:pPr>
            <a:r>
              <a:rPr lang="en-US" sz="1200" dirty="0">
                <a:solidFill>
                  <a:srgbClr val="000000"/>
                </a:solidFill>
                <a:latin typeface="Menlo Bold"/>
                <a:cs typeface="Menlo Bold"/>
              </a:rPr>
              <a:t>		</a:t>
            </a:r>
            <a:r>
              <a:rPr lang="en-US" sz="1200" b="1" dirty="0">
                <a:solidFill>
                  <a:srgbClr val="7F0055"/>
                </a:solidFill>
                <a:latin typeface="Menlo Bold"/>
                <a:cs typeface="Menlo Bold"/>
              </a:rPr>
              <a:t>else</a:t>
            </a:r>
          </a:p>
          <a:p>
            <a:pPr>
              <a:lnSpc>
                <a:spcPct val="120000"/>
              </a:lnSpc>
            </a:pPr>
            <a:r>
              <a:rPr lang="en-US" sz="1200" dirty="0">
                <a:solidFill>
                  <a:srgbClr val="000000"/>
                </a:solidFill>
                <a:latin typeface="Menlo Bold"/>
                <a:cs typeface="Menlo Bold"/>
              </a:rPr>
              <a:t>			</a:t>
            </a:r>
            <a:r>
              <a:rPr lang="en-US" altLang="zh-CN" sz="1200" dirty="0">
                <a:solidFill>
                  <a:srgbClr val="6A3E3E"/>
                </a:solidFill>
                <a:latin typeface="Menlo Bold"/>
                <a:cs typeface="Menlo Bold"/>
              </a:rPr>
              <a:t>cArrayMod[i]</a:t>
            </a:r>
            <a:r>
              <a:rPr lang="zh-CN" altLang="en-US" sz="1200" dirty="0">
                <a:solidFill>
                  <a:srgbClr val="000000"/>
                </a:solidFill>
                <a:latin typeface="Menlo Bold"/>
                <a:cs typeface="Menlo Bold"/>
              </a:rPr>
              <a:t> </a:t>
            </a:r>
            <a:r>
              <a:rPr lang="en-US" altLang="zh-CN" sz="1200" dirty="0">
                <a:latin typeface="Menlo Bold"/>
                <a:cs typeface="Menlo Bold"/>
              </a:rPr>
              <a:t>=</a:t>
            </a:r>
            <a:r>
              <a:rPr lang="zh-CN" altLang="en-US" sz="1200" b="1" dirty="0">
                <a:solidFill>
                  <a:srgbClr val="7F0055"/>
                </a:solidFill>
                <a:latin typeface="Menlo Bold"/>
                <a:cs typeface="Menlo Bold"/>
              </a:rPr>
              <a:t> </a:t>
            </a:r>
            <a:r>
              <a:rPr lang="en-US" altLang="zh-CN" sz="1200" dirty="0">
                <a:solidFill>
                  <a:srgbClr val="7F0055"/>
                </a:solidFill>
                <a:latin typeface="Menlo Bold"/>
                <a:cs typeface="Menlo Bold"/>
              </a:rPr>
              <a:t>c</a:t>
            </a:r>
            <a:r>
              <a:rPr lang="en-US" sz="1200" dirty="0">
                <a:solidFill>
                  <a:srgbClr val="000000"/>
                </a:solidFill>
                <a:latin typeface="Menlo Bold"/>
                <a:cs typeface="Menlo Bold"/>
              </a:rPr>
              <a:t>;</a:t>
            </a:r>
          </a:p>
          <a:p>
            <a:pPr>
              <a:lnSpc>
                <a:spcPct val="120000"/>
              </a:lnSpc>
            </a:pPr>
            <a:r>
              <a:rPr lang="en-US" sz="1200" dirty="0">
                <a:solidFill>
                  <a:srgbClr val="000000"/>
                </a:solidFill>
                <a:latin typeface="Menlo Bold"/>
                <a:cs typeface="Menlo Bold"/>
              </a:rPr>
              <a:t>		</a:t>
            </a:r>
            <a:r>
              <a:rPr lang="en-US" sz="1200" dirty="0">
                <a:solidFill>
                  <a:srgbClr val="6A3E3E"/>
                </a:solidFill>
                <a:latin typeface="Menlo Bold"/>
                <a:cs typeface="Menlo Bold"/>
              </a:rPr>
              <a:t>i</a:t>
            </a:r>
            <a:r>
              <a:rPr lang="en-US" altLang="zh-CN" sz="1200" dirty="0">
                <a:solidFill>
                  <a:srgbClr val="000000"/>
                </a:solidFill>
                <a:latin typeface="Menlo Bold"/>
                <a:cs typeface="Menlo Bold"/>
              </a:rPr>
              <a:t>++;</a:t>
            </a:r>
            <a:endParaRPr lang="en-US" sz="1200" dirty="0">
              <a:solidFill>
                <a:srgbClr val="000000"/>
              </a:solidFill>
              <a:latin typeface="Menlo Bold"/>
              <a:cs typeface="Menlo Bold"/>
            </a:endParaRPr>
          </a:p>
          <a:p>
            <a:pPr>
              <a:lnSpc>
                <a:spcPct val="120000"/>
              </a:lnSpc>
            </a:pPr>
            <a:r>
              <a:rPr lang="en-US" sz="1200" dirty="0">
                <a:solidFill>
                  <a:srgbClr val="000000"/>
                </a:solidFill>
                <a:latin typeface="Menlo Bold"/>
                <a:cs typeface="Menlo Bold"/>
              </a:rPr>
              <a:t>	}</a:t>
            </a:r>
            <a:endParaRPr lang="en-US" sz="1200" dirty="0">
              <a:solidFill>
                <a:srgbClr val="6A3E3E"/>
              </a:solidFill>
              <a:latin typeface="Menlo Bold"/>
              <a:cs typeface="Menlo Bold"/>
            </a:endParaRPr>
          </a:p>
          <a:p>
            <a:pPr>
              <a:lnSpc>
                <a:spcPct val="120000"/>
              </a:lnSpc>
            </a:pPr>
            <a:r>
              <a:rPr lang="en-US" sz="1200" dirty="0">
                <a:solidFill>
                  <a:srgbClr val="000000"/>
                </a:solidFill>
                <a:latin typeface="Menlo Bold"/>
                <a:cs typeface="Menlo Bold"/>
              </a:rPr>
              <a:t>	</a:t>
            </a:r>
            <a:r>
              <a:rPr lang="en-US" sz="1200" b="1" dirty="0">
                <a:solidFill>
                  <a:srgbClr val="7F0055"/>
                </a:solidFill>
                <a:latin typeface="Menlo Bold"/>
                <a:cs typeface="Menlo Bold"/>
              </a:rPr>
              <a:t>return</a:t>
            </a:r>
            <a:r>
              <a:rPr lang="en-US" sz="1200" dirty="0">
                <a:solidFill>
                  <a:srgbClr val="000000"/>
                </a:solidFill>
                <a:latin typeface="Menlo Bold"/>
                <a:cs typeface="Menlo Bold"/>
              </a:rPr>
              <a:t> </a:t>
            </a:r>
            <a:r>
              <a:rPr lang="en-US" sz="1200" b="1" dirty="0">
                <a:solidFill>
                  <a:srgbClr val="7F0055"/>
                </a:solidFill>
                <a:latin typeface="Menlo Bold"/>
                <a:cs typeface="Menlo Bold"/>
              </a:rPr>
              <a:t>new</a:t>
            </a:r>
            <a:r>
              <a:rPr lang="zh-CN" altLang="en-US" sz="1200" dirty="0">
                <a:solidFill>
                  <a:srgbClr val="7F0055"/>
                </a:solidFill>
                <a:latin typeface="Menlo Bold"/>
                <a:cs typeface="Menlo Bold"/>
              </a:rPr>
              <a:t> </a:t>
            </a:r>
            <a:r>
              <a:rPr lang="en-US" altLang="zh-CN" sz="1200" dirty="0">
                <a:latin typeface="Menlo Bold"/>
                <a:cs typeface="Menlo Bold"/>
              </a:rPr>
              <a:t>String</a:t>
            </a:r>
            <a:r>
              <a:rPr lang="en-US" altLang="zh-CN" sz="1200" dirty="0">
                <a:solidFill>
                  <a:srgbClr val="000000"/>
                </a:solidFill>
                <a:latin typeface="Menlo Bold"/>
                <a:cs typeface="Menlo Bold"/>
              </a:rPr>
              <a:t>(</a:t>
            </a:r>
            <a:r>
              <a:rPr lang="en-US" altLang="zh-CN" sz="1200" dirty="0">
                <a:solidFill>
                  <a:srgbClr val="7F0055"/>
                </a:solidFill>
                <a:latin typeface="Menlo Bold"/>
                <a:cs typeface="Menlo Bold"/>
              </a:rPr>
              <a:t>cArrayMod</a:t>
            </a:r>
            <a:r>
              <a:rPr lang="en-US" altLang="zh-CN" sz="1200" dirty="0">
                <a:solidFill>
                  <a:srgbClr val="000000"/>
                </a:solidFill>
                <a:latin typeface="Menlo Bold"/>
                <a:cs typeface="Menlo Bold"/>
              </a:rPr>
              <a:t>)</a:t>
            </a:r>
            <a:r>
              <a:rPr lang="en-US" sz="1200" dirty="0">
                <a:solidFill>
                  <a:srgbClr val="000000"/>
                </a:solidFill>
                <a:latin typeface="Menlo Bold"/>
                <a:cs typeface="Menlo Bold"/>
              </a:rPr>
              <a:t>;</a:t>
            </a:r>
          </a:p>
          <a:p>
            <a:pPr>
              <a:lnSpc>
                <a:spcPct val="120000"/>
              </a:lnSpc>
            </a:pPr>
            <a:r>
              <a:rPr lang="en-US" sz="1200" dirty="0">
                <a:solidFill>
                  <a:srgbClr val="000000"/>
                </a:solidFill>
                <a:latin typeface="Menlo Bold"/>
                <a:cs typeface="Menlo Bold"/>
              </a:rPr>
              <a:t>}</a:t>
            </a:r>
            <a:endParaRPr lang="en-US" sz="1200" dirty="0">
              <a:latin typeface="Menlo Bold"/>
              <a:cs typeface="Menlo Bold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757924" y="4040150"/>
            <a:ext cx="3627157" cy="46166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mr-IN" sz="1200" dirty="0">
                <a:solidFill>
                  <a:srgbClr val="3F7F5F"/>
                </a:solidFill>
                <a:latin typeface="Menlo Bold"/>
                <a:cs typeface="Menlo Bold"/>
              </a:rPr>
              <a:t>// replaceLetter("a happy", 'a', 'i') -&gt; "i hippy"</a:t>
            </a:r>
            <a:r>
              <a:rPr lang="en-US" altLang="zh-CN" sz="1200" dirty="0">
                <a:solidFill>
                  <a:srgbClr val="3F7F5F"/>
                </a:solidFill>
                <a:latin typeface="Menlo Bold"/>
                <a:cs typeface="Menlo Bold"/>
              </a:rPr>
              <a:t>??</a:t>
            </a:r>
            <a:endParaRPr lang="en-US" sz="1200" dirty="0">
              <a:latin typeface="Menlo Bold"/>
              <a:cs typeface="Menlo Bold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256339" y="1969499"/>
            <a:ext cx="3128742" cy="584776"/>
          </a:xfrm>
          <a:prstGeom prst="rect">
            <a:avLst/>
          </a:prstGeom>
          <a:solidFill>
            <a:srgbClr val="E6A20E"/>
          </a:solidFill>
        </p:spPr>
        <p:txBody>
          <a:bodyPr wrap="square">
            <a:spAutoFit/>
          </a:bodyPr>
          <a:lstStyle/>
          <a:p>
            <a:r>
              <a:rPr lang="en-US" sz="1600" dirty="0">
                <a:latin typeface="Arial"/>
                <a:cs typeface="Arial"/>
              </a:rPr>
              <a:t>Does this method successfully return a modified word?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112727" y="4521441"/>
            <a:ext cx="159530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400" dirty="0">
                <a:latin typeface="Courier"/>
                <a:cs typeface="Courier"/>
              </a:rPr>
              <a:t>replaceLetter</a:t>
            </a:r>
            <a:endParaRPr lang="en-US" sz="1400" dirty="0">
              <a:latin typeface="Courier"/>
              <a:cs typeface="Courier"/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3963758" y="5085540"/>
            <a:ext cx="1351546" cy="398820"/>
          </a:xfrm>
          <a:prstGeom prst="roundRect">
            <a:avLst/>
          </a:prstGeom>
          <a:ln w="19050" cmpd="sng">
            <a:solidFill>
              <a:schemeClr val="accent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2A00FF"/>
                </a:solidFill>
                <a:latin typeface="Arial"/>
                <a:cs typeface="Arial"/>
              </a:rPr>
              <a:t>"</a:t>
            </a:r>
            <a:r>
              <a:rPr lang="en-US" sz="1600" dirty="0">
                <a:solidFill>
                  <a:srgbClr val="0000FF"/>
                </a:solidFill>
                <a:latin typeface="Arial"/>
                <a:cs typeface="Arial"/>
              </a:rPr>
              <a:t>a</a:t>
            </a:r>
            <a:r>
              <a:rPr lang="zh-CN" altLang="en-US" sz="1600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lang="en-US" altLang="zh-CN" sz="1600" dirty="0">
                <a:solidFill>
                  <a:srgbClr val="0000FF"/>
                </a:solidFill>
                <a:latin typeface="Arial"/>
                <a:cs typeface="Arial"/>
              </a:rPr>
              <a:t>happy</a:t>
            </a:r>
            <a:r>
              <a:rPr lang="en-US" sz="1600" dirty="0">
                <a:solidFill>
                  <a:srgbClr val="2A00FF"/>
                </a:solidFill>
                <a:latin typeface="Arial"/>
                <a:cs typeface="Arial"/>
              </a:rPr>
              <a:t>"</a:t>
            </a:r>
            <a:endParaRPr lang="en-US" sz="1600" dirty="0">
              <a:solidFill>
                <a:srgbClr val="0000FF"/>
              </a:solidFill>
              <a:latin typeface="Arial"/>
              <a:cs typeface="Arial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117536" y="4575696"/>
            <a:ext cx="116560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u="sng" dirty="0">
                <a:solidFill>
                  <a:schemeClr val="accent1"/>
                </a:solidFill>
                <a:latin typeface="Arial"/>
                <a:cs typeface="Arial"/>
              </a:rPr>
              <a:t>J</a:t>
            </a:r>
            <a:r>
              <a:rPr lang="en-US" altLang="zh-CN" sz="1600" u="sng" dirty="0">
                <a:solidFill>
                  <a:schemeClr val="accent1"/>
                </a:solidFill>
                <a:latin typeface="Arial"/>
                <a:cs typeface="Arial"/>
              </a:rPr>
              <a:t>ava</a:t>
            </a:r>
            <a:r>
              <a:rPr lang="zh-CN" altLang="en-US" sz="1600" u="sng" dirty="0">
                <a:solidFill>
                  <a:schemeClr val="accent1"/>
                </a:solidFill>
                <a:latin typeface="Arial"/>
                <a:cs typeface="Arial"/>
              </a:rPr>
              <a:t> </a:t>
            </a:r>
            <a:r>
              <a:rPr lang="en-US" altLang="zh-CN" sz="1600" u="sng" dirty="0">
                <a:solidFill>
                  <a:schemeClr val="accent1"/>
                </a:solidFill>
                <a:latin typeface="Arial"/>
                <a:cs typeface="Arial"/>
              </a:rPr>
              <a:t>H</a:t>
            </a:r>
            <a:r>
              <a:rPr lang="en-US" sz="1600" u="sng" dirty="0">
                <a:solidFill>
                  <a:schemeClr val="accent1"/>
                </a:solidFill>
                <a:latin typeface="Arial"/>
                <a:cs typeface="Arial"/>
              </a:rPr>
              <a:t>eap</a:t>
            </a:r>
          </a:p>
        </p:txBody>
      </p:sp>
      <p:sp>
        <p:nvSpPr>
          <p:cNvPr id="14" name="Rectangle 13"/>
          <p:cNvSpPr/>
          <p:nvPr/>
        </p:nvSpPr>
        <p:spPr>
          <a:xfrm>
            <a:off x="4161147" y="5813685"/>
            <a:ext cx="395394" cy="237445"/>
          </a:xfrm>
          <a:prstGeom prst="rect">
            <a:avLst/>
          </a:prstGeom>
          <a:ln w="12700" cmpd="sng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0000FF"/>
                </a:solidFill>
                <a:cs typeface="Arial"/>
              </a:rPr>
              <a:t>‘a’</a:t>
            </a:r>
          </a:p>
        </p:txBody>
      </p:sp>
      <p:sp>
        <p:nvSpPr>
          <p:cNvPr id="15" name="Rectangle 14"/>
          <p:cNvSpPr/>
          <p:nvPr/>
        </p:nvSpPr>
        <p:spPr>
          <a:xfrm>
            <a:off x="4556541" y="5813685"/>
            <a:ext cx="314042" cy="237445"/>
          </a:xfrm>
          <a:prstGeom prst="rect">
            <a:avLst/>
          </a:prstGeom>
          <a:ln w="12700" cmpd="sng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rgbClr val="0000FF"/>
                </a:solidFill>
                <a:cs typeface="Arial"/>
              </a:rPr>
              <a:t>‘</a:t>
            </a:r>
            <a:r>
              <a:rPr lang="zh-CN" altLang="en-US" sz="1400" dirty="0">
                <a:solidFill>
                  <a:srgbClr val="0000FF"/>
                </a:solidFill>
                <a:cs typeface="Arial"/>
              </a:rPr>
              <a:t> </a:t>
            </a:r>
            <a:r>
              <a:rPr lang="en-US" sz="1400" dirty="0">
                <a:solidFill>
                  <a:srgbClr val="0000FF"/>
                </a:solidFill>
                <a:cs typeface="Arial"/>
              </a:rPr>
              <a:t>’</a:t>
            </a:r>
          </a:p>
        </p:txBody>
      </p:sp>
      <p:sp>
        <p:nvSpPr>
          <p:cNvPr id="16" name="Rectangle 15"/>
          <p:cNvSpPr/>
          <p:nvPr/>
        </p:nvSpPr>
        <p:spPr>
          <a:xfrm>
            <a:off x="4873373" y="5813685"/>
            <a:ext cx="431588" cy="237445"/>
          </a:xfrm>
          <a:prstGeom prst="rect">
            <a:avLst/>
          </a:prstGeom>
          <a:ln w="12700" cmpd="sng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0000FF"/>
                </a:solidFill>
                <a:cs typeface="Arial"/>
              </a:rPr>
              <a:t>‘h’</a:t>
            </a:r>
          </a:p>
        </p:txBody>
      </p:sp>
      <p:sp>
        <p:nvSpPr>
          <p:cNvPr id="17" name="Rectangle 16"/>
          <p:cNvSpPr/>
          <p:nvPr/>
        </p:nvSpPr>
        <p:spPr>
          <a:xfrm>
            <a:off x="5308285" y="5813685"/>
            <a:ext cx="443608" cy="237445"/>
          </a:xfrm>
          <a:prstGeom prst="rect">
            <a:avLst/>
          </a:prstGeom>
          <a:ln w="12700" cmpd="sng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0000FF"/>
                </a:solidFill>
                <a:cs typeface="Arial"/>
              </a:rPr>
              <a:t>‘a’</a:t>
            </a:r>
          </a:p>
        </p:txBody>
      </p:sp>
      <p:sp>
        <p:nvSpPr>
          <p:cNvPr id="18" name="Rectangle 17"/>
          <p:cNvSpPr/>
          <p:nvPr/>
        </p:nvSpPr>
        <p:spPr>
          <a:xfrm>
            <a:off x="5751893" y="5813685"/>
            <a:ext cx="391420" cy="237445"/>
          </a:xfrm>
          <a:prstGeom prst="rect">
            <a:avLst/>
          </a:prstGeom>
          <a:ln w="12700" cmpd="sng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0000FF"/>
                </a:solidFill>
                <a:cs typeface="Arial"/>
              </a:rPr>
              <a:t>‘p’</a:t>
            </a:r>
          </a:p>
        </p:txBody>
      </p:sp>
      <p:sp>
        <p:nvSpPr>
          <p:cNvPr id="19" name="Rectangle 18"/>
          <p:cNvSpPr/>
          <p:nvPr/>
        </p:nvSpPr>
        <p:spPr>
          <a:xfrm>
            <a:off x="6143313" y="5813685"/>
            <a:ext cx="479867" cy="237445"/>
          </a:xfrm>
          <a:prstGeom prst="rect">
            <a:avLst/>
          </a:prstGeom>
          <a:ln w="12700" cmpd="sng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0000FF"/>
                </a:solidFill>
                <a:cs typeface="Arial"/>
              </a:rPr>
              <a:t>‘p ’</a:t>
            </a:r>
          </a:p>
        </p:txBody>
      </p:sp>
      <p:sp>
        <p:nvSpPr>
          <p:cNvPr id="20" name="Rectangle 19"/>
          <p:cNvSpPr/>
          <p:nvPr/>
        </p:nvSpPr>
        <p:spPr>
          <a:xfrm>
            <a:off x="6623180" y="5813685"/>
            <a:ext cx="450841" cy="237445"/>
          </a:xfrm>
          <a:prstGeom prst="rect">
            <a:avLst/>
          </a:prstGeom>
          <a:ln w="12700" cmpd="sng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0000FF"/>
                </a:solidFill>
                <a:cs typeface="Arial"/>
              </a:rPr>
              <a:t>‘y’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741806" y="4882476"/>
            <a:ext cx="61702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400" dirty="0">
                <a:latin typeface="Menlo Bold"/>
                <a:cs typeface="Menlo Bold"/>
              </a:rPr>
              <a:t>word</a:t>
            </a:r>
            <a:endParaRPr lang="en-US" sz="1400" dirty="0">
              <a:latin typeface="Menlo Bold"/>
              <a:cs typeface="Menlo Bold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1400764" y="4914250"/>
            <a:ext cx="489534" cy="248248"/>
          </a:xfrm>
          <a:prstGeom prst="rect">
            <a:avLst/>
          </a:prstGeom>
          <a:noFill/>
          <a:ln w="19050" cmpd="sng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200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cxnSp>
        <p:nvCxnSpPr>
          <p:cNvPr id="28" name="Straight Arrow Connector 27"/>
          <p:cNvCxnSpPr>
            <a:stCxn id="27" idx="3"/>
            <a:endCxn id="10" idx="1"/>
          </p:cNvCxnSpPr>
          <p:nvPr/>
        </p:nvCxnSpPr>
        <p:spPr>
          <a:xfrm>
            <a:off x="1890298" y="5038374"/>
            <a:ext cx="2073460" cy="246576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532675" y="5291391"/>
            <a:ext cx="8290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400" dirty="0">
                <a:latin typeface="Menlo Bold"/>
                <a:cs typeface="Menlo Bold"/>
              </a:rPr>
              <a:t>goneIn</a:t>
            </a:r>
            <a:endParaRPr lang="en-US" sz="1400" dirty="0">
              <a:latin typeface="Menlo Bold"/>
              <a:cs typeface="Menlo Bold"/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1400764" y="5327524"/>
            <a:ext cx="489534" cy="248248"/>
          </a:xfrm>
          <a:prstGeom prst="rect">
            <a:avLst/>
          </a:prstGeom>
          <a:noFill/>
          <a:ln w="19050" cmpd="sng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0000FF"/>
                </a:solidFill>
                <a:latin typeface="Arial"/>
                <a:cs typeface="Arial"/>
              </a:rPr>
              <a:t>‘a’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1901530" y="5291391"/>
            <a:ext cx="72167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400" dirty="0">
                <a:latin typeface="Menlo Bold"/>
                <a:cs typeface="Menlo Bold"/>
              </a:rPr>
              <a:t>newIn</a:t>
            </a:r>
            <a:endParaRPr lang="en-US" sz="1400" dirty="0">
              <a:latin typeface="Menlo Bold"/>
              <a:cs typeface="Menlo Bold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2604315" y="5317250"/>
            <a:ext cx="489534" cy="248248"/>
          </a:xfrm>
          <a:prstGeom prst="rect">
            <a:avLst/>
          </a:prstGeom>
          <a:noFill/>
          <a:ln w="19050" cmpd="sng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0000FF"/>
                </a:solidFill>
                <a:latin typeface="Arial"/>
                <a:cs typeface="Arial"/>
              </a:rPr>
              <a:t>‘i’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519129" y="5688972"/>
            <a:ext cx="83320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>
              <a:defRPr sz="1400">
                <a:latin typeface="Menlo Bold"/>
                <a:cs typeface="Menlo Bold"/>
              </a:defRPr>
            </a:lvl1pPr>
          </a:lstStyle>
          <a:p>
            <a:r>
              <a:rPr lang="en-US" altLang="zh-CN" dirty="0"/>
              <a:t>cArray</a:t>
            </a:r>
            <a:endParaRPr lang="en-US" dirty="0"/>
          </a:p>
        </p:txBody>
      </p:sp>
      <p:sp>
        <p:nvSpPr>
          <p:cNvPr id="37" name="Rectangle 36"/>
          <p:cNvSpPr/>
          <p:nvPr/>
        </p:nvSpPr>
        <p:spPr>
          <a:xfrm>
            <a:off x="1400764" y="5743376"/>
            <a:ext cx="489534" cy="248248"/>
          </a:xfrm>
          <a:prstGeom prst="rect">
            <a:avLst/>
          </a:prstGeom>
          <a:noFill/>
          <a:ln w="19050" cmpd="sng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200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cxnSp>
        <p:nvCxnSpPr>
          <p:cNvPr id="40" name="Straight Arrow Connector 39"/>
          <p:cNvCxnSpPr>
            <a:stCxn id="37" idx="3"/>
            <a:endCxn id="14" idx="1"/>
          </p:cNvCxnSpPr>
          <p:nvPr/>
        </p:nvCxnSpPr>
        <p:spPr>
          <a:xfrm>
            <a:off x="1890298" y="5867500"/>
            <a:ext cx="2270849" cy="64908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3" name="TextBox 52"/>
          <p:cNvSpPr txBox="1"/>
          <p:nvPr/>
        </p:nvSpPr>
        <p:spPr>
          <a:xfrm>
            <a:off x="930379" y="6043562"/>
            <a:ext cx="2927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400" dirty="0">
                <a:latin typeface="Menlo Bold"/>
                <a:cs typeface="Menlo Bold"/>
              </a:rPr>
              <a:t>c</a:t>
            </a:r>
            <a:endParaRPr lang="en-US" sz="1400" dirty="0">
              <a:latin typeface="Menlo Bold"/>
              <a:cs typeface="Menlo Bold"/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1400764" y="6108484"/>
            <a:ext cx="489534" cy="248248"/>
          </a:xfrm>
          <a:prstGeom prst="rect">
            <a:avLst/>
          </a:prstGeom>
          <a:noFill/>
          <a:ln w="19050" cmpd="sng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0000FF"/>
                </a:solidFill>
                <a:latin typeface="Arial"/>
                <a:cs typeface="Arial"/>
              </a:rPr>
              <a:t>‘a’</a:t>
            </a:r>
          </a:p>
        </p:txBody>
      </p:sp>
      <p:sp>
        <p:nvSpPr>
          <p:cNvPr id="55" name="Rectangle 54"/>
          <p:cNvSpPr/>
          <p:nvPr/>
        </p:nvSpPr>
        <p:spPr>
          <a:xfrm>
            <a:off x="1400764" y="6108484"/>
            <a:ext cx="489534" cy="248248"/>
          </a:xfrm>
          <a:prstGeom prst="rect">
            <a:avLst/>
          </a:prstGeom>
          <a:solidFill>
            <a:srgbClr val="FFFFFF"/>
          </a:solidFill>
          <a:ln w="19050" cmpd="sng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0000FF"/>
                </a:solidFill>
                <a:latin typeface="Arial"/>
                <a:cs typeface="Arial"/>
              </a:rPr>
              <a:t>‘</a:t>
            </a:r>
            <a:r>
              <a:rPr lang="zh-CN" altLang="en-US" sz="1600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lang="en-US" sz="1600" dirty="0">
                <a:solidFill>
                  <a:srgbClr val="0000FF"/>
                </a:solidFill>
                <a:latin typeface="Arial"/>
                <a:cs typeface="Arial"/>
              </a:rPr>
              <a:t>’</a:t>
            </a:r>
          </a:p>
        </p:txBody>
      </p:sp>
      <p:sp>
        <p:nvSpPr>
          <p:cNvPr id="56" name="Rectangle 55"/>
          <p:cNvSpPr/>
          <p:nvPr/>
        </p:nvSpPr>
        <p:spPr>
          <a:xfrm>
            <a:off x="5256339" y="2706346"/>
            <a:ext cx="149014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Arial"/>
                <a:cs typeface="Arial"/>
              </a:rPr>
              <a:t>Attempt</a:t>
            </a:r>
            <a:r>
              <a:rPr lang="zh-CN" altLang="en-US" sz="140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lang="en-US" altLang="zh-CN" sz="1400" dirty="0">
                <a:solidFill>
                  <a:srgbClr val="FF0000"/>
                </a:solidFill>
                <a:latin typeface="Arial"/>
                <a:cs typeface="Arial"/>
              </a:rPr>
              <a:t>#1</a:t>
            </a:r>
            <a:r>
              <a:rPr lang="zh-CN" altLang="en-US" sz="1400" dirty="0">
                <a:solidFill>
                  <a:srgbClr val="FF0000"/>
                </a:solidFill>
                <a:latin typeface="Arial"/>
                <a:cs typeface="Arial"/>
              </a:rPr>
              <a:t>: </a:t>
            </a:r>
            <a:r>
              <a:rPr lang="en-US" altLang="zh-CN" sz="1400" dirty="0">
                <a:solidFill>
                  <a:srgbClr val="FF0000"/>
                </a:solidFill>
                <a:latin typeface="Arial"/>
                <a:cs typeface="Arial"/>
              </a:rPr>
              <a:t>NO</a:t>
            </a:r>
            <a:endParaRPr lang="en-US" sz="1400" dirty="0">
              <a:solidFill>
                <a:srgbClr val="FF0000"/>
              </a:solidFill>
              <a:latin typeface="Arial"/>
              <a:cs typeface="Arial"/>
            </a:endParaRPr>
          </a:p>
        </p:txBody>
      </p:sp>
      <p:sp>
        <p:nvSpPr>
          <p:cNvPr id="57" name="Rectangle 56"/>
          <p:cNvSpPr/>
          <p:nvPr/>
        </p:nvSpPr>
        <p:spPr>
          <a:xfrm>
            <a:off x="5256339" y="3125599"/>
            <a:ext cx="149014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Arial"/>
                <a:cs typeface="Arial"/>
              </a:rPr>
              <a:t>Attempt</a:t>
            </a:r>
            <a:r>
              <a:rPr lang="zh-CN" altLang="en-US" sz="140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lang="en-US" altLang="zh-CN" sz="1400" dirty="0">
                <a:solidFill>
                  <a:srgbClr val="FF0000"/>
                </a:solidFill>
                <a:latin typeface="Arial"/>
                <a:cs typeface="Arial"/>
              </a:rPr>
              <a:t>#2</a:t>
            </a:r>
            <a:r>
              <a:rPr lang="zh-CN" altLang="en-US" sz="1400" dirty="0">
                <a:solidFill>
                  <a:srgbClr val="FF0000"/>
                </a:solidFill>
                <a:latin typeface="Arial"/>
                <a:cs typeface="Arial"/>
              </a:rPr>
              <a:t>: </a:t>
            </a:r>
            <a:r>
              <a:rPr lang="en-US" altLang="zh-CN" sz="1400" dirty="0">
                <a:solidFill>
                  <a:srgbClr val="FF0000"/>
                </a:solidFill>
                <a:latin typeface="Arial"/>
                <a:cs typeface="Arial"/>
              </a:rPr>
              <a:t>NO</a:t>
            </a:r>
            <a:endParaRPr lang="en-US" sz="1400" dirty="0">
              <a:solidFill>
                <a:srgbClr val="FF0000"/>
              </a:solidFill>
              <a:latin typeface="Arial"/>
              <a:cs typeface="Arial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288632" y="6427201"/>
            <a:ext cx="115127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>
              <a:defRPr sz="1400">
                <a:latin typeface="Menlo Bold"/>
                <a:cs typeface="Menlo Bold"/>
              </a:defRPr>
            </a:lvl1pPr>
          </a:lstStyle>
          <a:p>
            <a:r>
              <a:rPr lang="en-US" altLang="zh-CN" dirty="0" err="1"/>
              <a:t>cArrayMod</a:t>
            </a:r>
            <a:endParaRPr lang="en-US" dirty="0"/>
          </a:p>
        </p:txBody>
      </p:sp>
      <p:sp>
        <p:nvSpPr>
          <p:cNvPr id="43" name="Rectangle 42"/>
          <p:cNvSpPr/>
          <p:nvPr/>
        </p:nvSpPr>
        <p:spPr>
          <a:xfrm>
            <a:off x="1413159" y="6481605"/>
            <a:ext cx="489534" cy="248248"/>
          </a:xfrm>
          <a:prstGeom prst="rect">
            <a:avLst/>
          </a:prstGeom>
          <a:noFill/>
          <a:ln w="19050" cmpd="sng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200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4173542" y="6377625"/>
            <a:ext cx="395394" cy="237445"/>
          </a:xfrm>
          <a:prstGeom prst="rect">
            <a:avLst/>
          </a:prstGeom>
          <a:ln w="12700" cmpd="sng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0000FF"/>
                </a:solidFill>
                <a:cs typeface="Arial"/>
              </a:rPr>
              <a:t>‘i’</a:t>
            </a:r>
          </a:p>
        </p:txBody>
      </p:sp>
      <p:sp>
        <p:nvSpPr>
          <p:cNvPr id="48" name="Rectangle 47"/>
          <p:cNvSpPr/>
          <p:nvPr/>
        </p:nvSpPr>
        <p:spPr>
          <a:xfrm>
            <a:off x="4568936" y="6377625"/>
            <a:ext cx="314042" cy="237445"/>
          </a:xfrm>
          <a:prstGeom prst="rect">
            <a:avLst/>
          </a:prstGeom>
          <a:ln w="12700" cmpd="sng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rgbClr val="0000FF"/>
                </a:solidFill>
                <a:cs typeface="Arial"/>
              </a:rPr>
              <a:t>‘</a:t>
            </a:r>
            <a:r>
              <a:rPr lang="zh-CN" altLang="en-US" sz="1400" dirty="0">
                <a:solidFill>
                  <a:srgbClr val="0000FF"/>
                </a:solidFill>
                <a:cs typeface="Arial"/>
              </a:rPr>
              <a:t> </a:t>
            </a:r>
            <a:r>
              <a:rPr lang="en-US" sz="1400" dirty="0">
                <a:solidFill>
                  <a:srgbClr val="0000FF"/>
                </a:solidFill>
                <a:cs typeface="Arial"/>
              </a:rPr>
              <a:t>’</a:t>
            </a:r>
          </a:p>
        </p:txBody>
      </p:sp>
      <p:sp>
        <p:nvSpPr>
          <p:cNvPr id="49" name="Rectangle 48"/>
          <p:cNvSpPr/>
          <p:nvPr/>
        </p:nvSpPr>
        <p:spPr>
          <a:xfrm>
            <a:off x="4885768" y="6377625"/>
            <a:ext cx="431588" cy="237445"/>
          </a:xfrm>
          <a:prstGeom prst="rect">
            <a:avLst/>
          </a:prstGeom>
          <a:ln w="12700" cmpd="sng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0000FF"/>
                </a:solidFill>
                <a:cs typeface="Arial"/>
              </a:rPr>
              <a:t>‘h’</a:t>
            </a:r>
          </a:p>
        </p:txBody>
      </p:sp>
      <p:sp>
        <p:nvSpPr>
          <p:cNvPr id="50" name="Rectangle 49"/>
          <p:cNvSpPr/>
          <p:nvPr/>
        </p:nvSpPr>
        <p:spPr>
          <a:xfrm>
            <a:off x="5320680" y="6377625"/>
            <a:ext cx="443608" cy="237445"/>
          </a:xfrm>
          <a:prstGeom prst="rect">
            <a:avLst/>
          </a:prstGeom>
          <a:ln w="12700" cmpd="sng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0000FF"/>
                </a:solidFill>
                <a:cs typeface="Arial"/>
              </a:rPr>
              <a:t>‘i’</a:t>
            </a:r>
          </a:p>
        </p:txBody>
      </p:sp>
      <p:sp>
        <p:nvSpPr>
          <p:cNvPr id="51" name="Rectangle 50"/>
          <p:cNvSpPr/>
          <p:nvPr/>
        </p:nvSpPr>
        <p:spPr>
          <a:xfrm>
            <a:off x="5764288" y="6377625"/>
            <a:ext cx="391420" cy="237445"/>
          </a:xfrm>
          <a:prstGeom prst="rect">
            <a:avLst/>
          </a:prstGeom>
          <a:ln w="12700" cmpd="sng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0000FF"/>
                </a:solidFill>
                <a:cs typeface="Arial"/>
              </a:rPr>
              <a:t>‘p’</a:t>
            </a:r>
          </a:p>
        </p:txBody>
      </p:sp>
      <p:sp>
        <p:nvSpPr>
          <p:cNvPr id="58" name="Rectangle 57"/>
          <p:cNvSpPr/>
          <p:nvPr/>
        </p:nvSpPr>
        <p:spPr>
          <a:xfrm>
            <a:off x="6155708" y="6377625"/>
            <a:ext cx="479867" cy="237445"/>
          </a:xfrm>
          <a:prstGeom prst="rect">
            <a:avLst/>
          </a:prstGeom>
          <a:ln w="12700" cmpd="sng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0000FF"/>
                </a:solidFill>
                <a:cs typeface="Arial"/>
              </a:rPr>
              <a:t>‘p’</a:t>
            </a:r>
          </a:p>
        </p:txBody>
      </p:sp>
      <p:sp>
        <p:nvSpPr>
          <p:cNvPr id="59" name="Rectangle 58"/>
          <p:cNvSpPr/>
          <p:nvPr/>
        </p:nvSpPr>
        <p:spPr>
          <a:xfrm>
            <a:off x="6635575" y="6377625"/>
            <a:ext cx="450841" cy="237445"/>
          </a:xfrm>
          <a:prstGeom prst="rect">
            <a:avLst/>
          </a:prstGeom>
          <a:ln w="12700" cmpd="sng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0000FF"/>
                </a:solidFill>
                <a:cs typeface="Arial"/>
              </a:rPr>
              <a:t>‘y’</a:t>
            </a:r>
          </a:p>
        </p:txBody>
      </p:sp>
      <p:cxnSp>
        <p:nvCxnSpPr>
          <p:cNvPr id="60" name="Straight Arrow Connector 59"/>
          <p:cNvCxnSpPr>
            <a:stCxn id="43" idx="3"/>
            <a:endCxn id="45" idx="1"/>
          </p:cNvCxnSpPr>
          <p:nvPr/>
        </p:nvCxnSpPr>
        <p:spPr>
          <a:xfrm flipV="1">
            <a:off x="1902693" y="6496348"/>
            <a:ext cx="2270849" cy="109381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1" name="TextBox 60"/>
          <p:cNvSpPr txBox="1"/>
          <p:nvPr/>
        </p:nvSpPr>
        <p:spPr>
          <a:xfrm>
            <a:off x="2122293" y="6073326"/>
            <a:ext cx="2927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400" dirty="0">
                <a:latin typeface="Menlo Bold"/>
                <a:cs typeface="Menlo Bold"/>
              </a:rPr>
              <a:t>i</a:t>
            </a:r>
            <a:endParaRPr lang="en-US" sz="1400" dirty="0">
              <a:latin typeface="Menlo Bold"/>
              <a:cs typeface="Menlo Bold"/>
            </a:endParaRPr>
          </a:p>
        </p:txBody>
      </p:sp>
      <p:sp>
        <p:nvSpPr>
          <p:cNvPr id="62" name="Rectangle 61"/>
          <p:cNvSpPr/>
          <p:nvPr/>
        </p:nvSpPr>
        <p:spPr>
          <a:xfrm>
            <a:off x="2552945" y="6103091"/>
            <a:ext cx="489534" cy="248248"/>
          </a:xfrm>
          <a:prstGeom prst="rect">
            <a:avLst/>
          </a:prstGeom>
          <a:noFill/>
          <a:ln w="19050" cmpd="sng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sz="1600" dirty="0">
                <a:solidFill>
                  <a:srgbClr val="0000FF"/>
                </a:solidFill>
                <a:latin typeface="Arial"/>
                <a:cs typeface="Arial"/>
              </a:rPr>
              <a:t>0</a:t>
            </a:r>
            <a:endParaRPr lang="en-US" sz="1600" dirty="0">
              <a:solidFill>
                <a:srgbClr val="0000FF"/>
              </a:solidFill>
              <a:latin typeface="Arial"/>
              <a:cs typeface="Arial"/>
            </a:endParaRPr>
          </a:p>
        </p:txBody>
      </p:sp>
      <p:sp>
        <p:nvSpPr>
          <p:cNvPr id="63" name="Rectangle 62"/>
          <p:cNvSpPr/>
          <p:nvPr/>
        </p:nvSpPr>
        <p:spPr>
          <a:xfrm>
            <a:off x="5256339" y="3585776"/>
            <a:ext cx="180327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8000"/>
                </a:solidFill>
                <a:latin typeface="Arial"/>
                <a:cs typeface="Arial"/>
              </a:rPr>
              <a:t>Attempt</a:t>
            </a:r>
            <a:r>
              <a:rPr lang="zh-CN" altLang="en-US" sz="1400" dirty="0">
                <a:solidFill>
                  <a:srgbClr val="008000"/>
                </a:solidFill>
                <a:latin typeface="Arial"/>
                <a:cs typeface="Arial"/>
              </a:rPr>
              <a:t> </a:t>
            </a:r>
            <a:r>
              <a:rPr lang="en-US" altLang="zh-CN" sz="1400" dirty="0">
                <a:solidFill>
                  <a:srgbClr val="008000"/>
                </a:solidFill>
                <a:latin typeface="Arial"/>
                <a:cs typeface="Arial"/>
              </a:rPr>
              <a:t>#3</a:t>
            </a:r>
            <a:r>
              <a:rPr lang="zh-CN" altLang="en-US" sz="1400" dirty="0">
                <a:solidFill>
                  <a:srgbClr val="008000"/>
                </a:solidFill>
                <a:latin typeface="Arial"/>
                <a:cs typeface="Arial"/>
              </a:rPr>
              <a:t>: </a:t>
            </a:r>
            <a:r>
              <a:rPr lang="en-US" altLang="zh-CN" sz="1400" dirty="0">
                <a:solidFill>
                  <a:srgbClr val="008000"/>
                </a:solidFill>
                <a:latin typeface="Arial"/>
                <a:cs typeface="Arial"/>
              </a:rPr>
              <a:t>YES</a:t>
            </a:r>
            <a:endParaRPr lang="en-US" sz="1400" dirty="0">
              <a:solidFill>
                <a:srgbClr val="008000"/>
              </a:solidFill>
              <a:latin typeface="Arial"/>
              <a:cs typeface="Arial"/>
            </a:endParaRPr>
          </a:p>
        </p:txBody>
      </p:sp>
      <p:sp>
        <p:nvSpPr>
          <p:cNvPr id="64" name="Rectangle 63"/>
          <p:cNvSpPr/>
          <p:nvPr/>
        </p:nvSpPr>
        <p:spPr>
          <a:xfrm>
            <a:off x="2552945" y="6103091"/>
            <a:ext cx="489534" cy="248248"/>
          </a:xfrm>
          <a:prstGeom prst="rect">
            <a:avLst/>
          </a:prstGeom>
          <a:solidFill>
            <a:srgbClr val="FFFFFF"/>
          </a:solidFill>
          <a:ln w="19050" cmpd="sng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sz="1600" dirty="0">
                <a:solidFill>
                  <a:srgbClr val="0000FF"/>
                </a:solidFill>
                <a:latin typeface="Arial"/>
                <a:cs typeface="Arial"/>
              </a:rPr>
              <a:t>1</a:t>
            </a:r>
            <a:endParaRPr lang="en-US" sz="1600" dirty="0">
              <a:solidFill>
                <a:srgbClr val="0000FF"/>
              </a:solidFill>
              <a:latin typeface="Arial"/>
              <a:cs typeface="Arial"/>
            </a:endParaRPr>
          </a:p>
        </p:txBody>
      </p:sp>
      <p:sp>
        <p:nvSpPr>
          <p:cNvPr id="65" name="Rectangle 64"/>
          <p:cNvSpPr/>
          <p:nvPr/>
        </p:nvSpPr>
        <p:spPr>
          <a:xfrm>
            <a:off x="2552945" y="6103091"/>
            <a:ext cx="489534" cy="248248"/>
          </a:xfrm>
          <a:prstGeom prst="rect">
            <a:avLst/>
          </a:prstGeom>
          <a:solidFill>
            <a:srgbClr val="FFFFFF"/>
          </a:solidFill>
          <a:ln w="19050" cmpd="sng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sz="1600" dirty="0">
                <a:solidFill>
                  <a:srgbClr val="0000FF"/>
                </a:solidFill>
                <a:latin typeface="Arial"/>
                <a:cs typeface="Arial"/>
              </a:rPr>
              <a:t>2</a:t>
            </a:r>
            <a:endParaRPr lang="en-US" sz="1600" dirty="0">
              <a:solidFill>
                <a:srgbClr val="0000FF"/>
              </a:solidFill>
              <a:latin typeface="Arial"/>
              <a:cs typeface="Arial"/>
            </a:endParaRPr>
          </a:p>
        </p:txBody>
      </p:sp>
      <p:sp>
        <p:nvSpPr>
          <p:cNvPr id="66" name="Rectangle 65"/>
          <p:cNvSpPr/>
          <p:nvPr/>
        </p:nvSpPr>
        <p:spPr>
          <a:xfrm>
            <a:off x="2552945" y="6103091"/>
            <a:ext cx="489534" cy="248248"/>
          </a:xfrm>
          <a:prstGeom prst="rect">
            <a:avLst/>
          </a:prstGeom>
          <a:solidFill>
            <a:srgbClr val="FFFFFF"/>
          </a:solidFill>
          <a:ln w="19050" cmpd="sng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sz="1600" dirty="0">
                <a:solidFill>
                  <a:srgbClr val="0000FF"/>
                </a:solidFill>
                <a:latin typeface="Arial"/>
                <a:cs typeface="Arial"/>
              </a:rPr>
              <a:t>3</a:t>
            </a:r>
            <a:endParaRPr lang="en-US" sz="1600" dirty="0">
              <a:solidFill>
                <a:srgbClr val="0000FF"/>
              </a:solidFill>
              <a:latin typeface="Arial"/>
              <a:cs typeface="Arial"/>
            </a:endParaRPr>
          </a:p>
        </p:txBody>
      </p:sp>
      <p:sp>
        <p:nvSpPr>
          <p:cNvPr id="67" name="Rectangle 66"/>
          <p:cNvSpPr/>
          <p:nvPr/>
        </p:nvSpPr>
        <p:spPr>
          <a:xfrm>
            <a:off x="2552945" y="6103091"/>
            <a:ext cx="489534" cy="248248"/>
          </a:xfrm>
          <a:prstGeom prst="rect">
            <a:avLst/>
          </a:prstGeom>
          <a:solidFill>
            <a:srgbClr val="FFFFFF"/>
          </a:solidFill>
          <a:ln w="19050" cmpd="sng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sz="1600" dirty="0">
                <a:solidFill>
                  <a:srgbClr val="0000FF"/>
                </a:solidFill>
                <a:latin typeface="Arial"/>
                <a:cs typeface="Arial"/>
              </a:rPr>
              <a:t>4</a:t>
            </a:r>
            <a:endParaRPr lang="en-US" sz="1600" dirty="0">
              <a:solidFill>
                <a:srgbClr val="0000FF"/>
              </a:solidFill>
              <a:latin typeface="Arial"/>
              <a:cs typeface="Arial"/>
            </a:endParaRPr>
          </a:p>
        </p:txBody>
      </p:sp>
      <p:sp>
        <p:nvSpPr>
          <p:cNvPr id="68" name="Rectangle 67"/>
          <p:cNvSpPr/>
          <p:nvPr/>
        </p:nvSpPr>
        <p:spPr>
          <a:xfrm>
            <a:off x="2552945" y="6103091"/>
            <a:ext cx="489534" cy="248248"/>
          </a:xfrm>
          <a:prstGeom prst="rect">
            <a:avLst/>
          </a:prstGeom>
          <a:solidFill>
            <a:srgbClr val="FFFFFF"/>
          </a:solidFill>
          <a:ln w="19050" cmpd="sng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sz="1600" dirty="0">
                <a:solidFill>
                  <a:srgbClr val="0000FF"/>
                </a:solidFill>
                <a:latin typeface="Arial"/>
                <a:cs typeface="Arial"/>
              </a:rPr>
              <a:t>5</a:t>
            </a:r>
            <a:endParaRPr lang="en-US" sz="1600" dirty="0">
              <a:solidFill>
                <a:srgbClr val="0000FF"/>
              </a:solidFill>
              <a:latin typeface="Arial"/>
              <a:cs typeface="Arial"/>
            </a:endParaRPr>
          </a:p>
        </p:txBody>
      </p:sp>
      <p:sp>
        <p:nvSpPr>
          <p:cNvPr id="69" name="Rectangle 68"/>
          <p:cNvSpPr/>
          <p:nvPr/>
        </p:nvSpPr>
        <p:spPr>
          <a:xfrm>
            <a:off x="2552945" y="6103091"/>
            <a:ext cx="489534" cy="248248"/>
          </a:xfrm>
          <a:prstGeom prst="rect">
            <a:avLst/>
          </a:prstGeom>
          <a:solidFill>
            <a:srgbClr val="FFFFFF"/>
          </a:solidFill>
          <a:ln w="19050" cmpd="sng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sz="1600" dirty="0">
                <a:solidFill>
                  <a:srgbClr val="0000FF"/>
                </a:solidFill>
                <a:latin typeface="Arial"/>
                <a:cs typeface="Arial"/>
              </a:rPr>
              <a:t>6</a:t>
            </a:r>
            <a:endParaRPr lang="en-US" sz="1600" dirty="0">
              <a:solidFill>
                <a:srgbClr val="0000FF"/>
              </a:solidFill>
              <a:latin typeface="Arial"/>
              <a:cs typeface="Arial"/>
            </a:endParaRPr>
          </a:p>
        </p:txBody>
      </p:sp>
      <p:sp>
        <p:nvSpPr>
          <p:cNvPr id="70" name="Rectangle 69"/>
          <p:cNvSpPr/>
          <p:nvPr/>
        </p:nvSpPr>
        <p:spPr>
          <a:xfrm>
            <a:off x="1400764" y="6108484"/>
            <a:ext cx="489534" cy="248248"/>
          </a:xfrm>
          <a:prstGeom prst="rect">
            <a:avLst/>
          </a:prstGeom>
          <a:solidFill>
            <a:srgbClr val="FFFFFF"/>
          </a:solidFill>
          <a:ln w="19050" cmpd="sng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0000FF"/>
                </a:solidFill>
                <a:latin typeface="Arial"/>
                <a:cs typeface="Arial"/>
              </a:rPr>
              <a:t>‘h’</a:t>
            </a:r>
          </a:p>
        </p:txBody>
      </p:sp>
      <p:sp>
        <p:nvSpPr>
          <p:cNvPr id="71" name="Rectangle 70"/>
          <p:cNvSpPr/>
          <p:nvPr/>
        </p:nvSpPr>
        <p:spPr>
          <a:xfrm>
            <a:off x="1400764" y="6108484"/>
            <a:ext cx="489534" cy="248248"/>
          </a:xfrm>
          <a:prstGeom prst="rect">
            <a:avLst/>
          </a:prstGeom>
          <a:solidFill>
            <a:srgbClr val="FFFFFF"/>
          </a:solidFill>
          <a:ln w="19050" cmpd="sng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0000FF"/>
                </a:solidFill>
                <a:latin typeface="Arial"/>
                <a:cs typeface="Arial"/>
              </a:rPr>
              <a:t>‘</a:t>
            </a:r>
            <a:r>
              <a:rPr lang="en-US" altLang="zh-CN" sz="1600" dirty="0">
                <a:solidFill>
                  <a:srgbClr val="0000FF"/>
                </a:solidFill>
                <a:latin typeface="Arial"/>
                <a:cs typeface="Arial"/>
              </a:rPr>
              <a:t>a</a:t>
            </a:r>
            <a:r>
              <a:rPr lang="en-US" sz="1600" dirty="0">
                <a:solidFill>
                  <a:srgbClr val="0000FF"/>
                </a:solidFill>
                <a:latin typeface="Arial"/>
                <a:cs typeface="Arial"/>
              </a:rPr>
              <a:t>’</a:t>
            </a:r>
          </a:p>
        </p:txBody>
      </p:sp>
      <p:sp>
        <p:nvSpPr>
          <p:cNvPr id="72" name="Rectangle 71"/>
          <p:cNvSpPr/>
          <p:nvPr/>
        </p:nvSpPr>
        <p:spPr>
          <a:xfrm>
            <a:off x="1400764" y="6108484"/>
            <a:ext cx="489534" cy="248248"/>
          </a:xfrm>
          <a:prstGeom prst="rect">
            <a:avLst/>
          </a:prstGeom>
          <a:solidFill>
            <a:srgbClr val="FFFFFF"/>
          </a:solidFill>
          <a:ln w="19050" cmpd="sng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0000FF"/>
                </a:solidFill>
                <a:latin typeface="Arial"/>
                <a:cs typeface="Arial"/>
              </a:rPr>
              <a:t>‘</a:t>
            </a:r>
            <a:r>
              <a:rPr lang="en-US" altLang="zh-CN" sz="1600" dirty="0">
                <a:solidFill>
                  <a:srgbClr val="0000FF"/>
                </a:solidFill>
                <a:latin typeface="Arial"/>
                <a:cs typeface="Arial"/>
              </a:rPr>
              <a:t>p</a:t>
            </a:r>
            <a:r>
              <a:rPr lang="en-US" sz="1600" dirty="0">
                <a:solidFill>
                  <a:srgbClr val="0000FF"/>
                </a:solidFill>
                <a:latin typeface="Arial"/>
                <a:cs typeface="Arial"/>
              </a:rPr>
              <a:t>’</a:t>
            </a:r>
          </a:p>
        </p:txBody>
      </p:sp>
      <p:sp>
        <p:nvSpPr>
          <p:cNvPr id="73" name="Rectangle 72"/>
          <p:cNvSpPr/>
          <p:nvPr/>
        </p:nvSpPr>
        <p:spPr>
          <a:xfrm>
            <a:off x="1400764" y="6108484"/>
            <a:ext cx="489534" cy="248248"/>
          </a:xfrm>
          <a:prstGeom prst="rect">
            <a:avLst/>
          </a:prstGeom>
          <a:solidFill>
            <a:srgbClr val="FFFFFF"/>
          </a:solidFill>
          <a:ln w="19050" cmpd="sng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0000FF"/>
                </a:solidFill>
                <a:latin typeface="Arial"/>
                <a:cs typeface="Arial"/>
              </a:rPr>
              <a:t>‘</a:t>
            </a:r>
            <a:r>
              <a:rPr lang="en-US" altLang="zh-CN" sz="1600" dirty="0">
                <a:solidFill>
                  <a:srgbClr val="0000FF"/>
                </a:solidFill>
                <a:latin typeface="Arial"/>
                <a:cs typeface="Arial"/>
              </a:rPr>
              <a:t>p</a:t>
            </a:r>
            <a:r>
              <a:rPr lang="en-US" sz="1600" dirty="0">
                <a:solidFill>
                  <a:srgbClr val="0000FF"/>
                </a:solidFill>
                <a:latin typeface="Arial"/>
                <a:cs typeface="Arial"/>
              </a:rPr>
              <a:t>’</a:t>
            </a:r>
          </a:p>
        </p:txBody>
      </p:sp>
      <p:sp>
        <p:nvSpPr>
          <p:cNvPr id="74" name="Rectangle 73"/>
          <p:cNvSpPr/>
          <p:nvPr/>
        </p:nvSpPr>
        <p:spPr>
          <a:xfrm>
            <a:off x="1400764" y="6108484"/>
            <a:ext cx="489534" cy="248248"/>
          </a:xfrm>
          <a:prstGeom prst="rect">
            <a:avLst/>
          </a:prstGeom>
          <a:solidFill>
            <a:srgbClr val="FFFFFF"/>
          </a:solidFill>
          <a:ln w="19050" cmpd="sng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0000FF"/>
                </a:solidFill>
                <a:latin typeface="Arial"/>
                <a:cs typeface="Arial"/>
              </a:rPr>
              <a:t>‘</a:t>
            </a:r>
            <a:r>
              <a:rPr lang="en-US" altLang="zh-CN" sz="1600" dirty="0">
                <a:solidFill>
                  <a:srgbClr val="0000FF"/>
                </a:solidFill>
                <a:latin typeface="Arial"/>
                <a:cs typeface="Arial"/>
              </a:rPr>
              <a:t>y</a:t>
            </a:r>
            <a:r>
              <a:rPr lang="en-US" sz="1600" dirty="0">
                <a:solidFill>
                  <a:srgbClr val="0000FF"/>
                </a:solidFill>
                <a:latin typeface="Arial"/>
                <a:cs typeface="Arial"/>
              </a:rPr>
              <a:t>’</a:t>
            </a:r>
          </a:p>
        </p:txBody>
      </p:sp>
      <p:sp>
        <p:nvSpPr>
          <p:cNvPr id="75" name="Rounded Rectangle 74"/>
          <p:cNvSpPr/>
          <p:nvPr/>
        </p:nvSpPr>
        <p:spPr>
          <a:xfrm>
            <a:off x="781110" y="1969499"/>
            <a:ext cx="4033204" cy="325770"/>
          </a:xfrm>
          <a:prstGeom prst="roundRect">
            <a:avLst/>
          </a:prstGeom>
          <a:noFill/>
          <a:ln w="28575" cmpd="sng">
            <a:solidFill>
              <a:srgbClr val="FF66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Rounded Rectangle 75"/>
          <p:cNvSpPr/>
          <p:nvPr/>
        </p:nvSpPr>
        <p:spPr>
          <a:xfrm>
            <a:off x="2050405" y="2851238"/>
            <a:ext cx="2123137" cy="325770"/>
          </a:xfrm>
          <a:prstGeom prst="roundRect">
            <a:avLst/>
          </a:prstGeom>
          <a:noFill/>
          <a:ln w="28575" cmpd="sng">
            <a:solidFill>
              <a:srgbClr val="FF66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Rounded Rectangle 76"/>
          <p:cNvSpPr/>
          <p:nvPr/>
        </p:nvSpPr>
        <p:spPr>
          <a:xfrm>
            <a:off x="2050405" y="3297856"/>
            <a:ext cx="1913353" cy="325770"/>
          </a:xfrm>
          <a:prstGeom prst="roundRect">
            <a:avLst/>
          </a:prstGeom>
          <a:noFill/>
          <a:ln w="28575" cmpd="sng">
            <a:solidFill>
              <a:srgbClr val="FF66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Rounded Rectangle 77"/>
          <p:cNvSpPr/>
          <p:nvPr/>
        </p:nvSpPr>
        <p:spPr>
          <a:xfrm>
            <a:off x="1165616" y="3970892"/>
            <a:ext cx="2798142" cy="325770"/>
          </a:xfrm>
          <a:prstGeom prst="roundRect">
            <a:avLst/>
          </a:prstGeom>
          <a:noFill/>
          <a:ln w="28575" cmpd="sng">
            <a:solidFill>
              <a:srgbClr val="FF66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TextBox 78"/>
          <p:cNvSpPr txBox="1"/>
          <p:nvPr/>
        </p:nvSpPr>
        <p:spPr>
          <a:xfrm>
            <a:off x="5442064" y="5162498"/>
            <a:ext cx="140249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1400">
                <a:solidFill>
                  <a:schemeClr val="accent6"/>
                </a:solidFill>
                <a:latin typeface="Arial"/>
                <a:cs typeface="Arial"/>
              </a:defRPr>
            </a:lvl1pPr>
          </a:lstStyle>
          <a:p>
            <a:r>
              <a:rPr lang="en-US" dirty="0"/>
              <a:t>doesn’t change</a:t>
            </a:r>
          </a:p>
        </p:txBody>
      </p:sp>
    </p:spTree>
    <p:extLst>
      <p:ext uri="{BB962C8B-B14F-4D97-AF65-F5344CB8AC3E}">
        <p14:creationId xmlns:p14="http://schemas.microsoft.com/office/powerpoint/2010/main" val="42592904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8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1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4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0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3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8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1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4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2" dur="500"/>
                                        <p:tgtEl>
                                          <p:spTgt spid="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7" dur="500"/>
                                        <p:tgtEl>
                                          <p:spTgt spid="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2" dur="500"/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7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7" dur="500"/>
                                        <p:tgtEl>
                                          <p:spTgt spid="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2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7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>
                      <p:stCondLst>
                        <p:cond delay="indefinite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2" dur="500"/>
                                        <p:tgtEl>
                                          <p:spTgt spid="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7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8" fill="hold">
                      <p:stCondLst>
                        <p:cond delay="indefinite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2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>
                      <p:stCondLst>
                        <p:cond delay="indefinite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7" dur="500"/>
                                        <p:tgtEl>
                                          <p:spTgt spid="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8" fill="hold">
                      <p:stCondLst>
                        <p:cond delay="indefinite"/>
                      </p:stCondLst>
                      <p:childTnLst>
                        <p:par>
                          <p:cTn id="209" fill="hold">
                            <p:stCondLst>
                              <p:cond delay="0"/>
                            </p:stCondLst>
                            <p:childTnLst>
                              <p:par>
                                <p:cTn id="2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2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3" fill="hold">
                      <p:stCondLst>
                        <p:cond delay="indefinite"/>
                      </p:stCondLst>
                      <p:childTnLst>
                        <p:par>
                          <p:cTn id="214" fill="hold">
                            <p:stCondLst>
                              <p:cond delay="0"/>
                            </p:stCondLst>
                            <p:childTnLst>
                              <p:par>
                                <p:cTn id="2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7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8" fill="hold">
                      <p:stCondLst>
                        <p:cond delay="indefinite"/>
                      </p:stCondLst>
                      <p:childTnLst>
                        <p:par>
                          <p:cTn id="219" fill="hold">
                            <p:stCondLst>
                              <p:cond delay="0"/>
                            </p:stCondLst>
                            <p:childTnLst>
                              <p:par>
                                <p:cTn id="2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2" dur="500"/>
                                        <p:tgtEl>
                                          <p:spTgt spid="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3" fill="hold">
                      <p:stCondLst>
                        <p:cond delay="indefinite"/>
                      </p:stCondLst>
                      <p:childTnLst>
                        <p:par>
                          <p:cTn id="224" fill="hold">
                            <p:stCondLst>
                              <p:cond delay="0"/>
                            </p:stCondLst>
                            <p:childTnLst>
                              <p:par>
                                <p:cTn id="2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7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8" fill="hold">
                      <p:stCondLst>
                        <p:cond delay="indefinite"/>
                      </p:stCondLst>
                      <p:childTnLst>
                        <p:par>
                          <p:cTn id="229" fill="hold">
                            <p:stCondLst>
                              <p:cond delay="0"/>
                            </p:stCondLst>
                            <p:childTnLst>
                              <p:par>
                                <p:cTn id="2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2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3" fill="hold">
                      <p:stCondLst>
                        <p:cond delay="indefinite"/>
                      </p:stCondLst>
                      <p:childTnLst>
                        <p:par>
                          <p:cTn id="234" fill="hold">
                            <p:stCondLst>
                              <p:cond delay="0"/>
                            </p:stCondLst>
                            <p:childTnLst>
                              <p:par>
                                <p:cTn id="23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7" dur="500"/>
                                        <p:tgtEl>
                                          <p:spTgt spid="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8" fill="hold">
                      <p:stCondLst>
                        <p:cond delay="indefinite"/>
                      </p:stCondLst>
                      <p:childTnLst>
                        <p:par>
                          <p:cTn id="239" fill="hold">
                            <p:stCondLst>
                              <p:cond delay="0"/>
                            </p:stCondLst>
                            <p:childTnLst>
                              <p:par>
                                <p:cTn id="2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2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3" fill="hold">
                      <p:stCondLst>
                        <p:cond delay="indefinite"/>
                      </p:stCondLst>
                      <p:childTnLst>
                        <p:par>
                          <p:cTn id="244" fill="hold">
                            <p:stCondLst>
                              <p:cond delay="0"/>
                            </p:stCondLst>
                            <p:childTnLst>
                              <p:par>
                                <p:cTn id="2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7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8" fill="hold">
                      <p:stCondLst>
                        <p:cond delay="indefinite"/>
                      </p:stCondLst>
                      <p:childTnLst>
                        <p:par>
                          <p:cTn id="249" fill="hold">
                            <p:stCondLst>
                              <p:cond delay="0"/>
                            </p:stCondLst>
                            <p:childTnLst>
                              <p:par>
                                <p:cTn id="25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2" dur="500"/>
                                        <p:tgtEl>
                                          <p:spTgt spid="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3" fill="hold">
                      <p:stCondLst>
                        <p:cond delay="indefinite"/>
                      </p:stCondLst>
                      <p:childTnLst>
                        <p:par>
                          <p:cTn id="254" fill="hold">
                            <p:stCondLst>
                              <p:cond delay="0"/>
                            </p:stCondLst>
                            <p:childTnLst>
                              <p:par>
                                <p:cTn id="2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8" fill="hold">
                      <p:stCondLst>
                        <p:cond delay="indefinite"/>
                      </p:stCondLst>
                      <p:childTnLst>
                        <p:par>
                          <p:cTn id="259" fill="hold">
                            <p:stCondLst>
                              <p:cond delay="0"/>
                            </p:stCondLst>
                            <p:childTnLst>
                              <p:par>
                                <p:cTn id="26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2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3" fill="hold">
                      <p:stCondLst>
                        <p:cond delay="indefinite"/>
                      </p:stCondLst>
                      <p:childTnLst>
                        <p:par>
                          <p:cTn id="264" fill="hold">
                            <p:stCondLst>
                              <p:cond delay="0"/>
                            </p:stCondLst>
                            <p:childTnLst>
                              <p:par>
                                <p:cTn id="26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7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4" grpId="0" animBg="1"/>
      <p:bldP spid="5" grpId="0" animBg="1"/>
      <p:bldP spid="7" grpId="0" animBg="1"/>
      <p:bldP spid="9" grpId="0"/>
      <p:bldP spid="10" grpId="0" animBg="1"/>
      <p:bldP spid="11" grpId="0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6" grpId="0"/>
      <p:bldP spid="27" grpId="0" animBg="1"/>
      <p:bldP spid="32" grpId="0"/>
      <p:bldP spid="33" grpId="0" animBg="1"/>
      <p:bldP spid="34" grpId="0"/>
      <p:bldP spid="35" grpId="0" animBg="1"/>
      <p:bldP spid="36" grpId="0"/>
      <p:bldP spid="37" grpId="0" animBg="1"/>
      <p:bldP spid="53" grpId="0"/>
      <p:bldP spid="54" grpId="0" animBg="1"/>
      <p:bldP spid="55" grpId="0" animBg="1"/>
      <p:bldP spid="56" grpId="0"/>
      <p:bldP spid="57" grpId="0"/>
      <p:bldP spid="42" grpId="0"/>
      <p:bldP spid="43" grpId="0" animBg="1"/>
      <p:bldP spid="45" grpId="0" animBg="1"/>
      <p:bldP spid="48" grpId="0" animBg="1"/>
      <p:bldP spid="49" grpId="0" animBg="1"/>
      <p:bldP spid="50" grpId="0" animBg="1"/>
      <p:bldP spid="51" grpId="0" animBg="1"/>
      <p:bldP spid="58" grpId="0" animBg="1"/>
      <p:bldP spid="59" grpId="0" animBg="1"/>
      <p:bldP spid="61" grpId="0"/>
      <p:bldP spid="62" grpId="0" animBg="1"/>
      <p:bldP spid="63" grpId="0"/>
      <p:bldP spid="64" grpId="0" animBg="1"/>
      <p:bldP spid="65" grpId="0" animBg="1"/>
      <p:bldP spid="66" grpId="0" animBg="1"/>
      <p:bldP spid="67" grpId="0" animBg="1"/>
      <p:bldP spid="68" grpId="0" animBg="1"/>
      <p:bldP spid="69" grpId="0" animBg="1"/>
      <p:bldP spid="70" grpId="0" animBg="1"/>
      <p:bldP spid="71" grpId="0" animBg="1"/>
      <p:bldP spid="72" grpId="0" animBg="1"/>
      <p:bldP spid="73" grpId="0" animBg="1"/>
      <p:bldP spid="74" grpId="0" animBg="1"/>
      <p:bldP spid="75" grpId="0" animBg="1"/>
      <p:bldP spid="76" grpId="0" animBg="1"/>
      <p:bldP spid="77" grpId="0" animBg="1"/>
      <p:bldP spid="78" grpId="0" animBg="1"/>
      <p:bldP spid="79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>
  <clbl:label id="{f13b610e-d3b5-490f-b165-988100e8232a}" enabled="1" method="Standard" siteId="{5a4ba6f9-f531-4f32-9467-398f19e69de4}" contentBits="1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21057</TotalTime>
  <Words>3230</Words>
  <Application>Microsoft Office PowerPoint</Application>
  <PresentationFormat>On-screen Show (4:3)</PresentationFormat>
  <Paragraphs>451</Paragraphs>
  <Slides>19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32" baseType="lpstr">
      <vt:lpstr>__fkGroteskNeue_598ab8</vt:lpstr>
      <vt:lpstr>Courier</vt:lpstr>
      <vt:lpstr>Lato Extended</vt:lpstr>
      <vt:lpstr>Menlo</vt:lpstr>
      <vt:lpstr>Menlo Bold</vt:lpstr>
      <vt:lpstr>var(--font-fk-grotesk)</vt:lpstr>
      <vt:lpstr>Arial</vt:lpstr>
      <vt:lpstr>Calibri</vt:lpstr>
      <vt:lpstr>Helvetica</vt:lpstr>
      <vt:lpstr>Times New Roman</vt:lpstr>
      <vt:lpstr>Wingdings</vt:lpstr>
      <vt:lpstr>Office Theme</vt:lpstr>
      <vt:lpstr>Equation</vt:lpstr>
      <vt:lpstr>Lecture 4 String in Java</vt:lpstr>
      <vt:lpstr>Lecture Goals</vt:lpstr>
      <vt:lpstr>Motivation Example</vt:lpstr>
      <vt:lpstr>Measure the Text Readability by Flesch Score</vt:lpstr>
      <vt:lpstr>String Basics</vt:lpstr>
      <vt:lpstr>String Class’s Built-in Methods</vt:lpstr>
      <vt:lpstr>Count the number of syllables (Contd.)</vt:lpstr>
      <vt:lpstr>Manipulate String with For-each Loop</vt:lpstr>
      <vt:lpstr>Manipulate String with For-each Loop (Contd.)</vt:lpstr>
      <vt:lpstr>Count the number of words</vt:lpstr>
      <vt:lpstr>Introduction to Regular Expressions (Regex)</vt:lpstr>
      <vt:lpstr>Create More Complicated Regex</vt:lpstr>
      <vt:lpstr>Create More Complicated Regex (Contd.)</vt:lpstr>
      <vt:lpstr>Create More Complicated Regex (Contd.)</vt:lpstr>
      <vt:lpstr>Some Practices</vt:lpstr>
      <vt:lpstr>Use Regex to Calculate Flesch Score</vt:lpstr>
      <vt:lpstr>Regex Exercises</vt:lpstr>
      <vt:lpstr>[re]*, [re]+</vt:lpstr>
      <vt:lpstr>[^re]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Classes and Objects in Java</dc:title>
  <dc:creator>Jianchen Shan</dc:creator>
  <cp:lastModifiedBy>Zonghua Gu</cp:lastModifiedBy>
  <cp:revision>490</cp:revision>
  <dcterms:created xsi:type="dcterms:W3CDTF">2018-08-13T22:58:39Z</dcterms:created>
  <dcterms:modified xsi:type="dcterms:W3CDTF">2024-10-21T15:25:58Z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lassificationContentMarkingHeaderLocations">
    <vt:lpwstr>Office Theme:8</vt:lpwstr>
  </property>
  <property fmtid="{D5CDD505-2E9C-101B-9397-08002B2CF9AE}" pid="3" name="ClassificationContentMarkingHeaderText">
    <vt:lpwstr>Begränsad delning</vt:lpwstr>
  </property>
</Properties>
</file>