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tags/tag1.xml" ContentType="application/vnd.openxmlformats-officedocument.presentationml.tags+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56" r:id="rId2"/>
    <p:sldId id="439" r:id="rId3"/>
    <p:sldId id="440" r:id="rId4"/>
    <p:sldId id="456" r:id="rId5"/>
    <p:sldId id="314" r:id="rId6"/>
    <p:sldId id="317" r:id="rId7"/>
    <p:sldId id="404" r:id="rId8"/>
    <p:sldId id="451" r:id="rId9"/>
    <p:sldId id="445" r:id="rId10"/>
    <p:sldId id="446" r:id="rId11"/>
    <p:sldId id="410" r:id="rId12"/>
    <p:sldId id="411" r:id="rId13"/>
    <p:sldId id="412" r:id="rId14"/>
    <p:sldId id="413" r:id="rId15"/>
    <p:sldId id="414" r:id="rId16"/>
    <p:sldId id="415" r:id="rId17"/>
    <p:sldId id="416" r:id="rId18"/>
    <p:sldId id="443" r:id="rId19"/>
    <p:sldId id="417" r:id="rId20"/>
    <p:sldId id="418" r:id="rId21"/>
    <p:sldId id="421" r:id="rId22"/>
    <p:sldId id="424" r:id="rId23"/>
    <p:sldId id="422" r:id="rId24"/>
    <p:sldId id="423" r:id="rId25"/>
    <p:sldId id="425" r:id="rId26"/>
    <p:sldId id="426" r:id="rId27"/>
    <p:sldId id="427" r:id="rId28"/>
    <p:sldId id="318" r:id="rId29"/>
    <p:sldId id="370" r:id="rId30"/>
    <p:sldId id="420" r:id="rId31"/>
    <p:sldId id="407" r:id="rId32"/>
    <p:sldId id="408" r:id="rId33"/>
    <p:sldId id="438" r:id="rId34"/>
    <p:sldId id="428" r:id="rId35"/>
    <p:sldId id="332" r:id="rId36"/>
    <p:sldId id="344" r:id="rId37"/>
    <p:sldId id="442" r:id="rId38"/>
    <p:sldId id="444" r:id="rId39"/>
    <p:sldId id="447" r:id="rId40"/>
    <p:sldId id="324" r:id="rId41"/>
    <p:sldId id="463" r:id="rId42"/>
    <p:sldId id="460" r:id="rId43"/>
    <p:sldId id="462" r:id="rId44"/>
    <p:sldId id="323" r:id="rId45"/>
    <p:sldId id="457" r:id="rId46"/>
    <p:sldId id="459" r:id="rId47"/>
    <p:sldId id="326" r:id="rId48"/>
    <p:sldId id="342" r:id="rId49"/>
    <p:sldId id="360" r:id="rId50"/>
    <p:sldId id="383" r:id="rId51"/>
    <p:sldId id="361" r:id="rId52"/>
    <p:sldId id="362" r:id="rId53"/>
    <p:sldId id="363" r:id="rId54"/>
    <p:sldId id="364" r:id="rId55"/>
    <p:sldId id="365" r:id="rId56"/>
    <p:sldId id="366" r:id="rId57"/>
    <p:sldId id="367" r:id="rId58"/>
    <p:sldId id="368" r:id="rId59"/>
    <p:sldId id="386" r:id="rId60"/>
    <p:sldId id="373" r:id="rId61"/>
    <p:sldId id="375" r:id="rId62"/>
    <p:sldId id="387" r:id="rId63"/>
    <p:sldId id="390" r:id="rId64"/>
    <p:sldId id="388" r:id="rId65"/>
    <p:sldId id="464" r:id="rId66"/>
    <p:sldId id="455" r:id="rId67"/>
    <p:sldId id="396" r:id="rId68"/>
    <p:sldId id="452" r:id="rId69"/>
    <p:sldId id="374" r:id="rId70"/>
    <p:sldId id="378" r:id="rId71"/>
    <p:sldId id="377" r:id="rId72"/>
    <p:sldId id="382" r:id="rId73"/>
  </p:sldIdLst>
  <p:sldSz cx="9144000" cy="6858000" type="screen4x3"/>
  <p:notesSz cx="6184900" cy="9321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5B4"/>
    <a:srgbClr val="1B8E1D"/>
    <a:srgbClr val="2000EA"/>
    <a:srgbClr val="FF6100"/>
    <a:srgbClr val="FB0008"/>
    <a:srgbClr val="E6A20E"/>
    <a:srgbClr val="140087"/>
    <a:srgbClr val="1700AE"/>
    <a:srgbClr val="1123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046" autoAdjust="0"/>
  </p:normalViewPr>
  <p:slideViewPr>
    <p:cSldViewPr snapToGrid="0" snapToObjects="1">
      <p:cViewPr varScale="1">
        <p:scale>
          <a:sx n="67" d="100"/>
          <a:sy n="67" d="100"/>
        </p:scale>
        <p:origin x="1051"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53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3:13:41.381"/>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3:02:36.709"/>
    </inkml:context>
    <inkml:brush xml:id="br0">
      <inkml:brushProperty name="width" value="0.05" units="cm"/>
      <inkml:brushProperty name="height" value="0.05" units="cm"/>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680123" cy="46770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503346" y="0"/>
            <a:ext cx="2680123" cy="467709"/>
          </a:xfrm>
          <a:prstGeom prst="rect">
            <a:avLst/>
          </a:prstGeom>
        </p:spPr>
        <p:txBody>
          <a:bodyPr vert="horz" lIns="91440" tIns="45720" rIns="91440" bIns="45720" rtlCol="0"/>
          <a:lstStyle>
            <a:lvl1pPr algn="r">
              <a:defRPr sz="1200"/>
            </a:lvl1pPr>
          </a:lstStyle>
          <a:p>
            <a:fld id="{1B0CF57B-C747-FC49-8C8F-81AE37C96CA4}" type="datetimeFigureOut">
              <a:rPr lang="en-US" smtClean="0"/>
              <a:t>12/17/2024</a:t>
            </a:fld>
            <a:endParaRPr lang="en-US"/>
          </a:p>
        </p:txBody>
      </p:sp>
      <p:sp>
        <p:nvSpPr>
          <p:cNvPr id="4" name="Slide Image Placeholder 3"/>
          <p:cNvSpPr>
            <a:spLocks noGrp="1" noRot="1" noChangeAspect="1"/>
          </p:cNvSpPr>
          <p:nvPr>
            <p:ph type="sldImg" idx="2"/>
          </p:nvPr>
        </p:nvSpPr>
        <p:spPr>
          <a:xfrm>
            <a:off x="995363" y="1165225"/>
            <a:ext cx="4194175" cy="31464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18490" y="4486116"/>
            <a:ext cx="4947920" cy="367045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54093"/>
            <a:ext cx="2680123" cy="46770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503346" y="8854093"/>
            <a:ext cx="2680123" cy="467708"/>
          </a:xfrm>
          <a:prstGeom prst="rect">
            <a:avLst/>
          </a:prstGeom>
        </p:spPr>
        <p:txBody>
          <a:bodyPr vert="horz" lIns="91440" tIns="45720" rIns="91440" bIns="45720" rtlCol="0" anchor="b"/>
          <a:lstStyle>
            <a:lvl1pPr algn="r">
              <a:defRPr sz="1200"/>
            </a:lvl1pPr>
          </a:lstStyle>
          <a:p>
            <a:fld id="{13F62E29-99FC-EB40-923F-D38E4FE7BE7E}" type="slidenum">
              <a:rPr lang="en-US" smtClean="0"/>
              <a:t>‹#›</a:t>
            </a:fld>
            <a:endParaRPr lang="en-US"/>
          </a:p>
        </p:txBody>
      </p:sp>
    </p:spTree>
    <p:extLst>
      <p:ext uri="{BB962C8B-B14F-4D97-AF65-F5344CB8AC3E}">
        <p14:creationId xmlns:p14="http://schemas.microsoft.com/office/powerpoint/2010/main" val="84076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bZkzH5x0SKU"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s://www.youtube.com/watch?v=obWXjtg0L64" TargetMode="External"/><Relationship Id="rId5" Type="http://schemas.openxmlformats.org/officeDocument/2006/relationships/hyperlink" Target="https://www.youtube.com/watch?v=9PHkk0UavIM" TargetMode="External"/><Relationship Id="rId4" Type="http://schemas.openxmlformats.org/officeDocument/2006/relationships/hyperlink" Target="https://www.youtube.com/watch?v=_lHSawdgXpI"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2</a:t>
            </a:fld>
            <a:endParaRPr lang="en-US"/>
          </a:p>
        </p:txBody>
      </p:sp>
    </p:spTree>
    <p:extLst>
      <p:ext uri="{BB962C8B-B14F-4D97-AF65-F5344CB8AC3E}">
        <p14:creationId xmlns:p14="http://schemas.microsoft.com/office/powerpoint/2010/main" val="794269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SE"/>
          </a:p>
        </p:txBody>
      </p:sp>
      <p:sp>
        <p:nvSpPr>
          <p:cNvPr id="4" name="Slide Number Placeholder 3"/>
          <p:cNvSpPr>
            <a:spLocks noGrp="1"/>
          </p:cNvSpPr>
          <p:nvPr>
            <p:ph type="sldNum" sz="quarter" idx="5"/>
          </p:nvPr>
        </p:nvSpPr>
        <p:spPr/>
        <p:txBody>
          <a:bodyPr/>
          <a:lstStyle/>
          <a:p>
            <a:fld id="{13F62E29-99FC-EB40-923F-D38E4FE7BE7E}" type="slidenum">
              <a:rPr lang="en-US" smtClean="0"/>
              <a:t>35</a:t>
            </a:fld>
            <a:endParaRPr lang="en-US"/>
          </a:p>
        </p:txBody>
      </p:sp>
    </p:spTree>
    <p:extLst>
      <p:ext uri="{BB962C8B-B14F-4D97-AF65-F5344CB8AC3E}">
        <p14:creationId xmlns:p14="http://schemas.microsoft.com/office/powerpoint/2010/main" val="1904599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Dijkstra's Algorithm:</a:t>
            </a:r>
          </a:p>
          <a:p>
            <a:r>
              <a:rPr lang="en-GB" dirty="0"/>
              <a:t>- Finds the shortest path from a single </a:t>
            </a:r>
            <a:r>
              <a:rPr lang="en-GB"/>
              <a:t>source vertex </a:t>
            </a:r>
            <a:r>
              <a:rPr lang="en-GB" dirty="0"/>
              <a:t>to all other vertices in a graph with non-negative edge weights.</a:t>
            </a:r>
          </a:p>
          <a:p>
            <a:endParaRPr lang="en-GB" dirty="0"/>
          </a:p>
          <a:p>
            <a:r>
              <a:rPr lang="en-GB" dirty="0"/>
              <a:t>**Bellman-Ford Algorithm:**</a:t>
            </a:r>
          </a:p>
          <a:p>
            <a:r>
              <a:rPr lang="en-GB" dirty="0"/>
              <a:t>- Finds the shortest path from a single </a:t>
            </a:r>
            <a:r>
              <a:rPr lang="en-GB"/>
              <a:t>source vertex </a:t>
            </a:r>
            <a:r>
              <a:rPr lang="en-GB" dirty="0"/>
              <a:t>to all other vertices in a graph, even with negative edge weights.</a:t>
            </a:r>
          </a:p>
          <a:p>
            <a:r>
              <a:rPr lang="en-GB" dirty="0"/>
              <a:t>- Can detect negative cycles in the graph.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Time complexity of O(V^2) for a dense graph and O(E log V) for a sparse graph.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Time complexity of O(VE), where V is the number of vertices and E is the number of edges in the graph.</a:t>
            </a:r>
          </a:p>
          <a:p>
            <a:r>
              <a:rPr lang="en-GB" dirty="0"/>
              <a:t>, where V is the number of vertices</a:t>
            </a:r>
          </a:p>
          <a:p>
            <a:r>
              <a:rPr lang="en-GB" dirty="0"/>
              <a:t>## Edge Weight Handling</a:t>
            </a:r>
          </a:p>
          <a:p>
            <a:endParaRPr lang="en-GB" dirty="0"/>
          </a:p>
          <a:p>
            <a:r>
              <a:rPr lang="en-GB" dirty="0"/>
              <a:t>**Dijkstra's Algorithm:**</a:t>
            </a:r>
          </a:p>
          <a:p>
            <a:r>
              <a:rPr lang="en-GB" dirty="0"/>
              <a:t>- Works only on graphs with non-negative edge weights.</a:t>
            </a:r>
          </a:p>
          <a:p>
            <a:endParaRPr lang="en-GB" dirty="0"/>
          </a:p>
          <a:p>
            <a:r>
              <a:rPr lang="en-GB" dirty="0"/>
              <a:t>**</a:t>
            </a:r>
            <a:r>
              <a:rPr lang="en-GB" b="1" dirty="0"/>
              <a:t>Bellman-Ford Algorithm</a:t>
            </a:r>
            <a:r>
              <a:rPr lang="en-GB" dirty="0"/>
              <a:t>:**</a:t>
            </a:r>
          </a:p>
          <a:p>
            <a:r>
              <a:rPr lang="en-GB" dirty="0"/>
              <a:t>- Can handle graphs with negative edge weights.</a:t>
            </a:r>
          </a:p>
          <a:p>
            <a:r>
              <a:rPr lang="en-GB" dirty="0"/>
              <a:t>- Can detect negative cycles.</a:t>
            </a:r>
          </a:p>
          <a:p>
            <a:endParaRPr lang="en-GB" dirty="0"/>
          </a:p>
          <a:p>
            <a:r>
              <a:rPr lang="en-GB" dirty="0"/>
              <a:t>## Performance</a:t>
            </a:r>
          </a:p>
          <a:p>
            <a:endParaRPr lang="en-GB" dirty="0"/>
          </a:p>
          <a:p>
            <a:r>
              <a:rPr lang="en-GB" dirty="0"/>
              <a:t>Dijkstra's Algorithm:</a:t>
            </a:r>
          </a:p>
          <a:p>
            <a:r>
              <a:rPr lang="en-GB" dirty="0"/>
              <a:t>- More efficient for graphs with non-negative weights.</a:t>
            </a:r>
          </a:p>
          <a:p>
            <a:r>
              <a:rPr lang="en-GB" dirty="0"/>
              <a:t>- Time complexity: O(V log V + E) with a binary heap implementation, where V is the number of vertices and E is the number of edges.</a:t>
            </a:r>
          </a:p>
          <a:p>
            <a:endParaRPr lang="en-GB" dirty="0"/>
          </a:p>
          <a:p>
            <a:r>
              <a:rPr lang="en-GB" dirty="0"/>
              <a:t>**Bellman-Ford Algorithm:**</a:t>
            </a:r>
          </a:p>
          <a:p>
            <a:r>
              <a:rPr lang="en-GB" dirty="0"/>
              <a:t>- Generally slower than Dijkstra's.</a:t>
            </a:r>
          </a:p>
          <a:p>
            <a:r>
              <a:rPr lang="en-GB" dirty="0"/>
              <a:t>- Time complexity: O(VE), where V is the number of vertices and E is the number of edges.</a:t>
            </a:r>
          </a:p>
          <a:p>
            <a:endParaRPr lang="en-GB" dirty="0"/>
          </a:p>
          <a:p>
            <a:r>
              <a:rPr lang="en-GB" dirty="0"/>
              <a:t>## Implementation</a:t>
            </a:r>
          </a:p>
          <a:p>
            <a:endParaRPr lang="en-GB" dirty="0"/>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36</a:t>
            </a:fld>
            <a:endParaRPr lang="en-US"/>
          </a:p>
        </p:txBody>
      </p:sp>
    </p:spTree>
    <p:extLst>
      <p:ext uri="{BB962C8B-B14F-4D97-AF65-F5344CB8AC3E}">
        <p14:creationId xmlns:p14="http://schemas.microsoft.com/office/powerpoint/2010/main" val="2751788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0" dirty="0">
                <a:solidFill>
                  <a:srgbClr val="000000"/>
                </a:solidFill>
                <a:latin typeface="Arial" panose="020B0604020202020204" pitchFamily="34" charset="0"/>
                <a:cs typeface="+mn-cs"/>
              </a:rPr>
              <a:t>Run Dijkstra’s algorithm on this graph, starting from vertex A. Run it anyway.</a:t>
            </a:r>
          </a:p>
          <a:p>
            <a:r>
              <a:rPr lang="en-GB" sz="1200" kern="0" dirty="0">
                <a:solidFill>
                  <a:srgbClr val="000000"/>
                </a:solidFill>
                <a:latin typeface="Arial" panose="020B0604020202020204" pitchFamily="34" charset="0"/>
                <a:cs typeface="+mn-cs"/>
              </a:rPr>
              <a:t>• A → B: 10</a:t>
            </a:r>
          </a:p>
          <a:p>
            <a:r>
              <a:rPr lang="en-GB" sz="1200" kern="0" dirty="0">
                <a:solidFill>
                  <a:srgbClr val="000000"/>
                </a:solidFill>
                <a:latin typeface="Arial" panose="020B0604020202020204" pitchFamily="34" charset="0"/>
                <a:cs typeface="+mn-cs"/>
              </a:rPr>
              <a:t>• A → C: 1</a:t>
            </a:r>
          </a:p>
          <a:p>
            <a:r>
              <a:rPr lang="en-GB" sz="1200" kern="0" dirty="0">
                <a:solidFill>
                  <a:srgbClr val="000000"/>
                </a:solidFill>
                <a:latin typeface="Arial" panose="020B0604020202020204" pitchFamily="34" charset="0"/>
                <a:cs typeface="+mn-cs"/>
              </a:rPr>
              <a:t>• B → D: -20</a:t>
            </a:r>
          </a:p>
          <a:p>
            <a:r>
              <a:rPr lang="en-GB" sz="1200" kern="0" dirty="0">
                <a:solidFill>
                  <a:srgbClr val="000000"/>
                </a:solidFill>
                <a:latin typeface="Arial" panose="020B0604020202020204" pitchFamily="34" charset="0"/>
                <a:cs typeface="+mn-cs"/>
              </a:rPr>
              <a:t>• C → D: 1</a:t>
            </a:r>
          </a:p>
          <a:p>
            <a:r>
              <a:rPr lang="en-GB" sz="1200" kern="0" dirty="0">
                <a:solidFill>
                  <a:srgbClr val="000000"/>
                </a:solidFill>
                <a:latin typeface="Arial" panose="020B0604020202020204" pitchFamily="34" charset="0"/>
                <a:cs typeface="+mn-cs"/>
              </a:rPr>
              <a:t>Since Dijkstra’s Algorithm is a greedy algorithm, it visits A, C, D, then finishes. I</a:t>
            </a:r>
            <a:endParaRPr lang="en-SE" sz="1200" kern="0" dirty="0">
              <a:solidFill>
                <a:srgbClr val="000000"/>
              </a:solidFill>
              <a:latin typeface="Arial" panose="020B0604020202020204" pitchFamily="34" charset="0"/>
              <a:cs typeface="+mn-cs"/>
            </a:endParaRP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37</a:t>
            </a:fld>
            <a:endParaRPr lang="en-US"/>
          </a:p>
        </p:txBody>
      </p:sp>
    </p:spTree>
    <p:extLst>
      <p:ext uri="{BB962C8B-B14F-4D97-AF65-F5344CB8AC3E}">
        <p14:creationId xmlns:p14="http://schemas.microsoft.com/office/powerpoint/2010/main" val="109871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38</a:t>
            </a:fld>
            <a:endParaRPr lang="en-US"/>
          </a:p>
        </p:txBody>
      </p:sp>
    </p:spTree>
    <p:extLst>
      <p:ext uri="{BB962C8B-B14F-4D97-AF65-F5344CB8AC3E}">
        <p14:creationId xmlns:p14="http://schemas.microsoft.com/office/powerpoint/2010/main" val="2953218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45</a:t>
            </a:fld>
            <a:endParaRPr lang="en-US"/>
          </a:p>
        </p:txBody>
      </p:sp>
    </p:spTree>
    <p:extLst>
      <p:ext uri="{BB962C8B-B14F-4D97-AF65-F5344CB8AC3E}">
        <p14:creationId xmlns:p14="http://schemas.microsoft.com/office/powerpoint/2010/main" val="263945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1F56D-98D2-DA57-EE7A-5D270C595B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89BFC-55C7-6748-2D8D-ED69555F3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09E0D-2DB3-6936-BD26-4688919B51E9}"/>
              </a:ext>
            </a:extLst>
          </p:cNvPr>
          <p:cNvSpPr>
            <a:spLocks noGrp="1"/>
          </p:cNvSpPr>
          <p:nvPr>
            <p:ph type="body" idx="1"/>
          </p:nvPr>
        </p:nvSpPr>
        <p:spPr/>
        <p:txBody>
          <a:bodyPr/>
          <a:lstStyle/>
          <a:p>
            <a:endParaRPr lang="en-SE" dirty="0"/>
          </a:p>
        </p:txBody>
      </p:sp>
      <p:sp>
        <p:nvSpPr>
          <p:cNvPr id="4" name="Slide Number Placeholder 3">
            <a:extLst>
              <a:ext uri="{FF2B5EF4-FFF2-40B4-BE49-F238E27FC236}">
                <a16:creationId xmlns:a16="http://schemas.microsoft.com/office/drawing/2014/main" id="{60B66291-FB16-8743-B5CA-50ED174F1867}"/>
              </a:ext>
            </a:extLst>
          </p:cNvPr>
          <p:cNvSpPr>
            <a:spLocks noGrp="1"/>
          </p:cNvSpPr>
          <p:nvPr>
            <p:ph type="sldNum" sz="quarter" idx="5"/>
          </p:nvPr>
        </p:nvSpPr>
        <p:spPr/>
        <p:txBody>
          <a:bodyPr/>
          <a:lstStyle/>
          <a:p>
            <a:fld id="{13F62E29-99FC-EB40-923F-D38E4FE7BE7E}" type="slidenum">
              <a:rPr lang="en-US" smtClean="0"/>
              <a:t>46</a:t>
            </a:fld>
            <a:endParaRPr lang="en-US"/>
          </a:p>
        </p:txBody>
      </p:sp>
    </p:spTree>
    <p:extLst>
      <p:ext uri="{BB962C8B-B14F-4D97-AF65-F5344CB8AC3E}">
        <p14:creationId xmlns:p14="http://schemas.microsoft.com/office/powerpoint/2010/main" val="2629293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typical case</a:t>
            </a:r>
          </a:p>
          <a:p>
            <a:r>
              <a:rPr lang="en-GB" dirty="0"/>
              <a:t>worst case </a:t>
            </a:r>
            <a:r>
              <a:rPr lang="en-GB" b="0" i="1" dirty="0">
                <a:effectLst/>
                <a:latin typeface="KaTeX_Math"/>
              </a:rPr>
              <a:t>O</a:t>
            </a:r>
            <a:r>
              <a:rPr lang="en-GB" b="0" i="0" dirty="0">
                <a:effectLst/>
                <a:latin typeface="KaTeX_Main"/>
              </a:rPr>
              <a:t>(</a:t>
            </a:r>
            <a:r>
              <a:rPr lang="en-GB" b="0" i="1" dirty="0" err="1">
                <a:effectLst/>
                <a:latin typeface="KaTeX_Math"/>
              </a:rPr>
              <a:t>V</a:t>
            </a:r>
            <a:r>
              <a:rPr lang="en-GB" b="0" i="0" dirty="0" err="1">
                <a:effectLst/>
                <a:latin typeface="KaTeX_Main"/>
              </a:rPr>
              <a:t>log</a:t>
            </a:r>
            <a:r>
              <a:rPr lang="en-GB" b="0" i="1" dirty="0" err="1">
                <a:effectLst/>
                <a:latin typeface="KaTeX_Math"/>
              </a:rPr>
              <a:t>V</a:t>
            </a:r>
            <a:r>
              <a:rPr lang="en-GB" b="0" i="0" dirty="0" err="1">
                <a:effectLst/>
                <a:latin typeface="KaTeX_Main"/>
              </a:rPr>
              <a:t>+</a:t>
            </a:r>
            <a:r>
              <a:rPr lang="en-GB" b="0" i="1" dirty="0" err="1">
                <a:effectLst/>
                <a:latin typeface="KaTeX_Math"/>
              </a:rPr>
              <a:t>E</a:t>
            </a:r>
            <a:r>
              <a:rPr lang="en-GB" b="0" i="0" dirty="0">
                <a:effectLst/>
                <a:latin typeface="KaTeX_Main"/>
              </a:rPr>
              <a:t>)</a:t>
            </a:r>
            <a:endParaRPr lang="en-GB" dirty="0"/>
          </a:p>
          <a:p>
            <a:pPr marL="285750" indent="-285750">
              <a:spcBef>
                <a:spcPts val="400"/>
              </a:spcBef>
              <a:spcAft>
                <a:spcPts val="400"/>
              </a:spcAft>
              <a:buClr>
                <a:schemeClr val="accent6"/>
              </a:buClr>
              <a:buFont typeface="Wingdings" pitchFamily="2" charset="2"/>
              <a:buChar char="§"/>
            </a:pPr>
            <a:r>
              <a:rPr lang="en-US" dirty="0">
                <a:solidFill>
                  <a:srgbClr val="003F7F"/>
                </a:solidFill>
                <a:latin typeface="Arial" panose="020B0604020202020204" pitchFamily="34" charset="0"/>
                <a:cs typeface="Arial" panose="020B0604020202020204" pitchFamily="34" charset="0"/>
              </a:rPr>
              <a:t>Remark 1. </a:t>
            </a:r>
            <a:r>
              <a:rPr lang="en-US" dirty="0">
                <a:latin typeface="Arial" panose="020B0604020202020204" pitchFamily="34" charset="0"/>
                <a:cs typeface="Arial" panose="020B0604020202020204" pitchFamily="34" charset="0"/>
              </a:rPr>
              <a:t>Directed cycles make the problem harder. </a:t>
            </a:r>
          </a:p>
          <a:p>
            <a:pPr marL="285750" indent="-285750">
              <a:spcBef>
                <a:spcPts val="400"/>
              </a:spcBef>
              <a:spcAft>
                <a:spcPts val="400"/>
              </a:spcAft>
              <a:buClr>
                <a:schemeClr val="accent6"/>
              </a:buClr>
              <a:buFont typeface="Wingdings" pitchFamily="2" charset="2"/>
              <a:buChar char="§"/>
            </a:pPr>
            <a:r>
              <a:rPr lang="en-US" dirty="0">
                <a:solidFill>
                  <a:srgbClr val="003F7F"/>
                </a:solidFill>
                <a:latin typeface="Arial" panose="020B0604020202020204" pitchFamily="34" charset="0"/>
                <a:cs typeface="Arial" panose="020B0604020202020204" pitchFamily="34" charset="0"/>
              </a:rPr>
              <a:t>Remark 2. </a:t>
            </a:r>
            <a:r>
              <a:rPr lang="en-US" dirty="0">
                <a:latin typeface="Arial" panose="020B0604020202020204" pitchFamily="34" charset="0"/>
                <a:cs typeface="Arial" panose="020B0604020202020204" pitchFamily="34" charset="0"/>
              </a:rPr>
              <a:t>Negative weights make the problem harder. </a:t>
            </a:r>
          </a:p>
          <a:p>
            <a:pPr marL="285750" indent="-285750">
              <a:spcBef>
                <a:spcPts val="400"/>
              </a:spcBef>
              <a:spcAft>
                <a:spcPts val="400"/>
              </a:spcAft>
              <a:buClr>
                <a:schemeClr val="accent6"/>
              </a:buClr>
              <a:buFont typeface="Wingdings" pitchFamily="2" charset="2"/>
              <a:buChar char="§"/>
            </a:pPr>
            <a:r>
              <a:rPr lang="en-US" dirty="0">
                <a:solidFill>
                  <a:srgbClr val="003F7F"/>
                </a:solidFill>
                <a:latin typeface="Arial" panose="020B0604020202020204" pitchFamily="34" charset="0"/>
                <a:cs typeface="Arial" panose="020B0604020202020204" pitchFamily="34" charset="0"/>
              </a:rPr>
              <a:t>Remark 3. </a:t>
            </a:r>
            <a:r>
              <a:rPr lang="en-US" dirty="0">
                <a:latin typeface="Arial" panose="020B0604020202020204" pitchFamily="34" charset="0"/>
                <a:cs typeface="Arial" panose="020B0604020202020204" pitchFamily="34" charset="0"/>
              </a:rPr>
              <a:t>Negative cycles makes the problem ill-defined. </a:t>
            </a:r>
            <a:endParaRPr lang="en-US" dirty="0">
              <a:effectLst/>
              <a:latin typeface="Arial" panose="020B0604020202020204" pitchFamily="34" charset="0"/>
              <a:cs typeface="Arial" panose="020B0604020202020204" pitchFamily="34" charset="0"/>
            </a:endParaRPr>
          </a:p>
          <a:p>
            <a:endParaRPr lang="en-GB" dirty="0"/>
          </a:p>
          <a:p>
            <a:r>
              <a:rPr lang="en-GB" dirty="0"/>
              <a:t>E+V</a:t>
            </a:r>
          </a:p>
          <a:p>
            <a:r>
              <a:rPr lang="en-GB" dirty="0"/>
              <a:t>E+V</a:t>
            </a:r>
          </a:p>
          <a:p>
            <a:r>
              <a:rPr lang="en-GB" dirty="0"/>
              <a:t>Dijkstra (binary heap)</a:t>
            </a:r>
          </a:p>
          <a:p>
            <a:r>
              <a:rPr lang="en-GB" dirty="0"/>
              <a:t>E log V</a:t>
            </a:r>
          </a:p>
          <a:p>
            <a:r>
              <a:rPr lang="en-GB" dirty="0"/>
              <a:t>E log V</a:t>
            </a:r>
          </a:p>
          <a:p>
            <a:r>
              <a:rPr lang="en-GB" dirty="0"/>
              <a:t>Bellman-Ford</a:t>
            </a:r>
          </a:p>
          <a:p>
            <a:r>
              <a:rPr lang="en-GB" dirty="0"/>
              <a:t>EV</a:t>
            </a:r>
          </a:p>
          <a:p>
            <a:r>
              <a:rPr lang="en-GB" dirty="0"/>
              <a:t>EV</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48</a:t>
            </a:fld>
            <a:endParaRPr lang="en-US"/>
          </a:p>
        </p:txBody>
      </p:sp>
    </p:spTree>
    <p:extLst>
      <p:ext uri="{BB962C8B-B14F-4D97-AF65-F5344CB8AC3E}">
        <p14:creationId xmlns:p14="http://schemas.microsoft.com/office/powerpoint/2010/main" val="2825781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1       1</a:t>
            </a:r>
          </a:p>
          <a:p>
            <a:r>
              <a:rPr lang="en-GB" dirty="0"/>
              <a:t>s-----a-----b-----t</a:t>
            </a:r>
          </a:p>
          <a:p>
            <a:r>
              <a:rPr lang="en-GB" dirty="0"/>
              <a:t> \                      /</a:t>
            </a:r>
          </a:p>
          <a:p>
            <a:r>
              <a:rPr lang="en-GB" dirty="0"/>
              <a:t>   \                  /</a:t>
            </a:r>
          </a:p>
          <a:p>
            <a:r>
              <a:rPr lang="en-GB" dirty="0"/>
              <a:t>     \  __4 __/</a:t>
            </a:r>
          </a:p>
          <a:p>
            <a:r>
              <a:rPr lang="en-GB" dirty="0"/>
              <a:t> </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60</a:t>
            </a:fld>
            <a:endParaRPr lang="en-US"/>
          </a:p>
        </p:txBody>
      </p:sp>
    </p:spTree>
    <p:extLst>
      <p:ext uri="{BB962C8B-B14F-4D97-AF65-F5344CB8AC3E}">
        <p14:creationId xmlns:p14="http://schemas.microsoft.com/office/powerpoint/2010/main" val="1720595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solidFill>
                  <a:srgbClr val="273239"/>
                </a:solidFill>
                <a:effectLst/>
                <a:latin typeface="Nunito" pitchFamily="2" charset="0"/>
              </a:rPr>
              <a:t>Note that the negative weight cycle cannot be created by new vertex s as there is no edge to s. All edges are from 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After adding a dummy source vertex d and edge reweighting, all edge weights are greater than or equal to 0, so we can run Dijkstra’s shortest path algorithm with every vertex as the source. </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62</a:t>
            </a:fld>
            <a:endParaRPr lang="en-US"/>
          </a:p>
        </p:txBody>
      </p:sp>
    </p:spTree>
    <p:extLst>
      <p:ext uri="{BB962C8B-B14F-4D97-AF65-F5344CB8AC3E}">
        <p14:creationId xmlns:p14="http://schemas.microsoft.com/office/powerpoint/2010/main" val="595206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We add a source s and add edges from s to all vertices of the original graph. In the following diagram s is 4. </a:t>
            </a:r>
            <a:endParaRPr lang="en-SE" dirty="0"/>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63</a:t>
            </a:fld>
            <a:endParaRPr lang="en-US"/>
          </a:p>
        </p:txBody>
      </p:sp>
    </p:spTree>
    <p:extLst>
      <p:ext uri="{BB962C8B-B14F-4D97-AF65-F5344CB8AC3E}">
        <p14:creationId xmlns:p14="http://schemas.microsoft.com/office/powerpoint/2010/main" val="159013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0" dirty="0">
                <a:solidFill>
                  <a:srgbClr val="000000"/>
                </a:solidFill>
                <a:latin typeface="Arial" panose="020B0604020202020204" pitchFamily="34" charset="0"/>
                <a:cs typeface="+mn-cs"/>
              </a:rPr>
              <a:t>Dijkstra’s Algorithm is greedy and optimal: any vertex that has been visited should have its shortest distance to the source. </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5</a:t>
            </a:fld>
            <a:endParaRPr lang="en-US"/>
          </a:p>
        </p:txBody>
      </p:sp>
    </p:spTree>
    <p:extLst>
      <p:ext uri="{BB962C8B-B14F-4D97-AF65-F5344CB8AC3E}">
        <p14:creationId xmlns:p14="http://schemas.microsoft.com/office/powerpoint/2010/main" val="2420126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Dijkstras</a:t>
            </a:r>
            <a:r>
              <a:rPr lang="en-GB" dirty="0"/>
              <a:t> Shortest Path Algorithm Explained | With Example | Graph Theory</a:t>
            </a:r>
          </a:p>
          <a:p>
            <a:pPr lvl="1"/>
            <a:r>
              <a:rPr lang="en-GB" dirty="0">
                <a:hlinkClick r:id="rId3"/>
              </a:rPr>
              <a:t>https://www.youtube.com/watch?v=bZkzH5x0SKU</a:t>
            </a:r>
            <a:r>
              <a:rPr lang="en-GB" dirty="0"/>
              <a:t> </a:t>
            </a:r>
          </a:p>
          <a:p>
            <a:r>
              <a:rPr lang="en-GB" dirty="0"/>
              <a:t>Dijkstra's algorithm in 3 minutes</a:t>
            </a:r>
          </a:p>
          <a:p>
            <a:pPr lvl="1"/>
            <a:r>
              <a:rPr lang="en-GB" dirty="0">
                <a:hlinkClick r:id="rId4"/>
              </a:rPr>
              <a:t>https://www.youtube.com/watch?v=_lHSawdgXpI</a:t>
            </a:r>
            <a:r>
              <a:rPr lang="en-GB" dirty="0"/>
              <a:t> </a:t>
            </a:r>
          </a:p>
          <a:p>
            <a:r>
              <a:rPr lang="en-GB" dirty="0"/>
              <a:t>Bellman-Ford in 4 minutes — Theory</a:t>
            </a:r>
          </a:p>
          <a:p>
            <a:pPr lvl="1"/>
            <a:r>
              <a:rPr lang="en-GB" dirty="0">
                <a:hlinkClick r:id="rId5"/>
              </a:rPr>
              <a:t>https://www.youtube.com/watch?v=9PHkk0UavIM</a:t>
            </a:r>
            <a:endParaRPr lang="en-GB" dirty="0"/>
          </a:p>
          <a:p>
            <a:r>
              <a:rPr lang="en-GB" dirty="0"/>
              <a:t>Bellman-Ford in 5 minutes — Step by step example</a:t>
            </a:r>
          </a:p>
          <a:p>
            <a:pPr lvl="1"/>
            <a:r>
              <a:rPr lang="en-GB" dirty="0">
                <a:hlinkClick r:id="rId6"/>
              </a:rPr>
              <a:t>https://www.youtube.com/watch?v=obWXjtg0L64</a:t>
            </a:r>
            <a:r>
              <a:rPr lang="en-GB" dirty="0"/>
              <a:t> </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67</a:t>
            </a:fld>
            <a:endParaRPr lang="en-US"/>
          </a:p>
        </p:txBody>
      </p:sp>
    </p:spTree>
    <p:extLst>
      <p:ext uri="{BB962C8B-B14F-4D97-AF65-F5344CB8AC3E}">
        <p14:creationId xmlns:p14="http://schemas.microsoft.com/office/powerpoint/2010/main" val="2809793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Given an unweighted graph where weight of every edge is 1, we can most efficiently find shortest path from a given source to destination using?</a:t>
            </a:r>
          </a:p>
          <a:p>
            <a:pPr lvl="1"/>
            <a:r>
              <a:rPr lang="en-GB" dirty="0"/>
              <a:t>A. Breadth First Traversal</a:t>
            </a:r>
          </a:p>
          <a:p>
            <a:pPr lvl="1"/>
            <a:r>
              <a:rPr lang="en-GB" dirty="0"/>
              <a:t>B. Dijkstra's Shortest Path Algorithm</a:t>
            </a:r>
          </a:p>
          <a:p>
            <a:pPr lvl="1"/>
            <a:r>
              <a:rPr lang="en-GB" dirty="0"/>
              <a:t>C. Neither Breadth First Traversal nor Dijkstra\'s algorithm can be used</a:t>
            </a:r>
          </a:p>
          <a:p>
            <a:pPr lvl="1"/>
            <a:r>
              <a:rPr lang="en-GB" dirty="0"/>
              <a:t>D. Depth First Search</a:t>
            </a:r>
          </a:p>
          <a:p>
            <a:r>
              <a:rPr lang="en-GB" dirty="0"/>
              <a:t>ANS: A</a:t>
            </a:r>
          </a:p>
          <a:p>
            <a:r>
              <a:rPr lang="en-GB" dirty="0"/>
              <a:t>With BFS, we first explore vertices at one edge distance, then all vertices at 2 edge distance, and so on. </a:t>
            </a:r>
            <a:endParaRPr lang="en-SE" dirty="0"/>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69</a:t>
            </a:fld>
            <a:endParaRPr lang="en-US"/>
          </a:p>
        </p:txBody>
      </p:sp>
    </p:spTree>
    <p:extLst>
      <p:ext uri="{BB962C8B-B14F-4D97-AF65-F5344CB8AC3E}">
        <p14:creationId xmlns:p14="http://schemas.microsoft.com/office/powerpoint/2010/main" val="340110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Ex 2. Topological sort algorithm. (</a:t>
            </a:r>
            <a:r>
              <a:rPr lang="en-US" sz="1200" dirty="0">
                <a:solidFill>
                  <a:srgbClr val="C00000"/>
                </a:solidFill>
                <a:latin typeface="Arial" panose="020B0604020202020204" pitchFamily="34" charset="0"/>
                <a:cs typeface="Arial" panose="020B0604020202020204" pitchFamily="34" charset="0"/>
              </a:rPr>
              <a:t>no directed cycles</a:t>
            </a:r>
            <a:r>
              <a:rPr lang="en-US" sz="1200" dirty="0">
                <a:latin typeface="Arial" panose="020B0604020202020204" pitchFamily="34" charset="0"/>
                <a:cs typeface="Arial" panose="020B0604020202020204" pitchFamily="34" charset="0"/>
              </a:rPr>
              <a:t>). </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6</a:t>
            </a:fld>
            <a:endParaRPr lang="en-US"/>
          </a:p>
        </p:txBody>
      </p:sp>
    </p:spTree>
    <p:extLst>
      <p:ext uri="{BB962C8B-B14F-4D97-AF65-F5344CB8AC3E}">
        <p14:creationId xmlns:p14="http://schemas.microsoft.com/office/powerpoint/2010/main" val="3852021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follows the edge arrow direction for directed graphs</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7</a:t>
            </a:fld>
            <a:endParaRPr lang="en-US"/>
          </a:p>
        </p:txBody>
      </p:sp>
    </p:spTree>
    <p:extLst>
      <p:ext uri="{BB962C8B-B14F-4D97-AF65-F5344CB8AC3E}">
        <p14:creationId xmlns:p14="http://schemas.microsoft.com/office/powerpoint/2010/main" val="226373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SE" dirty="0"/>
              <a:t>David Kauchak</a:t>
            </a:r>
          </a:p>
          <a:p>
            <a:r>
              <a:rPr lang="en-US" altLang="en-SE" dirty="0"/>
              <a:t>cs161</a:t>
            </a:r>
          </a:p>
          <a:p>
            <a:r>
              <a:rPr lang="en-US" altLang="en-SE" dirty="0"/>
              <a:t>Summer 2009</a:t>
            </a:r>
          </a:p>
          <a:p>
            <a:r>
              <a:rPr lang="en-US" altLang="en-SE" dirty="0"/>
              <a:t>Graphs: MSTs</a:t>
            </a:r>
            <a:br>
              <a:rPr lang="en-US" altLang="en-SE" dirty="0"/>
            </a:br>
            <a:r>
              <a:rPr lang="en-US" altLang="en-SE" dirty="0"/>
              <a:t>and Shortest Paths https://cs.pomona.edu/~dkauchak/classes/algorithms/</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21</a:t>
            </a:fld>
            <a:endParaRPr lang="en-US"/>
          </a:p>
        </p:txBody>
      </p:sp>
    </p:spTree>
    <p:extLst>
      <p:ext uri="{BB962C8B-B14F-4D97-AF65-F5344CB8AC3E}">
        <p14:creationId xmlns:p14="http://schemas.microsoft.com/office/powerpoint/2010/main" val="3276117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30</a:t>
            </a:fld>
            <a:endParaRPr lang="en-US"/>
          </a:p>
        </p:txBody>
      </p:sp>
    </p:spTree>
    <p:extLst>
      <p:ext uri="{BB962C8B-B14F-4D97-AF65-F5344CB8AC3E}">
        <p14:creationId xmlns:p14="http://schemas.microsoft.com/office/powerpoint/2010/main" val="357709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GB" b="0" i="0" dirty="0">
                <a:solidFill>
                  <a:srgbClr val="273239"/>
                </a:solidFill>
                <a:effectLst/>
                <a:latin typeface="Nunito" pitchFamily="2" charset="0"/>
              </a:rPr>
              <a:t>Now, Relax all the edges one more time i.e. the </a:t>
            </a:r>
            <a:r>
              <a:rPr lang="en-GB" b="1" i="0" dirty="0">
                <a:solidFill>
                  <a:srgbClr val="273239"/>
                </a:solidFill>
                <a:effectLst/>
                <a:latin typeface="Nunito" pitchFamily="2" charset="0"/>
              </a:rPr>
              <a:t>Nth</a:t>
            </a:r>
            <a:r>
              <a:rPr lang="en-GB" b="0" i="0" dirty="0">
                <a:solidFill>
                  <a:srgbClr val="273239"/>
                </a:solidFill>
                <a:effectLst/>
                <a:latin typeface="Nunito" pitchFamily="2" charset="0"/>
              </a:rPr>
              <a:t> time and based on the below two cases we can detect the negative cycle:</a:t>
            </a:r>
          </a:p>
          <a:p>
            <a:pPr marL="742950" lvl="1" indent="-285750" algn="l" fontAlgn="base">
              <a:buFont typeface="Arial" panose="020B0604020202020204" pitchFamily="34" charset="0"/>
              <a:buChar char="•"/>
            </a:pPr>
            <a:r>
              <a:rPr lang="en-GB" b="0" i="0" dirty="0">
                <a:solidFill>
                  <a:srgbClr val="273239"/>
                </a:solidFill>
                <a:effectLst/>
                <a:latin typeface="Nunito" pitchFamily="2" charset="0"/>
              </a:rPr>
              <a:t>Case 1 (Negative cycle exists): For any </a:t>
            </a:r>
            <a:r>
              <a:rPr lang="en-GB" b="1" i="0" dirty="0">
                <a:solidFill>
                  <a:srgbClr val="273239"/>
                </a:solidFill>
                <a:effectLst/>
                <a:latin typeface="Nunito" pitchFamily="2" charset="0"/>
              </a:rPr>
              <a:t>edge(u, v, weight), if </a:t>
            </a:r>
            <a:r>
              <a:rPr lang="en-GB" b="1" i="0" dirty="0" err="1">
                <a:solidFill>
                  <a:srgbClr val="273239"/>
                </a:solidFill>
                <a:effectLst/>
                <a:latin typeface="Nunito" pitchFamily="2" charset="0"/>
              </a:rPr>
              <a:t>dist</a:t>
            </a:r>
            <a:r>
              <a:rPr lang="en-GB" b="1" i="0" dirty="0">
                <a:solidFill>
                  <a:srgbClr val="273239"/>
                </a:solidFill>
                <a:effectLst/>
                <a:latin typeface="Nunito" pitchFamily="2" charset="0"/>
              </a:rPr>
              <a:t>[u] + weight &lt; </a:t>
            </a:r>
            <a:r>
              <a:rPr lang="en-GB" b="1" i="0" dirty="0" err="1">
                <a:solidFill>
                  <a:srgbClr val="273239"/>
                </a:solidFill>
                <a:effectLst/>
                <a:latin typeface="Nunito" pitchFamily="2" charset="0"/>
              </a:rPr>
              <a:t>dist</a:t>
            </a:r>
            <a:r>
              <a:rPr lang="en-GB" b="1" i="0" dirty="0">
                <a:solidFill>
                  <a:srgbClr val="273239"/>
                </a:solidFill>
                <a:effectLst/>
                <a:latin typeface="Nunito" pitchFamily="2" charset="0"/>
              </a:rPr>
              <a:t>[v]</a:t>
            </a:r>
            <a:endParaRPr lang="en-GB" b="0" i="0" dirty="0">
              <a:solidFill>
                <a:srgbClr val="273239"/>
              </a:solidFill>
              <a:effectLst/>
              <a:latin typeface="Nunito" pitchFamily="2" charset="0"/>
            </a:endParaRPr>
          </a:p>
          <a:p>
            <a:pPr marL="742950" lvl="1" indent="-285750" algn="l" fontAlgn="base">
              <a:buFont typeface="Arial" panose="020B0604020202020204" pitchFamily="34" charset="0"/>
              <a:buChar char="•"/>
            </a:pPr>
            <a:r>
              <a:rPr lang="en-GB" b="0" i="0" dirty="0">
                <a:solidFill>
                  <a:srgbClr val="273239"/>
                </a:solidFill>
                <a:effectLst/>
                <a:latin typeface="Nunito" pitchFamily="2" charset="0"/>
              </a:rPr>
              <a:t>Case 2 (No Negative cycle) : case 1 fails for all the edges.</a:t>
            </a:r>
          </a:p>
          <a:p>
            <a:endParaRPr lang="en-GB" dirty="0"/>
          </a:p>
          <a:p>
            <a:pPr algn="l" fontAlgn="base">
              <a:buFont typeface="Arial" panose="020B0604020202020204" pitchFamily="34" charset="0"/>
              <a:buChar char="•"/>
            </a:pPr>
            <a:r>
              <a:rPr lang="en-GB" b="0" i="0" dirty="0">
                <a:solidFill>
                  <a:srgbClr val="273239"/>
                </a:solidFill>
                <a:effectLst/>
                <a:latin typeface="Times New Roman" panose="02020603050405020304" pitchFamily="18" charset="0"/>
                <a:cs typeface="Times New Roman" panose="02020603050405020304" pitchFamily="18" charset="0"/>
              </a:rPr>
              <a:t>Initialize distance array </a:t>
            </a:r>
            <a:r>
              <a:rPr lang="en-GB" b="0" i="0" dirty="0" err="1">
                <a:solidFill>
                  <a:srgbClr val="273239"/>
                </a:solidFill>
                <a:effectLst/>
                <a:latin typeface="Times New Roman" panose="02020603050405020304" pitchFamily="18" charset="0"/>
                <a:cs typeface="Times New Roman" panose="02020603050405020304" pitchFamily="18" charset="0"/>
              </a:rPr>
              <a:t>dist</a:t>
            </a:r>
            <a:r>
              <a:rPr lang="en-GB" b="0" i="0" dirty="0">
                <a:solidFill>
                  <a:srgbClr val="273239"/>
                </a:solidFill>
                <a:effectLst/>
                <a:latin typeface="Times New Roman" panose="02020603050405020304" pitchFamily="18" charset="0"/>
                <a:cs typeface="Times New Roman" panose="02020603050405020304" pitchFamily="18" charset="0"/>
              </a:rPr>
              <a:t>[] for each vertex ‘</a:t>
            </a:r>
            <a:r>
              <a:rPr lang="en-GB" b="1" i="0" dirty="0">
                <a:solidFill>
                  <a:srgbClr val="273239"/>
                </a:solidFill>
                <a:effectLst/>
                <a:latin typeface="Times New Roman" panose="02020603050405020304" pitchFamily="18" charset="0"/>
                <a:cs typeface="Times New Roman" panose="02020603050405020304" pitchFamily="18" charset="0"/>
              </a:rPr>
              <a:t>v</a:t>
            </a:r>
            <a:r>
              <a:rPr lang="en-GB" b="0" i="0" dirty="0">
                <a:solidFill>
                  <a:srgbClr val="273239"/>
                </a:solidFill>
                <a:effectLst/>
                <a:latin typeface="Times New Roman" panose="02020603050405020304" pitchFamily="18" charset="0"/>
                <a:cs typeface="Times New Roman" panose="02020603050405020304" pitchFamily="18" charset="0"/>
              </a:rPr>
              <a:t>‘ as </a:t>
            </a:r>
            <a:r>
              <a:rPr lang="en-GB" b="1" i="0" dirty="0" err="1">
                <a:solidFill>
                  <a:srgbClr val="273239"/>
                </a:solidFill>
                <a:effectLst/>
                <a:latin typeface="Times New Roman" panose="02020603050405020304" pitchFamily="18" charset="0"/>
                <a:cs typeface="Times New Roman" panose="02020603050405020304" pitchFamily="18" charset="0"/>
              </a:rPr>
              <a:t>dist</a:t>
            </a:r>
            <a:r>
              <a:rPr lang="en-GB" b="1" i="0" dirty="0">
                <a:solidFill>
                  <a:srgbClr val="273239"/>
                </a:solidFill>
                <a:effectLst/>
                <a:latin typeface="Times New Roman" panose="02020603050405020304" pitchFamily="18" charset="0"/>
                <a:cs typeface="Times New Roman" panose="02020603050405020304" pitchFamily="18" charset="0"/>
              </a:rPr>
              <a:t>[v] = INFINITY</a:t>
            </a:r>
            <a:r>
              <a:rPr lang="en-GB" b="0" i="0" dirty="0">
                <a:solidFill>
                  <a:srgbClr val="273239"/>
                </a:solidFill>
                <a:effectLst/>
                <a:latin typeface="Times New Roman" panose="02020603050405020304" pitchFamily="18" charset="0"/>
                <a:cs typeface="Times New Roman" panose="02020603050405020304" pitchFamily="18" charset="0"/>
              </a:rPr>
              <a:t>.</a:t>
            </a:r>
          </a:p>
          <a:p>
            <a:pPr algn="l" fontAlgn="base">
              <a:buFont typeface="Arial" panose="020B0604020202020204" pitchFamily="34" charset="0"/>
              <a:buChar char="•"/>
            </a:pPr>
            <a:r>
              <a:rPr lang="en-GB" b="0" i="0" dirty="0">
                <a:solidFill>
                  <a:srgbClr val="273239"/>
                </a:solidFill>
                <a:effectLst/>
                <a:latin typeface="Times New Roman" panose="02020603050405020304" pitchFamily="18" charset="0"/>
                <a:cs typeface="Times New Roman" panose="02020603050405020304" pitchFamily="18" charset="0"/>
              </a:rPr>
              <a:t>Assume any vertex (let’s say ‘0’) as source and assign </a:t>
            </a:r>
            <a:r>
              <a:rPr lang="en-GB" b="1" i="0" dirty="0" err="1">
                <a:solidFill>
                  <a:srgbClr val="273239"/>
                </a:solidFill>
                <a:effectLst/>
                <a:latin typeface="Times New Roman" panose="02020603050405020304" pitchFamily="18" charset="0"/>
                <a:cs typeface="Times New Roman" panose="02020603050405020304" pitchFamily="18" charset="0"/>
              </a:rPr>
              <a:t>dist</a:t>
            </a:r>
            <a:r>
              <a:rPr lang="en-GB" b="1" i="0" dirty="0">
                <a:solidFill>
                  <a:srgbClr val="273239"/>
                </a:solidFill>
                <a:effectLst/>
                <a:latin typeface="Times New Roman" panose="02020603050405020304" pitchFamily="18" charset="0"/>
                <a:cs typeface="Times New Roman" panose="02020603050405020304" pitchFamily="18" charset="0"/>
              </a:rPr>
              <a:t> = 0</a:t>
            </a:r>
            <a:r>
              <a:rPr lang="en-GB" b="0" i="0" dirty="0">
                <a:solidFill>
                  <a:srgbClr val="273239"/>
                </a:solidFill>
                <a:effectLst/>
                <a:latin typeface="Times New Roman" panose="02020603050405020304" pitchFamily="18" charset="0"/>
                <a:cs typeface="Times New Roman" panose="02020603050405020304" pitchFamily="18" charset="0"/>
              </a:rPr>
              <a:t>.</a:t>
            </a:r>
          </a:p>
          <a:p>
            <a:pPr algn="l" fontAlgn="base">
              <a:buFont typeface="Arial" panose="020B0604020202020204" pitchFamily="34" charset="0"/>
              <a:buChar char="•"/>
            </a:pPr>
            <a:r>
              <a:rPr lang="en-GB" b="0" i="0" dirty="0">
                <a:solidFill>
                  <a:srgbClr val="273239"/>
                </a:solidFill>
                <a:effectLst/>
                <a:latin typeface="Times New Roman" panose="02020603050405020304" pitchFamily="18" charset="0"/>
                <a:cs typeface="Times New Roman" panose="02020603050405020304" pitchFamily="18" charset="0"/>
              </a:rPr>
              <a:t>Relax all the </a:t>
            </a:r>
            <a:r>
              <a:rPr lang="en-GB" b="1" i="0" dirty="0">
                <a:solidFill>
                  <a:srgbClr val="273239"/>
                </a:solidFill>
                <a:effectLst/>
                <a:latin typeface="Times New Roman" panose="02020603050405020304" pitchFamily="18" charset="0"/>
                <a:cs typeface="Times New Roman" panose="02020603050405020304" pitchFamily="18" charset="0"/>
              </a:rPr>
              <a:t>edges(</a:t>
            </a:r>
            <a:r>
              <a:rPr lang="en-GB" b="1" i="0" dirty="0" err="1">
                <a:solidFill>
                  <a:srgbClr val="273239"/>
                </a:solidFill>
                <a:effectLst/>
                <a:latin typeface="Times New Roman" panose="02020603050405020304" pitchFamily="18" charset="0"/>
                <a:cs typeface="Times New Roman" panose="02020603050405020304" pitchFamily="18" charset="0"/>
              </a:rPr>
              <a:t>u,v,weight</a:t>
            </a:r>
            <a:r>
              <a:rPr lang="en-GB" b="1" i="0" dirty="0">
                <a:solidFill>
                  <a:srgbClr val="273239"/>
                </a:solidFill>
                <a:effectLst/>
                <a:latin typeface="Times New Roman" panose="02020603050405020304" pitchFamily="18" charset="0"/>
                <a:cs typeface="Times New Roman" panose="02020603050405020304" pitchFamily="18" charset="0"/>
              </a:rPr>
              <a:t>) N-1</a:t>
            </a:r>
            <a:r>
              <a:rPr lang="en-GB" b="0" i="0" dirty="0">
                <a:solidFill>
                  <a:srgbClr val="273239"/>
                </a:solidFill>
                <a:effectLst/>
                <a:latin typeface="Times New Roman" panose="02020603050405020304" pitchFamily="18" charset="0"/>
                <a:cs typeface="Times New Roman" panose="02020603050405020304" pitchFamily="18" charset="0"/>
              </a:rPr>
              <a:t> times as per the below condition:</a:t>
            </a:r>
          </a:p>
          <a:p>
            <a:pPr marL="742950" lvl="1" indent="-285750" algn="l" fontAlgn="base">
              <a:buFont typeface="Arial" panose="020B0604020202020204" pitchFamily="34" charset="0"/>
              <a:buChar char="•"/>
            </a:pPr>
            <a:r>
              <a:rPr lang="en-GB" b="1" i="0" dirty="0" err="1">
                <a:solidFill>
                  <a:srgbClr val="273239"/>
                </a:solidFill>
                <a:effectLst/>
                <a:latin typeface="Times New Roman" panose="02020603050405020304" pitchFamily="18" charset="0"/>
                <a:cs typeface="Times New Roman" panose="02020603050405020304" pitchFamily="18" charset="0"/>
              </a:rPr>
              <a:t>dist</a:t>
            </a:r>
            <a:r>
              <a:rPr lang="en-GB" b="1" i="0" dirty="0">
                <a:solidFill>
                  <a:srgbClr val="273239"/>
                </a:solidFill>
                <a:effectLst/>
                <a:latin typeface="Times New Roman" panose="02020603050405020304" pitchFamily="18" charset="0"/>
                <a:cs typeface="Times New Roman" panose="02020603050405020304" pitchFamily="18" charset="0"/>
              </a:rPr>
              <a:t>[v] = minimum(</a:t>
            </a:r>
            <a:r>
              <a:rPr lang="en-GB" b="1" i="0" dirty="0" err="1">
                <a:solidFill>
                  <a:srgbClr val="273239"/>
                </a:solidFill>
                <a:effectLst/>
                <a:latin typeface="Times New Roman" panose="02020603050405020304" pitchFamily="18" charset="0"/>
                <a:cs typeface="Times New Roman" panose="02020603050405020304" pitchFamily="18" charset="0"/>
              </a:rPr>
              <a:t>dist</a:t>
            </a:r>
            <a:r>
              <a:rPr lang="en-GB" b="1" i="0" dirty="0">
                <a:solidFill>
                  <a:srgbClr val="273239"/>
                </a:solidFill>
                <a:effectLst/>
                <a:latin typeface="Times New Roman" panose="02020603050405020304" pitchFamily="18" charset="0"/>
                <a:cs typeface="Times New Roman" panose="02020603050405020304" pitchFamily="18" charset="0"/>
              </a:rPr>
              <a:t>[v], </a:t>
            </a:r>
            <a:r>
              <a:rPr lang="en-GB" b="1" i="0" dirty="0" err="1">
                <a:solidFill>
                  <a:srgbClr val="273239"/>
                </a:solidFill>
                <a:effectLst/>
                <a:latin typeface="Times New Roman" panose="02020603050405020304" pitchFamily="18" charset="0"/>
                <a:cs typeface="Times New Roman" panose="02020603050405020304" pitchFamily="18" charset="0"/>
              </a:rPr>
              <a:t>dist</a:t>
            </a:r>
            <a:r>
              <a:rPr lang="en-GB" b="1" i="0" dirty="0">
                <a:solidFill>
                  <a:srgbClr val="273239"/>
                </a:solidFill>
                <a:effectLst/>
                <a:latin typeface="Times New Roman" panose="02020603050405020304" pitchFamily="18" charset="0"/>
                <a:cs typeface="Times New Roman" panose="02020603050405020304" pitchFamily="18" charset="0"/>
              </a:rPr>
              <a:t>[u] + weight)</a:t>
            </a:r>
            <a:endParaRPr lang="en-GB" b="0" i="0" dirty="0">
              <a:solidFill>
                <a:srgbClr val="273239"/>
              </a:solidFill>
              <a:effectLst/>
              <a:latin typeface="Times New Roman" panose="02020603050405020304" pitchFamily="18" charset="0"/>
              <a:cs typeface="Times New Roman" panose="02020603050405020304" pitchFamily="18" charset="0"/>
            </a:endParaRPr>
          </a:p>
          <a:p>
            <a:pPr algn="l" fontAlgn="base">
              <a:buFont typeface="Arial" panose="020B0604020202020204" pitchFamily="34" charset="0"/>
              <a:buChar char="•"/>
            </a:pPr>
            <a:r>
              <a:rPr lang="en-GB" b="0" i="0" dirty="0">
                <a:solidFill>
                  <a:srgbClr val="273239"/>
                </a:solidFill>
                <a:effectLst/>
                <a:latin typeface="Times New Roman" panose="02020603050405020304" pitchFamily="18" charset="0"/>
                <a:cs typeface="Times New Roman" panose="02020603050405020304" pitchFamily="18" charset="0"/>
              </a:rPr>
              <a:t>Now, Relax all the edges one more time i.e. the </a:t>
            </a:r>
            <a:r>
              <a:rPr lang="en-GB" b="1" i="0" dirty="0">
                <a:solidFill>
                  <a:srgbClr val="273239"/>
                </a:solidFill>
                <a:effectLst/>
                <a:latin typeface="Times New Roman" panose="02020603050405020304" pitchFamily="18" charset="0"/>
                <a:cs typeface="Times New Roman" panose="02020603050405020304" pitchFamily="18" charset="0"/>
              </a:rPr>
              <a:t>Nth</a:t>
            </a:r>
            <a:r>
              <a:rPr lang="en-GB" b="0" i="0" dirty="0">
                <a:solidFill>
                  <a:srgbClr val="273239"/>
                </a:solidFill>
                <a:effectLst/>
                <a:latin typeface="Times New Roman" panose="02020603050405020304" pitchFamily="18" charset="0"/>
                <a:cs typeface="Times New Roman" panose="02020603050405020304" pitchFamily="18" charset="0"/>
              </a:rPr>
              <a:t> time and based on the below two cases we can detect the negative cycle:</a:t>
            </a:r>
          </a:p>
          <a:p>
            <a:pPr marL="742950" lvl="1" indent="-285750" algn="l" fontAlgn="base">
              <a:buFont typeface="Arial" panose="020B0604020202020204" pitchFamily="34" charset="0"/>
              <a:buChar char="•"/>
            </a:pPr>
            <a:r>
              <a:rPr lang="en-GB" b="0" i="0" dirty="0">
                <a:solidFill>
                  <a:srgbClr val="273239"/>
                </a:solidFill>
                <a:effectLst/>
                <a:latin typeface="Times New Roman" panose="02020603050405020304" pitchFamily="18" charset="0"/>
                <a:cs typeface="Times New Roman" panose="02020603050405020304" pitchFamily="18" charset="0"/>
              </a:rPr>
              <a:t>Case 1 (Negative cycle exists): For any </a:t>
            </a:r>
            <a:r>
              <a:rPr lang="en-GB" b="1" i="0" dirty="0">
                <a:solidFill>
                  <a:srgbClr val="273239"/>
                </a:solidFill>
                <a:effectLst/>
                <a:latin typeface="Times New Roman" panose="02020603050405020304" pitchFamily="18" charset="0"/>
                <a:cs typeface="Times New Roman" panose="02020603050405020304" pitchFamily="18" charset="0"/>
              </a:rPr>
              <a:t>edge(u, v, weight), if </a:t>
            </a:r>
            <a:r>
              <a:rPr lang="en-GB" b="1" i="0" dirty="0" err="1">
                <a:solidFill>
                  <a:srgbClr val="273239"/>
                </a:solidFill>
                <a:effectLst/>
                <a:latin typeface="Times New Roman" panose="02020603050405020304" pitchFamily="18" charset="0"/>
                <a:cs typeface="Times New Roman" panose="02020603050405020304" pitchFamily="18" charset="0"/>
              </a:rPr>
              <a:t>dist</a:t>
            </a:r>
            <a:r>
              <a:rPr lang="en-GB" b="1" i="0" dirty="0">
                <a:solidFill>
                  <a:srgbClr val="273239"/>
                </a:solidFill>
                <a:effectLst/>
                <a:latin typeface="Times New Roman" panose="02020603050405020304" pitchFamily="18" charset="0"/>
                <a:cs typeface="Times New Roman" panose="02020603050405020304" pitchFamily="18" charset="0"/>
              </a:rPr>
              <a:t>[u] + weight &lt; </a:t>
            </a:r>
            <a:r>
              <a:rPr lang="en-GB" b="1" i="0" dirty="0" err="1">
                <a:solidFill>
                  <a:srgbClr val="273239"/>
                </a:solidFill>
                <a:effectLst/>
                <a:latin typeface="Times New Roman" panose="02020603050405020304" pitchFamily="18" charset="0"/>
                <a:cs typeface="Times New Roman" panose="02020603050405020304" pitchFamily="18" charset="0"/>
              </a:rPr>
              <a:t>dist</a:t>
            </a:r>
            <a:r>
              <a:rPr lang="en-GB" b="1" i="0" dirty="0">
                <a:solidFill>
                  <a:srgbClr val="273239"/>
                </a:solidFill>
                <a:effectLst/>
                <a:latin typeface="Times New Roman" panose="02020603050405020304" pitchFamily="18" charset="0"/>
                <a:cs typeface="Times New Roman" panose="02020603050405020304" pitchFamily="18" charset="0"/>
              </a:rPr>
              <a:t>[v]</a:t>
            </a:r>
            <a:endParaRPr lang="en-GB" b="0" i="0" dirty="0">
              <a:solidFill>
                <a:srgbClr val="273239"/>
              </a:solidFill>
              <a:effectLst/>
              <a:latin typeface="Times New Roman" panose="02020603050405020304" pitchFamily="18" charset="0"/>
              <a:cs typeface="Times New Roman" panose="02020603050405020304" pitchFamily="18" charset="0"/>
            </a:endParaRPr>
          </a:p>
          <a:p>
            <a:pPr marL="742950" lvl="1" indent="-285750" algn="l" fontAlgn="base">
              <a:buFont typeface="Arial" panose="020B0604020202020204" pitchFamily="34" charset="0"/>
              <a:buChar char="•"/>
            </a:pPr>
            <a:r>
              <a:rPr lang="en-GB" b="0" i="0" dirty="0">
                <a:solidFill>
                  <a:srgbClr val="273239"/>
                </a:solidFill>
                <a:effectLst/>
                <a:latin typeface="Times New Roman" panose="02020603050405020304" pitchFamily="18" charset="0"/>
                <a:cs typeface="Times New Roman" panose="02020603050405020304" pitchFamily="18" charset="0"/>
              </a:rPr>
              <a:t>Case 2 (No Negative cycle) : case 1 fails for all the edges.</a:t>
            </a:r>
            <a:endParaRPr lang="en-SE" dirty="0">
              <a:latin typeface="Times New Roman" panose="02020603050405020304" pitchFamily="18" charset="0"/>
              <a:cs typeface="Times New Roman" panose="02020603050405020304" pitchFamily="18" charset="0"/>
            </a:endParaRP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31</a:t>
            </a:fld>
            <a:endParaRPr lang="en-US"/>
          </a:p>
        </p:txBody>
      </p:sp>
    </p:spTree>
    <p:extLst>
      <p:ext uri="{BB962C8B-B14F-4D97-AF65-F5344CB8AC3E}">
        <p14:creationId xmlns:p14="http://schemas.microsoft.com/office/powerpoint/2010/main" val="1803015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GB" b="0" i="0" dirty="0">
                <a:solidFill>
                  <a:srgbClr val="273239"/>
                </a:solidFill>
                <a:effectLst/>
                <a:latin typeface="Times New Roman" panose="02020603050405020304" pitchFamily="18" charset="0"/>
                <a:cs typeface="Times New Roman" panose="02020603050405020304" pitchFamily="18" charset="0"/>
              </a:rPr>
              <a:t>Initialize distance array </a:t>
            </a:r>
            <a:r>
              <a:rPr lang="en-GB" b="0" i="0" dirty="0" err="1">
                <a:solidFill>
                  <a:srgbClr val="273239"/>
                </a:solidFill>
                <a:effectLst/>
                <a:latin typeface="Times New Roman" panose="02020603050405020304" pitchFamily="18" charset="0"/>
                <a:cs typeface="Times New Roman" panose="02020603050405020304" pitchFamily="18" charset="0"/>
              </a:rPr>
              <a:t>dist</a:t>
            </a:r>
            <a:r>
              <a:rPr lang="en-GB" b="0" i="0" dirty="0">
                <a:solidFill>
                  <a:srgbClr val="273239"/>
                </a:solidFill>
                <a:effectLst/>
                <a:latin typeface="Times New Roman" panose="02020603050405020304" pitchFamily="18" charset="0"/>
                <a:cs typeface="Times New Roman" panose="02020603050405020304" pitchFamily="18" charset="0"/>
              </a:rPr>
              <a:t>[] for each vertex ‘</a:t>
            </a:r>
            <a:r>
              <a:rPr lang="en-GB" b="1" i="0" dirty="0">
                <a:solidFill>
                  <a:srgbClr val="273239"/>
                </a:solidFill>
                <a:effectLst/>
                <a:latin typeface="Times New Roman" panose="02020603050405020304" pitchFamily="18" charset="0"/>
                <a:cs typeface="Times New Roman" panose="02020603050405020304" pitchFamily="18" charset="0"/>
              </a:rPr>
              <a:t>v</a:t>
            </a:r>
            <a:r>
              <a:rPr lang="en-GB" b="0" i="0" dirty="0">
                <a:solidFill>
                  <a:srgbClr val="273239"/>
                </a:solidFill>
                <a:effectLst/>
                <a:latin typeface="Times New Roman" panose="02020603050405020304" pitchFamily="18" charset="0"/>
                <a:cs typeface="Times New Roman" panose="02020603050405020304" pitchFamily="18" charset="0"/>
              </a:rPr>
              <a:t>‘ as </a:t>
            </a:r>
            <a:r>
              <a:rPr lang="en-GB" b="1" i="0" dirty="0" err="1">
                <a:solidFill>
                  <a:srgbClr val="273239"/>
                </a:solidFill>
                <a:effectLst/>
                <a:latin typeface="Times New Roman" panose="02020603050405020304" pitchFamily="18" charset="0"/>
                <a:cs typeface="Times New Roman" panose="02020603050405020304" pitchFamily="18" charset="0"/>
              </a:rPr>
              <a:t>dist</a:t>
            </a:r>
            <a:r>
              <a:rPr lang="en-GB" b="1" i="0" dirty="0">
                <a:solidFill>
                  <a:srgbClr val="273239"/>
                </a:solidFill>
                <a:effectLst/>
                <a:latin typeface="Times New Roman" panose="02020603050405020304" pitchFamily="18" charset="0"/>
                <a:cs typeface="Times New Roman" panose="02020603050405020304" pitchFamily="18" charset="0"/>
              </a:rPr>
              <a:t>[v] = INFINITY</a:t>
            </a:r>
            <a:r>
              <a:rPr lang="en-GB" b="0" i="0" dirty="0">
                <a:solidFill>
                  <a:srgbClr val="273239"/>
                </a:solidFill>
                <a:effectLst/>
                <a:latin typeface="Times New Roman" panose="02020603050405020304" pitchFamily="18" charset="0"/>
                <a:cs typeface="Times New Roman" panose="02020603050405020304" pitchFamily="18" charset="0"/>
              </a:rPr>
              <a:t>.</a:t>
            </a:r>
          </a:p>
          <a:p>
            <a:pPr algn="l" fontAlgn="base">
              <a:buFont typeface="Arial" panose="020B0604020202020204" pitchFamily="34" charset="0"/>
              <a:buChar char="•"/>
            </a:pPr>
            <a:r>
              <a:rPr lang="en-GB" b="0" i="0" dirty="0">
                <a:solidFill>
                  <a:srgbClr val="273239"/>
                </a:solidFill>
                <a:effectLst/>
                <a:latin typeface="Times New Roman" panose="02020603050405020304" pitchFamily="18" charset="0"/>
                <a:cs typeface="Times New Roman" panose="02020603050405020304" pitchFamily="18" charset="0"/>
              </a:rPr>
              <a:t>Assume any vertex (let’s say ‘0’) as source and assign </a:t>
            </a:r>
            <a:r>
              <a:rPr lang="en-GB" b="1" i="0" dirty="0" err="1">
                <a:solidFill>
                  <a:srgbClr val="273239"/>
                </a:solidFill>
                <a:effectLst/>
                <a:latin typeface="Times New Roman" panose="02020603050405020304" pitchFamily="18" charset="0"/>
                <a:cs typeface="Times New Roman" panose="02020603050405020304" pitchFamily="18" charset="0"/>
              </a:rPr>
              <a:t>dist</a:t>
            </a:r>
            <a:r>
              <a:rPr lang="en-GB" b="1" i="0" dirty="0">
                <a:solidFill>
                  <a:srgbClr val="273239"/>
                </a:solidFill>
                <a:effectLst/>
                <a:latin typeface="Times New Roman" panose="02020603050405020304" pitchFamily="18" charset="0"/>
                <a:cs typeface="Times New Roman" panose="02020603050405020304" pitchFamily="18" charset="0"/>
              </a:rPr>
              <a:t> = 0</a:t>
            </a:r>
            <a:r>
              <a:rPr lang="en-GB" b="0" i="0" dirty="0">
                <a:solidFill>
                  <a:srgbClr val="273239"/>
                </a:solidFill>
                <a:effectLst/>
                <a:latin typeface="Times New Roman" panose="02020603050405020304" pitchFamily="18" charset="0"/>
                <a:cs typeface="Times New Roman" panose="02020603050405020304" pitchFamily="18" charset="0"/>
              </a:rPr>
              <a:t>.</a:t>
            </a:r>
          </a:p>
          <a:p>
            <a:pPr algn="l" fontAlgn="base">
              <a:buFont typeface="Arial" panose="020B0604020202020204" pitchFamily="34" charset="0"/>
              <a:buChar char="•"/>
            </a:pPr>
            <a:r>
              <a:rPr lang="en-GB" b="0" i="0" dirty="0">
                <a:solidFill>
                  <a:srgbClr val="273239"/>
                </a:solidFill>
                <a:effectLst/>
                <a:latin typeface="Times New Roman" panose="02020603050405020304" pitchFamily="18" charset="0"/>
                <a:cs typeface="Times New Roman" panose="02020603050405020304" pitchFamily="18" charset="0"/>
              </a:rPr>
              <a:t>Relax all the </a:t>
            </a:r>
            <a:r>
              <a:rPr lang="en-GB" b="1" i="0" dirty="0">
                <a:solidFill>
                  <a:srgbClr val="273239"/>
                </a:solidFill>
                <a:effectLst/>
                <a:latin typeface="Times New Roman" panose="02020603050405020304" pitchFamily="18" charset="0"/>
                <a:cs typeface="Times New Roman" panose="02020603050405020304" pitchFamily="18" charset="0"/>
              </a:rPr>
              <a:t>edges(</a:t>
            </a:r>
            <a:r>
              <a:rPr lang="en-GB" b="1" i="0" dirty="0" err="1">
                <a:solidFill>
                  <a:srgbClr val="273239"/>
                </a:solidFill>
                <a:effectLst/>
                <a:latin typeface="Times New Roman" panose="02020603050405020304" pitchFamily="18" charset="0"/>
                <a:cs typeface="Times New Roman" panose="02020603050405020304" pitchFamily="18" charset="0"/>
              </a:rPr>
              <a:t>u,v,weight</a:t>
            </a:r>
            <a:r>
              <a:rPr lang="en-GB" b="1" i="0" dirty="0">
                <a:solidFill>
                  <a:srgbClr val="273239"/>
                </a:solidFill>
                <a:effectLst/>
                <a:latin typeface="Times New Roman" panose="02020603050405020304" pitchFamily="18" charset="0"/>
                <a:cs typeface="Times New Roman" panose="02020603050405020304" pitchFamily="18" charset="0"/>
              </a:rPr>
              <a:t>) N-1</a:t>
            </a:r>
            <a:r>
              <a:rPr lang="en-GB" b="0" i="0" dirty="0">
                <a:solidFill>
                  <a:srgbClr val="273239"/>
                </a:solidFill>
                <a:effectLst/>
                <a:latin typeface="Times New Roman" panose="02020603050405020304" pitchFamily="18" charset="0"/>
                <a:cs typeface="Times New Roman" panose="02020603050405020304" pitchFamily="18" charset="0"/>
              </a:rPr>
              <a:t> times as per the below condition:</a:t>
            </a:r>
          </a:p>
          <a:p>
            <a:pPr marL="742950" lvl="1" indent="-285750" algn="l" fontAlgn="base">
              <a:buFont typeface="Arial" panose="020B0604020202020204" pitchFamily="34" charset="0"/>
              <a:buChar char="•"/>
            </a:pPr>
            <a:r>
              <a:rPr lang="en-GB" b="1" i="0" dirty="0" err="1">
                <a:solidFill>
                  <a:srgbClr val="273239"/>
                </a:solidFill>
                <a:effectLst/>
                <a:latin typeface="Times New Roman" panose="02020603050405020304" pitchFamily="18" charset="0"/>
                <a:cs typeface="Times New Roman" panose="02020603050405020304" pitchFamily="18" charset="0"/>
              </a:rPr>
              <a:t>dist</a:t>
            </a:r>
            <a:r>
              <a:rPr lang="en-GB" b="1" i="0" dirty="0">
                <a:solidFill>
                  <a:srgbClr val="273239"/>
                </a:solidFill>
                <a:effectLst/>
                <a:latin typeface="Times New Roman" panose="02020603050405020304" pitchFamily="18" charset="0"/>
                <a:cs typeface="Times New Roman" panose="02020603050405020304" pitchFamily="18" charset="0"/>
              </a:rPr>
              <a:t>[v] = minimum(</a:t>
            </a:r>
            <a:r>
              <a:rPr lang="en-GB" b="1" i="0" dirty="0" err="1">
                <a:solidFill>
                  <a:srgbClr val="273239"/>
                </a:solidFill>
                <a:effectLst/>
                <a:latin typeface="Times New Roman" panose="02020603050405020304" pitchFamily="18" charset="0"/>
                <a:cs typeface="Times New Roman" panose="02020603050405020304" pitchFamily="18" charset="0"/>
              </a:rPr>
              <a:t>dist</a:t>
            </a:r>
            <a:r>
              <a:rPr lang="en-GB" b="1" i="0" dirty="0">
                <a:solidFill>
                  <a:srgbClr val="273239"/>
                </a:solidFill>
                <a:effectLst/>
                <a:latin typeface="Times New Roman" panose="02020603050405020304" pitchFamily="18" charset="0"/>
                <a:cs typeface="Times New Roman" panose="02020603050405020304" pitchFamily="18" charset="0"/>
              </a:rPr>
              <a:t>[v], </a:t>
            </a:r>
            <a:r>
              <a:rPr lang="en-GB" b="1" i="0" dirty="0" err="1">
                <a:solidFill>
                  <a:srgbClr val="273239"/>
                </a:solidFill>
                <a:effectLst/>
                <a:latin typeface="Times New Roman" panose="02020603050405020304" pitchFamily="18" charset="0"/>
                <a:cs typeface="Times New Roman" panose="02020603050405020304" pitchFamily="18" charset="0"/>
              </a:rPr>
              <a:t>dist</a:t>
            </a:r>
            <a:r>
              <a:rPr lang="en-GB" b="1" i="0" dirty="0">
                <a:solidFill>
                  <a:srgbClr val="273239"/>
                </a:solidFill>
                <a:effectLst/>
                <a:latin typeface="Times New Roman" panose="02020603050405020304" pitchFamily="18" charset="0"/>
                <a:cs typeface="Times New Roman" panose="02020603050405020304" pitchFamily="18" charset="0"/>
              </a:rPr>
              <a:t>[u] + weight)</a:t>
            </a:r>
            <a:endParaRPr lang="en-GB" b="0" i="0" dirty="0">
              <a:solidFill>
                <a:srgbClr val="273239"/>
              </a:solidFill>
              <a:effectLst/>
              <a:latin typeface="Times New Roman" panose="02020603050405020304" pitchFamily="18" charset="0"/>
              <a:cs typeface="Times New Roman" panose="02020603050405020304" pitchFamily="18" charset="0"/>
            </a:endParaRPr>
          </a:p>
          <a:p>
            <a:pPr algn="l" fontAlgn="base">
              <a:buFont typeface="Arial" panose="020B0604020202020204" pitchFamily="34" charset="0"/>
              <a:buChar char="•"/>
            </a:pPr>
            <a:r>
              <a:rPr lang="en-GB" b="0" i="0" dirty="0">
                <a:solidFill>
                  <a:srgbClr val="273239"/>
                </a:solidFill>
                <a:effectLst/>
                <a:latin typeface="Times New Roman" panose="02020603050405020304" pitchFamily="18" charset="0"/>
                <a:cs typeface="Times New Roman" panose="02020603050405020304" pitchFamily="18" charset="0"/>
              </a:rPr>
              <a:t>Now, Relax all the edges one more time i.e. the </a:t>
            </a:r>
            <a:r>
              <a:rPr lang="en-GB" b="1" i="0" dirty="0">
                <a:solidFill>
                  <a:srgbClr val="273239"/>
                </a:solidFill>
                <a:effectLst/>
                <a:latin typeface="Times New Roman" panose="02020603050405020304" pitchFamily="18" charset="0"/>
                <a:cs typeface="Times New Roman" panose="02020603050405020304" pitchFamily="18" charset="0"/>
              </a:rPr>
              <a:t>Nth</a:t>
            </a:r>
            <a:r>
              <a:rPr lang="en-GB" b="0" i="0" dirty="0">
                <a:solidFill>
                  <a:srgbClr val="273239"/>
                </a:solidFill>
                <a:effectLst/>
                <a:latin typeface="Times New Roman" panose="02020603050405020304" pitchFamily="18" charset="0"/>
                <a:cs typeface="Times New Roman" panose="02020603050405020304" pitchFamily="18" charset="0"/>
              </a:rPr>
              <a:t> time and based on the below two cases we can detect the negative cycle:</a:t>
            </a:r>
          </a:p>
          <a:p>
            <a:pPr marL="742950" lvl="1" indent="-285750" algn="l" fontAlgn="base">
              <a:buFont typeface="Arial" panose="020B0604020202020204" pitchFamily="34" charset="0"/>
              <a:buChar char="•"/>
            </a:pPr>
            <a:r>
              <a:rPr lang="en-GB" b="0" i="0" dirty="0">
                <a:solidFill>
                  <a:srgbClr val="273239"/>
                </a:solidFill>
                <a:effectLst/>
                <a:latin typeface="Times New Roman" panose="02020603050405020304" pitchFamily="18" charset="0"/>
                <a:cs typeface="Times New Roman" panose="02020603050405020304" pitchFamily="18" charset="0"/>
              </a:rPr>
              <a:t>Case 1 (Negative cycle exists): For any </a:t>
            </a:r>
            <a:r>
              <a:rPr lang="en-GB" b="1" i="0" dirty="0">
                <a:solidFill>
                  <a:srgbClr val="273239"/>
                </a:solidFill>
                <a:effectLst/>
                <a:latin typeface="Times New Roman" panose="02020603050405020304" pitchFamily="18" charset="0"/>
                <a:cs typeface="Times New Roman" panose="02020603050405020304" pitchFamily="18" charset="0"/>
              </a:rPr>
              <a:t>edge(u, v, weight), if </a:t>
            </a:r>
            <a:r>
              <a:rPr lang="en-GB" b="1" i="0" dirty="0" err="1">
                <a:solidFill>
                  <a:srgbClr val="273239"/>
                </a:solidFill>
                <a:effectLst/>
                <a:latin typeface="Times New Roman" panose="02020603050405020304" pitchFamily="18" charset="0"/>
                <a:cs typeface="Times New Roman" panose="02020603050405020304" pitchFamily="18" charset="0"/>
              </a:rPr>
              <a:t>dist</a:t>
            </a:r>
            <a:r>
              <a:rPr lang="en-GB" b="1" i="0" dirty="0">
                <a:solidFill>
                  <a:srgbClr val="273239"/>
                </a:solidFill>
                <a:effectLst/>
                <a:latin typeface="Times New Roman" panose="02020603050405020304" pitchFamily="18" charset="0"/>
                <a:cs typeface="Times New Roman" panose="02020603050405020304" pitchFamily="18" charset="0"/>
              </a:rPr>
              <a:t>[u] + weight &lt; </a:t>
            </a:r>
            <a:r>
              <a:rPr lang="en-GB" b="1" i="0" dirty="0" err="1">
                <a:solidFill>
                  <a:srgbClr val="273239"/>
                </a:solidFill>
                <a:effectLst/>
                <a:latin typeface="Times New Roman" panose="02020603050405020304" pitchFamily="18" charset="0"/>
                <a:cs typeface="Times New Roman" panose="02020603050405020304" pitchFamily="18" charset="0"/>
              </a:rPr>
              <a:t>dist</a:t>
            </a:r>
            <a:r>
              <a:rPr lang="en-GB" b="1" i="0" dirty="0">
                <a:solidFill>
                  <a:srgbClr val="273239"/>
                </a:solidFill>
                <a:effectLst/>
                <a:latin typeface="Times New Roman" panose="02020603050405020304" pitchFamily="18" charset="0"/>
                <a:cs typeface="Times New Roman" panose="02020603050405020304" pitchFamily="18" charset="0"/>
              </a:rPr>
              <a:t>[v]</a:t>
            </a:r>
            <a:endParaRPr lang="en-GB" b="0" i="0" dirty="0">
              <a:solidFill>
                <a:srgbClr val="273239"/>
              </a:solidFill>
              <a:effectLst/>
              <a:latin typeface="Times New Roman" panose="02020603050405020304" pitchFamily="18" charset="0"/>
              <a:cs typeface="Times New Roman" panose="02020603050405020304" pitchFamily="18" charset="0"/>
            </a:endParaRPr>
          </a:p>
          <a:p>
            <a:pPr marL="742950" lvl="1" indent="-285750" algn="l" fontAlgn="base">
              <a:buFont typeface="Arial" panose="020B0604020202020204" pitchFamily="34" charset="0"/>
              <a:buChar char="•"/>
            </a:pPr>
            <a:r>
              <a:rPr lang="en-GB" b="0" i="0" dirty="0">
                <a:solidFill>
                  <a:srgbClr val="273239"/>
                </a:solidFill>
                <a:effectLst/>
                <a:latin typeface="Times New Roman" panose="02020603050405020304" pitchFamily="18" charset="0"/>
                <a:cs typeface="Times New Roman" panose="02020603050405020304" pitchFamily="18" charset="0"/>
              </a:rPr>
              <a:t>Case 2 (No Negative cycle) : case 1 fails for all the edges.</a:t>
            </a:r>
            <a:endParaRPr lang="en-SE" dirty="0">
              <a:latin typeface="Times New Roman" panose="02020603050405020304" pitchFamily="18" charset="0"/>
              <a:cs typeface="Times New Roman" panose="02020603050405020304" pitchFamily="18" charset="0"/>
            </a:endParaRP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33</a:t>
            </a:fld>
            <a:endParaRPr lang="en-US"/>
          </a:p>
        </p:txBody>
      </p:sp>
    </p:spTree>
    <p:extLst>
      <p:ext uri="{BB962C8B-B14F-4D97-AF65-F5344CB8AC3E}">
        <p14:creationId xmlns:p14="http://schemas.microsoft.com/office/powerpoint/2010/main" val="2546350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Best Case: O(E), when distance array after 1st and 2nd relaxation are same , we can simply stop further processing after one iteration</a:t>
            </a:r>
          </a:p>
          <a:p>
            <a:endParaRPr lang="en-GB" dirty="0"/>
          </a:p>
          <a:p>
            <a:r>
              <a:rPr lang="en-GB" dirty="0"/>
              <a:t>What is the time complexity of Bellman-Ford single-source shortest path algorithm on a complete graph of n vertices?</a:t>
            </a:r>
          </a:p>
          <a:p>
            <a:r>
              <a:rPr lang="en-GB" dirty="0"/>
              <a:t>ANS: O</a:t>
            </a:r>
            <a:r>
              <a:rPr lang="el-GR" dirty="0"/>
              <a:t>(</a:t>
            </a:r>
            <a:r>
              <a:rPr lang="en-GB" dirty="0"/>
              <a:t>V3)</a:t>
            </a:r>
          </a:p>
          <a:p>
            <a:r>
              <a:rPr lang="en-GB" dirty="0"/>
              <a:t>Time complexity of Bellman-Ford Algorithm Example 1 is O(VE) where V is number of vertices and E is number edges . If the graph is complete, the value of E becomes O(V2). So overall time complexity becomes O(V3)</a:t>
            </a:r>
            <a:endParaRPr lang="en-SE" dirty="0"/>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34</a:t>
            </a:fld>
            <a:endParaRPr lang="en-US"/>
          </a:p>
        </p:txBody>
      </p:sp>
    </p:spTree>
    <p:extLst>
      <p:ext uri="{BB962C8B-B14F-4D97-AF65-F5344CB8AC3E}">
        <p14:creationId xmlns:p14="http://schemas.microsoft.com/office/powerpoint/2010/main" val="234704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solidFill>
              </a:defRPr>
            </a:lvl1pPr>
          </a:lstStyle>
          <a:p>
            <a:r>
              <a:rPr lang="en-US" altLang="zh-CN"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Click to edit Master subtitle style</a:t>
            </a:r>
            <a:endParaRPr lang="en-US" dirty="0"/>
          </a:p>
        </p:txBody>
      </p:sp>
      <p:sp>
        <p:nvSpPr>
          <p:cNvPr id="4" name="Date Placeholder 3"/>
          <p:cNvSpPr>
            <a:spLocks noGrp="1"/>
          </p:cNvSpPr>
          <p:nvPr>
            <p:ph type="dt" sz="half" idx="10"/>
          </p:nvPr>
        </p:nvSpPr>
        <p:spPr/>
        <p:txBody>
          <a:bodyPr/>
          <a:lstStyle/>
          <a:p>
            <a:fld id="{FB221443-D73C-634A-A910-7320408C156D}"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2816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6806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194932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01668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FB221443-D73C-634A-A910-7320408C156D}"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8518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p:txBody>
          <a:bodyPr/>
          <a:lstStyle/>
          <a:p>
            <a:fld id="{FB221443-D73C-634A-A910-7320408C156D}"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400568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p:txBody>
          <a:bodyPr/>
          <a:lstStyle/>
          <a:p>
            <a:fld id="{FB221443-D73C-634A-A910-7320408C156D}" type="datetimeFigureOut">
              <a:rPr lang="en-US" smtClean="0"/>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64027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p:txBody>
          <a:bodyPr/>
          <a:lstStyle/>
          <a:p>
            <a:fld id="{FB221443-D73C-634A-A910-7320408C156D}" type="datetimeFigureOut">
              <a:rPr lang="en-US" smtClean="0"/>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33785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21443-D73C-634A-A910-7320408C156D}" type="datetimeFigureOut">
              <a:rPr lang="en-US" smtClean="0"/>
              <a:t>12/17/2024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903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1325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5112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21443-D73C-634A-A910-7320408C156D}" type="datetimeFigureOut">
              <a:rPr lang="en-US" smtClean="0"/>
              <a:t>12/17/2024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BE2B7-23DB-644D-89A2-CA3C2E8FEF83}" type="slidenum">
              <a:rPr lang="en-US" smtClean="0"/>
              <a:t>‹#›</a:t>
            </a:fld>
            <a:endParaRPr lang="en-US"/>
          </a:p>
        </p:txBody>
      </p:sp>
    </p:spTree>
    <p:extLst>
      <p:ext uri="{BB962C8B-B14F-4D97-AF65-F5344CB8AC3E}">
        <p14:creationId xmlns:p14="http://schemas.microsoft.com/office/powerpoint/2010/main" val="46053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accent1"/>
          </a:solidFill>
          <a:latin typeface="Helvetica"/>
          <a:ea typeface="+mj-ea"/>
          <a:cs typeface="Helvetica"/>
        </a:defRPr>
      </a:lvl1pPr>
    </p:titleStyle>
    <p:body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9" Type="http://schemas.openxmlformats.org/officeDocument/2006/relationships/image" Target="../media/image11.png"/><Relationship Id="rId1" Type="http://schemas.openxmlformats.org/officeDocument/2006/relationships/slideLayout" Target="../slideLayouts/slideLayout2.xml"/><Relationship Id="rId58" Type="http://schemas.openxmlformats.org/officeDocument/2006/relationships/image" Target="../media/image35.png"/><Relationship Id="rId57"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15" Type="http://schemas.openxmlformats.org/officeDocument/2006/relationships/image" Target="../media/image180.png"/><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5.png"/><Relationship Id="rId1" Type="http://schemas.openxmlformats.org/officeDocument/2006/relationships/slideLayout" Target="../slideLayouts/slideLayout2.xml"/><Relationship Id="rId9" Type="http://schemas.openxmlformats.org/officeDocument/2006/relationships/image" Target="../media/image18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9.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350.png"/><Relationship Id="rId9"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6" Type="http://schemas.openxmlformats.org/officeDocument/2006/relationships/image" Target="../media/image4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10.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8" Type="http://schemas.openxmlformats.org/officeDocument/2006/relationships/image" Target="../media/image3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40.png"/><Relationship Id="rId1" Type="http://schemas.openxmlformats.org/officeDocument/2006/relationships/slideLayout" Target="../slideLayouts/slideLayout2.xml"/><Relationship Id="rId5" Type="http://schemas.openxmlformats.org/officeDocument/2006/relationships/image" Target="../media/image461.png"/><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tags" Target="../tags/tag4.xml"/><Relationship Id="rId7" Type="http://schemas.openxmlformats.org/officeDocument/2006/relationships/image" Target="../media/image48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1.png"/><Relationship Id="rId5" Type="http://schemas.openxmlformats.org/officeDocument/2006/relationships/image" Target="../media/image63.png"/><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520.png"/><Relationship Id="rId4" Type="http://schemas.openxmlformats.org/officeDocument/2006/relationships/image" Target="../media/image510.pn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550.png"/><Relationship Id="rId4" Type="http://schemas.openxmlformats.org/officeDocument/2006/relationships/image" Target="../media/image540.png"/></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10.png"/><Relationship Id="rId4" Type="http://schemas.openxmlformats.org/officeDocument/2006/relationships/image" Target="../media/image600.png"/></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640.png"/><Relationship Id="rId4" Type="http://schemas.openxmlformats.org/officeDocument/2006/relationships/image" Target="../media/image630.png"/></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s://www.youtube.com/watch?v=4OQeCuLYj-4" TargetMode="External"/><Relationship Id="rId3" Type="http://schemas.openxmlformats.org/officeDocument/2006/relationships/hyperlink" Target="https://www.youtube.com/watch?v=bZkzH5x0SKU" TargetMode="External"/><Relationship Id="rId7" Type="http://schemas.openxmlformats.org/officeDocument/2006/relationships/hyperlink" Target="https://www.youtube.com/watch?v=AE5I0xACpZ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youtube.com/watch?v=obWXjtg0L64" TargetMode="External"/><Relationship Id="rId5" Type="http://schemas.openxmlformats.org/officeDocument/2006/relationships/hyperlink" Target="https://www.youtube.com/watch?v=9PHkk0UavIM" TargetMode="External"/><Relationship Id="rId4" Type="http://schemas.openxmlformats.org/officeDocument/2006/relationships/hyperlink" Target="https://www.youtube.com/watch?v=_lHSawdgXpI"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geeksforgeeks.org/bellman-ford-algorithm-dp-23/" TargetMode="External"/><Relationship Id="rId2" Type="http://schemas.openxmlformats.org/officeDocument/2006/relationships/hyperlink" Target="https://www.geeksforgeeks.org/introduction-to-dijkstras-shortest-path-algorithm/" TargetMode="External"/><Relationship Id="rId1" Type="http://schemas.openxmlformats.org/officeDocument/2006/relationships/slideLayout" Target="../slideLayouts/slideLayout2.xml"/><Relationship Id="rId5" Type="http://schemas.openxmlformats.org/officeDocument/2006/relationships/hyperlink" Target="https://www.geeksforgeeks.org/johnsons-algorithm/" TargetMode="External"/><Relationship Id="rId4" Type="http://schemas.openxmlformats.org/officeDocument/2006/relationships/hyperlink" Target="https://www.geeksforgeeks.org/floyd-warshall-algorithm-dp-16/"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58" Type="http://schemas.openxmlformats.org/officeDocument/2006/relationships/image" Target="../media/image35.png"/><Relationship Id="rId57"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121" y="1146752"/>
            <a:ext cx="7952128" cy="2625208"/>
          </a:xfrm>
        </p:spPr>
        <p:txBody>
          <a:bodyPr>
            <a:noAutofit/>
          </a:bodyPr>
          <a:lstStyle/>
          <a:p>
            <a:pPr>
              <a:lnSpc>
                <a:spcPct val="130000"/>
              </a:lnSpc>
            </a:pPr>
            <a:r>
              <a:rPr lang="en-US" altLang="zh-CN" dirty="0">
                <a:solidFill>
                  <a:schemeClr val="accent1"/>
                </a:solidFill>
              </a:rPr>
              <a:t>Lecture</a:t>
            </a:r>
            <a:r>
              <a:rPr lang="zh-CN" altLang="en-US" dirty="0">
                <a:solidFill>
                  <a:schemeClr val="accent1"/>
                </a:solidFill>
              </a:rPr>
              <a:t> </a:t>
            </a:r>
            <a:r>
              <a:rPr lang="en-US" altLang="zh-CN" dirty="0"/>
              <a:t>11</a:t>
            </a:r>
            <a:br>
              <a:rPr lang="en-US" altLang="zh-CN" dirty="0">
                <a:solidFill>
                  <a:schemeClr val="accent1"/>
                </a:solidFill>
              </a:rPr>
            </a:br>
            <a:r>
              <a:rPr lang="en-US" dirty="0"/>
              <a:t>Shortest Paths</a:t>
            </a:r>
            <a:endParaRPr lang="en-US" dirty="0">
              <a:solidFill>
                <a:schemeClr val="accent1"/>
              </a:solidFill>
            </a:endParaRPr>
          </a:p>
        </p:txBody>
      </p:sp>
      <p:sp>
        <p:nvSpPr>
          <p:cNvPr id="3" name="Subtitle 2"/>
          <p:cNvSpPr>
            <a:spLocks noGrp="1"/>
          </p:cNvSpPr>
          <p:nvPr>
            <p:ph type="subTitle" idx="1"/>
          </p:nvPr>
        </p:nvSpPr>
        <p:spPr/>
        <p:txBody>
          <a:bodyPr anchor="ctr">
            <a:normAutofit/>
          </a:bodyPr>
          <a:lstStyle/>
          <a:p>
            <a:r>
              <a:rPr lang="en-US" sz="2000" dirty="0">
                <a:solidFill>
                  <a:schemeClr val="tx1"/>
                </a:solidFill>
              </a:rPr>
              <a:t>Department</a:t>
            </a:r>
            <a:r>
              <a:rPr lang="zh-CN" altLang="en-US" sz="2000" dirty="0">
                <a:solidFill>
                  <a:schemeClr val="tx1"/>
                </a:solidFill>
              </a:rPr>
              <a:t> </a:t>
            </a:r>
            <a:r>
              <a:rPr lang="en-US" altLang="zh-CN" sz="2000" dirty="0">
                <a:solidFill>
                  <a:schemeClr val="tx1"/>
                </a:solidFill>
              </a:rPr>
              <a:t>of</a:t>
            </a:r>
            <a:r>
              <a:rPr lang="zh-CN" altLang="en-US" sz="2000" dirty="0">
                <a:solidFill>
                  <a:schemeClr val="tx1"/>
                </a:solidFill>
              </a:rPr>
              <a:t> </a:t>
            </a:r>
            <a:r>
              <a:rPr lang="en-US" altLang="zh-CN" sz="2000" dirty="0">
                <a:solidFill>
                  <a:schemeClr val="tx1"/>
                </a:solidFill>
              </a:rPr>
              <a:t>Computer</a:t>
            </a:r>
            <a:r>
              <a:rPr lang="zh-CN" altLang="en-US" sz="2000" dirty="0">
                <a:solidFill>
                  <a:schemeClr val="tx1"/>
                </a:solidFill>
              </a:rPr>
              <a:t> </a:t>
            </a:r>
            <a:r>
              <a:rPr lang="en-US" altLang="zh-CN" sz="2000" dirty="0">
                <a:solidFill>
                  <a:schemeClr val="tx1"/>
                </a:solidFill>
              </a:rPr>
              <a:t>Science</a:t>
            </a:r>
          </a:p>
          <a:p>
            <a:r>
              <a:rPr lang="en-US" sz="2000" dirty="0">
                <a:solidFill>
                  <a:schemeClr val="tx1"/>
                </a:solidFill>
              </a:rPr>
              <a:t>Hofstra</a:t>
            </a:r>
            <a:r>
              <a:rPr lang="zh-CN" altLang="en-US" sz="2000" dirty="0">
                <a:solidFill>
                  <a:schemeClr val="tx1"/>
                </a:solidFill>
              </a:rPr>
              <a:t> </a:t>
            </a:r>
            <a:r>
              <a:rPr lang="en-US" altLang="zh-CN" sz="2000" dirty="0">
                <a:solidFill>
                  <a:schemeClr val="tx1"/>
                </a:solidFill>
              </a:rPr>
              <a:t>University</a:t>
            </a:r>
            <a:endParaRPr lang="en-US" sz="2000" dirty="0">
              <a:solidFill>
                <a:schemeClr val="tx1"/>
              </a:solidFill>
            </a:endParaRPr>
          </a:p>
        </p:txBody>
      </p:sp>
    </p:spTree>
    <p:extLst>
      <p:ext uri="{BB962C8B-B14F-4D97-AF65-F5344CB8AC3E}">
        <p14:creationId xmlns:p14="http://schemas.microsoft.com/office/powerpoint/2010/main" val="121475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46750-7909-E72D-37FE-74DCF2CE7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9FFE92-697A-4888-AA13-BBAE323D31D1}"/>
              </a:ext>
            </a:extLst>
          </p:cNvPr>
          <p:cNvSpPr>
            <a:spLocks noGrp="1"/>
          </p:cNvSpPr>
          <p:nvPr>
            <p:ph type="title"/>
          </p:nvPr>
        </p:nvSpPr>
        <p:spPr>
          <a:xfrm>
            <a:off x="2949677" y="274638"/>
            <a:ext cx="6194323" cy="1143000"/>
          </a:xfrm>
        </p:spPr>
        <p:txBody>
          <a:bodyPr>
            <a:normAutofit/>
          </a:bodyPr>
          <a:lstStyle/>
          <a:p>
            <a:r>
              <a:rPr lang="en-GB" sz="2400" dirty="0"/>
              <a:t>Toy Example: </a:t>
            </a:r>
            <a:r>
              <a:rPr lang="en-US" altLang="zh-CN" sz="2400" dirty="0"/>
              <a:t>find shortest path </a:t>
            </a:r>
            <a:r>
              <a:rPr lang="en-GB" sz="2400" dirty="0"/>
              <a:t>starting from source vertex S for directed graph</a:t>
            </a:r>
            <a:endParaRPr lang="en-SE" sz="2400" dirty="0"/>
          </a:p>
        </p:txBody>
      </p:sp>
      <mc:AlternateContent xmlns:mc="http://schemas.openxmlformats.org/markup-compatibility/2006" xmlns:a14="http://schemas.microsoft.com/office/drawing/2010/main">
        <mc:Choice Requires="a14">
          <p:graphicFrame>
            <p:nvGraphicFramePr>
              <p:cNvPr id="19" name="Content Placeholder 4">
                <a:extLst>
                  <a:ext uri="{FF2B5EF4-FFF2-40B4-BE49-F238E27FC236}">
                    <a16:creationId xmlns:a16="http://schemas.microsoft.com/office/drawing/2014/main" id="{DC8445C8-CD1A-8C4A-1128-521DE21516FA}"/>
                  </a:ext>
                </a:extLst>
              </p:cNvPr>
              <p:cNvGraphicFramePr>
                <a:graphicFrameLocks/>
              </p:cNvGraphicFramePr>
              <p:nvPr/>
            </p:nvGraphicFramePr>
            <p:xfrm>
              <a:off x="252850" y="1760676"/>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586663048"/>
                      </a:ext>
                    </a:extLst>
                  </a:tr>
                </a:tbl>
              </a:graphicData>
            </a:graphic>
          </p:graphicFrame>
        </mc:Choice>
        <mc:Fallback xmlns="">
          <p:graphicFrame>
            <p:nvGraphicFramePr>
              <p:cNvPr id="19" name="Content Placeholder 4">
                <a:extLst>
                  <a:ext uri="{FF2B5EF4-FFF2-40B4-BE49-F238E27FC236}">
                    <a16:creationId xmlns:a16="http://schemas.microsoft.com/office/drawing/2014/main" id="{50A8CA28-E165-4870-AF58-6347FA3B1CB5}"/>
                  </a:ext>
                </a:extLst>
              </p:cNvPr>
              <p:cNvGraphicFramePr>
                <a:graphicFrameLocks/>
              </p:cNvGraphicFramePr>
              <p:nvPr>
                <p:extLst>
                  <p:ext uri="{D42A27DB-BD31-4B8C-83A1-F6EECF244321}">
                    <p14:modId xmlns:p14="http://schemas.microsoft.com/office/powerpoint/2010/main" val="3209205134"/>
                  </p:ext>
                </p:extLst>
              </p:nvPr>
            </p:nvGraphicFramePr>
            <p:xfrm>
              <a:off x="252850" y="1760676"/>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endParaRPr lang="en-US"/>
                        </a:p>
                      </a:txBody>
                      <a:tcPr>
                        <a:blipFill>
                          <a:blip r:embed="rId57"/>
                          <a:stretch>
                            <a:fillRect l="-100000" t="-209836" r="-107792" b="-122951"/>
                          </a:stretch>
                        </a:blipFill>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endParaRPr lang="en-US"/>
                        </a:p>
                      </a:txBody>
                      <a:tcPr>
                        <a:blipFill>
                          <a:blip r:embed="rId57"/>
                          <a:stretch>
                            <a:fillRect l="-100000" t="-309836" r="-107792" b="-22951"/>
                          </a:stretch>
                        </a:blipFill>
                      </a:tcPr>
                    </a:tc>
                    <a:tc>
                      <a:txBody>
                        <a:bodyPr/>
                        <a:lstStyle/>
                        <a:p>
                          <a:pPr algn="ctr"/>
                          <a:endParaRPr lang="en-SE" dirty="0"/>
                        </a:p>
                      </a:txBody>
                      <a:tcPr/>
                    </a:tc>
                    <a:extLst>
                      <a:ext uri="{0D108BD9-81ED-4DB2-BD59-A6C34878D82A}">
                        <a16:rowId xmlns:a16="http://schemas.microsoft.com/office/drawing/2014/main" val="3586663048"/>
                      </a:ext>
                    </a:extLst>
                  </a:tr>
                </a:tbl>
              </a:graphicData>
            </a:graphic>
          </p:graphicFrame>
        </mc:Fallback>
      </mc:AlternateContent>
      <p:sp>
        <p:nvSpPr>
          <p:cNvPr id="20" name="Arrow: Right 19">
            <a:extLst>
              <a:ext uri="{FF2B5EF4-FFF2-40B4-BE49-F238E27FC236}">
                <a16:creationId xmlns:a16="http://schemas.microsoft.com/office/drawing/2014/main" id="{0BF3F8EB-6482-B1F7-F8B4-2D0318E452B9}"/>
              </a:ext>
            </a:extLst>
          </p:cNvPr>
          <p:cNvSpPr/>
          <p:nvPr/>
        </p:nvSpPr>
        <p:spPr>
          <a:xfrm>
            <a:off x="1701863" y="2243838"/>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1" name="TextBox 20">
            <a:extLst>
              <a:ext uri="{FF2B5EF4-FFF2-40B4-BE49-F238E27FC236}">
                <a16:creationId xmlns:a16="http://schemas.microsoft.com/office/drawing/2014/main" id="{AE5C4424-A582-1C7E-2AB5-F7E04C23EE2F}"/>
              </a:ext>
            </a:extLst>
          </p:cNvPr>
          <p:cNvSpPr txBox="1"/>
          <p:nvPr/>
        </p:nvSpPr>
        <p:spPr>
          <a:xfrm>
            <a:off x="1689775" y="1941780"/>
            <a:ext cx="747320" cy="369332"/>
          </a:xfrm>
          <a:prstGeom prst="rect">
            <a:avLst/>
          </a:prstGeom>
          <a:noFill/>
        </p:spPr>
        <p:txBody>
          <a:bodyPr wrap="none" rtlCol="0">
            <a:spAutoFit/>
          </a:bodyPr>
          <a:lstStyle/>
          <a:p>
            <a:pPr algn="ctr"/>
            <a:r>
              <a:rPr lang="en-GB" dirty="0"/>
              <a:t>Visit S</a:t>
            </a:r>
            <a:endParaRPr lang="en-SE" dirty="0"/>
          </a:p>
        </p:txBody>
      </p:sp>
      <p:graphicFrame>
        <p:nvGraphicFramePr>
          <p:cNvPr id="23" name="Content Placeholder 4">
            <a:extLst>
              <a:ext uri="{FF2B5EF4-FFF2-40B4-BE49-F238E27FC236}">
                <a16:creationId xmlns:a16="http://schemas.microsoft.com/office/drawing/2014/main" id="{6473E2FF-7E0C-12FA-43D1-3F424DACDA2B}"/>
              </a:ext>
            </a:extLst>
          </p:cNvPr>
          <p:cNvGraphicFramePr>
            <a:graphicFrameLocks/>
          </p:cNvGraphicFramePr>
          <p:nvPr>
            <p:extLst>
              <p:ext uri="{D42A27DB-BD31-4B8C-83A1-F6EECF244321}">
                <p14:modId xmlns:p14="http://schemas.microsoft.com/office/powerpoint/2010/main" val="2996511242"/>
              </p:ext>
            </p:extLst>
          </p:nvPr>
        </p:nvGraphicFramePr>
        <p:xfrm>
          <a:off x="2548787" y="1760676"/>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GB" dirty="0"/>
                        <a:t>2</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GB" dirty="0"/>
                        <a:t>4</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3586663048"/>
                  </a:ext>
                </a:extLst>
              </a:tr>
            </a:tbl>
          </a:graphicData>
        </a:graphic>
      </p:graphicFrame>
      <p:sp>
        <p:nvSpPr>
          <p:cNvPr id="24" name="Arrow: Right 23">
            <a:extLst>
              <a:ext uri="{FF2B5EF4-FFF2-40B4-BE49-F238E27FC236}">
                <a16:creationId xmlns:a16="http://schemas.microsoft.com/office/drawing/2014/main" id="{7E08CFF2-E9DA-A5F1-5EDF-C2F45D079047}"/>
              </a:ext>
            </a:extLst>
          </p:cNvPr>
          <p:cNvSpPr/>
          <p:nvPr/>
        </p:nvSpPr>
        <p:spPr>
          <a:xfrm>
            <a:off x="4024975" y="2213882"/>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5" name="TextBox 24">
            <a:extLst>
              <a:ext uri="{FF2B5EF4-FFF2-40B4-BE49-F238E27FC236}">
                <a16:creationId xmlns:a16="http://schemas.microsoft.com/office/drawing/2014/main" id="{AC42FC92-3961-AE3B-77DF-163DF311FC1A}"/>
              </a:ext>
            </a:extLst>
          </p:cNvPr>
          <p:cNvSpPr txBox="1"/>
          <p:nvPr/>
        </p:nvSpPr>
        <p:spPr>
          <a:xfrm>
            <a:off x="3999263" y="1911824"/>
            <a:ext cx="774571" cy="369332"/>
          </a:xfrm>
          <a:prstGeom prst="rect">
            <a:avLst/>
          </a:prstGeom>
          <a:noFill/>
        </p:spPr>
        <p:txBody>
          <a:bodyPr wrap="none" rtlCol="0">
            <a:spAutoFit/>
          </a:bodyPr>
          <a:lstStyle/>
          <a:p>
            <a:pPr algn="ctr"/>
            <a:r>
              <a:rPr lang="en-GB" dirty="0"/>
              <a:t>Visit A</a:t>
            </a:r>
            <a:endParaRPr lang="en-SE" dirty="0"/>
          </a:p>
        </p:txBody>
      </p:sp>
      <p:graphicFrame>
        <p:nvGraphicFramePr>
          <p:cNvPr id="26" name="Content Placeholder 4">
            <a:extLst>
              <a:ext uri="{FF2B5EF4-FFF2-40B4-BE49-F238E27FC236}">
                <a16:creationId xmlns:a16="http://schemas.microsoft.com/office/drawing/2014/main" id="{1595A4FD-3808-F5CC-486B-14F895674909}"/>
              </a:ext>
            </a:extLst>
          </p:cNvPr>
          <p:cNvGraphicFramePr>
            <a:graphicFrameLocks/>
          </p:cNvGraphicFramePr>
          <p:nvPr>
            <p:extLst>
              <p:ext uri="{D42A27DB-BD31-4B8C-83A1-F6EECF244321}">
                <p14:modId xmlns:p14="http://schemas.microsoft.com/office/powerpoint/2010/main" val="2232171470"/>
              </p:ext>
            </p:extLst>
          </p:nvPr>
        </p:nvGraphicFramePr>
        <p:xfrm>
          <a:off x="4970374" y="1730720"/>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GB" dirty="0"/>
                        <a:t>2</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GB" dirty="0"/>
                        <a:t>4</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3586663048"/>
                  </a:ext>
                </a:extLst>
              </a:tr>
            </a:tbl>
          </a:graphicData>
        </a:graphic>
      </p:graphicFrame>
      <p:sp>
        <p:nvSpPr>
          <p:cNvPr id="27" name="Arrow: Right 26">
            <a:extLst>
              <a:ext uri="{FF2B5EF4-FFF2-40B4-BE49-F238E27FC236}">
                <a16:creationId xmlns:a16="http://schemas.microsoft.com/office/drawing/2014/main" id="{193975E6-BD20-379D-55E1-599BA0CB0CE1}"/>
              </a:ext>
            </a:extLst>
          </p:cNvPr>
          <p:cNvSpPr/>
          <p:nvPr/>
        </p:nvSpPr>
        <p:spPr>
          <a:xfrm>
            <a:off x="6508826" y="2213882"/>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8" name="TextBox 27">
            <a:extLst>
              <a:ext uri="{FF2B5EF4-FFF2-40B4-BE49-F238E27FC236}">
                <a16:creationId xmlns:a16="http://schemas.microsoft.com/office/drawing/2014/main" id="{FA7718DE-7A77-1BF9-E260-EDBA266CDE56}"/>
              </a:ext>
            </a:extLst>
          </p:cNvPr>
          <p:cNvSpPr txBox="1"/>
          <p:nvPr/>
        </p:nvSpPr>
        <p:spPr>
          <a:xfrm>
            <a:off x="6483113" y="1911824"/>
            <a:ext cx="774571" cy="369332"/>
          </a:xfrm>
          <a:prstGeom prst="rect">
            <a:avLst/>
          </a:prstGeom>
          <a:noFill/>
        </p:spPr>
        <p:txBody>
          <a:bodyPr wrap="none" rtlCol="0">
            <a:spAutoFit/>
          </a:bodyPr>
          <a:lstStyle/>
          <a:p>
            <a:pPr algn="ctr"/>
            <a:r>
              <a:rPr lang="en-GB" dirty="0"/>
              <a:t>Visit B</a:t>
            </a:r>
            <a:endParaRPr lang="en-SE" dirty="0"/>
          </a:p>
        </p:txBody>
      </p:sp>
      <p:graphicFrame>
        <p:nvGraphicFramePr>
          <p:cNvPr id="29" name="Content Placeholder 4">
            <a:extLst>
              <a:ext uri="{FF2B5EF4-FFF2-40B4-BE49-F238E27FC236}">
                <a16:creationId xmlns:a16="http://schemas.microsoft.com/office/drawing/2014/main" id="{C0CB7135-F412-4E9F-34EF-249BC26AC139}"/>
              </a:ext>
            </a:extLst>
          </p:cNvPr>
          <p:cNvGraphicFramePr>
            <a:graphicFrameLocks/>
          </p:cNvGraphicFramePr>
          <p:nvPr>
            <p:extLst>
              <p:ext uri="{D42A27DB-BD31-4B8C-83A1-F6EECF244321}">
                <p14:modId xmlns:p14="http://schemas.microsoft.com/office/powerpoint/2010/main" val="1204054307"/>
              </p:ext>
            </p:extLst>
          </p:nvPr>
        </p:nvGraphicFramePr>
        <p:xfrm>
          <a:off x="7454225" y="1730720"/>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GB" dirty="0"/>
                        <a:t>2</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GB" dirty="0"/>
                        <a:t>4</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3586663048"/>
                  </a:ext>
                </a:extLst>
              </a:tr>
            </a:tbl>
          </a:graphicData>
        </a:graphic>
      </p:graphicFrame>
      <mc:AlternateContent xmlns:mc="http://schemas.openxmlformats.org/markup-compatibility/2006" xmlns:a14="http://schemas.microsoft.com/office/drawing/2010/main">
        <mc:Choice Requires="a14">
          <p:graphicFrame>
            <p:nvGraphicFramePr>
              <p:cNvPr id="45" name="Content Placeholder 4">
                <a:extLst>
                  <a:ext uri="{FF2B5EF4-FFF2-40B4-BE49-F238E27FC236}">
                    <a16:creationId xmlns:a16="http://schemas.microsoft.com/office/drawing/2014/main" id="{C3B51AF2-57A6-5BED-90E7-792B6E513279}"/>
                  </a:ext>
                </a:extLst>
              </p:cNvPr>
              <p:cNvGraphicFramePr>
                <a:graphicFrameLocks/>
              </p:cNvGraphicFramePr>
              <p:nvPr/>
            </p:nvGraphicFramePr>
            <p:xfrm>
              <a:off x="104464" y="5260559"/>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586663048"/>
                      </a:ext>
                    </a:extLst>
                  </a:tr>
                </a:tbl>
              </a:graphicData>
            </a:graphic>
          </p:graphicFrame>
        </mc:Choice>
        <mc:Fallback xmlns="">
          <p:graphicFrame>
            <p:nvGraphicFramePr>
              <p:cNvPr id="45" name="Content Placeholder 4">
                <a:extLst>
                  <a:ext uri="{FF2B5EF4-FFF2-40B4-BE49-F238E27FC236}">
                    <a16:creationId xmlns:a16="http://schemas.microsoft.com/office/drawing/2014/main" id="{41B519C0-1B9C-413E-8197-4951B0472FF3}"/>
                  </a:ext>
                </a:extLst>
              </p:cNvPr>
              <p:cNvGraphicFramePr>
                <a:graphicFrameLocks/>
              </p:cNvGraphicFramePr>
              <p:nvPr>
                <p:extLst>
                  <p:ext uri="{D42A27DB-BD31-4B8C-83A1-F6EECF244321}">
                    <p14:modId xmlns:p14="http://schemas.microsoft.com/office/powerpoint/2010/main" val="4114967214"/>
                  </p:ext>
                </p:extLst>
              </p:nvPr>
            </p:nvGraphicFramePr>
            <p:xfrm>
              <a:off x="104464" y="5260559"/>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endParaRPr lang="en-US"/>
                        </a:p>
                      </a:txBody>
                      <a:tcPr>
                        <a:blipFill>
                          <a:blip r:embed="rId58"/>
                          <a:stretch>
                            <a:fillRect l="-100000" t="-209836" r="-107792" b="-122951"/>
                          </a:stretch>
                        </a:blipFill>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endParaRPr lang="en-US"/>
                        </a:p>
                      </a:txBody>
                      <a:tcPr>
                        <a:blipFill>
                          <a:blip r:embed="rId58"/>
                          <a:stretch>
                            <a:fillRect l="-100000" t="-309836" r="-107792" b="-22951"/>
                          </a:stretch>
                        </a:blipFill>
                      </a:tcPr>
                    </a:tc>
                    <a:tc>
                      <a:txBody>
                        <a:bodyPr/>
                        <a:lstStyle/>
                        <a:p>
                          <a:pPr algn="ctr"/>
                          <a:endParaRPr lang="en-SE" dirty="0"/>
                        </a:p>
                      </a:txBody>
                      <a:tcPr/>
                    </a:tc>
                    <a:extLst>
                      <a:ext uri="{0D108BD9-81ED-4DB2-BD59-A6C34878D82A}">
                        <a16:rowId xmlns:a16="http://schemas.microsoft.com/office/drawing/2014/main" val="3586663048"/>
                      </a:ext>
                    </a:extLst>
                  </a:tr>
                </a:tbl>
              </a:graphicData>
            </a:graphic>
          </p:graphicFrame>
        </mc:Fallback>
      </mc:AlternateContent>
      <p:sp>
        <p:nvSpPr>
          <p:cNvPr id="46" name="Arrow: Right 45">
            <a:extLst>
              <a:ext uri="{FF2B5EF4-FFF2-40B4-BE49-F238E27FC236}">
                <a16:creationId xmlns:a16="http://schemas.microsoft.com/office/drawing/2014/main" id="{7EF1DC23-978F-D813-1939-82EBFCCE62D3}"/>
              </a:ext>
            </a:extLst>
          </p:cNvPr>
          <p:cNvSpPr/>
          <p:nvPr/>
        </p:nvSpPr>
        <p:spPr>
          <a:xfrm>
            <a:off x="1553477" y="5743721"/>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47" name="TextBox 46">
            <a:extLst>
              <a:ext uri="{FF2B5EF4-FFF2-40B4-BE49-F238E27FC236}">
                <a16:creationId xmlns:a16="http://schemas.microsoft.com/office/drawing/2014/main" id="{151160A2-0E37-9FF0-C62C-A2093C478023}"/>
              </a:ext>
            </a:extLst>
          </p:cNvPr>
          <p:cNvSpPr txBox="1"/>
          <p:nvPr/>
        </p:nvSpPr>
        <p:spPr>
          <a:xfrm>
            <a:off x="1541389" y="5441663"/>
            <a:ext cx="747320" cy="369332"/>
          </a:xfrm>
          <a:prstGeom prst="rect">
            <a:avLst/>
          </a:prstGeom>
          <a:noFill/>
        </p:spPr>
        <p:txBody>
          <a:bodyPr wrap="none" rtlCol="0">
            <a:spAutoFit/>
          </a:bodyPr>
          <a:lstStyle/>
          <a:p>
            <a:pPr algn="ctr"/>
            <a:r>
              <a:rPr lang="en-GB" dirty="0"/>
              <a:t>Visit S</a:t>
            </a:r>
            <a:endParaRPr lang="en-SE" dirty="0"/>
          </a:p>
        </p:txBody>
      </p:sp>
      <mc:AlternateContent xmlns:mc="http://schemas.openxmlformats.org/markup-compatibility/2006" xmlns:a14="http://schemas.microsoft.com/office/drawing/2010/main">
        <mc:Choice Requires="a14">
          <p:graphicFrame>
            <p:nvGraphicFramePr>
              <p:cNvPr id="48" name="Content Placeholder 4">
                <a:extLst>
                  <a:ext uri="{FF2B5EF4-FFF2-40B4-BE49-F238E27FC236}">
                    <a16:creationId xmlns:a16="http://schemas.microsoft.com/office/drawing/2014/main" id="{7EDBE61C-A9F4-D964-3AFF-A5F36DCB3039}"/>
                  </a:ext>
                </a:extLst>
              </p:cNvPr>
              <p:cNvGraphicFramePr>
                <a:graphicFrameLocks/>
              </p:cNvGraphicFramePr>
              <p:nvPr>
                <p:extLst>
                  <p:ext uri="{D42A27DB-BD31-4B8C-83A1-F6EECF244321}">
                    <p14:modId xmlns:p14="http://schemas.microsoft.com/office/powerpoint/2010/main" val="3464439170"/>
                  </p:ext>
                </p:extLst>
              </p:nvPr>
            </p:nvGraphicFramePr>
            <p:xfrm>
              <a:off x="2400401" y="5260559"/>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GB" dirty="0"/>
                            <a:t>4</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3586663048"/>
                      </a:ext>
                    </a:extLst>
                  </a:tr>
                </a:tbl>
              </a:graphicData>
            </a:graphic>
          </p:graphicFrame>
        </mc:Choice>
        <mc:Fallback xmlns="">
          <p:graphicFrame>
            <p:nvGraphicFramePr>
              <p:cNvPr id="48" name="Content Placeholder 4">
                <a:extLst>
                  <a:ext uri="{FF2B5EF4-FFF2-40B4-BE49-F238E27FC236}">
                    <a16:creationId xmlns:a16="http://schemas.microsoft.com/office/drawing/2014/main" id="{7EDBE61C-A9F4-D964-3AFF-A5F36DCB3039}"/>
                  </a:ext>
                </a:extLst>
              </p:cNvPr>
              <p:cNvGraphicFramePr>
                <a:graphicFrameLocks/>
              </p:cNvGraphicFramePr>
              <p:nvPr>
                <p:extLst>
                  <p:ext uri="{D42A27DB-BD31-4B8C-83A1-F6EECF244321}">
                    <p14:modId xmlns:p14="http://schemas.microsoft.com/office/powerpoint/2010/main" val="3464439170"/>
                  </p:ext>
                </p:extLst>
              </p:nvPr>
            </p:nvGraphicFramePr>
            <p:xfrm>
              <a:off x="2400401" y="5260559"/>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endParaRPr lang="en-SE"/>
                        </a:p>
                      </a:txBody>
                      <a:tcPr>
                        <a:blipFill>
                          <a:blip r:embed="rId59"/>
                          <a:stretch>
                            <a:fillRect l="-100000" t="-209836" r="-109091" b="-122951"/>
                          </a:stretch>
                        </a:blipFill>
                      </a:tcPr>
                    </a:tc>
                    <a:tc>
                      <a:txBody>
                        <a:bodyPr/>
                        <a:lstStyle/>
                        <a:p>
                          <a:pPr algn="ct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GB" dirty="0"/>
                            <a:t>4</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3586663048"/>
                      </a:ext>
                    </a:extLst>
                  </a:tr>
                </a:tbl>
              </a:graphicData>
            </a:graphic>
          </p:graphicFrame>
        </mc:Fallback>
      </mc:AlternateContent>
      <p:sp>
        <p:nvSpPr>
          <p:cNvPr id="49" name="Arrow: Right 48">
            <a:extLst>
              <a:ext uri="{FF2B5EF4-FFF2-40B4-BE49-F238E27FC236}">
                <a16:creationId xmlns:a16="http://schemas.microsoft.com/office/drawing/2014/main" id="{C161FBE2-C069-726D-631B-5B905A0ACD01}"/>
              </a:ext>
            </a:extLst>
          </p:cNvPr>
          <p:cNvSpPr/>
          <p:nvPr/>
        </p:nvSpPr>
        <p:spPr>
          <a:xfrm>
            <a:off x="3876589" y="5713765"/>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50" name="TextBox 49">
            <a:extLst>
              <a:ext uri="{FF2B5EF4-FFF2-40B4-BE49-F238E27FC236}">
                <a16:creationId xmlns:a16="http://schemas.microsoft.com/office/drawing/2014/main" id="{08C5ADE8-F573-189F-53D8-03D78777B59A}"/>
              </a:ext>
            </a:extLst>
          </p:cNvPr>
          <p:cNvSpPr txBox="1"/>
          <p:nvPr/>
        </p:nvSpPr>
        <p:spPr>
          <a:xfrm>
            <a:off x="3850876" y="5411707"/>
            <a:ext cx="774571" cy="369332"/>
          </a:xfrm>
          <a:prstGeom prst="rect">
            <a:avLst/>
          </a:prstGeom>
          <a:noFill/>
        </p:spPr>
        <p:txBody>
          <a:bodyPr wrap="none" rtlCol="0">
            <a:spAutoFit/>
          </a:bodyPr>
          <a:lstStyle/>
          <a:p>
            <a:pPr algn="ctr"/>
            <a:r>
              <a:rPr lang="en-GB" dirty="0"/>
              <a:t>Visit B</a:t>
            </a:r>
            <a:endParaRPr lang="en-SE" dirty="0"/>
          </a:p>
        </p:txBody>
      </p:sp>
      <p:sp>
        <p:nvSpPr>
          <p:cNvPr id="51" name="Arrow: Right 50">
            <a:extLst>
              <a:ext uri="{FF2B5EF4-FFF2-40B4-BE49-F238E27FC236}">
                <a16:creationId xmlns:a16="http://schemas.microsoft.com/office/drawing/2014/main" id="{A4D83A19-091B-3810-32FE-3A36B6728E59}"/>
              </a:ext>
            </a:extLst>
          </p:cNvPr>
          <p:cNvSpPr/>
          <p:nvPr/>
        </p:nvSpPr>
        <p:spPr>
          <a:xfrm>
            <a:off x="6360440" y="5713765"/>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52" name="TextBox 51">
            <a:extLst>
              <a:ext uri="{FF2B5EF4-FFF2-40B4-BE49-F238E27FC236}">
                <a16:creationId xmlns:a16="http://schemas.microsoft.com/office/drawing/2014/main" id="{DDB68C5E-B94B-2F80-4F7B-0B42E76F2B34}"/>
              </a:ext>
            </a:extLst>
          </p:cNvPr>
          <p:cNvSpPr txBox="1"/>
          <p:nvPr/>
        </p:nvSpPr>
        <p:spPr>
          <a:xfrm>
            <a:off x="6334727" y="5411707"/>
            <a:ext cx="774571" cy="369332"/>
          </a:xfrm>
          <a:prstGeom prst="rect">
            <a:avLst/>
          </a:prstGeom>
          <a:noFill/>
        </p:spPr>
        <p:txBody>
          <a:bodyPr wrap="none" rtlCol="0">
            <a:spAutoFit/>
          </a:bodyPr>
          <a:lstStyle/>
          <a:p>
            <a:pPr algn="ctr"/>
            <a:r>
              <a:rPr lang="en-GB" dirty="0"/>
              <a:t>Visit A</a:t>
            </a:r>
            <a:endParaRPr lang="en-SE" dirty="0"/>
          </a:p>
        </p:txBody>
      </p:sp>
      <p:graphicFrame>
        <p:nvGraphicFramePr>
          <p:cNvPr id="53" name="Content Placeholder 4">
            <a:extLst>
              <a:ext uri="{FF2B5EF4-FFF2-40B4-BE49-F238E27FC236}">
                <a16:creationId xmlns:a16="http://schemas.microsoft.com/office/drawing/2014/main" id="{45896828-86B8-C7AE-EAD3-A59C3F652C4F}"/>
              </a:ext>
            </a:extLst>
          </p:cNvPr>
          <p:cNvGraphicFramePr>
            <a:graphicFrameLocks/>
          </p:cNvGraphicFramePr>
          <p:nvPr>
            <p:extLst>
              <p:ext uri="{D42A27DB-BD31-4B8C-83A1-F6EECF244321}">
                <p14:modId xmlns:p14="http://schemas.microsoft.com/office/powerpoint/2010/main" val="310744787"/>
              </p:ext>
            </p:extLst>
          </p:nvPr>
        </p:nvGraphicFramePr>
        <p:xfrm>
          <a:off x="7305839" y="5230603"/>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GB" dirty="0"/>
                        <a:t>5</a:t>
                      </a:r>
                      <a:endParaRPr lang="en-SE" dirty="0"/>
                    </a:p>
                  </a:txBody>
                  <a:tcPr/>
                </a:tc>
                <a:tc>
                  <a:txBody>
                    <a:bodyPr/>
                    <a:lstStyle/>
                    <a:p>
                      <a:pPr algn="ctr"/>
                      <a:r>
                        <a:rPr lang="en-GB" dirty="0"/>
                        <a:t>B</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GB" dirty="0"/>
                        <a:t>4</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3586663048"/>
                  </a:ext>
                </a:extLst>
              </a:tr>
            </a:tbl>
          </a:graphicData>
        </a:graphic>
      </p:graphicFrame>
      <p:grpSp>
        <p:nvGrpSpPr>
          <p:cNvPr id="69" name="Group 4">
            <a:extLst>
              <a:ext uri="{FF2B5EF4-FFF2-40B4-BE49-F238E27FC236}">
                <a16:creationId xmlns:a16="http://schemas.microsoft.com/office/drawing/2014/main" id="{1D346CCC-2790-B4BF-0DBA-85C7BBB70EEC}"/>
              </a:ext>
            </a:extLst>
          </p:cNvPr>
          <p:cNvGrpSpPr>
            <a:grpSpLocks/>
          </p:cNvGrpSpPr>
          <p:nvPr/>
        </p:nvGrpSpPr>
        <p:grpSpPr bwMode="auto">
          <a:xfrm>
            <a:off x="87747" y="440365"/>
            <a:ext cx="533400" cy="533400"/>
            <a:chOff x="1824" y="2736"/>
            <a:chExt cx="336" cy="336"/>
          </a:xfrm>
        </p:grpSpPr>
        <p:sp>
          <p:nvSpPr>
            <p:cNvPr id="70" name="Oval 5">
              <a:extLst>
                <a:ext uri="{FF2B5EF4-FFF2-40B4-BE49-F238E27FC236}">
                  <a16:creationId xmlns:a16="http://schemas.microsoft.com/office/drawing/2014/main" id="{7ABAF46B-FD4B-68BC-D6DD-103A6BE3300D}"/>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1" name="Text Box 6">
              <a:extLst>
                <a:ext uri="{FF2B5EF4-FFF2-40B4-BE49-F238E27FC236}">
                  <a16:creationId xmlns:a16="http://schemas.microsoft.com/office/drawing/2014/main" id="{88FE5367-8833-D6A0-CD9B-C6A9BAEB5899}"/>
                </a:ext>
              </a:extLst>
            </p:cNvPr>
            <p:cNvSpPr txBox="1">
              <a:spLocks noChangeArrowheads="1"/>
            </p:cNvSpPr>
            <p:nvPr/>
          </p:nvSpPr>
          <p:spPr bwMode="auto">
            <a:xfrm>
              <a:off x="1872" y="27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S</a:t>
              </a:r>
            </a:p>
          </p:txBody>
        </p:sp>
      </p:grpSp>
      <p:grpSp>
        <p:nvGrpSpPr>
          <p:cNvPr id="72" name="Group 7">
            <a:extLst>
              <a:ext uri="{FF2B5EF4-FFF2-40B4-BE49-F238E27FC236}">
                <a16:creationId xmlns:a16="http://schemas.microsoft.com/office/drawing/2014/main" id="{6F367E3F-EACC-5EB1-A57F-D3C828F176C2}"/>
              </a:ext>
            </a:extLst>
          </p:cNvPr>
          <p:cNvGrpSpPr>
            <a:grpSpLocks/>
          </p:cNvGrpSpPr>
          <p:nvPr/>
        </p:nvGrpSpPr>
        <p:grpSpPr bwMode="auto">
          <a:xfrm>
            <a:off x="1244815" y="4272"/>
            <a:ext cx="533400" cy="533400"/>
            <a:chOff x="1824" y="2736"/>
            <a:chExt cx="336" cy="336"/>
          </a:xfrm>
        </p:grpSpPr>
        <p:sp>
          <p:nvSpPr>
            <p:cNvPr id="73" name="Oval 8">
              <a:extLst>
                <a:ext uri="{FF2B5EF4-FFF2-40B4-BE49-F238E27FC236}">
                  <a16:creationId xmlns:a16="http://schemas.microsoft.com/office/drawing/2014/main" id="{33A68FE8-7AAF-C929-B96D-A4F997D261C6}"/>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4" name="Text Box 9">
              <a:extLst>
                <a:ext uri="{FF2B5EF4-FFF2-40B4-BE49-F238E27FC236}">
                  <a16:creationId xmlns:a16="http://schemas.microsoft.com/office/drawing/2014/main" id="{56A53356-4062-58E4-54B3-69A2A03703E3}"/>
                </a:ext>
              </a:extLst>
            </p:cNvPr>
            <p:cNvSpPr txBox="1">
              <a:spLocks noChangeArrowheads="1"/>
            </p:cNvSpPr>
            <p:nvPr/>
          </p:nvSpPr>
          <p:spPr bwMode="auto">
            <a:xfrm>
              <a:off x="1872" y="2763"/>
              <a:ext cx="2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A</a:t>
              </a:r>
            </a:p>
          </p:txBody>
        </p:sp>
      </p:grpSp>
      <p:grpSp>
        <p:nvGrpSpPr>
          <p:cNvPr id="75" name="Group 10">
            <a:extLst>
              <a:ext uri="{FF2B5EF4-FFF2-40B4-BE49-F238E27FC236}">
                <a16:creationId xmlns:a16="http://schemas.microsoft.com/office/drawing/2014/main" id="{33ED1C2D-6327-0999-A943-818A52011D74}"/>
              </a:ext>
            </a:extLst>
          </p:cNvPr>
          <p:cNvGrpSpPr>
            <a:grpSpLocks/>
          </p:cNvGrpSpPr>
          <p:nvPr/>
        </p:nvGrpSpPr>
        <p:grpSpPr bwMode="auto">
          <a:xfrm>
            <a:off x="1230747" y="1202365"/>
            <a:ext cx="533400" cy="533400"/>
            <a:chOff x="1824" y="2736"/>
            <a:chExt cx="336" cy="336"/>
          </a:xfrm>
        </p:grpSpPr>
        <p:sp>
          <p:nvSpPr>
            <p:cNvPr id="76" name="Oval 11">
              <a:extLst>
                <a:ext uri="{FF2B5EF4-FFF2-40B4-BE49-F238E27FC236}">
                  <a16:creationId xmlns:a16="http://schemas.microsoft.com/office/drawing/2014/main" id="{29395501-0784-D157-1D84-E15E019E9578}"/>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7" name="Text Box 12">
              <a:extLst>
                <a:ext uri="{FF2B5EF4-FFF2-40B4-BE49-F238E27FC236}">
                  <a16:creationId xmlns:a16="http://schemas.microsoft.com/office/drawing/2014/main" id="{685B2FFF-33AC-E15C-E71A-202D308DFAF4}"/>
                </a:ext>
              </a:extLst>
            </p:cNvPr>
            <p:cNvSpPr txBox="1">
              <a:spLocks noChangeArrowheads="1"/>
            </p:cNvSpPr>
            <p:nvPr/>
          </p:nvSpPr>
          <p:spPr bwMode="auto">
            <a:xfrm>
              <a:off x="1872" y="27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B</a:t>
              </a:r>
            </a:p>
          </p:txBody>
        </p:sp>
      </p:grpSp>
      <p:sp>
        <p:nvSpPr>
          <p:cNvPr id="78" name="Line 19">
            <a:extLst>
              <a:ext uri="{FF2B5EF4-FFF2-40B4-BE49-F238E27FC236}">
                <a16:creationId xmlns:a16="http://schemas.microsoft.com/office/drawing/2014/main" id="{8D1B33DD-EF71-24E5-0AFD-06DC7C97BFE6}"/>
              </a:ext>
            </a:extLst>
          </p:cNvPr>
          <p:cNvSpPr>
            <a:spLocks noChangeShapeType="1"/>
          </p:cNvSpPr>
          <p:nvPr/>
        </p:nvSpPr>
        <p:spPr bwMode="auto">
          <a:xfrm flipV="1">
            <a:off x="621147" y="358363"/>
            <a:ext cx="647697" cy="260076"/>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defTabSz="914400" fontAlgn="base">
              <a:spcBef>
                <a:spcPct val="0"/>
              </a:spcBef>
              <a:spcAft>
                <a:spcPct val="0"/>
              </a:spcAft>
            </a:pPr>
            <a:endParaRPr lang="en-SE" kern="0">
              <a:solidFill>
                <a:srgbClr val="000000"/>
              </a:solidFill>
              <a:latin typeface="Arial" panose="020B0604020202020204" pitchFamily="34" charset="0"/>
            </a:endParaRPr>
          </a:p>
        </p:txBody>
      </p:sp>
      <p:sp>
        <p:nvSpPr>
          <p:cNvPr id="79" name="Line 20">
            <a:extLst>
              <a:ext uri="{FF2B5EF4-FFF2-40B4-BE49-F238E27FC236}">
                <a16:creationId xmlns:a16="http://schemas.microsoft.com/office/drawing/2014/main" id="{733B3559-9503-9904-AD5C-DD6E7B6E8104}"/>
              </a:ext>
            </a:extLst>
          </p:cNvPr>
          <p:cNvSpPr>
            <a:spLocks noChangeShapeType="1"/>
          </p:cNvSpPr>
          <p:nvPr/>
        </p:nvSpPr>
        <p:spPr bwMode="auto">
          <a:xfrm>
            <a:off x="544946" y="897565"/>
            <a:ext cx="747933" cy="47625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0" name="Line 23">
            <a:extLst>
              <a:ext uri="{FF2B5EF4-FFF2-40B4-BE49-F238E27FC236}">
                <a16:creationId xmlns:a16="http://schemas.microsoft.com/office/drawing/2014/main" id="{9970090A-BBC2-B40D-02E2-8F9163B945D3}"/>
              </a:ext>
            </a:extLst>
          </p:cNvPr>
          <p:cNvSpPr>
            <a:spLocks noChangeShapeType="1"/>
          </p:cNvSpPr>
          <p:nvPr/>
        </p:nvSpPr>
        <p:spPr bwMode="auto">
          <a:xfrm flipV="1">
            <a:off x="1535547" y="516565"/>
            <a:ext cx="0" cy="68580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defTabSz="914400" fontAlgn="base">
              <a:spcBef>
                <a:spcPct val="0"/>
              </a:spcBef>
              <a:spcAft>
                <a:spcPct val="0"/>
              </a:spcAft>
            </a:pPr>
            <a:endParaRPr lang="en-SE" kern="0">
              <a:solidFill>
                <a:srgbClr val="000000"/>
              </a:solidFill>
              <a:latin typeface="Arial" panose="020B0604020202020204" pitchFamily="34" charset="0"/>
            </a:endParaRPr>
          </a:p>
        </p:txBody>
      </p:sp>
      <p:sp>
        <p:nvSpPr>
          <p:cNvPr id="81" name="Text Box 26">
            <a:extLst>
              <a:ext uri="{FF2B5EF4-FFF2-40B4-BE49-F238E27FC236}">
                <a16:creationId xmlns:a16="http://schemas.microsoft.com/office/drawing/2014/main" id="{882EE152-6B3A-1E9B-B760-6A6C16C49A4B}"/>
              </a:ext>
            </a:extLst>
          </p:cNvPr>
          <p:cNvSpPr txBox="1">
            <a:spLocks noChangeArrowheads="1"/>
          </p:cNvSpPr>
          <p:nvPr/>
        </p:nvSpPr>
        <p:spPr bwMode="auto">
          <a:xfrm>
            <a:off x="546032" y="988053"/>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4</a:t>
            </a:r>
          </a:p>
        </p:txBody>
      </p:sp>
      <p:sp>
        <p:nvSpPr>
          <p:cNvPr id="82" name="Text Box 27">
            <a:extLst>
              <a:ext uri="{FF2B5EF4-FFF2-40B4-BE49-F238E27FC236}">
                <a16:creationId xmlns:a16="http://schemas.microsoft.com/office/drawing/2014/main" id="{BE4B8C07-5437-1267-4129-2842412F1AF5}"/>
              </a:ext>
            </a:extLst>
          </p:cNvPr>
          <p:cNvSpPr txBox="1">
            <a:spLocks noChangeArrowheads="1"/>
          </p:cNvSpPr>
          <p:nvPr/>
        </p:nvSpPr>
        <p:spPr bwMode="auto">
          <a:xfrm>
            <a:off x="1268847" y="637489"/>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1</a:t>
            </a:r>
          </a:p>
        </p:txBody>
      </p:sp>
      <p:sp>
        <p:nvSpPr>
          <p:cNvPr id="83" name="Text Box 28">
            <a:extLst>
              <a:ext uri="{FF2B5EF4-FFF2-40B4-BE49-F238E27FC236}">
                <a16:creationId xmlns:a16="http://schemas.microsoft.com/office/drawing/2014/main" id="{886FB61D-CE3A-6B98-14AF-75984B1FB22E}"/>
              </a:ext>
            </a:extLst>
          </p:cNvPr>
          <p:cNvSpPr txBox="1">
            <a:spLocks noChangeArrowheads="1"/>
          </p:cNvSpPr>
          <p:nvPr/>
        </p:nvSpPr>
        <p:spPr bwMode="auto">
          <a:xfrm>
            <a:off x="742482" y="19466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2</a:t>
            </a:r>
          </a:p>
        </p:txBody>
      </p:sp>
      <p:cxnSp>
        <p:nvCxnSpPr>
          <p:cNvPr id="85" name="Straight Connector 84">
            <a:extLst>
              <a:ext uri="{FF2B5EF4-FFF2-40B4-BE49-F238E27FC236}">
                <a16:creationId xmlns:a16="http://schemas.microsoft.com/office/drawing/2014/main" id="{8E1EBE46-02EE-3E5D-5512-7F4DC6005C28}"/>
              </a:ext>
            </a:extLst>
          </p:cNvPr>
          <p:cNvCxnSpPr/>
          <p:nvPr/>
        </p:nvCxnSpPr>
        <p:spPr>
          <a:xfrm>
            <a:off x="163947" y="3393015"/>
            <a:ext cx="8881579"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aphicFrame>
        <p:nvGraphicFramePr>
          <p:cNvPr id="86" name="Content Placeholder 4">
            <a:extLst>
              <a:ext uri="{FF2B5EF4-FFF2-40B4-BE49-F238E27FC236}">
                <a16:creationId xmlns:a16="http://schemas.microsoft.com/office/drawing/2014/main" id="{4F86256E-63DC-5CB2-6DF4-9CF8ABEE34C7}"/>
              </a:ext>
            </a:extLst>
          </p:cNvPr>
          <p:cNvGraphicFramePr>
            <a:graphicFrameLocks/>
          </p:cNvGraphicFramePr>
          <p:nvPr>
            <p:extLst>
              <p:ext uri="{D42A27DB-BD31-4B8C-83A1-F6EECF244321}">
                <p14:modId xmlns:p14="http://schemas.microsoft.com/office/powerpoint/2010/main" val="2142417220"/>
              </p:ext>
            </p:extLst>
          </p:nvPr>
        </p:nvGraphicFramePr>
        <p:xfrm>
          <a:off x="4773833" y="5248155"/>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GB" dirty="0"/>
                        <a:t>5</a:t>
                      </a:r>
                      <a:endParaRPr lang="en-SE" dirty="0"/>
                    </a:p>
                  </a:txBody>
                  <a:tcPr/>
                </a:tc>
                <a:tc>
                  <a:txBody>
                    <a:bodyPr/>
                    <a:lstStyle/>
                    <a:p>
                      <a:pPr algn="ctr"/>
                      <a:r>
                        <a:rPr lang="en-GB" dirty="0"/>
                        <a:t>B</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GB" dirty="0"/>
                        <a:t>4</a:t>
                      </a:r>
                      <a:endParaRPr lang="en-SE" dirty="0"/>
                    </a:p>
                  </a:txBody>
                  <a:tcPr/>
                </a:tc>
                <a:tc>
                  <a:txBody>
                    <a:bodyPr/>
                    <a:lstStyle/>
                    <a:p>
                      <a:pPr algn="ctr"/>
                      <a:r>
                        <a:rPr lang="en-GB" dirty="0"/>
                        <a:t>S</a:t>
                      </a:r>
                      <a:endParaRPr lang="en-SE" dirty="0"/>
                    </a:p>
                  </a:txBody>
                  <a:tcPr/>
                </a:tc>
                <a:extLst>
                  <a:ext uri="{0D108BD9-81ED-4DB2-BD59-A6C34878D82A}">
                    <a16:rowId xmlns:a16="http://schemas.microsoft.com/office/drawing/2014/main" val="3586663048"/>
                  </a:ext>
                </a:extLst>
              </a:tr>
            </a:tbl>
          </a:graphicData>
        </a:graphic>
      </p:graphicFrame>
      <p:sp>
        <p:nvSpPr>
          <p:cNvPr id="3" name="Title 1">
            <a:extLst>
              <a:ext uri="{FF2B5EF4-FFF2-40B4-BE49-F238E27FC236}">
                <a16:creationId xmlns:a16="http://schemas.microsoft.com/office/drawing/2014/main" id="{C8CB999E-BD8A-53E7-49E1-6424239A8495}"/>
              </a:ext>
            </a:extLst>
          </p:cNvPr>
          <p:cNvSpPr txBox="1">
            <a:spLocks/>
          </p:cNvSpPr>
          <p:nvPr/>
        </p:nvSpPr>
        <p:spPr>
          <a:xfrm>
            <a:off x="1985135" y="1680565"/>
            <a:ext cx="713970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endParaRPr lang="en-SE" dirty="0"/>
          </a:p>
        </p:txBody>
      </p:sp>
      <p:grpSp>
        <p:nvGrpSpPr>
          <p:cNvPr id="4" name="Group 4">
            <a:extLst>
              <a:ext uri="{FF2B5EF4-FFF2-40B4-BE49-F238E27FC236}">
                <a16:creationId xmlns:a16="http://schemas.microsoft.com/office/drawing/2014/main" id="{678D64A7-33C4-05E2-B49C-CED99EFDC644}"/>
              </a:ext>
            </a:extLst>
          </p:cNvPr>
          <p:cNvGrpSpPr>
            <a:grpSpLocks/>
          </p:cNvGrpSpPr>
          <p:nvPr/>
        </p:nvGrpSpPr>
        <p:grpSpPr bwMode="auto">
          <a:xfrm>
            <a:off x="87747" y="3953805"/>
            <a:ext cx="533400" cy="533400"/>
            <a:chOff x="1824" y="2736"/>
            <a:chExt cx="336" cy="336"/>
          </a:xfrm>
        </p:grpSpPr>
        <p:sp>
          <p:nvSpPr>
            <p:cNvPr id="5" name="Oval 5">
              <a:extLst>
                <a:ext uri="{FF2B5EF4-FFF2-40B4-BE49-F238E27FC236}">
                  <a16:creationId xmlns:a16="http://schemas.microsoft.com/office/drawing/2014/main" id="{0E9A71AF-65F6-C15B-E97D-8B8DD5144686}"/>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 name="Text Box 6">
              <a:extLst>
                <a:ext uri="{FF2B5EF4-FFF2-40B4-BE49-F238E27FC236}">
                  <a16:creationId xmlns:a16="http://schemas.microsoft.com/office/drawing/2014/main" id="{5C0A9519-399B-12E3-0553-6BEDC0FCDCCD}"/>
                </a:ext>
              </a:extLst>
            </p:cNvPr>
            <p:cNvSpPr txBox="1">
              <a:spLocks noChangeArrowheads="1"/>
            </p:cNvSpPr>
            <p:nvPr/>
          </p:nvSpPr>
          <p:spPr bwMode="auto">
            <a:xfrm>
              <a:off x="1872" y="27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S</a:t>
              </a:r>
            </a:p>
          </p:txBody>
        </p:sp>
      </p:grpSp>
      <p:grpSp>
        <p:nvGrpSpPr>
          <p:cNvPr id="7" name="Group 7">
            <a:extLst>
              <a:ext uri="{FF2B5EF4-FFF2-40B4-BE49-F238E27FC236}">
                <a16:creationId xmlns:a16="http://schemas.microsoft.com/office/drawing/2014/main" id="{0059AA3D-6D66-F3CF-BE36-10EA96755D72}"/>
              </a:ext>
            </a:extLst>
          </p:cNvPr>
          <p:cNvGrpSpPr>
            <a:grpSpLocks/>
          </p:cNvGrpSpPr>
          <p:nvPr/>
        </p:nvGrpSpPr>
        <p:grpSpPr bwMode="auto">
          <a:xfrm>
            <a:off x="1244815" y="3517712"/>
            <a:ext cx="533400" cy="533400"/>
            <a:chOff x="1824" y="2736"/>
            <a:chExt cx="336" cy="336"/>
          </a:xfrm>
        </p:grpSpPr>
        <p:sp>
          <p:nvSpPr>
            <p:cNvPr id="8" name="Oval 8">
              <a:extLst>
                <a:ext uri="{FF2B5EF4-FFF2-40B4-BE49-F238E27FC236}">
                  <a16:creationId xmlns:a16="http://schemas.microsoft.com/office/drawing/2014/main" id="{AF04F6F6-7B25-CDE9-4EA7-32D3921B8304}"/>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Text Box 9">
              <a:extLst>
                <a:ext uri="{FF2B5EF4-FFF2-40B4-BE49-F238E27FC236}">
                  <a16:creationId xmlns:a16="http://schemas.microsoft.com/office/drawing/2014/main" id="{7381BE37-47FE-89BD-6400-28850099BA45}"/>
                </a:ext>
              </a:extLst>
            </p:cNvPr>
            <p:cNvSpPr txBox="1">
              <a:spLocks noChangeArrowheads="1"/>
            </p:cNvSpPr>
            <p:nvPr/>
          </p:nvSpPr>
          <p:spPr bwMode="auto">
            <a:xfrm>
              <a:off x="1872" y="2763"/>
              <a:ext cx="2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A</a:t>
              </a:r>
            </a:p>
          </p:txBody>
        </p:sp>
      </p:grpSp>
      <p:grpSp>
        <p:nvGrpSpPr>
          <p:cNvPr id="10" name="Group 10">
            <a:extLst>
              <a:ext uri="{FF2B5EF4-FFF2-40B4-BE49-F238E27FC236}">
                <a16:creationId xmlns:a16="http://schemas.microsoft.com/office/drawing/2014/main" id="{455593FE-1B46-F8EA-269D-FF933A0196C6}"/>
              </a:ext>
            </a:extLst>
          </p:cNvPr>
          <p:cNvGrpSpPr>
            <a:grpSpLocks/>
          </p:cNvGrpSpPr>
          <p:nvPr/>
        </p:nvGrpSpPr>
        <p:grpSpPr bwMode="auto">
          <a:xfrm>
            <a:off x="1230747" y="4715805"/>
            <a:ext cx="533400" cy="533400"/>
            <a:chOff x="1824" y="2736"/>
            <a:chExt cx="336" cy="336"/>
          </a:xfrm>
        </p:grpSpPr>
        <p:sp>
          <p:nvSpPr>
            <p:cNvPr id="11" name="Oval 11">
              <a:extLst>
                <a:ext uri="{FF2B5EF4-FFF2-40B4-BE49-F238E27FC236}">
                  <a16:creationId xmlns:a16="http://schemas.microsoft.com/office/drawing/2014/main" id="{E477D005-6E23-587F-5D14-20CE19751C32}"/>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 name="Text Box 12">
              <a:extLst>
                <a:ext uri="{FF2B5EF4-FFF2-40B4-BE49-F238E27FC236}">
                  <a16:creationId xmlns:a16="http://schemas.microsoft.com/office/drawing/2014/main" id="{B9630724-CC06-8059-EDA3-603F9EFDCF5D}"/>
                </a:ext>
              </a:extLst>
            </p:cNvPr>
            <p:cNvSpPr txBox="1">
              <a:spLocks noChangeArrowheads="1"/>
            </p:cNvSpPr>
            <p:nvPr/>
          </p:nvSpPr>
          <p:spPr bwMode="auto">
            <a:xfrm>
              <a:off x="1872" y="27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B</a:t>
              </a:r>
            </a:p>
          </p:txBody>
        </p:sp>
      </p:grpSp>
      <p:sp>
        <p:nvSpPr>
          <p:cNvPr id="13" name="Line 19">
            <a:extLst>
              <a:ext uri="{FF2B5EF4-FFF2-40B4-BE49-F238E27FC236}">
                <a16:creationId xmlns:a16="http://schemas.microsoft.com/office/drawing/2014/main" id="{7FB5D5DE-6875-A053-746B-69741848C06E}"/>
              </a:ext>
            </a:extLst>
          </p:cNvPr>
          <p:cNvSpPr>
            <a:spLocks noChangeShapeType="1"/>
          </p:cNvSpPr>
          <p:nvPr/>
        </p:nvSpPr>
        <p:spPr bwMode="auto">
          <a:xfrm flipV="1">
            <a:off x="621147" y="3871803"/>
            <a:ext cx="647697" cy="260076"/>
          </a:xfrm>
          <a:prstGeom prst="line">
            <a:avLst/>
          </a:prstGeom>
          <a:ln w="19050" cap="flat" cmpd="sng" algn="ctr">
            <a:solidFill>
              <a:schemeClr val="dk1"/>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txBody>
          <a:bodyPr/>
          <a:lstStyle/>
          <a:p>
            <a:pPr defTabSz="914400" fontAlgn="base">
              <a:spcBef>
                <a:spcPct val="0"/>
              </a:spcBef>
              <a:spcAft>
                <a:spcPct val="0"/>
              </a:spcAft>
            </a:pPr>
            <a:endParaRPr lang="en-SE" kern="0">
              <a:solidFill>
                <a:srgbClr val="000000"/>
              </a:solidFill>
              <a:latin typeface="Arial" panose="020B0604020202020204" pitchFamily="34" charset="0"/>
            </a:endParaRPr>
          </a:p>
        </p:txBody>
      </p:sp>
      <p:sp>
        <p:nvSpPr>
          <p:cNvPr id="14" name="Line 20">
            <a:extLst>
              <a:ext uri="{FF2B5EF4-FFF2-40B4-BE49-F238E27FC236}">
                <a16:creationId xmlns:a16="http://schemas.microsoft.com/office/drawing/2014/main" id="{AC607D4F-C08C-C363-C4AF-77D4442AA971}"/>
              </a:ext>
            </a:extLst>
          </p:cNvPr>
          <p:cNvSpPr>
            <a:spLocks noChangeShapeType="1"/>
          </p:cNvSpPr>
          <p:nvPr/>
        </p:nvSpPr>
        <p:spPr bwMode="auto">
          <a:xfrm>
            <a:off x="544946" y="4411005"/>
            <a:ext cx="747933" cy="47625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5" name="Line 23">
            <a:extLst>
              <a:ext uri="{FF2B5EF4-FFF2-40B4-BE49-F238E27FC236}">
                <a16:creationId xmlns:a16="http://schemas.microsoft.com/office/drawing/2014/main" id="{7D00BCC6-7B75-355A-765E-3F7002A20A59}"/>
              </a:ext>
            </a:extLst>
          </p:cNvPr>
          <p:cNvSpPr>
            <a:spLocks noChangeShapeType="1"/>
          </p:cNvSpPr>
          <p:nvPr/>
        </p:nvSpPr>
        <p:spPr bwMode="auto">
          <a:xfrm flipV="1">
            <a:off x="1535547" y="4030005"/>
            <a:ext cx="0" cy="68580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defTabSz="914400" fontAlgn="base">
              <a:spcBef>
                <a:spcPct val="0"/>
              </a:spcBef>
              <a:spcAft>
                <a:spcPct val="0"/>
              </a:spcAft>
            </a:pPr>
            <a:endParaRPr lang="en-SE" kern="0">
              <a:solidFill>
                <a:srgbClr val="000000"/>
              </a:solidFill>
              <a:latin typeface="Arial" panose="020B0604020202020204" pitchFamily="34" charset="0"/>
            </a:endParaRPr>
          </a:p>
        </p:txBody>
      </p:sp>
      <p:sp>
        <p:nvSpPr>
          <p:cNvPr id="16" name="Text Box 26">
            <a:extLst>
              <a:ext uri="{FF2B5EF4-FFF2-40B4-BE49-F238E27FC236}">
                <a16:creationId xmlns:a16="http://schemas.microsoft.com/office/drawing/2014/main" id="{281D4A67-0007-A7E8-E147-39BCE9E76BA1}"/>
              </a:ext>
            </a:extLst>
          </p:cNvPr>
          <p:cNvSpPr txBox="1">
            <a:spLocks noChangeArrowheads="1"/>
          </p:cNvSpPr>
          <p:nvPr/>
        </p:nvSpPr>
        <p:spPr bwMode="auto">
          <a:xfrm>
            <a:off x="546032" y="4501493"/>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4</a:t>
            </a:r>
          </a:p>
        </p:txBody>
      </p:sp>
      <p:sp>
        <p:nvSpPr>
          <p:cNvPr id="17" name="Text Box 27">
            <a:extLst>
              <a:ext uri="{FF2B5EF4-FFF2-40B4-BE49-F238E27FC236}">
                <a16:creationId xmlns:a16="http://schemas.microsoft.com/office/drawing/2014/main" id="{DBF29AED-DF6C-B8A3-B241-4A1203A4F3C7}"/>
              </a:ext>
            </a:extLst>
          </p:cNvPr>
          <p:cNvSpPr txBox="1">
            <a:spLocks noChangeArrowheads="1"/>
          </p:cNvSpPr>
          <p:nvPr/>
        </p:nvSpPr>
        <p:spPr bwMode="auto">
          <a:xfrm>
            <a:off x="1268847" y="4150929"/>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1</a:t>
            </a:r>
          </a:p>
        </p:txBody>
      </p:sp>
      <p:sp>
        <p:nvSpPr>
          <p:cNvPr id="18" name="Text Box 28">
            <a:extLst>
              <a:ext uri="{FF2B5EF4-FFF2-40B4-BE49-F238E27FC236}">
                <a16:creationId xmlns:a16="http://schemas.microsoft.com/office/drawing/2014/main" id="{0CC0F40F-B532-DB5C-EF66-F9A62014ED9F}"/>
              </a:ext>
            </a:extLst>
          </p:cNvPr>
          <p:cNvSpPr txBox="1">
            <a:spLocks noChangeArrowheads="1"/>
          </p:cNvSpPr>
          <p:nvPr/>
        </p:nvSpPr>
        <p:spPr bwMode="auto">
          <a:xfrm>
            <a:off x="742482" y="37081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2</a:t>
            </a:r>
          </a:p>
        </p:txBody>
      </p:sp>
    </p:spTree>
    <p:extLst>
      <p:ext uri="{BB962C8B-B14F-4D97-AF65-F5344CB8AC3E}">
        <p14:creationId xmlns:p14="http://schemas.microsoft.com/office/powerpoint/2010/main" val="360277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93300-E79B-A30C-FB3E-DB92AD68A10B}"/>
              </a:ext>
            </a:extLst>
          </p:cNvPr>
          <p:cNvSpPr>
            <a:spLocks noGrp="1"/>
          </p:cNvSpPr>
          <p:nvPr>
            <p:ph type="title"/>
          </p:nvPr>
        </p:nvSpPr>
        <p:spPr/>
        <p:txBody>
          <a:bodyPr/>
          <a:lstStyle/>
          <a:p>
            <a:r>
              <a:rPr lang="en-US" altLang="zh-CN" dirty="0"/>
              <a:t>Example Graph</a:t>
            </a:r>
            <a:endParaRPr lang="en-SE" dirty="0"/>
          </a:p>
        </p:txBody>
      </p:sp>
      <p:sp>
        <p:nvSpPr>
          <p:cNvPr id="3" name="Content Placeholder 2">
            <a:extLst>
              <a:ext uri="{FF2B5EF4-FFF2-40B4-BE49-F238E27FC236}">
                <a16:creationId xmlns:a16="http://schemas.microsoft.com/office/drawing/2014/main" id="{2D3816D8-2144-208F-51D1-5DE1BA1EF4A7}"/>
              </a:ext>
            </a:extLst>
          </p:cNvPr>
          <p:cNvSpPr>
            <a:spLocks noGrp="1"/>
          </p:cNvSpPr>
          <p:nvPr>
            <p:ph idx="1"/>
          </p:nvPr>
        </p:nvSpPr>
        <p:spPr/>
        <p:txBody>
          <a:bodyPr/>
          <a:lstStyle/>
          <a:p>
            <a:endParaRPr lang="en-SE" dirty="0"/>
          </a:p>
        </p:txBody>
      </p:sp>
      <p:pic>
        <p:nvPicPr>
          <p:cNvPr id="5" name="Picture 4">
            <a:extLst>
              <a:ext uri="{FF2B5EF4-FFF2-40B4-BE49-F238E27FC236}">
                <a16:creationId xmlns:a16="http://schemas.microsoft.com/office/drawing/2014/main" id="{1038EA37-DCE5-57B3-CDC7-126279ED9F3C}"/>
              </a:ext>
            </a:extLst>
          </p:cNvPr>
          <p:cNvPicPr>
            <a:picLocks noChangeAspect="1"/>
          </p:cNvPicPr>
          <p:nvPr/>
        </p:nvPicPr>
        <p:blipFill>
          <a:blip r:embed="rId2"/>
          <a:stretch>
            <a:fillRect/>
          </a:stretch>
        </p:blipFill>
        <p:spPr>
          <a:xfrm>
            <a:off x="640768" y="1867933"/>
            <a:ext cx="7862463" cy="3990496"/>
          </a:xfrm>
          <a:prstGeom prst="rect">
            <a:avLst/>
          </a:prstGeom>
        </p:spPr>
      </p:pic>
    </p:spTree>
    <p:extLst>
      <p:ext uri="{BB962C8B-B14F-4D97-AF65-F5344CB8AC3E}">
        <p14:creationId xmlns:p14="http://schemas.microsoft.com/office/powerpoint/2010/main" val="95403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E8041-B38F-2C46-34E4-12333279D8FC}"/>
              </a:ext>
            </a:extLst>
          </p:cNvPr>
          <p:cNvSpPr>
            <a:spLocks noGrp="1"/>
          </p:cNvSpPr>
          <p:nvPr>
            <p:ph type="title"/>
          </p:nvPr>
        </p:nvSpPr>
        <p:spPr/>
        <p:txBody>
          <a:bodyPr/>
          <a:lstStyle/>
          <a:p>
            <a:r>
              <a:rPr lang="en-GB" dirty="0"/>
              <a:t>Initialize</a:t>
            </a:r>
            <a:endParaRPr lang="en-SE" dirty="0"/>
          </a:p>
        </p:txBody>
      </p:sp>
      <p:sp>
        <p:nvSpPr>
          <p:cNvPr id="3" name="Content Placeholder 2">
            <a:extLst>
              <a:ext uri="{FF2B5EF4-FFF2-40B4-BE49-F238E27FC236}">
                <a16:creationId xmlns:a16="http://schemas.microsoft.com/office/drawing/2014/main" id="{BA967C86-4481-151F-69BA-6395BBA93E43}"/>
              </a:ext>
            </a:extLst>
          </p:cNvPr>
          <p:cNvSpPr>
            <a:spLocks noGrp="1"/>
          </p:cNvSpPr>
          <p:nvPr>
            <p:ph idx="1"/>
          </p:nvPr>
        </p:nvSpPr>
        <p:spPr/>
        <p:txBody>
          <a:bodyPr/>
          <a:lstStyle/>
          <a:p>
            <a:endParaRPr lang="en-SE" dirty="0"/>
          </a:p>
        </p:txBody>
      </p:sp>
      <p:pic>
        <p:nvPicPr>
          <p:cNvPr id="7" name="Picture 6">
            <a:extLst>
              <a:ext uri="{FF2B5EF4-FFF2-40B4-BE49-F238E27FC236}">
                <a16:creationId xmlns:a16="http://schemas.microsoft.com/office/drawing/2014/main" id="{34BAF77F-78EE-8D22-20A0-24E4F7D08FC6}"/>
              </a:ext>
            </a:extLst>
          </p:cNvPr>
          <p:cNvPicPr>
            <a:picLocks noChangeAspect="1"/>
          </p:cNvPicPr>
          <p:nvPr/>
        </p:nvPicPr>
        <p:blipFill>
          <a:blip r:embed="rId2"/>
          <a:stretch>
            <a:fillRect/>
          </a:stretch>
        </p:blipFill>
        <p:spPr>
          <a:xfrm>
            <a:off x="903514" y="1736027"/>
            <a:ext cx="7648339" cy="3385945"/>
          </a:xfrm>
          <a:prstGeom prst="rect">
            <a:avLst/>
          </a:prstGeom>
        </p:spPr>
      </p:pic>
    </p:spTree>
    <p:extLst>
      <p:ext uri="{BB962C8B-B14F-4D97-AF65-F5344CB8AC3E}">
        <p14:creationId xmlns:p14="http://schemas.microsoft.com/office/powerpoint/2010/main" val="3604546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8BE9-BAF9-7368-6B82-95FF25A192AE}"/>
              </a:ext>
            </a:extLst>
          </p:cNvPr>
          <p:cNvSpPr>
            <a:spLocks noGrp="1"/>
          </p:cNvSpPr>
          <p:nvPr>
            <p:ph type="title"/>
          </p:nvPr>
        </p:nvSpPr>
        <p:spPr/>
        <p:txBody>
          <a:bodyPr/>
          <a:lstStyle/>
          <a:p>
            <a:r>
              <a:rPr lang="en-GB" dirty="0"/>
              <a:t>Visit vertex A</a:t>
            </a:r>
            <a:endParaRPr lang="en-SE" dirty="0"/>
          </a:p>
        </p:txBody>
      </p:sp>
      <p:sp>
        <p:nvSpPr>
          <p:cNvPr id="3" name="Content Placeholder 2">
            <a:extLst>
              <a:ext uri="{FF2B5EF4-FFF2-40B4-BE49-F238E27FC236}">
                <a16:creationId xmlns:a16="http://schemas.microsoft.com/office/drawing/2014/main" id="{8C52CB22-8B02-6024-DB1A-DB7765E85768}"/>
              </a:ext>
            </a:extLst>
          </p:cNvPr>
          <p:cNvSpPr>
            <a:spLocks noGrp="1"/>
          </p:cNvSpPr>
          <p:nvPr>
            <p:ph idx="1"/>
          </p:nvPr>
        </p:nvSpPr>
        <p:spPr/>
        <p:txBody>
          <a:bodyPr/>
          <a:lstStyle/>
          <a:p>
            <a:endParaRPr lang="en-SE"/>
          </a:p>
        </p:txBody>
      </p:sp>
      <p:pic>
        <p:nvPicPr>
          <p:cNvPr id="5" name="Picture 4">
            <a:extLst>
              <a:ext uri="{FF2B5EF4-FFF2-40B4-BE49-F238E27FC236}">
                <a16:creationId xmlns:a16="http://schemas.microsoft.com/office/drawing/2014/main" id="{F930F201-3B8A-2F91-FCF5-64B10D1DF89C}"/>
              </a:ext>
            </a:extLst>
          </p:cNvPr>
          <p:cNvPicPr>
            <a:picLocks noChangeAspect="1"/>
          </p:cNvPicPr>
          <p:nvPr/>
        </p:nvPicPr>
        <p:blipFill>
          <a:blip r:embed="rId2"/>
          <a:stretch>
            <a:fillRect/>
          </a:stretch>
        </p:blipFill>
        <p:spPr>
          <a:xfrm>
            <a:off x="737604" y="1600200"/>
            <a:ext cx="7668791" cy="3401662"/>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E7BF997-AFAE-BF31-2C13-E3DDA96E079A}"/>
                  </a:ext>
                </a:extLst>
              </p:cNvPr>
              <p:cNvSpPr/>
              <p:nvPr/>
            </p:nvSpPr>
            <p:spPr>
              <a:xfrm>
                <a:off x="1184478" y="5383033"/>
                <a:ext cx="6775042"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OLD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[B] = </a:t>
                </a:r>
                <a14:m>
                  <m:oMath xmlns:m="http://schemas.openxmlformats.org/officeDocument/2006/math">
                    <m:r>
                      <a:rPr lang="en-GB" i="1">
                        <a:solidFill>
                          <a:schemeClr val="tx1"/>
                        </a:solidFill>
                        <a:latin typeface="Cambria Math" panose="02040503050406030204" pitchFamily="18" charset="0"/>
                        <a:cs typeface="Times New Roman" panose="02020603050405020304" pitchFamily="18" charset="0"/>
                      </a:rPr>
                      <m:t>∞</m:t>
                    </m:r>
                  </m:oMath>
                </a14:m>
                <a:r>
                  <a:rPr lang="en-US" dirty="0">
                    <a:solidFill>
                      <a:schemeClr val="tx1"/>
                    </a:solidFill>
                    <a:latin typeface="Times New Roman" panose="02020603050405020304" pitchFamily="18" charset="0"/>
                    <a:cs typeface="Times New Roman" panose="02020603050405020304" pitchFamily="18" charset="0"/>
                  </a:rPr>
                  <a:t> &gt;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[A] + w(A,B) =</a:t>
                </a:r>
                <a:r>
                  <a:rPr lang="en-GB" dirty="0">
                    <a:solidFill>
                      <a:schemeClr val="tx1"/>
                    </a:solidFill>
                    <a:latin typeface="Times New Roman" panose="02020603050405020304" pitchFamily="18" charset="0"/>
                    <a:cs typeface="Times New Roman" panose="02020603050405020304" pitchFamily="18" charset="0"/>
                  </a:rPr>
                  <a:t> 0+2 = 2</a:t>
                </a:r>
              </a:p>
              <a:p>
                <a:r>
                  <a:rPr lang="en-US" dirty="0">
                    <a:solidFill>
                      <a:schemeClr val="tx1"/>
                    </a:solidFill>
                    <a:latin typeface="Times New Roman" panose="02020603050405020304" pitchFamily="18" charset="0"/>
                    <a:cs typeface="Times New Roman" panose="02020603050405020304" pitchFamily="18" charset="0"/>
                  </a:rPr>
                  <a:t>NEW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[B] </a:t>
                </a:r>
                <a:r>
                  <a:rPr lang="en-US"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[A] + w(A,B) =</a:t>
                </a:r>
                <a:r>
                  <a:rPr lang="en-GB" dirty="0">
                    <a:solidFill>
                      <a:schemeClr val="tx1"/>
                    </a:solidFill>
                    <a:latin typeface="Times New Roman" panose="02020603050405020304" pitchFamily="18" charset="0"/>
                    <a:cs typeface="Times New Roman" panose="02020603050405020304" pitchFamily="18" charset="0"/>
                  </a:rPr>
                  <a:t> 2, </a:t>
                </a:r>
                <a:r>
                  <a:rPr lang="en-GB" dirty="0" err="1">
                    <a:solidFill>
                      <a:schemeClr val="tx1"/>
                    </a:solidFill>
                    <a:latin typeface="Times New Roman" panose="02020603050405020304" pitchFamily="18" charset="0"/>
                    <a:cs typeface="Times New Roman" panose="02020603050405020304" pitchFamily="18" charset="0"/>
                  </a:rPr>
                  <a:t>prevNode</a:t>
                </a:r>
                <a:r>
                  <a:rPr lang="en-US" dirty="0">
                    <a:solidFill>
                      <a:schemeClr val="tx1"/>
                    </a:solidFill>
                    <a:latin typeface="Times New Roman" panose="02020603050405020304" pitchFamily="18" charset="0"/>
                    <a:cs typeface="Times New Roman" panose="02020603050405020304" pitchFamily="18" charset="0"/>
                  </a:rPr>
                  <a:t>[B] = A</a:t>
                </a:r>
                <a:endParaRPr lang="en-GB"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OLD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[D] = </a:t>
                </a:r>
                <a14:m>
                  <m:oMath xmlns:m="http://schemas.openxmlformats.org/officeDocument/2006/math">
                    <m:r>
                      <a:rPr lang="en-GB" b="0" i="1" smtClean="0">
                        <a:solidFill>
                          <a:schemeClr val="tx1"/>
                        </a:solidFill>
                        <a:latin typeface="Cambria Math" panose="02040503050406030204" pitchFamily="18" charset="0"/>
                        <a:cs typeface="Times New Roman" panose="02020603050405020304" pitchFamily="18" charset="0"/>
                      </a:rPr>
                      <m:t>∞</m:t>
                    </m:r>
                  </m:oMath>
                </a14:m>
                <a:r>
                  <a:rPr lang="en-US" dirty="0">
                    <a:solidFill>
                      <a:schemeClr val="tx1"/>
                    </a:solidFill>
                    <a:latin typeface="Times New Roman" panose="02020603050405020304" pitchFamily="18" charset="0"/>
                    <a:cs typeface="Times New Roman" panose="02020603050405020304" pitchFamily="18" charset="0"/>
                  </a:rPr>
                  <a:t> &gt;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[A] + w(A,D) =</a:t>
                </a:r>
                <a:r>
                  <a:rPr lang="en-GB" dirty="0">
                    <a:solidFill>
                      <a:schemeClr val="tx1"/>
                    </a:solidFill>
                    <a:latin typeface="Times New Roman" panose="02020603050405020304" pitchFamily="18" charset="0"/>
                    <a:cs typeface="Times New Roman" panose="02020603050405020304" pitchFamily="18" charset="0"/>
                  </a:rPr>
                  <a:t> 0+8 = 8</a:t>
                </a:r>
              </a:p>
              <a:p>
                <a:r>
                  <a:rPr lang="en-US" dirty="0">
                    <a:solidFill>
                      <a:schemeClr val="tx1"/>
                    </a:solidFill>
                    <a:latin typeface="Times New Roman" panose="02020603050405020304" pitchFamily="18" charset="0"/>
                    <a:cs typeface="Times New Roman" panose="02020603050405020304" pitchFamily="18" charset="0"/>
                  </a:rPr>
                  <a:t>NEW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[D] </a:t>
                </a:r>
                <a:r>
                  <a:rPr lang="en-US"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[A] + w(A,D) = 8, </a:t>
                </a:r>
                <a:r>
                  <a:rPr lang="en-GB" dirty="0" err="1">
                    <a:solidFill>
                      <a:schemeClr val="tx1"/>
                    </a:solidFill>
                    <a:latin typeface="Times New Roman" panose="02020603050405020304" pitchFamily="18" charset="0"/>
                    <a:cs typeface="Times New Roman" panose="02020603050405020304" pitchFamily="18" charset="0"/>
                  </a:rPr>
                  <a:t>prevNode</a:t>
                </a:r>
                <a:r>
                  <a:rPr lang="en-US" dirty="0">
                    <a:solidFill>
                      <a:schemeClr val="tx1"/>
                    </a:solidFill>
                    <a:latin typeface="Times New Roman" panose="02020603050405020304" pitchFamily="18" charset="0"/>
                    <a:cs typeface="Times New Roman" panose="02020603050405020304" pitchFamily="18" charset="0"/>
                  </a:rPr>
                  <a:t>[D] = A</a:t>
                </a:r>
              </a:p>
            </p:txBody>
          </p:sp>
        </mc:Choice>
        <mc:Fallback xmlns="">
          <p:sp>
            <p:nvSpPr>
              <p:cNvPr id="8" name="Rectangle 7">
                <a:extLst>
                  <a:ext uri="{FF2B5EF4-FFF2-40B4-BE49-F238E27FC236}">
                    <a16:creationId xmlns:a16="http://schemas.microsoft.com/office/drawing/2014/main" id="{EE7BF997-AFAE-BF31-2C13-E3DDA96E079A}"/>
                  </a:ext>
                </a:extLst>
              </p:cNvPr>
              <p:cNvSpPr>
                <a:spLocks noRot="1" noChangeAspect="1" noMove="1" noResize="1" noEditPoints="1" noAdjustHandles="1" noChangeArrowheads="1" noChangeShapeType="1" noTextEdit="1"/>
              </p:cNvSpPr>
              <p:nvPr/>
            </p:nvSpPr>
            <p:spPr>
              <a:xfrm>
                <a:off x="1184478" y="5383033"/>
                <a:ext cx="6775042" cy="1200329"/>
              </a:xfrm>
              <a:prstGeom prst="rect">
                <a:avLst/>
              </a:prstGeom>
              <a:blipFill>
                <a:blip r:embed="rId3"/>
                <a:stretch>
                  <a:fillRect/>
                </a:stretch>
              </a:blipFill>
            </p:spPr>
            <p:txBody>
              <a:bodyPr/>
              <a:lstStyle/>
              <a:p>
                <a:r>
                  <a:rPr lang="en-SE">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29" name="Ink 28">
                <a:extLst>
                  <a:ext uri="{FF2B5EF4-FFF2-40B4-BE49-F238E27FC236}">
                    <a16:creationId xmlns:a16="http://schemas.microsoft.com/office/drawing/2014/main" id="{3414E581-497A-4E2B-BCDB-1BE2F6CDE145}"/>
                  </a:ext>
                </a:extLst>
              </p14:cNvPr>
              <p14:cNvContentPartPr/>
              <p14:nvPr/>
            </p14:nvContentPartPr>
            <p14:xfrm>
              <a:off x="11997012" y="5454608"/>
              <a:ext cx="360" cy="360"/>
            </p14:xfrm>
          </p:contentPart>
        </mc:Choice>
        <mc:Fallback xmlns="">
          <p:pic>
            <p:nvPicPr>
              <p:cNvPr id="29" name="Ink 28">
                <a:extLst>
                  <a:ext uri="{FF2B5EF4-FFF2-40B4-BE49-F238E27FC236}">
                    <a16:creationId xmlns:a16="http://schemas.microsoft.com/office/drawing/2014/main" id="{3414E581-497A-4E2B-BCDB-1BE2F6CDE145}"/>
                  </a:ext>
                </a:extLst>
              </p:cNvPr>
              <p:cNvPicPr/>
              <p:nvPr/>
            </p:nvPicPr>
            <p:blipFill>
              <a:blip r:embed="rId15"/>
              <a:stretch>
                <a:fillRect/>
              </a:stretch>
            </p:blipFill>
            <p:spPr>
              <a:xfrm>
                <a:off x="11988372" y="5445608"/>
                <a:ext cx="18000" cy="18000"/>
              </a:xfrm>
              <a:prstGeom prst="rect">
                <a:avLst/>
              </a:prstGeom>
            </p:spPr>
          </p:pic>
        </mc:Fallback>
      </mc:AlternateContent>
    </p:spTree>
    <p:extLst>
      <p:ext uri="{BB962C8B-B14F-4D97-AF65-F5344CB8AC3E}">
        <p14:creationId xmlns:p14="http://schemas.microsoft.com/office/powerpoint/2010/main" val="167963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8D1D-A738-2941-0E14-4854DDC88448}"/>
              </a:ext>
            </a:extLst>
          </p:cNvPr>
          <p:cNvSpPr>
            <a:spLocks noGrp="1"/>
          </p:cNvSpPr>
          <p:nvPr>
            <p:ph type="title"/>
          </p:nvPr>
        </p:nvSpPr>
        <p:spPr/>
        <p:txBody>
          <a:bodyPr/>
          <a:lstStyle/>
          <a:p>
            <a:r>
              <a:rPr lang="en-GB" dirty="0"/>
              <a:t>Visit vertex B</a:t>
            </a:r>
            <a:endParaRPr lang="en-SE" dirty="0"/>
          </a:p>
        </p:txBody>
      </p:sp>
      <p:sp>
        <p:nvSpPr>
          <p:cNvPr id="3" name="Content Placeholder 2">
            <a:extLst>
              <a:ext uri="{FF2B5EF4-FFF2-40B4-BE49-F238E27FC236}">
                <a16:creationId xmlns:a16="http://schemas.microsoft.com/office/drawing/2014/main" id="{31FDFA1F-E60C-28A1-CBF2-CD9129D07BCB}"/>
              </a:ext>
            </a:extLst>
          </p:cNvPr>
          <p:cNvSpPr>
            <a:spLocks noGrp="1"/>
          </p:cNvSpPr>
          <p:nvPr>
            <p:ph idx="1"/>
          </p:nvPr>
        </p:nvSpPr>
        <p:spPr/>
        <p:txBody>
          <a:bodyPr/>
          <a:lstStyle/>
          <a:p>
            <a:endParaRPr lang="en-SE" dirty="0"/>
          </a:p>
        </p:txBody>
      </p:sp>
      <p:pic>
        <p:nvPicPr>
          <p:cNvPr id="7" name="Picture 6">
            <a:extLst>
              <a:ext uri="{FF2B5EF4-FFF2-40B4-BE49-F238E27FC236}">
                <a16:creationId xmlns:a16="http://schemas.microsoft.com/office/drawing/2014/main" id="{9E92E6F0-6E4F-8226-2C36-DBE19FB378DE}"/>
              </a:ext>
            </a:extLst>
          </p:cNvPr>
          <p:cNvPicPr>
            <a:picLocks noChangeAspect="1"/>
          </p:cNvPicPr>
          <p:nvPr/>
        </p:nvPicPr>
        <p:blipFill>
          <a:blip r:embed="rId3"/>
          <a:stretch>
            <a:fillRect/>
          </a:stretch>
        </p:blipFill>
        <p:spPr>
          <a:xfrm>
            <a:off x="807085" y="1573502"/>
            <a:ext cx="7529830" cy="3353186"/>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30AFDE1-4BE3-1924-5DAC-80F6E009C6EA}"/>
                  </a:ext>
                </a:extLst>
              </p:cNvPr>
              <p:cNvSpPr/>
              <p:nvPr/>
            </p:nvSpPr>
            <p:spPr>
              <a:xfrm>
                <a:off x="1177405" y="5383033"/>
                <a:ext cx="6789190"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OLD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[D] = 8 &gt;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[B] + w(B,D) =</a:t>
                </a:r>
                <a:r>
                  <a:rPr lang="en-GB" dirty="0">
                    <a:solidFill>
                      <a:schemeClr val="tx1"/>
                    </a:solidFill>
                    <a:latin typeface="Times New Roman" panose="02020603050405020304" pitchFamily="18" charset="0"/>
                    <a:cs typeface="Times New Roman" panose="02020603050405020304" pitchFamily="18" charset="0"/>
                  </a:rPr>
                  <a:t> 2+5 = 7</a:t>
                </a:r>
              </a:p>
              <a:p>
                <a:r>
                  <a:rPr lang="en-US" dirty="0">
                    <a:solidFill>
                      <a:schemeClr val="tx1"/>
                    </a:solidFill>
                    <a:latin typeface="Times New Roman" panose="02020603050405020304" pitchFamily="18" charset="0"/>
                    <a:cs typeface="Times New Roman" panose="02020603050405020304" pitchFamily="18" charset="0"/>
                  </a:rPr>
                  <a:t>NEW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[D] </a:t>
                </a:r>
                <a:r>
                  <a:rPr lang="en-US"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[B] + w(B,D) = 7, </a:t>
                </a:r>
                <a:r>
                  <a:rPr lang="en-GB" dirty="0" err="1">
                    <a:solidFill>
                      <a:schemeClr val="tx1"/>
                    </a:solidFill>
                    <a:latin typeface="Times New Roman" panose="02020603050405020304" pitchFamily="18" charset="0"/>
                    <a:cs typeface="Times New Roman" panose="02020603050405020304" pitchFamily="18" charset="0"/>
                  </a:rPr>
                  <a:t>prevNode</a:t>
                </a:r>
                <a:r>
                  <a:rPr lang="en-US" dirty="0">
                    <a:solidFill>
                      <a:schemeClr val="tx1"/>
                    </a:solidFill>
                    <a:latin typeface="Times New Roman" panose="02020603050405020304" pitchFamily="18" charset="0"/>
                    <a:cs typeface="Times New Roman" panose="02020603050405020304" pitchFamily="18" charset="0"/>
                  </a:rPr>
                  <a:t>[D] = B</a:t>
                </a:r>
              </a:p>
              <a:p>
                <a:r>
                  <a:rPr lang="en-US" dirty="0">
                    <a:solidFill>
                      <a:schemeClr val="tx1"/>
                    </a:solidFill>
                    <a:latin typeface="Times New Roman" panose="02020603050405020304" pitchFamily="18" charset="0"/>
                    <a:cs typeface="Times New Roman" panose="02020603050405020304" pitchFamily="18" charset="0"/>
                  </a:rPr>
                  <a:t>OLD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[E] = </a:t>
                </a:r>
                <a14:m>
                  <m:oMath xmlns:m="http://schemas.openxmlformats.org/officeDocument/2006/math">
                    <m:r>
                      <a:rPr lang="en-GB" i="1">
                        <a:solidFill>
                          <a:schemeClr val="tx1"/>
                        </a:solidFill>
                        <a:latin typeface="Cambria Math" panose="02040503050406030204" pitchFamily="18" charset="0"/>
                        <a:cs typeface="Times New Roman" panose="02020603050405020304" pitchFamily="18" charset="0"/>
                      </a:rPr>
                      <m:t>∞</m:t>
                    </m:r>
                  </m:oMath>
                </a14:m>
                <a:r>
                  <a:rPr lang="en-US" dirty="0">
                    <a:solidFill>
                      <a:schemeClr val="tx1"/>
                    </a:solidFill>
                    <a:latin typeface="Times New Roman" panose="02020603050405020304" pitchFamily="18" charset="0"/>
                    <a:cs typeface="Times New Roman" panose="02020603050405020304" pitchFamily="18" charset="0"/>
                  </a:rPr>
                  <a:t> &gt;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[B] + w(B,E) =</a:t>
                </a:r>
                <a:r>
                  <a:rPr lang="en-GB" dirty="0">
                    <a:solidFill>
                      <a:schemeClr val="tx1"/>
                    </a:solidFill>
                    <a:latin typeface="Times New Roman" panose="02020603050405020304" pitchFamily="18" charset="0"/>
                    <a:cs typeface="Times New Roman" panose="02020603050405020304" pitchFamily="18" charset="0"/>
                  </a:rPr>
                  <a:t> 2+6 = 8</a:t>
                </a:r>
              </a:p>
              <a:p>
                <a:r>
                  <a:rPr lang="en-US" dirty="0">
                    <a:solidFill>
                      <a:schemeClr val="tx1"/>
                    </a:solidFill>
                    <a:latin typeface="Times New Roman" panose="02020603050405020304" pitchFamily="18" charset="0"/>
                    <a:cs typeface="Times New Roman" panose="02020603050405020304" pitchFamily="18" charset="0"/>
                  </a:rPr>
                  <a:t>NEW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[E] </a:t>
                </a:r>
                <a:r>
                  <a:rPr lang="en-US"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[B] + w(B,E) = 8, </a:t>
                </a:r>
                <a:r>
                  <a:rPr lang="en-GB" dirty="0" err="1">
                    <a:solidFill>
                      <a:schemeClr val="tx1"/>
                    </a:solidFill>
                    <a:latin typeface="Times New Roman" panose="02020603050405020304" pitchFamily="18" charset="0"/>
                    <a:cs typeface="Times New Roman" panose="02020603050405020304" pitchFamily="18" charset="0"/>
                  </a:rPr>
                  <a:t>prevNode</a:t>
                </a:r>
                <a:r>
                  <a:rPr lang="en-US" dirty="0">
                    <a:solidFill>
                      <a:schemeClr val="tx1"/>
                    </a:solidFill>
                    <a:latin typeface="Times New Roman" panose="02020603050405020304" pitchFamily="18" charset="0"/>
                    <a:cs typeface="Times New Roman" panose="02020603050405020304" pitchFamily="18" charset="0"/>
                  </a:rPr>
                  <a:t>[E] = B</a:t>
                </a:r>
                <a:endParaRPr lang="en-GB"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230AFDE1-4BE3-1924-5DAC-80F6E009C6EA}"/>
                  </a:ext>
                </a:extLst>
              </p:cNvPr>
              <p:cNvSpPr>
                <a:spLocks noRot="1" noChangeAspect="1" noMove="1" noResize="1" noEditPoints="1" noAdjustHandles="1" noChangeArrowheads="1" noChangeShapeType="1" noTextEdit="1"/>
              </p:cNvSpPr>
              <p:nvPr/>
            </p:nvSpPr>
            <p:spPr>
              <a:xfrm>
                <a:off x="1177405" y="5383033"/>
                <a:ext cx="6789190" cy="1200329"/>
              </a:xfrm>
              <a:prstGeom prst="rect">
                <a:avLst/>
              </a:prstGeom>
              <a:blipFill>
                <a:blip r:embed="rId4"/>
                <a:stretch>
                  <a:fillRect/>
                </a:stretch>
              </a:blipFill>
            </p:spPr>
            <p:txBody>
              <a:bodyPr/>
              <a:lstStyle/>
              <a:p>
                <a:r>
                  <a:rPr lang="en-SE">
                    <a:noFill/>
                  </a:rPr>
                  <a:t> </a:t>
                </a:r>
              </a:p>
            </p:txBody>
          </p:sp>
        </mc:Fallback>
      </mc:AlternateContent>
      <p:sp>
        <p:nvSpPr>
          <p:cNvPr id="59" name="SMARTInkShape-169">
            <a:extLst>
              <a:ext uri="{FF2B5EF4-FFF2-40B4-BE49-F238E27FC236}">
                <a16:creationId xmlns:a16="http://schemas.microsoft.com/office/drawing/2014/main" id="{5BB196DC-AB5E-4997-9231-4C229A6DCFD9}"/>
              </a:ext>
            </a:extLst>
          </p:cNvPr>
          <p:cNvSpPr/>
          <p:nvPr>
            <p:custDataLst>
              <p:tags r:id="rId1"/>
            </p:custDataLst>
          </p:nvPr>
        </p:nvSpPr>
        <p:spPr>
          <a:xfrm>
            <a:off x="4768453" y="580430"/>
            <a:ext cx="17860" cy="17860"/>
          </a:xfrm>
          <a:custGeom>
            <a:avLst/>
            <a:gdLst/>
            <a:ahLst/>
            <a:cxnLst/>
            <a:rect l="0" t="0" r="0" b="0"/>
            <a:pathLst>
              <a:path w="17860" h="17860">
                <a:moveTo>
                  <a:pt x="17859" y="17859"/>
                </a:moveTo>
                <a:lnTo>
                  <a:pt x="17859" y="17859"/>
                </a:lnTo>
                <a:lnTo>
                  <a:pt x="10171" y="17859"/>
                </a:lnTo>
                <a:lnTo>
                  <a:pt x="4557" y="13119"/>
                </a:lnTo>
                <a:lnTo>
                  <a:pt x="2025" y="8145"/>
                </a:lnTo>
                <a:lnTo>
                  <a:pt x="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4576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2CFE2-7589-A0BC-5C3E-7541A9C4ABF5}"/>
              </a:ext>
            </a:extLst>
          </p:cNvPr>
          <p:cNvSpPr>
            <a:spLocks noGrp="1"/>
          </p:cNvSpPr>
          <p:nvPr>
            <p:ph type="title"/>
          </p:nvPr>
        </p:nvSpPr>
        <p:spPr/>
        <p:txBody>
          <a:bodyPr/>
          <a:lstStyle/>
          <a:p>
            <a:r>
              <a:rPr lang="en-GB" dirty="0"/>
              <a:t>Visit vertex D</a:t>
            </a:r>
            <a:endParaRPr lang="en-SE" dirty="0"/>
          </a:p>
        </p:txBody>
      </p:sp>
      <p:sp>
        <p:nvSpPr>
          <p:cNvPr id="3" name="Content Placeholder 2">
            <a:extLst>
              <a:ext uri="{FF2B5EF4-FFF2-40B4-BE49-F238E27FC236}">
                <a16:creationId xmlns:a16="http://schemas.microsoft.com/office/drawing/2014/main" id="{22F63FA0-2E08-1F91-DAEC-FEECED5A0DD5}"/>
              </a:ext>
            </a:extLst>
          </p:cNvPr>
          <p:cNvSpPr>
            <a:spLocks noGrp="1"/>
          </p:cNvSpPr>
          <p:nvPr>
            <p:ph idx="1"/>
          </p:nvPr>
        </p:nvSpPr>
        <p:spPr>
          <a:xfrm>
            <a:off x="457200" y="1600200"/>
            <a:ext cx="8229600" cy="2583318"/>
          </a:xfrm>
        </p:spPr>
        <p:txBody>
          <a:bodyPr/>
          <a:lstStyle/>
          <a:p>
            <a:endParaRPr lang="en-SE"/>
          </a:p>
        </p:txBody>
      </p:sp>
      <p:pic>
        <p:nvPicPr>
          <p:cNvPr id="7" name="Picture 6">
            <a:extLst>
              <a:ext uri="{FF2B5EF4-FFF2-40B4-BE49-F238E27FC236}">
                <a16:creationId xmlns:a16="http://schemas.microsoft.com/office/drawing/2014/main" id="{A434B5F2-A1CF-960F-18F1-2D3BB58BDE63}"/>
              </a:ext>
            </a:extLst>
          </p:cNvPr>
          <p:cNvPicPr>
            <a:picLocks noChangeAspect="1"/>
          </p:cNvPicPr>
          <p:nvPr/>
        </p:nvPicPr>
        <p:blipFill>
          <a:blip r:embed="rId2"/>
          <a:stretch>
            <a:fillRect/>
          </a:stretch>
        </p:blipFill>
        <p:spPr>
          <a:xfrm>
            <a:off x="1023257" y="1600200"/>
            <a:ext cx="7402285" cy="3305241"/>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2AAD769-EEEB-B87E-6257-7690EB96F1FA}"/>
                  </a:ext>
                </a:extLst>
              </p:cNvPr>
              <p:cNvSpPr/>
              <p:nvPr/>
            </p:nvSpPr>
            <p:spPr>
              <a:xfrm>
                <a:off x="1182240" y="5397591"/>
                <a:ext cx="7084317"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OLD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[E] = 8 &lt;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[D] + w(D,E) =</a:t>
                </a:r>
                <a:r>
                  <a:rPr lang="en-GB" dirty="0">
                    <a:solidFill>
                      <a:schemeClr val="tx1"/>
                    </a:solidFill>
                    <a:latin typeface="Times New Roman" panose="02020603050405020304" pitchFamily="18" charset="0"/>
                    <a:cs typeface="Times New Roman" panose="02020603050405020304" pitchFamily="18" charset="0"/>
                  </a:rPr>
                  <a:t> 7+3 = 10</a:t>
                </a:r>
              </a:p>
              <a:p>
                <a:r>
                  <a:rPr lang="en-US" dirty="0">
                    <a:solidFill>
                      <a:schemeClr val="tx1"/>
                    </a:solidFill>
                    <a:latin typeface="Times New Roman" panose="02020603050405020304" pitchFamily="18" charset="0"/>
                    <a:cs typeface="Times New Roman" panose="02020603050405020304" pitchFamily="18" charset="0"/>
                  </a:rPr>
                  <a:t>No update,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[E] stays 8, </a:t>
                </a:r>
                <a:r>
                  <a:rPr lang="en-GB" dirty="0" err="1">
                    <a:solidFill>
                      <a:schemeClr val="tx1"/>
                    </a:solidFill>
                    <a:latin typeface="Times New Roman" panose="02020603050405020304" pitchFamily="18" charset="0"/>
                    <a:cs typeface="Times New Roman" panose="02020603050405020304" pitchFamily="18" charset="0"/>
                  </a:rPr>
                  <a:t>prevNode</a:t>
                </a:r>
                <a:r>
                  <a:rPr lang="en-US" dirty="0">
                    <a:solidFill>
                      <a:schemeClr val="tx1"/>
                    </a:solidFill>
                    <a:latin typeface="Times New Roman" panose="02020603050405020304" pitchFamily="18" charset="0"/>
                    <a:cs typeface="Times New Roman" panose="02020603050405020304" pitchFamily="18" charset="0"/>
                  </a:rPr>
                  <a:t>[E] stays B</a:t>
                </a:r>
              </a:p>
              <a:p>
                <a:r>
                  <a:rPr lang="en-US" dirty="0">
                    <a:solidFill>
                      <a:schemeClr val="tx1"/>
                    </a:solidFill>
                    <a:latin typeface="Times New Roman" panose="02020603050405020304" pitchFamily="18" charset="0"/>
                    <a:cs typeface="Times New Roman" panose="02020603050405020304" pitchFamily="18" charset="0"/>
                  </a:rPr>
                  <a:t>OLD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[F] = </a:t>
                </a:r>
                <a14:m>
                  <m:oMath xmlns:m="http://schemas.openxmlformats.org/officeDocument/2006/math">
                    <m:r>
                      <a:rPr lang="en-GB" i="1">
                        <a:solidFill>
                          <a:schemeClr val="tx1"/>
                        </a:solidFill>
                        <a:latin typeface="Cambria Math" panose="02040503050406030204" pitchFamily="18" charset="0"/>
                        <a:cs typeface="Times New Roman" panose="02020603050405020304" pitchFamily="18" charset="0"/>
                      </a:rPr>
                      <m:t>∞</m:t>
                    </m:r>
                  </m:oMath>
                </a14:m>
                <a:r>
                  <a:rPr lang="en-US" dirty="0">
                    <a:solidFill>
                      <a:schemeClr val="tx1"/>
                    </a:solidFill>
                    <a:latin typeface="Times New Roman" panose="02020603050405020304" pitchFamily="18" charset="0"/>
                    <a:cs typeface="Times New Roman" panose="02020603050405020304" pitchFamily="18" charset="0"/>
                  </a:rPr>
                  <a:t> &gt;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[D] + w(D,F) =</a:t>
                </a:r>
                <a:r>
                  <a:rPr lang="en-GB" dirty="0">
                    <a:solidFill>
                      <a:schemeClr val="tx1"/>
                    </a:solidFill>
                    <a:latin typeface="Times New Roman" panose="02020603050405020304" pitchFamily="18" charset="0"/>
                    <a:cs typeface="Times New Roman" panose="02020603050405020304" pitchFamily="18" charset="0"/>
                  </a:rPr>
                  <a:t> 7+2 = 9</a:t>
                </a:r>
              </a:p>
              <a:p>
                <a:r>
                  <a:rPr lang="en-US" dirty="0">
                    <a:solidFill>
                      <a:schemeClr val="tx1"/>
                    </a:solidFill>
                    <a:latin typeface="Times New Roman" panose="02020603050405020304" pitchFamily="18" charset="0"/>
                    <a:cs typeface="Times New Roman" panose="02020603050405020304" pitchFamily="18" charset="0"/>
                  </a:rPr>
                  <a:t>NEW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[F] </a:t>
                </a:r>
                <a:r>
                  <a:rPr lang="en-US"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[D] + w(D,F) = 9, </a:t>
                </a:r>
                <a:r>
                  <a:rPr lang="en-GB" dirty="0" err="1">
                    <a:solidFill>
                      <a:schemeClr val="tx1"/>
                    </a:solidFill>
                    <a:latin typeface="Times New Roman" panose="02020603050405020304" pitchFamily="18" charset="0"/>
                    <a:cs typeface="Times New Roman" panose="02020603050405020304" pitchFamily="18" charset="0"/>
                  </a:rPr>
                  <a:t>prevNode</a:t>
                </a:r>
                <a:r>
                  <a:rPr lang="en-US" dirty="0">
                    <a:solidFill>
                      <a:schemeClr val="tx1"/>
                    </a:solidFill>
                    <a:latin typeface="Times New Roman" panose="02020603050405020304" pitchFamily="18" charset="0"/>
                    <a:cs typeface="Times New Roman" panose="02020603050405020304" pitchFamily="18" charset="0"/>
                  </a:rPr>
                  <a:t>[F] = D</a:t>
                </a:r>
              </a:p>
            </p:txBody>
          </p:sp>
        </mc:Choice>
        <mc:Fallback xmlns="">
          <p:sp>
            <p:nvSpPr>
              <p:cNvPr id="8" name="Rectangle 7">
                <a:extLst>
                  <a:ext uri="{FF2B5EF4-FFF2-40B4-BE49-F238E27FC236}">
                    <a16:creationId xmlns:a16="http://schemas.microsoft.com/office/drawing/2014/main" id="{F2AAD769-EEEB-B87E-6257-7690EB96F1FA}"/>
                  </a:ext>
                </a:extLst>
              </p:cNvPr>
              <p:cNvSpPr>
                <a:spLocks noRot="1" noChangeAspect="1" noMove="1" noResize="1" noEditPoints="1" noAdjustHandles="1" noChangeArrowheads="1" noChangeShapeType="1" noTextEdit="1"/>
              </p:cNvSpPr>
              <p:nvPr/>
            </p:nvSpPr>
            <p:spPr>
              <a:xfrm>
                <a:off x="1182240" y="5397591"/>
                <a:ext cx="7084317" cy="1200329"/>
              </a:xfrm>
              <a:prstGeom prst="rect">
                <a:avLst/>
              </a:prstGeom>
              <a:blipFill>
                <a:blip r:embed="rId3"/>
                <a:stretch>
                  <a:fillRect/>
                </a:stretch>
              </a:blipFill>
            </p:spPr>
            <p:txBody>
              <a:bodyPr/>
              <a:lstStyle/>
              <a:p>
                <a:r>
                  <a:rPr lang="en-SE">
                    <a:noFill/>
                  </a:rPr>
                  <a:t> </a:t>
                </a:r>
              </a:p>
            </p:txBody>
          </p:sp>
        </mc:Fallback>
      </mc:AlternateContent>
    </p:spTree>
    <p:extLst>
      <p:ext uri="{BB962C8B-B14F-4D97-AF65-F5344CB8AC3E}">
        <p14:creationId xmlns:p14="http://schemas.microsoft.com/office/powerpoint/2010/main" val="80616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61FD-BC1B-F772-7336-6DABCC2F80EC}"/>
              </a:ext>
            </a:extLst>
          </p:cNvPr>
          <p:cNvSpPr>
            <a:spLocks noGrp="1"/>
          </p:cNvSpPr>
          <p:nvPr>
            <p:ph type="title"/>
          </p:nvPr>
        </p:nvSpPr>
        <p:spPr/>
        <p:txBody>
          <a:bodyPr/>
          <a:lstStyle/>
          <a:p>
            <a:r>
              <a:rPr lang="en-GB" dirty="0"/>
              <a:t>Visit vertex E</a:t>
            </a:r>
            <a:endParaRPr lang="en-SE" dirty="0"/>
          </a:p>
        </p:txBody>
      </p:sp>
      <p:sp>
        <p:nvSpPr>
          <p:cNvPr id="3" name="Content Placeholder 2">
            <a:extLst>
              <a:ext uri="{FF2B5EF4-FFF2-40B4-BE49-F238E27FC236}">
                <a16:creationId xmlns:a16="http://schemas.microsoft.com/office/drawing/2014/main" id="{ABC2EBAB-D624-275D-2AA9-C87F5F591DE7}"/>
              </a:ext>
            </a:extLst>
          </p:cNvPr>
          <p:cNvSpPr>
            <a:spLocks noGrp="1"/>
          </p:cNvSpPr>
          <p:nvPr>
            <p:ph idx="1"/>
          </p:nvPr>
        </p:nvSpPr>
        <p:spPr/>
        <p:txBody>
          <a:bodyPr/>
          <a:lstStyle/>
          <a:p>
            <a:endParaRPr lang="en-SE"/>
          </a:p>
        </p:txBody>
      </p:sp>
      <p:pic>
        <p:nvPicPr>
          <p:cNvPr id="10" name="Picture 9">
            <a:extLst>
              <a:ext uri="{FF2B5EF4-FFF2-40B4-BE49-F238E27FC236}">
                <a16:creationId xmlns:a16="http://schemas.microsoft.com/office/drawing/2014/main" id="{738F4B8A-132B-7B1B-B0A0-E8AE2B4CD077}"/>
              </a:ext>
            </a:extLst>
          </p:cNvPr>
          <p:cNvPicPr>
            <a:picLocks noChangeAspect="1"/>
          </p:cNvPicPr>
          <p:nvPr/>
        </p:nvPicPr>
        <p:blipFill>
          <a:blip r:embed="rId2"/>
          <a:stretch>
            <a:fillRect/>
          </a:stretch>
        </p:blipFill>
        <p:spPr>
          <a:xfrm>
            <a:off x="1010727" y="1558853"/>
            <a:ext cx="7377571" cy="3275700"/>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B508262-F265-4F7D-A8B8-DD2CE10A66A1}"/>
                  </a:ext>
                </a:extLst>
              </p:cNvPr>
              <p:cNvSpPr/>
              <p:nvPr/>
            </p:nvSpPr>
            <p:spPr>
              <a:xfrm>
                <a:off x="1291855" y="5137012"/>
                <a:ext cx="6815313"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OLD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[C] = </a:t>
                </a:r>
                <a14:m>
                  <m:oMath xmlns:m="http://schemas.openxmlformats.org/officeDocument/2006/math">
                    <m:r>
                      <a:rPr lang="en-GB" i="1">
                        <a:solidFill>
                          <a:schemeClr val="tx1"/>
                        </a:solidFill>
                        <a:latin typeface="Cambria Math" panose="02040503050406030204" pitchFamily="18" charset="0"/>
                        <a:cs typeface="Times New Roman" panose="02020603050405020304" pitchFamily="18" charset="0"/>
                      </a:rPr>
                      <m:t>∞</m:t>
                    </m:r>
                  </m:oMath>
                </a14:m>
                <a:r>
                  <a:rPr lang="en-US" dirty="0">
                    <a:solidFill>
                      <a:schemeClr val="tx1"/>
                    </a:solidFill>
                    <a:latin typeface="Times New Roman" panose="02020603050405020304" pitchFamily="18" charset="0"/>
                    <a:cs typeface="Times New Roman" panose="02020603050405020304" pitchFamily="18" charset="0"/>
                  </a:rPr>
                  <a:t> &gt;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[E] + w(E.C) =</a:t>
                </a:r>
                <a:r>
                  <a:rPr lang="en-GB" dirty="0">
                    <a:solidFill>
                      <a:schemeClr val="tx1"/>
                    </a:solidFill>
                    <a:latin typeface="Times New Roman" panose="02020603050405020304" pitchFamily="18" charset="0"/>
                    <a:cs typeface="Times New Roman" panose="02020603050405020304" pitchFamily="18" charset="0"/>
                  </a:rPr>
                  <a:t> 8+9 = 17</a:t>
                </a:r>
              </a:p>
              <a:p>
                <a:r>
                  <a:rPr lang="en-US" dirty="0">
                    <a:solidFill>
                      <a:schemeClr val="tx1"/>
                    </a:solidFill>
                    <a:latin typeface="Times New Roman" panose="02020603050405020304" pitchFamily="18" charset="0"/>
                    <a:cs typeface="Times New Roman" panose="02020603050405020304" pitchFamily="18" charset="0"/>
                  </a:rPr>
                  <a:t>NEW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[C] </a:t>
                </a:r>
                <a:r>
                  <a:rPr lang="en-US"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[E] + w(E.C) = 17, </a:t>
                </a:r>
                <a:r>
                  <a:rPr lang="en-GB" dirty="0" err="1">
                    <a:solidFill>
                      <a:schemeClr val="tx1"/>
                    </a:solidFill>
                    <a:latin typeface="Times New Roman" panose="02020603050405020304" pitchFamily="18" charset="0"/>
                    <a:cs typeface="Times New Roman" panose="02020603050405020304" pitchFamily="18" charset="0"/>
                  </a:rPr>
                  <a:t>prevNode</a:t>
                </a:r>
                <a:r>
                  <a:rPr lang="en-US" dirty="0">
                    <a:solidFill>
                      <a:schemeClr val="tx1"/>
                    </a:solidFill>
                    <a:latin typeface="Times New Roman" panose="02020603050405020304" pitchFamily="18" charset="0"/>
                    <a:cs typeface="Times New Roman" panose="02020603050405020304" pitchFamily="18" charset="0"/>
                  </a:rPr>
                  <a:t>[C] = E</a:t>
                </a:r>
              </a:p>
              <a:p>
                <a:r>
                  <a:rPr lang="en-US" dirty="0">
                    <a:solidFill>
                      <a:schemeClr val="tx1"/>
                    </a:solidFill>
                    <a:latin typeface="Times New Roman" panose="02020603050405020304" pitchFamily="18" charset="0"/>
                    <a:cs typeface="Times New Roman" panose="02020603050405020304" pitchFamily="18" charset="0"/>
                  </a:rPr>
                  <a:t>OLD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[F] = 9 =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[E] + w(E.F) =</a:t>
                </a:r>
                <a:r>
                  <a:rPr lang="en-GB" dirty="0">
                    <a:solidFill>
                      <a:schemeClr val="tx1"/>
                    </a:solidFill>
                    <a:latin typeface="Times New Roman" panose="02020603050405020304" pitchFamily="18" charset="0"/>
                    <a:cs typeface="Times New Roman" panose="02020603050405020304" pitchFamily="18" charset="0"/>
                  </a:rPr>
                  <a:t> 8+1 = 9</a:t>
                </a:r>
              </a:p>
              <a:p>
                <a:r>
                  <a:rPr lang="en-US" dirty="0">
                    <a:solidFill>
                      <a:schemeClr val="tx1"/>
                    </a:solidFill>
                    <a:latin typeface="Times New Roman" panose="02020603050405020304" pitchFamily="18" charset="0"/>
                    <a:cs typeface="Times New Roman" panose="02020603050405020304" pitchFamily="18" charset="0"/>
                  </a:rPr>
                  <a:t>No update,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[F] stays 9, </a:t>
                </a:r>
                <a:r>
                  <a:rPr lang="en-GB" dirty="0" err="1">
                    <a:solidFill>
                      <a:schemeClr val="tx1"/>
                    </a:solidFill>
                    <a:latin typeface="Times New Roman" panose="02020603050405020304" pitchFamily="18" charset="0"/>
                    <a:cs typeface="Times New Roman" panose="02020603050405020304" pitchFamily="18" charset="0"/>
                  </a:rPr>
                  <a:t>prevNode</a:t>
                </a:r>
                <a:r>
                  <a:rPr lang="en-US" dirty="0">
                    <a:solidFill>
                      <a:schemeClr val="tx1"/>
                    </a:solidFill>
                    <a:latin typeface="Times New Roman" panose="02020603050405020304" pitchFamily="18" charset="0"/>
                    <a:cs typeface="Times New Roman" panose="02020603050405020304" pitchFamily="18" charset="0"/>
                  </a:rPr>
                  <a:t>[F] = D (You can also update </a:t>
                </a:r>
                <a:r>
                  <a:rPr lang="en-GB" dirty="0" err="1">
                    <a:solidFill>
                      <a:schemeClr val="tx1"/>
                    </a:solidFill>
                    <a:latin typeface="Times New Roman" panose="02020603050405020304" pitchFamily="18" charset="0"/>
                    <a:cs typeface="Times New Roman" panose="02020603050405020304" pitchFamily="18" charset="0"/>
                  </a:rPr>
                  <a:t>prevNode</a:t>
                </a:r>
                <a:r>
                  <a:rPr lang="en-US" dirty="0">
                    <a:solidFill>
                      <a:schemeClr val="tx1"/>
                    </a:solidFill>
                    <a:latin typeface="Times New Roman" panose="02020603050405020304" pitchFamily="18" charset="0"/>
                    <a:cs typeface="Times New Roman" panose="02020603050405020304" pitchFamily="18" charset="0"/>
                  </a:rPr>
                  <a:t>[F] = E.)</a:t>
                </a:r>
              </a:p>
            </p:txBody>
          </p:sp>
        </mc:Choice>
        <mc:Fallback xmlns="">
          <p:sp>
            <p:nvSpPr>
              <p:cNvPr id="9" name="Rectangle 8">
                <a:extLst>
                  <a:ext uri="{FF2B5EF4-FFF2-40B4-BE49-F238E27FC236}">
                    <a16:creationId xmlns:a16="http://schemas.microsoft.com/office/drawing/2014/main" id="{AB508262-F265-4F7D-A8B8-DD2CE10A66A1}"/>
                  </a:ext>
                </a:extLst>
              </p:cNvPr>
              <p:cNvSpPr>
                <a:spLocks noRot="1" noChangeAspect="1" noMove="1" noResize="1" noEditPoints="1" noAdjustHandles="1" noChangeArrowheads="1" noChangeShapeType="1" noTextEdit="1"/>
              </p:cNvSpPr>
              <p:nvPr/>
            </p:nvSpPr>
            <p:spPr>
              <a:xfrm>
                <a:off x="1291855" y="5137012"/>
                <a:ext cx="6815313" cy="1477328"/>
              </a:xfrm>
              <a:prstGeom prst="rect">
                <a:avLst/>
              </a:prstGeom>
              <a:blipFill>
                <a:blip r:embed="rId3"/>
                <a:stretch>
                  <a:fillRect/>
                </a:stretch>
              </a:blipFill>
            </p:spPr>
            <p:txBody>
              <a:bodyPr/>
              <a:lstStyle/>
              <a:p>
                <a:r>
                  <a:rPr lang="en-SE">
                    <a:noFill/>
                  </a:rPr>
                  <a:t> </a:t>
                </a:r>
              </a:p>
            </p:txBody>
          </p:sp>
        </mc:Fallback>
      </mc:AlternateContent>
    </p:spTree>
    <p:extLst>
      <p:ext uri="{BB962C8B-B14F-4D97-AF65-F5344CB8AC3E}">
        <p14:creationId xmlns:p14="http://schemas.microsoft.com/office/powerpoint/2010/main" val="216462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2058F-B253-6034-C2D9-63E2059F0519}"/>
              </a:ext>
            </a:extLst>
          </p:cNvPr>
          <p:cNvSpPr>
            <a:spLocks noGrp="1"/>
          </p:cNvSpPr>
          <p:nvPr>
            <p:ph type="title"/>
          </p:nvPr>
        </p:nvSpPr>
        <p:spPr/>
        <p:txBody>
          <a:bodyPr/>
          <a:lstStyle/>
          <a:p>
            <a:r>
              <a:rPr lang="en-GB" dirty="0"/>
              <a:t>Visit vertex F</a:t>
            </a:r>
            <a:endParaRPr lang="en-SE" dirty="0"/>
          </a:p>
        </p:txBody>
      </p:sp>
      <p:sp>
        <p:nvSpPr>
          <p:cNvPr id="3" name="Content Placeholder 2">
            <a:extLst>
              <a:ext uri="{FF2B5EF4-FFF2-40B4-BE49-F238E27FC236}">
                <a16:creationId xmlns:a16="http://schemas.microsoft.com/office/drawing/2014/main" id="{85A9B6F2-0A2E-64B5-FCFE-CFD60C36F62E}"/>
              </a:ext>
            </a:extLst>
          </p:cNvPr>
          <p:cNvSpPr>
            <a:spLocks noGrp="1"/>
          </p:cNvSpPr>
          <p:nvPr>
            <p:ph idx="1"/>
          </p:nvPr>
        </p:nvSpPr>
        <p:spPr/>
        <p:txBody>
          <a:bodyPr/>
          <a:lstStyle/>
          <a:p>
            <a:endParaRPr lang="en-SE" dirty="0"/>
          </a:p>
        </p:txBody>
      </p:sp>
      <p:sp>
        <p:nvSpPr>
          <p:cNvPr id="8" name="Rectangle 7">
            <a:extLst>
              <a:ext uri="{FF2B5EF4-FFF2-40B4-BE49-F238E27FC236}">
                <a16:creationId xmlns:a16="http://schemas.microsoft.com/office/drawing/2014/main" id="{BA61F58A-D3A3-86DE-6EA5-E362546AC44D}"/>
              </a:ext>
            </a:extLst>
          </p:cNvPr>
          <p:cNvSpPr/>
          <p:nvPr/>
        </p:nvSpPr>
        <p:spPr>
          <a:xfrm>
            <a:off x="1244033" y="5647044"/>
            <a:ext cx="6808334"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OLD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[C] = 17 &gt;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[F] + w(F,C) =</a:t>
            </a:r>
            <a:r>
              <a:rPr lang="en-GB" dirty="0">
                <a:solidFill>
                  <a:schemeClr val="tx1"/>
                </a:solidFill>
                <a:latin typeface="Times New Roman" panose="02020603050405020304" pitchFamily="18" charset="0"/>
                <a:cs typeface="Times New Roman" panose="02020603050405020304" pitchFamily="18" charset="0"/>
              </a:rPr>
              <a:t> 9+3 = 12</a:t>
            </a:r>
          </a:p>
          <a:p>
            <a:r>
              <a:rPr lang="en-US" dirty="0">
                <a:solidFill>
                  <a:schemeClr val="tx1"/>
                </a:solidFill>
                <a:latin typeface="Times New Roman" panose="02020603050405020304" pitchFamily="18" charset="0"/>
                <a:cs typeface="Times New Roman" panose="02020603050405020304" pitchFamily="18" charset="0"/>
              </a:rPr>
              <a:t>NEW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[C] </a:t>
            </a:r>
            <a:r>
              <a:rPr lang="en-US"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distTo</a:t>
            </a:r>
            <a:r>
              <a:rPr lang="en-US" dirty="0">
                <a:solidFill>
                  <a:schemeClr val="tx1"/>
                </a:solidFill>
                <a:latin typeface="Times New Roman" panose="02020603050405020304" pitchFamily="18" charset="0"/>
                <a:cs typeface="Times New Roman" panose="02020603050405020304" pitchFamily="18" charset="0"/>
              </a:rPr>
              <a:t>[F] + w(F,C) = 12, </a:t>
            </a:r>
            <a:r>
              <a:rPr lang="en-GB" dirty="0" err="1">
                <a:solidFill>
                  <a:schemeClr val="tx1"/>
                </a:solidFill>
                <a:latin typeface="Times New Roman" panose="02020603050405020304" pitchFamily="18" charset="0"/>
                <a:cs typeface="Times New Roman" panose="02020603050405020304" pitchFamily="18" charset="0"/>
              </a:rPr>
              <a:t>prevNode</a:t>
            </a:r>
            <a:r>
              <a:rPr lang="en-US" dirty="0">
                <a:solidFill>
                  <a:schemeClr val="tx1"/>
                </a:solidFill>
                <a:latin typeface="Times New Roman" panose="02020603050405020304" pitchFamily="18" charset="0"/>
                <a:cs typeface="Times New Roman" panose="02020603050405020304" pitchFamily="18" charset="0"/>
              </a:rPr>
              <a:t>[C] = F </a:t>
            </a:r>
          </a:p>
        </p:txBody>
      </p:sp>
      <p:pic>
        <p:nvPicPr>
          <p:cNvPr id="7" name="Picture 6">
            <a:extLst>
              <a:ext uri="{FF2B5EF4-FFF2-40B4-BE49-F238E27FC236}">
                <a16:creationId xmlns:a16="http://schemas.microsoft.com/office/drawing/2014/main" id="{AA47957E-630F-A719-CF36-C27F1A303CF8}"/>
              </a:ext>
            </a:extLst>
          </p:cNvPr>
          <p:cNvPicPr>
            <a:picLocks noChangeAspect="1"/>
          </p:cNvPicPr>
          <p:nvPr/>
        </p:nvPicPr>
        <p:blipFill>
          <a:blip r:embed="rId2"/>
          <a:srcRect/>
          <a:stretch/>
        </p:blipFill>
        <p:spPr>
          <a:xfrm>
            <a:off x="942295" y="1589099"/>
            <a:ext cx="7411810" cy="3322286"/>
          </a:xfrm>
          <a:prstGeom prst="rect">
            <a:avLst/>
          </a:prstGeom>
        </p:spPr>
      </p:pic>
    </p:spTree>
    <p:extLst>
      <p:ext uri="{BB962C8B-B14F-4D97-AF65-F5344CB8AC3E}">
        <p14:creationId xmlns:p14="http://schemas.microsoft.com/office/powerpoint/2010/main" val="357978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6FA0B-9743-2592-CD91-F42E270F805F}"/>
              </a:ext>
            </a:extLst>
          </p:cNvPr>
          <p:cNvSpPr>
            <a:spLocks noGrp="1"/>
          </p:cNvSpPr>
          <p:nvPr>
            <p:ph type="title"/>
          </p:nvPr>
        </p:nvSpPr>
        <p:spPr/>
        <p:txBody>
          <a:bodyPr/>
          <a:lstStyle/>
          <a:p>
            <a:r>
              <a:rPr lang="en-GB" dirty="0"/>
              <a:t>Visit vertex C</a:t>
            </a:r>
            <a:endParaRPr lang="en-SE" dirty="0"/>
          </a:p>
        </p:txBody>
      </p:sp>
      <p:sp>
        <p:nvSpPr>
          <p:cNvPr id="3" name="Content Placeholder 2">
            <a:extLst>
              <a:ext uri="{FF2B5EF4-FFF2-40B4-BE49-F238E27FC236}">
                <a16:creationId xmlns:a16="http://schemas.microsoft.com/office/drawing/2014/main" id="{0FBDCF12-A957-2D54-64AC-AEC67807B79C}"/>
              </a:ext>
            </a:extLst>
          </p:cNvPr>
          <p:cNvSpPr>
            <a:spLocks noGrp="1"/>
          </p:cNvSpPr>
          <p:nvPr>
            <p:ph idx="1"/>
          </p:nvPr>
        </p:nvSpPr>
        <p:spPr/>
        <p:txBody>
          <a:bodyPr/>
          <a:lstStyle/>
          <a:p>
            <a:endParaRPr lang="en-SE" dirty="0"/>
          </a:p>
        </p:txBody>
      </p:sp>
      <p:pic>
        <p:nvPicPr>
          <p:cNvPr id="5" name="Picture 4">
            <a:extLst>
              <a:ext uri="{FF2B5EF4-FFF2-40B4-BE49-F238E27FC236}">
                <a16:creationId xmlns:a16="http://schemas.microsoft.com/office/drawing/2014/main" id="{AAD4E036-BD22-D272-8AE1-78F0E5F1A3C2}"/>
              </a:ext>
            </a:extLst>
          </p:cNvPr>
          <p:cNvPicPr>
            <a:picLocks noChangeAspect="1"/>
          </p:cNvPicPr>
          <p:nvPr/>
        </p:nvPicPr>
        <p:blipFill>
          <a:blip r:embed="rId2"/>
          <a:stretch>
            <a:fillRect/>
          </a:stretch>
        </p:blipFill>
        <p:spPr>
          <a:xfrm>
            <a:off x="660591" y="1750617"/>
            <a:ext cx="7822818" cy="2871760"/>
          </a:xfrm>
          <a:prstGeom prst="rect">
            <a:avLst/>
          </a:prstGeom>
        </p:spPr>
      </p:pic>
      <p:sp>
        <p:nvSpPr>
          <p:cNvPr id="6" name="Rectangle 5">
            <a:extLst>
              <a:ext uri="{FF2B5EF4-FFF2-40B4-BE49-F238E27FC236}">
                <a16:creationId xmlns:a16="http://schemas.microsoft.com/office/drawing/2014/main" id="{C6BBC817-94A7-C6E0-6D24-035D52795778}"/>
              </a:ext>
            </a:extLst>
          </p:cNvPr>
          <p:cNvSpPr/>
          <p:nvPr/>
        </p:nvSpPr>
        <p:spPr>
          <a:xfrm>
            <a:off x="1752601" y="5177943"/>
            <a:ext cx="5998028"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dirty="0">
                <a:solidFill>
                  <a:schemeClr val="tx1"/>
                </a:solidFill>
                <a:latin typeface="Times New Roman" panose="02020603050405020304" pitchFamily="18" charset="0"/>
                <a:cs typeface="Times New Roman" panose="02020603050405020304" pitchFamily="18" charset="0"/>
              </a:rPr>
              <a:t>Nothing changes, since C has no unvisited </a:t>
            </a:r>
            <a:r>
              <a:rPr lang="en-GB" dirty="0" err="1">
                <a:solidFill>
                  <a:schemeClr val="tx1"/>
                </a:solidFill>
                <a:latin typeface="Times New Roman" panose="02020603050405020304" pitchFamily="18" charset="0"/>
                <a:cs typeface="Times New Roman" panose="02020603050405020304" pitchFamily="18" charset="0"/>
              </a:rPr>
              <a:t>neighbor</a:t>
            </a:r>
            <a:r>
              <a:rPr lang="en-GB" dirty="0">
                <a:solidFill>
                  <a:schemeClr val="tx1"/>
                </a:solidFill>
                <a:latin typeface="Times New Roman" panose="02020603050405020304" pitchFamily="18" charset="0"/>
                <a:cs typeface="Times New Roman" panose="02020603050405020304" pitchFamily="18" charset="0"/>
              </a:rPr>
              <a:t> vertices</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01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2C97D-008F-8B35-91F2-B7015BDAF19C}"/>
              </a:ext>
            </a:extLst>
          </p:cNvPr>
          <p:cNvSpPr>
            <a:spLocks noGrp="1"/>
          </p:cNvSpPr>
          <p:nvPr>
            <p:ph type="title"/>
          </p:nvPr>
        </p:nvSpPr>
        <p:spPr/>
        <p:txBody>
          <a:bodyPr/>
          <a:lstStyle/>
          <a:p>
            <a:r>
              <a:rPr lang="en-GB" dirty="0"/>
              <a:t>End of Algorithm</a:t>
            </a:r>
            <a:endParaRPr lang="en-SE" dirty="0"/>
          </a:p>
        </p:txBody>
      </p:sp>
      <p:sp>
        <p:nvSpPr>
          <p:cNvPr id="3" name="Content Placeholder 2">
            <a:extLst>
              <a:ext uri="{FF2B5EF4-FFF2-40B4-BE49-F238E27FC236}">
                <a16:creationId xmlns:a16="http://schemas.microsoft.com/office/drawing/2014/main" id="{F935BB42-8E0F-51A2-999D-78DB7AF3C5B3}"/>
              </a:ext>
            </a:extLst>
          </p:cNvPr>
          <p:cNvSpPr>
            <a:spLocks noGrp="1"/>
          </p:cNvSpPr>
          <p:nvPr>
            <p:ph idx="1"/>
          </p:nvPr>
        </p:nvSpPr>
        <p:spPr/>
        <p:txBody>
          <a:bodyPr/>
          <a:lstStyle/>
          <a:p>
            <a:r>
              <a:rPr lang="en-GB" dirty="0"/>
              <a:t>Table contains the shortest distance to each vertex N from the source vertex A, and its previous vertex in the shortest path</a:t>
            </a:r>
            <a:endParaRPr lang="en-SE" dirty="0"/>
          </a:p>
        </p:txBody>
      </p:sp>
      <p:pic>
        <p:nvPicPr>
          <p:cNvPr id="5" name="Picture 4">
            <a:extLst>
              <a:ext uri="{FF2B5EF4-FFF2-40B4-BE49-F238E27FC236}">
                <a16:creationId xmlns:a16="http://schemas.microsoft.com/office/drawing/2014/main" id="{F0550E8A-A4B4-3EEB-0DBF-2DDCEFE649C4}"/>
              </a:ext>
            </a:extLst>
          </p:cNvPr>
          <p:cNvPicPr>
            <a:picLocks noChangeAspect="1"/>
          </p:cNvPicPr>
          <p:nvPr/>
        </p:nvPicPr>
        <p:blipFill>
          <a:blip r:embed="rId2"/>
          <a:stretch>
            <a:fillRect/>
          </a:stretch>
        </p:blipFill>
        <p:spPr>
          <a:xfrm>
            <a:off x="981186" y="2732313"/>
            <a:ext cx="7377571" cy="3258004"/>
          </a:xfrm>
          <a:prstGeom prst="rect">
            <a:avLst/>
          </a:prstGeom>
        </p:spPr>
      </p:pic>
    </p:spTree>
    <p:extLst>
      <p:ext uri="{BB962C8B-B14F-4D97-AF65-F5344CB8AC3E}">
        <p14:creationId xmlns:p14="http://schemas.microsoft.com/office/powerpoint/2010/main" val="342178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Lecture</a:t>
            </a:r>
            <a:r>
              <a:rPr lang="zh-CN" altLang="en-US"/>
              <a:t> </a:t>
            </a:r>
            <a:r>
              <a:rPr lang="en-US" altLang="zh-CN"/>
              <a:t>Goals</a:t>
            </a:r>
            <a:endParaRPr lang="en-US"/>
          </a:p>
        </p:txBody>
      </p:sp>
      <p:sp>
        <p:nvSpPr>
          <p:cNvPr id="4" name="Content Placeholder 3"/>
          <p:cNvSpPr>
            <a:spLocks noGrp="1"/>
          </p:cNvSpPr>
          <p:nvPr>
            <p:ph idx="1"/>
          </p:nvPr>
        </p:nvSpPr>
        <p:spPr>
          <a:xfrm>
            <a:off x="457200" y="1417637"/>
            <a:ext cx="8229600" cy="5149417"/>
          </a:xfrm>
        </p:spPr>
        <p:txBody>
          <a:bodyPr>
            <a:noAutofit/>
          </a:bodyPr>
          <a:lstStyle/>
          <a:p>
            <a:r>
              <a:rPr lang="en-US" dirty="0"/>
              <a:t>In this lecture we study shortest-paths problems. We begin by analyzing some basic properties of shortest paths and a generic algorithm for the problem. </a:t>
            </a:r>
          </a:p>
          <a:p>
            <a:r>
              <a:rPr lang="en-US" dirty="0"/>
              <a:t>For single-source shortest path, we consider:</a:t>
            </a:r>
          </a:p>
          <a:p>
            <a:pPr lvl="1"/>
            <a:r>
              <a:rPr lang="en-US" dirty="0"/>
              <a:t>Dijkstra's algorithm </a:t>
            </a:r>
          </a:p>
          <a:p>
            <a:pPr lvl="1"/>
            <a:r>
              <a:rPr lang="en-US" dirty="0"/>
              <a:t>Bellman–Ford algorithm </a:t>
            </a:r>
          </a:p>
          <a:p>
            <a:pPr lvl="1"/>
            <a:r>
              <a:rPr lang="en-GB" dirty="0"/>
              <a:t>Topological Sort </a:t>
            </a:r>
            <a:r>
              <a:rPr lang="en-GB"/>
              <a:t>for DAG</a:t>
            </a:r>
            <a:endParaRPr lang="en-GB" dirty="0"/>
          </a:p>
          <a:p>
            <a:r>
              <a:rPr lang="en-US" dirty="0"/>
              <a:t>For all-pairs shortest path, we conclude:</a:t>
            </a:r>
          </a:p>
          <a:p>
            <a:pPr lvl="1"/>
            <a:r>
              <a:rPr lang="en-US" dirty="0"/>
              <a:t>Floyd </a:t>
            </a:r>
            <a:r>
              <a:rPr lang="en-US" dirty="0" err="1"/>
              <a:t>Warshall</a:t>
            </a:r>
            <a:r>
              <a:rPr lang="en-US" dirty="0"/>
              <a:t> Algorithm </a:t>
            </a:r>
          </a:p>
          <a:p>
            <a:pPr lvl="1"/>
            <a:r>
              <a:rPr lang="en-US" dirty="0"/>
              <a:t>Johnson’s Algorithm</a:t>
            </a:r>
          </a:p>
        </p:txBody>
      </p:sp>
    </p:spTree>
    <p:extLst>
      <p:ext uri="{BB962C8B-B14F-4D97-AF65-F5344CB8AC3E}">
        <p14:creationId xmlns:p14="http://schemas.microsoft.com/office/powerpoint/2010/main" val="29679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1786D-A742-5EFF-285B-A1270A4112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87FE2A-44BF-FBC4-6484-554D34A7BB9D}"/>
              </a:ext>
            </a:extLst>
          </p:cNvPr>
          <p:cNvSpPr>
            <a:spLocks noGrp="1"/>
          </p:cNvSpPr>
          <p:nvPr>
            <p:ph type="title"/>
          </p:nvPr>
        </p:nvSpPr>
        <p:spPr/>
        <p:txBody>
          <a:bodyPr/>
          <a:lstStyle/>
          <a:p>
            <a:r>
              <a:rPr lang="en-GB" dirty="0"/>
              <a:t>Getting the Shortest Path from A to C</a:t>
            </a:r>
            <a:endParaRPr lang="en-SE" dirty="0"/>
          </a:p>
        </p:txBody>
      </p:sp>
      <p:sp>
        <p:nvSpPr>
          <p:cNvPr id="3" name="Content Placeholder 2">
            <a:extLst>
              <a:ext uri="{FF2B5EF4-FFF2-40B4-BE49-F238E27FC236}">
                <a16:creationId xmlns:a16="http://schemas.microsoft.com/office/drawing/2014/main" id="{D43A3A6D-03DA-DBFE-15B4-0376D24C7A19}"/>
              </a:ext>
            </a:extLst>
          </p:cNvPr>
          <p:cNvSpPr>
            <a:spLocks noGrp="1"/>
          </p:cNvSpPr>
          <p:nvPr>
            <p:ph idx="1"/>
          </p:nvPr>
        </p:nvSpPr>
        <p:spPr/>
        <p:txBody>
          <a:bodyPr/>
          <a:lstStyle/>
          <a:p>
            <a:r>
              <a:rPr lang="en-GB" dirty="0"/>
              <a:t>C’s previous vertex is F; F’s previous vertex is D; D’s previous vertex is B; B’s previous vertex is A</a:t>
            </a:r>
          </a:p>
          <a:p>
            <a:r>
              <a:rPr lang="en-GB" dirty="0"/>
              <a:t>Shortest Path from A to C is ABDFC</a:t>
            </a:r>
            <a:endParaRPr lang="en-SE" dirty="0"/>
          </a:p>
          <a:p>
            <a:endParaRPr lang="en-SE" dirty="0"/>
          </a:p>
          <a:p>
            <a:endParaRPr lang="en-SE" dirty="0"/>
          </a:p>
        </p:txBody>
      </p:sp>
      <p:pic>
        <p:nvPicPr>
          <p:cNvPr id="5" name="Picture 4">
            <a:extLst>
              <a:ext uri="{FF2B5EF4-FFF2-40B4-BE49-F238E27FC236}">
                <a16:creationId xmlns:a16="http://schemas.microsoft.com/office/drawing/2014/main" id="{00994B03-C0B2-0222-E13D-CE6F1699B07F}"/>
              </a:ext>
            </a:extLst>
          </p:cNvPr>
          <p:cNvPicPr>
            <a:picLocks noChangeAspect="1"/>
          </p:cNvPicPr>
          <p:nvPr/>
        </p:nvPicPr>
        <p:blipFill>
          <a:blip r:embed="rId2"/>
          <a:srcRect/>
          <a:stretch/>
        </p:blipFill>
        <p:spPr>
          <a:xfrm>
            <a:off x="815349" y="2960913"/>
            <a:ext cx="7360901" cy="3258004"/>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7DF8F2C2-FA1D-46C4-8FA3-93A868ECA30A}"/>
                  </a:ext>
                </a:extLst>
              </p14:cNvPr>
              <p14:cNvContentPartPr/>
              <p14:nvPr/>
            </p14:nvContentPartPr>
            <p14:xfrm>
              <a:off x="-315708" y="3231248"/>
              <a:ext cx="360" cy="360"/>
            </p14:xfrm>
          </p:contentPart>
        </mc:Choice>
        <mc:Fallback xmlns="">
          <p:pic>
            <p:nvPicPr>
              <p:cNvPr id="11" name="Ink 10">
                <a:extLst>
                  <a:ext uri="{FF2B5EF4-FFF2-40B4-BE49-F238E27FC236}">
                    <a16:creationId xmlns:a16="http://schemas.microsoft.com/office/drawing/2014/main" id="{7DF8F2C2-FA1D-46C4-8FA3-93A868ECA30A}"/>
                  </a:ext>
                </a:extLst>
              </p:cNvPr>
              <p:cNvPicPr/>
              <p:nvPr/>
            </p:nvPicPr>
            <p:blipFill>
              <a:blip r:embed="rId9"/>
              <a:stretch>
                <a:fillRect/>
              </a:stretch>
            </p:blipFill>
            <p:spPr>
              <a:xfrm>
                <a:off x="-324708" y="3222608"/>
                <a:ext cx="18000" cy="18000"/>
              </a:xfrm>
              <a:prstGeom prst="rect">
                <a:avLst/>
              </a:prstGeom>
            </p:spPr>
          </p:pic>
        </mc:Fallback>
      </mc:AlternateContent>
    </p:spTree>
    <p:extLst>
      <p:ext uri="{BB962C8B-B14F-4D97-AF65-F5344CB8AC3E}">
        <p14:creationId xmlns:p14="http://schemas.microsoft.com/office/powerpoint/2010/main" val="1522483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6E27B-E036-2082-C178-5A9BAE3A95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0CC6A-A2CD-B892-EED1-9774E7A8556B}"/>
              </a:ext>
            </a:extLst>
          </p:cNvPr>
          <p:cNvSpPr>
            <a:spLocks noGrp="1"/>
          </p:cNvSpPr>
          <p:nvPr>
            <p:ph type="title"/>
          </p:nvPr>
        </p:nvSpPr>
        <p:spPr>
          <a:xfrm>
            <a:off x="29024" y="274638"/>
            <a:ext cx="6923695" cy="1143000"/>
          </a:xfrm>
        </p:spPr>
        <p:txBody>
          <a:bodyPr>
            <a:normAutofit/>
          </a:bodyPr>
          <a:lstStyle/>
          <a:p>
            <a:r>
              <a:rPr lang="en-US" dirty="0"/>
              <a:t>Dijkstra’s Algorithm Example 2</a:t>
            </a:r>
          </a:p>
        </p:txBody>
      </p:sp>
      <p:grpSp>
        <p:nvGrpSpPr>
          <p:cNvPr id="125" name="Group 4">
            <a:extLst>
              <a:ext uri="{FF2B5EF4-FFF2-40B4-BE49-F238E27FC236}">
                <a16:creationId xmlns:a16="http://schemas.microsoft.com/office/drawing/2014/main" id="{4A0F1995-D650-688F-E3FA-21C8B8830AA1}"/>
              </a:ext>
            </a:extLst>
          </p:cNvPr>
          <p:cNvGrpSpPr>
            <a:grpSpLocks/>
          </p:cNvGrpSpPr>
          <p:nvPr/>
        </p:nvGrpSpPr>
        <p:grpSpPr bwMode="auto">
          <a:xfrm>
            <a:off x="2590800" y="3251427"/>
            <a:ext cx="533400" cy="533400"/>
            <a:chOff x="1824" y="2736"/>
            <a:chExt cx="336" cy="336"/>
          </a:xfrm>
        </p:grpSpPr>
        <p:sp>
          <p:nvSpPr>
            <p:cNvPr id="126" name="Oval 5">
              <a:extLst>
                <a:ext uri="{FF2B5EF4-FFF2-40B4-BE49-F238E27FC236}">
                  <a16:creationId xmlns:a16="http://schemas.microsoft.com/office/drawing/2014/main" id="{7A48E425-5DC2-E3FB-DDBA-5F60C0FE48D0}"/>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7" name="Text Box 6">
              <a:extLst>
                <a:ext uri="{FF2B5EF4-FFF2-40B4-BE49-F238E27FC236}">
                  <a16:creationId xmlns:a16="http://schemas.microsoft.com/office/drawing/2014/main" id="{E595D331-8E2B-E6C9-C529-3304F6132550}"/>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A</a:t>
              </a:r>
            </a:p>
          </p:txBody>
        </p:sp>
      </p:grpSp>
      <p:grpSp>
        <p:nvGrpSpPr>
          <p:cNvPr id="128" name="Group 7">
            <a:extLst>
              <a:ext uri="{FF2B5EF4-FFF2-40B4-BE49-F238E27FC236}">
                <a16:creationId xmlns:a16="http://schemas.microsoft.com/office/drawing/2014/main" id="{1358205F-84FF-F278-EF95-886A62BCC2BC}"/>
              </a:ext>
            </a:extLst>
          </p:cNvPr>
          <p:cNvGrpSpPr>
            <a:grpSpLocks/>
          </p:cNvGrpSpPr>
          <p:nvPr/>
        </p:nvGrpSpPr>
        <p:grpSpPr bwMode="auto">
          <a:xfrm>
            <a:off x="3733800" y="2337027"/>
            <a:ext cx="533400" cy="533400"/>
            <a:chOff x="1824" y="2736"/>
            <a:chExt cx="336" cy="336"/>
          </a:xfrm>
        </p:grpSpPr>
        <p:sp>
          <p:nvSpPr>
            <p:cNvPr id="129" name="Oval 8">
              <a:extLst>
                <a:ext uri="{FF2B5EF4-FFF2-40B4-BE49-F238E27FC236}">
                  <a16:creationId xmlns:a16="http://schemas.microsoft.com/office/drawing/2014/main" id="{1837A621-CC8D-D3F2-BD3A-7C355CC2EB0B}"/>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30" name="Text Box 9">
              <a:extLst>
                <a:ext uri="{FF2B5EF4-FFF2-40B4-BE49-F238E27FC236}">
                  <a16:creationId xmlns:a16="http://schemas.microsoft.com/office/drawing/2014/main" id="{EED4F07B-5EEF-D67D-063C-D90C3DCAAF6D}"/>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B</a:t>
              </a:r>
            </a:p>
          </p:txBody>
        </p:sp>
      </p:grpSp>
      <p:grpSp>
        <p:nvGrpSpPr>
          <p:cNvPr id="131" name="Group 10">
            <a:extLst>
              <a:ext uri="{FF2B5EF4-FFF2-40B4-BE49-F238E27FC236}">
                <a16:creationId xmlns:a16="http://schemas.microsoft.com/office/drawing/2014/main" id="{6E71B5C6-60AE-9F27-3FDA-A5419CB5F5A5}"/>
              </a:ext>
            </a:extLst>
          </p:cNvPr>
          <p:cNvGrpSpPr>
            <a:grpSpLocks/>
          </p:cNvGrpSpPr>
          <p:nvPr/>
        </p:nvGrpSpPr>
        <p:grpSpPr bwMode="auto">
          <a:xfrm>
            <a:off x="3733800" y="4013427"/>
            <a:ext cx="533400" cy="533400"/>
            <a:chOff x="1824" y="2736"/>
            <a:chExt cx="336" cy="336"/>
          </a:xfrm>
        </p:grpSpPr>
        <p:sp>
          <p:nvSpPr>
            <p:cNvPr id="132" name="Oval 11">
              <a:extLst>
                <a:ext uri="{FF2B5EF4-FFF2-40B4-BE49-F238E27FC236}">
                  <a16:creationId xmlns:a16="http://schemas.microsoft.com/office/drawing/2014/main" id="{CB2A5DCC-0158-1E03-7BE8-6895925522E3}"/>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33" name="Text Box 12">
              <a:extLst>
                <a:ext uri="{FF2B5EF4-FFF2-40B4-BE49-F238E27FC236}">
                  <a16:creationId xmlns:a16="http://schemas.microsoft.com/office/drawing/2014/main" id="{FA24D7D0-3E47-6CFC-3237-5AD88433C2C7}"/>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C</a:t>
              </a:r>
            </a:p>
          </p:txBody>
        </p:sp>
      </p:grpSp>
      <p:grpSp>
        <p:nvGrpSpPr>
          <p:cNvPr id="134" name="Group 13">
            <a:extLst>
              <a:ext uri="{FF2B5EF4-FFF2-40B4-BE49-F238E27FC236}">
                <a16:creationId xmlns:a16="http://schemas.microsoft.com/office/drawing/2014/main" id="{5A5B9254-58E2-32B8-8E04-7AB13B3418F4}"/>
              </a:ext>
            </a:extLst>
          </p:cNvPr>
          <p:cNvGrpSpPr>
            <a:grpSpLocks/>
          </p:cNvGrpSpPr>
          <p:nvPr/>
        </p:nvGrpSpPr>
        <p:grpSpPr bwMode="auto">
          <a:xfrm>
            <a:off x="5257800" y="4013427"/>
            <a:ext cx="533400" cy="533400"/>
            <a:chOff x="1824" y="2736"/>
            <a:chExt cx="336" cy="336"/>
          </a:xfrm>
        </p:grpSpPr>
        <p:sp>
          <p:nvSpPr>
            <p:cNvPr id="135" name="Oval 14">
              <a:extLst>
                <a:ext uri="{FF2B5EF4-FFF2-40B4-BE49-F238E27FC236}">
                  <a16:creationId xmlns:a16="http://schemas.microsoft.com/office/drawing/2014/main" id="{435F5BD3-0332-7618-D623-AB82712BBC8E}"/>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36" name="Text Box 15">
              <a:extLst>
                <a:ext uri="{FF2B5EF4-FFF2-40B4-BE49-F238E27FC236}">
                  <a16:creationId xmlns:a16="http://schemas.microsoft.com/office/drawing/2014/main" id="{78CE75CC-1DC5-A1EE-CF5F-51326554955E}"/>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E</a:t>
              </a:r>
            </a:p>
          </p:txBody>
        </p:sp>
      </p:grpSp>
      <p:grpSp>
        <p:nvGrpSpPr>
          <p:cNvPr id="137" name="Group 16">
            <a:extLst>
              <a:ext uri="{FF2B5EF4-FFF2-40B4-BE49-F238E27FC236}">
                <a16:creationId xmlns:a16="http://schemas.microsoft.com/office/drawing/2014/main" id="{3D4F3C06-02EC-3049-F926-D9BCAA6964FA}"/>
              </a:ext>
            </a:extLst>
          </p:cNvPr>
          <p:cNvGrpSpPr>
            <a:grpSpLocks/>
          </p:cNvGrpSpPr>
          <p:nvPr/>
        </p:nvGrpSpPr>
        <p:grpSpPr bwMode="auto">
          <a:xfrm>
            <a:off x="5257800" y="2337027"/>
            <a:ext cx="533400" cy="533400"/>
            <a:chOff x="1824" y="2736"/>
            <a:chExt cx="336" cy="336"/>
          </a:xfrm>
        </p:grpSpPr>
        <p:sp>
          <p:nvSpPr>
            <p:cNvPr id="138" name="Oval 17">
              <a:extLst>
                <a:ext uri="{FF2B5EF4-FFF2-40B4-BE49-F238E27FC236}">
                  <a16:creationId xmlns:a16="http://schemas.microsoft.com/office/drawing/2014/main" id="{F13DD352-A342-AF2D-E560-D6429381B3F4}"/>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39" name="Text Box 18">
              <a:extLst>
                <a:ext uri="{FF2B5EF4-FFF2-40B4-BE49-F238E27FC236}">
                  <a16:creationId xmlns:a16="http://schemas.microsoft.com/office/drawing/2014/main" id="{6E69F09C-B7D5-A0E3-DF45-36EC1A519757}"/>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D</a:t>
              </a:r>
            </a:p>
          </p:txBody>
        </p:sp>
      </p:grpSp>
      <p:sp>
        <p:nvSpPr>
          <p:cNvPr id="140" name="Line 19">
            <a:extLst>
              <a:ext uri="{FF2B5EF4-FFF2-40B4-BE49-F238E27FC236}">
                <a16:creationId xmlns:a16="http://schemas.microsoft.com/office/drawing/2014/main" id="{EBB0A1FA-60C2-9DC0-68AE-F003EE447E3C}"/>
              </a:ext>
            </a:extLst>
          </p:cNvPr>
          <p:cNvSpPr>
            <a:spLocks noChangeShapeType="1"/>
          </p:cNvSpPr>
          <p:nvPr/>
        </p:nvSpPr>
        <p:spPr bwMode="auto">
          <a:xfrm flipV="1">
            <a:off x="3048000" y="2718027"/>
            <a:ext cx="685800" cy="609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41" name="Line 20">
            <a:extLst>
              <a:ext uri="{FF2B5EF4-FFF2-40B4-BE49-F238E27FC236}">
                <a16:creationId xmlns:a16="http://schemas.microsoft.com/office/drawing/2014/main" id="{0E301DCB-CED1-573F-434A-8FBABD174EC3}"/>
              </a:ext>
            </a:extLst>
          </p:cNvPr>
          <p:cNvSpPr>
            <a:spLocks noChangeShapeType="1"/>
          </p:cNvSpPr>
          <p:nvPr/>
        </p:nvSpPr>
        <p:spPr bwMode="auto">
          <a:xfrm>
            <a:off x="3048000" y="3708627"/>
            <a:ext cx="685800" cy="457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42" name="Line 21">
            <a:extLst>
              <a:ext uri="{FF2B5EF4-FFF2-40B4-BE49-F238E27FC236}">
                <a16:creationId xmlns:a16="http://schemas.microsoft.com/office/drawing/2014/main" id="{DB55AB09-97B7-1981-62D6-D0033B8A07A6}"/>
              </a:ext>
            </a:extLst>
          </p:cNvPr>
          <p:cNvSpPr>
            <a:spLocks noChangeShapeType="1"/>
          </p:cNvSpPr>
          <p:nvPr/>
        </p:nvSpPr>
        <p:spPr bwMode="auto">
          <a:xfrm>
            <a:off x="4267200" y="4318227"/>
            <a:ext cx="990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43" name="Line 22">
            <a:extLst>
              <a:ext uri="{FF2B5EF4-FFF2-40B4-BE49-F238E27FC236}">
                <a16:creationId xmlns:a16="http://schemas.microsoft.com/office/drawing/2014/main" id="{78BB1DF8-34D5-68F3-23BE-CDD9317F3AC7}"/>
              </a:ext>
            </a:extLst>
          </p:cNvPr>
          <p:cNvSpPr>
            <a:spLocks noChangeShapeType="1"/>
          </p:cNvSpPr>
          <p:nvPr/>
        </p:nvSpPr>
        <p:spPr bwMode="auto">
          <a:xfrm flipV="1">
            <a:off x="5562600" y="2870427"/>
            <a:ext cx="0" cy="1143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44" name="Line 23">
            <a:extLst>
              <a:ext uri="{FF2B5EF4-FFF2-40B4-BE49-F238E27FC236}">
                <a16:creationId xmlns:a16="http://schemas.microsoft.com/office/drawing/2014/main" id="{82081C44-2F47-05E4-00FC-818E9672CBC0}"/>
              </a:ext>
            </a:extLst>
          </p:cNvPr>
          <p:cNvSpPr>
            <a:spLocks noChangeShapeType="1"/>
          </p:cNvSpPr>
          <p:nvPr/>
        </p:nvSpPr>
        <p:spPr bwMode="auto">
          <a:xfrm flipV="1">
            <a:off x="4038600" y="2870427"/>
            <a:ext cx="0" cy="1143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45" name="Line 24">
            <a:extLst>
              <a:ext uri="{FF2B5EF4-FFF2-40B4-BE49-F238E27FC236}">
                <a16:creationId xmlns:a16="http://schemas.microsoft.com/office/drawing/2014/main" id="{997A96CB-D51B-24FE-766F-7A9160F4BC01}"/>
              </a:ext>
            </a:extLst>
          </p:cNvPr>
          <p:cNvSpPr>
            <a:spLocks noChangeShapeType="1"/>
          </p:cNvSpPr>
          <p:nvPr/>
        </p:nvSpPr>
        <p:spPr bwMode="auto">
          <a:xfrm>
            <a:off x="4267200" y="2565627"/>
            <a:ext cx="990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46" name="Line 25">
            <a:extLst>
              <a:ext uri="{FF2B5EF4-FFF2-40B4-BE49-F238E27FC236}">
                <a16:creationId xmlns:a16="http://schemas.microsoft.com/office/drawing/2014/main" id="{100903CB-6917-E924-8C36-426E6A763A20}"/>
              </a:ext>
            </a:extLst>
          </p:cNvPr>
          <p:cNvSpPr>
            <a:spLocks noChangeShapeType="1"/>
          </p:cNvSpPr>
          <p:nvPr/>
        </p:nvSpPr>
        <p:spPr bwMode="auto">
          <a:xfrm>
            <a:off x="4191000" y="2794227"/>
            <a:ext cx="1143000" cy="1295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47" name="Text Box 26">
            <a:extLst>
              <a:ext uri="{FF2B5EF4-FFF2-40B4-BE49-F238E27FC236}">
                <a16:creationId xmlns:a16="http://schemas.microsoft.com/office/drawing/2014/main" id="{E218DD03-A090-1235-1FA8-AA198BDDD996}"/>
              </a:ext>
            </a:extLst>
          </p:cNvPr>
          <p:cNvSpPr txBox="1">
            <a:spLocks noChangeArrowheads="1"/>
          </p:cNvSpPr>
          <p:nvPr/>
        </p:nvSpPr>
        <p:spPr bwMode="auto">
          <a:xfrm>
            <a:off x="3048000" y="3951515"/>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148" name="Text Box 27">
            <a:extLst>
              <a:ext uri="{FF2B5EF4-FFF2-40B4-BE49-F238E27FC236}">
                <a16:creationId xmlns:a16="http://schemas.microsoft.com/office/drawing/2014/main" id="{EBCD4D68-3B3E-F173-7B57-890F6565F750}"/>
              </a:ext>
            </a:extLst>
          </p:cNvPr>
          <p:cNvSpPr txBox="1">
            <a:spLocks noChangeArrowheads="1"/>
          </p:cNvSpPr>
          <p:nvPr/>
        </p:nvSpPr>
        <p:spPr bwMode="auto">
          <a:xfrm>
            <a:off x="3733800" y="3251427"/>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149" name="Text Box 28">
            <a:extLst>
              <a:ext uri="{FF2B5EF4-FFF2-40B4-BE49-F238E27FC236}">
                <a16:creationId xmlns:a16="http://schemas.microsoft.com/office/drawing/2014/main" id="{42ECAABF-237A-4F8A-5E23-96E58FE82AE0}"/>
              </a:ext>
            </a:extLst>
          </p:cNvPr>
          <p:cNvSpPr txBox="1">
            <a:spLocks noChangeArrowheads="1"/>
          </p:cNvSpPr>
          <p:nvPr/>
        </p:nvSpPr>
        <p:spPr bwMode="auto">
          <a:xfrm>
            <a:off x="3048000" y="2641827"/>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3</a:t>
            </a:r>
          </a:p>
        </p:txBody>
      </p:sp>
      <p:sp>
        <p:nvSpPr>
          <p:cNvPr id="150" name="Text Box 29">
            <a:extLst>
              <a:ext uri="{FF2B5EF4-FFF2-40B4-BE49-F238E27FC236}">
                <a16:creationId xmlns:a16="http://schemas.microsoft.com/office/drawing/2014/main" id="{6482E00B-F5A0-A8F8-490E-8A054CCBDC6B}"/>
              </a:ext>
            </a:extLst>
          </p:cNvPr>
          <p:cNvSpPr txBox="1">
            <a:spLocks noChangeArrowheads="1"/>
          </p:cNvSpPr>
          <p:nvPr/>
        </p:nvSpPr>
        <p:spPr bwMode="auto">
          <a:xfrm>
            <a:off x="4648200" y="2184627"/>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3</a:t>
            </a:r>
          </a:p>
        </p:txBody>
      </p:sp>
      <p:sp>
        <p:nvSpPr>
          <p:cNvPr id="151" name="Text Box 30">
            <a:extLst>
              <a:ext uri="{FF2B5EF4-FFF2-40B4-BE49-F238E27FC236}">
                <a16:creationId xmlns:a16="http://schemas.microsoft.com/office/drawing/2014/main" id="{C7EEB1D6-9A83-64D3-580E-A66A7AED8B79}"/>
              </a:ext>
            </a:extLst>
          </p:cNvPr>
          <p:cNvSpPr txBox="1">
            <a:spLocks noChangeArrowheads="1"/>
          </p:cNvSpPr>
          <p:nvPr/>
        </p:nvSpPr>
        <p:spPr bwMode="auto">
          <a:xfrm>
            <a:off x="5638800" y="3189515"/>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2</a:t>
            </a:r>
          </a:p>
        </p:txBody>
      </p:sp>
      <p:sp>
        <p:nvSpPr>
          <p:cNvPr id="152" name="Text Box 31">
            <a:extLst>
              <a:ext uri="{FF2B5EF4-FFF2-40B4-BE49-F238E27FC236}">
                <a16:creationId xmlns:a16="http://schemas.microsoft.com/office/drawing/2014/main" id="{1AD63A05-7A2D-F3BF-C04F-31E9889CF3D3}"/>
              </a:ext>
            </a:extLst>
          </p:cNvPr>
          <p:cNvSpPr txBox="1">
            <a:spLocks noChangeArrowheads="1"/>
          </p:cNvSpPr>
          <p:nvPr/>
        </p:nvSpPr>
        <p:spPr bwMode="auto">
          <a:xfrm>
            <a:off x="4724400" y="3037115"/>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153" name="Text Box 32">
            <a:extLst>
              <a:ext uri="{FF2B5EF4-FFF2-40B4-BE49-F238E27FC236}">
                <a16:creationId xmlns:a16="http://schemas.microsoft.com/office/drawing/2014/main" id="{D0C9CCFA-81F9-6CCC-ED2A-F73F904F7CF2}"/>
              </a:ext>
            </a:extLst>
          </p:cNvPr>
          <p:cNvSpPr txBox="1">
            <a:spLocks noChangeArrowheads="1"/>
          </p:cNvSpPr>
          <p:nvPr/>
        </p:nvSpPr>
        <p:spPr bwMode="auto">
          <a:xfrm>
            <a:off x="4648200" y="4332515"/>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4</a:t>
            </a:r>
          </a:p>
        </p:txBody>
      </p:sp>
    </p:spTree>
    <p:extLst>
      <p:ext uri="{BB962C8B-B14F-4D97-AF65-F5344CB8AC3E}">
        <p14:creationId xmlns:p14="http://schemas.microsoft.com/office/powerpoint/2010/main" val="4072102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923C9-788E-50BA-D8CD-DA5A462A9A23}"/>
              </a:ext>
            </a:extLst>
          </p:cNvPr>
          <p:cNvSpPr>
            <a:spLocks noGrp="1"/>
          </p:cNvSpPr>
          <p:nvPr>
            <p:ph type="title"/>
          </p:nvPr>
        </p:nvSpPr>
        <p:spPr/>
        <p:txBody>
          <a:bodyPr/>
          <a:lstStyle/>
          <a:p>
            <a:r>
              <a:rPr lang="en-US" dirty="0"/>
              <a:t>Initialize</a:t>
            </a:r>
            <a:endParaRPr lang="en-SE" dirty="0"/>
          </a:p>
        </p:txBody>
      </p:sp>
      <p:sp>
        <p:nvSpPr>
          <p:cNvPr id="3" name="Content Placeholder 2">
            <a:extLst>
              <a:ext uri="{FF2B5EF4-FFF2-40B4-BE49-F238E27FC236}">
                <a16:creationId xmlns:a16="http://schemas.microsoft.com/office/drawing/2014/main" id="{B58E9417-7FC2-866B-4212-7D7FDBD93F7A}"/>
              </a:ext>
            </a:extLst>
          </p:cNvPr>
          <p:cNvSpPr>
            <a:spLocks noGrp="1"/>
          </p:cNvSpPr>
          <p:nvPr>
            <p:ph idx="1"/>
          </p:nvPr>
        </p:nvSpPr>
        <p:spPr/>
        <p:txBody>
          <a:bodyPr/>
          <a:lstStyle/>
          <a:p>
            <a:endParaRPr lang="en-SE"/>
          </a:p>
        </p:txBody>
      </p:sp>
      <p:grpSp>
        <p:nvGrpSpPr>
          <p:cNvPr id="4" name="Group 2">
            <a:extLst>
              <a:ext uri="{FF2B5EF4-FFF2-40B4-BE49-F238E27FC236}">
                <a16:creationId xmlns:a16="http://schemas.microsoft.com/office/drawing/2014/main" id="{3C6E4C06-10A5-1A38-2D73-2CCB5107F385}"/>
              </a:ext>
            </a:extLst>
          </p:cNvPr>
          <p:cNvGrpSpPr>
            <a:grpSpLocks/>
          </p:cNvGrpSpPr>
          <p:nvPr/>
        </p:nvGrpSpPr>
        <p:grpSpPr bwMode="auto">
          <a:xfrm>
            <a:off x="2396459" y="3508534"/>
            <a:ext cx="533400" cy="533400"/>
            <a:chOff x="1824" y="2736"/>
            <a:chExt cx="336" cy="336"/>
          </a:xfrm>
        </p:grpSpPr>
        <p:sp>
          <p:nvSpPr>
            <p:cNvPr id="5" name="Oval 3">
              <a:extLst>
                <a:ext uri="{FF2B5EF4-FFF2-40B4-BE49-F238E27FC236}">
                  <a16:creationId xmlns:a16="http://schemas.microsoft.com/office/drawing/2014/main" id="{68E2BA7A-D2C5-1EB7-6BBF-550D345228A5}"/>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 name="Text Box 4">
              <a:extLst>
                <a:ext uri="{FF2B5EF4-FFF2-40B4-BE49-F238E27FC236}">
                  <a16:creationId xmlns:a16="http://schemas.microsoft.com/office/drawing/2014/main" id="{549323DD-87CF-4F0D-09CD-8B922C2E9AE0}"/>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A</a:t>
              </a:r>
            </a:p>
          </p:txBody>
        </p:sp>
      </p:grpSp>
      <p:grpSp>
        <p:nvGrpSpPr>
          <p:cNvPr id="7" name="Group 5">
            <a:extLst>
              <a:ext uri="{FF2B5EF4-FFF2-40B4-BE49-F238E27FC236}">
                <a16:creationId xmlns:a16="http://schemas.microsoft.com/office/drawing/2014/main" id="{CEB3A632-9788-D267-B244-B099EBAF0EE9}"/>
              </a:ext>
            </a:extLst>
          </p:cNvPr>
          <p:cNvGrpSpPr>
            <a:grpSpLocks/>
          </p:cNvGrpSpPr>
          <p:nvPr/>
        </p:nvGrpSpPr>
        <p:grpSpPr bwMode="auto">
          <a:xfrm>
            <a:off x="3539459" y="2594134"/>
            <a:ext cx="533400" cy="533400"/>
            <a:chOff x="1824" y="2736"/>
            <a:chExt cx="336" cy="336"/>
          </a:xfrm>
        </p:grpSpPr>
        <p:sp>
          <p:nvSpPr>
            <p:cNvPr id="8" name="Oval 6">
              <a:extLst>
                <a:ext uri="{FF2B5EF4-FFF2-40B4-BE49-F238E27FC236}">
                  <a16:creationId xmlns:a16="http://schemas.microsoft.com/office/drawing/2014/main" id="{C3238B1C-D285-DCB7-88D8-C579F1BD66E7}"/>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Text Box 7">
              <a:extLst>
                <a:ext uri="{FF2B5EF4-FFF2-40B4-BE49-F238E27FC236}">
                  <a16:creationId xmlns:a16="http://schemas.microsoft.com/office/drawing/2014/main" id="{053DEC65-C823-8F5C-D7C3-C444961B6881}"/>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B</a:t>
              </a:r>
            </a:p>
          </p:txBody>
        </p:sp>
      </p:grpSp>
      <p:grpSp>
        <p:nvGrpSpPr>
          <p:cNvPr id="10" name="Group 8">
            <a:extLst>
              <a:ext uri="{FF2B5EF4-FFF2-40B4-BE49-F238E27FC236}">
                <a16:creationId xmlns:a16="http://schemas.microsoft.com/office/drawing/2014/main" id="{1E4B4C72-12CD-83EB-6325-8064EA9C9708}"/>
              </a:ext>
            </a:extLst>
          </p:cNvPr>
          <p:cNvGrpSpPr>
            <a:grpSpLocks/>
          </p:cNvGrpSpPr>
          <p:nvPr/>
        </p:nvGrpSpPr>
        <p:grpSpPr bwMode="auto">
          <a:xfrm>
            <a:off x="3539459" y="4270534"/>
            <a:ext cx="533400" cy="533400"/>
            <a:chOff x="1824" y="2736"/>
            <a:chExt cx="336" cy="336"/>
          </a:xfrm>
        </p:grpSpPr>
        <p:sp>
          <p:nvSpPr>
            <p:cNvPr id="11" name="Oval 9">
              <a:extLst>
                <a:ext uri="{FF2B5EF4-FFF2-40B4-BE49-F238E27FC236}">
                  <a16:creationId xmlns:a16="http://schemas.microsoft.com/office/drawing/2014/main" id="{0FF6AF4E-EAEF-3349-D3F9-ED462EAF1CBD}"/>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 name="Text Box 10">
              <a:extLst>
                <a:ext uri="{FF2B5EF4-FFF2-40B4-BE49-F238E27FC236}">
                  <a16:creationId xmlns:a16="http://schemas.microsoft.com/office/drawing/2014/main" id="{7EFACA42-52DB-F9AD-0861-B11AB87C269E}"/>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C</a:t>
              </a:r>
            </a:p>
          </p:txBody>
        </p:sp>
      </p:grpSp>
      <p:grpSp>
        <p:nvGrpSpPr>
          <p:cNvPr id="13" name="Group 11">
            <a:extLst>
              <a:ext uri="{FF2B5EF4-FFF2-40B4-BE49-F238E27FC236}">
                <a16:creationId xmlns:a16="http://schemas.microsoft.com/office/drawing/2014/main" id="{B938805D-A317-4D35-A214-9B79A60F8747}"/>
              </a:ext>
            </a:extLst>
          </p:cNvPr>
          <p:cNvGrpSpPr>
            <a:grpSpLocks/>
          </p:cNvGrpSpPr>
          <p:nvPr/>
        </p:nvGrpSpPr>
        <p:grpSpPr bwMode="auto">
          <a:xfrm>
            <a:off x="5063459" y="4270534"/>
            <a:ext cx="533400" cy="533400"/>
            <a:chOff x="1824" y="2736"/>
            <a:chExt cx="336" cy="336"/>
          </a:xfrm>
        </p:grpSpPr>
        <p:sp>
          <p:nvSpPr>
            <p:cNvPr id="14" name="Oval 12">
              <a:extLst>
                <a:ext uri="{FF2B5EF4-FFF2-40B4-BE49-F238E27FC236}">
                  <a16:creationId xmlns:a16="http://schemas.microsoft.com/office/drawing/2014/main" id="{367BEC45-5D9F-7BDC-3A30-BB67C9C07AC2}"/>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5" name="Text Box 13">
              <a:extLst>
                <a:ext uri="{FF2B5EF4-FFF2-40B4-BE49-F238E27FC236}">
                  <a16:creationId xmlns:a16="http://schemas.microsoft.com/office/drawing/2014/main" id="{262511D0-8779-2E09-04DB-A52A9E703B33}"/>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E</a:t>
              </a:r>
            </a:p>
          </p:txBody>
        </p:sp>
      </p:grpSp>
      <p:grpSp>
        <p:nvGrpSpPr>
          <p:cNvPr id="16" name="Group 14">
            <a:extLst>
              <a:ext uri="{FF2B5EF4-FFF2-40B4-BE49-F238E27FC236}">
                <a16:creationId xmlns:a16="http://schemas.microsoft.com/office/drawing/2014/main" id="{9498FD00-1E33-399A-762D-E01E3593B37F}"/>
              </a:ext>
            </a:extLst>
          </p:cNvPr>
          <p:cNvGrpSpPr>
            <a:grpSpLocks/>
          </p:cNvGrpSpPr>
          <p:nvPr/>
        </p:nvGrpSpPr>
        <p:grpSpPr bwMode="auto">
          <a:xfrm>
            <a:off x="5063459" y="2594134"/>
            <a:ext cx="533400" cy="533400"/>
            <a:chOff x="1824" y="2736"/>
            <a:chExt cx="336" cy="336"/>
          </a:xfrm>
        </p:grpSpPr>
        <p:sp>
          <p:nvSpPr>
            <p:cNvPr id="17" name="Oval 15">
              <a:extLst>
                <a:ext uri="{FF2B5EF4-FFF2-40B4-BE49-F238E27FC236}">
                  <a16:creationId xmlns:a16="http://schemas.microsoft.com/office/drawing/2014/main" id="{4FFA54AC-A061-49DA-F9CD-E465408B129F}"/>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8" name="Text Box 16">
              <a:extLst>
                <a:ext uri="{FF2B5EF4-FFF2-40B4-BE49-F238E27FC236}">
                  <a16:creationId xmlns:a16="http://schemas.microsoft.com/office/drawing/2014/main" id="{76063204-1B41-6D0A-9FC4-081F8FE3B62E}"/>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D</a:t>
              </a:r>
            </a:p>
          </p:txBody>
        </p:sp>
      </p:grpSp>
      <p:sp>
        <p:nvSpPr>
          <p:cNvPr id="19" name="Line 17">
            <a:extLst>
              <a:ext uri="{FF2B5EF4-FFF2-40B4-BE49-F238E27FC236}">
                <a16:creationId xmlns:a16="http://schemas.microsoft.com/office/drawing/2014/main" id="{A7A8135B-A732-F9FE-80D3-941AA3AF3318}"/>
              </a:ext>
            </a:extLst>
          </p:cNvPr>
          <p:cNvSpPr>
            <a:spLocks noChangeShapeType="1"/>
          </p:cNvSpPr>
          <p:nvPr/>
        </p:nvSpPr>
        <p:spPr bwMode="auto">
          <a:xfrm flipV="1">
            <a:off x="2853659" y="2975134"/>
            <a:ext cx="685800" cy="609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0" name="Line 18">
            <a:extLst>
              <a:ext uri="{FF2B5EF4-FFF2-40B4-BE49-F238E27FC236}">
                <a16:creationId xmlns:a16="http://schemas.microsoft.com/office/drawing/2014/main" id="{E3568AA1-F60D-91BB-500F-50CB90891B77}"/>
              </a:ext>
            </a:extLst>
          </p:cNvPr>
          <p:cNvSpPr>
            <a:spLocks noChangeShapeType="1"/>
          </p:cNvSpPr>
          <p:nvPr/>
        </p:nvSpPr>
        <p:spPr bwMode="auto">
          <a:xfrm>
            <a:off x="2853659" y="3965734"/>
            <a:ext cx="685800" cy="457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1" name="Line 19">
            <a:extLst>
              <a:ext uri="{FF2B5EF4-FFF2-40B4-BE49-F238E27FC236}">
                <a16:creationId xmlns:a16="http://schemas.microsoft.com/office/drawing/2014/main" id="{E93DE82E-93F4-88AC-C739-E08D8E75125B}"/>
              </a:ext>
            </a:extLst>
          </p:cNvPr>
          <p:cNvSpPr>
            <a:spLocks noChangeShapeType="1"/>
          </p:cNvSpPr>
          <p:nvPr/>
        </p:nvSpPr>
        <p:spPr bwMode="auto">
          <a:xfrm>
            <a:off x="4072859" y="4575334"/>
            <a:ext cx="990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2" name="Line 20">
            <a:extLst>
              <a:ext uri="{FF2B5EF4-FFF2-40B4-BE49-F238E27FC236}">
                <a16:creationId xmlns:a16="http://schemas.microsoft.com/office/drawing/2014/main" id="{16088EDB-EE37-7293-818C-7959526F7F37}"/>
              </a:ext>
            </a:extLst>
          </p:cNvPr>
          <p:cNvSpPr>
            <a:spLocks noChangeShapeType="1"/>
          </p:cNvSpPr>
          <p:nvPr/>
        </p:nvSpPr>
        <p:spPr bwMode="auto">
          <a:xfrm flipV="1">
            <a:off x="5368259" y="3127534"/>
            <a:ext cx="0" cy="1143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 name="Line 21">
            <a:extLst>
              <a:ext uri="{FF2B5EF4-FFF2-40B4-BE49-F238E27FC236}">
                <a16:creationId xmlns:a16="http://schemas.microsoft.com/office/drawing/2014/main" id="{41277B51-F547-EC19-3A5F-0D13EFD3E5CF}"/>
              </a:ext>
            </a:extLst>
          </p:cNvPr>
          <p:cNvSpPr>
            <a:spLocks noChangeShapeType="1"/>
          </p:cNvSpPr>
          <p:nvPr/>
        </p:nvSpPr>
        <p:spPr bwMode="auto">
          <a:xfrm flipV="1">
            <a:off x="3844259" y="3127534"/>
            <a:ext cx="0" cy="1143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4" name="Line 22">
            <a:extLst>
              <a:ext uri="{FF2B5EF4-FFF2-40B4-BE49-F238E27FC236}">
                <a16:creationId xmlns:a16="http://schemas.microsoft.com/office/drawing/2014/main" id="{232F2501-6432-2804-9A75-22AF44C1CE5A}"/>
              </a:ext>
            </a:extLst>
          </p:cNvPr>
          <p:cNvSpPr>
            <a:spLocks noChangeShapeType="1"/>
          </p:cNvSpPr>
          <p:nvPr/>
        </p:nvSpPr>
        <p:spPr bwMode="auto">
          <a:xfrm>
            <a:off x="4072859" y="2822734"/>
            <a:ext cx="990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5" name="Line 23">
            <a:extLst>
              <a:ext uri="{FF2B5EF4-FFF2-40B4-BE49-F238E27FC236}">
                <a16:creationId xmlns:a16="http://schemas.microsoft.com/office/drawing/2014/main" id="{69DBE493-719B-6450-A09B-0CB551A31E4C}"/>
              </a:ext>
            </a:extLst>
          </p:cNvPr>
          <p:cNvSpPr>
            <a:spLocks noChangeShapeType="1"/>
          </p:cNvSpPr>
          <p:nvPr/>
        </p:nvSpPr>
        <p:spPr bwMode="auto">
          <a:xfrm>
            <a:off x="3996659" y="3051334"/>
            <a:ext cx="1143000" cy="1295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6" name="Text Box 24">
            <a:extLst>
              <a:ext uri="{FF2B5EF4-FFF2-40B4-BE49-F238E27FC236}">
                <a16:creationId xmlns:a16="http://schemas.microsoft.com/office/drawing/2014/main" id="{6337EB23-93D5-A167-5C76-C187E1659769}"/>
              </a:ext>
            </a:extLst>
          </p:cNvPr>
          <p:cNvSpPr txBox="1">
            <a:spLocks noChangeArrowheads="1"/>
          </p:cNvSpPr>
          <p:nvPr/>
        </p:nvSpPr>
        <p:spPr bwMode="auto">
          <a:xfrm>
            <a:off x="2853659" y="4208622"/>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27" name="Text Box 25">
            <a:extLst>
              <a:ext uri="{FF2B5EF4-FFF2-40B4-BE49-F238E27FC236}">
                <a16:creationId xmlns:a16="http://schemas.microsoft.com/office/drawing/2014/main" id="{D196FE09-C9F7-72C8-B803-76CDA03B66B7}"/>
              </a:ext>
            </a:extLst>
          </p:cNvPr>
          <p:cNvSpPr txBox="1">
            <a:spLocks noChangeArrowheads="1"/>
          </p:cNvSpPr>
          <p:nvPr/>
        </p:nvSpPr>
        <p:spPr bwMode="auto">
          <a:xfrm>
            <a:off x="3539459" y="3508534"/>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28" name="Text Box 26">
            <a:extLst>
              <a:ext uri="{FF2B5EF4-FFF2-40B4-BE49-F238E27FC236}">
                <a16:creationId xmlns:a16="http://schemas.microsoft.com/office/drawing/2014/main" id="{7F4DFF6F-B10F-8E41-FB05-4A914307B1E3}"/>
              </a:ext>
            </a:extLst>
          </p:cNvPr>
          <p:cNvSpPr txBox="1">
            <a:spLocks noChangeArrowheads="1"/>
          </p:cNvSpPr>
          <p:nvPr/>
        </p:nvSpPr>
        <p:spPr bwMode="auto">
          <a:xfrm>
            <a:off x="2853659" y="2898934"/>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3</a:t>
            </a:r>
          </a:p>
        </p:txBody>
      </p:sp>
      <p:sp>
        <p:nvSpPr>
          <p:cNvPr id="29" name="Text Box 27">
            <a:extLst>
              <a:ext uri="{FF2B5EF4-FFF2-40B4-BE49-F238E27FC236}">
                <a16:creationId xmlns:a16="http://schemas.microsoft.com/office/drawing/2014/main" id="{BC9A615E-25B0-24BA-D060-25B2DCB53327}"/>
              </a:ext>
            </a:extLst>
          </p:cNvPr>
          <p:cNvSpPr txBox="1">
            <a:spLocks noChangeArrowheads="1"/>
          </p:cNvSpPr>
          <p:nvPr/>
        </p:nvSpPr>
        <p:spPr bwMode="auto">
          <a:xfrm>
            <a:off x="4453859" y="2441734"/>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3</a:t>
            </a:r>
          </a:p>
        </p:txBody>
      </p:sp>
      <p:sp>
        <p:nvSpPr>
          <p:cNvPr id="30" name="Text Box 28">
            <a:extLst>
              <a:ext uri="{FF2B5EF4-FFF2-40B4-BE49-F238E27FC236}">
                <a16:creationId xmlns:a16="http://schemas.microsoft.com/office/drawing/2014/main" id="{FBA1D868-D7B0-8507-6174-634B936C7DD4}"/>
              </a:ext>
            </a:extLst>
          </p:cNvPr>
          <p:cNvSpPr txBox="1">
            <a:spLocks noChangeArrowheads="1"/>
          </p:cNvSpPr>
          <p:nvPr/>
        </p:nvSpPr>
        <p:spPr bwMode="auto">
          <a:xfrm>
            <a:off x="5444459" y="3446622"/>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2</a:t>
            </a:r>
          </a:p>
        </p:txBody>
      </p:sp>
      <p:sp>
        <p:nvSpPr>
          <p:cNvPr id="31" name="Text Box 29">
            <a:extLst>
              <a:ext uri="{FF2B5EF4-FFF2-40B4-BE49-F238E27FC236}">
                <a16:creationId xmlns:a16="http://schemas.microsoft.com/office/drawing/2014/main" id="{4705F43E-098B-05B2-2090-EEEEBD5FA8E9}"/>
              </a:ext>
            </a:extLst>
          </p:cNvPr>
          <p:cNvSpPr txBox="1">
            <a:spLocks noChangeArrowheads="1"/>
          </p:cNvSpPr>
          <p:nvPr/>
        </p:nvSpPr>
        <p:spPr bwMode="auto">
          <a:xfrm>
            <a:off x="4530059" y="3294222"/>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66" name="Text Box 30">
            <a:extLst>
              <a:ext uri="{FF2B5EF4-FFF2-40B4-BE49-F238E27FC236}">
                <a16:creationId xmlns:a16="http://schemas.microsoft.com/office/drawing/2014/main" id="{6037CA3C-2464-F4DD-4A0B-E955FA369EE1}"/>
              </a:ext>
            </a:extLst>
          </p:cNvPr>
          <p:cNvSpPr txBox="1">
            <a:spLocks noChangeArrowheads="1"/>
          </p:cNvSpPr>
          <p:nvPr/>
        </p:nvSpPr>
        <p:spPr bwMode="auto">
          <a:xfrm>
            <a:off x="4453859" y="4589622"/>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4</a:t>
            </a:r>
          </a:p>
        </p:txBody>
      </p:sp>
      <p:sp>
        <p:nvSpPr>
          <p:cNvPr id="32" name="Text Box 32">
            <a:extLst>
              <a:ext uri="{FF2B5EF4-FFF2-40B4-BE49-F238E27FC236}">
                <a16:creationId xmlns:a16="http://schemas.microsoft.com/office/drawing/2014/main" id="{D49FF728-4286-FE4A-CE79-A5EEB6B05E5E}"/>
              </a:ext>
            </a:extLst>
          </p:cNvPr>
          <p:cNvSpPr txBox="1">
            <a:spLocks noChangeArrowheads="1"/>
          </p:cNvSpPr>
          <p:nvPr/>
        </p:nvSpPr>
        <p:spPr bwMode="auto">
          <a:xfrm>
            <a:off x="3615659" y="2197259"/>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a:t>
            </a:r>
          </a:p>
        </p:txBody>
      </p:sp>
      <p:sp>
        <p:nvSpPr>
          <p:cNvPr id="33" name="Text Box 33">
            <a:extLst>
              <a:ext uri="{FF2B5EF4-FFF2-40B4-BE49-F238E27FC236}">
                <a16:creationId xmlns:a16="http://schemas.microsoft.com/office/drawing/2014/main" id="{84DBE315-9549-C469-78DC-1156672B6AC0}"/>
              </a:ext>
            </a:extLst>
          </p:cNvPr>
          <p:cNvSpPr txBox="1">
            <a:spLocks noChangeArrowheads="1"/>
          </p:cNvSpPr>
          <p:nvPr/>
        </p:nvSpPr>
        <p:spPr bwMode="auto">
          <a:xfrm>
            <a:off x="5139659" y="2197259"/>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a:t>
            </a:r>
          </a:p>
        </p:txBody>
      </p:sp>
      <p:sp>
        <p:nvSpPr>
          <p:cNvPr id="34" name="Text Box 34">
            <a:extLst>
              <a:ext uri="{FF2B5EF4-FFF2-40B4-BE49-F238E27FC236}">
                <a16:creationId xmlns:a16="http://schemas.microsoft.com/office/drawing/2014/main" id="{C11A56E8-E3DF-4FFA-E1A8-4A7FDD0846E7}"/>
              </a:ext>
            </a:extLst>
          </p:cNvPr>
          <p:cNvSpPr txBox="1">
            <a:spLocks noChangeArrowheads="1"/>
          </p:cNvSpPr>
          <p:nvPr/>
        </p:nvSpPr>
        <p:spPr bwMode="auto">
          <a:xfrm>
            <a:off x="5596859" y="4254659"/>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a:t>
            </a:r>
          </a:p>
        </p:txBody>
      </p:sp>
      <p:sp>
        <p:nvSpPr>
          <p:cNvPr id="35" name="Text Box 35">
            <a:extLst>
              <a:ext uri="{FF2B5EF4-FFF2-40B4-BE49-F238E27FC236}">
                <a16:creationId xmlns:a16="http://schemas.microsoft.com/office/drawing/2014/main" id="{2F3E53F4-FB29-8C9B-83F8-7AA9EFD09E2C}"/>
              </a:ext>
            </a:extLst>
          </p:cNvPr>
          <p:cNvSpPr txBox="1">
            <a:spLocks noChangeArrowheads="1"/>
          </p:cNvSpPr>
          <p:nvPr/>
        </p:nvSpPr>
        <p:spPr bwMode="auto">
          <a:xfrm>
            <a:off x="3996659" y="4041934"/>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a:t>
            </a:r>
          </a:p>
        </p:txBody>
      </p:sp>
      <p:sp>
        <p:nvSpPr>
          <p:cNvPr id="36" name="Text Box 36">
            <a:extLst>
              <a:ext uri="{FF2B5EF4-FFF2-40B4-BE49-F238E27FC236}">
                <a16:creationId xmlns:a16="http://schemas.microsoft.com/office/drawing/2014/main" id="{DF9E0B49-B33D-42E7-480D-83BB304F0A70}"/>
              </a:ext>
            </a:extLst>
          </p:cNvPr>
          <p:cNvSpPr txBox="1">
            <a:spLocks noChangeArrowheads="1"/>
          </p:cNvSpPr>
          <p:nvPr/>
        </p:nvSpPr>
        <p:spPr bwMode="auto">
          <a:xfrm>
            <a:off x="2472659" y="3127534"/>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FF0000"/>
                </a:solidFill>
                <a:latin typeface="Arial" panose="020B0604020202020204" pitchFamily="34" charset="0"/>
                <a:sym typeface="Symbol" panose="05050102010706020507" pitchFamily="18" charset="2"/>
              </a:rPr>
              <a:t>0</a:t>
            </a:r>
          </a:p>
        </p:txBody>
      </p:sp>
      <mc:AlternateContent xmlns:mc="http://schemas.openxmlformats.org/markup-compatibility/2006" xmlns:a14="http://schemas.microsoft.com/office/drawing/2010/main">
        <mc:Choice Requires="a14">
          <p:graphicFrame>
            <p:nvGraphicFramePr>
              <p:cNvPr id="37" name="Content Placeholder 4">
                <a:extLst>
                  <a:ext uri="{FF2B5EF4-FFF2-40B4-BE49-F238E27FC236}">
                    <a16:creationId xmlns:a16="http://schemas.microsoft.com/office/drawing/2014/main" id="{836973E8-2FB5-BAB6-DBCF-F60C04021852}"/>
                  </a:ext>
                </a:extLst>
              </p:cNvPr>
              <p:cNvGraphicFramePr>
                <a:graphicFrameLocks/>
              </p:cNvGraphicFramePr>
              <p:nvPr>
                <p:extLst>
                  <p:ext uri="{D42A27DB-BD31-4B8C-83A1-F6EECF244321}">
                    <p14:modId xmlns:p14="http://schemas.microsoft.com/office/powerpoint/2010/main" val="481633034"/>
                  </p:ext>
                </p:extLst>
              </p:nvPr>
            </p:nvGraphicFramePr>
            <p:xfrm>
              <a:off x="6256258" y="2517458"/>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r>
                            <a:rPr lang="en-US" dirty="0"/>
                            <a:t>SD</a:t>
                          </a:r>
                          <a:endParaRPr lang="en-SE" dirty="0"/>
                        </a:p>
                      </a:txBody>
                      <a:tcPr/>
                    </a:tc>
                    <a:tc>
                      <a:txBody>
                        <a:bodyPr/>
                        <a:lstStyle/>
                        <a:p>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B</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C</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2443210191"/>
                      </a:ext>
                    </a:extLst>
                  </a:tr>
                  <a:tr h="370840">
                    <a:tc>
                      <a:txBody>
                        <a:bodyPr/>
                        <a:lstStyle/>
                        <a:p>
                          <a:pPr algn="ctr"/>
                          <a:r>
                            <a:rPr lang="en-US" dirty="0"/>
                            <a:t>E</a:t>
                          </a:r>
                          <a:endParaRPr lang="en-SE"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2054454676"/>
                      </a:ext>
                    </a:extLst>
                  </a:tr>
                </a:tbl>
              </a:graphicData>
            </a:graphic>
          </p:graphicFrame>
        </mc:Choice>
        <mc:Fallback xmlns="">
          <p:graphicFrame>
            <p:nvGraphicFramePr>
              <p:cNvPr id="37" name="Content Placeholder 4">
                <a:extLst>
                  <a:ext uri="{FF2B5EF4-FFF2-40B4-BE49-F238E27FC236}">
                    <a16:creationId xmlns:a16="http://schemas.microsoft.com/office/drawing/2014/main" id="{836973E8-2FB5-BAB6-DBCF-F60C04021852}"/>
                  </a:ext>
                </a:extLst>
              </p:cNvPr>
              <p:cNvGraphicFramePr>
                <a:graphicFrameLocks/>
              </p:cNvGraphicFramePr>
              <p:nvPr>
                <p:extLst>
                  <p:ext uri="{D42A27DB-BD31-4B8C-83A1-F6EECF244321}">
                    <p14:modId xmlns:p14="http://schemas.microsoft.com/office/powerpoint/2010/main" val="481633034"/>
                  </p:ext>
                </p:extLst>
              </p:nvPr>
            </p:nvGraphicFramePr>
            <p:xfrm>
              <a:off x="6256258" y="2517458"/>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r>
                            <a:rPr lang="en-US" dirty="0"/>
                            <a:t>SD</a:t>
                          </a:r>
                          <a:endParaRPr lang="en-SE" dirty="0"/>
                        </a:p>
                      </a:txBody>
                      <a:tcPr/>
                    </a:tc>
                    <a:tc>
                      <a:txBody>
                        <a:bodyPr/>
                        <a:lstStyle/>
                        <a:p>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B</a:t>
                          </a:r>
                          <a:endParaRPr lang="en-SE" dirty="0"/>
                        </a:p>
                      </a:txBody>
                      <a:tcPr/>
                    </a:tc>
                    <a:tc>
                      <a:txBody>
                        <a:bodyPr/>
                        <a:lstStyle/>
                        <a:p>
                          <a:endParaRPr lang="en-SE"/>
                        </a:p>
                      </a:txBody>
                      <a:tcPr>
                        <a:blipFill>
                          <a:blip r:embed="rId2"/>
                          <a:stretch>
                            <a:fillRect l="-100000" t="-208197" r="-107792" b="-324590"/>
                          </a:stretch>
                        </a:blipFill>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C</a:t>
                          </a:r>
                          <a:endParaRPr lang="en-SE" dirty="0"/>
                        </a:p>
                      </a:txBody>
                      <a:tcPr/>
                    </a:tc>
                    <a:tc>
                      <a:txBody>
                        <a:bodyPr/>
                        <a:lstStyle/>
                        <a:p>
                          <a:endParaRPr lang="en-SE"/>
                        </a:p>
                      </a:txBody>
                      <a:tcPr>
                        <a:blipFill>
                          <a:blip r:embed="rId2"/>
                          <a:stretch>
                            <a:fillRect l="-100000" t="-308197" r="-107792" b="-224590"/>
                          </a:stretch>
                        </a:blipFill>
                      </a:tcPr>
                    </a:tc>
                    <a:tc>
                      <a:txBody>
                        <a:bodyPr/>
                        <a:lstStyle/>
                        <a:p>
                          <a:pPr algn="ctr"/>
                          <a:endParaRPr lang="en-SE" dirty="0"/>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endParaRPr lang="en-SE"/>
                        </a:p>
                      </a:txBody>
                      <a:tcPr>
                        <a:blipFill>
                          <a:blip r:embed="rId2"/>
                          <a:stretch>
                            <a:fillRect l="-100000" t="-408197" r="-107792" b="-124590"/>
                          </a:stretch>
                        </a:blipFill>
                      </a:tcPr>
                    </a:tc>
                    <a:tc>
                      <a:txBody>
                        <a:bodyPr/>
                        <a:lstStyle/>
                        <a:p>
                          <a:pPr algn="ctr"/>
                          <a:endParaRPr lang="en-SE" dirty="0"/>
                        </a:p>
                      </a:txBody>
                      <a:tcPr/>
                    </a:tc>
                    <a:extLst>
                      <a:ext uri="{0D108BD9-81ED-4DB2-BD59-A6C34878D82A}">
                        <a16:rowId xmlns:a16="http://schemas.microsoft.com/office/drawing/2014/main" val="2443210191"/>
                      </a:ext>
                    </a:extLst>
                  </a:tr>
                  <a:tr h="370840">
                    <a:tc>
                      <a:txBody>
                        <a:bodyPr/>
                        <a:lstStyle/>
                        <a:p>
                          <a:pPr algn="ctr"/>
                          <a:r>
                            <a:rPr lang="en-US" dirty="0"/>
                            <a:t>E</a:t>
                          </a:r>
                          <a:endParaRPr lang="en-SE" dirty="0"/>
                        </a:p>
                      </a:txBody>
                      <a:tcPr/>
                    </a:tc>
                    <a:tc>
                      <a:txBody>
                        <a:bodyPr/>
                        <a:lstStyle/>
                        <a:p>
                          <a:endParaRPr lang="en-SE"/>
                        </a:p>
                      </a:txBody>
                      <a:tcPr>
                        <a:blipFill>
                          <a:blip r:embed="rId2"/>
                          <a:stretch>
                            <a:fillRect l="-100000" t="-508197" r="-107792" b="-24590"/>
                          </a:stretch>
                        </a:blipFill>
                      </a:tcPr>
                    </a:tc>
                    <a:tc>
                      <a:txBody>
                        <a:bodyPr/>
                        <a:lstStyle/>
                        <a:p>
                          <a:pPr algn="ctr"/>
                          <a:endParaRPr lang="en-SE" dirty="0"/>
                        </a:p>
                      </a:txBody>
                      <a:tcPr/>
                    </a:tc>
                    <a:extLst>
                      <a:ext uri="{0D108BD9-81ED-4DB2-BD59-A6C34878D82A}">
                        <a16:rowId xmlns:a16="http://schemas.microsoft.com/office/drawing/2014/main" val="2054454676"/>
                      </a:ext>
                    </a:extLst>
                  </a:tr>
                </a:tbl>
              </a:graphicData>
            </a:graphic>
          </p:graphicFrame>
        </mc:Fallback>
      </mc:AlternateContent>
    </p:spTree>
    <p:extLst>
      <p:ext uri="{BB962C8B-B14F-4D97-AF65-F5344CB8AC3E}">
        <p14:creationId xmlns:p14="http://schemas.microsoft.com/office/powerpoint/2010/main" val="1987653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102A-599F-0491-C103-9C59918BF639}"/>
              </a:ext>
            </a:extLst>
          </p:cNvPr>
          <p:cNvSpPr>
            <a:spLocks noGrp="1"/>
          </p:cNvSpPr>
          <p:nvPr>
            <p:ph type="title"/>
          </p:nvPr>
        </p:nvSpPr>
        <p:spPr/>
        <p:txBody>
          <a:bodyPr/>
          <a:lstStyle/>
          <a:p>
            <a:r>
              <a:rPr lang="en-US" dirty="0"/>
              <a:t>Visit vertex A </a:t>
            </a:r>
            <a:endParaRPr lang="en-SE" dirty="0"/>
          </a:p>
        </p:txBody>
      </p:sp>
      <p:sp>
        <p:nvSpPr>
          <p:cNvPr id="3" name="Content Placeholder 2">
            <a:extLst>
              <a:ext uri="{FF2B5EF4-FFF2-40B4-BE49-F238E27FC236}">
                <a16:creationId xmlns:a16="http://schemas.microsoft.com/office/drawing/2014/main" id="{081E34A0-5FE8-2A93-533E-F89F096A314C}"/>
              </a:ext>
            </a:extLst>
          </p:cNvPr>
          <p:cNvSpPr>
            <a:spLocks noGrp="1"/>
          </p:cNvSpPr>
          <p:nvPr>
            <p:ph idx="1"/>
          </p:nvPr>
        </p:nvSpPr>
        <p:spPr/>
        <p:txBody>
          <a:bodyPr/>
          <a:lstStyle/>
          <a:p>
            <a:endParaRPr lang="en-SE" dirty="0"/>
          </a:p>
        </p:txBody>
      </p:sp>
      <p:grpSp>
        <p:nvGrpSpPr>
          <p:cNvPr id="76" name="Group 5">
            <a:extLst>
              <a:ext uri="{FF2B5EF4-FFF2-40B4-BE49-F238E27FC236}">
                <a16:creationId xmlns:a16="http://schemas.microsoft.com/office/drawing/2014/main" id="{593B3B1F-69BD-4834-1F36-42BF38115A86}"/>
              </a:ext>
            </a:extLst>
          </p:cNvPr>
          <p:cNvGrpSpPr>
            <a:grpSpLocks/>
          </p:cNvGrpSpPr>
          <p:nvPr/>
        </p:nvGrpSpPr>
        <p:grpSpPr bwMode="auto">
          <a:xfrm>
            <a:off x="3172577" y="2728506"/>
            <a:ext cx="533400" cy="533400"/>
            <a:chOff x="1824" y="2736"/>
            <a:chExt cx="336" cy="336"/>
          </a:xfrm>
        </p:grpSpPr>
        <p:sp>
          <p:nvSpPr>
            <p:cNvPr id="77" name="Oval 6">
              <a:extLst>
                <a:ext uri="{FF2B5EF4-FFF2-40B4-BE49-F238E27FC236}">
                  <a16:creationId xmlns:a16="http://schemas.microsoft.com/office/drawing/2014/main" id="{8818DA92-8013-6A62-A0BF-E84DC27936AE}"/>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8" name="Text Box 7">
              <a:extLst>
                <a:ext uri="{FF2B5EF4-FFF2-40B4-BE49-F238E27FC236}">
                  <a16:creationId xmlns:a16="http://schemas.microsoft.com/office/drawing/2014/main" id="{529FD540-5161-B199-AC5C-08F1F6492F94}"/>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B</a:t>
              </a:r>
            </a:p>
          </p:txBody>
        </p:sp>
      </p:grpSp>
      <p:grpSp>
        <p:nvGrpSpPr>
          <p:cNvPr id="79" name="Group 8">
            <a:extLst>
              <a:ext uri="{FF2B5EF4-FFF2-40B4-BE49-F238E27FC236}">
                <a16:creationId xmlns:a16="http://schemas.microsoft.com/office/drawing/2014/main" id="{8097E20D-8949-D410-2B00-73E094411A46}"/>
              </a:ext>
            </a:extLst>
          </p:cNvPr>
          <p:cNvGrpSpPr>
            <a:grpSpLocks/>
          </p:cNvGrpSpPr>
          <p:nvPr/>
        </p:nvGrpSpPr>
        <p:grpSpPr bwMode="auto">
          <a:xfrm>
            <a:off x="3172577" y="4404906"/>
            <a:ext cx="533400" cy="533400"/>
            <a:chOff x="1824" y="2736"/>
            <a:chExt cx="336" cy="336"/>
          </a:xfrm>
        </p:grpSpPr>
        <p:sp>
          <p:nvSpPr>
            <p:cNvPr id="80" name="Oval 9">
              <a:extLst>
                <a:ext uri="{FF2B5EF4-FFF2-40B4-BE49-F238E27FC236}">
                  <a16:creationId xmlns:a16="http://schemas.microsoft.com/office/drawing/2014/main" id="{480B78A2-9422-4A02-F36C-85785D66FF1F}"/>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1" name="Text Box 10">
              <a:extLst>
                <a:ext uri="{FF2B5EF4-FFF2-40B4-BE49-F238E27FC236}">
                  <a16:creationId xmlns:a16="http://schemas.microsoft.com/office/drawing/2014/main" id="{D56EBF25-0897-192D-952B-4C24CDF085E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C</a:t>
              </a:r>
            </a:p>
          </p:txBody>
        </p:sp>
      </p:grpSp>
      <p:grpSp>
        <p:nvGrpSpPr>
          <p:cNvPr id="82" name="Group 11">
            <a:extLst>
              <a:ext uri="{FF2B5EF4-FFF2-40B4-BE49-F238E27FC236}">
                <a16:creationId xmlns:a16="http://schemas.microsoft.com/office/drawing/2014/main" id="{5824D73F-60C7-A5B9-B675-94B5B9965951}"/>
              </a:ext>
            </a:extLst>
          </p:cNvPr>
          <p:cNvGrpSpPr>
            <a:grpSpLocks/>
          </p:cNvGrpSpPr>
          <p:nvPr/>
        </p:nvGrpSpPr>
        <p:grpSpPr bwMode="auto">
          <a:xfrm>
            <a:off x="4696577" y="4404906"/>
            <a:ext cx="533400" cy="533400"/>
            <a:chOff x="1824" y="2736"/>
            <a:chExt cx="336" cy="336"/>
          </a:xfrm>
        </p:grpSpPr>
        <p:sp>
          <p:nvSpPr>
            <p:cNvPr id="83" name="Oval 12">
              <a:extLst>
                <a:ext uri="{FF2B5EF4-FFF2-40B4-BE49-F238E27FC236}">
                  <a16:creationId xmlns:a16="http://schemas.microsoft.com/office/drawing/2014/main" id="{401E6662-1C32-5A2F-F947-31F9D9C16332}"/>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4" name="Text Box 13">
              <a:extLst>
                <a:ext uri="{FF2B5EF4-FFF2-40B4-BE49-F238E27FC236}">
                  <a16:creationId xmlns:a16="http://schemas.microsoft.com/office/drawing/2014/main" id="{2E76C553-7E8C-BC25-D4E0-8E4E74394DDD}"/>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E</a:t>
              </a:r>
            </a:p>
          </p:txBody>
        </p:sp>
      </p:grpSp>
      <p:grpSp>
        <p:nvGrpSpPr>
          <p:cNvPr id="85" name="Group 14">
            <a:extLst>
              <a:ext uri="{FF2B5EF4-FFF2-40B4-BE49-F238E27FC236}">
                <a16:creationId xmlns:a16="http://schemas.microsoft.com/office/drawing/2014/main" id="{7E0111B5-B963-FD00-D13D-36C40A226864}"/>
              </a:ext>
            </a:extLst>
          </p:cNvPr>
          <p:cNvGrpSpPr>
            <a:grpSpLocks/>
          </p:cNvGrpSpPr>
          <p:nvPr/>
        </p:nvGrpSpPr>
        <p:grpSpPr bwMode="auto">
          <a:xfrm>
            <a:off x="4696577" y="2728506"/>
            <a:ext cx="533400" cy="533400"/>
            <a:chOff x="1824" y="2736"/>
            <a:chExt cx="336" cy="336"/>
          </a:xfrm>
        </p:grpSpPr>
        <p:sp>
          <p:nvSpPr>
            <p:cNvPr id="86" name="Oval 15">
              <a:extLst>
                <a:ext uri="{FF2B5EF4-FFF2-40B4-BE49-F238E27FC236}">
                  <a16:creationId xmlns:a16="http://schemas.microsoft.com/office/drawing/2014/main" id="{700756FC-DBC6-ABBD-C503-D7245212B7C2}"/>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7" name="Text Box 16">
              <a:extLst>
                <a:ext uri="{FF2B5EF4-FFF2-40B4-BE49-F238E27FC236}">
                  <a16:creationId xmlns:a16="http://schemas.microsoft.com/office/drawing/2014/main" id="{A837EF01-18B4-D539-F04A-8C1425BC289E}"/>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D</a:t>
              </a:r>
            </a:p>
          </p:txBody>
        </p:sp>
      </p:grpSp>
      <p:sp>
        <p:nvSpPr>
          <p:cNvPr id="88" name="Line 17">
            <a:extLst>
              <a:ext uri="{FF2B5EF4-FFF2-40B4-BE49-F238E27FC236}">
                <a16:creationId xmlns:a16="http://schemas.microsoft.com/office/drawing/2014/main" id="{94F3EE2C-69BD-8FAE-09FC-5719022425D4}"/>
              </a:ext>
            </a:extLst>
          </p:cNvPr>
          <p:cNvSpPr>
            <a:spLocks noChangeShapeType="1"/>
          </p:cNvSpPr>
          <p:nvPr/>
        </p:nvSpPr>
        <p:spPr bwMode="auto">
          <a:xfrm flipV="1">
            <a:off x="2486777" y="3109506"/>
            <a:ext cx="685800" cy="609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SE">
              <a:solidFill>
                <a:srgbClr val="000000"/>
              </a:solidFill>
              <a:latin typeface="Arial" panose="020B0604020202020204" pitchFamily="34" charset="0"/>
            </a:endParaRPr>
          </a:p>
        </p:txBody>
      </p:sp>
      <p:sp>
        <p:nvSpPr>
          <p:cNvPr id="89" name="Line 18">
            <a:extLst>
              <a:ext uri="{FF2B5EF4-FFF2-40B4-BE49-F238E27FC236}">
                <a16:creationId xmlns:a16="http://schemas.microsoft.com/office/drawing/2014/main" id="{F8CFB6ED-DC36-45D3-6880-1439803830F4}"/>
              </a:ext>
            </a:extLst>
          </p:cNvPr>
          <p:cNvSpPr>
            <a:spLocks noChangeShapeType="1"/>
          </p:cNvSpPr>
          <p:nvPr/>
        </p:nvSpPr>
        <p:spPr bwMode="auto">
          <a:xfrm>
            <a:off x="2486777" y="4100106"/>
            <a:ext cx="685800" cy="457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SE">
              <a:solidFill>
                <a:srgbClr val="000000"/>
              </a:solidFill>
              <a:latin typeface="Arial" panose="020B0604020202020204" pitchFamily="34" charset="0"/>
            </a:endParaRPr>
          </a:p>
        </p:txBody>
      </p:sp>
      <p:sp>
        <p:nvSpPr>
          <p:cNvPr id="90" name="Line 19">
            <a:extLst>
              <a:ext uri="{FF2B5EF4-FFF2-40B4-BE49-F238E27FC236}">
                <a16:creationId xmlns:a16="http://schemas.microsoft.com/office/drawing/2014/main" id="{70F7D338-F74F-2659-24BF-3008C22CD83E}"/>
              </a:ext>
            </a:extLst>
          </p:cNvPr>
          <p:cNvSpPr>
            <a:spLocks noChangeShapeType="1"/>
          </p:cNvSpPr>
          <p:nvPr/>
        </p:nvSpPr>
        <p:spPr bwMode="auto">
          <a:xfrm>
            <a:off x="3705977" y="4709706"/>
            <a:ext cx="990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1" name="Line 20">
            <a:extLst>
              <a:ext uri="{FF2B5EF4-FFF2-40B4-BE49-F238E27FC236}">
                <a16:creationId xmlns:a16="http://schemas.microsoft.com/office/drawing/2014/main" id="{64D1B405-D91E-6737-518A-53EF843F66B1}"/>
              </a:ext>
            </a:extLst>
          </p:cNvPr>
          <p:cNvSpPr>
            <a:spLocks noChangeShapeType="1"/>
          </p:cNvSpPr>
          <p:nvPr/>
        </p:nvSpPr>
        <p:spPr bwMode="auto">
          <a:xfrm flipV="1">
            <a:off x="5001377" y="3261906"/>
            <a:ext cx="0" cy="1143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2" name="Line 21">
            <a:extLst>
              <a:ext uri="{FF2B5EF4-FFF2-40B4-BE49-F238E27FC236}">
                <a16:creationId xmlns:a16="http://schemas.microsoft.com/office/drawing/2014/main" id="{DBDA837D-DEFD-F512-B5A0-DC72247F475B}"/>
              </a:ext>
            </a:extLst>
          </p:cNvPr>
          <p:cNvSpPr>
            <a:spLocks noChangeShapeType="1"/>
          </p:cNvSpPr>
          <p:nvPr/>
        </p:nvSpPr>
        <p:spPr bwMode="auto">
          <a:xfrm flipV="1">
            <a:off x="3477377" y="3261906"/>
            <a:ext cx="0" cy="1143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3" name="Line 22">
            <a:extLst>
              <a:ext uri="{FF2B5EF4-FFF2-40B4-BE49-F238E27FC236}">
                <a16:creationId xmlns:a16="http://schemas.microsoft.com/office/drawing/2014/main" id="{54935685-D708-2682-C453-471A31A1CFE0}"/>
              </a:ext>
            </a:extLst>
          </p:cNvPr>
          <p:cNvSpPr>
            <a:spLocks noChangeShapeType="1"/>
          </p:cNvSpPr>
          <p:nvPr/>
        </p:nvSpPr>
        <p:spPr bwMode="auto">
          <a:xfrm>
            <a:off x="3705977" y="2957106"/>
            <a:ext cx="990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4" name="Line 23">
            <a:extLst>
              <a:ext uri="{FF2B5EF4-FFF2-40B4-BE49-F238E27FC236}">
                <a16:creationId xmlns:a16="http://schemas.microsoft.com/office/drawing/2014/main" id="{DAF7F894-9D67-2F31-629D-ED21734994FC}"/>
              </a:ext>
            </a:extLst>
          </p:cNvPr>
          <p:cNvSpPr>
            <a:spLocks noChangeShapeType="1"/>
          </p:cNvSpPr>
          <p:nvPr/>
        </p:nvSpPr>
        <p:spPr bwMode="auto">
          <a:xfrm>
            <a:off x="3629777" y="3185706"/>
            <a:ext cx="1143000" cy="1295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5" name="Text Box 24">
            <a:extLst>
              <a:ext uri="{FF2B5EF4-FFF2-40B4-BE49-F238E27FC236}">
                <a16:creationId xmlns:a16="http://schemas.microsoft.com/office/drawing/2014/main" id="{D3E87FA6-EAB6-33E4-1D7D-C18ACDDF536B}"/>
              </a:ext>
            </a:extLst>
          </p:cNvPr>
          <p:cNvSpPr txBox="1">
            <a:spLocks noChangeArrowheads="1"/>
          </p:cNvSpPr>
          <p:nvPr/>
        </p:nvSpPr>
        <p:spPr bwMode="auto">
          <a:xfrm>
            <a:off x="2486777" y="4342994"/>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96" name="Text Box 25">
            <a:extLst>
              <a:ext uri="{FF2B5EF4-FFF2-40B4-BE49-F238E27FC236}">
                <a16:creationId xmlns:a16="http://schemas.microsoft.com/office/drawing/2014/main" id="{ED649C60-FC96-10A2-016B-79257546DEDA}"/>
              </a:ext>
            </a:extLst>
          </p:cNvPr>
          <p:cNvSpPr txBox="1">
            <a:spLocks noChangeArrowheads="1"/>
          </p:cNvSpPr>
          <p:nvPr/>
        </p:nvSpPr>
        <p:spPr bwMode="auto">
          <a:xfrm>
            <a:off x="3172577" y="3642906"/>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97" name="Text Box 26">
            <a:extLst>
              <a:ext uri="{FF2B5EF4-FFF2-40B4-BE49-F238E27FC236}">
                <a16:creationId xmlns:a16="http://schemas.microsoft.com/office/drawing/2014/main" id="{4739DB03-545D-A2CE-9D87-7961D85CAEDE}"/>
              </a:ext>
            </a:extLst>
          </p:cNvPr>
          <p:cNvSpPr txBox="1">
            <a:spLocks noChangeArrowheads="1"/>
          </p:cNvSpPr>
          <p:nvPr/>
        </p:nvSpPr>
        <p:spPr bwMode="auto">
          <a:xfrm>
            <a:off x="2486777" y="3033306"/>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3</a:t>
            </a:r>
          </a:p>
        </p:txBody>
      </p:sp>
      <p:sp>
        <p:nvSpPr>
          <p:cNvPr id="98" name="Text Box 27">
            <a:extLst>
              <a:ext uri="{FF2B5EF4-FFF2-40B4-BE49-F238E27FC236}">
                <a16:creationId xmlns:a16="http://schemas.microsoft.com/office/drawing/2014/main" id="{FEC6404D-9FC2-1FB8-47E5-0CBF8FDA8367}"/>
              </a:ext>
            </a:extLst>
          </p:cNvPr>
          <p:cNvSpPr txBox="1">
            <a:spLocks noChangeArrowheads="1"/>
          </p:cNvSpPr>
          <p:nvPr/>
        </p:nvSpPr>
        <p:spPr bwMode="auto">
          <a:xfrm>
            <a:off x="4086977" y="2576106"/>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3</a:t>
            </a:r>
          </a:p>
        </p:txBody>
      </p:sp>
      <p:sp>
        <p:nvSpPr>
          <p:cNvPr id="99" name="Text Box 28">
            <a:extLst>
              <a:ext uri="{FF2B5EF4-FFF2-40B4-BE49-F238E27FC236}">
                <a16:creationId xmlns:a16="http://schemas.microsoft.com/office/drawing/2014/main" id="{C6E16F21-001E-4CD8-723A-01BFD5166216}"/>
              </a:ext>
            </a:extLst>
          </p:cNvPr>
          <p:cNvSpPr txBox="1">
            <a:spLocks noChangeArrowheads="1"/>
          </p:cNvSpPr>
          <p:nvPr/>
        </p:nvSpPr>
        <p:spPr bwMode="auto">
          <a:xfrm>
            <a:off x="5077577" y="3580994"/>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2</a:t>
            </a:r>
          </a:p>
        </p:txBody>
      </p:sp>
      <p:sp>
        <p:nvSpPr>
          <p:cNvPr id="100" name="Text Box 29">
            <a:extLst>
              <a:ext uri="{FF2B5EF4-FFF2-40B4-BE49-F238E27FC236}">
                <a16:creationId xmlns:a16="http://schemas.microsoft.com/office/drawing/2014/main" id="{400FF7C2-CCD5-3D28-77A1-3CBE8B069605}"/>
              </a:ext>
            </a:extLst>
          </p:cNvPr>
          <p:cNvSpPr txBox="1">
            <a:spLocks noChangeArrowheads="1"/>
          </p:cNvSpPr>
          <p:nvPr/>
        </p:nvSpPr>
        <p:spPr bwMode="auto">
          <a:xfrm>
            <a:off x="4163177" y="3428594"/>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101" name="Text Box 30">
            <a:extLst>
              <a:ext uri="{FF2B5EF4-FFF2-40B4-BE49-F238E27FC236}">
                <a16:creationId xmlns:a16="http://schemas.microsoft.com/office/drawing/2014/main" id="{532770A0-6AA2-8BEA-D947-DBCC975F1E18}"/>
              </a:ext>
            </a:extLst>
          </p:cNvPr>
          <p:cNvSpPr txBox="1">
            <a:spLocks noChangeArrowheads="1"/>
          </p:cNvSpPr>
          <p:nvPr/>
        </p:nvSpPr>
        <p:spPr bwMode="auto">
          <a:xfrm>
            <a:off x="4086977" y="4723994"/>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4</a:t>
            </a:r>
          </a:p>
        </p:txBody>
      </p:sp>
      <p:sp>
        <p:nvSpPr>
          <p:cNvPr id="102" name="Text Box 32">
            <a:extLst>
              <a:ext uri="{FF2B5EF4-FFF2-40B4-BE49-F238E27FC236}">
                <a16:creationId xmlns:a16="http://schemas.microsoft.com/office/drawing/2014/main" id="{EF1F0D6F-A927-B803-221A-FE7A2C434340}"/>
              </a:ext>
            </a:extLst>
          </p:cNvPr>
          <p:cNvSpPr txBox="1">
            <a:spLocks noChangeArrowheads="1"/>
          </p:cNvSpPr>
          <p:nvPr/>
        </p:nvSpPr>
        <p:spPr bwMode="auto">
          <a:xfrm>
            <a:off x="3248777" y="2331631"/>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FF0000"/>
                </a:solidFill>
                <a:latin typeface="Arial" panose="020B0604020202020204" pitchFamily="34" charset="0"/>
                <a:sym typeface="Symbol" panose="05050102010706020507" pitchFamily="18" charset="2"/>
              </a:rPr>
              <a:t>3</a:t>
            </a:r>
          </a:p>
        </p:txBody>
      </p:sp>
      <p:sp>
        <p:nvSpPr>
          <p:cNvPr id="103" name="Text Box 33">
            <a:extLst>
              <a:ext uri="{FF2B5EF4-FFF2-40B4-BE49-F238E27FC236}">
                <a16:creationId xmlns:a16="http://schemas.microsoft.com/office/drawing/2014/main" id="{3A8AF8B6-6BB5-1815-D511-C287AF563D8D}"/>
              </a:ext>
            </a:extLst>
          </p:cNvPr>
          <p:cNvSpPr txBox="1">
            <a:spLocks noChangeArrowheads="1"/>
          </p:cNvSpPr>
          <p:nvPr/>
        </p:nvSpPr>
        <p:spPr bwMode="auto">
          <a:xfrm>
            <a:off x="4772777" y="2331631"/>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a:t>
            </a:r>
          </a:p>
        </p:txBody>
      </p:sp>
      <p:sp>
        <p:nvSpPr>
          <p:cNvPr id="104" name="Text Box 34">
            <a:extLst>
              <a:ext uri="{FF2B5EF4-FFF2-40B4-BE49-F238E27FC236}">
                <a16:creationId xmlns:a16="http://schemas.microsoft.com/office/drawing/2014/main" id="{3526F24C-0A34-1336-4B9C-27B52421007E}"/>
              </a:ext>
            </a:extLst>
          </p:cNvPr>
          <p:cNvSpPr txBox="1">
            <a:spLocks noChangeArrowheads="1"/>
          </p:cNvSpPr>
          <p:nvPr/>
        </p:nvSpPr>
        <p:spPr bwMode="auto">
          <a:xfrm>
            <a:off x="5229977" y="4389031"/>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a:t>
            </a:r>
          </a:p>
        </p:txBody>
      </p:sp>
      <p:sp>
        <p:nvSpPr>
          <p:cNvPr id="105" name="Text Box 35">
            <a:extLst>
              <a:ext uri="{FF2B5EF4-FFF2-40B4-BE49-F238E27FC236}">
                <a16:creationId xmlns:a16="http://schemas.microsoft.com/office/drawing/2014/main" id="{8B9E853D-DFA1-283B-FFC4-0D06651A08DA}"/>
              </a:ext>
            </a:extLst>
          </p:cNvPr>
          <p:cNvSpPr txBox="1">
            <a:spLocks noChangeArrowheads="1"/>
          </p:cNvSpPr>
          <p:nvPr/>
        </p:nvSpPr>
        <p:spPr bwMode="auto">
          <a:xfrm>
            <a:off x="3629777" y="4176306"/>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FF0000"/>
                </a:solidFill>
                <a:latin typeface="Arial" panose="020B0604020202020204" pitchFamily="34" charset="0"/>
                <a:sym typeface="Symbol" panose="05050102010706020507" pitchFamily="18" charset="2"/>
              </a:rPr>
              <a:t>1</a:t>
            </a:r>
          </a:p>
        </p:txBody>
      </p:sp>
      <p:sp>
        <p:nvSpPr>
          <p:cNvPr id="106" name="Text Box 36">
            <a:extLst>
              <a:ext uri="{FF2B5EF4-FFF2-40B4-BE49-F238E27FC236}">
                <a16:creationId xmlns:a16="http://schemas.microsoft.com/office/drawing/2014/main" id="{9C27D90A-3068-4275-7399-2921982489BE}"/>
              </a:ext>
            </a:extLst>
          </p:cNvPr>
          <p:cNvSpPr txBox="1">
            <a:spLocks noChangeArrowheads="1"/>
          </p:cNvSpPr>
          <p:nvPr/>
        </p:nvSpPr>
        <p:spPr bwMode="auto">
          <a:xfrm>
            <a:off x="2105777" y="3261906"/>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0</a:t>
            </a:r>
          </a:p>
        </p:txBody>
      </p:sp>
      <mc:AlternateContent xmlns:mc="http://schemas.openxmlformats.org/markup-compatibility/2006" xmlns:a14="http://schemas.microsoft.com/office/drawing/2010/main">
        <mc:Choice Requires="a14">
          <p:graphicFrame>
            <p:nvGraphicFramePr>
              <p:cNvPr id="109" name="Content Placeholder 4">
                <a:extLst>
                  <a:ext uri="{FF2B5EF4-FFF2-40B4-BE49-F238E27FC236}">
                    <a16:creationId xmlns:a16="http://schemas.microsoft.com/office/drawing/2014/main" id="{B062E2ED-E8B8-8361-4F51-6383EBC0B49B}"/>
                  </a:ext>
                </a:extLst>
              </p:cNvPr>
              <p:cNvGraphicFramePr>
                <a:graphicFrameLocks/>
              </p:cNvGraphicFramePr>
              <p:nvPr>
                <p:extLst>
                  <p:ext uri="{D42A27DB-BD31-4B8C-83A1-F6EECF244321}">
                    <p14:modId xmlns:p14="http://schemas.microsoft.com/office/powerpoint/2010/main" val="3891138562"/>
                  </p:ext>
                </p:extLst>
              </p:nvPr>
            </p:nvGraphicFramePr>
            <p:xfrm>
              <a:off x="5813176" y="2606586"/>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A</a:t>
                          </a:r>
                          <a:endParaRPr lang="en-SE" dirty="0">
                            <a:solidFill>
                              <a:schemeClr val="tx1"/>
                            </a:solidFill>
                          </a:endParaRPr>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B</a:t>
                          </a:r>
                          <a:endParaRPr lang="en-SE" dirty="0"/>
                        </a:p>
                      </a:txBody>
                      <a:tcPr/>
                    </a:tc>
                    <a:tc>
                      <a:txBody>
                        <a:bodyPr/>
                        <a:lstStyle/>
                        <a:p>
                          <a:pPr algn="ctr"/>
                          <a:r>
                            <a:rPr lang="en-US" dirty="0">
                              <a:solidFill>
                                <a:srgbClr val="FF0000"/>
                              </a:solidFill>
                            </a:rPr>
                            <a:t>3</a:t>
                          </a:r>
                          <a:endParaRPr lang="en-SE" dirty="0">
                            <a:solidFill>
                              <a:srgbClr val="FF0000"/>
                            </a:solidFill>
                          </a:endParaRPr>
                        </a:p>
                      </a:txBody>
                      <a:tcPr/>
                    </a:tc>
                    <a:tc>
                      <a:txBody>
                        <a:bodyPr/>
                        <a:lstStyle/>
                        <a:p>
                          <a:pPr algn="ctr"/>
                          <a:r>
                            <a:rPr lang="en-US" dirty="0">
                              <a:solidFill>
                                <a:srgbClr val="FF0000"/>
                              </a:solidFill>
                            </a:rPr>
                            <a:t>A</a:t>
                          </a:r>
                          <a:endParaRPr lang="en-SE" dirty="0">
                            <a:solidFill>
                              <a:srgbClr val="FF0000"/>
                            </a:solidFill>
                          </a:endParaRPr>
                        </a:p>
                      </a:txBody>
                      <a:tcPr/>
                    </a:tc>
                    <a:extLst>
                      <a:ext uri="{0D108BD9-81ED-4DB2-BD59-A6C34878D82A}">
                        <a16:rowId xmlns:a16="http://schemas.microsoft.com/office/drawing/2014/main" val="616934466"/>
                      </a:ext>
                    </a:extLst>
                  </a:tr>
                  <a:tr h="370840">
                    <a:tc>
                      <a:txBody>
                        <a:bodyPr/>
                        <a:lstStyle/>
                        <a:p>
                          <a:pPr algn="ctr"/>
                          <a:r>
                            <a:rPr lang="en-US" dirty="0"/>
                            <a:t>C</a:t>
                          </a:r>
                          <a:endParaRPr lang="en-SE" dirty="0"/>
                        </a:p>
                      </a:txBody>
                      <a:tcPr/>
                    </a:tc>
                    <a:tc>
                      <a:txBody>
                        <a:bodyPr/>
                        <a:lstStyle/>
                        <a:p>
                          <a:pPr algn="ctr"/>
                          <a:r>
                            <a:rPr lang="en-US" dirty="0">
                              <a:solidFill>
                                <a:srgbClr val="FF0000"/>
                              </a:solidFill>
                            </a:rPr>
                            <a:t>1</a:t>
                          </a:r>
                          <a:endParaRPr lang="en-SE" dirty="0">
                            <a:solidFill>
                              <a:srgbClr val="FF0000"/>
                            </a:solidFill>
                          </a:endParaRPr>
                        </a:p>
                      </a:txBody>
                      <a:tcPr/>
                    </a:tc>
                    <a:tc>
                      <a:txBody>
                        <a:bodyPr/>
                        <a:lstStyle/>
                        <a:p>
                          <a:pPr algn="ctr"/>
                          <a:r>
                            <a:rPr lang="en-US" dirty="0">
                              <a:solidFill>
                                <a:srgbClr val="FF0000"/>
                              </a:solidFill>
                            </a:rPr>
                            <a:t>A</a:t>
                          </a:r>
                          <a:endParaRPr lang="en-SE" dirty="0">
                            <a:solidFill>
                              <a:srgbClr val="FF0000"/>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2443210191"/>
                      </a:ext>
                    </a:extLst>
                  </a:tr>
                  <a:tr h="370840">
                    <a:tc>
                      <a:txBody>
                        <a:bodyPr/>
                        <a:lstStyle/>
                        <a:p>
                          <a:pPr algn="ctr"/>
                          <a:r>
                            <a:rPr lang="en-US" dirty="0"/>
                            <a:t>E</a:t>
                          </a:r>
                          <a:endParaRPr lang="en-SE"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2054454676"/>
                      </a:ext>
                    </a:extLst>
                  </a:tr>
                </a:tbl>
              </a:graphicData>
            </a:graphic>
          </p:graphicFrame>
        </mc:Choice>
        <mc:Fallback xmlns="">
          <p:graphicFrame>
            <p:nvGraphicFramePr>
              <p:cNvPr id="109" name="Content Placeholder 4">
                <a:extLst>
                  <a:ext uri="{FF2B5EF4-FFF2-40B4-BE49-F238E27FC236}">
                    <a16:creationId xmlns:a16="http://schemas.microsoft.com/office/drawing/2014/main" id="{B062E2ED-E8B8-8361-4F51-6383EBC0B49B}"/>
                  </a:ext>
                </a:extLst>
              </p:cNvPr>
              <p:cNvGraphicFramePr>
                <a:graphicFrameLocks/>
              </p:cNvGraphicFramePr>
              <p:nvPr>
                <p:extLst>
                  <p:ext uri="{D42A27DB-BD31-4B8C-83A1-F6EECF244321}">
                    <p14:modId xmlns:p14="http://schemas.microsoft.com/office/powerpoint/2010/main" val="3891138562"/>
                  </p:ext>
                </p:extLst>
              </p:nvPr>
            </p:nvGraphicFramePr>
            <p:xfrm>
              <a:off x="5813176" y="2606586"/>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A</a:t>
                          </a:r>
                          <a:endParaRPr lang="en-SE" dirty="0">
                            <a:solidFill>
                              <a:schemeClr val="tx1"/>
                            </a:solidFill>
                          </a:endParaRPr>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B</a:t>
                          </a:r>
                          <a:endParaRPr lang="en-SE" dirty="0"/>
                        </a:p>
                      </a:txBody>
                      <a:tcPr/>
                    </a:tc>
                    <a:tc>
                      <a:txBody>
                        <a:bodyPr/>
                        <a:lstStyle/>
                        <a:p>
                          <a:pPr algn="ctr"/>
                          <a:r>
                            <a:rPr lang="en-US" dirty="0">
                              <a:solidFill>
                                <a:srgbClr val="FF0000"/>
                              </a:solidFill>
                            </a:rPr>
                            <a:t>3</a:t>
                          </a:r>
                          <a:endParaRPr lang="en-SE" dirty="0">
                            <a:solidFill>
                              <a:srgbClr val="FF0000"/>
                            </a:solidFill>
                          </a:endParaRPr>
                        </a:p>
                      </a:txBody>
                      <a:tcPr/>
                    </a:tc>
                    <a:tc>
                      <a:txBody>
                        <a:bodyPr/>
                        <a:lstStyle/>
                        <a:p>
                          <a:pPr algn="ctr"/>
                          <a:r>
                            <a:rPr lang="en-US" dirty="0">
                              <a:solidFill>
                                <a:srgbClr val="FF0000"/>
                              </a:solidFill>
                            </a:rPr>
                            <a:t>A</a:t>
                          </a:r>
                          <a:endParaRPr lang="en-SE" dirty="0">
                            <a:solidFill>
                              <a:srgbClr val="FF0000"/>
                            </a:solidFill>
                          </a:endParaRPr>
                        </a:p>
                      </a:txBody>
                      <a:tcPr/>
                    </a:tc>
                    <a:extLst>
                      <a:ext uri="{0D108BD9-81ED-4DB2-BD59-A6C34878D82A}">
                        <a16:rowId xmlns:a16="http://schemas.microsoft.com/office/drawing/2014/main" val="616934466"/>
                      </a:ext>
                    </a:extLst>
                  </a:tr>
                  <a:tr h="370840">
                    <a:tc>
                      <a:txBody>
                        <a:bodyPr/>
                        <a:lstStyle/>
                        <a:p>
                          <a:pPr algn="ctr"/>
                          <a:r>
                            <a:rPr lang="en-US" dirty="0"/>
                            <a:t>C</a:t>
                          </a:r>
                          <a:endParaRPr lang="en-SE" dirty="0"/>
                        </a:p>
                      </a:txBody>
                      <a:tcPr/>
                    </a:tc>
                    <a:tc>
                      <a:txBody>
                        <a:bodyPr/>
                        <a:lstStyle/>
                        <a:p>
                          <a:pPr algn="ctr"/>
                          <a:r>
                            <a:rPr lang="en-US" dirty="0">
                              <a:solidFill>
                                <a:srgbClr val="FF0000"/>
                              </a:solidFill>
                            </a:rPr>
                            <a:t>1</a:t>
                          </a:r>
                          <a:endParaRPr lang="en-SE" dirty="0">
                            <a:solidFill>
                              <a:srgbClr val="FF0000"/>
                            </a:solidFill>
                          </a:endParaRPr>
                        </a:p>
                      </a:txBody>
                      <a:tcPr/>
                    </a:tc>
                    <a:tc>
                      <a:txBody>
                        <a:bodyPr/>
                        <a:lstStyle/>
                        <a:p>
                          <a:pPr algn="ctr"/>
                          <a:r>
                            <a:rPr lang="en-US" dirty="0">
                              <a:solidFill>
                                <a:srgbClr val="FF0000"/>
                              </a:solidFill>
                            </a:rPr>
                            <a:t>A</a:t>
                          </a:r>
                          <a:endParaRPr lang="en-SE" dirty="0">
                            <a:solidFill>
                              <a:srgbClr val="FF0000"/>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endParaRPr lang="en-SE"/>
                        </a:p>
                      </a:txBody>
                      <a:tcPr>
                        <a:blipFill>
                          <a:blip r:embed="rId2"/>
                          <a:stretch>
                            <a:fillRect l="-100000" t="-408197" r="-107792" b="-124590"/>
                          </a:stretch>
                        </a:blipFill>
                      </a:tcPr>
                    </a:tc>
                    <a:tc>
                      <a:txBody>
                        <a:bodyPr/>
                        <a:lstStyle/>
                        <a:p>
                          <a:pPr algn="ctr"/>
                          <a:endParaRPr lang="en-SE"/>
                        </a:p>
                      </a:txBody>
                      <a:tcPr/>
                    </a:tc>
                    <a:extLst>
                      <a:ext uri="{0D108BD9-81ED-4DB2-BD59-A6C34878D82A}">
                        <a16:rowId xmlns:a16="http://schemas.microsoft.com/office/drawing/2014/main" val="2443210191"/>
                      </a:ext>
                    </a:extLst>
                  </a:tr>
                  <a:tr h="370840">
                    <a:tc>
                      <a:txBody>
                        <a:bodyPr/>
                        <a:lstStyle/>
                        <a:p>
                          <a:pPr algn="ctr"/>
                          <a:r>
                            <a:rPr lang="en-US" dirty="0"/>
                            <a:t>E</a:t>
                          </a:r>
                          <a:endParaRPr lang="en-SE" dirty="0"/>
                        </a:p>
                      </a:txBody>
                      <a:tcPr/>
                    </a:tc>
                    <a:tc>
                      <a:txBody>
                        <a:bodyPr/>
                        <a:lstStyle/>
                        <a:p>
                          <a:endParaRPr lang="en-SE"/>
                        </a:p>
                      </a:txBody>
                      <a:tcPr>
                        <a:blipFill>
                          <a:blip r:embed="rId2"/>
                          <a:stretch>
                            <a:fillRect l="-100000" t="-508197" r="-107792" b="-24590"/>
                          </a:stretch>
                        </a:blipFill>
                      </a:tcPr>
                    </a:tc>
                    <a:tc>
                      <a:txBody>
                        <a:bodyPr/>
                        <a:lstStyle/>
                        <a:p>
                          <a:pPr algn="ctr"/>
                          <a:endParaRPr lang="en-SE" dirty="0"/>
                        </a:p>
                      </a:txBody>
                      <a:tcPr/>
                    </a:tc>
                    <a:extLst>
                      <a:ext uri="{0D108BD9-81ED-4DB2-BD59-A6C34878D82A}">
                        <a16:rowId xmlns:a16="http://schemas.microsoft.com/office/drawing/2014/main" val="2054454676"/>
                      </a:ext>
                    </a:extLst>
                  </a:tr>
                </a:tbl>
              </a:graphicData>
            </a:graphic>
          </p:graphicFrame>
        </mc:Fallback>
      </mc:AlternateContent>
      <p:grpSp>
        <p:nvGrpSpPr>
          <p:cNvPr id="113" name="Group 3">
            <a:extLst>
              <a:ext uri="{FF2B5EF4-FFF2-40B4-BE49-F238E27FC236}">
                <a16:creationId xmlns:a16="http://schemas.microsoft.com/office/drawing/2014/main" id="{5AF3C362-86B0-F979-46A8-01CBDD1102EF}"/>
              </a:ext>
            </a:extLst>
          </p:cNvPr>
          <p:cNvGrpSpPr>
            <a:grpSpLocks/>
          </p:cNvGrpSpPr>
          <p:nvPr/>
        </p:nvGrpSpPr>
        <p:grpSpPr bwMode="auto">
          <a:xfrm>
            <a:off x="1991477" y="3658781"/>
            <a:ext cx="533400" cy="533400"/>
            <a:chOff x="1824" y="2736"/>
            <a:chExt cx="336" cy="336"/>
          </a:xfrm>
        </p:grpSpPr>
        <p:sp>
          <p:nvSpPr>
            <p:cNvPr id="114" name="Oval 4">
              <a:extLst>
                <a:ext uri="{FF2B5EF4-FFF2-40B4-BE49-F238E27FC236}">
                  <a16:creationId xmlns:a16="http://schemas.microsoft.com/office/drawing/2014/main" id="{EFC2A8CB-B375-ADED-011F-0D2B404751D9}"/>
                </a:ext>
              </a:extLst>
            </p:cNvPr>
            <p:cNvSpPr>
              <a:spLocks noChangeArrowheads="1"/>
            </p:cNvSpPr>
            <p:nvPr/>
          </p:nvSpPr>
          <p:spPr bwMode="auto">
            <a:xfrm>
              <a:off x="1824" y="2736"/>
              <a:ext cx="336" cy="336"/>
            </a:xfrm>
            <a:prstGeom prst="ellipse">
              <a:avLst/>
            </a:prstGeom>
            <a:solidFill>
              <a:srgbClr val="F50BE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5" name="Text Box 5">
              <a:extLst>
                <a:ext uri="{FF2B5EF4-FFF2-40B4-BE49-F238E27FC236}">
                  <a16:creationId xmlns:a16="http://schemas.microsoft.com/office/drawing/2014/main" id="{E972A5FD-E251-7388-D3DE-B4C2AF7BAC10}"/>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A</a:t>
              </a:r>
            </a:p>
          </p:txBody>
        </p:sp>
      </p:grpSp>
    </p:spTree>
    <p:extLst>
      <p:ext uri="{BB962C8B-B14F-4D97-AF65-F5344CB8AC3E}">
        <p14:creationId xmlns:p14="http://schemas.microsoft.com/office/powerpoint/2010/main" val="351038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FF6D1-D76F-2F60-EB90-4A4DF11F70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3D33E4-C57E-E199-B03F-AE20619C5AE3}"/>
              </a:ext>
            </a:extLst>
          </p:cNvPr>
          <p:cNvSpPr>
            <a:spLocks noGrp="1"/>
          </p:cNvSpPr>
          <p:nvPr>
            <p:ph type="title"/>
          </p:nvPr>
        </p:nvSpPr>
        <p:spPr/>
        <p:txBody>
          <a:bodyPr/>
          <a:lstStyle/>
          <a:p>
            <a:r>
              <a:rPr lang="en-US" dirty="0"/>
              <a:t>Visit vertex C </a:t>
            </a:r>
            <a:endParaRPr lang="en-SE" dirty="0"/>
          </a:p>
        </p:txBody>
      </p:sp>
      <p:sp>
        <p:nvSpPr>
          <p:cNvPr id="3" name="Content Placeholder 2">
            <a:extLst>
              <a:ext uri="{FF2B5EF4-FFF2-40B4-BE49-F238E27FC236}">
                <a16:creationId xmlns:a16="http://schemas.microsoft.com/office/drawing/2014/main" id="{8B094A71-461C-26E4-FCF9-C17C5A0D7EDD}"/>
              </a:ext>
            </a:extLst>
          </p:cNvPr>
          <p:cNvSpPr>
            <a:spLocks noGrp="1"/>
          </p:cNvSpPr>
          <p:nvPr>
            <p:ph idx="1"/>
          </p:nvPr>
        </p:nvSpPr>
        <p:spPr/>
        <p:txBody>
          <a:bodyPr/>
          <a:lstStyle/>
          <a:p>
            <a:endParaRPr lang="en-SE" dirty="0"/>
          </a:p>
        </p:txBody>
      </p:sp>
      <mc:AlternateContent xmlns:mc="http://schemas.openxmlformats.org/markup-compatibility/2006" xmlns:a14="http://schemas.microsoft.com/office/drawing/2010/main">
        <mc:Choice Requires="a14">
          <p:graphicFrame>
            <p:nvGraphicFramePr>
              <p:cNvPr id="72" name="Content Placeholder 4">
                <a:extLst>
                  <a:ext uri="{FF2B5EF4-FFF2-40B4-BE49-F238E27FC236}">
                    <a16:creationId xmlns:a16="http://schemas.microsoft.com/office/drawing/2014/main" id="{2487B5E4-A688-1A48-79AF-3691219581C1}"/>
                  </a:ext>
                </a:extLst>
              </p:cNvPr>
              <p:cNvGraphicFramePr>
                <a:graphicFrameLocks/>
              </p:cNvGraphicFramePr>
              <p:nvPr>
                <p:extLst>
                  <p:ext uri="{D42A27DB-BD31-4B8C-83A1-F6EECF244321}">
                    <p14:modId xmlns:p14="http://schemas.microsoft.com/office/powerpoint/2010/main" val="455348587"/>
                  </p:ext>
                </p:extLst>
              </p:nvPr>
            </p:nvGraphicFramePr>
            <p:xfrm>
              <a:off x="5758747" y="2489427"/>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r>
                            <a:rPr lang="en-US" dirty="0"/>
                            <a:t>SD</a:t>
                          </a:r>
                          <a:endParaRPr lang="en-SE" dirty="0"/>
                        </a:p>
                      </a:txBody>
                      <a:tcPr/>
                    </a:tc>
                    <a:tc>
                      <a:txBody>
                        <a:bodyPr/>
                        <a:lstStyle/>
                        <a:p>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A</a:t>
                          </a:r>
                          <a:endParaRPr lang="en-SE" dirty="0">
                            <a:solidFill>
                              <a:schemeClr val="tx1"/>
                            </a:solidFill>
                          </a:endParaRPr>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B</a:t>
                          </a:r>
                          <a:endParaRPr lang="en-SE" dirty="0"/>
                        </a:p>
                      </a:txBody>
                      <a:tcPr/>
                    </a:tc>
                    <a:tc>
                      <a:txBody>
                        <a:bodyPr/>
                        <a:lstStyle/>
                        <a:p>
                          <a:pPr algn="ctr"/>
                          <a:r>
                            <a:rPr lang="en-US" dirty="0">
                              <a:solidFill>
                                <a:srgbClr val="FF0000"/>
                              </a:solidFill>
                            </a:rPr>
                            <a:t>2</a:t>
                          </a:r>
                          <a:endParaRPr lang="en-SE" dirty="0">
                            <a:solidFill>
                              <a:srgbClr val="FF0000"/>
                            </a:solidFill>
                          </a:endParaRPr>
                        </a:p>
                      </a:txBody>
                      <a:tcPr/>
                    </a:tc>
                    <a:tc>
                      <a:txBody>
                        <a:bodyPr/>
                        <a:lstStyle/>
                        <a:p>
                          <a:pPr algn="ctr"/>
                          <a:r>
                            <a:rPr lang="en-US" dirty="0">
                              <a:solidFill>
                                <a:srgbClr val="FF0000"/>
                              </a:solidFill>
                            </a:rPr>
                            <a:t>C</a:t>
                          </a:r>
                          <a:endParaRPr lang="en-SE" dirty="0">
                            <a:solidFill>
                              <a:srgbClr val="FF0000"/>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US" dirty="0">
                              <a:solidFill>
                                <a:schemeClr val="tx1"/>
                              </a:solidFill>
                            </a:rPr>
                            <a:t>1</a:t>
                          </a:r>
                          <a:endParaRPr lang="en-SE" dirty="0">
                            <a:solidFill>
                              <a:schemeClr val="tx1"/>
                            </a:solidFill>
                          </a:endParaRPr>
                        </a:p>
                      </a:txBody>
                      <a:tcPr/>
                    </a:tc>
                    <a:tc>
                      <a:txBody>
                        <a:bodyPr/>
                        <a:lstStyle/>
                        <a:p>
                          <a:pPr algn="ctr"/>
                          <a:r>
                            <a:rPr lang="en-US"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2443210191"/>
                      </a:ext>
                    </a:extLst>
                  </a:tr>
                  <a:tr h="370840">
                    <a:tc>
                      <a:txBody>
                        <a:bodyPr/>
                        <a:lstStyle/>
                        <a:p>
                          <a:pPr algn="ctr"/>
                          <a:r>
                            <a:rPr lang="en-US" dirty="0"/>
                            <a:t>E</a:t>
                          </a:r>
                          <a:endParaRPr lang="en-SE" dirty="0"/>
                        </a:p>
                      </a:txBody>
                      <a:tcPr/>
                    </a:tc>
                    <a:tc>
                      <a:txBody>
                        <a:bodyPr/>
                        <a:lstStyle/>
                        <a:p>
                          <a:pPr algn="ctr"/>
                          <a:r>
                            <a:rPr lang="en-US" dirty="0">
                              <a:solidFill>
                                <a:srgbClr val="FF0000"/>
                              </a:solidFill>
                            </a:rPr>
                            <a:t>5</a:t>
                          </a:r>
                          <a:endParaRPr lang="en-SE" dirty="0">
                            <a:solidFill>
                              <a:srgbClr val="FF0000"/>
                            </a:solidFill>
                          </a:endParaRPr>
                        </a:p>
                      </a:txBody>
                      <a:tcPr/>
                    </a:tc>
                    <a:tc>
                      <a:txBody>
                        <a:bodyPr/>
                        <a:lstStyle/>
                        <a:p>
                          <a:pPr algn="ctr"/>
                          <a:r>
                            <a:rPr lang="en-US" dirty="0">
                              <a:solidFill>
                                <a:srgbClr val="FF0000"/>
                              </a:solidFill>
                            </a:rPr>
                            <a:t>C</a:t>
                          </a:r>
                          <a:endParaRPr lang="en-SE" dirty="0">
                            <a:solidFill>
                              <a:srgbClr val="FF0000"/>
                            </a:solidFill>
                          </a:endParaRPr>
                        </a:p>
                      </a:txBody>
                      <a:tcPr/>
                    </a:tc>
                    <a:extLst>
                      <a:ext uri="{0D108BD9-81ED-4DB2-BD59-A6C34878D82A}">
                        <a16:rowId xmlns:a16="http://schemas.microsoft.com/office/drawing/2014/main" val="2054454676"/>
                      </a:ext>
                    </a:extLst>
                  </a:tr>
                </a:tbl>
              </a:graphicData>
            </a:graphic>
          </p:graphicFrame>
        </mc:Choice>
        <mc:Fallback xmlns="">
          <p:graphicFrame>
            <p:nvGraphicFramePr>
              <p:cNvPr id="72" name="Content Placeholder 4">
                <a:extLst>
                  <a:ext uri="{FF2B5EF4-FFF2-40B4-BE49-F238E27FC236}">
                    <a16:creationId xmlns:a16="http://schemas.microsoft.com/office/drawing/2014/main" id="{2487B5E4-A688-1A48-79AF-3691219581C1}"/>
                  </a:ext>
                </a:extLst>
              </p:cNvPr>
              <p:cNvGraphicFramePr>
                <a:graphicFrameLocks/>
              </p:cNvGraphicFramePr>
              <p:nvPr>
                <p:extLst>
                  <p:ext uri="{D42A27DB-BD31-4B8C-83A1-F6EECF244321}">
                    <p14:modId xmlns:p14="http://schemas.microsoft.com/office/powerpoint/2010/main" val="455348587"/>
                  </p:ext>
                </p:extLst>
              </p:nvPr>
            </p:nvGraphicFramePr>
            <p:xfrm>
              <a:off x="5758747" y="2489427"/>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r>
                            <a:rPr lang="en-US" dirty="0"/>
                            <a:t>SD</a:t>
                          </a:r>
                          <a:endParaRPr lang="en-SE" dirty="0"/>
                        </a:p>
                      </a:txBody>
                      <a:tcPr/>
                    </a:tc>
                    <a:tc>
                      <a:txBody>
                        <a:bodyPr/>
                        <a:lstStyle/>
                        <a:p>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A</a:t>
                          </a:r>
                          <a:endParaRPr lang="en-SE" dirty="0">
                            <a:solidFill>
                              <a:schemeClr val="tx1"/>
                            </a:solidFill>
                          </a:endParaRPr>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B</a:t>
                          </a:r>
                          <a:endParaRPr lang="en-SE" dirty="0"/>
                        </a:p>
                      </a:txBody>
                      <a:tcPr/>
                    </a:tc>
                    <a:tc>
                      <a:txBody>
                        <a:bodyPr/>
                        <a:lstStyle/>
                        <a:p>
                          <a:pPr algn="ctr"/>
                          <a:r>
                            <a:rPr lang="en-US" dirty="0">
                              <a:solidFill>
                                <a:srgbClr val="FF0000"/>
                              </a:solidFill>
                            </a:rPr>
                            <a:t>2</a:t>
                          </a:r>
                          <a:endParaRPr lang="en-SE" dirty="0">
                            <a:solidFill>
                              <a:srgbClr val="FF0000"/>
                            </a:solidFill>
                          </a:endParaRPr>
                        </a:p>
                      </a:txBody>
                      <a:tcPr/>
                    </a:tc>
                    <a:tc>
                      <a:txBody>
                        <a:bodyPr/>
                        <a:lstStyle/>
                        <a:p>
                          <a:pPr algn="ctr"/>
                          <a:r>
                            <a:rPr lang="en-US" dirty="0">
                              <a:solidFill>
                                <a:srgbClr val="FF0000"/>
                              </a:solidFill>
                            </a:rPr>
                            <a:t>C</a:t>
                          </a:r>
                          <a:endParaRPr lang="en-SE" dirty="0">
                            <a:solidFill>
                              <a:srgbClr val="FF0000"/>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US" dirty="0">
                              <a:solidFill>
                                <a:schemeClr val="tx1"/>
                              </a:solidFill>
                            </a:rPr>
                            <a:t>1</a:t>
                          </a:r>
                          <a:endParaRPr lang="en-SE" dirty="0">
                            <a:solidFill>
                              <a:schemeClr val="tx1"/>
                            </a:solidFill>
                          </a:endParaRPr>
                        </a:p>
                      </a:txBody>
                      <a:tcPr/>
                    </a:tc>
                    <a:tc>
                      <a:txBody>
                        <a:bodyPr/>
                        <a:lstStyle/>
                        <a:p>
                          <a:pPr algn="ctr"/>
                          <a:r>
                            <a:rPr lang="en-US"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endParaRPr lang="en-SE"/>
                        </a:p>
                      </a:txBody>
                      <a:tcPr>
                        <a:blipFill>
                          <a:blip r:embed="rId2"/>
                          <a:stretch>
                            <a:fillRect l="-100000" t="-408197" r="-107792" b="-124590"/>
                          </a:stretch>
                        </a:blipFill>
                      </a:tcPr>
                    </a:tc>
                    <a:tc>
                      <a:txBody>
                        <a:bodyPr/>
                        <a:lstStyle/>
                        <a:p>
                          <a:pPr algn="ctr"/>
                          <a:endParaRPr lang="en-SE"/>
                        </a:p>
                      </a:txBody>
                      <a:tcPr/>
                    </a:tc>
                    <a:extLst>
                      <a:ext uri="{0D108BD9-81ED-4DB2-BD59-A6C34878D82A}">
                        <a16:rowId xmlns:a16="http://schemas.microsoft.com/office/drawing/2014/main" val="2443210191"/>
                      </a:ext>
                    </a:extLst>
                  </a:tr>
                  <a:tr h="370840">
                    <a:tc>
                      <a:txBody>
                        <a:bodyPr/>
                        <a:lstStyle/>
                        <a:p>
                          <a:pPr algn="ctr"/>
                          <a:r>
                            <a:rPr lang="en-US" dirty="0"/>
                            <a:t>E</a:t>
                          </a:r>
                          <a:endParaRPr lang="en-SE" dirty="0"/>
                        </a:p>
                      </a:txBody>
                      <a:tcPr/>
                    </a:tc>
                    <a:tc>
                      <a:txBody>
                        <a:bodyPr/>
                        <a:lstStyle/>
                        <a:p>
                          <a:pPr algn="ctr"/>
                          <a:r>
                            <a:rPr lang="en-US" dirty="0">
                              <a:solidFill>
                                <a:srgbClr val="FF0000"/>
                              </a:solidFill>
                            </a:rPr>
                            <a:t>5</a:t>
                          </a:r>
                          <a:endParaRPr lang="en-SE" dirty="0">
                            <a:solidFill>
                              <a:srgbClr val="FF0000"/>
                            </a:solidFill>
                          </a:endParaRPr>
                        </a:p>
                      </a:txBody>
                      <a:tcPr/>
                    </a:tc>
                    <a:tc>
                      <a:txBody>
                        <a:bodyPr/>
                        <a:lstStyle/>
                        <a:p>
                          <a:pPr algn="ctr"/>
                          <a:r>
                            <a:rPr lang="en-US" dirty="0">
                              <a:solidFill>
                                <a:srgbClr val="FF0000"/>
                              </a:solidFill>
                            </a:rPr>
                            <a:t>C</a:t>
                          </a:r>
                          <a:endParaRPr lang="en-SE" dirty="0">
                            <a:solidFill>
                              <a:srgbClr val="FF0000"/>
                            </a:solidFill>
                          </a:endParaRPr>
                        </a:p>
                      </a:txBody>
                      <a:tcPr/>
                    </a:tc>
                    <a:extLst>
                      <a:ext uri="{0D108BD9-81ED-4DB2-BD59-A6C34878D82A}">
                        <a16:rowId xmlns:a16="http://schemas.microsoft.com/office/drawing/2014/main" val="2054454676"/>
                      </a:ext>
                    </a:extLst>
                  </a:tr>
                </a:tbl>
              </a:graphicData>
            </a:graphic>
          </p:graphicFrame>
        </mc:Fallback>
      </mc:AlternateContent>
      <p:sp>
        <p:nvSpPr>
          <p:cNvPr id="4" name="Text Box 2">
            <a:extLst>
              <a:ext uri="{FF2B5EF4-FFF2-40B4-BE49-F238E27FC236}">
                <a16:creationId xmlns:a16="http://schemas.microsoft.com/office/drawing/2014/main" id="{5B5CEA81-438E-1527-A2BC-7414B1014055}"/>
              </a:ext>
            </a:extLst>
          </p:cNvPr>
          <p:cNvSpPr txBox="1">
            <a:spLocks noChangeArrowheads="1"/>
          </p:cNvSpPr>
          <p:nvPr/>
        </p:nvSpPr>
        <p:spPr bwMode="auto">
          <a:xfrm>
            <a:off x="2432348" y="2887639"/>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3</a:t>
            </a:r>
          </a:p>
        </p:txBody>
      </p:sp>
      <p:grpSp>
        <p:nvGrpSpPr>
          <p:cNvPr id="5" name="Group 3">
            <a:extLst>
              <a:ext uri="{FF2B5EF4-FFF2-40B4-BE49-F238E27FC236}">
                <a16:creationId xmlns:a16="http://schemas.microsoft.com/office/drawing/2014/main" id="{4E891E02-074F-6FF7-BC33-7E8ACE519A38}"/>
              </a:ext>
            </a:extLst>
          </p:cNvPr>
          <p:cNvGrpSpPr>
            <a:grpSpLocks/>
          </p:cNvGrpSpPr>
          <p:nvPr/>
        </p:nvGrpSpPr>
        <p:grpSpPr bwMode="auto">
          <a:xfrm>
            <a:off x="1975148" y="3497239"/>
            <a:ext cx="533400" cy="533400"/>
            <a:chOff x="1824" y="2736"/>
            <a:chExt cx="336" cy="336"/>
          </a:xfrm>
        </p:grpSpPr>
        <p:sp>
          <p:nvSpPr>
            <p:cNvPr id="6" name="Oval 4">
              <a:extLst>
                <a:ext uri="{FF2B5EF4-FFF2-40B4-BE49-F238E27FC236}">
                  <a16:creationId xmlns:a16="http://schemas.microsoft.com/office/drawing/2014/main" id="{B62D270F-1A6E-4E89-D415-BD779294C5D2}"/>
                </a:ext>
              </a:extLst>
            </p:cNvPr>
            <p:cNvSpPr>
              <a:spLocks noChangeArrowheads="1"/>
            </p:cNvSpPr>
            <p:nvPr/>
          </p:nvSpPr>
          <p:spPr bwMode="auto">
            <a:xfrm>
              <a:off x="1824" y="2736"/>
              <a:ext cx="336" cy="336"/>
            </a:xfrm>
            <a:prstGeom prst="ellipse">
              <a:avLst/>
            </a:prstGeom>
            <a:solidFill>
              <a:srgbClr val="F50BE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 name="Text Box 5">
              <a:extLst>
                <a:ext uri="{FF2B5EF4-FFF2-40B4-BE49-F238E27FC236}">
                  <a16:creationId xmlns:a16="http://schemas.microsoft.com/office/drawing/2014/main" id="{3207205B-2023-900F-61BD-7363302361D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A</a:t>
              </a:r>
            </a:p>
          </p:txBody>
        </p:sp>
      </p:grpSp>
      <p:grpSp>
        <p:nvGrpSpPr>
          <p:cNvPr id="8" name="Group 6">
            <a:extLst>
              <a:ext uri="{FF2B5EF4-FFF2-40B4-BE49-F238E27FC236}">
                <a16:creationId xmlns:a16="http://schemas.microsoft.com/office/drawing/2014/main" id="{774D10D1-5385-AEE6-F502-F898FDA32DEE}"/>
              </a:ext>
            </a:extLst>
          </p:cNvPr>
          <p:cNvGrpSpPr>
            <a:grpSpLocks/>
          </p:cNvGrpSpPr>
          <p:nvPr/>
        </p:nvGrpSpPr>
        <p:grpSpPr bwMode="auto">
          <a:xfrm>
            <a:off x="3118148" y="2582839"/>
            <a:ext cx="533400" cy="533400"/>
            <a:chOff x="1824" y="2736"/>
            <a:chExt cx="336" cy="336"/>
          </a:xfrm>
        </p:grpSpPr>
        <p:sp>
          <p:nvSpPr>
            <p:cNvPr id="9" name="Oval 7">
              <a:extLst>
                <a:ext uri="{FF2B5EF4-FFF2-40B4-BE49-F238E27FC236}">
                  <a16:creationId xmlns:a16="http://schemas.microsoft.com/office/drawing/2014/main" id="{E25F6DD9-E177-8EDC-F257-36E8996A7C96}"/>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0" name="Text Box 8">
              <a:extLst>
                <a:ext uri="{FF2B5EF4-FFF2-40B4-BE49-F238E27FC236}">
                  <a16:creationId xmlns:a16="http://schemas.microsoft.com/office/drawing/2014/main" id="{78BBC6E2-FE3D-5026-E1B3-FC7667582F3C}"/>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B</a:t>
              </a:r>
            </a:p>
          </p:txBody>
        </p:sp>
      </p:grpSp>
      <p:grpSp>
        <p:nvGrpSpPr>
          <p:cNvPr id="14" name="Group 12">
            <a:extLst>
              <a:ext uri="{FF2B5EF4-FFF2-40B4-BE49-F238E27FC236}">
                <a16:creationId xmlns:a16="http://schemas.microsoft.com/office/drawing/2014/main" id="{D0F0463B-C140-1C72-8A50-C694254234F5}"/>
              </a:ext>
            </a:extLst>
          </p:cNvPr>
          <p:cNvGrpSpPr>
            <a:grpSpLocks/>
          </p:cNvGrpSpPr>
          <p:nvPr/>
        </p:nvGrpSpPr>
        <p:grpSpPr bwMode="auto">
          <a:xfrm>
            <a:off x="4642148" y="4259239"/>
            <a:ext cx="533400" cy="533400"/>
            <a:chOff x="1824" y="2736"/>
            <a:chExt cx="336" cy="336"/>
          </a:xfrm>
        </p:grpSpPr>
        <p:sp>
          <p:nvSpPr>
            <p:cNvPr id="15" name="Oval 13">
              <a:extLst>
                <a:ext uri="{FF2B5EF4-FFF2-40B4-BE49-F238E27FC236}">
                  <a16:creationId xmlns:a16="http://schemas.microsoft.com/office/drawing/2014/main" id="{10A5FBBA-6842-D455-5734-174C1F9C0BC7}"/>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6" name="Text Box 14">
              <a:extLst>
                <a:ext uri="{FF2B5EF4-FFF2-40B4-BE49-F238E27FC236}">
                  <a16:creationId xmlns:a16="http://schemas.microsoft.com/office/drawing/2014/main" id="{AA097443-A4EE-5BA9-EB72-4F13B9E58241}"/>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E</a:t>
              </a:r>
            </a:p>
          </p:txBody>
        </p:sp>
      </p:grpSp>
      <p:grpSp>
        <p:nvGrpSpPr>
          <p:cNvPr id="17" name="Group 15">
            <a:extLst>
              <a:ext uri="{FF2B5EF4-FFF2-40B4-BE49-F238E27FC236}">
                <a16:creationId xmlns:a16="http://schemas.microsoft.com/office/drawing/2014/main" id="{22B5BBD4-7420-B7F4-D95E-2BDA476B0593}"/>
              </a:ext>
            </a:extLst>
          </p:cNvPr>
          <p:cNvGrpSpPr>
            <a:grpSpLocks/>
          </p:cNvGrpSpPr>
          <p:nvPr/>
        </p:nvGrpSpPr>
        <p:grpSpPr bwMode="auto">
          <a:xfrm>
            <a:off x="4642148" y="2582839"/>
            <a:ext cx="533400" cy="533400"/>
            <a:chOff x="1824" y="2736"/>
            <a:chExt cx="336" cy="336"/>
          </a:xfrm>
        </p:grpSpPr>
        <p:sp>
          <p:nvSpPr>
            <p:cNvPr id="18" name="Oval 16">
              <a:extLst>
                <a:ext uri="{FF2B5EF4-FFF2-40B4-BE49-F238E27FC236}">
                  <a16:creationId xmlns:a16="http://schemas.microsoft.com/office/drawing/2014/main" id="{C47148C0-0251-4724-C932-CF2A26F87C9D}"/>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9" name="Text Box 17">
              <a:extLst>
                <a:ext uri="{FF2B5EF4-FFF2-40B4-BE49-F238E27FC236}">
                  <a16:creationId xmlns:a16="http://schemas.microsoft.com/office/drawing/2014/main" id="{D39C3AB8-5F6B-B0C6-A686-6455E2A39198}"/>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D</a:t>
              </a:r>
            </a:p>
          </p:txBody>
        </p:sp>
      </p:grpSp>
      <p:sp>
        <p:nvSpPr>
          <p:cNvPr id="20" name="Line 18">
            <a:extLst>
              <a:ext uri="{FF2B5EF4-FFF2-40B4-BE49-F238E27FC236}">
                <a16:creationId xmlns:a16="http://schemas.microsoft.com/office/drawing/2014/main" id="{4C6A33E8-80DF-2A97-FDB3-FD411C4A4DD6}"/>
              </a:ext>
            </a:extLst>
          </p:cNvPr>
          <p:cNvSpPr>
            <a:spLocks noChangeShapeType="1"/>
          </p:cNvSpPr>
          <p:nvPr/>
        </p:nvSpPr>
        <p:spPr bwMode="auto">
          <a:xfrm flipV="1">
            <a:off x="2432348" y="2963839"/>
            <a:ext cx="685800" cy="609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1" name="Line 19">
            <a:extLst>
              <a:ext uri="{FF2B5EF4-FFF2-40B4-BE49-F238E27FC236}">
                <a16:creationId xmlns:a16="http://schemas.microsoft.com/office/drawing/2014/main" id="{AB7266AD-50AD-4BB6-E0F1-715FEC592FFD}"/>
              </a:ext>
            </a:extLst>
          </p:cNvPr>
          <p:cNvSpPr>
            <a:spLocks noChangeShapeType="1"/>
          </p:cNvSpPr>
          <p:nvPr/>
        </p:nvSpPr>
        <p:spPr bwMode="auto">
          <a:xfrm>
            <a:off x="2432348" y="3954439"/>
            <a:ext cx="685800" cy="457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SE">
              <a:solidFill>
                <a:srgbClr val="000000"/>
              </a:solidFill>
              <a:latin typeface="Arial" panose="020B0604020202020204" pitchFamily="34" charset="0"/>
            </a:endParaRPr>
          </a:p>
        </p:txBody>
      </p:sp>
      <p:sp>
        <p:nvSpPr>
          <p:cNvPr id="22" name="Line 20">
            <a:extLst>
              <a:ext uri="{FF2B5EF4-FFF2-40B4-BE49-F238E27FC236}">
                <a16:creationId xmlns:a16="http://schemas.microsoft.com/office/drawing/2014/main" id="{AC006E53-F460-50F2-0B35-36CD11209CFE}"/>
              </a:ext>
            </a:extLst>
          </p:cNvPr>
          <p:cNvSpPr>
            <a:spLocks noChangeShapeType="1"/>
          </p:cNvSpPr>
          <p:nvPr/>
        </p:nvSpPr>
        <p:spPr bwMode="auto">
          <a:xfrm>
            <a:off x="3651548" y="4564039"/>
            <a:ext cx="990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SE">
              <a:solidFill>
                <a:srgbClr val="000000"/>
              </a:solidFill>
              <a:latin typeface="Arial" panose="020B0604020202020204" pitchFamily="34" charset="0"/>
            </a:endParaRPr>
          </a:p>
        </p:txBody>
      </p:sp>
      <p:sp>
        <p:nvSpPr>
          <p:cNvPr id="23" name="Line 21">
            <a:extLst>
              <a:ext uri="{FF2B5EF4-FFF2-40B4-BE49-F238E27FC236}">
                <a16:creationId xmlns:a16="http://schemas.microsoft.com/office/drawing/2014/main" id="{948F8EF8-E9A7-4AF7-F631-F83D53ED1BBC}"/>
              </a:ext>
            </a:extLst>
          </p:cNvPr>
          <p:cNvSpPr>
            <a:spLocks noChangeShapeType="1"/>
          </p:cNvSpPr>
          <p:nvPr/>
        </p:nvSpPr>
        <p:spPr bwMode="auto">
          <a:xfrm flipV="1">
            <a:off x="4946948" y="3116239"/>
            <a:ext cx="0" cy="1143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4" name="Line 22">
            <a:extLst>
              <a:ext uri="{FF2B5EF4-FFF2-40B4-BE49-F238E27FC236}">
                <a16:creationId xmlns:a16="http://schemas.microsoft.com/office/drawing/2014/main" id="{E038FD27-647E-6D14-6E6F-E0869E4EFC3E}"/>
              </a:ext>
            </a:extLst>
          </p:cNvPr>
          <p:cNvSpPr>
            <a:spLocks noChangeShapeType="1"/>
          </p:cNvSpPr>
          <p:nvPr/>
        </p:nvSpPr>
        <p:spPr bwMode="auto">
          <a:xfrm flipV="1">
            <a:off x="3422948" y="3116239"/>
            <a:ext cx="0" cy="1143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SE">
              <a:solidFill>
                <a:srgbClr val="000000"/>
              </a:solidFill>
              <a:latin typeface="Arial" panose="020B0604020202020204" pitchFamily="34" charset="0"/>
            </a:endParaRPr>
          </a:p>
        </p:txBody>
      </p:sp>
      <p:sp>
        <p:nvSpPr>
          <p:cNvPr id="25" name="Line 23">
            <a:extLst>
              <a:ext uri="{FF2B5EF4-FFF2-40B4-BE49-F238E27FC236}">
                <a16:creationId xmlns:a16="http://schemas.microsoft.com/office/drawing/2014/main" id="{55E3A101-9F59-61FE-98F2-F25250E3B799}"/>
              </a:ext>
            </a:extLst>
          </p:cNvPr>
          <p:cNvSpPr>
            <a:spLocks noChangeShapeType="1"/>
          </p:cNvSpPr>
          <p:nvPr/>
        </p:nvSpPr>
        <p:spPr bwMode="auto">
          <a:xfrm>
            <a:off x="3651548" y="2811439"/>
            <a:ext cx="990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6" name="Line 24">
            <a:extLst>
              <a:ext uri="{FF2B5EF4-FFF2-40B4-BE49-F238E27FC236}">
                <a16:creationId xmlns:a16="http://schemas.microsoft.com/office/drawing/2014/main" id="{DB914AD7-B942-D0F3-72D6-D722195BDBDA}"/>
              </a:ext>
            </a:extLst>
          </p:cNvPr>
          <p:cNvSpPr>
            <a:spLocks noChangeShapeType="1"/>
          </p:cNvSpPr>
          <p:nvPr/>
        </p:nvSpPr>
        <p:spPr bwMode="auto">
          <a:xfrm>
            <a:off x="3575348" y="3040039"/>
            <a:ext cx="1143000" cy="1295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7" name="Text Box 25">
            <a:extLst>
              <a:ext uri="{FF2B5EF4-FFF2-40B4-BE49-F238E27FC236}">
                <a16:creationId xmlns:a16="http://schemas.microsoft.com/office/drawing/2014/main" id="{7A82D121-7C27-5307-7B1A-856CA7FC231A}"/>
              </a:ext>
            </a:extLst>
          </p:cNvPr>
          <p:cNvSpPr txBox="1">
            <a:spLocks noChangeArrowheads="1"/>
          </p:cNvSpPr>
          <p:nvPr/>
        </p:nvSpPr>
        <p:spPr bwMode="auto">
          <a:xfrm>
            <a:off x="2432348" y="4197327"/>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28" name="Text Box 26">
            <a:extLst>
              <a:ext uri="{FF2B5EF4-FFF2-40B4-BE49-F238E27FC236}">
                <a16:creationId xmlns:a16="http://schemas.microsoft.com/office/drawing/2014/main" id="{67D044A1-04F9-06BA-1BEC-C9F1C6A016EA}"/>
              </a:ext>
            </a:extLst>
          </p:cNvPr>
          <p:cNvSpPr txBox="1">
            <a:spLocks noChangeArrowheads="1"/>
          </p:cNvSpPr>
          <p:nvPr/>
        </p:nvSpPr>
        <p:spPr bwMode="auto">
          <a:xfrm>
            <a:off x="3118148" y="3497239"/>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29" name="Text Box 27">
            <a:extLst>
              <a:ext uri="{FF2B5EF4-FFF2-40B4-BE49-F238E27FC236}">
                <a16:creationId xmlns:a16="http://schemas.microsoft.com/office/drawing/2014/main" id="{2A2466EA-35AB-3756-B321-A5E31E2EC9FB}"/>
              </a:ext>
            </a:extLst>
          </p:cNvPr>
          <p:cNvSpPr txBox="1">
            <a:spLocks noChangeArrowheads="1"/>
          </p:cNvSpPr>
          <p:nvPr/>
        </p:nvSpPr>
        <p:spPr bwMode="auto">
          <a:xfrm>
            <a:off x="4032548" y="2430439"/>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3</a:t>
            </a:r>
          </a:p>
        </p:txBody>
      </p:sp>
      <p:sp>
        <p:nvSpPr>
          <p:cNvPr id="30" name="Text Box 28">
            <a:extLst>
              <a:ext uri="{FF2B5EF4-FFF2-40B4-BE49-F238E27FC236}">
                <a16:creationId xmlns:a16="http://schemas.microsoft.com/office/drawing/2014/main" id="{B33D36CF-31D6-88A7-05F9-E69832CCE0C9}"/>
              </a:ext>
            </a:extLst>
          </p:cNvPr>
          <p:cNvSpPr txBox="1">
            <a:spLocks noChangeArrowheads="1"/>
          </p:cNvSpPr>
          <p:nvPr/>
        </p:nvSpPr>
        <p:spPr bwMode="auto">
          <a:xfrm>
            <a:off x="5023148" y="3435327"/>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2</a:t>
            </a:r>
          </a:p>
        </p:txBody>
      </p:sp>
      <p:sp>
        <p:nvSpPr>
          <p:cNvPr id="31" name="Text Box 29">
            <a:extLst>
              <a:ext uri="{FF2B5EF4-FFF2-40B4-BE49-F238E27FC236}">
                <a16:creationId xmlns:a16="http://schemas.microsoft.com/office/drawing/2014/main" id="{E0CBEA83-34C0-945B-A733-29883E0A81CD}"/>
              </a:ext>
            </a:extLst>
          </p:cNvPr>
          <p:cNvSpPr txBox="1">
            <a:spLocks noChangeArrowheads="1"/>
          </p:cNvSpPr>
          <p:nvPr/>
        </p:nvSpPr>
        <p:spPr bwMode="auto">
          <a:xfrm>
            <a:off x="4108748" y="3282927"/>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32" name="Text Box 30">
            <a:extLst>
              <a:ext uri="{FF2B5EF4-FFF2-40B4-BE49-F238E27FC236}">
                <a16:creationId xmlns:a16="http://schemas.microsoft.com/office/drawing/2014/main" id="{A1D91540-7212-08C7-1FB7-E0A63161B5A4}"/>
              </a:ext>
            </a:extLst>
          </p:cNvPr>
          <p:cNvSpPr txBox="1">
            <a:spLocks noChangeArrowheads="1"/>
          </p:cNvSpPr>
          <p:nvPr/>
        </p:nvSpPr>
        <p:spPr bwMode="auto">
          <a:xfrm>
            <a:off x="4032548" y="4578327"/>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4</a:t>
            </a:r>
          </a:p>
        </p:txBody>
      </p:sp>
      <p:sp>
        <p:nvSpPr>
          <p:cNvPr id="33" name="Text Box 32">
            <a:extLst>
              <a:ext uri="{FF2B5EF4-FFF2-40B4-BE49-F238E27FC236}">
                <a16:creationId xmlns:a16="http://schemas.microsoft.com/office/drawing/2014/main" id="{01727AAA-62C5-14DD-0B76-47FDCE57CC65}"/>
              </a:ext>
            </a:extLst>
          </p:cNvPr>
          <p:cNvSpPr txBox="1">
            <a:spLocks noChangeArrowheads="1"/>
          </p:cNvSpPr>
          <p:nvPr/>
        </p:nvSpPr>
        <p:spPr bwMode="auto">
          <a:xfrm>
            <a:off x="3194348" y="2185964"/>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b="1" dirty="0">
                <a:solidFill>
                  <a:srgbClr val="FF0000"/>
                </a:solidFill>
                <a:latin typeface="Arial" panose="020B0604020202020204" pitchFamily="34" charset="0"/>
                <a:sym typeface="Symbol" panose="05050102010706020507" pitchFamily="18" charset="2"/>
              </a:rPr>
              <a:t>2</a:t>
            </a:r>
          </a:p>
        </p:txBody>
      </p:sp>
      <p:sp>
        <p:nvSpPr>
          <p:cNvPr id="34" name="Text Box 33">
            <a:extLst>
              <a:ext uri="{FF2B5EF4-FFF2-40B4-BE49-F238E27FC236}">
                <a16:creationId xmlns:a16="http://schemas.microsoft.com/office/drawing/2014/main" id="{85A8FD46-7396-E179-7D31-868EB60C81DE}"/>
              </a:ext>
            </a:extLst>
          </p:cNvPr>
          <p:cNvSpPr txBox="1">
            <a:spLocks noChangeArrowheads="1"/>
          </p:cNvSpPr>
          <p:nvPr/>
        </p:nvSpPr>
        <p:spPr bwMode="auto">
          <a:xfrm>
            <a:off x="4718348" y="2185964"/>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a:t>
            </a:r>
          </a:p>
        </p:txBody>
      </p:sp>
      <p:sp>
        <p:nvSpPr>
          <p:cNvPr id="35" name="Text Box 34">
            <a:extLst>
              <a:ext uri="{FF2B5EF4-FFF2-40B4-BE49-F238E27FC236}">
                <a16:creationId xmlns:a16="http://schemas.microsoft.com/office/drawing/2014/main" id="{3439BFFF-24A7-34E7-1F4A-F579D074DDFA}"/>
              </a:ext>
            </a:extLst>
          </p:cNvPr>
          <p:cNvSpPr txBox="1">
            <a:spLocks noChangeArrowheads="1"/>
          </p:cNvSpPr>
          <p:nvPr/>
        </p:nvSpPr>
        <p:spPr bwMode="auto">
          <a:xfrm>
            <a:off x="5175548" y="4243364"/>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FF0000"/>
                </a:solidFill>
                <a:latin typeface="Arial" panose="020B0604020202020204" pitchFamily="34" charset="0"/>
                <a:sym typeface="Symbol" panose="05050102010706020507" pitchFamily="18" charset="2"/>
              </a:rPr>
              <a:t>5</a:t>
            </a:r>
          </a:p>
        </p:txBody>
      </p:sp>
      <p:sp>
        <p:nvSpPr>
          <p:cNvPr id="36" name="Text Box 35">
            <a:extLst>
              <a:ext uri="{FF2B5EF4-FFF2-40B4-BE49-F238E27FC236}">
                <a16:creationId xmlns:a16="http://schemas.microsoft.com/office/drawing/2014/main" id="{B3764893-C974-4CD5-CC16-72F54A5AE5F8}"/>
              </a:ext>
            </a:extLst>
          </p:cNvPr>
          <p:cNvSpPr txBox="1">
            <a:spLocks noChangeArrowheads="1"/>
          </p:cNvSpPr>
          <p:nvPr/>
        </p:nvSpPr>
        <p:spPr bwMode="auto">
          <a:xfrm>
            <a:off x="3575348" y="4030639"/>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1</a:t>
            </a:r>
          </a:p>
        </p:txBody>
      </p:sp>
      <p:sp>
        <p:nvSpPr>
          <p:cNvPr id="37" name="Text Box 36">
            <a:extLst>
              <a:ext uri="{FF2B5EF4-FFF2-40B4-BE49-F238E27FC236}">
                <a16:creationId xmlns:a16="http://schemas.microsoft.com/office/drawing/2014/main" id="{7FEC8C22-9210-33D5-4230-2D1A2D30D826}"/>
              </a:ext>
            </a:extLst>
          </p:cNvPr>
          <p:cNvSpPr txBox="1">
            <a:spLocks noChangeArrowheads="1"/>
          </p:cNvSpPr>
          <p:nvPr/>
        </p:nvSpPr>
        <p:spPr bwMode="auto">
          <a:xfrm>
            <a:off x="2051348" y="3116239"/>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0</a:t>
            </a:r>
          </a:p>
        </p:txBody>
      </p:sp>
      <p:grpSp>
        <p:nvGrpSpPr>
          <p:cNvPr id="108" name="Group 9">
            <a:extLst>
              <a:ext uri="{FF2B5EF4-FFF2-40B4-BE49-F238E27FC236}">
                <a16:creationId xmlns:a16="http://schemas.microsoft.com/office/drawing/2014/main" id="{8BE5ABAC-EB6D-C4EA-D774-B01F6E59C4C2}"/>
              </a:ext>
            </a:extLst>
          </p:cNvPr>
          <p:cNvGrpSpPr>
            <a:grpSpLocks/>
          </p:cNvGrpSpPr>
          <p:nvPr/>
        </p:nvGrpSpPr>
        <p:grpSpPr bwMode="auto">
          <a:xfrm>
            <a:off x="3106653" y="4275114"/>
            <a:ext cx="533400" cy="533400"/>
            <a:chOff x="1824" y="2736"/>
            <a:chExt cx="336" cy="336"/>
          </a:xfrm>
        </p:grpSpPr>
        <p:sp>
          <p:nvSpPr>
            <p:cNvPr id="110" name="Oval 10">
              <a:extLst>
                <a:ext uri="{FF2B5EF4-FFF2-40B4-BE49-F238E27FC236}">
                  <a16:creationId xmlns:a16="http://schemas.microsoft.com/office/drawing/2014/main" id="{92D17854-B22F-E2A0-C5CA-57FC1561C3A9}"/>
                </a:ext>
              </a:extLst>
            </p:cNvPr>
            <p:cNvSpPr>
              <a:spLocks noChangeArrowheads="1"/>
            </p:cNvSpPr>
            <p:nvPr/>
          </p:nvSpPr>
          <p:spPr bwMode="auto">
            <a:xfrm>
              <a:off x="1824" y="2736"/>
              <a:ext cx="336" cy="336"/>
            </a:xfrm>
            <a:prstGeom prst="ellipse">
              <a:avLst/>
            </a:prstGeom>
            <a:solidFill>
              <a:srgbClr val="F50BE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1" name="Text Box 11">
              <a:extLst>
                <a:ext uri="{FF2B5EF4-FFF2-40B4-BE49-F238E27FC236}">
                  <a16:creationId xmlns:a16="http://schemas.microsoft.com/office/drawing/2014/main" id="{BDB65F90-1C2A-2D33-7848-B3CE8833F276}"/>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C</a:t>
              </a:r>
            </a:p>
          </p:txBody>
        </p:sp>
      </p:grpSp>
    </p:spTree>
    <p:extLst>
      <p:ext uri="{BB962C8B-B14F-4D97-AF65-F5344CB8AC3E}">
        <p14:creationId xmlns:p14="http://schemas.microsoft.com/office/powerpoint/2010/main" val="175407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D5B69-3D8A-F9C1-4ACB-3B489A5902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978AC7-8A27-5E39-416C-2A6D4C440D4E}"/>
              </a:ext>
            </a:extLst>
          </p:cNvPr>
          <p:cNvSpPr>
            <a:spLocks noGrp="1"/>
          </p:cNvSpPr>
          <p:nvPr>
            <p:ph type="title"/>
          </p:nvPr>
        </p:nvSpPr>
        <p:spPr/>
        <p:txBody>
          <a:bodyPr/>
          <a:lstStyle/>
          <a:p>
            <a:r>
              <a:rPr lang="en-US" dirty="0"/>
              <a:t>Visit vertex B </a:t>
            </a:r>
            <a:endParaRPr lang="en-SE" dirty="0"/>
          </a:p>
        </p:txBody>
      </p:sp>
      <p:sp>
        <p:nvSpPr>
          <p:cNvPr id="3" name="Content Placeholder 2">
            <a:extLst>
              <a:ext uri="{FF2B5EF4-FFF2-40B4-BE49-F238E27FC236}">
                <a16:creationId xmlns:a16="http://schemas.microsoft.com/office/drawing/2014/main" id="{24FE5887-16AB-1BFC-C7D1-F98E5ED49938}"/>
              </a:ext>
            </a:extLst>
          </p:cNvPr>
          <p:cNvSpPr>
            <a:spLocks noGrp="1"/>
          </p:cNvSpPr>
          <p:nvPr>
            <p:ph idx="1"/>
          </p:nvPr>
        </p:nvSpPr>
        <p:spPr/>
        <p:txBody>
          <a:bodyPr/>
          <a:lstStyle/>
          <a:p>
            <a:endParaRPr lang="en-SE" dirty="0"/>
          </a:p>
        </p:txBody>
      </p:sp>
      <p:graphicFrame>
        <p:nvGraphicFramePr>
          <p:cNvPr id="72" name="Content Placeholder 4">
            <a:extLst>
              <a:ext uri="{FF2B5EF4-FFF2-40B4-BE49-F238E27FC236}">
                <a16:creationId xmlns:a16="http://schemas.microsoft.com/office/drawing/2014/main" id="{3D4DB03F-28CE-2823-1D32-3F5E2C2AAF62}"/>
              </a:ext>
            </a:extLst>
          </p:cNvPr>
          <p:cNvGraphicFramePr>
            <a:graphicFrameLocks/>
          </p:cNvGraphicFramePr>
          <p:nvPr>
            <p:extLst>
              <p:ext uri="{D42A27DB-BD31-4B8C-83A1-F6EECF244321}">
                <p14:modId xmlns:p14="http://schemas.microsoft.com/office/powerpoint/2010/main" val="3806318625"/>
              </p:ext>
            </p:extLst>
          </p:nvPr>
        </p:nvGraphicFramePr>
        <p:xfrm>
          <a:off x="5758747" y="2489427"/>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r>
                        <a:rPr lang="en-US" dirty="0"/>
                        <a:t>SD</a:t>
                      </a:r>
                      <a:endParaRPr lang="en-SE" dirty="0"/>
                    </a:p>
                  </a:txBody>
                  <a:tcPr/>
                </a:tc>
                <a:tc>
                  <a:txBody>
                    <a:bodyPr/>
                    <a:lstStyle/>
                    <a:p>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A</a:t>
                      </a:r>
                      <a:endParaRPr lang="en-SE" dirty="0">
                        <a:solidFill>
                          <a:schemeClr val="tx1"/>
                        </a:solidFill>
                      </a:endParaRPr>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US" dirty="0">
                          <a:solidFill>
                            <a:schemeClr val="tx1"/>
                          </a:solidFill>
                        </a:rPr>
                        <a:t>2</a:t>
                      </a:r>
                      <a:endParaRPr lang="en-SE" dirty="0">
                        <a:solidFill>
                          <a:schemeClr val="tx1"/>
                        </a:solidFill>
                      </a:endParaRPr>
                    </a:p>
                  </a:txBody>
                  <a:tcPr/>
                </a:tc>
                <a:tc>
                  <a:txBody>
                    <a:bodyPr/>
                    <a:lstStyle/>
                    <a:p>
                      <a:pPr algn="ctr"/>
                      <a:r>
                        <a:rPr lang="en-US" dirty="0">
                          <a:solidFill>
                            <a:schemeClr val="tx1"/>
                          </a:solidFill>
                        </a:rPr>
                        <a:t>C</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US" dirty="0">
                          <a:solidFill>
                            <a:schemeClr val="tx1"/>
                          </a:solidFill>
                        </a:rPr>
                        <a:t>1</a:t>
                      </a:r>
                      <a:endParaRPr lang="en-SE" dirty="0">
                        <a:solidFill>
                          <a:schemeClr val="tx1"/>
                        </a:solidFill>
                      </a:endParaRPr>
                    </a:p>
                  </a:txBody>
                  <a:tcPr/>
                </a:tc>
                <a:tc>
                  <a:txBody>
                    <a:bodyPr/>
                    <a:lstStyle/>
                    <a:p>
                      <a:pPr algn="ctr"/>
                      <a:r>
                        <a:rPr lang="en-US"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r>
                        <a:rPr lang="en-US" dirty="0">
                          <a:solidFill>
                            <a:srgbClr val="FF0000"/>
                          </a:solidFill>
                        </a:rPr>
                        <a:t>5</a:t>
                      </a:r>
                      <a:endParaRPr lang="en-SE" dirty="0">
                        <a:solidFill>
                          <a:srgbClr val="FF0000"/>
                        </a:solidFill>
                      </a:endParaRPr>
                    </a:p>
                  </a:txBody>
                  <a:tcPr/>
                </a:tc>
                <a:tc>
                  <a:txBody>
                    <a:bodyPr/>
                    <a:lstStyle/>
                    <a:p>
                      <a:pPr algn="ctr"/>
                      <a:r>
                        <a:rPr lang="en-US" dirty="0">
                          <a:solidFill>
                            <a:srgbClr val="FF0000"/>
                          </a:solidFill>
                        </a:rPr>
                        <a:t>B</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dirty="0"/>
                        <a:t>E</a:t>
                      </a:r>
                      <a:endParaRPr lang="en-SE" dirty="0"/>
                    </a:p>
                  </a:txBody>
                  <a:tcPr/>
                </a:tc>
                <a:tc>
                  <a:txBody>
                    <a:bodyPr/>
                    <a:lstStyle/>
                    <a:p>
                      <a:pPr algn="ctr"/>
                      <a:r>
                        <a:rPr lang="en-US" dirty="0">
                          <a:solidFill>
                            <a:srgbClr val="FF0000"/>
                          </a:solidFill>
                        </a:rPr>
                        <a:t>3</a:t>
                      </a:r>
                      <a:endParaRPr lang="en-SE" dirty="0">
                        <a:solidFill>
                          <a:srgbClr val="FF0000"/>
                        </a:solidFill>
                      </a:endParaRPr>
                    </a:p>
                  </a:txBody>
                  <a:tcPr/>
                </a:tc>
                <a:tc>
                  <a:txBody>
                    <a:bodyPr/>
                    <a:lstStyle/>
                    <a:p>
                      <a:pPr algn="ctr"/>
                      <a:r>
                        <a:rPr lang="en-US" dirty="0">
                          <a:solidFill>
                            <a:srgbClr val="FF0000"/>
                          </a:solidFill>
                        </a:rPr>
                        <a:t>B</a:t>
                      </a:r>
                      <a:endParaRPr lang="en-SE" dirty="0">
                        <a:solidFill>
                          <a:srgbClr val="FF0000"/>
                        </a:solidFill>
                      </a:endParaRPr>
                    </a:p>
                  </a:txBody>
                  <a:tcPr/>
                </a:tc>
                <a:extLst>
                  <a:ext uri="{0D108BD9-81ED-4DB2-BD59-A6C34878D82A}">
                    <a16:rowId xmlns:a16="http://schemas.microsoft.com/office/drawing/2014/main" val="2054454676"/>
                  </a:ext>
                </a:extLst>
              </a:tr>
            </a:tbl>
          </a:graphicData>
        </a:graphic>
      </p:graphicFrame>
      <p:sp>
        <p:nvSpPr>
          <p:cNvPr id="38" name="Text Box 2">
            <a:extLst>
              <a:ext uri="{FF2B5EF4-FFF2-40B4-BE49-F238E27FC236}">
                <a16:creationId xmlns:a16="http://schemas.microsoft.com/office/drawing/2014/main" id="{921E0892-F886-D139-3BB3-653987D951D6}"/>
              </a:ext>
            </a:extLst>
          </p:cNvPr>
          <p:cNvSpPr txBox="1">
            <a:spLocks noChangeArrowheads="1"/>
          </p:cNvSpPr>
          <p:nvPr/>
        </p:nvSpPr>
        <p:spPr bwMode="auto">
          <a:xfrm>
            <a:off x="2171700" y="2859542"/>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3</a:t>
            </a:r>
          </a:p>
        </p:txBody>
      </p:sp>
      <p:grpSp>
        <p:nvGrpSpPr>
          <p:cNvPr id="39" name="Group 3">
            <a:extLst>
              <a:ext uri="{FF2B5EF4-FFF2-40B4-BE49-F238E27FC236}">
                <a16:creationId xmlns:a16="http://schemas.microsoft.com/office/drawing/2014/main" id="{9FED22AB-E2F1-815B-DC5A-102EE793E6F2}"/>
              </a:ext>
            </a:extLst>
          </p:cNvPr>
          <p:cNvGrpSpPr>
            <a:grpSpLocks/>
          </p:cNvGrpSpPr>
          <p:nvPr/>
        </p:nvGrpSpPr>
        <p:grpSpPr bwMode="auto">
          <a:xfrm>
            <a:off x="1714500" y="3469142"/>
            <a:ext cx="533400" cy="533400"/>
            <a:chOff x="1824" y="2736"/>
            <a:chExt cx="336" cy="336"/>
          </a:xfrm>
        </p:grpSpPr>
        <p:sp>
          <p:nvSpPr>
            <p:cNvPr id="40" name="Oval 4">
              <a:extLst>
                <a:ext uri="{FF2B5EF4-FFF2-40B4-BE49-F238E27FC236}">
                  <a16:creationId xmlns:a16="http://schemas.microsoft.com/office/drawing/2014/main" id="{00B9C55D-A3E8-8DC6-F008-996A1DF0FF58}"/>
                </a:ext>
              </a:extLst>
            </p:cNvPr>
            <p:cNvSpPr>
              <a:spLocks noChangeArrowheads="1"/>
            </p:cNvSpPr>
            <p:nvPr/>
          </p:nvSpPr>
          <p:spPr bwMode="auto">
            <a:xfrm>
              <a:off x="1824" y="2736"/>
              <a:ext cx="336" cy="336"/>
            </a:xfrm>
            <a:prstGeom prst="ellipse">
              <a:avLst/>
            </a:prstGeom>
            <a:solidFill>
              <a:srgbClr val="F50BE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1" name="Text Box 5">
              <a:extLst>
                <a:ext uri="{FF2B5EF4-FFF2-40B4-BE49-F238E27FC236}">
                  <a16:creationId xmlns:a16="http://schemas.microsoft.com/office/drawing/2014/main" id="{7833A76D-C3F6-B5B2-F41D-46A9B1974F3A}"/>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A</a:t>
              </a:r>
            </a:p>
          </p:txBody>
        </p:sp>
      </p:grpSp>
      <p:grpSp>
        <p:nvGrpSpPr>
          <p:cNvPr id="42" name="Group 6">
            <a:extLst>
              <a:ext uri="{FF2B5EF4-FFF2-40B4-BE49-F238E27FC236}">
                <a16:creationId xmlns:a16="http://schemas.microsoft.com/office/drawing/2014/main" id="{66B87A0D-C548-6FE4-D7EA-06FA005DCC14}"/>
              </a:ext>
            </a:extLst>
          </p:cNvPr>
          <p:cNvGrpSpPr>
            <a:grpSpLocks/>
          </p:cNvGrpSpPr>
          <p:nvPr/>
        </p:nvGrpSpPr>
        <p:grpSpPr bwMode="auto">
          <a:xfrm>
            <a:off x="2857500" y="2554742"/>
            <a:ext cx="533400" cy="533400"/>
            <a:chOff x="1824" y="2736"/>
            <a:chExt cx="336" cy="336"/>
          </a:xfrm>
        </p:grpSpPr>
        <p:sp>
          <p:nvSpPr>
            <p:cNvPr id="43" name="Oval 7">
              <a:extLst>
                <a:ext uri="{FF2B5EF4-FFF2-40B4-BE49-F238E27FC236}">
                  <a16:creationId xmlns:a16="http://schemas.microsoft.com/office/drawing/2014/main" id="{671343D7-6969-A62A-A760-AC8EBEE79FA6}"/>
                </a:ext>
              </a:extLst>
            </p:cNvPr>
            <p:cNvSpPr>
              <a:spLocks noChangeArrowheads="1"/>
            </p:cNvSpPr>
            <p:nvPr/>
          </p:nvSpPr>
          <p:spPr bwMode="auto">
            <a:xfrm>
              <a:off x="1824" y="2736"/>
              <a:ext cx="336" cy="336"/>
            </a:xfrm>
            <a:prstGeom prst="ellipse">
              <a:avLst/>
            </a:prstGeom>
            <a:solidFill>
              <a:srgbClr val="F50BE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4" name="Text Box 8">
              <a:extLst>
                <a:ext uri="{FF2B5EF4-FFF2-40B4-BE49-F238E27FC236}">
                  <a16:creationId xmlns:a16="http://schemas.microsoft.com/office/drawing/2014/main" id="{F65E7881-CBC4-1091-B31C-44A436B905F3}"/>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B</a:t>
              </a:r>
            </a:p>
          </p:txBody>
        </p:sp>
      </p:grpSp>
      <p:grpSp>
        <p:nvGrpSpPr>
          <p:cNvPr id="45" name="Group 9">
            <a:extLst>
              <a:ext uri="{FF2B5EF4-FFF2-40B4-BE49-F238E27FC236}">
                <a16:creationId xmlns:a16="http://schemas.microsoft.com/office/drawing/2014/main" id="{19C47705-46A4-27C4-F6C2-169BA2FC2DFA}"/>
              </a:ext>
            </a:extLst>
          </p:cNvPr>
          <p:cNvGrpSpPr>
            <a:grpSpLocks/>
          </p:cNvGrpSpPr>
          <p:nvPr/>
        </p:nvGrpSpPr>
        <p:grpSpPr bwMode="auto">
          <a:xfrm>
            <a:off x="2857500" y="4231142"/>
            <a:ext cx="533400" cy="533400"/>
            <a:chOff x="1824" y="2736"/>
            <a:chExt cx="336" cy="336"/>
          </a:xfrm>
        </p:grpSpPr>
        <p:sp>
          <p:nvSpPr>
            <p:cNvPr id="46" name="Oval 10">
              <a:extLst>
                <a:ext uri="{FF2B5EF4-FFF2-40B4-BE49-F238E27FC236}">
                  <a16:creationId xmlns:a16="http://schemas.microsoft.com/office/drawing/2014/main" id="{AD07A799-B3AC-ADFF-51C2-4A892F9CCD1E}"/>
                </a:ext>
              </a:extLst>
            </p:cNvPr>
            <p:cNvSpPr>
              <a:spLocks noChangeArrowheads="1"/>
            </p:cNvSpPr>
            <p:nvPr/>
          </p:nvSpPr>
          <p:spPr bwMode="auto">
            <a:xfrm>
              <a:off x="1824" y="2736"/>
              <a:ext cx="336" cy="336"/>
            </a:xfrm>
            <a:prstGeom prst="ellipse">
              <a:avLst/>
            </a:prstGeom>
            <a:solidFill>
              <a:srgbClr val="F50BE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7" name="Text Box 11">
              <a:extLst>
                <a:ext uri="{FF2B5EF4-FFF2-40B4-BE49-F238E27FC236}">
                  <a16:creationId xmlns:a16="http://schemas.microsoft.com/office/drawing/2014/main" id="{A72464D3-664B-AA1D-21D0-048927D6ED63}"/>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C</a:t>
              </a:r>
            </a:p>
          </p:txBody>
        </p:sp>
      </p:grpSp>
      <p:grpSp>
        <p:nvGrpSpPr>
          <p:cNvPr id="48" name="Group 12">
            <a:extLst>
              <a:ext uri="{FF2B5EF4-FFF2-40B4-BE49-F238E27FC236}">
                <a16:creationId xmlns:a16="http://schemas.microsoft.com/office/drawing/2014/main" id="{174DAE27-8A2B-31D2-85D8-751BC34E84D1}"/>
              </a:ext>
            </a:extLst>
          </p:cNvPr>
          <p:cNvGrpSpPr>
            <a:grpSpLocks/>
          </p:cNvGrpSpPr>
          <p:nvPr/>
        </p:nvGrpSpPr>
        <p:grpSpPr bwMode="auto">
          <a:xfrm>
            <a:off x="4381500" y="4231142"/>
            <a:ext cx="533400" cy="533400"/>
            <a:chOff x="1824" y="2736"/>
            <a:chExt cx="336" cy="336"/>
          </a:xfrm>
        </p:grpSpPr>
        <p:sp>
          <p:nvSpPr>
            <p:cNvPr id="49" name="Oval 13">
              <a:extLst>
                <a:ext uri="{FF2B5EF4-FFF2-40B4-BE49-F238E27FC236}">
                  <a16:creationId xmlns:a16="http://schemas.microsoft.com/office/drawing/2014/main" id="{027B56FB-E2BB-E540-8263-8B5253DE9A35}"/>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0" name="Text Box 14">
              <a:extLst>
                <a:ext uri="{FF2B5EF4-FFF2-40B4-BE49-F238E27FC236}">
                  <a16:creationId xmlns:a16="http://schemas.microsoft.com/office/drawing/2014/main" id="{C3EABBE2-DECA-3C19-7923-8CCF4ADA679A}"/>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E</a:t>
              </a:r>
            </a:p>
          </p:txBody>
        </p:sp>
      </p:grpSp>
      <p:grpSp>
        <p:nvGrpSpPr>
          <p:cNvPr id="51" name="Group 15">
            <a:extLst>
              <a:ext uri="{FF2B5EF4-FFF2-40B4-BE49-F238E27FC236}">
                <a16:creationId xmlns:a16="http://schemas.microsoft.com/office/drawing/2014/main" id="{3E874619-9012-B992-724E-94D0912991A4}"/>
              </a:ext>
            </a:extLst>
          </p:cNvPr>
          <p:cNvGrpSpPr>
            <a:grpSpLocks/>
          </p:cNvGrpSpPr>
          <p:nvPr/>
        </p:nvGrpSpPr>
        <p:grpSpPr bwMode="auto">
          <a:xfrm>
            <a:off x="4381500" y="2554742"/>
            <a:ext cx="533400" cy="533400"/>
            <a:chOff x="1824" y="2736"/>
            <a:chExt cx="336" cy="336"/>
          </a:xfrm>
        </p:grpSpPr>
        <p:sp>
          <p:nvSpPr>
            <p:cNvPr id="52" name="Oval 16">
              <a:extLst>
                <a:ext uri="{FF2B5EF4-FFF2-40B4-BE49-F238E27FC236}">
                  <a16:creationId xmlns:a16="http://schemas.microsoft.com/office/drawing/2014/main" id="{38F6A1A2-EA89-E2C1-6532-1F18CFFBD5D3}"/>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3" name="Text Box 17">
              <a:extLst>
                <a:ext uri="{FF2B5EF4-FFF2-40B4-BE49-F238E27FC236}">
                  <a16:creationId xmlns:a16="http://schemas.microsoft.com/office/drawing/2014/main" id="{BD3ABE57-624C-593A-46FE-52BB7D4764F7}"/>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D</a:t>
              </a:r>
            </a:p>
          </p:txBody>
        </p:sp>
      </p:grpSp>
      <p:sp>
        <p:nvSpPr>
          <p:cNvPr id="54" name="Line 18">
            <a:extLst>
              <a:ext uri="{FF2B5EF4-FFF2-40B4-BE49-F238E27FC236}">
                <a16:creationId xmlns:a16="http://schemas.microsoft.com/office/drawing/2014/main" id="{D0A4A75B-36F9-2675-B374-C81AB7E22F40}"/>
              </a:ext>
            </a:extLst>
          </p:cNvPr>
          <p:cNvSpPr>
            <a:spLocks noChangeShapeType="1"/>
          </p:cNvSpPr>
          <p:nvPr/>
        </p:nvSpPr>
        <p:spPr bwMode="auto">
          <a:xfrm flipV="1">
            <a:off x="2171700" y="2935742"/>
            <a:ext cx="685800" cy="609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5" name="Line 19">
            <a:extLst>
              <a:ext uri="{FF2B5EF4-FFF2-40B4-BE49-F238E27FC236}">
                <a16:creationId xmlns:a16="http://schemas.microsoft.com/office/drawing/2014/main" id="{E05A6BE8-19E4-E05D-3A11-3A7FD7E00530}"/>
              </a:ext>
            </a:extLst>
          </p:cNvPr>
          <p:cNvSpPr>
            <a:spLocks noChangeShapeType="1"/>
          </p:cNvSpPr>
          <p:nvPr/>
        </p:nvSpPr>
        <p:spPr bwMode="auto">
          <a:xfrm>
            <a:off x="2171700" y="3926342"/>
            <a:ext cx="685800" cy="457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6" name="Line 20">
            <a:extLst>
              <a:ext uri="{FF2B5EF4-FFF2-40B4-BE49-F238E27FC236}">
                <a16:creationId xmlns:a16="http://schemas.microsoft.com/office/drawing/2014/main" id="{C8254AC3-F06D-E254-60DF-287FF398A46C}"/>
              </a:ext>
            </a:extLst>
          </p:cNvPr>
          <p:cNvSpPr>
            <a:spLocks noChangeShapeType="1"/>
          </p:cNvSpPr>
          <p:nvPr/>
        </p:nvSpPr>
        <p:spPr bwMode="auto">
          <a:xfrm>
            <a:off x="3390900" y="4535942"/>
            <a:ext cx="990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7" name="Line 21">
            <a:extLst>
              <a:ext uri="{FF2B5EF4-FFF2-40B4-BE49-F238E27FC236}">
                <a16:creationId xmlns:a16="http://schemas.microsoft.com/office/drawing/2014/main" id="{B3980C09-F820-ADB1-C863-90B203C4AA49}"/>
              </a:ext>
            </a:extLst>
          </p:cNvPr>
          <p:cNvSpPr>
            <a:spLocks noChangeShapeType="1"/>
          </p:cNvSpPr>
          <p:nvPr/>
        </p:nvSpPr>
        <p:spPr bwMode="auto">
          <a:xfrm flipV="1">
            <a:off x="4686300" y="3088142"/>
            <a:ext cx="0" cy="1143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8" name="Line 22">
            <a:extLst>
              <a:ext uri="{FF2B5EF4-FFF2-40B4-BE49-F238E27FC236}">
                <a16:creationId xmlns:a16="http://schemas.microsoft.com/office/drawing/2014/main" id="{C1A9EB0D-7FFB-DD27-E4AB-9303E52B0E7A}"/>
              </a:ext>
            </a:extLst>
          </p:cNvPr>
          <p:cNvSpPr>
            <a:spLocks noChangeShapeType="1"/>
          </p:cNvSpPr>
          <p:nvPr/>
        </p:nvSpPr>
        <p:spPr bwMode="auto">
          <a:xfrm flipV="1">
            <a:off x="3162300" y="3088142"/>
            <a:ext cx="0" cy="1143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9" name="Line 23">
            <a:extLst>
              <a:ext uri="{FF2B5EF4-FFF2-40B4-BE49-F238E27FC236}">
                <a16:creationId xmlns:a16="http://schemas.microsoft.com/office/drawing/2014/main" id="{0F36766A-D750-8574-8EC5-63015C67A69B}"/>
              </a:ext>
            </a:extLst>
          </p:cNvPr>
          <p:cNvSpPr>
            <a:spLocks noChangeShapeType="1"/>
          </p:cNvSpPr>
          <p:nvPr/>
        </p:nvSpPr>
        <p:spPr bwMode="auto">
          <a:xfrm>
            <a:off x="3390900" y="2783342"/>
            <a:ext cx="990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0" name="Line 24">
            <a:extLst>
              <a:ext uri="{FF2B5EF4-FFF2-40B4-BE49-F238E27FC236}">
                <a16:creationId xmlns:a16="http://schemas.microsoft.com/office/drawing/2014/main" id="{95F3DC1E-7368-0836-B0A3-028CDAABCC08}"/>
              </a:ext>
            </a:extLst>
          </p:cNvPr>
          <p:cNvSpPr>
            <a:spLocks noChangeShapeType="1"/>
          </p:cNvSpPr>
          <p:nvPr/>
        </p:nvSpPr>
        <p:spPr bwMode="auto">
          <a:xfrm>
            <a:off x="3314700" y="3011942"/>
            <a:ext cx="1143000" cy="1295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1" name="Text Box 25">
            <a:extLst>
              <a:ext uri="{FF2B5EF4-FFF2-40B4-BE49-F238E27FC236}">
                <a16:creationId xmlns:a16="http://schemas.microsoft.com/office/drawing/2014/main" id="{28FCA203-8524-DF65-3A20-FC2988DC3AF9}"/>
              </a:ext>
            </a:extLst>
          </p:cNvPr>
          <p:cNvSpPr txBox="1">
            <a:spLocks noChangeArrowheads="1"/>
          </p:cNvSpPr>
          <p:nvPr/>
        </p:nvSpPr>
        <p:spPr bwMode="auto">
          <a:xfrm>
            <a:off x="2171700" y="4169230"/>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62" name="Text Box 26">
            <a:extLst>
              <a:ext uri="{FF2B5EF4-FFF2-40B4-BE49-F238E27FC236}">
                <a16:creationId xmlns:a16="http://schemas.microsoft.com/office/drawing/2014/main" id="{BD116A44-7F00-90CB-A3EE-E0006A3F64B9}"/>
              </a:ext>
            </a:extLst>
          </p:cNvPr>
          <p:cNvSpPr txBox="1">
            <a:spLocks noChangeArrowheads="1"/>
          </p:cNvSpPr>
          <p:nvPr/>
        </p:nvSpPr>
        <p:spPr bwMode="auto">
          <a:xfrm>
            <a:off x="2857500" y="3469142"/>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63" name="Text Box 27">
            <a:extLst>
              <a:ext uri="{FF2B5EF4-FFF2-40B4-BE49-F238E27FC236}">
                <a16:creationId xmlns:a16="http://schemas.microsoft.com/office/drawing/2014/main" id="{AD76D999-3AAC-D63D-A5BF-26AC002ECC32}"/>
              </a:ext>
            </a:extLst>
          </p:cNvPr>
          <p:cNvSpPr txBox="1">
            <a:spLocks noChangeArrowheads="1"/>
          </p:cNvSpPr>
          <p:nvPr/>
        </p:nvSpPr>
        <p:spPr bwMode="auto">
          <a:xfrm>
            <a:off x="3771900" y="2402342"/>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3</a:t>
            </a:r>
          </a:p>
        </p:txBody>
      </p:sp>
      <p:sp>
        <p:nvSpPr>
          <p:cNvPr id="64" name="Text Box 28">
            <a:extLst>
              <a:ext uri="{FF2B5EF4-FFF2-40B4-BE49-F238E27FC236}">
                <a16:creationId xmlns:a16="http://schemas.microsoft.com/office/drawing/2014/main" id="{C00F77AC-B72A-9577-9110-C2D723E11FF5}"/>
              </a:ext>
            </a:extLst>
          </p:cNvPr>
          <p:cNvSpPr txBox="1">
            <a:spLocks noChangeArrowheads="1"/>
          </p:cNvSpPr>
          <p:nvPr/>
        </p:nvSpPr>
        <p:spPr bwMode="auto">
          <a:xfrm>
            <a:off x="4762500" y="3407230"/>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2</a:t>
            </a:r>
          </a:p>
        </p:txBody>
      </p:sp>
      <p:sp>
        <p:nvSpPr>
          <p:cNvPr id="65" name="Text Box 29">
            <a:extLst>
              <a:ext uri="{FF2B5EF4-FFF2-40B4-BE49-F238E27FC236}">
                <a16:creationId xmlns:a16="http://schemas.microsoft.com/office/drawing/2014/main" id="{CBD31A01-A8D3-9050-79EF-4438226F81DB}"/>
              </a:ext>
            </a:extLst>
          </p:cNvPr>
          <p:cNvSpPr txBox="1">
            <a:spLocks noChangeArrowheads="1"/>
          </p:cNvSpPr>
          <p:nvPr/>
        </p:nvSpPr>
        <p:spPr bwMode="auto">
          <a:xfrm>
            <a:off x="3848100" y="3254830"/>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66" name="Text Box 30">
            <a:extLst>
              <a:ext uri="{FF2B5EF4-FFF2-40B4-BE49-F238E27FC236}">
                <a16:creationId xmlns:a16="http://schemas.microsoft.com/office/drawing/2014/main" id="{3C4FF911-6B06-290D-3B38-5D5311CC48CC}"/>
              </a:ext>
            </a:extLst>
          </p:cNvPr>
          <p:cNvSpPr txBox="1">
            <a:spLocks noChangeArrowheads="1"/>
          </p:cNvSpPr>
          <p:nvPr/>
        </p:nvSpPr>
        <p:spPr bwMode="auto">
          <a:xfrm>
            <a:off x="3771900" y="4550230"/>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4</a:t>
            </a:r>
          </a:p>
        </p:txBody>
      </p:sp>
      <p:sp>
        <p:nvSpPr>
          <p:cNvPr id="67" name="Text Box 32">
            <a:extLst>
              <a:ext uri="{FF2B5EF4-FFF2-40B4-BE49-F238E27FC236}">
                <a16:creationId xmlns:a16="http://schemas.microsoft.com/office/drawing/2014/main" id="{7823EABC-C26E-24E1-9C4B-DAD30C5E8300}"/>
              </a:ext>
            </a:extLst>
          </p:cNvPr>
          <p:cNvSpPr txBox="1">
            <a:spLocks noChangeArrowheads="1"/>
          </p:cNvSpPr>
          <p:nvPr/>
        </p:nvSpPr>
        <p:spPr bwMode="auto">
          <a:xfrm>
            <a:off x="2933700" y="2157867"/>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b="1">
                <a:solidFill>
                  <a:srgbClr val="1F02F6"/>
                </a:solidFill>
                <a:latin typeface="Arial" panose="020B0604020202020204" pitchFamily="34" charset="0"/>
                <a:sym typeface="Symbol" panose="05050102010706020507" pitchFamily="18" charset="2"/>
              </a:rPr>
              <a:t>2</a:t>
            </a:r>
          </a:p>
        </p:txBody>
      </p:sp>
      <p:sp>
        <p:nvSpPr>
          <p:cNvPr id="68" name="Text Box 33">
            <a:extLst>
              <a:ext uri="{FF2B5EF4-FFF2-40B4-BE49-F238E27FC236}">
                <a16:creationId xmlns:a16="http://schemas.microsoft.com/office/drawing/2014/main" id="{0072AD32-284A-8F4B-D1EB-E2A9C34E9D3D}"/>
              </a:ext>
            </a:extLst>
          </p:cNvPr>
          <p:cNvSpPr txBox="1">
            <a:spLocks noChangeArrowheads="1"/>
          </p:cNvSpPr>
          <p:nvPr/>
        </p:nvSpPr>
        <p:spPr bwMode="auto">
          <a:xfrm>
            <a:off x="4457700" y="2157867"/>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FF0000"/>
                </a:solidFill>
                <a:latin typeface="Arial" panose="020B0604020202020204" pitchFamily="34" charset="0"/>
                <a:sym typeface="Symbol" panose="05050102010706020507" pitchFamily="18" charset="2"/>
              </a:rPr>
              <a:t>5</a:t>
            </a:r>
          </a:p>
        </p:txBody>
      </p:sp>
      <p:sp>
        <p:nvSpPr>
          <p:cNvPr id="69" name="Text Box 34">
            <a:extLst>
              <a:ext uri="{FF2B5EF4-FFF2-40B4-BE49-F238E27FC236}">
                <a16:creationId xmlns:a16="http://schemas.microsoft.com/office/drawing/2014/main" id="{E00D8EDB-D029-7A82-D1FB-855647B3A624}"/>
              </a:ext>
            </a:extLst>
          </p:cNvPr>
          <p:cNvSpPr txBox="1">
            <a:spLocks noChangeArrowheads="1"/>
          </p:cNvSpPr>
          <p:nvPr/>
        </p:nvSpPr>
        <p:spPr bwMode="auto">
          <a:xfrm>
            <a:off x="4914900" y="4215267"/>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FF0000"/>
                </a:solidFill>
                <a:latin typeface="Arial" panose="020B0604020202020204" pitchFamily="34" charset="0"/>
                <a:sym typeface="Symbol" panose="05050102010706020507" pitchFamily="18" charset="2"/>
              </a:rPr>
              <a:t>3</a:t>
            </a:r>
          </a:p>
        </p:txBody>
      </p:sp>
      <p:sp>
        <p:nvSpPr>
          <p:cNvPr id="70" name="Text Box 35">
            <a:extLst>
              <a:ext uri="{FF2B5EF4-FFF2-40B4-BE49-F238E27FC236}">
                <a16:creationId xmlns:a16="http://schemas.microsoft.com/office/drawing/2014/main" id="{13798307-6E59-F908-A0A3-606BCF8D79F9}"/>
              </a:ext>
            </a:extLst>
          </p:cNvPr>
          <p:cNvSpPr txBox="1">
            <a:spLocks noChangeArrowheads="1"/>
          </p:cNvSpPr>
          <p:nvPr/>
        </p:nvSpPr>
        <p:spPr bwMode="auto">
          <a:xfrm>
            <a:off x="3314700" y="4002542"/>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1</a:t>
            </a:r>
          </a:p>
        </p:txBody>
      </p:sp>
      <p:sp>
        <p:nvSpPr>
          <p:cNvPr id="71" name="Text Box 36">
            <a:extLst>
              <a:ext uri="{FF2B5EF4-FFF2-40B4-BE49-F238E27FC236}">
                <a16:creationId xmlns:a16="http://schemas.microsoft.com/office/drawing/2014/main" id="{8CB01FA6-79A9-5BB9-F031-8B250C04B758}"/>
              </a:ext>
            </a:extLst>
          </p:cNvPr>
          <p:cNvSpPr txBox="1">
            <a:spLocks noChangeArrowheads="1"/>
          </p:cNvSpPr>
          <p:nvPr/>
        </p:nvSpPr>
        <p:spPr bwMode="auto">
          <a:xfrm>
            <a:off x="1790700" y="3088142"/>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0</a:t>
            </a:r>
          </a:p>
        </p:txBody>
      </p:sp>
    </p:spTree>
    <p:extLst>
      <p:ext uri="{BB962C8B-B14F-4D97-AF65-F5344CB8AC3E}">
        <p14:creationId xmlns:p14="http://schemas.microsoft.com/office/powerpoint/2010/main" val="3383914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1D50B-D545-AE12-D311-42496D4B0F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A3D54E-AF44-AF84-1E33-CD4923D0A969}"/>
              </a:ext>
            </a:extLst>
          </p:cNvPr>
          <p:cNvSpPr>
            <a:spLocks noGrp="1"/>
          </p:cNvSpPr>
          <p:nvPr>
            <p:ph type="title"/>
          </p:nvPr>
        </p:nvSpPr>
        <p:spPr/>
        <p:txBody>
          <a:bodyPr/>
          <a:lstStyle/>
          <a:p>
            <a:r>
              <a:rPr lang="en-US" dirty="0"/>
              <a:t>Visit vertex E </a:t>
            </a:r>
            <a:endParaRPr lang="en-SE" dirty="0"/>
          </a:p>
        </p:txBody>
      </p:sp>
      <p:sp>
        <p:nvSpPr>
          <p:cNvPr id="3" name="Content Placeholder 2">
            <a:extLst>
              <a:ext uri="{FF2B5EF4-FFF2-40B4-BE49-F238E27FC236}">
                <a16:creationId xmlns:a16="http://schemas.microsoft.com/office/drawing/2014/main" id="{19F0F57F-6C46-4AA9-7AF6-87EA71096F6F}"/>
              </a:ext>
            </a:extLst>
          </p:cNvPr>
          <p:cNvSpPr>
            <a:spLocks noGrp="1"/>
          </p:cNvSpPr>
          <p:nvPr>
            <p:ph idx="1"/>
          </p:nvPr>
        </p:nvSpPr>
        <p:spPr/>
        <p:txBody>
          <a:bodyPr/>
          <a:lstStyle/>
          <a:p>
            <a:endParaRPr lang="en-SE" dirty="0"/>
          </a:p>
        </p:txBody>
      </p:sp>
      <p:graphicFrame>
        <p:nvGraphicFramePr>
          <p:cNvPr id="72" name="Content Placeholder 4">
            <a:extLst>
              <a:ext uri="{FF2B5EF4-FFF2-40B4-BE49-F238E27FC236}">
                <a16:creationId xmlns:a16="http://schemas.microsoft.com/office/drawing/2014/main" id="{52A757F1-B856-B671-2978-5E3DB6A53EC0}"/>
              </a:ext>
            </a:extLst>
          </p:cNvPr>
          <p:cNvGraphicFramePr>
            <a:graphicFrameLocks/>
          </p:cNvGraphicFramePr>
          <p:nvPr>
            <p:extLst>
              <p:ext uri="{D42A27DB-BD31-4B8C-83A1-F6EECF244321}">
                <p14:modId xmlns:p14="http://schemas.microsoft.com/office/powerpoint/2010/main" val="4017060335"/>
              </p:ext>
            </p:extLst>
          </p:nvPr>
        </p:nvGraphicFramePr>
        <p:xfrm>
          <a:off x="5758747" y="2489427"/>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r>
                        <a:rPr lang="en-US" dirty="0"/>
                        <a:t>SD</a:t>
                      </a:r>
                      <a:endParaRPr lang="en-SE" dirty="0"/>
                    </a:p>
                  </a:txBody>
                  <a:tcPr/>
                </a:tc>
                <a:tc>
                  <a:txBody>
                    <a:bodyPr/>
                    <a:lstStyle/>
                    <a:p>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A</a:t>
                      </a:r>
                      <a:endParaRPr lang="en-SE" dirty="0">
                        <a:solidFill>
                          <a:schemeClr val="tx1"/>
                        </a:solidFill>
                      </a:endParaRPr>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US" dirty="0">
                          <a:solidFill>
                            <a:schemeClr val="tx1"/>
                          </a:solidFill>
                        </a:rPr>
                        <a:t>2</a:t>
                      </a:r>
                      <a:endParaRPr lang="en-SE" dirty="0">
                        <a:solidFill>
                          <a:schemeClr val="tx1"/>
                        </a:solidFill>
                      </a:endParaRPr>
                    </a:p>
                  </a:txBody>
                  <a:tcPr/>
                </a:tc>
                <a:tc>
                  <a:txBody>
                    <a:bodyPr/>
                    <a:lstStyle/>
                    <a:p>
                      <a:pPr algn="ctr"/>
                      <a:r>
                        <a:rPr lang="en-US" dirty="0">
                          <a:solidFill>
                            <a:schemeClr val="tx1"/>
                          </a:solidFill>
                        </a:rPr>
                        <a:t>C</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US" dirty="0">
                          <a:solidFill>
                            <a:schemeClr val="tx1"/>
                          </a:solidFill>
                        </a:rPr>
                        <a:t>1</a:t>
                      </a:r>
                      <a:endParaRPr lang="en-SE" dirty="0">
                        <a:solidFill>
                          <a:schemeClr val="tx1"/>
                        </a:solidFill>
                      </a:endParaRPr>
                    </a:p>
                  </a:txBody>
                  <a:tcPr/>
                </a:tc>
                <a:tc>
                  <a:txBody>
                    <a:bodyPr/>
                    <a:lstStyle/>
                    <a:p>
                      <a:pPr algn="ctr"/>
                      <a:r>
                        <a:rPr lang="en-US"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r>
                        <a:rPr lang="en-US" dirty="0">
                          <a:solidFill>
                            <a:schemeClr val="tx1"/>
                          </a:solidFill>
                        </a:rPr>
                        <a:t>5</a:t>
                      </a:r>
                      <a:endParaRPr lang="en-SE" dirty="0">
                        <a:solidFill>
                          <a:schemeClr val="tx1"/>
                        </a:solidFill>
                      </a:endParaRPr>
                    </a:p>
                  </a:txBody>
                  <a:tcPr/>
                </a:tc>
                <a:tc>
                  <a:txBody>
                    <a:bodyPr/>
                    <a:lstStyle/>
                    <a:p>
                      <a:pPr algn="ctr"/>
                      <a:r>
                        <a:rPr lang="en-US" dirty="0">
                          <a:solidFill>
                            <a:schemeClr val="tx1"/>
                          </a:solidFill>
                        </a:rPr>
                        <a:t>B</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E</a:t>
                      </a:r>
                      <a:endParaRPr lang="en-SE" dirty="0">
                        <a:solidFill>
                          <a:schemeClr val="tx1"/>
                        </a:solidFill>
                      </a:endParaRPr>
                    </a:p>
                  </a:txBody>
                  <a:tcPr/>
                </a:tc>
                <a:tc>
                  <a:txBody>
                    <a:bodyPr/>
                    <a:lstStyle/>
                    <a:p>
                      <a:pPr algn="ctr"/>
                      <a:r>
                        <a:rPr lang="en-US" dirty="0">
                          <a:solidFill>
                            <a:schemeClr val="tx1"/>
                          </a:solidFill>
                        </a:rPr>
                        <a:t>3</a:t>
                      </a:r>
                      <a:endParaRPr lang="en-SE" dirty="0">
                        <a:solidFill>
                          <a:schemeClr val="tx1"/>
                        </a:solidFill>
                      </a:endParaRPr>
                    </a:p>
                  </a:txBody>
                  <a:tcPr/>
                </a:tc>
                <a:tc>
                  <a:txBody>
                    <a:bodyPr/>
                    <a:lstStyle/>
                    <a:p>
                      <a:pPr algn="ctr"/>
                      <a:r>
                        <a:rPr lang="en-US" dirty="0">
                          <a:solidFill>
                            <a:schemeClr val="tx1"/>
                          </a:solidFill>
                        </a:rPr>
                        <a:t>B</a:t>
                      </a:r>
                      <a:endParaRPr lang="en-SE" dirty="0">
                        <a:solidFill>
                          <a:schemeClr val="tx1"/>
                        </a:solidFill>
                      </a:endParaRPr>
                    </a:p>
                  </a:txBody>
                  <a:tcPr/>
                </a:tc>
                <a:extLst>
                  <a:ext uri="{0D108BD9-81ED-4DB2-BD59-A6C34878D82A}">
                    <a16:rowId xmlns:a16="http://schemas.microsoft.com/office/drawing/2014/main" val="2054454676"/>
                  </a:ext>
                </a:extLst>
              </a:tr>
            </a:tbl>
          </a:graphicData>
        </a:graphic>
      </p:graphicFrame>
      <p:sp>
        <p:nvSpPr>
          <p:cNvPr id="4" name="Text Box 2">
            <a:extLst>
              <a:ext uri="{FF2B5EF4-FFF2-40B4-BE49-F238E27FC236}">
                <a16:creationId xmlns:a16="http://schemas.microsoft.com/office/drawing/2014/main" id="{26B2E96D-269B-8254-10A3-4B8AFBB643A1}"/>
              </a:ext>
            </a:extLst>
          </p:cNvPr>
          <p:cNvSpPr txBox="1">
            <a:spLocks noChangeArrowheads="1"/>
          </p:cNvSpPr>
          <p:nvPr/>
        </p:nvSpPr>
        <p:spPr bwMode="auto">
          <a:xfrm>
            <a:off x="2362200" y="2743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3</a:t>
            </a:r>
          </a:p>
        </p:txBody>
      </p:sp>
      <p:grpSp>
        <p:nvGrpSpPr>
          <p:cNvPr id="5" name="Group 3">
            <a:extLst>
              <a:ext uri="{FF2B5EF4-FFF2-40B4-BE49-F238E27FC236}">
                <a16:creationId xmlns:a16="http://schemas.microsoft.com/office/drawing/2014/main" id="{376E9DA6-2625-F4D1-D790-B727D2E92435}"/>
              </a:ext>
            </a:extLst>
          </p:cNvPr>
          <p:cNvGrpSpPr>
            <a:grpSpLocks/>
          </p:cNvGrpSpPr>
          <p:nvPr/>
        </p:nvGrpSpPr>
        <p:grpSpPr bwMode="auto">
          <a:xfrm>
            <a:off x="1905000" y="3352800"/>
            <a:ext cx="533400" cy="533400"/>
            <a:chOff x="1824" y="2736"/>
            <a:chExt cx="336" cy="336"/>
          </a:xfrm>
        </p:grpSpPr>
        <p:sp>
          <p:nvSpPr>
            <p:cNvPr id="6" name="Oval 4">
              <a:extLst>
                <a:ext uri="{FF2B5EF4-FFF2-40B4-BE49-F238E27FC236}">
                  <a16:creationId xmlns:a16="http://schemas.microsoft.com/office/drawing/2014/main" id="{3CBBF343-4DC1-AB0F-E9BB-E1CBCBCDEE23}"/>
                </a:ext>
              </a:extLst>
            </p:cNvPr>
            <p:cNvSpPr>
              <a:spLocks noChangeArrowheads="1"/>
            </p:cNvSpPr>
            <p:nvPr/>
          </p:nvSpPr>
          <p:spPr bwMode="auto">
            <a:xfrm>
              <a:off x="1824" y="2736"/>
              <a:ext cx="336" cy="336"/>
            </a:xfrm>
            <a:prstGeom prst="ellipse">
              <a:avLst/>
            </a:prstGeom>
            <a:solidFill>
              <a:srgbClr val="F50BE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 name="Text Box 5">
              <a:extLst>
                <a:ext uri="{FF2B5EF4-FFF2-40B4-BE49-F238E27FC236}">
                  <a16:creationId xmlns:a16="http://schemas.microsoft.com/office/drawing/2014/main" id="{3A533349-6DBD-21BC-0036-A94E2DA8A2D1}"/>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A</a:t>
              </a:r>
            </a:p>
          </p:txBody>
        </p:sp>
      </p:grpSp>
      <p:grpSp>
        <p:nvGrpSpPr>
          <p:cNvPr id="8" name="Group 6">
            <a:extLst>
              <a:ext uri="{FF2B5EF4-FFF2-40B4-BE49-F238E27FC236}">
                <a16:creationId xmlns:a16="http://schemas.microsoft.com/office/drawing/2014/main" id="{EDA647AC-DAFF-C79B-8C4B-745FAB655014}"/>
              </a:ext>
            </a:extLst>
          </p:cNvPr>
          <p:cNvGrpSpPr>
            <a:grpSpLocks/>
          </p:cNvGrpSpPr>
          <p:nvPr/>
        </p:nvGrpSpPr>
        <p:grpSpPr bwMode="auto">
          <a:xfrm>
            <a:off x="3048000" y="2438400"/>
            <a:ext cx="533400" cy="533400"/>
            <a:chOff x="1824" y="2736"/>
            <a:chExt cx="336" cy="336"/>
          </a:xfrm>
        </p:grpSpPr>
        <p:sp>
          <p:nvSpPr>
            <p:cNvPr id="9" name="Oval 7">
              <a:extLst>
                <a:ext uri="{FF2B5EF4-FFF2-40B4-BE49-F238E27FC236}">
                  <a16:creationId xmlns:a16="http://schemas.microsoft.com/office/drawing/2014/main" id="{54D1235E-7C29-907A-A448-3C3102A1AA53}"/>
                </a:ext>
              </a:extLst>
            </p:cNvPr>
            <p:cNvSpPr>
              <a:spLocks noChangeArrowheads="1"/>
            </p:cNvSpPr>
            <p:nvPr/>
          </p:nvSpPr>
          <p:spPr bwMode="auto">
            <a:xfrm>
              <a:off x="1824" y="2736"/>
              <a:ext cx="336" cy="336"/>
            </a:xfrm>
            <a:prstGeom prst="ellipse">
              <a:avLst/>
            </a:prstGeom>
            <a:solidFill>
              <a:srgbClr val="F50BE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0" name="Text Box 8">
              <a:extLst>
                <a:ext uri="{FF2B5EF4-FFF2-40B4-BE49-F238E27FC236}">
                  <a16:creationId xmlns:a16="http://schemas.microsoft.com/office/drawing/2014/main" id="{80E0E721-3646-B1C3-8931-62A225850952}"/>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B</a:t>
              </a:r>
            </a:p>
          </p:txBody>
        </p:sp>
      </p:grpSp>
      <p:grpSp>
        <p:nvGrpSpPr>
          <p:cNvPr id="11" name="Group 9">
            <a:extLst>
              <a:ext uri="{FF2B5EF4-FFF2-40B4-BE49-F238E27FC236}">
                <a16:creationId xmlns:a16="http://schemas.microsoft.com/office/drawing/2014/main" id="{92FFD533-02DF-9E76-B1B7-54B940B36C72}"/>
              </a:ext>
            </a:extLst>
          </p:cNvPr>
          <p:cNvGrpSpPr>
            <a:grpSpLocks/>
          </p:cNvGrpSpPr>
          <p:nvPr/>
        </p:nvGrpSpPr>
        <p:grpSpPr bwMode="auto">
          <a:xfrm>
            <a:off x="3048000" y="4114800"/>
            <a:ext cx="533400" cy="533400"/>
            <a:chOff x="1824" y="2736"/>
            <a:chExt cx="336" cy="336"/>
          </a:xfrm>
        </p:grpSpPr>
        <p:sp>
          <p:nvSpPr>
            <p:cNvPr id="12" name="Oval 10">
              <a:extLst>
                <a:ext uri="{FF2B5EF4-FFF2-40B4-BE49-F238E27FC236}">
                  <a16:creationId xmlns:a16="http://schemas.microsoft.com/office/drawing/2014/main" id="{05AB37A5-A266-FCC6-BCB5-465754E58B5A}"/>
                </a:ext>
              </a:extLst>
            </p:cNvPr>
            <p:cNvSpPr>
              <a:spLocks noChangeArrowheads="1"/>
            </p:cNvSpPr>
            <p:nvPr/>
          </p:nvSpPr>
          <p:spPr bwMode="auto">
            <a:xfrm>
              <a:off x="1824" y="2736"/>
              <a:ext cx="336" cy="336"/>
            </a:xfrm>
            <a:prstGeom prst="ellipse">
              <a:avLst/>
            </a:prstGeom>
            <a:solidFill>
              <a:srgbClr val="F50BE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3" name="Text Box 11">
              <a:extLst>
                <a:ext uri="{FF2B5EF4-FFF2-40B4-BE49-F238E27FC236}">
                  <a16:creationId xmlns:a16="http://schemas.microsoft.com/office/drawing/2014/main" id="{D11F1D3D-5F3B-0D22-ECA9-E854E4084E11}"/>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C</a:t>
              </a:r>
            </a:p>
          </p:txBody>
        </p:sp>
      </p:grpSp>
      <p:grpSp>
        <p:nvGrpSpPr>
          <p:cNvPr id="14" name="Group 12">
            <a:extLst>
              <a:ext uri="{FF2B5EF4-FFF2-40B4-BE49-F238E27FC236}">
                <a16:creationId xmlns:a16="http://schemas.microsoft.com/office/drawing/2014/main" id="{4440D105-9C02-F82F-FE7B-0D013292C6C6}"/>
              </a:ext>
            </a:extLst>
          </p:cNvPr>
          <p:cNvGrpSpPr>
            <a:grpSpLocks/>
          </p:cNvGrpSpPr>
          <p:nvPr/>
        </p:nvGrpSpPr>
        <p:grpSpPr bwMode="auto">
          <a:xfrm>
            <a:off x="4572000" y="4114800"/>
            <a:ext cx="533400" cy="533400"/>
            <a:chOff x="1824" y="2736"/>
            <a:chExt cx="336" cy="336"/>
          </a:xfrm>
        </p:grpSpPr>
        <p:sp>
          <p:nvSpPr>
            <p:cNvPr id="15" name="Oval 13">
              <a:extLst>
                <a:ext uri="{FF2B5EF4-FFF2-40B4-BE49-F238E27FC236}">
                  <a16:creationId xmlns:a16="http://schemas.microsoft.com/office/drawing/2014/main" id="{2D4075AB-0EA7-DEB8-15D8-E44EADFA3FB7}"/>
                </a:ext>
              </a:extLst>
            </p:cNvPr>
            <p:cNvSpPr>
              <a:spLocks noChangeArrowheads="1"/>
            </p:cNvSpPr>
            <p:nvPr/>
          </p:nvSpPr>
          <p:spPr bwMode="auto">
            <a:xfrm>
              <a:off x="1824" y="2736"/>
              <a:ext cx="336" cy="336"/>
            </a:xfrm>
            <a:prstGeom prst="ellipse">
              <a:avLst/>
            </a:prstGeom>
            <a:solidFill>
              <a:srgbClr val="F50BE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6" name="Text Box 14">
              <a:extLst>
                <a:ext uri="{FF2B5EF4-FFF2-40B4-BE49-F238E27FC236}">
                  <a16:creationId xmlns:a16="http://schemas.microsoft.com/office/drawing/2014/main" id="{1FB9FBDA-1D8C-CCA4-A7CC-DCA5EEBC45AF}"/>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E</a:t>
              </a:r>
            </a:p>
          </p:txBody>
        </p:sp>
      </p:grpSp>
      <p:grpSp>
        <p:nvGrpSpPr>
          <p:cNvPr id="17" name="Group 15">
            <a:extLst>
              <a:ext uri="{FF2B5EF4-FFF2-40B4-BE49-F238E27FC236}">
                <a16:creationId xmlns:a16="http://schemas.microsoft.com/office/drawing/2014/main" id="{36AAB3F3-8737-2554-4244-A6C7FB856B3B}"/>
              </a:ext>
            </a:extLst>
          </p:cNvPr>
          <p:cNvGrpSpPr>
            <a:grpSpLocks/>
          </p:cNvGrpSpPr>
          <p:nvPr/>
        </p:nvGrpSpPr>
        <p:grpSpPr bwMode="auto">
          <a:xfrm>
            <a:off x="4572000" y="2438400"/>
            <a:ext cx="533400" cy="533400"/>
            <a:chOff x="1824" y="2736"/>
            <a:chExt cx="336" cy="336"/>
          </a:xfrm>
        </p:grpSpPr>
        <p:sp>
          <p:nvSpPr>
            <p:cNvPr id="18" name="Oval 16">
              <a:extLst>
                <a:ext uri="{FF2B5EF4-FFF2-40B4-BE49-F238E27FC236}">
                  <a16:creationId xmlns:a16="http://schemas.microsoft.com/office/drawing/2014/main" id="{A6C73803-B5A9-EDAA-F24A-5E4A9955508D}"/>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9" name="Text Box 17">
              <a:extLst>
                <a:ext uri="{FF2B5EF4-FFF2-40B4-BE49-F238E27FC236}">
                  <a16:creationId xmlns:a16="http://schemas.microsoft.com/office/drawing/2014/main" id="{CDDBDC3B-8A47-1EEE-931A-38F4E1270EE1}"/>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D</a:t>
              </a:r>
            </a:p>
          </p:txBody>
        </p:sp>
      </p:grpSp>
      <p:sp>
        <p:nvSpPr>
          <p:cNvPr id="20" name="Line 18">
            <a:extLst>
              <a:ext uri="{FF2B5EF4-FFF2-40B4-BE49-F238E27FC236}">
                <a16:creationId xmlns:a16="http://schemas.microsoft.com/office/drawing/2014/main" id="{FAB75D67-A1BD-8B75-7809-D6FC99C0AA00}"/>
              </a:ext>
            </a:extLst>
          </p:cNvPr>
          <p:cNvSpPr>
            <a:spLocks noChangeShapeType="1"/>
          </p:cNvSpPr>
          <p:nvPr/>
        </p:nvSpPr>
        <p:spPr bwMode="auto">
          <a:xfrm flipV="1">
            <a:off x="2362200" y="2819400"/>
            <a:ext cx="685800" cy="609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1" name="Line 19">
            <a:extLst>
              <a:ext uri="{FF2B5EF4-FFF2-40B4-BE49-F238E27FC236}">
                <a16:creationId xmlns:a16="http://schemas.microsoft.com/office/drawing/2014/main" id="{1D9353CD-F5FE-3F87-80DC-B17DD4B595C8}"/>
              </a:ext>
            </a:extLst>
          </p:cNvPr>
          <p:cNvSpPr>
            <a:spLocks noChangeShapeType="1"/>
          </p:cNvSpPr>
          <p:nvPr/>
        </p:nvSpPr>
        <p:spPr bwMode="auto">
          <a:xfrm>
            <a:off x="2362200" y="3810000"/>
            <a:ext cx="685800" cy="457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2" name="Line 20">
            <a:extLst>
              <a:ext uri="{FF2B5EF4-FFF2-40B4-BE49-F238E27FC236}">
                <a16:creationId xmlns:a16="http://schemas.microsoft.com/office/drawing/2014/main" id="{4745267E-B4A9-191B-1817-9B0D595CC580}"/>
              </a:ext>
            </a:extLst>
          </p:cNvPr>
          <p:cNvSpPr>
            <a:spLocks noChangeShapeType="1"/>
          </p:cNvSpPr>
          <p:nvPr/>
        </p:nvSpPr>
        <p:spPr bwMode="auto">
          <a:xfrm>
            <a:off x="3581400" y="4419600"/>
            <a:ext cx="990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 name="Line 21">
            <a:extLst>
              <a:ext uri="{FF2B5EF4-FFF2-40B4-BE49-F238E27FC236}">
                <a16:creationId xmlns:a16="http://schemas.microsoft.com/office/drawing/2014/main" id="{DF2D33CF-753E-BA76-C5C5-8646C96E814B}"/>
              </a:ext>
            </a:extLst>
          </p:cNvPr>
          <p:cNvSpPr>
            <a:spLocks noChangeShapeType="1"/>
          </p:cNvSpPr>
          <p:nvPr/>
        </p:nvSpPr>
        <p:spPr bwMode="auto">
          <a:xfrm flipV="1">
            <a:off x="4876800" y="2971800"/>
            <a:ext cx="0" cy="1143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4" name="Line 22">
            <a:extLst>
              <a:ext uri="{FF2B5EF4-FFF2-40B4-BE49-F238E27FC236}">
                <a16:creationId xmlns:a16="http://schemas.microsoft.com/office/drawing/2014/main" id="{7DDD2999-8E9A-5E48-0802-D8900B28AA41}"/>
              </a:ext>
            </a:extLst>
          </p:cNvPr>
          <p:cNvSpPr>
            <a:spLocks noChangeShapeType="1"/>
          </p:cNvSpPr>
          <p:nvPr/>
        </p:nvSpPr>
        <p:spPr bwMode="auto">
          <a:xfrm flipV="1">
            <a:off x="3352800" y="2971800"/>
            <a:ext cx="0" cy="1143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5" name="Line 23">
            <a:extLst>
              <a:ext uri="{FF2B5EF4-FFF2-40B4-BE49-F238E27FC236}">
                <a16:creationId xmlns:a16="http://schemas.microsoft.com/office/drawing/2014/main" id="{A7A2B4AE-9C86-C306-E077-05A9F3CEEFEE}"/>
              </a:ext>
            </a:extLst>
          </p:cNvPr>
          <p:cNvSpPr>
            <a:spLocks noChangeShapeType="1"/>
          </p:cNvSpPr>
          <p:nvPr/>
        </p:nvSpPr>
        <p:spPr bwMode="auto">
          <a:xfrm>
            <a:off x="3581400" y="2667000"/>
            <a:ext cx="990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6" name="Line 24">
            <a:extLst>
              <a:ext uri="{FF2B5EF4-FFF2-40B4-BE49-F238E27FC236}">
                <a16:creationId xmlns:a16="http://schemas.microsoft.com/office/drawing/2014/main" id="{17A27B17-7D78-C59F-E325-323BB7B884A6}"/>
              </a:ext>
            </a:extLst>
          </p:cNvPr>
          <p:cNvSpPr>
            <a:spLocks noChangeShapeType="1"/>
          </p:cNvSpPr>
          <p:nvPr/>
        </p:nvSpPr>
        <p:spPr bwMode="auto">
          <a:xfrm>
            <a:off x="3505200" y="2895600"/>
            <a:ext cx="1143000" cy="1295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7" name="Text Box 25">
            <a:extLst>
              <a:ext uri="{FF2B5EF4-FFF2-40B4-BE49-F238E27FC236}">
                <a16:creationId xmlns:a16="http://schemas.microsoft.com/office/drawing/2014/main" id="{65888C1A-D70D-590E-E87E-60DBFA146279}"/>
              </a:ext>
            </a:extLst>
          </p:cNvPr>
          <p:cNvSpPr txBox="1">
            <a:spLocks noChangeArrowheads="1"/>
          </p:cNvSpPr>
          <p:nvPr/>
        </p:nvSpPr>
        <p:spPr bwMode="auto">
          <a:xfrm>
            <a:off x="2362200" y="40528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28" name="Text Box 26">
            <a:extLst>
              <a:ext uri="{FF2B5EF4-FFF2-40B4-BE49-F238E27FC236}">
                <a16:creationId xmlns:a16="http://schemas.microsoft.com/office/drawing/2014/main" id="{198ADC1E-6D5E-4490-5C14-1E1512B40FD1}"/>
              </a:ext>
            </a:extLst>
          </p:cNvPr>
          <p:cNvSpPr txBox="1">
            <a:spLocks noChangeArrowheads="1"/>
          </p:cNvSpPr>
          <p:nvPr/>
        </p:nvSpPr>
        <p:spPr bwMode="auto">
          <a:xfrm>
            <a:off x="3048000" y="33528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29" name="Text Box 27">
            <a:extLst>
              <a:ext uri="{FF2B5EF4-FFF2-40B4-BE49-F238E27FC236}">
                <a16:creationId xmlns:a16="http://schemas.microsoft.com/office/drawing/2014/main" id="{FFF05858-8D24-6DC3-2406-3BDEA8177236}"/>
              </a:ext>
            </a:extLst>
          </p:cNvPr>
          <p:cNvSpPr txBox="1">
            <a:spLocks noChangeArrowheads="1"/>
          </p:cNvSpPr>
          <p:nvPr/>
        </p:nvSpPr>
        <p:spPr bwMode="auto">
          <a:xfrm>
            <a:off x="3962400" y="22860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3</a:t>
            </a:r>
          </a:p>
        </p:txBody>
      </p:sp>
      <p:sp>
        <p:nvSpPr>
          <p:cNvPr id="30" name="Text Box 28">
            <a:extLst>
              <a:ext uri="{FF2B5EF4-FFF2-40B4-BE49-F238E27FC236}">
                <a16:creationId xmlns:a16="http://schemas.microsoft.com/office/drawing/2014/main" id="{E6E55554-16DD-64F8-23D0-7DE0DE5FF547}"/>
              </a:ext>
            </a:extLst>
          </p:cNvPr>
          <p:cNvSpPr txBox="1">
            <a:spLocks noChangeArrowheads="1"/>
          </p:cNvSpPr>
          <p:nvPr/>
        </p:nvSpPr>
        <p:spPr bwMode="auto">
          <a:xfrm>
            <a:off x="4953000" y="32908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2</a:t>
            </a:r>
          </a:p>
        </p:txBody>
      </p:sp>
      <p:sp>
        <p:nvSpPr>
          <p:cNvPr id="31" name="Text Box 29">
            <a:extLst>
              <a:ext uri="{FF2B5EF4-FFF2-40B4-BE49-F238E27FC236}">
                <a16:creationId xmlns:a16="http://schemas.microsoft.com/office/drawing/2014/main" id="{8C5B9DD6-3E8C-85ED-4CDA-F84E291C3B7C}"/>
              </a:ext>
            </a:extLst>
          </p:cNvPr>
          <p:cNvSpPr txBox="1">
            <a:spLocks noChangeArrowheads="1"/>
          </p:cNvSpPr>
          <p:nvPr/>
        </p:nvSpPr>
        <p:spPr bwMode="auto">
          <a:xfrm>
            <a:off x="4038600" y="31384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32" name="Text Box 30">
            <a:extLst>
              <a:ext uri="{FF2B5EF4-FFF2-40B4-BE49-F238E27FC236}">
                <a16:creationId xmlns:a16="http://schemas.microsoft.com/office/drawing/2014/main" id="{5CE02A82-9A00-EC75-5603-374B502F2D6B}"/>
              </a:ext>
            </a:extLst>
          </p:cNvPr>
          <p:cNvSpPr txBox="1">
            <a:spLocks noChangeArrowheads="1"/>
          </p:cNvSpPr>
          <p:nvPr/>
        </p:nvSpPr>
        <p:spPr bwMode="auto">
          <a:xfrm>
            <a:off x="3962400" y="44338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4</a:t>
            </a:r>
          </a:p>
        </p:txBody>
      </p:sp>
      <p:sp>
        <p:nvSpPr>
          <p:cNvPr id="33" name="Text Box 32">
            <a:extLst>
              <a:ext uri="{FF2B5EF4-FFF2-40B4-BE49-F238E27FC236}">
                <a16:creationId xmlns:a16="http://schemas.microsoft.com/office/drawing/2014/main" id="{B3E4BABA-E8EE-6AE8-A805-540798F92ACF}"/>
              </a:ext>
            </a:extLst>
          </p:cNvPr>
          <p:cNvSpPr txBox="1">
            <a:spLocks noChangeArrowheads="1"/>
          </p:cNvSpPr>
          <p:nvPr/>
        </p:nvSpPr>
        <p:spPr bwMode="auto">
          <a:xfrm>
            <a:off x="3124200" y="20415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b="1">
                <a:solidFill>
                  <a:srgbClr val="1F02F6"/>
                </a:solidFill>
                <a:latin typeface="Arial" panose="020B0604020202020204" pitchFamily="34" charset="0"/>
                <a:sym typeface="Symbol" panose="05050102010706020507" pitchFamily="18" charset="2"/>
              </a:rPr>
              <a:t>2</a:t>
            </a:r>
          </a:p>
        </p:txBody>
      </p:sp>
      <p:sp>
        <p:nvSpPr>
          <p:cNvPr id="34" name="Text Box 33">
            <a:extLst>
              <a:ext uri="{FF2B5EF4-FFF2-40B4-BE49-F238E27FC236}">
                <a16:creationId xmlns:a16="http://schemas.microsoft.com/office/drawing/2014/main" id="{8B07B7AA-D59B-F5B7-DB0D-644253ADAC5F}"/>
              </a:ext>
            </a:extLst>
          </p:cNvPr>
          <p:cNvSpPr txBox="1">
            <a:spLocks noChangeArrowheads="1"/>
          </p:cNvSpPr>
          <p:nvPr/>
        </p:nvSpPr>
        <p:spPr bwMode="auto">
          <a:xfrm>
            <a:off x="4648200" y="20415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5</a:t>
            </a:r>
          </a:p>
        </p:txBody>
      </p:sp>
      <p:sp>
        <p:nvSpPr>
          <p:cNvPr id="35" name="Text Box 34">
            <a:extLst>
              <a:ext uri="{FF2B5EF4-FFF2-40B4-BE49-F238E27FC236}">
                <a16:creationId xmlns:a16="http://schemas.microsoft.com/office/drawing/2014/main" id="{60A9AAE6-F2A9-03F4-F4C8-B2A558EF5DA6}"/>
              </a:ext>
            </a:extLst>
          </p:cNvPr>
          <p:cNvSpPr txBox="1">
            <a:spLocks noChangeArrowheads="1"/>
          </p:cNvSpPr>
          <p:nvPr/>
        </p:nvSpPr>
        <p:spPr bwMode="auto">
          <a:xfrm>
            <a:off x="5105400" y="40989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3</a:t>
            </a:r>
          </a:p>
        </p:txBody>
      </p:sp>
      <p:sp>
        <p:nvSpPr>
          <p:cNvPr id="36" name="Text Box 35">
            <a:extLst>
              <a:ext uri="{FF2B5EF4-FFF2-40B4-BE49-F238E27FC236}">
                <a16:creationId xmlns:a16="http://schemas.microsoft.com/office/drawing/2014/main" id="{1CC0DB5B-76DD-A4AA-C3D8-4448AF3C6A35}"/>
              </a:ext>
            </a:extLst>
          </p:cNvPr>
          <p:cNvSpPr txBox="1">
            <a:spLocks noChangeArrowheads="1"/>
          </p:cNvSpPr>
          <p:nvPr/>
        </p:nvSpPr>
        <p:spPr bwMode="auto">
          <a:xfrm>
            <a:off x="3505200" y="38862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1</a:t>
            </a:r>
          </a:p>
        </p:txBody>
      </p:sp>
      <p:sp>
        <p:nvSpPr>
          <p:cNvPr id="37" name="Text Box 36">
            <a:extLst>
              <a:ext uri="{FF2B5EF4-FFF2-40B4-BE49-F238E27FC236}">
                <a16:creationId xmlns:a16="http://schemas.microsoft.com/office/drawing/2014/main" id="{E6308CAA-275C-BE80-B749-5B723B7DB1D1}"/>
              </a:ext>
            </a:extLst>
          </p:cNvPr>
          <p:cNvSpPr txBox="1">
            <a:spLocks noChangeArrowheads="1"/>
          </p:cNvSpPr>
          <p:nvPr/>
        </p:nvSpPr>
        <p:spPr bwMode="auto">
          <a:xfrm>
            <a:off x="1981200" y="29718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0</a:t>
            </a:r>
          </a:p>
        </p:txBody>
      </p:sp>
      <p:sp>
        <p:nvSpPr>
          <p:cNvPr id="73" name="TextBox 72">
            <a:extLst>
              <a:ext uri="{FF2B5EF4-FFF2-40B4-BE49-F238E27FC236}">
                <a16:creationId xmlns:a16="http://schemas.microsoft.com/office/drawing/2014/main" id="{187ED488-A58A-3D1F-4D98-4B02887B6B84}"/>
              </a:ext>
            </a:extLst>
          </p:cNvPr>
          <p:cNvSpPr txBox="1"/>
          <p:nvPr/>
        </p:nvSpPr>
        <p:spPr>
          <a:xfrm>
            <a:off x="5638800" y="4811486"/>
            <a:ext cx="1926618" cy="400110"/>
          </a:xfrm>
          <a:prstGeom prst="rect">
            <a:avLst/>
          </a:prstGeom>
          <a:noFill/>
        </p:spPr>
        <p:txBody>
          <a:bodyPr wrap="none" rtlCol="0">
            <a:spAutoFit/>
          </a:bodyPr>
          <a:lstStyle/>
          <a:p>
            <a:r>
              <a:rPr lang="en-US" sz="2000" dirty="0"/>
              <a:t>Nothing changes</a:t>
            </a:r>
            <a:endParaRPr lang="en-SE" sz="2000" dirty="0"/>
          </a:p>
        </p:txBody>
      </p:sp>
    </p:spTree>
    <p:extLst>
      <p:ext uri="{BB962C8B-B14F-4D97-AF65-F5344CB8AC3E}">
        <p14:creationId xmlns:p14="http://schemas.microsoft.com/office/powerpoint/2010/main" val="2332897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7F848-FBB9-B876-D465-26FD9139D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232D1-4ECD-970A-05B2-2ECA609785E7}"/>
              </a:ext>
            </a:extLst>
          </p:cNvPr>
          <p:cNvSpPr>
            <a:spLocks noGrp="1"/>
          </p:cNvSpPr>
          <p:nvPr>
            <p:ph type="title"/>
          </p:nvPr>
        </p:nvSpPr>
        <p:spPr/>
        <p:txBody>
          <a:bodyPr/>
          <a:lstStyle/>
          <a:p>
            <a:r>
              <a:rPr lang="en-US" dirty="0"/>
              <a:t>Visit vertex D </a:t>
            </a:r>
            <a:endParaRPr lang="en-SE" dirty="0"/>
          </a:p>
        </p:txBody>
      </p:sp>
      <p:sp>
        <p:nvSpPr>
          <p:cNvPr id="3" name="Content Placeholder 2">
            <a:extLst>
              <a:ext uri="{FF2B5EF4-FFF2-40B4-BE49-F238E27FC236}">
                <a16:creationId xmlns:a16="http://schemas.microsoft.com/office/drawing/2014/main" id="{77660E91-BD26-D257-C79B-4ED2C67BC9AD}"/>
              </a:ext>
            </a:extLst>
          </p:cNvPr>
          <p:cNvSpPr>
            <a:spLocks noGrp="1"/>
          </p:cNvSpPr>
          <p:nvPr>
            <p:ph idx="1"/>
          </p:nvPr>
        </p:nvSpPr>
        <p:spPr/>
        <p:txBody>
          <a:bodyPr/>
          <a:lstStyle/>
          <a:p>
            <a:endParaRPr lang="en-SE" dirty="0"/>
          </a:p>
        </p:txBody>
      </p:sp>
      <p:graphicFrame>
        <p:nvGraphicFramePr>
          <p:cNvPr id="72" name="Content Placeholder 4">
            <a:extLst>
              <a:ext uri="{FF2B5EF4-FFF2-40B4-BE49-F238E27FC236}">
                <a16:creationId xmlns:a16="http://schemas.microsoft.com/office/drawing/2014/main" id="{C5F02B35-B93A-C975-32B1-E6547811DD8A}"/>
              </a:ext>
            </a:extLst>
          </p:cNvPr>
          <p:cNvGraphicFramePr>
            <a:graphicFrameLocks/>
          </p:cNvGraphicFramePr>
          <p:nvPr>
            <p:extLst>
              <p:ext uri="{D42A27DB-BD31-4B8C-83A1-F6EECF244321}">
                <p14:modId xmlns:p14="http://schemas.microsoft.com/office/powerpoint/2010/main" val="762462639"/>
              </p:ext>
            </p:extLst>
          </p:nvPr>
        </p:nvGraphicFramePr>
        <p:xfrm>
          <a:off x="5758747" y="2489427"/>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r>
                        <a:rPr lang="en-US" dirty="0"/>
                        <a:t>SD</a:t>
                      </a:r>
                      <a:endParaRPr lang="en-SE" dirty="0"/>
                    </a:p>
                  </a:txBody>
                  <a:tcPr/>
                </a:tc>
                <a:tc>
                  <a:txBody>
                    <a:bodyPr/>
                    <a:lstStyle/>
                    <a:p>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A</a:t>
                      </a:r>
                      <a:endParaRPr lang="en-SE" dirty="0">
                        <a:solidFill>
                          <a:schemeClr val="tx1"/>
                        </a:solidFill>
                      </a:endParaRPr>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US" dirty="0">
                          <a:solidFill>
                            <a:schemeClr val="tx1"/>
                          </a:solidFill>
                        </a:rPr>
                        <a:t>2</a:t>
                      </a:r>
                      <a:endParaRPr lang="en-SE" dirty="0">
                        <a:solidFill>
                          <a:schemeClr val="tx1"/>
                        </a:solidFill>
                      </a:endParaRPr>
                    </a:p>
                  </a:txBody>
                  <a:tcPr/>
                </a:tc>
                <a:tc>
                  <a:txBody>
                    <a:bodyPr/>
                    <a:lstStyle/>
                    <a:p>
                      <a:pPr algn="ctr"/>
                      <a:r>
                        <a:rPr lang="en-US" dirty="0">
                          <a:solidFill>
                            <a:schemeClr val="tx1"/>
                          </a:solidFill>
                        </a:rPr>
                        <a:t>C</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US" dirty="0">
                          <a:solidFill>
                            <a:schemeClr val="tx1"/>
                          </a:solidFill>
                        </a:rPr>
                        <a:t>1</a:t>
                      </a:r>
                      <a:endParaRPr lang="en-SE" dirty="0">
                        <a:solidFill>
                          <a:schemeClr val="tx1"/>
                        </a:solidFill>
                      </a:endParaRPr>
                    </a:p>
                  </a:txBody>
                  <a:tcPr/>
                </a:tc>
                <a:tc>
                  <a:txBody>
                    <a:bodyPr/>
                    <a:lstStyle/>
                    <a:p>
                      <a:pPr algn="ctr"/>
                      <a:r>
                        <a:rPr lang="en-US"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D</a:t>
                      </a:r>
                      <a:endParaRPr lang="en-SE" dirty="0">
                        <a:solidFill>
                          <a:schemeClr val="tx1"/>
                        </a:solidFill>
                      </a:endParaRPr>
                    </a:p>
                  </a:txBody>
                  <a:tcPr/>
                </a:tc>
                <a:tc>
                  <a:txBody>
                    <a:bodyPr/>
                    <a:lstStyle/>
                    <a:p>
                      <a:pPr algn="ctr"/>
                      <a:r>
                        <a:rPr lang="en-US" dirty="0">
                          <a:solidFill>
                            <a:schemeClr val="tx1"/>
                          </a:solidFill>
                        </a:rPr>
                        <a:t>5</a:t>
                      </a:r>
                      <a:endParaRPr lang="en-SE" dirty="0">
                        <a:solidFill>
                          <a:schemeClr val="tx1"/>
                        </a:solidFill>
                      </a:endParaRPr>
                    </a:p>
                  </a:txBody>
                  <a:tcPr/>
                </a:tc>
                <a:tc>
                  <a:txBody>
                    <a:bodyPr/>
                    <a:lstStyle/>
                    <a:p>
                      <a:pPr algn="ctr"/>
                      <a:r>
                        <a:rPr lang="en-US" dirty="0">
                          <a:solidFill>
                            <a:schemeClr val="tx1"/>
                          </a:solidFill>
                        </a:rPr>
                        <a:t>B</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E</a:t>
                      </a:r>
                      <a:endParaRPr lang="en-SE" dirty="0">
                        <a:solidFill>
                          <a:schemeClr val="tx1"/>
                        </a:solidFill>
                      </a:endParaRPr>
                    </a:p>
                  </a:txBody>
                  <a:tcPr/>
                </a:tc>
                <a:tc>
                  <a:txBody>
                    <a:bodyPr/>
                    <a:lstStyle/>
                    <a:p>
                      <a:pPr algn="ctr"/>
                      <a:r>
                        <a:rPr lang="en-US" dirty="0">
                          <a:solidFill>
                            <a:schemeClr val="tx1"/>
                          </a:solidFill>
                        </a:rPr>
                        <a:t>3</a:t>
                      </a:r>
                      <a:endParaRPr lang="en-SE" dirty="0">
                        <a:solidFill>
                          <a:schemeClr val="tx1"/>
                        </a:solidFill>
                      </a:endParaRPr>
                    </a:p>
                  </a:txBody>
                  <a:tcPr/>
                </a:tc>
                <a:tc>
                  <a:txBody>
                    <a:bodyPr/>
                    <a:lstStyle/>
                    <a:p>
                      <a:pPr algn="ctr"/>
                      <a:r>
                        <a:rPr lang="en-US" dirty="0">
                          <a:solidFill>
                            <a:schemeClr val="tx1"/>
                          </a:solidFill>
                        </a:rPr>
                        <a:t>B</a:t>
                      </a:r>
                      <a:endParaRPr lang="en-SE" dirty="0">
                        <a:solidFill>
                          <a:schemeClr val="tx1"/>
                        </a:solidFill>
                      </a:endParaRPr>
                    </a:p>
                  </a:txBody>
                  <a:tcPr/>
                </a:tc>
                <a:extLst>
                  <a:ext uri="{0D108BD9-81ED-4DB2-BD59-A6C34878D82A}">
                    <a16:rowId xmlns:a16="http://schemas.microsoft.com/office/drawing/2014/main" val="2054454676"/>
                  </a:ext>
                </a:extLst>
              </a:tr>
            </a:tbl>
          </a:graphicData>
        </a:graphic>
      </p:graphicFrame>
      <p:sp>
        <p:nvSpPr>
          <p:cNvPr id="73" name="TextBox 72">
            <a:extLst>
              <a:ext uri="{FF2B5EF4-FFF2-40B4-BE49-F238E27FC236}">
                <a16:creationId xmlns:a16="http://schemas.microsoft.com/office/drawing/2014/main" id="{C71EFBAE-4536-3980-29AA-79FA66E39CF8}"/>
              </a:ext>
            </a:extLst>
          </p:cNvPr>
          <p:cNvSpPr txBox="1"/>
          <p:nvPr/>
        </p:nvSpPr>
        <p:spPr>
          <a:xfrm>
            <a:off x="5638800" y="4811486"/>
            <a:ext cx="1926618" cy="400110"/>
          </a:xfrm>
          <a:prstGeom prst="rect">
            <a:avLst/>
          </a:prstGeom>
          <a:noFill/>
        </p:spPr>
        <p:txBody>
          <a:bodyPr wrap="none" rtlCol="0">
            <a:spAutoFit/>
          </a:bodyPr>
          <a:lstStyle/>
          <a:p>
            <a:r>
              <a:rPr lang="en-US" sz="2000" dirty="0"/>
              <a:t>Nothing changes</a:t>
            </a:r>
            <a:endParaRPr lang="en-SE" sz="2000" dirty="0"/>
          </a:p>
        </p:txBody>
      </p:sp>
      <p:sp>
        <p:nvSpPr>
          <p:cNvPr id="38" name="Text Box 2">
            <a:extLst>
              <a:ext uri="{FF2B5EF4-FFF2-40B4-BE49-F238E27FC236}">
                <a16:creationId xmlns:a16="http://schemas.microsoft.com/office/drawing/2014/main" id="{A0202679-E0E9-D075-D52D-6D64DE43B8E5}"/>
              </a:ext>
            </a:extLst>
          </p:cNvPr>
          <p:cNvSpPr txBox="1">
            <a:spLocks noChangeArrowheads="1"/>
          </p:cNvSpPr>
          <p:nvPr/>
        </p:nvSpPr>
        <p:spPr bwMode="auto">
          <a:xfrm>
            <a:off x="2362200" y="2895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3</a:t>
            </a:r>
          </a:p>
        </p:txBody>
      </p:sp>
      <p:grpSp>
        <p:nvGrpSpPr>
          <p:cNvPr id="39" name="Group 3">
            <a:extLst>
              <a:ext uri="{FF2B5EF4-FFF2-40B4-BE49-F238E27FC236}">
                <a16:creationId xmlns:a16="http://schemas.microsoft.com/office/drawing/2014/main" id="{7DD32D9B-A7A5-2E3B-B08E-8511AABEADAC}"/>
              </a:ext>
            </a:extLst>
          </p:cNvPr>
          <p:cNvGrpSpPr>
            <a:grpSpLocks/>
          </p:cNvGrpSpPr>
          <p:nvPr/>
        </p:nvGrpSpPr>
        <p:grpSpPr bwMode="auto">
          <a:xfrm>
            <a:off x="1905000" y="3505200"/>
            <a:ext cx="533400" cy="533400"/>
            <a:chOff x="1824" y="2736"/>
            <a:chExt cx="336" cy="336"/>
          </a:xfrm>
        </p:grpSpPr>
        <p:sp>
          <p:nvSpPr>
            <p:cNvPr id="40" name="Oval 4">
              <a:extLst>
                <a:ext uri="{FF2B5EF4-FFF2-40B4-BE49-F238E27FC236}">
                  <a16:creationId xmlns:a16="http://schemas.microsoft.com/office/drawing/2014/main" id="{71D43B4D-5419-97CF-A413-D88ABD900B8B}"/>
                </a:ext>
              </a:extLst>
            </p:cNvPr>
            <p:cNvSpPr>
              <a:spLocks noChangeArrowheads="1"/>
            </p:cNvSpPr>
            <p:nvPr/>
          </p:nvSpPr>
          <p:spPr bwMode="auto">
            <a:xfrm>
              <a:off x="1824" y="2736"/>
              <a:ext cx="336" cy="336"/>
            </a:xfrm>
            <a:prstGeom prst="ellipse">
              <a:avLst/>
            </a:prstGeom>
            <a:solidFill>
              <a:srgbClr val="F50BE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1" name="Text Box 5">
              <a:extLst>
                <a:ext uri="{FF2B5EF4-FFF2-40B4-BE49-F238E27FC236}">
                  <a16:creationId xmlns:a16="http://schemas.microsoft.com/office/drawing/2014/main" id="{CA4DE26E-70C4-C813-17DD-BFE00CDC9648}"/>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A</a:t>
              </a:r>
            </a:p>
          </p:txBody>
        </p:sp>
      </p:grpSp>
      <p:grpSp>
        <p:nvGrpSpPr>
          <p:cNvPr id="42" name="Group 6">
            <a:extLst>
              <a:ext uri="{FF2B5EF4-FFF2-40B4-BE49-F238E27FC236}">
                <a16:creationId xmlns:a16="http://schemas.microsoft.com/office/drawing/2014/main" id="{707D93E2-DFD3-175A-F91F-9CFFC9A1658A}"/>
              </a:ext>
            </a:extLst>
          </p:cNvPr>
          <p:cNvGrpSpPr>
            <a:grpSpLocks/>
          </p:cNvGrpSpPr>
          <p:nvPr/>
        </p:nvGrpSpPr>
        <p:grpSpPr bwMode="auto">
          <a:xfrm>
            <a:off x="3048000" y="2590800"/>
            <a:ext cx="533400" cy="533400"/>
            <a:chOff x="1824" y="2736"/>
            <a:chExt cx="336" cy="336"/>
          </a:xfrm>
        </p:grpSpPr>
        <p:sp>
          <p:nvSpPr>
            <p:cNvPr id="43" name="Oval 7">
              <a:extLst>
                <a:ext uri="{FF2B5EF4-FFF2-40B4-BE49-F238E27FC236}">
                  <a16:creationId xmlns:a16="http://schemas.microsoft.com/office/drawing/2014/main" id="{8852DC9E-6F94-9D6D-8A3F-6687303BCDBE}"/>
                </a:ext>
              </a:extLst>
            </p:cNvPr>
            <p:cNvSpPr>
              <a:spLocks noChangeArrowheads="1"/>
            </p:cNvSpPr>
            <p:nvPr/>
          </p:nvSpPr>
          <p:spPr bwMode="auto">
            <a:xfrm>
              <a:off x="1824" y="2736"/>
              <a:ext cx="336" cy="336"/>
            </a:xfrm>
            <a:prstGeom prst="ellipse">
              <a:avLst/>
            </a:prstGeom>
            <a:solidFill>
              <a:srgbClr val="F50BE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4" name="Text Box 8">
              <a:extLst>
                <a:ext uri="{FF2B5EF4-FFF2-40B4-BE49-F238E27FC236}">
                  <a16:creationId xmlns:a16="http://schemas.microsoft.com/office/drawing/2014/main" id="{AA61B856-14A8-E658-0B94-C681504703B3}"/>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B</a:t>
              </a:r>
            </a:p>
          </p:txBody>
        </p:sp>
      </p:grpSp>
      <p:grpSp>
        <p:nvGrpSpPr>
          <p:cNvPr id="45" name="Group 9">
            <a:extLst>
              <a:ext uri="{FF2B5EF4-FFF2-40B4-BE49-F238E27FC236}">
                <a16:creationId xmlns:a16="http://schemas.microsoft.com/office/drawing/2014/main" id="{F5EAA764-5B1F-5206-C295-CE6F3170CAFB}"/>
              </a:ext>
            </a:extLst>
          </p:cNvPr>
          <p:cNvGrpSpPr>
            <a:grpSpLocks/>
          </p:cNvGrpSpPr>
          <p:nvPr/>
        </p:nvGrpSpPr>
        <p:grpSpPr bwMode="auto">
          <a:xfrm>
            <a:off x="3048000" y="4267200"/>
            <a:ext cx="533400" cy="533400"/>
            <a:chOff x="1824" y="2736"/>
            <a:chExt cx="336" cy="336"/>
          </a:xfrm>
        </p:grpSpPr>
        <p:sp>
          <p:nvSpPr>
            <p:cNvPr id="46" name="Oval 10">
              <a:extLst>
                <a:ext uri="{FF2B5EF4-FFF2-40B4-BE49-F238E27FC236}">
                  <a16:creationId xmlns:a16="http://schemas.microsoft.com/office/drawing/2014/main" id="{C33ACB78-9B0D-C533-BB70-E38EE1B7A7A4}"/>
                </a:ext>
              </a:extLst>
            </p:cNvPr>
            <p:cNvSpPr>
              <a:spLocks noChangeArrowheads="1"/>
            </p:cNvSpPr>
            <p:nvPr/>
          </p:nvSpPr>
          <p:spPr bwMode="auto">
            <a:xfrm>
              <a:off x="1824" y="2736"/>
              <a:ext cx="336" cy="336"/>
            </a:xfrm>
            <a:prstGeom prst="ellipse">
              <a:avLst/>
            </a:prstGeom>
            <a:solidFill>
              <a:srgbClr val="F50BE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7" name="Text Box 11">
              <a:extLst>
                <a:ext uri="{FF2B5EF4-FFF2-40B4-BE49-F238E27FC236}">
                  <a16:creationId xmlns:a16="http://schemas.microsoft.com/office/drawing/2014/main" id="{CF626DA0-DFEF-86BC-8717-BB618BDB1F1D}"/>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C</a:t>
              </a:r>
            </a:p>
          </p:txBody>
        </p:sp>
      </p:grpSp>
      <p:grpSp>
        <p:nvGrpSpPr>
          <p:cNvPr id="48" name="Group 12">
            <a:extLst>
              <a:ext uri="{FF2B5EF4-FFF2-40B4-BE49-F238E27FC236}">
                <a16:creationId xmlns:a16="http://schemas.microsoft.com/office/drawing/2014/main" id="{78B5DD70-6952-E1FF-74FF-057C24D4EF96}"/>
              </a:ext>
            </a:extLst>
          </p:cNvPr>
          <p:cNvGrpSpPr>
            <a:grpSpLocks/>
          </p:cNvGrpSpPr>
          <p:nvPr/>
        </p:nvGrpSpPr>
        <p:grpSpPr bwMode="auto">
          <a:xfrm>
            <a:off x="4572000" y="4267200"/>
            <a:ext cx="533400" cy="533400"/>
            <a:chOff x="1824" y="2736"/>
            <a:chExt cx="336" cy="336"/>
          </a:xfrm>
        </p:grpSpPr>
        <p:sp>
          <p:nvSpPr>
            <p:cNvPr id="49" name="Oval 13">
              <a:extLst>
                <a:ext uri="{FF2B5EF4-FFF2-40B4-BE49-F238E27FC236}">
                  <a16:creationId xmlns:a16="http://schemas.microsoft.com/office/drawing/2014/main" id="{C50BE7E9-E338-1285-408E-E1190F85A720}"/>
                </a:ext>
              </a:extLst>
            </p:cNvPr>
            <p:cNvSpPr>
              <a:spLocks noChangeArrowheads="1"/>
            </p:cNvSpPr>
            <p:nvPr/>
          </p:nvSpPr>
          <p:spPr bwMode="auto">
            <a:xfrm>
              <a:off x="1824" y="2736"/>
              <a:ext cx="336" cy="336"/>
            </a:xfrm>
            <a:prstGeom prst="ellipse">
              <a:avLst/>
            </a:prstGeom>
            <a:solidFill>
              <a:srgbClr val="F50BE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0" name="Text Box 14">
              <a:extLst>
                <a:ext uri="{FF2B5EF4-FFF2-40B4-BE49-F238E27FC236}">
                  <a16:creationId xmlns:a16="http://schemas.microsoft.com/office/drawing/2014/main" id="{1B0FA291-945D-4254-AD22-6133836BD491}"/>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E</a:t>
              </a:r>
            </a:p>
          </p:txBody>
        </p:sp>
      </p:grpSp>
      <p:grpSp>
        <p:nvGrpSpPr>
          <p:cNvPr id="51" name="Group 15">
            <a:extLst>
              <a:ext uri="{FF2B5EF4-FFF2-40B4-BE49-F238E27FC236}">
                <a16:creationId xmlns:a16="http://schemas.microsoft.com/office/drawing/2014/main" id="{659B1032-2E72-5D2B-56E1-C9252501E97A}"/>
              </a:ext>
            </a:extLst>
          </p:cNvPr>
          <p:cNvGrpSpPr>
            <a:grpSpLocks/>
          </p:cNvGrpSpPr>
          <p:nvPr/>
        </p:nvGrpSpPr>
        <p:grpSpPr bwMode="auto">
          <a:xfrm>
            <a:off x="4572000" y="2590800"/>
            <a:ext cx="533400" cy="533400"/>
            <a:chOff x="1824" y="2736"/>
            <a:chExt cx="336" cy="336"/>
          </a:xfrm>
        </p:grpSpPr>
        <p:sp>
          <p:nvSpPr>
            <p:cNvPr id="52" name="Oval 16">
              <a:extLst>
                <a:ext uri="{FF2B5EF4-FFF2-40B4-BE49-F238E27FC236}">
                  <a16:creationId xmlns:a16="http://schemas.microsoft.com/office/drawing/2014/main" id="{F56DD5A3-29A3-8100-AC75-1E29C21D5925}"/>
                </a:ext>
              </a:extLst>
            </p:cNvPr>
            <p:cNvSpPr>
              <a:spLocks noChangeArrowheads="1"/>
            </p:cNvSpPr>
            <p:nvPr/>
          </p:nvSpPr>
          <p:spPr bwMode="auto">
            <a:xfrm>
              <a:off x="1824" y="2736"/>
              <a:ext cx="336" cy="336"/>
            </a:xfrm>
            <a:prstGeom prst="ellipse">
              <a:avLst/>
            </a:prstGeom>
            <a:solidFill>
              <a:srgbClr val="F50BE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3" name="Text Box 17">
              <a:extLst>
                <a:ext uri="{FF2B5EF4-FFF2-40B4-BE49-F238E27FC236}">
                  <a16:creationId xmlns:a16="http://schemas.microsoft.com/office/drawing/2014/main" id="{B95ED211-C68D-4A8D-099B-7A36F44221D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D</a:t>
              </a:r>
            </a:p>
          </p:txBody>
        </p:sp>
      </p:grpSp>
      <p:sp>
        <p:nvSpPr>
          <p:cNvPr id="54" name="Line 18">
            <a:extLst>
              <a:ext uri="{FF2B5EF4-FFF2-40B4-BE49-F238E27FC236}">
                <a16:creationId xmlns:a16="http://schemas.microsoft.com/office/drawing/2014/main" id="{C5C4D829-AFD1-37A7-BA5D-5CE1F0821617}"/>
              </a:ext>
            </a:extLst>
          </p:cNvPr>
          <p:cNvSpPr>
            <a:spLocks noChangeShapeType="1"/>
          </p:cNvSpPr>
          <p:nvPr/>
        </p:nvSpPr>
        <p:spPr bwMode="auto">
          <a:xfrm flipV="1">
            <a:off x="2362200" y="2971800"/>
            <a:ext cx="685800" cy="609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5" name="Line 19">
            <a:extLst>
              <a:ext uri="{FF2B5EF4-FFF2-40B4-BE49-F238E27FC236}">
                <a16:creationId xmlns:a16="http://schemas.microsoft.com/office/drawing/2014/main" id="{03E034FF-621D-3F77-6E53-DA02358077DD}"/>
              </a:ext>
            </a:extLst>
          </p:cNvPr>
          <p:cNvSpPr>
            <a:spLocks noChangeShapeType="1"/>
          </p:cNvSpPr>
          <p:nvPr/>
        </p:nvSpPr>
        <p:spPr bwMode="auto">
          <a:xfrm>
            <a:off x="2362200" y="3962400"/>
            <a:ext cx="685800" cy="457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6" name="Line 20">
            <a:extLst>
              <a:ext uri="{FF2B5EF4-FFF2-40B4-BE49-F238E27FC236}">
                <a16:creationId xmlns:a16="http://schemas.microsoft.com/office/drawing/2014/main" id="{1768BA87-725D-500A-383B-A20B65115813}"/>
              </a:ext>
            </a:extLst>
          </p:cNvPr>
          <p:cNvSpPr>
            <a:spLocks noChangeShapeType="1"/>
          </p:cNvSpPr>
          <p:nvPr/>
        </p:nvSpPr>
        <p:spPr bwMode="auto">
          <a:xfrm>
            <a:off x="3581400" y="4572000"/>
            <a:ext cx="990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7" name="Line 21">
            <a:extLst>
              <a:ext uri="{FF2B5EF4-FFF2-40B4-BE49-F238E27FC236}">
                <a16:creationId xmlns:a16="http://schemas.microsoft.com/office/drawing/2014/main" id="{4B7F55DA-280B-F8D7-668B-3B9349267A2D}"/>
              </a:ext>
            </a:extLst>
          </p:cNvPr>
          <p:cNvSpPr>
            <a:spLocks noChangeShapeType="1"/>
          </p:cNvSpPr>
          <p:nvPr/>
        </p:nvSpPr>
        <p:spPr bwMode="auto">
          <a:xfrm flipV="1">
            <a:off x="4876800" y="3124200"/>
            <a:ext cx="0" cy="1143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8" name="Line 22">
            <a:extLst>
              <a:ext uri="{FF2B5EF4-FFF2-40B4-BE49-F238E27FC236}">
                <a16:creationId xmlns:a16="http://schemas.microsoft.com/office/drawing/2014/main" id="{7C2DDE38-5CB8-6514-37B2-7626FD015157}"/>
              </a:ext>
            </a:extLst>
          </p:cNvPr>
          <p:cNvSpPr>
            <a:spLocks noChangeShapeType="1"/>
          </p:cNvSpPr>
          <p:nvPr/>
        </p:nvSpPr>
        <p:spPr bwMode="auto">
          <a:xfrm flipV="1">
            <a:off x="3352800" y="3124200"/>
            <a:ext cx="0" cy="1143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9" name="Line 23">
            <a:extLst>
              <a:ext uri="{FF2B5EF4-FFF2-40B4-BE49-F238E27FC236}">
                <a16:creationId xmlns:a16="http://schemas.microsoft.com/office/drawing/2014/main" id="{089FA8DA-313A-8668-9DB0-DCD74B56D024}"/>
              </a:ext>
            </a:extLst>
          </p:cNvPr>
          <p:cNvSpPr>
            <a:spLocks noChangeShapeType="1"/>
          </p:cNvSpPr>
          <p:nvPr/>
        </p:nvSpPr>
        <p:spPr bwMode="auto">
          <a:xfrm>
            <a:off x="3581400" y="2819400"/>
            <a:ext cx="990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0" name="Line 24">
            <a:extLst>
              <a:ext uri="{FF2B5EF4-FFF2-40B4-BE49-F238E27FC236}">
                <a16:creationId xmlns:a16="http://schemas.microsoft.com/office/drawing/2014/main" id="{47AD5A41-AA2A-D6F2-53CD-7F4F9314CEE1}"/>
              </a:ext>
            </a:extLst>
          </p:cNvPr>
          <p:cNvSpPr>
            <a:spLocks noChangeShapeType="1"/>
          </p:cNvSpPr>
          <p:nvPr/>
        </p:nvSpPr>
        <p:spPr bwMode="auto">
          <a:xfrm>
            <a:off x="3505200" y="3048000"/>
            <a:ext cx="1143000" cy="1295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1" name="Text Box 25">
            <a:extLst>
              <a:ext uri="{FF2B5EF4-FFF2-40B4-BE49-F238E27FC236}">
                <a16:creationId xmlns:a16="http://schemas.microsoft.com/office/drawing/2014/main" id="{CB01D11E-069E-4089-6CB0-E47EBC399476}"/>
              </a:ext>
            </a:extLst>
          </p:cNvPr>
          <p:cNvSpPr txBox="1">
            <a:spLocks noChangeArrowheads="1"/>
          </p:cNvSpPr>
          <p:nvPr/>
        </p:nvSpPr>
        <p:spPr bwMode="auto">
          <a:xfrm>
            <a:off x="2362200" y="42052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62" name="Text Box 26">
            <a:extLst>
              <a:ext uri="{FF2B5EF4-FFF2-40B4-BE49-F238E27FC236}">
                <a16:creationId xmlns:a16="http://schemas.microsoft.com/office/drawing/2014/main" id="{3F801883-F393-C017-94A5-9B271377864F}"/>
              </a:ext>
            </a:extLst>
          </p:cNvPr>
          <p:cNvSpPr txBox="1">
            <a:spLocks noChangeArrowheads="1"/>
          </p:cNvSpPr>
          <p:nvPr/>
        </p:nvSpPr>
        <p:spPr bwMode="auto">
          <a:xfrm>
            <a:off x="3048000" y="3505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63" name="Text Box 27">
            <a:extLst>
              <a:ext uri="{FF2B5EF4-FFF2-40B4-BE49-F238E27FC236}">
                <a16:creationId xmlns:a16="http://schemas.microsoft.com/office/drawing/2014/main" id="{66716F77-2512-59D3-2169-FD29AC926756}"/>
              </a:ext>
            </a:extLst>
          </p:cNvPr>
          <p:cNvSpPr txBox="1">
            <a:spLocks noChangeArrowheads="1"/>
          </p:cNvSpPr>
          <p:nvPr/>
        </p:nvSpPr>
        <p:spPr bwMode="auto">
          <a:xfrm>
            <a:off x="3962400" y="2438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3</a:t>
            </a:r>
          </a:p>
        </p:txBody>
      </p:sp>
      <p:sp>
        <p:nvSpPr>
          <p:cNvPr id="64" name="Text Box 28">
            <a:extLst>
              <a:ext uri="{FF2B5EF4-FFF2-40B4-BE49-F238E27FC236}">
                <a16:creationId xmlns:a16="http://schemas.microsoft.com/office/drawing/2014/main" id="{CA60AB1B-C7C6-5335-EF41-58CF91A94E1C}"/>
              </a:ext>
            </a:extLst>
          </p:cNvPr>
          <p:cNvSpPr txBox="1">
            <a:spLocks noChangeArrowheads="1"/>
          </p:cNvSpPr>
          <p:nvPr/>
        </p:nvSpPr>
        <p:spPr bwMode="auto">
          <a:xfrm>
            <a:off x="4953000" y="34432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2</a:t>
            </a:r>
          </a:p>
        </p:txBody>
      </p:sp>
      <p:sp>
        <p:nvSpPr>
          <p:cNvPr id="65" name="Text Box 29">
            <a:extLst>
              <a:ext uri="{FF2B5EF4-FFF2-40B4-BE49-F238E27FC236}">
                <a16:creationId xmlns:a16="http://schemas.microsoft.com/office/drawing/2014/main" id="{2C06D45F-13E1-FF2A-7C03-922B5570E4EF}"/>
              </a:ext>
            </a:extLst>
          </p:cNvPr>
          <p:cNvSpPr txBox="1">
            <a:spLocks noChangeArrowheads="1"/>
          </p:cNvSpPr>
          <p:nvPr/>
        </p:nvSpPr>
        <p:spPr bwMode="auto">
          <a:xfrm>
            <a:off x="4038600" y="32908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66" name="Text Box 30">
            <a:extLst>
              <a:ext uri="{FF2B5EF4-FFF2-40B4-BE49-F238E27FC236}">
                <a16:creationId xmlns:a16="http://schemas.microsoft.com/office/drawing/2014/main" id="{6BAA70AE-B6F0-FAAE-13AA-5D1D4A5D87AE}"/>
              </a:ext>
            </a:extLst>
          </p:cNvPr>
          <p:cNvSpPr txBox="1">
            <a:spLocks noChangeArrowheads="1"/>
          </p:cNvSpPr>
          <p:nvPr/>
        </p:nvSpPr>
        <p:spPr bwMode="auto">
          <a:xfrm>
            <a:off x="3962400" y="45862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4</a:t>
            </a:r>
          </a:p>
        </p:txBody>
      </p:sp>
      <p:sp>
        <p:nvSpPr>
          <p:cNvPr id="67" name="Text Box 32">
            <a:extLst>
              <a:ext uri="{FF2B5EF4-FFF2-40B4-BE49-F238E27FC236}">
                <a16:creationId xmlns:a16="http://schemas.microsoft.com/office/drawing/2014/main" id="{4181E472-1010-2F1F-9C54-193D192F1108}"/>
              </a:ext>
            </a:extLst>
          </p:cNvPr>
          <p:cNvSpPr txBox="1">
            <a:spLocks noChangeArrowheads="1"/>
          </p:cNvSpPr>
          <p:nvPr/>
        </p:nvSpPr>
        <p:spPr bwMode="auto">
          <a:xfrm>
            <a:off x="3124200" y="21939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b="1">
                <a:solidFill>
                  <a:srgbClr val="1F02F6"/>
                </a:solidFill>
                <a:latin typeface="Arial" panose="020B0604020202020204" pitchFamily="34" charset="0"/>
                <a:sym typeface="Symbol" panose="05050102010706020507" pitchFamily="18" charset="2"/>
              </a:rPr>
              <a:t>2</a:t>
            </a:r>
          </a:p>
        </p:txBody>
      </p:sp>
      <p:sp>
        <p:nvSpPr>
          <p:cNvPr id="68" name="Text Box 33">
            <a:extLst>
              <a:ext uri="{FF2B5EF4-FFF2-40B4-BE49-F238E27FC236}">
                <a16:creationId xmlns:a16="http://schemas.microsoft.com/office/drawing/2014/main" id="{01E0279C-5F91-E04E-E8D6-6810E8913E53}"/>
              </a:ext>
            </a:extLst>
          </p:cNvPr>
          <p:cNvSpPr txBox="1">
            <a:spLocks noChangeArrowheads="1"/>
          </p:cNvSpPr>
          <p:nvPr/>
        </p:nvSpPr>
        <p:spPr bwMode="auto">
          <a:xfrm>
            <a:off x="4648200" y="21939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5</a:t>
            </a:r>
          </a:p>
        </p:txBody>
      </p:sp>
      <p:sp>
        <p:nvSpPr>
          <p:cNvPr id="69" name="Text Box 34">
            <a:extLst>
              <a:ext uri="{FF2B5EF4-FFF2-40B4-BE49-F238E27FC236}">
                <a16:creationId xmlns:a16="http://schemas.microsoft.com/office/drawing/2014/main" id="{3C345E13-04B7-926E-B693-C3686CA14245}"/>
              </a:ext>
            </a:extLst>
          </p:cNvPr>
          <p:cNvSpPr txBox="1">
            <a:spLocks noChangeArrowheads="1"/>
          </p:cNvSpPr>
          <p:nvPr/>
        </p:nvSpPr>
        <p:spPr bwMode="auto">
          <a:xfrm>
            <a:off x="5105400" y="42513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3</a:t>
            </a:r>
          </a:p>
        </p:txBody>
      </p:sp>
      <p:sp>
        <p:nvSpPr>
          <p:cNvPr id="70" name="Text Box 35">
            <a:extLst>
              <a:ext uri="{FF2B5EF4-FFF2-40B4-BE49-F238E27FC236}">
                <a16:creationId xmlns:a16="http://schemas.microsoft.com/office/drawing/2014/main" id="{7D09D861-4DF3-DA77-E13E-C245909B84CF}"/>
              </a:ext>
            </a:extLst>
          </p:cNvPr>
          <p:cNvSpPr txBox="1">
            <a:spLocks noChangeArrowheads="1"/>
          </p:cNvSpPr>
          <p:nvPr/>
        </p:nvSpPr>
        <p:spPr bwMode="auto">
          <a:xfrm>
            <a:off x="3505200" y="40386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1</a:t>
            </a:r>
          </a:p>
        </p:txBody>
      </p:sp>
      <p:sp>
        <p:nvSpPr>
          <p:cNvPr id="71" name="Text Box 36">
            <a:extLst>
              <a:ext uri="{FF2B5EF4-FFF2-40B4-BE49-F238E27FC236}">
                <a16:creationId xmlns:a16="http://schemas.microsoft.com/office/drawing/2014/main" id="{5AD833CE-7BE0-55A4-EF76-BBE57517036E}"/>
              </a:ext>
            </a:extLst>
          </p:cNvPr>
          <p:cNvSpPr txBox="1">
            <a:spLocks noChangeArrowheads="1"/>
          </p:cNvSpPr>
          <p:nvPr/>
        </p:nvSpPr>
        <p:spPr bwMode="auto">
          <a:xfrm>
            <a:off x="1981200" y="31242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sz="2000">
                <a:solidFill>
                  <a:srgbClr val="1F02F6"/>
                </a:solidFill>
                <a:latin typeface="Arial" panose="020B0604020202020204" pitchFamily="34" charset="0"/>
                <a:sym typeface="Symbol" panose="05050102010706020507" pitchFamily="18" charset="2"/>
              </a:rPr>
              <a:t>0</a:t>
            </a:r>
          </a:p>
        </p:txBody>
      </p:sp>
    </p:spTree>
    <p:extLst>
      <p:ext uri="{BB962C8B-B14F-4D97-AF65-F5344CB8AC3E}">
        <p14:creationId xmlns:p14="http://schemas.microsoft.com/office/powerpoint/2010/main" val="766359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AB59-F7FE-2943-BB31-489348766047}"/>
              </a:ext>
            </a:extLst>
          </p:cNvPr>
          <p:cNvSpPr>
            <a:spLocks noGrp="1"/>
          </p:cNvSpPr>
          <p:nvPr>
            <p:ph type="title"/>
          </p:nvPr>
        </p:nvSpPr>
        <p:spPr>
          <a:xfrm>
            <a:off x="29024" y="274638"/>
            <a:ext cx="6923695" cy="1143000"/>
          </a:xfrm>
        </p:spPr>
        <p:txBody>
          <a:bodyPr>
            <a:normAutofit/>
          </a:bodyPr>
          <a:lstStyle/>
          <a:p>
            <a:r>
              <a:rPr lang="en-US" dirty="0"/>
              <a:t>Dijkstra’s Algorithm Example 3</a:t>
            </a:r>
          </a:p>
        </p:txBody>
      </p:sp>
      <p:sp>
        <p:nvSpPr>
          <p:cNvPr id="4" name="Rectangle 3">
            <a:extLst>
              <a:ext uri="{FF2B5EF4-FFF2-40B4-BE49-F238E27FC236}">
                <a16:creationId xmlns:a16="http://schemas.microsoft.com/office/drawing/2014/main" id="{1EF8B243-E197-554E-9976-45A023D7EF4B}"/>
              </a:ext>
            </a:extLst>
          </p:cNvPr>
          <p:cNvSpPr/>
          <p:nvPr/>
        </p:nvSpPr>
        <p:spPr>
          <a:xfrm>
            <a:off x="358439" y="1409490"/>
            <a:ext cx="5413187" cy="892552"/>
          </a:xfrm>
          <a:prstGeom prst="rect">
            <a:avLst/>
          </a:prstGeom>
          <a:solidFill>
            <a:srgbClr val="E6A20E"/>
          </a:solidFill>
        </p:spPr>
        <p:txBody>
          <a:bodyPr wrap="square">
            <a:spAutoFit/>
          </a:bodyPr>
          <a:lstStyle/>
          <a:p>
            <a:pPr indent="-285750">
              <a:spcBef>
                <a:spcPts val="300"/>
              </a:spcBef>
              <a:spcAft>
                <a:spcPts val="300"/>
              </a:spcAft>
              <a:buClr>
                <a:schemeClr val="accent1"/>
              </a:buClr>
              <a:buFont typeface="Wingdings" pitchFamily="2" charset="2"/>
              <a:buChar char="§"/>
            </a:pPr>
            <a:r>
              <a:rPr lang="en-US" sz="1400" dirty="0">
                <a:latin typeface="Arial"/>
                <a:cs typeface="Arial"/>
              </a:rPr>
              <a:t>Consider vertices in increasing order of distance from s </a:t>
            </a:r>
          </a:p>
          <a:p>
            <a:pPr lvl="1" indent="-285750">
              <a:spcBef>
                <a:spcPts val="300"/>
              </a:spcBef>
              <a:spcAft>
                <a:spcPts val="300"/>
              </a:spcAft>
              <a:buClr>
                <a:schemeClr val="accent1"/>
              </a:buClr>
              <a:buFont typeface="System Font Regular"/>
              <a:buChar char="-"/>
            </a:pPr>
            <a:r>
              <a:rPr lang="en-US" sz="1400" dirty="0">
                <a:latin typeface="Arial"/>
                <a:cs typeface="Arial"/>
              </a:rPr>
              <a:t>(</a:t>
            </a:r>
            <a:r>
              <a:rPr lang="en-US" sz="1400">
                <a:latin typeface="Arial"/>
                <a:cs typeface="Arial"/>
              </a:rPr>
              <a:t>non-tree vertex </a:t>
            </a:r>
            <a:r>
              <a:rPr lang="en-US" sz="1400" dirty="0">
                <a:latin typeface="Arial"/>
                <a:cs typeface="Arial"/>
              </a:rPr>
              <a:t>with the lowest </a:t>
            </a:r>
            <a:r>
              <a:rPr lang="en-US" sz="1400" dirty="0" err="1">
                <a:latin typeface="Arial"/>
                <a:cs typeface="Arial"/>
              </a:rPr>
              <a:t>distTo</a:t>
            </a:r>
            <a:r>
              <a:rPr lang="en-US" sz="1400" dirty="0">
                <a:latin typeface="Arial"/>
                <a:cs typeface="Arial"/>
              </a:rPr>
              <a:t>[ ] value). </a:t>
            </a:r>
          </a:p>
          <a:p>
            <a:pPr indent="-285750">
              <a:spcBef>
                <a:spcPts val="300"/>
              </a:spcBef>
              <a:spcAft>
                <a:spcPts val="300"/>
              </a:spcAft>
              <a:buClr>
                <a:schemeClr val="accent1"/>
              </a:buClr>
              <a:buFont typeface="Wingdings" pitchFamily="2" charset="2"/>
              <a:buChar char="§"/>
            </a:pPr>
            <a:r>
              <a:rPr lang="en-US" sz="1400">
                <a:latin typeface="Arial"/>
                <a:cs typeface="Arial"/>
              </a:rPr>
              <a:t>Add vertex </a:t>
            </a:r>
            <a:r>
              <a:rPr lang="en-US" sz="1400" dirty="0">
                <a:latin typeface="Arial"/>
                <a:cs typeface="Arial"/>
              </a:rPr>
              <a:t>to tree and relax all edges pointing from </a:t>
            </a:r>
            <a:r>
              <a:rPr lang="en-US" sz="1400">
                <a:latin typeface="Arial"/>
                <a:cs typeface="Arial"/>
              </a:rPr>
              <a:t>that vertex.</a:t>
            </a:r>
            <a:endParaRPr lang="en-US" sz="1400" dirty="0">
              <a:latin typeface="Arial"/>
              <a:cs typeface="Arial"/>
            </a:endParaRPr>
          </a:p>
        </p:txBody>
      </p:sp>
      <p:sp>
        <p:nvSpPr>
          <p:cNvPr id="5" name="Oval 4">
            <a:extLst>
              <a:ext uri="{FF2B5EF4-FFF2-40B4-BE49-F238E27FC236}">
                <a16:creationId xmlns:a16="http://schemas.microsoft.com/office/drawing/2014/main" id="{C1B0B803-DC56-6C4E-8A37-102BA22D1235}"/>
              </a:ext>
            </a:extLst>
          </p:cNvPr>
          <p:cNvSpPr/>
          <p:nvPr/>
        </p:nvSpPr>
        <p:spPr>
          <a:xfrm>
            <a:off x="2314004" y="2295769"/>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A1A6E6DC-A899-3740-83D8-ED33D9227501}"/>
              </a:ext>
            </a:extLst>
          </p:cNvPr>
          <p:cNvCxnSpPr>
            <a:cxnSpLocks/>
            <a:stCxn id="20" idx="1"/>
            <a:endCxn id="5" idx="5"/>
          </p:cNvCxnSpPr>
          <p:nvPr/>
        </p:nvCxnSpPr>
        <p:spPr>
          <a:xfrm flipH="1" flipV="1">
            <a:off x="2712024" y="2711248"/>
            <a:ext cx="934059" cy="1090836"/>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8ED50282-1CDC-EB45-A284-3BF9FC7EF4F0}"/>
              </a:ext>
            </a:extLst>
          </p:cNvPr>
          <p:cNvCxnSpPr>
            <a:cxnSpLocks/>
            <a:stCxn id="21" idx="5"/>
            <a:endCxn id="24" idx="0"/>
          </p:cNvCxnSpPr>
          <p:nvPr/>
        </p:nvCxnSpPr>
        <p:spPr>
          <a:xfrm>
            <a:off x="4384660" y="3080560"/>
            <a:ext cx="1114828" cy="2025913"/>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D57F88D9-0695-734F-983B-2FEB42C07A9D}"/>
              </a:ext>
            </a:extLst>
          </p:cNvPr>
          <p:cNvCxnSpPr>
            <a:cxnSpLocks/>
            <a:stCxn id="25" idx="7"/>
            <a:endCxn id="20" idx="3"/>
          </p:cNvCxnSpPr>
          <p:nvPr/>
        </p:nvCxnSpPr>
        <p:spPr>
          <a:xfrm flipV="1">
            <a:off x="3176632" y="4146279"/>
            <a:ext cx="469451" cy="470850"/>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C5CD5A0-E7BE-7649-9D93-F93AF96841A0}"/>
              </a:ext>
            </a:extLst>
          </p:cNvPr>
          <p:cNvCxnSpPr>
            <a:cxnSpLocks/>
            <a:stCxn id="21" idx="2"/>
            <a:endCxn id="5" idx="6"/>
          </p:cNvCxnSpPr>
          <p:nvPr/>
        </p:nvCxnSpPr>
        <p:spPr>
          <a:xfrm flipH="1" flipV="1">
            <a:off x="2780312" y="2539151"/>
            <a:ext cx="1206329" cy="369312"/>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45BE30D-F6C3-2346-8636-C06D51A7B98E}"/>
              </a:ext>
            </a:extLst>
          </p:cNvPr>
          <p:cNvCxnSpPr>
            <a:cxnSpLocks/>
            <a:stCxn id="23" idx="4"/>
            <a:endCxn id="22" idx="0"/>
          </p:cNvCxnSpPr>
          <p:nvPr/>
        </p:nvCxnSpPr>
        <p:spPr>
          <a:xfrm>
            <a:off x="922738" y="3982168"/>
            <a:ext cx="233154" cy="907873"/>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62D2447-2C4D-8044-9FF5-D99841A5BB45}"/>
              </a:ext>
            </a:extLst>
          </p:cNvPr>
          <p:cNvCxnSpPr>
            <a:cxnSpLocks/>
            <a:stCxn id="5" idx="4"/>
            <a:endCxn id="26" idx="0"/>
          </p:cNvCxnSpPr>
          <p:nvPr/>
        </p:nvCxnSpPr>
        <p:spPr>
          <a:xfrm flipH="1">
            <a:off x="2216122" y="2782532"/>
            <a:ext cx="331037" cy="890952"/>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20CF878-0799-0E48-AD4D-123E7836EC27}"/>
              </a:ext>
            </a:extLst>
          </p:cNvPr>
          <p:cNvCxnSpPr>
            <a:cxnSpLocks/>
            <a:stCxn id="26" idx="4"/>
            <a:endCxn id="25" idx="1"/>
          </p:cNvCxnSpPr>
          <p:nvPr/>
        </p:nvCxnSpPr>
        <p:spPr>
          <a:xfrm>
            <a:off x="2216122" y="4160247"/>
            <a:ext cx="630779" cy="456882"/>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04F0A2D-0183-7745-A934-902DD1C9C372}"/>
              </a:ext>
            </a:extLst>
          </p:cNvPr>
          <p:cNvCxnSpPr>
            <a:cxnSpLocks/>
            <a:stCxn id="22" idx="7"/>
            <a:endCxn id="26" idx="3"/>
          </p:cNvCxnSpPr>
          <p:nvPr/>
        </p:nvCxnSpPr>
        <p:spPr>
          <a:xfrm flipV="1">
            <a:off x="1320757" y="4088963"/>
            <a:ext cx="730499" cy="872361"/>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9FA5EE5E-7B89-5843-AC6C-DD43755758FF}"/>
              </a:ext>
            </a:extLst>
          </p:cNvPr>
          <p:cNvCxnSpPr>
            <a:cxnSpLocks/>
            <a:stCxn id="22" idx="6"/>
            <a:endCxn id="24" idx="3"/>
          </p:cNvCxnSpPr>
          <p:nvPr/>
        </p:nvCxnSpPr>
        <p:spPr>
          <a:xfrm>
            <a:off x="1389046" y="5133423"/>
            <a:ext cx="3945577" cy="388528"/>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BF4BC87-86E5-AC49-B67B-59A4BB3D4DA4}"/>
              </a:ext>
            </a:extLst>
          </p:cNvPr>
          <p:cNvCxnSpPr>
            <a:cxnSpLocks/>
            <a:stCxn id="25" idx="6"/>
            <a:endCxn id="24" idx="2"/>
          </p:cNvCxnSpPr>
          <p:nvPr/>
        </p:nvCxnSpPr>
        <p:spPr>
          <a:xfrm>
            <a:off x="3244921" y="4789227"/>
            <a:ext cx="2021413" cy="560628"/>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685EEB1A-BA4B-754D-A7AB-86759ACD5787}"/>
              </a:ext>
            </a:extLst>
          </p:cNvPr>
          <p:cNvCxnSpPr>
            <a:cxnSpLocks/>
            <a:stCxn id="25" idx="2"/>
            <a:endCxn id="22" idx="6"/>
          </p:cNvCxnSpPr>
          <p:nvPr/>
        </p:nvCxnSpPr>
        <p:spPr>
          <a:xfrm flipH="1">
            <a:off x="1389046" y="4789227"/>
            <a:ext cx="1389567" cy="344195"/>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FD2351B-8007-BD41-9E6A-FDFD8BAA7E57}"/>
              </a:ext>
            </a:extLst>
          </p:cNvPr>
          <p:cNvCxnSpPr>
            <a:cxnSpLocks/>
            <a:stCxn id="23" idx="6"/>
            <a:endCxn id="26" idx="2"/>
          </p:cNvCxnSpPr>
          <p:nvPr/>
        </p:nvCxnSpPr>
        <p:spPr>
          <a:xfrm>
            <a:off x="1155892" y="3738786"/>
            <a:ext cx="827076" cy="178080"/>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3E0F73C-C43E-7640-BEE6-8C0A53F13B56}"/>
              </a:ext>
            </a:extLst>
          </p:cNvPr>
          <p:cNvCxnSpPr>
            <a:cxnSpLocks/>
            <a:stCxn id="20" idx="2"/>
            <a:endCxn id="26" idx="6"/>
          </p:cNvCxnSpPr>
          <p:nvPr/>
        </p:nvCxnSpPr>
        <p:spPr>
          <a:xfrm flipH="1" flipV="1">
            <a:off x="2449276" y="3916866"/>
            <a:ext cx="1128518" cy="57316"/>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996D9950-AA7E-9A43-850F-F3297AED9EB3}"/>
              </a:ext>
            </a:extLst>
          </p:cNvPr>
          <p:cNvCxnSpPr>
            <a:cxnSpLocks/>
            <a:stCxn id="5" idx="3"/>
            <a:endCxn id="23" idx="7"/>
          </p:cNvCxnSpPr>
          <p:nvPr/>
        </p:nvCxnSpPr>
        <p:spPr>
          <a:xfrm flipH="1">
            <a:off x="1087603" y="2711248"/>
            <a:ext cx="1294689" cy="85544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014240CA-BC00-034A-B48A-FD65DD7F1445}"/>
              </a:ext>
            </a:extLst>
          </p:cNvPr>
          <p:cNvSpPr/>
          <p:nvPr/>
        </p:nvSpPr>
        <p:spPr>
          <a:xfrm>
            <a:off x="3577794" y="3730800"/>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9D655EE1-46F7-674B-B2C5-46842D333AA0}"/>
              </a:ext>
            </a:extLst>
          </p:cNvPr>
          <p:cNvSpPr/>
          <p:nvPr/>
        </p:nvSpPr>
        <p:spPr>
          <a:xfrm>
            <a:off x="3986641" y="2665081"/>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1DD43AFB-687D-9042-B80A-3AD361510FAE}"/>
              </a:ext>
            </a:extLst>
          </p:cNvPr>
          <p:cNvSpPr/>
          <p:nvPr/>
        </p:nvSpPr>
        <p:spPr>
          <a:xfrm>
            <a:off x="922738" y="4890041"/>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7160B74B-D58F-1D41-ACF9-F22B5A741443}"/>
              </a:ext>
            </a:extLst>
          </p:cNvPr>
          <p:cNvSpPr/>
          <p:nvPr/>
        </p:nvSpPr>
        <p:spPr>
          <a:xfrm>
            <a:off x="689584" y="3495404"/>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314C5A70-6C0A-E240-9728-9E92D10D9BAA}"/>
              </a:ext>
            </a:extLst>
          </p:cNvPr>
          <p:cNvSpPr/>
          <p:nvPr/>
        </p:nvSpPr>
        <p:spPr>
          <a:xfrm>
            <a:off x="5266334" y="5106473"/>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014D0A38-4E58-7B41-A3F2-755DB23BC779}"/>
              </a:ext>
            </a:extLst>
          </p:cNvPr>
          <p:cNvSpPr/>
          <p:nvPr/>
        </p:nvSpPr>
        <p:spPr>
          <a:xfrm>
            <a:off x="2778613" y="4545845"/>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A6D99520-CE47-B146-BCB8-D5344412C990}"/>
              </a:ext>
            </a:extLst>
          </p:cNvPr>
          <p:cNvSpPr/>
          <p:nvPr/>
        </p:nvSpPr>
        <p:spPr>
          <a:xfrm>
            <a:off x="1982968" y="3673484"/>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F0E754E7-73AE-8E4E-811D-9B9301ACD171}"/>
              </a:ext>
            </a:extLst>
          </p:cNvPr>
          <p:cNvCxnSpPr>
            <a:cxnSpLocks/>
            <a:stCxn id="21" idx="4"/>
            <a:endCxn id="20" idx="0"/>
          </p:cNvCxnSpPr>
          <p:nvPr/>
        </p:nvCxnSpPr>
        <p:spPr>
          <a:xfrm flipH="1">
            <a:off x="3810948" y="3151844"/>
            <a:ext cx="408847" cy="578956"/>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7582A89B-148F-6047-B569-FCCA63EDCC4C}"/>
              </a:ext>
            </a:extLst>
          </p:cNvPr>
          <p:cNvCxnSpPr>
            <a:cxnSpLocks/>
            <a:stCxn id="20" idx="5"/>
            <a:endCxn id="24" idx="1"/>
          </p:cNvCxnSpPr>
          <p:nvPr/>
        </p:nvCxnSpPr>
        <p:spPr>
          <a:xfrm>
            <a:off x="3975813" y="4146279"/>
            <a:ext cx="1358809" cy="1031478"/>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564C0DAB-64D0-5740-AA32-1444108DE2E7}"/>
              </a:ext>
            </a:extLst>
          </p:cNvPr>
          <p:cNvSpPr txBox="1"/>
          <p:nvPr/>
        </p:nvSpPr>
        <p:spPr>
          <a:xfrm>
            <a:off x="3306989" y="4330764"/>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AD78C71B-AB16-3E4F-B228-17154AECE7EC}"/>
              </a:ext>
            </a:extLst>
          </p:cNvPr>
          <p:cNvSpPr txBox="1"/>
          <p:nvPr/>
        </p:nvSpPr>
        <p:spPr>
          <a:xfrm>
            <a:off x="3875770" y="3360934"/>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3</a:t>
            </a:r>
            <a:endParaRPr lang="en-US" sz="11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9AA933F-9C78-2C46-9D2A-D88A3374C84D}"/>
              </a:ext>
            </a:extLst>
          </p:cNvPr>
          <p:cNvSpPr txBox="1"/>
          <p:nvPr/>
        </p:nvSpPr>
        <p:spPr>
          <a:xfrm>
            <a:off x="2379599" y="4300811"/>
            <a:ext cx="209449"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6</a:t>
            </a:r>
            <a:endParaRPr lang="en-US" sz="11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0306A9B-71C9-9949-8933-D4AE19519F92}"/>
              </a:ext>
            </a:extLst>
          </p:cNvPr>
          <p:cNvSpPr txBox="1"/>
          <p:nvPr/>
        </p:nvSpPr>
        <p:spPr>
          <a:xfrm>
            <a:off x="2271378" y="3164053"/>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4</a:t>
            </a:r>
            <a:endParaRPr lang="en-US" sz="11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119EA7A5-3613-6D49-AD74-F0FA976EEA92}"/>
              </a:ext>
            </a:extLst>
          </p:cNvPr>
          <p:cNvSpPr txBox="1"/>
          <p:nvPr/>
        </p:nvSpPr>
        <p:spPr>
          <a:xfrm>
            <a:off x="3048358" y="3143363"/>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12</a:t>
            </a:r>
            <a:endParaRPr lang="en-US" sz="11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1F13B05-E744-6642-A553-8FBFB43EC0EA}"/>
              </a:ext>
            </a:extLst>
          </p:cNvPr>
          <p:cNvSpPr txBox="1"/>
          <p:nvPr/>
        </p:nvSpPr>
        <p:spPr>
          <a:xfrm>
            <a:off x="1430772" y="3774825"/>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8</a:t>
            </a:r>
            <a:endParaRPr lang="en-US" sz="11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9B3999C-8AA2-0E47-A286-A2DB654D06E9}"/>
              </a:ext>
            </a:extLst>
          </p:cNvPr>
          <p:cNvSpPr txBox="1"/>
          <p:nvPr/>
        </p:nvSpPr>
        <p:spPr>
          <a:xfrm>
            <a:off x="3337797" y="2626607"/>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15</a:t>
            </a:r>
            <a:endParaRPr lang="en-US" sz="11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4DB202A-A1BB-5F46-BB04-1391B3E35A85}"/>
              </a:ext>
            </a:extLst>
          </p:cNvPr>
          <p:cNvSpPr txBox="1"/>
          <p:nvPr/>
        </p:nvSpPr>
        <p:spPr>
          <a:xfrm>
            <a:off x="1630223" y="3053240"/>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5</a:t>
            </a:r>
            <a:endParaRPr lang="en-US" sz="11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919C621E-6E89-2648-8B0A-920506B9DDC5}"/>
              </a:ext>
            </a:extLst>
          </p:cNvPr>
          <p:cNvSpPr txBox="1"/>
          <p:nvPr/>
        </p:nvSpPr>
        <p:spPr>
          <a:xfrm>
            <a:off x="2915318" y="3843810"/>
            <a:ext cx="209449"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7</a:t>
            </a:r>
            <a:endParaRPr lang="en-US" sz="11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6AFB26CB-192F-4343-A2AA-1B1A3D975BF5}"/>
              </a:ext>
            </a:extLst>
          </p:cNvPr>
          <p:cNvSpPr txBox="1"/>
          <p:nvPr/>
        </p:nvSpPr>
        <p:spPr>
          <a:xfrm>
            <a:off x="941029" y="4319656"/>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9</a:t>
            </a:r>
            <a:endParaRPr lang="en-US" sz="11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3764840-78F2-BF4D-B8A1-9DB1A6D40D3F}"/>
              </a:ext>
            </a:extLst>
          </p:cNvPr>
          <p:cNvSpPr txBox="1"/>
          <p:nvPr/>
        </p:nvSpPr>
        <p:spPr>
          <a:xfrm>
            <a:off x="1630856" y="4365148"/>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5</a:t>
            </a:r>
            <a:endParaRPr lang="en-US" sz="11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C4604790-B3C7-2E4F-A055-2D3793AE65D1}"/>
              </a:ext>
            </a:extLst>
          </p:cNvPr>
          <p:cNvSpPr txBox="1"/>
          <p:nvPr/>
        </p:nvSpPr>
        <p:spPr>
          <a:xfrm>
            <a:off x="2071512" y="4840018"/>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4</a:t>
            </a:r>
            <a:endParaRPr lang="en-US" sz="11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AD9E43A1-2432-2942-AAF2-D7D0C404B6ED}"/>
              </a:ext>
            </a:extLst>
          </p:cNvPr>
          <p:cNvSpPr txBox="1"/>
          <p:nvPr/>
        </p:nvSpPr>
        <p:spPr>
          <a:xfrm>
            <a:off x="4383062" y="4451509"/>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11</a:t>
            </a:r>
            <a:endParaRPr lang="en-US" sz="11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56A7B2D-0E3C-BF42-B58B-25FB8366045B}"/>
              </a:ext>
            </a:extLst>
          </p:cNvPr>
          <p:cNvSpPr txBox="1"/>
          <p:nvPr/>
        </p:nvSpPr>
        <p:spPr>
          <a:xfrm>
            <a:off x="4724833" y="3829074"/>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9</a:t>
            </a:r>
            <a:endParaRPr lang="en-US" sz="11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D64D7F63-4055-7247-A04C-63AFA7281326}"/>
              </a:ext>
            </a:extLst>
          </p:cNvPr>
          <p:cNvSpPr txBox="1"/>
          <p:nvPr/>
        </p:nvSpPr>
        <p:spPr>
          <a:xfrm>
            <a:off x="3786350" y="4910868"/>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13</a:t>
            </a:r>
            <a:endParaRPr lang="en-US" sz="11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A2A310B5-82B9-AD49-B18F-104C25E767B2}"/>
              </a:ext>
            </a:extLst>
          </p:cNvPr>
          <p:cNvSpPr txBox="1"/>
          <p:nvPr/>
        </p:nvSpPr>
        <p:spPr>
          <a:xfrm>
            <a:off x="3052919" y="5220280"/>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20</a:t>
            </a:r>
            <a:endParaRPr lang="en-US" sz="1100" dirty="0">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465CD3E6-26AB-FB49-B705-E96FAFA1EDE7}"/>
              </a:ext>
            </a:extLst>
          </p:cNvPr>
          <p:cNvSpPr/>
          <p:nvPr/>
        </p:nvSpPr>
        <p:spPr>
          <a:xfrm>
            <a:off x="370519" y="5412950"/>
            <a:ext cx="2497800" cy="830997"/>
          </a:xfrm>
          <a:prstGeom prst="rect">
            <a:avLst/>
          </a:prstGeom>
        </p:spPr>
        <p:txBody>
          <a:bodyPr wrap="none">
            <a:spAutoFit/>
          </a:bodyPr>
          <a:lstStyle/>
          <a:p>
            <a:r>
              <a:rPr lang="en-US" sz="1200" dirty="0">
                <a:solidFill>
                  <a:srgbClr val="8C3023"/>
                </a:solidFill>
                <a:latin typeface="LucidaGrande" panose="020B0600040502020204" pitchFamily="34" charset="0"/>
              </a:rPr>
              <a:t>choose </a:t>
            </a:r>
            <a:r>
              <a:rPr lang="en-US" sz="1200">
                <a:solidFill>
                  <a:srgbClr val="8C3023"/>
                </a:solidFill>
                <a:latin typeface="LucidaGrande" panose="020B0600040502020204" pitchFamily="34" charset="0"/>
              </a:rPr>
              <a:t>source vertex </a:t>
            </a:r>
            <a:r>
              <a:rPr lang="en-US" sz="1200" dirty="0">
                <a:solidFill>
                  <a:srgbClr val="8C3023"/>
                </a:solidFill>
                <a:latin typeface="LucidaGrande" panose="020B0600040502020204" pitchFamily="34" charset="0"/>
              </a:rPr>
              <a:t>0</a:t>
            </a:r>
          </a:p>
          <a:p>
            <a:r>
              <a:rPr lang="en-US" sz="1200" dirty="0">
                <a:solidFill>
                  <a:srgbClr val="8C3023"/>
                </a:solidFill>
                <a:latin typeface="LucidaGrande" panose="020B0600040502020204" pitchFamily="34" charset="0"/>
              </a:rPr>
              <a:t>relax all edges adjacent from 0</a:t>
            </a:r>
          </a:p>
          <a:p>
            <a:r>
              <a:rPr lang="en-US" sz="1200">
                <a:solidFill>
                  <a:srgbClr val="8C3023"/>
                </a:solidFill>
                <a:latin typeface="LucidaGrande" panose="020B0600040502020204" pitchFamily="34" charset="0"/>
              </a:rPr>
              <a:t>choose vertex </a:t>
            </a:r>
            <a:r>
              <a:rPr lang="en-US" sz="1200" dirty="0">
                <a:solidFill>
                  <a:srgbClr val="8C3023"/>
                </a:solidFill>
                <a:latin typeface="LucidaGrande" panose="020B0600040502020204" pitchFamily="34" charset="0"/>
              </a:rPr>
              <a:t>1  </a:t>
            </a:r>
          </a:p>
          <a:p>
            <a:r>
              <a:rPr lang="en-US" sz="1200" dirty="0">
                <a:solidFill>
                  <a:srgbClr val="8C3023"/>
                </a:solidFill>
                <a:latin typeface="LucidaGrande" panose="020B0600040502020204" pitchFamily="34" charset="0"/>
              </a:rPr>
              <a:t>relax all edges adjacent from 1</a:t>
            </a:r>
          </a:p>
        </p:txBody>
      </p:sp>
      <p:sp>
        <p:nvSpPr>
          <p:cNvPr id="50" name="Rectangle 49">
            <a:extLst>
              <a:ext uri="{FF2B5EF4-FFF2-40B4-BE49-F238E27FC236}">
                <a16:creationId xmlns:a16="http://schemas.microsoft.com/office/drawing/2014/main" id="{3E8B5DAF-B34A-3344-B845-B47F2697E6A4}"/>
              </a:ext>
            </a:extLst>
          </p:cNvPr>
          <p:cNvSpPr/>
          <p:nvPr/>
        </p:nvSpPr>
        <p:spPr>
          <a:xfrm>
            <a:off x="6368244" y="2387387"/>
            <a:ext cx="1039195" cy="338554"/>
          </a:xfrm>
          <a:prstGeom prst="rect">
            <a:avLst/>
          </a:prstGeom>
        </p:spPr>
        <p:txBody>
          <a:bodyPr wrap="none">
            <a:spAutoFit/>
          </a:bodyPr>
          <a:lstStyle/>
          <a:p>
            <a:r>
              <a:rPr lang="en-US" sz="1600" dirty="0">
                <a:solidFill>
                  <a:schemeClr val="accent1"/>
                </a:solidFill>
                <a:latin typeface="Times New Roman" panose="02020603050405020304" pitchFamily="18" charset="0"/>
                <a:cs typeface="Times New Roman" panose="02020603050405020304" pitchFamily="18" charset="0"/>
              </a:rPr>
              <a:t>v  </a:t>
            </a:r>
            <a:r>
              <a:rPr lang="en-US" sz="1600" dirty="0" err="1">
                <a:solidFill>
                  <a:schemeClr val="accent1"/>
                </a:solidFill>
                <a:latin typeface="Times New Roman" panose="02020603050405020304" pitchFamily="18" charset="0"/>
                <a:cs typeface="Times New Roman" panose="02020603050405020304" pitchFamily="18" charset="0"/>
              </a:rPr>
              <a:t>distTo</a:t>
            </a:r>
            <a:r>
              <a:rPr lang="en-US" sz="1600" dirty="0">
                <a:solidFill>
                  <a:schemeClr val="accent1"/>
                </a:solidFill>
                <a:latin typeface="Times New Roman" panose="02020603050405020304" pitchFamily="18" charset="0"/>
                <a:cs typeface="Times New Roman" panose="02020603050405020304" pitchFamily="18" charset="0"/>
              </a:rPr>
              <a:t>[]</a:t>
            </a:r>
            <a:endParaRPr lang="en-US" sz="1600" dirty="0">
              <a:solidFill>
                <a:schemeClr val="accent1"/>
              </a:solidFill>
              <a:effectLst/>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BA0B1934-6482-C241-BA3D-7562CC27D130}"/>
              </a:ext>
            </a:extLst>
          </p:cNvPr>
          <p:cNvSpPr/>
          <p:nvPr/>
        </p:nvSpPr>
        <p:spPr>
          <a:xfrm>
            <a:off x="6368244" y="2787821"/>
            <a:ext cx="304221" cy="1749197"/>
          </a:xfrm>
          <a:prstGeom prst="rect">
            <a:avLst/>
          </a:prstGeom>
          <a:noFill/>
          <a:effectLst/>
        </p:spPr>
        <p:txBody>
          <a:bodyPr wrap="square">
            <a:spAutoFit/>
          </a:bodyPr>
          <a:lstStyle/>
          <a:p>
            <a:pPr>
              <a:spcBef>
                <a:spcPts val="100"/>
              </a:spcBef>
              <a:spcAft>
                <a:spcPts val="100"/>
              </a:spcAft>
            </a:pPr>
            <a:r>
              <a:rPr lang="en-US" sz="1200" b="1" dirty="0">
                <a:latin typeface="Times" pitchFamily="2" charset="0"/>
                <a:cs typeface="Arial Hebrew" pitchFamily="2" charset="-79"/>
              </a:rPr>
              <a:t>0</a:t>
            </a:r>
          </a:p>
          <a:p>
            <a:pPr>
              <a:spcBef>
                <a:spcPts val="100"/>
              </a:spcBef>
              <a:spcAft>
                <a:spcPts val="100"/>
              </a:spcAft>
            </a:pPr>
            <a:r>
              <a:rPr lang="en-US" sz="1200" b="1" dirty="0">
                <a:latin typeface="Times" pitchFamily="2" charset="0"/>
                <a:cs typeface="Arial Hebrew" pitchFamily="2" charset="-79"/>
              </a:rPr>
              <a:t>1</a:t>
            </a:r>
          </a:p>
          <a:p>
            <a:pPr>
              <a:spcBef>
                <a:spcPts val="100"/>
              </a:spcBef>
              <a:spcAft>
                <a:spcPts val="100"/>
              </a:spcAft>
            </a:pPr>
            <a:r>
              <a:rPr lang="en-US" sz="1200" b="1" dirty="0">
                <a:latin typeface="Times" pitchFamily="2" charset="0"/>
                <a:cs typeface="Arial Hebrew" pitchFamily="2" charset="-79"/>
              </a:rPr>
              <a:t>2</a:t>
            </a:r>
          </a:p>
          <a:p>
            <a:pPr>
              <a:spcBef>
                <a:spcPts val="100"/>
              </a:spcBef>
              <a:spcAft>
                <a:spcPts val="100"/>
              </a:spcAft>
            </a:pPr>
            <a:r>
              <a:rPr lang="en-US" sz="1200" b="1" dirty="0">
                <a:latin typeface="Times" pitchFamily="2" charset="0"/>
                <a:cs typeface="Arial Hebrew" pitchFamily="2" charset="-79"/>
              </a:rPr>
              <a:t>3</a:t>
            </a:r>
          </a:p>
          <a:p>
            <a:pPr>
              <a:spcBef>
                <a:spcPts val="100"/>
              </a:spcBef>
              <a:spcAft>
                <a:spcPts val="100"/>
              </a:spcAft>
            </a:pPr>
            <a:r>
              <a:rPr lang="en-US" sz="1200" b="1" dirty="0">
                <a:latin typeface="Times" pitchFamily="2" charset="0"/>
                <a:cs typeface="Arial Hebrew" pitchFamily="2" charset="-79"/>
              </a:rPr>
              <a:t>4</a:t>
            </a:r>
          </a:p>
          <a:p>
            <a:pPr>
              <a:spcBef>
                <a:spcPts val="100"/>
              </a:spcBef>
              <a:spcAft>
                <a:spcPts val="100"/>
              </a:spcAft>
            </a:pPr>
            <a:r>
              <a:rPr lang="en-US" sz="1200" b="1" dirty="0">
                <a:latin typeface="Times" pitchFamily="2" charset="0"/>
                <a:cs typeface="Arial Hebrew" pitchFamily="2" charset="-79"/>
              </a:rPr>
              <a:t>5</a:t>
            </a:r>
          </a:p>
          <a:p>
            <a:pPr>
              <a:spcBef>
                <a:spcPts val="100"/>
              </a:spcBef>
              <a:spcAft>
                <a:spcPts val="100"/>
              </a:spcAft>
            </a:pPr>
            <a:r>
              <a:rPr lang="en-US" sz="1200" b="1" dirty="0">
                <a:latin typeface="Times" pitchFamily="2" charset="0"/>
                <a:cs typeface="Arial Hebrew" pitchFamily="2" charset="-79"/>
              </a:rPr>
              <a:t>6</a:t>
            </a:r>
          </a:p>
          <a:p>
            <a:pPr>
              <a:spcBef>
                <a:spcPts val="100"/>
              </a:spcBef>
              <a:spcAft>
                <a:spcPts val="100"/>
              </a:spcAft>
            </a:pPr>
            <a:r>
              <a:rPr lang="en-US" sz="1200" b="1" dirty="0">
                <a:latin typeface="Times" pitchFamily="2" charset="0"/>
                <a:cs typeface="Arial Hebrew" pitchFamily="2" charset="-79"/>
              </a:rPr>
              <a:t>7</a:t>
            </a:r>
          </a:p>
        </p:txBody>
      </p:sp>
      <p:cxnSp>
        <p:nvCxnSpPr>
          <p:cNvPr id="53" name="Straight Connector 52">
            <a:extLst>
              <a:ext uri="{FF2B5EF4-FFF2-40B4-BE49-F238E27FC236}">
                <a16:creationId xmlns:a16="http://schemas.microsoft.com/office/drawing/2014/main" id="{E2C1BECD-7AE2-8140-AACD-690FCD70C543}"/>
              </a:ext>
            </a:extLst>
          </p:cNvPr>
          <p:cNvCxnSpPr/>
          <p:nvPr/>
        </p:nvCxnSpPr>
        <p:spPr>
          <a:xfrm>
            <a:off x="6322180" y="2733266"/>
            <a:ext cx="1174452"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002946AE-684C-EF41-9A90-63C54748B5D1}"/>
                  </a:ext>
                </a:extLst>
              </p:cNvPr>
              <p:cNvSpPr/>
              <p:nvPr/>
            </p:nvSpPr>
            <p:spPr>
              <a:xfrm>
                <a:off x="6873342" y="2758400"/>
                <a:ext cx="304221" cy="1774845"/>
              </a:xfrm>
              <a:prstGeom prst="rect">
                <a:avLst/>
              </a:prstGeom>
              <a:noFill/>
              <a:effectLst/>
            </p:spPr>
            <p:txBody>
              <a:bodyPr wrap="square">
                <a:spAutoFit/>
              </a:bodyPr>
              <a:lstStyle/>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smtClean="0">
                          <a:latin typeface="Cambria Math" panose="02040503050406030204" pitchFamily="18" charset="0"/>
                          <a:ea typeface="Cambria Math" panose="02040503050406030204" pitchFamily="18" charset="0"/>
                          <a:cs typeface="Arial Hebrew" pitchFamily="2" charset="-79"/>
                        </a:rPr>
                        <m:t>∞ </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 xmlns:m="http://schemas.openxmlformats.org/officeDocument/2006/math">
                    <m:r>
                      <a:rPr lang="en-US" sz="1200" b="1" i="1" dirty="0" smtClean="0">
                        <a:latin typeface="Cambria Math" panose="02040503050406030204" pitchFamily="18" charset="0"/>
                        <a:ea typeface="Cambria Math" panose="02040503050406030204" pitchFamily="18" charset="0"/>
                        <a:cs typeface="Arial Hebrew" pitchFamily="2" charset="-79"/>
                      </a:rPr>
                      <m:t>∞</m:t>
                    </m:r>
                  </m:oMath>
                </a14:m>
                <a:r>
                  <a:rPr lang="en-US" sz="1200" b="1" dirty="0">
                    <a:ea typeface="Cambria Math" panose="02040503050406030204" pitchFamily="18" charset="0"/>
                    <a:cs typeface="Arial Hebrew" pitchFamily="2" charset="-79"/>
                  </a:rPr>
                  <a:t> </a:t>
                </a:r>
                <a14:m>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 </m:t>
                    </m:r>
                  </m:oMath>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dirty="0">
                  <a:latin typeface="Times" pitchFamily="2" charset="0"/>
                  <a:cs typeface="Arial Hebrew" pitchFamily="2" charset="-79"/>
                </a:endParaRPr>
              </a:p>
            </p:txBody>
          </p:sp>
        </mc:Choice>
        <mc:Fallback xmlns="">
          <p:sp>
            <p:nvSpPr>
              <p:cNvPr id="55" name="Rectangle 54">
                <a:extLst>
                  <a:ext uri="{FF2B5EF4-FFF2-40B4-BE49-F238E27FC236}">
                    <a16:creationId xmlns:a16="http://schemas.microsoft.com/office/drawing/2014/main" id="{002946AE-684C-EF41-9A90-63C54748B5D1}"/>
                  </a:ext>
                </a:extLst>
              </p:cNvPr>
              <p:cNvSpPr>
                <a:spLocks noRot="1" noChangeAspect="1" noMove="1" noResize="1" noEditPoints="1" noAdjustHandles="1" noChangeArrowheads="1" noChangeShapeType="1" noTextEdit="1"/>
              </p:cNvSpPr>
              <p:nvPr/>
            </p:nvSpPr>
            <p:spPr>
              <a:xfrm>
                <a:off x="6873342" y="2758400"/>
                <a:ext cx="304221" cy="1774845"/>
              </a:xfrm>
              <a:prstGeom prst="rect">
                <a:avLst/>
              </a:prstGeom>
              <a:blipFill>
                <a:blip r:embed="rId2"/>
                <a:stretch>
                  <a:fillRect r="-8000"/>
                </a:stretch>
              </a:blipFill>
              <a:effectLst/>
            </p:spPr>
            <p:txBody>
              <a:bodyPr/>
              <a:lstStyle/>
              <a:p>
                <a:r>
                  <a:rPr lang="en-US">
                    <a:noFill/>
                  </a:rPr>
                  <a:t> </a:t>
                </a:r>
              </a:p>
            </p:txBody>
          </p:sp>
        </mc:Fallback>
      </mc:AlternateContent>
      <p:sp>
        <p:nvSpPr>
          <p:cNvPr id="56" name="Rectangle 55">
            <a:extLst>
              <a:ext uri="{FF2B5EF4-FFF2-40B4-BE49-F238E27FC236}">
                <a16:creationId xmlns:a16="http://schemas.microsoft.com/office/drawing/2014/main" id="{C903FAA4-C2A3-224C-9E07-AEADBCEC8899}"/>
              </a:ext>
            </a:extLst>
          </p:cNvPr>
          <p:cNvSpPr/>
          <p:nvPr/>
        </p:nvSpPr>
        <p:spPr>
          <a:xfrm>
            <a:off x="6409234" y="4648633"/>
            <a:ext cx="1128963" cy="338554"/>
          </a:xfrm>
          <a:prstGeom prst="rect">
            <a:avLst/>
          </a:prstGeom>
        </p:spPr>
        <p:txBody>
          <a:bodyPr wrap="none">
            <a:spAutoFit/>
          </a:bodyPr>
          <a:lstStyle/>
          <a:p>
            <a:r>
              <a:rPr lang="en-US" sz="1600" dirty="0">
                <a:solidFill>
                  <a:schemeClr val="accent1"/>
                </a:solidFill>
                <a:latin typeface="Times New Roman" panose="02020603050405020304" pitchFamily="18" charset="0"/>
                <a:cs typeface="Times New Roman" panose="02020603050405020304" pitchFamily="18" charset="0"/>
              </a:rPr>
              <a:t>v  </a:t>
            </a:r>
            <a:r>
              <a:rPr lang="en-US" sz="1600" dirty="0" err="1">
                <a:solidFill>
                  <a:schemeClr val="accent1"/>
                </a:solidFill>
                <a:latin typeface="Times New Roman" panose="02020603050405020304" pitchFamily="18" charset="0"/>
                <a:cs typeface="Times New Roman" panose="02020603050405020304" pitchFamily="18" charset="0"/>
              </a:rPr>
              <a:t>edgeTo</a:t>
            </a:r>
            <a:r>
              <a:rPr lang="en-US" sz="1600" dirty="0">
                <a:solidFill>
                  <a:schemeClr val="accent1"/>
                </a:solidFill>
                <a:latin typeface="Times New Roman" panose="02020603050405020304" pitchFamily="18" charset="0"/>
                <a:cs typeface="Times New Roman" panose="02020603050405020304" pitchFamily="18" charset="0"/>
              </a:rPr>
              <a:t>[]</a:t>
            </a:r>
            <a:endParaRPr lang="en-US" sz="1600" dirty="0">
              <a:solidFill>
                <a:schemeClr val="accent1"/>
              </a:solidFill>
              <a:effectLst/>
              <a:latin typeface="Times New Roman" panose="02020603050405020304" pitchFamily="18" charset="0"/>
              <a:cs typeface="Times New Roman" panose="02020603050405020304" pitchFamily="18" charset="0"/>
            </a:endParaRPr>
          </a:p>
        </p:txBody>
      </p:sp>
      <p:sp>
        <p:nvSpPr>
          <p:cNvPr id="57" name="Rectangle 56">
            <a:extLst>
              <a:ext uri="{FF2B5EF4-FFF2-40B4-BE49-F238E27FC236}">
                <a16:creationId xmlns:a16="http://schemas.microsoft.com/office/drawing/2014/main" id="{723A46E8-1D6D-1D4C-A063-24B19748ED16}"/>
              </a:ext>
            </a:extLst>
          </p:cNvPr>
          <p:cNvSpPr/>
          <p:nvPr/>
        </p:nvSpPr>
        <p:spPr>
          <a:xfrm>
            <a:off x="6409234" y="5040678"/>
            <a:ext cx="304221" cy="1749197"/>
          </a:xfrm>
          <a:prstGeom prst="rect">
            <a:avLst/>
          </a:prstGeom>
          <a:noFill/>
          <a:effectLst/>
        </p:spPr>
        <p:txBody>
          <a:bodyPr wrap="square">
            <a:spAutoFit/>
          </a:bodyPr>
          <a:lstStyle/>
          <a:p>
            <a:pPr>
              <a:spcBef>
                <a:spcPts val="100"/>
              </a:spcBef>
              <a:spcAft>
                <a:spcPts val="100"/>
              </a:spcAft>
            </a:pPr>
            <a:r>
              <a:rPr lang="en-US" sz="1200" b="1" dirty="0">
                <a:latin typeface="Times" pitchFamily="2" charset="0"/>
                <a:cs typeface="Arial Hebrew" pitchFamily="2" charset="-79"/>
              </a:rPr>
              <a:t>0</a:t>
            </a:r>
          </a:p>
          <a:p>
            <a:pPr>
              <a:spcBef>
                <a:spcPts val="100"/>
              </a:spcBef>
              <a:spcAft>
                <a:spcPts val="100"/>
              </a:spcAft>
            </a:pPr>
            <a:r>
              <a:rPr lang="en-US" sz="1200" b="1" dirty="0">
                <a:latin typeface="Times" pitchFamily="2" charset="0"/>
                <a:cs typeface="Arial Hebrew" pitchFamily="2" charset="-79"/>
              </a:rPr>
              <a:t>1</a:t>
            </a:r>
          </a:p>
          <a:p>
            <a:pPr>
              <a:spcBef>
                <a:spcPts val="100"/>
              </a:spcBef>
              <a:spcAft>
                <a:spcPts val="100"/>
              </a:spcAft>
            </a:pPr>
            <a:r>
              <a:rPr lang="en-US" sz="1200" b="1" dirty="0">
                <a:latin typeface="Times" pitchFamily="2" charset="0"/>
                <a:cs typeface="Arial Hebrew" pitchFamily="2" charset="-79"/>
              </a:rPr>
              <a:t>2</a:t>
            </a:r>
          </a:p>
          <a:p>
            <a:pPr>
              <a:spcBef>
                <a:spcPts val="100"/>
              </a:spcBef>
              <a:spcAft>
                <a:spcPts val="100"/>
              </a:spcAft>
            </a:pPr>
            <a:r>
              <a:rPr lang="en-US" sz="1200" b="1" dirty="0">
                <a:latin typeface="Times" pitchFamily="2" charset="0"/>
                <a:cs typeface="Arial Hebrew" pitchFamily="2" charset="-79"/>
              </a:rPr>
              <a:t>3</a:t>
            </a:r>
          </a:p>
          <a:p>
            <a:pPr>
              <a:spcBef>
                <a:spcPts val="100"/>
              </a:spcBef>
              <a:spcAft>
                <a:spcPts val="100"/>
              </a:spcAft>
            </a:pPr>
            <a:r>
              <a:rPr lang="en-US" sz="1200" b="1" dirty="0">
                <a:latin typeface="Times" pitchFamily="2" charset="0"/>
                <a:cs typeface="Arial Hebrew" pitchFamily="2" charset="-79"/>
              </a:rPr>
              <a:t>4</a:t>
            </a:r>
          </a:p>
          <a:p>
            <a:pPr>
              <a:spcBef>
                <a:spcPts val="100"/>
              </a:spcBef>
              <a:spcAft>
                <a:spcPts val="100"/>
              </a:spcAft>
            </a:pPr>
            <a:r>
              <a:rPr lang="en-US" sz="1200" b="1" dirty="0">
                <a:latin typeface="Times" pitchFamily="2" charset="0"/>
                <a:cs typeface="Arial Hebrew" pitchFamily="2" charset="-79"/>
              </a:rPr>
              <a:t>5</a:t>
            </a:r>
          </a:p>
          <a:p>
            <a:pPr>
              <a:spcBef>
                <a:spcPts val="100"/>
              </a:spcBef>
              <a:spcAft>
                <a:spcPts val="100"/>
              </a:spcAft>
            </a:pPr>
            <a:r>
              <a:rPr lang="en-US" sz="1200" b="1" dirty="0">
                <a:latin typeface="Times" pitchFamily="2" charset="0"/>
                <a:cs typeface="Arial Hebrew" pitchFamily="2" charset="-79"/>
              </a:rPr>
              <a:t>6</a:t>
            </a:r>
          </a:p>
          <a:p>
            <a:pPr>
              <a:spcBef>
                <a:spcPts val="100"/>
              </a:spcBef>
              <a:spcAft>
                <a:spcPts val="100"/>
              </a:spcAft>
            </a:pPr>
            <a:r>
              <a:rPr lang="en-US" sz="1200" b="1" dirty="0">
                <a:latin typeface="Times" pitchFamily="2" charset="0"/>
                <a:cs typeface="Arial Hebrew" pitchFamily="2" charset="-79"/>
              </a:rPr>
              <a:t>7</a:t>
            </a:r>
          </a:p>
        </p:txBody>
      </p:sp>
      <p:cxnSp>
        <p:nvCxnSpPr>
          <p:cNvPr id="58" name="Straight Connector 57">
            <a:extLst>
              <a:ext uri="{FF2B5EF4-FFF2-40B4-BE49-F238E27FC236}">
                <a16:creationId xmlns:a16="http://schemas.microsoft.com/office/drawing/2014/main" id="{0C5112D6-641F-2C40-A4AC-A8DE3FAC9781}"/>
              </a:ext>
            </a:extLst>
          </p:cNvPr>
          <p:cNvCxnSpPr/>
          <p:nvPr/>
        </p:nvCxnSpPr>
        <p:spPr>
          <a:xfrm>
            <a:off x="6363170" y="4986123"/>
            <a:ext cx="1174452" cy="0"/>
          </a:xfrm>
          <a:prstGeom prst="line">
            <a:avLst/>
          </a:prstGeom>
        </p:spPr>
        <p:style>
          <a:lnRef idx="1">
            <a:schemeClr val="dk1"/>
          </a:lnRef>
          <a:fillRef idx="0">
            <a:schemeClr val="dk1"/>
          </a:fillRef>
          <a:effectRef idx="0">
            <a:schemeClr val="dk1"/>
          </a:effectRef>
          <a:fontRef idx="minor">
            <a:schemeClr val="tx1"/>
          </a:fontRef>
        </p:style>
      </p:cxnSp>
      <p:sp>
        <p:nvSpPr>
          <p:cNvPr id="59" name="Rectangle 58">
            <a:extLst>
              <a:ext uri="{FF2B5EF4-FFF2-40B4-BE49-F238E27FC236}">
                <a16:creationId xmlns:a16="http://schemas.microsoft.com/office/drawing/2014/main" id="{68E8B36A-199D-1743-82D7-17D578EA4B34}"/>
              </a:ext>
            </a:extLst>
          </p:cNvPr>
          <p:cNvSpPr/>
          <p:nvPr/>
        </p:nvSpPr>
        <p:spPr>
          <a:xfrm>
            <a:off x="6914332" y="5019646"/>
            <a:ext cx="304221" cy="1749197"/>
          </a:xfrm>
          <a:prstGeom prst="rect">
            <a:avLst/>
          </a:prstGeom>
          <a:noFill/>
          <a:effectLst/>
        </p:spPr>
        <p:txBody>
          <a:bodyPr wrap="square">
            <a:spAutoFit/>
          </a:bodyPr>
          <a:lstStyle/>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p:txBody>
      </p:sp>
      <p:cxnSp>
        <p:nvCxnSpPr>
          <p:cNvPr id="62" name="Straight Connector 61">
            <a:extLst>
              <a:ext uri="{FF2B5EF4-FFF2-40B4-BE49-F238E27FC236}">
                <a16:creationId xmlns:a16="http://schemas.microsoft.com/office/drawing/2014/main" id="{FF738779-E174-5842-A607-555D3EA910BD}"/>
              </a:ext>
            </a:extLst>
          </p:cNvPr>
          <p:cNvCxnSpPr/>
          <p:nvPr/>
        </p:nvCxnSpPr>
        <p:spPr>
          <a:xfrm>
            <a:off x="6950396" y="3129665"/>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3D2F90AC-99B1-CC4C-A08A-E9F5496944DE}"/>
              </a:ext>
            </a:extLst>
          </p:cNvPr>
          <p:cNvCxnSpPr/>
          <p:nvPr/>
        </p:nvCxnSpPr>
        <p:spPr>
          <a:xfrm>
            <a:off x="6952719" y="4340293"/>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C2AE1D63-0F29-0841-B0CF-4E44C4D7057C}"/>
              </a:ext>
            </a:extLst>
          </p:cNvPr>
          <p:cNvCxnSpPr/>
          <p:nvPr/>
        </p:nvCxnSpPr>
        <p:spPr>
          <a:xfrm>
            <a:off x="6952719" y="3726590"/>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578572B6-20F0-1E40-91BF-FE6C422E638D}"/>
              </a:ext>
            </a:extLst>
          </p:cNvPr>
          <p:cNvSpPr/>
          <p:nvPr/>
        </p:nvSpPr>
        <p:spPr>
          <a:xfrm>
            <a:off x="7330506" y="2758400"/>
            <a:ext cx="382494" cy="1749197"/>
          </a:xfrm>
          <a:prstGeom prst="rect">
            <a:avLst/>
          </a:prstGeom>
          <a:noFill/>
          <a:effectLst/>
        </p:spPr>
        <p:txBody>
          <a:bodyPr wrap="square">
            <a:spAutoFit/>
          </a:bodyPr>
          <a:lstStyle/>
          <a:p>
            <a:pPr>
              <a:spcBef>
                <a:spcPts val="100"/>
              </a:spcBef>
              <a:spcAft>
                <a:spcPts val="100"/>
              </a:spcAft>
            </a:pPr>
            <a:r>
              <a:rPr lang="en-US" sz="1200" b="1" dirty="0">
                <a:solidFill>
                  <a:schemeClr val="accent1"/>
                </a:solidFill>
                <a:latin typeface="Times" pitchFamily="2" charset="0"/>
                <a:cs typeface="Arial Hebrew" pitchFamily="2" charset="-79"/>
              </a:rPr>
              <a:t>0</a:t>
            </a:r>
          </a:p>
          <a:p>
            <a:pPr>
              <a:spcBef>
                <a:spcPts val="100"/>
              </a:spcBef>
              <a:spcAft>
                <a:spcPts val="100"/>
              </a:spcAft>
            </a:pPr>
            <a:r>
              <a:rPr lang="en-US" sz="1200" b="1" dirty="0">
                <a:solidFill>
                  <a:schemeClr val="accent1"/>
                </a:solidFill>
                <a:latin typeface="Times" pitchFamily="2" charset="0"/>
                <a:cs typeface="Arial Hebrew" pitchFamily="2" charset="-79"/>
              </a:rPr>
              <a:t>5</a:t>
            </a:r>
          </a:p>
          <a:p>
            <a:pPr>
              <a:spcBef>
                <a:spcPts val="100"/>
              </a:spcBef>
              <a:spcAft>
                <a:spcPts val="100"/>
              </a:spcAft>
            </a:pPr>
            <a:r>
              <a:rPr lang="en-US" sz="1200" b="1" dirty="0">
                <a:solidFill>
                  <a:schemeClr val="accent1"/>
                </a:solidFill>
                <a:latin typeface="Times" pitchFamily="2" charset="0"/>
                <a:cs typeface="Arial Hebrew" pitchFamily="2" charset="-79"/>
              </a:rPr>
              <a:t>17</a:t>
            </a:r>
          </a:p>
          <a:p>
            <a:pPr>
              <a:spcBef>
                <a:spcPts val="100"/>
              </a:spcBef>
              <a:spcAft>
                <a:spcPts val="100"/>
              </a:spcAft>
            </a:pPr>
            <a:r>
              <a:rPr lang="en-US" sz="1200" b="1" dirty="0">
                <a:solidFill>
                  <a:schemeClr val="accent1"/>
                </a:solidFill>
                <a:latin typeface="Times" pitchFamily="2" charset="0"/>
                <a:cs typeface="Arial Hebrew" pitchFamily="2" charset="-79"/>
              </a:rPr>
              <a:t>20</a:t>
            </a:r>
          </a:p>
          <a:p>
            <a:pPr>
              <a:spcBef>
                <a:spcPts val="100"/>
              </a:spcBef>
              <a:spcAft>
                <a:spcPts val="100"/>
              </a:spcAft>
            </a:pPr>
            <a:r>
              <a:rPr lang="en-US" sz="1200" b="1" dirty="0">
                <a:solidFill>
                  <a:schemeClr val="accent1"/>
                </a:solidFill>
                <a:latin typeface="Times" pitchFamily="2" charset="0"/>
                <a:cs typeface="Arial Hebrew" pitchFamily="2" charset="-79"/>
              </a:rPr>
              <a:t>9</a:t>
            </a:r>
          </a:p>
          <a:p>
            <a:pPr>
              <a:spcBef>
                <a:spcPts val="100"/>
              </a:spcBef>
              <a:spcAft>
                <a:spcPts val="100"/>
              </a:spcAft>
            </a:pPr>
            <a:r>
              <a:rPr lang="en-US" sz="1200" b="1" dirty="0">
                <a:solidFill>
                  <a:schemeClr val="accent1"/>
                </a:solidFill>
                <a:latin typeface="Times" pitchFamily="2" charset="0"/>
                <a:cs typeface="Arial Hebrew" pitchFamily="2" charset="-79"/>
              </a:rPr>
              <a:t>14</a:t>
            </a:r>
          </a:p>
          <a:p>
            <a:pPr>
              <a:spcBef>
                <a:spcPts val="100"/>
              </a:spcBef>
              <a:spcAft>
                <a:spcPts val="100"/>
              </a:spcAft>
            </a:pPr>
            <a:r>
              <a:rPr lang="en-US" sz="1200" b="1" dirty="0">
                <a:solidFill>
                  <a:schemeClr val="accent1"/>
                </a:solidFill>
                <a:latin typeface="Times" pitchFamily="2" charset="0"/>
                <a:cs typeface="Arial Hebrew" pitchFamily="2" charset="-79"/>
              </a:rPr>
              <a:t>29</a:t>
            </a:r>
          </a:p>
          <a:p>
            <a:pPr>
              <a:spcBef>
                <a:spcPts val="100"/>
              </a:spcBef>
              <a:spcAft>
                <a:spcPts val="100"/>
              </a:spcAft>
            </a:pPr>
            <a:r>
              <a:rPr lang="en-US" sz="1200" b="1" dirty="0">
                <a:solidFill>
                  <a:schemeClr val="accent1"/>
                </a:solidFill>
                <a:latin typeface="Times" pitchFamily="2" charset="0"/>
                <a:cs typeface="Arial Hebrew" pitchFamily="2" charset="-79"/>
              </a:rPr>
              <a:t>8</a:t>
            </a:r>
          </a:p>
        </p:txBody>
      </p:sp>
      <p:sp>
        <p:nvSpPr>
          <p:cNvPr id="66" name="Rectangle 65">
            <a:extLst>
              <a:ext uri="{FF2B5EF4-FFF2-40B4-BE49-F238E27FC236}">
                <a16:creationId xmlns:a16="http://schemas.microsoft.com/office/drawing/2014/main" id="{3B80220C-C712-864F-A9C1-2D630E2FA539}"/>
              </a:ext>
            </a:extLst>
          </p:cNvPr>
          <p:cNvSpPr/>
          <p:nvPr/>
        </p:nvSpPr>
        <p:spPr>
          <a:xfrm>
            <a:off x="7330506" y="5040677"/>
            <a:ext cx="304221"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0</a:t>
            </a:r>
          </a:p>
          <a:p>
            <a:pPr>
              <a:spcBef>
                <a:spcPts val="100"/>
              </a:spcBef>
              <a:spcAft>
                <a:spcPts val="100"/>
              </a:spcAft>
            </a:pPr>
            <a:r>
              <a:rPr lang="en-US" sz="1200" b="1" dirty="0">
                <a:solidFill>
                  <a:schemeClr val="accent1"/>
                </a:solidFill>
                <a:latin typeface="Times" pitchFamily="2" charset="0"/>
                <a:cs typeface="Arial Hebrew" pitchFamily="2" charset="-79"/>
              </a:rPr>
              <a:t>1</a:t>
            </a:r>
          </a:p>
          <a:p>
            <a:pPr>
              <a:spcBef>
                <a:spcPts val="100"/>
              </a:spcBef>
              <a:spcAft>
                <a:spcPts val="100"/>
              </a:spcAft>
            </a:pPr>
            <a:r>
              <a:rPr lang="en-US" sz="1200" b="1" dirty="0">
                <a:solidFill>
                  <a:schemeClr val="accent1"/>
                </a:solidFill>
                <a:latin typeface="Times" pitchFamily="2" charset="0"/>
                <a:cs typeface="Arial Hebrew" pitchFamily="2" charset="-79"/>
              </a:rPr>
              <a:t>1</a:t>
            </a:r>
          </a:p>
          <a:p>
            <a:pPr>
              <a:spcBef>
                <a:spcPts val="100"/>
              </a:spcBef>
              <a:spcAft>
                <a:spcPts val="100"/>
              </a:spcAft>
            </a:pPr>
            <a:r>
              <a:rPr lang="en-US" sz="1200" b="1" dirty="0">
                <a:solidFill>
                  <a:schemeClr val="accent1"/>
                </a:solidFill>
                <a:latin typeface="Times" pitchFamily="2" charset="0"/>
                <a:cs typeface="Arial Hebrew" pitchFamily="2" charset="-79"/>
              </a:rPr>
              <a:t>0</a:t>
            </a:r>
          </a:p>
          <a:p>
            <a:pPr>
              <a:spcBef>
                <a:spcPts val="100"/>
              </a:spcBef>
              <a:spcAft>
                <a:spcPts val="100"/>
              </a:spcAft>
            </a:pPr>
            <a:r>
              <a:rPr lang="en-US" sz="1200" b="1" dirty="0">
                <a:solidFill>
                  <a:schemeClr val="accent1"/>
                </a:solidFill>
                <a:latin typeface="Times" pitchFamily="2" charset="0"/>
                <a:cs typeface="Arial Hebrew" pitchFamily="2" charset="-79"/>
              </a:rPr>
              <a:t>7</a:t>
            </a:r>
          </a:p>
          <a:p>
            <a:pPr>
              <a:spcBef>
                <a:spcPts val="100"/>
              </a:spcBef>
              <a:spcAft>
                <a:spcPts val="100"/>
              </a:spcAft>
            </a:pPr>
            <a:r>
              <a:rPr lang="en-US" sz="1200" b="1" dirty="0">
                <a:solidFill>
                  <a:schemeClr val="accent1"/>
                </a:solidFill>
                <a:latin typeface="Times" pitchFamily="2" charset="0"/>
                <a:cs typeface="Arial Hebrew" pitchFamily="2" charset="-79"/>
              </a:rPr>
              <a:t>4</a:t>
            </a:r>
          </a:p>
          <a:p>
            <a:pPr>
              <a:spcBef>
                <a:spcPts val="100"/>
              </a:spcBef>
              <a:spcAft>
                <a:spcPts val="100"/>
              </a:spcAft>
            </a:pPr>
            <a:r>
              <a:rPr lang="en-US" sz="1200" b="1" dirty="0">
                <a:solidFill>
                  <a:schemeClr val="accent1"/>
                </a:solidFill>
                <a:latin typeface="Times" pitchFamily="2" charset="0"/>
                <a:cs typeface="Arial Hebrew" pitchFamily="2" charset="-79"/>
              </a:rPr>
              <a:t>0</a:t>
            </a:r>
          </a:p>
        </p:txBody>
      </p:sp>
      <p:cxnSp>
        <p:nvCxnSpPr>
          <p:cNvPr id="67" name="Straight Connector 66">
            <a:extLst>
              <a:ext uri="{FF2B5EF4-FFF2-40B4-BE49-F238E27FC236}">
                <a16:creationId xmlns:a16="http://schemas.microsoft.com/office/drawing/2014/main" id="{AC30E573-421A-7940-84B8-8F1E95C5E777}"/>
              </a:ext>
            </a:extLst>
          </p:cNvPr>
          <p:cNvCxnSpPr/>
          <p:nvPr/>
        </p:nvCxnSpPr>
        <p:spPr>
          <a:xfrm>
            <a:off x="6966867" y="5368243"/>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061AC77C-942B-0845-901B-C9793715A824}"/>
              </a:ext>
            </a:extLst>
          </p:cNvPr>
          <p:cNvCxnSpPr/>
          <p:nvPr/>
        </p:nvCxnSpPr>
        <p:spPr>
          <a:xfrm>
            <a:off x="6969190" y="6620816"/>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740F453E-008A-0E49-83FA-A693D10CE763}"/>
              </a:ext>
            </a:extLst>
          </p:cNvPr>
          <p:cNvCxnSpPr/>
          <p:nvPr/>
        </p:nvCxnSpPr>
        <p:spPr>
          <a:xfrm>
            <a:off x="6969190" y="599872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A77864E6-6A40-4F45-A310-0ACF7FDD9AF6}"/>
              </a:ext>
            </a:extLst>
          </p:cNvPr>
          <p:cNvCxnSpPr/>
          <p:nvPr/>
        </p:nvCxnSpPr>
        <p:spPr>
          <a:xfrm>
            <a:off x="6950396" y="3524146"/>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C363CE03-FD8A-4244-9629-6DC375579BD8}"/>
              </a:ext>
            </a:extLst>
          </p:cNvPr>
          <p:cNvCxnSpPr/>
          <p:nvPr/>
        </p:nvCxnSpPr>
        <p:spPr>
          <a:xfrm>
            <a:off x="6950396" y="3318493"/>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DB7AD8E8-F43A-FC41-9D12-11DD2552B313}"/>
              </a:ext>
            </a:extLst>
          </p:cNvPr>
          <p:cNvCxnSpPr/>
          <p:nvPr/>
        </p:nvCxnSpPr>
        <p:spPr>
          <a:xfrm>
            <a:off x="6966867" y="558117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149C30B8-9EFB-BD49-AD90-CC2B7BB0AD66}"/>
              </a:ext>
            </a:extLst>
          </p:cNvPr>
          <p:cNvCxnSpPr/>
          <p:nvPr/>
        </p:nvCxnSpPr>
        <p:spPr>
          <a:xfrm>
            <a:off x="6966867" y="5789922"/>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6" name="Rectangle 75">
            <a:extLst>
              <a:ext uri="{FF2B5EF4-FFF2-40B4-BE49-F238E27FC236}">
                <a16:creationId xmlns:a16="http://schemas.microsoft.com/office/drawing/2014/main" id="{550CF9D1-D5A6-304B-AEF7-5E889EF872ED}"/>
              </a:ext>
            </a:extLst>
          </p:cNvPr>
          <p:cNvSpPr/>
          <p:nvPr/>
        </p:nvSpPr>
        <p:spPr>
          <a:xfrm>
            <a:off x="3150983" y="5427470"/>
            <a:ext cx="2497800" cy="830997"/>
          </a:xfrm>
          <a:prstGeom prst="rect">
            <a:avLst/>
          </a:prstGeom>
        </p:spPr>
        <p:txBody>
          <a:bodyPr wrap="none">
            <a:spAutoFit/>
          </a:bodyPr>
          <a:lstStyle/>
          <a:p>
            <a:r>
              <a:rPr lang="en-US" sz="1200">
                <a:solidFill>
                  <a:srgbClr val="8C3023"/>
                </a:solidFill>
                <a:latin typeface="LucidaGrande" panose="020B0600040502020204" pitchFamily="34" charset="0"/>
              </a:rPr>
              <a:t>choose vertex </a:t>
            </a:r>
            <a:r>
              <a:rPr lang="en-US" sz="1200" dirty="0">
                <a:solidFill>
                  <a:srgbClr val="8C3023"/>
                </a:solidFill>
                <a:latin typeface="LucidaGrande" panose="020B0600040502020204" pitchFamily="34" charset="0"/>
              </a:rPr>
              <a:t>7</a:t>
            </a:r>
          </a:p>
          <a:p>
            <a:r>
              <a:rPr lang="en-US" sz="1200" dirty="0">
                <a:solidFill>
                  <a:srgbClr val="8C3023"/>
                </a:solidFill>
                <a:latin typeface="LucidaGrande" panose="020B0600040502020204" pitchFamily="34" charset="0"/>
              </a:rPr>
              <a:t>relax all edges adjacent from 7</a:t>
            </a:r>
          </a:p>
          <a:p>
            <a:r>
              <a:rPr lang="en-US" sz="1200">
                <a:solidFill>
                  <a:srgbClr val="8C3023"/>
                </a:solidFill>
                <a:latin typeface="LucidaGrande" panose="020B0600040502020204" pitchFamily="34" charset="0"/>
              </a:rPr>
              <a:t>choose vertex </a:t>
            </a:r>
            <a:r>
              <a:rPr lang="en-US" sz="1200" dirty="0">
                <a:solidFill>
                  <a:srgbClr val="8C3023"/>
                </a:solidFill>
                <a:latin typeface="LucidaGrande" panose="020B0600040502020204" pitchFamily="34" charset="0"/>
              </a:rPr>
              <a:t>4</a:t>
            </a:r>
          </a:p>
          <a:p>
            <a:r>
              <a:rPr lang="en-US" sz="1200" dirty="0">
                <a:solidFill>
                  <a:srgbClr val="8C3023"/>
                </a:solidFill>
                <a:latin typeface="LucidaGrande" panose="020B0600040502020204" pitchFamily="34" charset="0"/>
              </a:rPr>
              <a:t>relax all edges adjacent from 4</a:t>
            </a:r>
          </a:p>
        </p:txBody>
      </p:sp>
      <p:sp>
        <p:nvSpPr>
          <p:cNvPr id="77" name="Rectangle 76">
            <a:extLst>
              <a:ext uri="{FF2B5EF4-FFF2-40B4-BE49-F238E27FC236}">
                <a16:creationId xmlns:a16="http://schemas.microsoft.com/office/drawing/2014/main" id="{1C757825-051A-F147-B776-92788476DF42}"/>
              </a:ext>
            </a:extLst>
          </p:cNvPr>
          <p:cNvSpPr/>
          <p:nvPr/>
        </p:nvSpPr>
        <p:spPr>
          <a:xfrm>
            <a:off x="7702022" y="2758399"/>
            <a:ext cx="382494"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15</a:t>
            </a:r>
          </a:p>
          <a:p>
            <a:pPr>
              <a:spcBef>
                <a:spcPts val="100"/>
              </a:spcBef>
              <a:spcAft>
                <a:spcPts val="100"/>
              </a:spcAft>
            </a:pPr>
            <a:r>
              <a:rPr lang="en-US" sz="1200" b="1" dirty="0">
                <a:solidFill>
                  <a:schemeClr val="accent1"/>
                </a:solidFill>
                <a:latin typeface="Times" pitchFamily="2" charset="0"/>
                <a:cs typeface="Arial Hebrew" pitchFamily="2" charset="-79"/>
              </a:rPr>
              <a:t>17</a:t>
            </a: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13</a:t>
            </a:r>
          </a:p>
          <a:p>
            <a:pPr>
              <a:spcBef>
                <a:spcPts val="100"/>
              </a:spcBef>
              <a:spcAft>
                <a:spcPts val="100"/>
              </a:spcAft>
            </a:pPr>
            <a:r>
              <a:rPr lang="en-US" sz="1200" b="1" dirty="0">
                <a:solidFill>
                  <a:schemeClr val="accent1"/>
                </a:solidFill>
                <a:latin typeface="Times" pitchFamily="2" charset="0"/>
                <a:cs typeface="Arial Hebrew" pitchFamily="2" charset="-79"/>
              </a:rPr>
              <a:t>26</a:t>
            </a:r>
          </a:p>
          <a:p>
            <a:pPr>
              <a:spcBef>
                <a:spcPts val="100"/>
              </a:spcBef>
              <a:spcAft>
                <a:spcPts val="100"/>
              </a:spcAft>
            </a:pPr>
            <a:endParaRPr lang="en-US" sz="1200" b="1" dirty="0">
              <a:solidFill>
                <a:schemeClr val="accent2"/>
              </a:solidFill>
              <a:latin typeface="Times" pitchFamily="2" charset="0"/>
              <a:cs typeface="Arial Hebrew" pitchFamily="2" charset="-79"/>
            </a:endParaRPr>
          </a:p>
        </p:txBody>
      </p:sp>
      <p:cxnSp>
        <p:nvCxnSpPr>
          <p:cNvPr id="78" name="Straight Connector 77">
            <a:extLst>
              <a:ext uri="{FF2B5EF4-FFF2-40B4-BE49-F238E27FC236}">
                <a16:creationId xmlns:a16="http://schemas.microsoft.com/office/drawing/2014/main" id="{69AA42E5-AEEE-7E4E-9E64-5CCBF5FB27C5}"/>
              </a:ext>
            </a:extLst>
          </p:cNvPr>
          <p:cNvCxnSpPr/>
          <p:nvPr/>
        </p:nvCxnSpPr>
        <p:spPr>
          <a:xfrm>
            <a:off x="6952719" y="3938990"/>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AF46E1B-9C53-8A48-9F99-4FE192259368}"/>
              </a:ext>
            </a:extLst>
          </p:cNvPr>
          <p:cNvCxnSpPr/>
          <p:nvPr/>
        </p:nvCxnSpPr>
        <p:spPr>
          <a:xfrm>
            <a:off x="7417393" y="3318493"/>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0351607A-7940-AF4A-B69A-39C66A0F360D}"/>
              </a:ext>
            </a:extLst>
          </p:cNvPr>
          <p:cNvCxnSpPr/>
          <p:nvPr/>
        </p:nvCxnSpPr>
        <p:spPr>
          <a:xfrm>
            <a:off x="6973715" y="6198901"/>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D64145C6-2297-7C43-A991-0D7EC3A6C60C}"/>
              </a:ext>
            </a:extLst>
          </p:cNvPr>
          <p:cNvCxnSpPr/>
          <p:nvPr/>
        </p:nvCxnSpPr>
        <p:spPr>
          <a:xfrm>
            <a:off x="7379144" y="5577008"/>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2" name="Rectangle 81">
            <a:extLst>
              <a:ext uri="{FF2B5EF4-FFF2-40B4-BE49-F238E27FC236}">
                <a16:creationId xmlns:a16="http://schemas.microsoft.com/office/drawing/2014/main" id="{1B489F0C-224A-0849-A613-CD44D2E262F6}"/>
              </a:ext>
            </a:extLst>
          </p:cNvPr>
          <p:cNvSpPr/>
          <p:nvPr/>
        </p:nvSpPr>
        <p:spPr>
          <a:xfrm>
            <a:off x="7634727" y="5038163"/>
            <a:ext cx="304221"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7</a:t>
            </a:r>
          </a:p>
          <a:p>
            <a:pPr>
              <a:spcBef>
                <a:spcPts val="100"/>
              </a:spcBef>
              <a:spcAft>
                <a:spcPts val="100"/>
              </a:spcAft>
            </a:pPr>
            <a:r>
              <a:rPr lang="en-US" sz="1200" b="1" dirty="0">
                <a:solidFill>
                  <a:schemeClr val="accent1"/>
                </a:solidFill>
                <a:latin typeface="Times" pitchFamily="2" charset="0"/>
                <a:cs typeface="Arial Hebrew" pitchFamily="2" charset="-79"/>
              </a:rPr>
              <a:t>2</a:t>
            </a: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4</a:t>
            </a:r>
          </a:p>
          <a:p>
            <a:pPr>
              <a:spcBef>
                <a:spcPts val="100"/>
              </a:spcBef>
              <a:spcAft>
                <a:spcPts val="100"/>
              </a:spcAft>
            </a:pPr>
            <a:r>
              <a:rPr lang="en-US" sz="1200" b="1" dirty="0">
                <a:solidFill>
                  <a:schemeClr val="accent1"/>
                </a:solidFill>
                <a:latin typeface="Times" pitchFamily="2" charset="0"/>
                <a:cs typeface="Arial Hebrew" pitchFamily="2" charset="-79"/>
              </a:rPr>
              <a:t>5</a:t>
            </a:r>
          </a:p>
          <a:p>
            <a:pPr>
              <a:spcBef>
                <a:spcPts val="100"/>
              </a:spcBef>
              <a:spcAft>
                <a:spcPts val="100"/>
              </a:spcAft>
            </a:pPr>
            <a:endParaRPr lang="en-US" sz="1200" b="1" dirty="0">
              <a:solidFill>
                <a:schemeClr val="accent1"/>
              </a:solidFill>
              <a:latin typeface="Times" pitchFamily="2" charset="0"/>
              <a:cs typeface="Arial Hebrew" pitchFamily="2" charset="-79"/>
            </a:endParaRPr>
          </a:p>
        </p:txBody>
      </p:sp>
      <p:cxnSp>
        <p:nvCxnSpPr>
          <p:cNvPr id="83" name="Straight Arrow Connector 82">
            <a:extLst>
              <a:ext uri="{FF2B5EF4-FFF2-40B4-BE49-F238E27FC236}">
                <a16:creationId xmlns:a16="http://schemas.microsoft.com/office/drawing/2014/main" id="{41055547-3818-AF4E-8B88-B7ED4667B4C9}"/>
              </a:ext>
            </a:extLst>
          </p:cNvPr>
          <p:cNvCxnSpPr>
            <a:cxnSpLocks/>
          </p:cNvCxnSpPr>
          <p:nvPr/>
        </p:nvCxnSpPr>
        <p:spPr>
          <a:xfrm>
            <a:off x="5786364" y="2896765"/>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6443EBF7-693E-5D40-8499-F7EFCC5C56D2}"/>
              </a:ext>
            </a:extLst>
          </p:cNvPr>
          <p:cNvCxnSpPr>
            <a:cxnSpLocks/>
          </p:cNvCxnSpPr>
          <p:nvPr/>
        </p:nvCxnSpPr>
        <p:spPr>
          <a:xfrm>
            <a:off x="5786364" y="3105863"/>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B3B6EFA4-66E0-CF41-BE1D-C751D90C8E13}"/>
              </a:ext>
            </a:extLst>
          </p:cNvPr>
          <p:cNvCxnSpPr>
            <a:cxnSpLocks/>
          </p:cNvCxnSpPr>
          <p:nvPr/>
        </p:nvCxnSpPr>
        <p:spPr>
          <a:xfrm>
            <a:off x="5786364" y="3314961"/>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5F3361D0-D5BF-FB40-9802-4AC86EFFD938}"/>
              </a:ext>
            </a:extLst>
          </p:cNvPr>
          <p:cNvCxnSpPr>
            <a:cxnSpLocks/>
          </p:cNvCxnSpPr>
          <p:nvPr/>
        </p:nvCxnSpPr>
        <p:spPr>
          <a:xfrm>
            <a:off x="5786364" y="3524059"/>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EFF0A935-D5A8-014F-A26E-08B67FB200B8}"/>
              </a:ext>
            </a:extLst>
          </p:cNvPr>
          <p:cNvCxnSpPr>
            <a:cxnSpLocks/>
          </p:cNvCxnSpPr>
          <p:nvPr/>
        </p:nvCxnSpPr>
        <p:spPr>
          <a:xfrm>
            <a:off x="5786364" y="3733157"/>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A0E99929-6E4B-B149-9A0F-D45D5D868345}"/>
              </a:ext>
            </a:extLst>
          </p:cNvPr>
          <p:cNvCxnSpPr>
            <a:cxnSpLocks/>
          </p:cNvCxnSpPr>
          <p:nvPr/>
        </p:nvCxnSpPr>
        <p:spPr>
          <a:xfrm>
            <a:off x="5786364" y="3942255"/>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a:extLst>
              <a:ext uri="{FF2B5EF4-FFF2-40B4-BE49-F238E27FC236}">
                <a16:creationId xmlns:a16="http://schemas.microsoft.com/office/drawing/2014/main" id="{DFBCFAFD-63B3-6943-84F6-33A147B47FD8}"/>
              </a:ext>
            </a:extLst>
          </p:cNvPr>
          <p:cNvCxnSpPr>
            <a:cxnSpLocks/>
          </p:cNvCxnSpPr>
          <p:nvPr/>
        </p:nvCxnSpPr>
        <p:spPr>
          <a:xfrm>
            <a:off x="5786364" y="4151353"/>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AF46357F-3502-8B49-97E2-31CE6DFCB83F}"/>
              </a:ext>
            </a:extLst>
          </p:cNvPr>
          <p:cNvCxnSpPr>
            <a:cxnSpLocks/>
          </p:cNvCxnSpPr>
          <p:nvPr/>
        </p:nvCxnSpPr>
        <p:spPr>
          <a:xfrm>
            <a:off x="5786364" y="4360452"/>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370D9AFC-C505-5E47-97DF-D4817BE4315E}"/>
              </a:ext>
            </a:extLst>
          </p:cNvPr>
          <p:cNvCxnSpPr/>
          <p:nvPr/>
        </p:nvCxnSpPr>
        <p:spPr>
          <a:xfrm>
            <a:off x="6950396" y="4151353"/>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698DBF51-CCF5-E84A-993A-06E68CFB46EA}"/>
              </a:ext>
            </a:extLst>
          </p:cNvPr>
          <p:cNvCxnSpPr/>
          <p:nvPr/>
        </p:nvCxnSpPr>
        <p:spPr>
          <a:xfrm>
            <a:off x="7418920" y="3938990"/>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447315A-3BF6-234F-9D8B-3B87E43E363F}"/>
              </a:ext>
            </a:extLst>
          </p:cNvPr>
          <p:cNvCxnSpPr/>
          <p:nvPr/>
        </p:nvCxnSpPr>
        <p:spPr>
          <a:xfrm>
            <a:off x="6982379" y="641126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EA650920-2234-B84F-B34E-74CC9811BE12}"/>
              </a:ext>
            </a:extLst>
          </p:cNvPr>
          <p:cNvCxnSpPr/>
          <p:nvPr/>
        </p:nvCxnSpPr>
        <p:spPr>
          <a:xfrm>
            <a:off x="7375402" y="6198901"/>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425C2E8-F2BA-5F4F-B5EC-3B7905AE8682}"/>
              </a:ext>
            </a:extLst>
          </p:cNvPr>
          <p:cNvCxnSpPr>
            <a:cxnSpLocks/>
          </p:cNvCxnSpPr>
          <p:nvPr/>
        </p:nvCxnSpPr>
        <p:spPr>
          <a:xfrm>
            <a:off x="6940772" y="2896182"/>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8" name="Rectangle 97">
            <a:extLst>
              <a:ext uri="{FF2B5EF4-FFF2-40B4-BE49-F238E27FC236}">
                <a16:creationId xmlns:a16="http://schemas.microsoft.com/office/drawing/2014/main" id="{09CFF1FF-918A-CA42-A703-28190C1C7D3F}"/>
              </a:ext>
            </a:extLst>
          </p:cNvPr>
          <p:cNvSpPr/>
          <p:nvPr/>
        </p:nvSpPr>
        <p:spPr>
          <a:xfrm>
            <a:off x="6617176" y="785712"/>
            <a:ext cx="2497800" cy="1754326"/>
          </a:xfrm>
          <a:prstGeom prst="rect">
            <a:avLst/>
          </a:prstGeom>
        </p:spPr>
        <p:txBody>
          <a:bodyPr wrap="none">
            <a:spAutoFit/>
          </a:bodyPr>
          <a:lstStyle/>
          <a:p>
            <a:r>
              <a:rPr lang="en-US" sz="1200">
                <a:solidFill>
                  <a:srgbClr val="8C3023"/>
                </a:solidFill>
                <a:latin typeface="LucidaGrande" panose="020B0600040502020204" pitchFamily="34" charset="0"/>
              </a:rPr>
              <a:t>choose vertex </a:t>
            </a:r>
            <a:r>
              <a:rPr lang="en-US" sz="1200" dirty="0">
                <a:solidFill>
                  <a:srgbClr val="8C3023"/>
                </a:solidFill>
                <a:latin typeface="LucidaGrande" panose="020B0600040502020204" pitchFamily="34" charset="0"/>
              </a:rPr>
              <a:t>5</a:t>
            </a:r>
          </a:p>
          <a:p>
            <a:r>
              <a:rPr lang="en-US" sz="1200" dirty="0">
                <a:solidFill>
                  <a:srgbClr val="8C3023"/>
                </a:solidFill>
                <a:latin typeface="LucidaGrande" panose="020B0600040502020204" pitchFamily="34" charset="0"/>
              </a:rPr>
              <a:t>relax all edges adjacent from 5</a:t>
            </a:r>
          </a:p>
          <a:p>
            <a:r>
              <a:rPr lang="en-US" sz="1200">
                <a:solidFill>
                  <a:srgbClr val="8C3023"/>
                </a:solidFill>
                <a:latin typeface="LucidaGrande" panose="020B0600040502020204" pitchFamily="34" charset="0"/>
              </a:rPr>
              <a:t>choose vertex </a:t>
            </a:r>
            <a:r>
              <a:rPr lang="en-US" sz="1200" dirty="0">
                <a:solidFill>
                  <a:srgbClr val="8C3023"/>
                </a:solidFill>
                <a:latin typeface="LucidaGrande" panose="020B0600040502020204" pitchFamily="34" charset="0"/>
              </a:rPr>
              <a:t>2</a:t>
            </a:r>
          </a:p>
          <a:p>
            <a:r>
              <a:rPr lang="en-US" sz="1200" dirty="0">
                <a:solidFill>
                  <a:srgbClr val="8C3023"/>
                </a:solidFill>
                <a:latin typeface="LucidaGrande" panose="020B0600040502020204" pitchFamily="34" charset="0"/>
              </a:rPr>
              <a:t>relax all edges adjacent from 2</a:t>
            </a:r>
          </a:p>
          <a:p>
            <a:r>
              <a:rPr lang="en-US" sz="1200">
                <a:solidFill>
                  <a:srgbClr val="8C3023"/>
                </a:solidFill>
                <a:latin typeface="LucidaGrande" panose="020B0600040502020204" pitchFamily="34" charset="0"/>
              </a:rPr>
              <a:t>choose vertex </a:t>
            </a:r>
            <a:r>
              <a:rPr lang="en-US" sz="1200" dirty="0">
                <a:solidFill>
                  <a:srgbClr val="8C3023"/>
                </a:solidFill>
                <a:latin typeface="LucidaGrande" panose="020B0600040502020204" pitchFamily="34" charset="0"/>
              </a:rPr>
              <a:t>3</a:t>
            </a:r>
          </a:p>
          <a:p>
            <a:r>
              <a:rPr lang="en-US" sz="1200" dirty="0">
                <a:solidFill>
                  <a:srgbClr val="8C3023"/>
                </a:solidFill>
                <a:latin typeface="LucidaGrande" panose="020B0600040502020204" pitchFamily="34" charset="0"/>
              </a:rPr>
              <a:t>relax all edges adjacent from 3</a:t>
            </a:r>
          </a:p>
          <a:p>
            <a:r>
              <a:rPr lang="en-US" sz="1200">
                <a:solidFill>
                  <a:srgbClr val="8C3023"/>
                </a:solidFill>
                <a:latin typeface="LucidaGrande" panose="020B0600040502020204" pitchFamily="34" charset="0"/>
              </a:rPr>
              <a:t>choose vertex </a:t>
            </a:r>
            <a:r>
              <a:rPr lang="en-US" sz="1200" dirty="0">
                <a:solidFill>
                  <a:srgbClr val="8C3023"/>
                </a:solidFill>
                <a:latin typeface="LucidaGrande" panose="020B0600040502020204" pitchFamily="34" charset="0"/>
              </a:rPr>
              <a:t>6</a:t>
            </a:r>
          </a:p>
          <a:p>
            <a:r>
              <a:rPr lang="en-US" sz="1200" dirty="0">
                <a:solidFill>
                  <a:srgbClr val="8C3023"/>
                </a:solidFill>
                <a:latin typeface="LucidaGrande" panose="020B0600040502020204" pitchFamily="34" charset="0"/>
              </a:rPr>
              <a:t>relax all edges adjacent from 6</a:t>
            </a:r>
          </a:p>
          <a:p>
            <a:endParaRPr lang="en-US" sz="1200" dirty="0">
              <a:solidFill>
                <a:srgbClr val="8C3023"/>
              </a:solidFill>
              <a:latin typeface="LucidaGrande" panose="020B0600040502020204" pitchFamily="34" charset="0"/>
            </a:endParaRPr>
          </a:p>
        </p:txBody>
      </p:sp>
      <p:cxnSp>
        <p:nvCxnSpPr>
          <p:cNvPr id="99" name="Straight Connector 98">
            <a:extLst>
              <a:ext uri="{FF2B5EF4-FFF2-40B4-BE49-F238E27FC236}">
                <a16:creationId xmlns:a16="http://schemas.microsoft.com/office/drawing/2014/main" id="{62D8E8D5-A45C-4949-A3B9-F4D06FDAB167}"/>
              </a:ext>
            </a:extLst>
          </p:cNvPr>
          <p:cNvCxnSpPr/>
          <p:nvPr/>
        </p:nvCxnSpPr>
        <p:spPr>
          <a:xfrm>
            <a:off x="7403377" y="414703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E86FEA4E-1484-AC41-BC06-D28C8327E6F3}"/>
              </a:ext>
            </a:extLst>
          </p:cNvPr>
          <p:cNvCxnSpPr/>
          <p:nvPr/>
        </p:nvCxnSpPr>
        <p:spPr>
          <a:xfrm>
            <a:off x="7786837" y="3306325"/>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1" name="Rectangle 100">
            <a:extLst>
              <a:ext uri="{FF2B5EF4-FFF2-40B4-BE49-F238E27FC236}">
                <a16:creationId xmlns:a16="http://schemas.microsoft.com/office/drawing/2014/main" id="{4BE6F0C3-38F0-2645-8C9F-A9E758DC0275}"/>
              </a:ext>
            </a:extLst>
          </p:cNvPr>
          <p:cNvSpPr/>
          <p:nvPr/>
        </p:nvSpPr>
        <p:spPr>
          <a:xfrm>
            <a:off x="8003315" y="2758398"/>
            <a:ext cx="382494"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14</a:t>
            </a: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25</a:t>
            </a:r>
          </a:p>
          <a:p>
            <a:pPr>
              <a:spcBef>
                <a:spcPts val="100"/>
              </a:spcBef>
              <a:spcAft>
                <a:spcPts val="100"/>
              </a:spcAft>
            </a:pPr>
            <a:endParaRPr lang="en-US" sz="1200" b="1" dirty="0">
              <a:solidFill>
                <a:schemeClr val="accent2"/>
              </a:solidFill>
              <a:latin typeface="Times" pitchFamily="2" charset="0"/>
              <a:cs typeface="Arial Hebrew" pitchFamily="2" charset="-79"/>
            </a:endParaRPr>
          </a:p>
        </p:txBody>
      </p:sp>
      <p:cxnSp>
        <p:nvCxnSpPr>
          <p:cNvPr id="102" name="Straight Connector 101">
            <a:extLst>
              <a:ext uri="{FF2B5EF4-FFF2-40B4-BE49-F238E27FC236}">
                <a16:creationId xmlns:a16="http://schemas.microsoft.com/office/drawing/2014/main" id="{01864ECE-36A1-2E4D-982B-31F12E52E203}"/>
              </a:ext>
            </a:extLst>
          </p:cNvPr>
          <p:cNvCxnSpPr/>
          <p:nvPr/>
        </p:nvCxnSpPr>
        <p:spPr>
          <a:xfrm>
            <a:off x="7385234" y="6417717"/>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F33749A7-B35E-5D42-925A-94D5CB220A99}"/>
              </a:ext>
            </a:extLst>
          </p:cNvPr>
          <p:cNvCxnSpPr/>
          <p:nvPr/>
        </p:nvCxnSpPr>
        <p:spPr>
          <a:xfrm>
            <a:off x="7668026" y="5577008"/>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4" name="Rectangle 103">
            <a:extLst>
              <a:ext uri="{FF2B5EF4-FFF2-40B4-BE49-F238E27FC236}">
                <a16:creationId xmlns:a16="http://schemas.microsoft.com/office/drawing/2014/main" id="{70B61828-4306-DD46-9DFC-C63FBE116A40}"/>
              </a:ext>
            </a:extLst>
          </p:cNvPr>
          <p:cNvSpPr/>
          <p:nvPr/>
        </p:nvSpPr>
        <p:spPr>
          <a:xfrm>
            <a:off x="7887684" y="5030419"/>
            <a:ext cx="304221" cy="1538883"/>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5</a:t>
            </a: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2</a:t>
            </a:r>
          </a:p>
        </p:txBody>
      </p:sp>
      <p:cxnSp>
        <p:nvCxnSpPr>
          <p:cNvPr id="107" name="Straight Connector 106">
            <a:extLst>
              <a:ext uri="{FF2B5EF4-FFF2-40B4-BE49-F238E27FC236}">
                <a16:creationId xmlns:a16="http://schemas.microsoft.com/office/drawing/2014/main" id="{3E88EFD1-33A0-024F-8416-BB07EE922285}"/>
              </a:ext>
            </a:extLst>
          </p:cNvPr>
          <p:cNvCxnSpPr/>
          <p:nvPr/>
        </p:nvCxnSpPr>
        <p:spPr>
          <a:xfrm>
            <a:off x="7786837" y="4133848"/>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D8083755-4068-C241-B1C0-4D65D76A7896}"/>
              </a:ext>
            </a:extLst>
          </p:cNvPr>
          <p:cNvCxnSpPr/>
          <p:nvPr/>
        </p:nvCxnSpPr>
        <p:spPr>
          <a:xfrm>
            <a:off x="7422224" y="3508346"/>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426CB279-B7C6-0947-B1BC-27DA5F5A048C}"/>
              </a:ext>
            </a:extLst>
          </p:cNvPr>
          <p:cNvCxnSpPr/>
          <p:nvPr/>
        </p:nvCxnSpPr>
        <p:spPr>
          <a:xfrm>
            <a:off x="7668026" y="6419653"/>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05893544-0CAE-D04A-90A3-6B3FEAC4BF32}"/>
              </a:ext>
            </a:extLst>
          </p:cNvPr>
          <p:cNvCxnSpPr/>
          <p:nvPr/>
        </p:nvCxnSpPr>
        <p:spPr>
          <a:xfrm>
            <a:off x="7375402" y="5798311"/>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849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par>
                                <p:cTn id="28" presetID="9"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par>
                                <p:cTn id="31" presetID="9"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par>
                                <p:cTn id="34" presetID="9"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par>
                                <p:cTn id="37" presetID="9"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par>
                                <p:cTn id="40" presetID="9"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par>
                                <p:cTn id="43" presetID="9"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500"/>
                                        <p:tgtEl>
                                          <p:spTgt spid="16"/>
                                        </p:tgtEl>
                                      </p:cBhvr>
                                    </p:animEffect>
                                  </p:childTnLst>
                                </p:cTn>
                              </p:par>
                              <p:par>
                                <p:cTn id="46" presetID="9"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dissolve">
                                      <p:cBhvr>
                                        <p:cTn id="48" dur="500"/>
                                        <p:tgtEl>
                                          <p:spTgt spid="17"/>
                                        </p:tgtEl>
                                      </p:cBhvr>
                                    </p:animEffect>
                                  </p:childTnLst>
                                </p:cTn>
                              </p:par>
                              <p:par>
                                <p:cTn id="49" presetID="9"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dissolve">
                                      <p:cBhvr>
                                        <p:cTn id="51" dur="500"/>
                                        <p:tgtEl>
                                          <p:spTgt spid="18"/>
                                        </p:tgtEl>
                                      </p:cBhvr>
                                    </p:animEffect>
                                  </p:childTnLst>
                                </p:cTn>
                              </p:par>
                              <p:par>
                                <p:cTn id="52" presetID="9"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dissolve">
                                      <p:cBhvr>
                                        <p:cTn id="54" dur="500"/>
                                        <p:tgtEl>
                                          <p:spTgt spid="1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dissolve">
                                      <p:cBhvr>
                                        <p:cTn id="57" dur="500"/>
                                        <p:tgtEl>
                                          <p:spTgt spid="20"/>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dissolve">
                                      <p:cBhvr>
                                        <p:cTn id="60" dur="500"/>
                                        <p:tgtEl>
                                          <p:spTgt spid="21"/>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dissolve">
                                      <p:cBhvr>
                                        <p:cTn id="63" dur="500"/>
                                        <p:tgtEl>
                                          <p:spTgt spid="22"/>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dissolve">
                                      <p:cBhvr>
                                        <p:cTn id="66" dur="500"/>
                                        <p:tgtEl>
                                          <p:spTgt spid="23"/>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dissolve">
                                      <p:cBhvr>
                                        <p:cTn id="69" dur="500"/>
                                        <p:tgtEl>
                                          <p:spTgt spid="24"/>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dissolve">
                                      <p:cBhvr>
                                        <p:cTn id="72" dur="500"/>
                                        <p:tgtEl>
                                          <p:spTgt spid="25"/>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500"/>
                                        <p:tgtEl>
                                          <p:spTgt spid="26"/>
                                        </p:tgtEl>
                                      </p:cBhvr>
                                    </p:animEffect>
                                  </p:childTnLst>
                                </p:cTn>
                              </p:par>
                              <p:par>
                                <p:cTn id="76" presetID="9"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dissolve">
                                      <p:cBhvr>
                                        <p:cTn id="78" dur="500"/>
                                        <p:tgtEl>
                                          <p:spTgt spid="27"/>
                                        </p:tgtEl>
                                      </p:cBhvr>
                                    </p:animEffect>
                                  </p:childTnLst>
                                </p:cTn>
                              </p:par>
                              <p:par>
                                <p:cTn id="79" presetID="9" presetClass="entr" presetSubtype="0" fill="hold"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dissolve">
                                      <p:cBhvr>
                                        <p:cTn id="81" dur="500"/>
                                        <p:tgtEl>
                                          <p:spTgt spid="28"/>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dissolve">
                                      <p:cBhvr>
                                        <p:cTn id="84" dur="500"/>
                                        <p:tgtEl>
                                          <p:spTgt spid="29"/>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dissolve">
                                      <p:cBhvr>
                                        <p:cTn id="87" dur="500"/>
                                        <p:tgtEl>
                                          <p:spTgt spid="30"/>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dissolve">
                                      <p:cBhvr>
                                        <p:cTn id="90" dur="500"/>
                                        <p:tgtEl>
                                          <p:spTgt spid="31"/>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dissolve">
                                      <p:cBhvr>
                                        <p:cTn id="93" dur="500"/>
                                        <p:tgtEl>
                                          <p:spTgt spid="32"/>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dissolve">
                                      <p:cBhvr>
                                        <p:cTn id="96" dur="500"/>
                                        <p:tgtEl>
                                          <p:spTgt spid="33"/>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dissolve">
                                      <p:cBhvr>
                                        <p:cTn id="99" dur="500"/>
                                        <p:tgtEl>
                                          <p:spTgt spid="34"/>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dissolve">
                                      <p:cBhvr>
                                        <p:cTn id="102" dur="500"/>
                                        <p:tgtEl>
                                          <p:spTgt spid="35"/>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dissolve">
                                      <p:cBhvr>
                                        <p:cTn id="105" dur="500"/>
                                        <p:tgtEl>
                                          <p:spTgt spid="36"/>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dissolve">
                                      <p:cBhvr>
                                        <p:cTn id="108" dur="500"/>
                                        <p:tgtEl>
                                          <p:spTgt spid="37"/>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dissolve">
                                      <p:cBhvr>
                                        <p:cTn id="111" dur="500"/>
                                        <p:tgtEl>
                                          <p:spTgt spid="38"/>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dissolve">
                                      <p:cBhvr>
                                        <p:cTn id="114" dur="500"/>
                                        <p:tgtEl>
                                          <p:spTgt spid="39"/>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dissolve">
                                      <p:cBhvr>
                                        <p:cTn id="117" dur="500"/>
                                        <p:tgtEl>
                                          <p:spTgt spid="40"/>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dissolve">
                                      <p:cBhvr>
                                        <p:cTn id="120" dur="500"/>
                                        <p:tgtEl>
                                          <p:spTgt spid="41"/>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dissolve">
                                      <p:cBhvr>
                                        <p:cTn id="123" dur="500"/>
                                        <p:tgtEl>
                                          <p:spTgt spid="42"/>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dissolve">
                                      <p:cBhvr>
                                        <p:cTn id="126" dur="500"/>
                                        <p:tgtEl>
                                          <p:spTgt spid="43"/>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dissolve">
                                      <p:cBhvr>
                                        <p:cTn id="129" dur="500"/>
                                        <p:tgtEl>
                                          <p:spTgt spid="44"/>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dissolve">
                                      <p:cBhvr>
                                        <p:cTn id="132" dur="500"/>
                                        <p:tgtEl>
                                          <p:spTgt spid="50"/>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Effect transition="in" filter="dissolve">
                                      <p:cBhvr>
                                        <p:cTn id="135" dur="500"/>
                                        <p:tgtEl>
                                          <p:spTgt spid="52"/>
                                        </p:tgtEl>
                                      </p:cBhvr>
                                    </p:animEffect>
                                  </p:childTnLst>
                                </p:cTn>
                              </p:par>
                              <p:par>
                                <p:cTn id="136" presetID="9" presetClass="entr" presetSubtype="0" fill="hold" nodeType="withEffect">
                                  <p:stCondLst>
                                    <p:cond delay="0"/>
                                  </p:stCondLst>
                                  <p:childTnLst>
                                    <p:set>
                                      <p:cBhvr>
                                        <p:cTn id="137" dur="1" fill="hold">
                                          <p:stCondLst>
                                            <p:cond delay="0"/>
                                          </p:stCondLst>
                                        </p:cTn>
                                        <p:tgtEl>
                                          <p:spTgt spid="53"/>
                                        </p:tgtEl>
                                        <p:attrNameLst>
                                          <p:attrName>style.visibility</p:attrName>
                                        </p:attrNameLst>
                                      </p:cBhvr>
                                      <p:to>
                                        <p:strVal val="visible"/>
                                      </p:to>
                                    </p:set>
                                    <p:animEffect transition="in" filter="dissolve">
                                      <p:cBhvr>
                                        <p:cTn id="138" dur="500"/>
                                        <p:tgtEl>
                                          <p:spTgt spid="53"/>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Effect transition="in" filter="dissolve">
                                      <p:cBhvr>
                                        <p:cTn id="141" dur="500"/>
                                        <p:tgtEl>
                                          <p:spTgt spid="56"/>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57"/>
                                        </p:tgtEl>
                                        <p:attrNameLst>
                                          <p:attrName>style.visibility</p:attrName>
                                        </p:attrNameLst>
                                      </p:cBhvr>
                                      <p:to>
                                        <p:strVal val="visible"/>
                                      </p:to>
                                    </p:set>
                                    <p:animEffect transition="in" filter="dissolve">
                                      <p:cBhvr>
                                        <p:cTn id="144" dur="500"/>
                                        <p:tgtEl>
                                          <p:spTgt spid="57"/>
                                        </p:tgtEl>
                                      </p:cBhvr>
                                    </p:animEffect>
                                  </p:childTnLst>
                                </p:cTn>
                              </p:par>
                              <p:par>
                                <p:cTn id="145" presetID="9" presetClass="entr" presetSubtype="0" fill="hold" nodeType="withEffect">
                                  <p:stCondLst>
                                    <p:cond delay="0"/>
                                  </p:stCondLst>
                                  <p:childTnLst>
                                    <p:set>
                                      <p:cBhvr>
                                        <p:cTn id="146" dur="1" fill="hold">
                                          <p:stCondLst>
                                            <p:cond delay="0"/>
                                          </p:stCondLst>
                                        </p:cTn>
                                        <p:tgtEl>
                                          <p:spTgt spid="58"/>
                                        </p:tgtEl>
                                        <p:attrNameLst>
                                          <p:attrName>style.visibility</p:attrName>
                                        </p:attrNameLst>
                                      </p:cBhvr>
                                      <p:to>
                                        <p:strVal val="visible"/>
                                      </p:to>
                                    </p:set>
                                    <p:animEffect transition="in" filter="dissolve">
                                      <p:cBhvr>
                                        <p:cTn id="147" dur="500"/>
                                        <p:tgtEl>
                                          <p:spTgt spid="58"/>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59"/>
                                        </p:tgtEl>
                                        <p:attrNameLst>
                                          <p:attrName>style.visibility</p:attrName>
                                        </p:attrNameLst>
                                      </p:cBhvr>
                                      <p:to>
                                        <p:strVal val="visible"/>
                                      </p:to>
                                    </p:set>
                                    <p:animEffect transition="in" filter="dissolve">
                                      <p:cBhvr>
                                        <p:cTn id="150" dur="500"/>
                                        <p:tgtEl>
                                          <p:spTgt spid="59"/>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55"/>
                                        </p:tgtEl>
                                        <p:attrNameLst>
                                          <p:attrName>style.visibility</p:attrName>
                                        </p:attrNameLst>
                                      </p:cBhvr>
                                      <p:to>
                                        <p:strVal val="visible"/>
                                      </p:to>
                                    </p:set>
                                    <p:animEffect transition="in" filter="dissolve">
                                      <p:cBhvr>
                                        <p:cTn id="153" dur="500"/>
                                        <p:tgtEl>
                                          <p:spTgt spid="55"/>
                                        </p:tgtEl>
                                      </p:cBhvr>
                                    </p:animEffect>
                                  </p:childTnLst>
                                </p:cTn>
                              </p:par>
                            </p:childTnLst>
                          </p:cTn>
                        </p:par>
                      </p:childTnLst>
                    </p:cTn>
                  </p:par>
                  <p:par>
                    <p:cTn id="154" fill="hold">
                      <p:stCondLst>
                        <p:cond delay="indefinite"/>
                      </p:stCondLst>
                      <p:childTnLst>
                        <p:par>
                          <p:cTn id="155" fill="hold">
                            <p:stCondLst>
                              <p:cond delay="0"/>
                            </p:stCondLst>
                            <p:childTnLst>
                              <p:par>
                                <p:cTn id="156" presetID="9" presetClass="entr" presetSubtype="0" fill="hold" nodeType="clickEffect">
                                  <p:stCondLst>
                                    <p:cond delay="0"/>
                                  </p:stCondLst>
                                  <p:childTnLst>
                                    <p:set>
                                      <p:cBhvr>
                                        <p:cTn id="157" dur="1" fill="hold">
                                          <p:stCondLst>
                                            <p:cond delay="0"/>
                                          </p:stCondLst>
                                        </p:cTn>
                                        <p:tgtEl>
                                          <p:spTgt spid="83"/>
                                        </p:tgtEl>
                                        <p:attrNameLst>
                                          <p:attrName>style.visibility</p:attrName>
                                        </p:attrNameLst>
                                      </p:cBhvr>
                                      <p:to>
                                        <p:strVal val="visible"/>
                                      </p:to>
                                    </p:set>
                                    <p:animEffect transition="in" filter="dissolve">
                                      <p:cBhvr>
                                        <p:cTn id="158" dur="500"/>
                                        <p:tgtEl>
                                          <p:spTgt spid="83"/>
                                        </p:tgtEl>
                                      </p:cBhvr>
                                    </p:animEffect>
                                  </p:childTnLst>
                                </p:cTn>
                              </p:par>
                            </p:childTnLst>
                          </p:cTn>
                        </p:par>
                      </p:childTnLst>
                    </p:cTn>
                  </p:par>
                  <p:par>
                    <p:cTn id="159" fill="hold">
                      <p:stCondLst>
                        <p:cond delay="indefinite"/>
                      </p:stCondLst>
                      <p:childTnLst>
                        <p:par>
                          <p:cTn id="160" fill="hold">
                            <p:stCondLst>
                              <p:cond delay="0"/>
                            </p:stCondLst>
                            <p:childTnLst>
                              <p:par>
                                <p:cTn id="161" presetID="9" presetClass="entr" presetSubtype="0" fill="hold" nodeType="clickEffect">
                                  <p:stCondLst>
                                    <p:cond delay="0"/>
                                  </p:stCondLst>
                                  <p:childTnLst>
                                    <p:set>
                                      <p:cBhvr>
                                        <p:cTn id="162" dur="1" fill="hold">
                                          <p:stCondLst>
                                            <p:cond delay="0"/>
                                          </p:stCondLst>
                                        </p:cTn>
                                        <p:tgtEl>
                                          <p:spTgt spid="49">
                                            <p:txEl>
                                              <p:pRg st="0" end="0"/>
                                            </p:txEl>
                                          </p:spTgt>
                                        </p:tgtEl>
                                        <p:attrNameLst>
                                          <p:attrName>style.visibility</p:attrName>
                                        </p:attrNameLst>
                                      </p:cBhvr>
                                      <p:to>
                                        <p:strVal val="visible"/>
                                      </p:to>
                                    </p:set>
                                    <p:animEffect transition="in" filter="dissolve">
                                      <p:cBhvr>
                                        <p:cTn id="163" dur="500"/>
                                        <p:tgtEl>
                                          <p:spTgt spid="49">
                                            <p:txEl>
                                              <p:pRg st="0" end="0"/>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1" presetClass="emph" presetSubtype="2" fill="hold" nodeType="clickEffect">
                                  <p:stCondLst>
                                    <p:cond delay="0"/>
                                  </p:stCondLst>
                                  <p:childTnLst>
                                    <p:animClr clrSpc="rgb" dir="cw">
                                      <p:cBhvr>
                                        <p:cTn id="167" dur="2000" fill="hold"/>
                                        <p:tgtEl>
                                          <p:spTgt spid="23"/>
                                        </p:tgtEl>
                                        <p:attrNameLst>
                                          <p:attrName>fillcolor</p:attrName>
                                        </p:attrNameLst>
                                      </p:cBhvr>
                                      <p:to>
                                        <a:schemeClr val="accent2"/>
                                      </p:to>
                                    </p:animClr>
                                    <p:set>
                                      <p:cBhvr>
                                        <p:cTn id="168" dur="2000" fill="hold"/>
                                        <p:tgtEl>
                                          <p:spTgt spid="23"/>
                                        </p:tgtEl>
                                        <p:attrNameLst>
                                          <p:attrName>fill.type</p:attrName>
                                        </p:attrNameLst>
                                      </p:cBhvr>
                                      <p:to>
                                        <p:strVal val="solid"/>
                                      </p:to>
                                    </p:set>
                                    <p:set>
                                      <p:cBhvr>
                                        <p:cTn id="169" dur="2000" fill="hold"/>
                                        <p:tgtEl>
                                          <p:spTgt spid="23"/>
                                        </p:tgtEl>
                                        <p:attrNameLst>
                                          <p:attrName>fill.on</p:attrName>
                                        </p:attrNameLst>
                                      </p:cBhvr>
                                      <p:to>
                                        <p:strVal val="true"/>
                                      </p:to>
                                    </p:set>
                                  </p:childTnLst>
                                </p:cTn>
                              </p:par>
                            </p:childTnLst>
                          </p:cTn>
                        </p:par>
                      </p:childTnLst>
                    </p:cTn>
                  </p:par>
                  <p:par>
                    <p:cTn id="170" fill="hold">
                      <p:stCondLst>
                        <p:cond delay="indefinite"/>
                      </p:stCondLst>
                      <p:childTnLst>
                        <p:par>
                          <p:cTn id="171" fill="hold">
                            <p:stCondLst>
                              <p:cond delay="0"/>
                            </p:stCondLst>
                            <p:childTnLst>
                              <p:par>
                                <p:cTn id="172" presetID="9" presetClass="entr" presetSubtype="0" fill="hold" nodeType="clickEffect">
                                  <p:stCondLst>
                                    <p:cond delay="0"/>
                                  </p:stCondLst>
                                  <p:childTnLst>
                                    <p:set>
                                      <p:cBhvr>
                                        <p:cTn id="173" dur="1" fill="hold">
                                          <p:stCondLst>
                                            <p:cond delay="0"/>
                                          </p:stCondLst>
                                        </p:cTn>
                                        <p:tgtEl>
                                          <p:spTgt spid="96"/>
                                        </p:tgtEl>
                                        <p:attrNameLst>
                                          <p:attrName>style.visibility</p:attrName>
                                        </p:attrNameLst>
                                      </p:cBhvr>
                                      <p:to>
                                        <p:strVal val="visible"/>
                                      </p:to>
                                    </p:set>
                                    <p:animEffect transition="in" filter="dissolve">
                                      <p:cBhvr>
                                        <p:cTn id="174" dur="500"/>
                                        <p:tgtEl>
                                          <p:spTgt spid="96"/>
                                        </p:tgtEl>
                                      </p:cBhvr>
                                    </p:animEffect>
                                  </p:childTnLst>
                                </p:cTn>
                              </p:par>
                            </p:childTnLst>
                          </p:cTn>
                        </p:par>
                      </p:childTnLst>
                    </p:cTn>
                  </p:par>
                  <p:par>
                    <p:cTn id="175" fill="hold">
                      <p:stCondLst>
                        <p:cond delay="indefinite"/>
                      </p:stCondLst>
                      <p:childTnLst>
                        <p:par>
                          <p:cTn id="176" fill="hold">
                            <p:stCondLst>
                              <p:cond delay="0"/>
                            </p:stCondLst>
                            <p:childTnLst>
                              <p:par>
                                <p:cTn id="177" presetID="9" presetClass="entr" presetSubtype="0" fill="hold" nodeType="clickEffect">
                                  <p:stCondLst>
                                    <p:cond delay="0"/>
                                  </p:stCondLst>
                                  <p:childTnLst>
                                    <p:set>
                                      <p:cBhvr>
                                        <p:cTn id="178" dur="1" fill="hold">
                                          <p:stCondLst>
                                            <p:cond delay="0"/>
                                          </p:stCondLst>
                                        </p:cTn>
                                        <p:tgtEl>
                                          <p:spTgt spid="65">
                                            <p:txEl>
                                              <p:pRg st="0" end="0"/>
                                            </p:txEl>
                                          </p:spTgt>
                                        </p:tgtEl>
                                        <p:attrNameLst>
                                          <p:attrName>style.visibility</p:attrName>
                                        </p:attrNameLst>
                                      </p:cBhvr>
                                      <p:to>
                                        <p:strVal val="visible"/>
                                      </p:to>
                                    </p:set>
                                    <p:animEffect transition="in" filter="dissolve">
                                      <p:cBhvr>
                                        <p:cTn id="179" dur="500"/>
                                        <p:tgtEl>
                                          <p:spTgt spid="65">
                                            <p:txEl>
                                              <p:pRg st="0" end="0"/>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nodeType="clickEffect">
                                  <p:stCondLst>
                                    <p:cond delay="0"/>
                                  </p:stCondLst>
                                  <p:childTnLst>
                                    <p:set>
                                      <p:cBhvr>
                                        <p:cTn id="183" dur="1" fill="hold">
                                          <p:stCondLst>
                                            <p:cond delay="0"/>
                                          </p:stCondLst>
                                        </p:cTn>
                                        <p:tgtEl>
                                          <p:spTgt spid="49">
                                            <p:txEl>
                                              <p:pRg st="1" end="1"/>
                                            </p:txEl>
                                          </p:spTgt>
                                        </p:tgtEl>
                                        <p:attrNameLst>
                                          <p:attrName>style.visibility</p:attrName>
                                        </p:attrNameLst>
                                      </p:cBhvr>
                                      <p:to>
                                        <p:strVal val="visible"/>
                                      </p:to>
                                    </p:set>
                                    <p:animEffect transition="in" filter="dissolve">
                                      <p:cBhvr>
                                        <p:cTn id="184" dur="500"/>
                                        <p:tgtEl>
                                          <p:spTgt spid="49">
                                            <p:txEl>
                                              <p:pRg st="1" end="1"/>
                                            </p:txEl>
                                          </p:spTgt>
                                        </p:tgtEl>
                                      </p:cBhvr>
                                    </p:animEffect>
                                  </p:childTnLst>
                                </p:cTn>
                              </p:par>
                            </p:childTnLst>
                          </p:cTn>
                        </p:par>
                      </p:childTnLst>
                    </p:cTn>
                  </p:par>
                  <p:par>
                    <p:cTn id="185" fill="hold">
                      <p:stCondLst>
                        <p:cond delay="indefinite"/>
                      </p:stCondLst>
                      <p:childTnLst>
                        <p:par>
                          <p:cTn id="186" fill="hold">
                            <p:stCondLst>
                              <p:cond delay="0"/>
                            </p:stCondLst>
                            <p:childTnLst>
                              <p:par>
                                <p:cTn id="187" presetID="7" presetClass="emph" presetSubtype="2" fill="hold" nodeType="clickEffect">
                                  <p:stCondLst>
                                    <p:cond delay="0"/>
                                  </p:stCondLst>
                                  <p:childTnLst>
                                    <p:animClr clrSpc="rgb" dir="cw">
                                      <p:cBhvr>
                                        <p:cTn id="188" dur="2000" fill="hold"/>
                                        <p:tgtEl>
                                          <p:spTgt spid="19"/>
                                        </p:tgtEl>
                                        <p:attrNameLst>
                                          <p:attrName>stroke.color</p:attrName>
                                        </p:attrNameLst>
                                      </p:cBhvr>
                                      <p:to>
                                        <a:schemeClr val="accent2"/>
                                      </p:to>
                                    </p:animClr>
                                    <p:set>
                                      <p:cBhvr>
                                        <p:cTn id="189" dur="2000" fill="hold"/>
                                        <p:tgtEl>
                                          <p:spTgt spid="19"/>
                                        </p:tgtEl>
                                        <p:attrNameLst>
                                          <p:attrName>stroke.on</p:attrName>
                                        </p:attrNameLst>
                                      </p:cBhvr>
                                      <p:to>
                                        <p:strVal val="true"/>
                                      </p:to>
                                    </p:set>
                                  </p:childTnLst>
                                </p:cTn>
                              </p:par>
                              <p:par>
                                <p:cTn id="190" presetID="7" presetClass="emph" presetSubtype="2" fill="hold" nodeType="withEffect">
                                  <p:stCondLst>
                                    <p:cond delay="0"/>
                                  </p:stCondLst>
                                  <p:childTnLst>
                                    <p:animClr clrSpc="rgb" dir="cw">
                                      <p:cBhvr>
                                        <p:cTn id="191" dur="2000" fill="hold"/>
                                        <p:tgtEl>
                                          <p:spTgt spid="17"/>
                                        </p:tgtEl>
                                        <p:attrNameLst>
                                          <p:attrName>stroke.color</p:attrName>
                                        </p:attrNameLst>
                                      </p:cBhvr>
                                      <p:to>
                                        <a:schemeClr val="accent2"/>
                                      </p:to>
                                    </p:animClr>
                                    <p:set>
                                      <p:cBhvr>
                                        <p:cTn id="192" dur="2000" fill="hold"/>
                                        <p:tgtEl>
                                          <p:spTgt spid="17"/>
                                        </p:tgtEl>
                                        <p:attrNameLst>
                                          <p:attrName>stroke.on</p:attrName>
                                        </p:attrNameLst>
                                      </p:cBhvr>
                                      <p:to>
                                        <p:strVal val="true"/>
                                      </p:to>
                                    </p:set>
                                  </p:childTnLst>
                                </p:cTn>
                              </p:par>
                              <p:par>
                                <p:cTn id="193" presetID="7" presetClass="emph" presetSubtype="2" fill="hold" nodeType="withEffect">
                                  <p:stCondLst>
                                    <p:cond delay="0"/>
                                  </p:stCondLst>
                                  <p:childTnLst>
                                    <p:animClr clrSpc="rgb" dir="cw">
                                      <p:cBhvr>
                                        <p:cTn id="194" dur="2000" fill="hold"/>
                                        <p:tgtEl>
                                          <p:spTgt spid="10"/>
                                        </p:tgtEl>
                                        <p:attrNameLst>
                                          <p:attrName>stroke.color</p:attrName>
                                        </p:attrNameLst>
                                      </p:cBhvr>
                                      <p:to>
                                        <a:schemeClr val="accent2"/>
                                      </p:to>
                                    </p:animClr>
                                    <p:set>
                                      <p:cBhvr>
                                        <p:cTn id="195" dur="2000" fill="hold"/>
                                        <p:tgtEl>
                                          <p:spTgt spid="10"/>
                                        </p:tgtEl>
                                        <p:attrNameLst>
                                          <p:attrName>stroke.on</p:attrName>
                                        </p:attrNameLst>
                                      </p:cBhvr>
                                      <p:to>
                                        <p:strVal val="true"/>
                                      </p:to>
                                    </p:set>
                                  </p:childTnLst>
                                </p:cTn>
                              </p:par>
                            </p:childTnLst>
                          </p:cTn>
                        </p:par>
                      </p:childTnLst>
                    </p:cTn>
                  </p:par>
                  <p:par>
                    <p:cTn id="196" fill="hold">
                      <p:stCondLst>
                        <p:cond delay="indefinite"/>
                      </p:stCondLst>
                      <p:childTnLst>
                        <p:par>
                          <p:cTn id="197" fill="hold">
                            <p:stCondLst>
                              <p:cond delay="0"/>
                            </p:stCondLst>
                            <p:childTnLst>
                              <p:par>
                                <p:cTn id="198" presetID="9" presetClass="entr" presetSubtype="0" fill="hold" nodeType="clickEffect">
                                  <p:stCondLst>
                                    <p:cond delay="0"/>
                                  </p:stCondLst>
                                  <p:childTnLst>
                                    <p:set>
                                      <p:cBhvr>
                                        <p:cTn id="199" dur="1" fill="hold">
                                          <p:stCondLst>
                                            <p:cond delay="0"/>
                                          </p:stCondLst>
                                        </p:cTn>
                                        <p:tgtEl>
                                          <p:spTgt spid="62"/>
                                        </p:tgtEl>
                                        <p:attrNameLst>
                                          <p:attrName>style.visibility</p:attrName>
                                        </p:attrNameLst>
                                      </p:cBhvr>
                                      <p:to>
                                        <p:strVal val="visible"/>
                                      </p:to>
                                    </p:set>
                                    <p:animEffect transition="in" filter="dissolve">
                                      <p:cBhvr>
                                        <p:cTn id="200" dur="500"/>
                                        <p:tgtEl>
                                          <p:spTgt spid="62"/>
                                        </p:tgtEl>
                                      </p:cBhvr>
                                    </p:animEffect>
                                  </p:childTnLst>
                                </p:cTn>
                              </p:par>
                              <p:par>
                                <p:cTn id="201" presetID="9" presetClass="entr" presetSubtype="0" fill="hold" nodeType="withEffect">
                                  <p:stCondLst>
                                    <p:cond delay="0"/>
                                  </p:stCondLst>
                                  <p:childTnLst>
                                    <p:set>
                                      <p:cBhvr>
                                        <p:cTn id="202" dur="1" fill="hold">
                                          <p:stCondLst>
                                            <p:cond delay="0"/>
                                          </p:stCondLst>
                                        </p:cTn>
                                        <p:tgtEl>
                                          <p:spTgt spid="64"/>
                                        </p:tgtEl>
                                        <p:attrNameLst>
                                          <p:attrName>style.visibility</p:attrName>
                                        </p:attrNameLst>
                                      </p:cBhvr>
                                      <p:to>
                                        <p:strVal val="visible"/>
                                      </p:to>
                                    </p:set>
                                    <p:animEffect transition="in" filter="dissolve">
                                      <p:cBhvr>
                                        <p:cTn id="203" dur="500"/>
                                        <p:tgtEl>
                                          <p:spTgt spid="64"/>
                                        </p:tgtEl>
                                      </p:cBhvr>
                                    </p:animEffect>
                                  </p:childTnLst>
                                </p:cTn>
                              </p:par>
                              <p:par>
                                <p:cTn id="204" presetID="9" presetClass="entr" presetSubtype="0" fill="hold" nodeType="withEffect">
                                  <p:stCondLst>
                                    <p:cond delay="0"/>
                                  </p:stCondLst>
                                  <p:childTnLst>
                                    <p:set>
                                      <p:cBhvr>
                                        <p:cTn id="205" dur="1" fill="hold">
                                          <p:stCondLst>
                                            <p:cond delay="0"/>
                                          </p:stCondLst>
                                        </p:cTn>
                                        <p:tgtEl>
                                          <p:spTgt spid="63"/>
                                        </p:tgtEl>
                                        <p:attrNameLst>
                                          <p:attrName>style.visibility</p:attrName>
                                        </p:attrNameLst>
                                      </p:cBhvr>
                                      <p:to>
                                        <p:strVal val="visible"/>
                                      </p:to>
                                    </p:set>
                                    <p:animEffect transition="in" filter="dissolve">
                                      <p:cBhvr>
                                        <p:cTn id="206" dur="500"/>
                                        <p:tgtEl>
                                          <p:spTgt spid="63"/>
                                        </p:tgtEl>
                                      </p:cBhvr>
                                    </p:animEffect>
                                  </p:childTnLst>
                                </p:cTn>
                              </p:par>
                            </p:childTnLst>
                          </p:cTn>
                        </p:par>
                      </p:childTnLst>
                    </p:cTn>
                  </p:par>
                  <p:par>
                    <p:cTn id="207" fill="hold">
                      <p:stCondLst>
                        <p:cond delay="indefinite"/>
                      </p:stCondLst>
                      <p:childTnLst>
                        <p:par>
                          <p:cTn id="208" fill="hold">
                            <p:stCondLst>
                              <p:cond delay="0"/>
                            </p:stCondLst>
                            <p:childTnLst>
                              <p:par>
                                <p:cTn id="209" presetID="9" presetClass="entr" presetSubtype="0" fill="hold" nodeType="clickEffect">
                                  <p:stCondLst>
                                    <p:cond delay="0"/>
                                  </p:stCondLst>
                                  <p:childTnLst>
                                    <p:set>
                                      <p:cBhvr>
                                        <p:cTn id="210" dur="1" fill="hold">
                                          <p:stCondLst>
                                            <p:cond delay="0"/>
                                          </p:stCondLst>
                                        </p:cTn>
                                        <p:tgtEl>
                                          <p:spTgt spid="65">
                                            <p:txEl>
                                              <p:pRg st="1" end="1"/>
                                            </p:txEl>
                                          </p:spTgt>
                                        </p:tgtEl>
                                        <p:attrNameLst>
                                          <p:attrName>style.visibility</p:attrName>
                                        </p:attrNameLst>
                                      </p:cBhvr>
                                      <p:to>
                                        <p:strVal val="visible"/>
                                      </p:to>
                                    </p:set>
                                    <p:animEffect transition="in" filter="dissolve">
                                      <p:cBhvr>
                                        <p:cTn id="211" dur="500"/>
                                        <p:tgtEl>
                                          <p:spTgt spid="65">
                                            <p:txEl>
                                              <p:pRg st="1" end="1"/>
                                            </p:txEl>
                                          </p:spTgt>
                                        </p:tgtEl>
                                      </p:cBhvr>
                                    </p:animEffect>
                                  </p:childTnLst>
                                </p:cTn>
                              </p:par>
                              <p:par>
                                <p:cTn id="212" presetID="9" presetClass="entr" presetSubtype="0" fill="hold" nodeType="withEffect">
                                  <p:stCondLst>
                                    <p:cond delay="0"/>
                                  </p:stCondLst>
                                  <p:childTnLst>
                                    <p:set>
                                      <p:cBhvr>
                                        <p:cTn id="213" dur="1" fill="hold">
                                          <p:stCondLst>
                                            <p:cond delay="0"/>
                                          </p:stCondLst>
                                        </p:cTn>
                                        <p:tgtEl>
                                          <p:spTgt spid="65">
                                            <p:txEl>
                                              <p:pRg st="4" end="4"/>
                                            </p:txEl>
                                          </p:spTgt>
                                        </p:tgtEl>
                                        <p:attrNameLst>
                                          <p:attrName>style.visibility</p:attrName>
                                        </p:attrNameLst>
                                      </p:cBhvr>
                                      <p:to>
                                        <p:strVal val="visible"/>
                                      </p:to>
                                    </p:set>
                                    <p:animEffect transition="in" filter="dissolve">
                                      <p:cBhvr>
                                        <p:cTn id="214" dur="500"/>
                                        <p:tgtEl>
                                          <p:spTgt spid="65">
                                            <p:txEl>
                                              <p:pRg st="4" end="4"/>
                                            </p:txEl>
                                          </p:spTgt>
                                        </p:tgtEl>
                                      </p:cBhvr>
                                    </p:animEffect>
                                  </p:childTnLst>
                                </p:cTn>
                              </p:par>
                              <p:par>
                                <p:cTn id="215" presetID="9" presetClass="entr" presetSubtype="0" fill="hold" nodeType="withEffect">
                                  <p:stCondLst>
                                    <p:cond delay="0"/>
                                  </p:stCondLst>
                                  <p:childTnLst>
                                    <p:set>
                                      <p:cBhvr>
                                        <p:cTn id="216" dur="1" fill="hold">
                                          <p:stCondLst>
                                            <p:cond delay="0"/>
                                          </p:stCondLst>
                                        </p:cTn>
                                        <p:tgtEl>
                                          <p:spTgt spid="65">
                                            <p:txEl>
                                              <p:pRg st="7" end="7"/>
                                            </p:txEl>
                                          </p:spTgt>
                                        </p:tgtEl>
                                        <p:attrNameLst>
                                          <p:attrName>style.visibility</p:attrName>
                                        </p:attrNameLst>
                                      </p:cBhvr>
                                      <p:to>
                                        <p:strVal val="visible"/>
                                      </p:to>
                                    </p:set>
                                    <p:animEffect transition="in" filter="dissolve">
                                      <p:cBhvr>
                                        <p:cTn id="217" dur="500"/>
                                        <p:tgtEl>
                                          <p:spTgt spid="65">
                                            <p:txEl>
                                              <p:pRg st="7" end="7"/>
                                            </p:txEl>
                                          </p:spTgt>
                                        </p:tgtEl>
                                      </p:cBhvr>
                                    </p:animEffect>
                                  </p:childTnLst>
                                </p:cTn>
                              </p:par>
                            </p:childTnLst>
                          </p:cTn>
                        </p:par>
                      </p:childTnLst>
                    </p:cTn>
                  </p:par>
                  <p:par>
                    <p:cTn id="218" fill="hold">
                      <p:stCondLst>
                        <p:cond delay="indefinite"/>
                      </p:stCondLst>
                      <p:childTnLst>
                        <p:par>
                          <p:cTn id="219" fill="hold">
                            <p:stCondLst>
                              <p:cond delay="0"/>
                            </p:stCondLst>
                            <p:childTnLst>
                              <p:par>
                                <p:cTn id="220" presetID="9" presetClass="entr" presetSubtype="0" fill="hold" nodeType="clickEffect">
                                  <p:stCondLst>
                                    <p:cond delay="0"/>
                                  </p:stCondLst>
                                  <p:childTnLst>
                                    <p:set>
                                      <p:cBhvr>
                                        <p:cTn id="221" dur="1" fill="hold">
                                          <p:stCondLst>
                                            <p:cond delay="0"/>
                                          </p:stCondLst>
                                        </p:cTn>
                                        <p:tgtEl>
                                          <p:spTgt spid="67"/>
                                        </p:tgtEl>
                                        <p:attrNameLst>
                                          <p:attrName>style.visibility</p:attrName>
                                        </p:attrNameLst>
                                      </p:cBhvr>
                                      <p:to>
                                        <p:strVal val="visible"/>
                                      </p:to>
                                    </p:set>
                                    <p:animEffect transition="in" filter="dissolve">
                                      <p:cBhvr>
                                        <p:cTn id="222" dur="500"/>
                                        <p:tgtEl>
                                          <p:spTgt spid="67"/>
                                        </p:tgtEl>
                                      </p:cBhvr>
                                    </p:animEffect>
                                  </p:childTnLst>
                                </p:cTn>
                              </p:par>
                              <p:par>
                                <p:cTn id="223" presetID="9" presetClass="entr" presetSubtype="0" fill="hold" nodeType="withEffect">
                                  <p:stCondLst>
                                    <p:cond delay="0"/>
                                  </p:stCondLst>
                                  <p:childTnLst>
                                    <p:set>
                                      <p:cBhvr>
                                        <p:cTn id="224" dur="1" fill="hold">
                                          <p:stCondLst>
                                            <p:cond delay="0"/>
                                          </p:stCondLst>
                                        </p:cTn>
                                        <p:tgtEl>
                                          <p:spTgt spid="69"/>
                                        </p:tgtEl>
                                        <p:attrNameLst>
                                          <p:attrName>style.visibility</p:attrName>
                                        </p:attrNameLst>
                                      </p:cBhvr>
                                      <p:to>
                                        <p:strVal val="visible"/>
                                      </p:to>
                                    </p:set>
                                    <p:animEffect transition="in" filter="dissolve">
                                      <p:cBhvr>
                                        <p:cTn id="225" dur="500"/>
                                        <p:tgtEl>
                                          <p:spTgt spid="69"/>
                                        </p:tgtEl>
                                      </p:cBhvr>
                                    </p:animEffect>
                                  </p:childTnLst>
                                </p:cTn>
                              </p:par>
                              <p:par>
                                <p:cTn id="226" presetID="9" presetClass="entr" presetSubtype="0" fill="hold" nodeType="withEffect">
                                  <p:stCondLst>
                                    <p:cond delay="0"/>
                                  </p:stCondLst>
                                  <p:childTnLst>
                                    <p:set>
                                      <p:cBhvr>
                                        <p:cTn id="227" dur="1" fill="hold">
                                          <p:stCondLst>
                                            <p:cond delay="0"/>
                                          </p:stCondLst>
                                        </p:cTn>
                                        <p:tgtEl>
                                          <p:spTgt spid="68"/>
                                        </p:tgtEl>
                                        <p:attrNameLst>
                                          <p:attrName>style.visibility</p:attrName>
                                        </p:attrNameLst>
                                      </p:cBhvr>
                                      <p:to>
                                        <p:strVal val="visible"/>
                                      </p:to>
                                    </p:set>
                                    <p:animEffect transition="in" filter="dissolve">
                                      <p:cBhvr>
                                        <p:cTn id="228" dur="500"/>
                                        <p:tgtEl>
                                          <p:spTgt spid="68"/>
                                        </p:tgtEl>
                                      </p:cBhvr>
                                    </p:animEffect>
                                  </p:childTnLst>
                                </p:cTn>
                              </p:par>
                            </p:childTnLst>
                          </p:cTn>
                        </p:par>
                      </p:childTnLst>
                    </p:cTn>
                  </p:par>
                  <p:par>
                    <p:cTn id="229" fill="hold">
                      <p:stCondLst>
                        <p:cond delay="indefinite"/>
                      </p:stCondLst>
                      <p:childTnLst>
                        <p:par>
                          <p:cTn id="230" fill="hold">
                            <p:stCondLst>
                              <p:cond delay="0"/>
                            </p:stCondLst>
                            <p:childTnLst>
                              <p:par>
                                <p:cTn id="231" presetID="9" presetClass="entr" presetSubtype="0" fill="hold" nodeType="clickEffect">
                                  <p:stCondLst>
                                    <p:cond delay="0"/>
                                  </p:stCondLst>
                                  <p:childTnLst>
                                    <p:set>
                                      <p:cBhvr>
                                        <p:cTn id="232" dur="1" fill="hold">
                                          <p:stCondLst>
                                            <p:cond delay="0"/>
                                          </p:stCondLst>
                                        </p:cTn>
                                        <p:tgtEl>
                                          <p:spTgt spid="66">
                                            <p:txEl>
                                              <p:pRg st="1" end="1"/>
                                            </p:txEl>
                                          </p:spTgt>
                                        </p:tgtEl>
                                        <p:attrNameLst>
                                          <p:attrName>style.visibility</p:attrName>
                                        </p:attrNameLst>
                                      </p:cBhvr>
                                      <p:to>
                                        <p:strVal val="visible"/>
                                      </p:to>
                                    </p:set>
                                    <p:animEffect transition="in" filter="dissolve">
                                      <p:cBhvr>
                                        <p:cTn id="233" dur="500"/>
                                        <p:tgtEl>
                                          <p:spTgt spid="66">
                                            <p:txEl>
                                              <p:pRg st="1" end="1"/>
                                            </p:txEl>
                                          </p:spTgt>
                                        </p:tgtEl>
                                      </p:cBhvr>
                                    </p:animEffect>
                                  </p:childTnLst>
                                </p:cTn>
                              </p:par>
                              <p:par>
                                <p:cTn id="234" presetID="9" presetClass="entr" presetSubtype="0" fill="hold" nodeType="withEffect">
                                  <p:stCondLst>
                                    <p:cond delay="0"/>
                                  </p:stCondLst>
                                  <p:childTnLst>
                                    <p:set>
                                      <p:cBhvr>
                                        <p:cTn id="235" dur="1" fill="hold">
                                          <p:stCondLst>
                                            <p:cond delay="0"/>
                                          </p:stCondLst>
                                        </p:cTn>
                                        <p:tgtEl>
                                          <p:spTgt spid="66">
                                            <p:txEl>
                                              <p:pRg st="4" end="4"/>
                                            </p:txEl>
                                          </p:spTgt>
                                        </p:tgtEl>
                                        <p:attrNameLst>
                                          <p:attrName>style.visibility</p:attrName>
                                        </p:attrNameLst>
                                      </p:cBhvr>
                                      <p:to>
                                        <p:strVal val="visible"/>
                                      </p:to>
                                    </p:set>
                                    <p:animEffect transition="in" filter="dissolve">
                                      <p:cBhvr>
                                        <p:cTn id="236" dur="500"/>
                                        <p:tgtEl>
                                          <p:spTgt spid="66">
                                            <p:txEl>
                                              <p:pRg st="4" end="4"/>
                                            </p:txEl>
                                          </p:spTgt>
                                        </p:tgtEl>
                                      </p:cBhvr>
                                    </p:animEffect>
                                  </p:childTnLst>
                                </p:cTn>
                              </p:par>
                              <p:par>
                                <p:cTn id="237" presetID="9" presetClass="entr" presetSubtype="0" fill="hold" nodeType="withEffect">
                                  <p:stCondLst>
                                    <p:cond delay="0"/>
                                  </p:stCondLst>
                                  <p:childTnLst>
                                    <p:set>
                                      <p:cBhvr>
                                        <p:cTn id="238" dur="1" fill="hold">
                                          <p:stCondLst>
                                            <p:cond delay="0"/>
                                          </p:stCondLst>
                                        </p:cTn>
                                        <p:tgtEl>
                                          <p:spTgt spid="66">
                                            <p:txEl>
                                              <p:pRg st="7" end="7"/>
                                            </p:txEl>
                                          </p:spTgt>
                                        </p:tgtEl>
                                        <p:attrNameLst>
                                          <p:attrName>style.visibility</p:attrName>
                                        </p:attrNameLst>
                                      </p:cBhvr>
                                      <p:to>
                                        <p:strVal val="visible"/>
                                      </p:to>
                                    </p:set>
                                    <p:animEffect transition="in" filter="dissolve">
                                      <p:cBhvr>
                                        <p:cTn id="239" dur="500"/>
                                        <p:tgtEl>
                                          <p:spTgt spid="66">
                                            <p:txEl>
                                              <p:pRg st="7" end="7"/>
                                            </p:txEl>
                                          </p:spTgt>
                                        </p:tgtEl>
                                      </p:cBhvr>
                                    </p:animEffect>
                                  </p:childTnLst>
                                </p:cTn>
                              </p:par>
                            </p:childTnLst>
                          </p:cTn>
                        </p:par>
                      </p:childTnLst>
                    </p:cTn>
                  </p:par>
                  <p:par>
                    <p:cTn id="240" fill="hold">
                      <p:stCondLst>
                        <p:cond delay="indefinite"/>
                      </p:stCondLst>
                      <p:childTnLst>
                        <p:par>
                          <p:cTn id="241" fill="hold">
                            <p:stCondLst>
                              <p:cond delay="0"/>
                            </p:stCondLst>
                            <p:childTnLst>
                              <p:par>
                                <p:cTn id="242" presetID="9" presetClass="entr" presetSubtype="0" fill="hold" nodeType="clickEffect">
                                  <p:stCondLst>
                                    <p:cond delay="0"/>
                                  </p:stCondLst>
                                  <p:childTnLst>
                                    <p:set>
                                      <p:cBhvr>
                                        <p:cTn id="243" dur="1" fill="hold">
                                          <p:stCondLst>
                                            <p:cond delay="0"/>
                                          </p:stCondLst>
                                        </p:cTn>
                                        <p:tgtEl>
                                          <p:spTgt spid="85"/>
                                        </p:tgtEl>
                                        <p:attrNameLst>
                                          <p:attrName>style.visibility</p:attrName>
                                        </p:attrNameLst>
                                      </p:cBhvr>
                                      <p:to>
                                        <p:strVal val="visible"/>
                                      </p:to>
                                    </p:set>
                                    <p:animEffect transition="in" filter="dissolve">
                                      <p:cBhvr>
                                        <p:cTn id="244" dur="500"/>
                                        <p:tgtEl>
                                          <p:spTgt spid="85"/>
                                        </p:tgtEl>
                                      </p:cBhvr>
                                    </p:animEffect>
                                  </p:childTnLst>
                                </p:cTn>
                              </p:par>
                            </p:childTnLst>
                          </p:cTn>
                        </p:par>
                      </p:childTnLst>
                    </p:cTn>
                  </p:par>
                  <p:par>
                    <p:cTn id="245" fill="hold">
                      <p:stCondLst>
                        <p:cond delay="indefinite"/>
                      </p:stCondLst>
                      <p:childTnLst>
                        <p:par>
                          <p:cTn id="246" fill="hold">
                            <p:stCondLst>
                              <p:cond delay="0"/>
                            </p:stCondLst>
                            <p:childTnLst>
                              <p:par>
                                <p:cTn id="247" presetID="9" presetClass="entr" presetSubtype="0" fill="hold" nodeType="clickEffect">
                                  <p:stCondLst>
                                    <p:cond delay="0"/>
                                  </p:stCondLst>
                                  <p:childTnLst>
                                    <p:set>
                                      <p:cBhvr>
                                        <p:cTn id="248" dur="1" fill="hold">
                                          <p:stCondLst>
                                            <p:cond delay="0"/>
                                          </p:stCondLst>
                                        </p:cTn>
                                        <p:tgtEl>
                                          <p:spTgt spid="49">
                                            <p:txEl>
                                              <p:pRg st="2" end="2"/>
                                            </p:txEl>
                                          </p:spTgt>
                                        </p:tgtEl>
                                        <p:attrNameLst>
                                          <p:attrName>style.visibility</p:attrName>
                                        </p:attrNameLst>
                                      </p:cBhvr>
                                      <p:to>
                                        <p:strVal val="visible"/>
                                      </p:to>
                                    </p:set>
                                    <p:animEffect transition="in" filter="dissolve">
                                      <p:cBhvr>
                                        <p:cTn id="249" dur="500"/>
                                        <p:tgtEl>
                                          <p:spTgt spid="49">
                                            <p:txEl>
                                              <p:pRg st="2" end="2"/>
                                            </p:txEl>
                                          </p:spTgt>
                                        </p:tgtEl>
                                      </p:cBhvr>
                                    </p:animEffect>
                                  </p:childTnLst>
                                </p:cTn>
                              </p:par>
                            </p:childTnLst>
                          </p:cTn>
                        </p:par>
                      </p:childTnLst>
                    </p:cTn>
                  </p:par>
                  <p:par>
                    <p:cTn id="250" fill="hold">
                      <p:stCondLst>
                        <p:cond delay="indefinite"/>
                      </p:stCondLst>
                      <p:childTnLst>
                        <p:par>
                          <p:cTn id="251" fill="hold">
                            <p:stCondLst>
                              <p:cond delay="0"/>
                            </p:stCondLst>
                            <p:childTnLst>
                              <p:par>
                                <p:cTn id="252" presetID="1" presetClass="emph" presetSubtype="2" fill="hold" nodeType="clickEffect">
                                  <p:stCondLst>
                                    <p:cond delay="0"/>
                                  </p:stCondLst>
                                  <p:childTnLst>
                                    <p:animClr clrSpc="rgb" dir="cw">
                                      <p:cBhvr>
                                        <p:cTn id="253" dur="2000" fill="hold"/>
                                        <p:tgtEl>
                                          <p:spTgt spid="5"/>
                                        </p:tgtEl>
                                        <p:attrNameLst>
                                          <p:attrName>fillcolor</p:attrName>
                                        </p:attrNameLst>
                                      </p:cBhvr>
                                      <p:to>
                                        <a:schemeClr val="accent2"/>
                                      </p:to>
                                    </p:animClr>
                                    <p:set>
                                      <p:cBhvr>
                                        <p:cTn id="254" dur="2000" fill="hold"/>
                                        <p:tgtEl>
                                          <p:spTgt spid="5"/>
                                        </p:tgtEl>
                                        <p:attrNameLst>
                                          <p:attrName>fill.type</p:attrName>
                                        </p:attrNameLst>
                                      </p:cBhvr>
                                      <p:to>
                                        <p:strVal val="solid"/>
                                      </p:to>
                                    </p:set>
                                    <p:set>
                                      <p:cBhvr>
                                        <p:cTn id="255" dur="2000" fill="hold"/>
                                        <p:tgtEl>
                                          <p:spTgt spid="5"/>
                                        </p:tgtEl>
                                        <p:attrNameLst>
                                          <p:attrName>fill.on</p:attrName>
                                        </p:attrNameLst>
                                      </p:cBhvr>
                                      <p:to>
                                        <p:strVal val="true"/>
                                      </p:to>
                                    </p:set>
                                  </p:childTnLst>
                                </p:cTn>
                              </p:par>
                            </p:childTnLst>
                          </p:cTn>
                        </p:par>
                      </p:childTnLst>
                    </p:cTn>
                  </p:par>
                  <p:par>
                    <p:cTn id="256" fill="hold">
                      <p:stCondLst>
                        <p:cond delay="indefinite"/>
                      </p:stCondLst>
                      <p:childTnLst>
                        <p:par>
                          <p:cTn id="257" fill="hold">
                            <p:stCondLst>
                              <p:cond delay="0"/>
                            </p:stCondLst>
                            <p:childTnLst>
                              <p:par>
                                <p:cTn id="258" presetID="9" presetClass="entr" presetSubtype="0" fill="hold" nodeType="clickEffect">
                                  <p:stCondLst>
                                    <p:cond delay="0"/>
                                  </p:stCondLst>
                                  <p:childTnLst>
                                    <p:set>
                                      <p:cBhvr>
                                        <p:cTn id="259" dur="1" fill="hold">
                                          <p:stCondLst>
                                            <p:cond delay="0"/>
                                          </p:stCondLst>
                                        </p:cTn>
                                        <p:tgtEl>
                                          <p:spTgt spid="49">
                                            <p:txEl>
                                              <p:pRg st="3" end="3"/>
                                            </p:txEl>
                                          </p:spTgt>
                                        </p:tgtEl>
                                        <p:attrNameLst>
                                          <p:attrName>style.visibility</p:attrName>
                                        </p:attrNameLst>
                                      </p:cBhvr>
                                      <p:to>
                                        <p:strVal val="visible"/>
                                      </p:to>
                                    </p:set>
                                    <p:animEffect transition="in" filter="dissolve">
                                      <p:cBhvr>
                                        <p:cTn id="260" dur="500"/>
                                        <p:tgtEl>
                                          <p:spTgt spid="49">
                                            <p:txEl>
                                              <p:pRg st="3" end="3"/>
                                            </p:txEl>
                                          </p:spTgt>
                                        </p:tgtEl>
                                      </p:cBhvr>
                                    </p:animEffect>
                                  </p:childTnLst>
                                </p:cTn>
                              </p:par>
                            </p:childTnLst>
                          </p:cTn>
                        </p:par>
                      </p:childTnLst>
                    </p:cTn>
                  </p:par>
                  <p:par>
                    <p:cTn id="261" fill="hold">
                      <p:stCondLst>
                        <p:cond delay="indefinite"/>
                      </p:stCondLst>
                      <p:childTnLst>
                        <p:par>
                          <p:cTn id="262" fill="hold">
                            <p:stCondLst>
                              <p:cond delay="0"/>
                            </p:stCondLst>
                            <p:childTnLst>
                              <p:par>
                                <p:cTn id="263" presetID="7" presetClass="emph" presetSubtype="2" fill="hold" nodeType="clickEffect">
                                  <p:stCondLst>
                                    <p:cond delay="0"/>
                                  </p:stCondLst>
                                  <p:childTnLst>
                                    <p:animClr clrSpc="rgb" dir="cw">
                                      <p:cBhvr>
                                        <p:cTn id="264" dur="2000" fill="hold"/>
                                        <p:tgtEl>
                                          <p:spTgt spid="11"/>
                                        </p:tgtEl>
                                        <p:attrNameLst>
                                          <p:attrName>stroke.color</p:attrName>
                                        </p:attrNameLst>
                                      </p:cBhvr>
                                      <p:to>
                                        <a:schemeClr val="accent2"/>
                                      </p:to>
                                    </p:animClr>
                                    <p:set>
                                      <p:cBhvr>
                                        <p:cTn id="265" dur="2000" fill="hold"/>
                                        <p:tgtEl>
                                          <p:spTgt spid="11"/>
                                        </p:tgtEl>
                                        <p:attrNameLst>
                                          <p:attrName>stroke.on</p:attrName>
                                        </p:attrNameLst>
                                      </p:cBhvr>
                                      <p:to>
                                        <p:strVal val="true"/>
                                      </p:to>
                                    </p:set>
                                  </p:childTnLst>
                                </p:cTn>
                              </p:par>
                              <p:par>
                                <p:cTn id="266" presetID="7" presetClass="emph" presetSubtype="2" fill="hold" nodeType="withEffect">
                                  <p:stCondLst>
                                    <p:cond delay="0"/>
                                  </p:stCondLst>
                                  <p:childTnLst>
                                    <p:animClr clrSpc="rgb" dir="cw">
                                      <p:cBhvr>
                                        <p:cTn id="267" dur="2000" fill="hold"/>
                                        <p:tgtEl>
                                          <p:spTgt spid="6"/>
                                        </p:tgtEl>
                                        <p:attrNameLst>
                                          <p:attrName>stroke.color</p:attrName>
                                        </p:attrNameLst>
                                      </p:cBhvr>
                                      <p:to>
                                        <a:schemeClr val="accent2"/>
                                      </p:to>
                                    </p:animClr>
                                    <p:set>
                                      <p:cBhvr>
                                        <p:cTn id="268" dur="2000" fill="hold"/>
                                        <p:tgtEl>
                                          <p:spTgt spid="6"/>
                                        </p:tgtEl>
                                        <p:attrNameLst>
                                          <p:attrName>stroke.on</p:attrName>
                                        </p:attrNameLst>
                                      </p:cBhvr>
                                      <p:to>
                                        <p:strVal val="true"/>
                                      </p:to>
                                    </p:set>
                                  </p:childTnLst>
                                </p:cTn>
                              </p:par>
                              <p:par>
                                <p:cTn id="269" presetID="7" presetClass="emph" presetSubtype="2" fill="hold" nodeType="withEffect">
                                  <p:stCondLst>
                                    <p:cond delay="0"/>
                                  </p:stCondLst>
                                  <p:childTnLst>
                                    <p:animClr clrSpc="rgb" dir="cw">
                                      <p:cBhvr>
                                        <p:cTn id="270" dur="2000" fill="hold"/>
                                        <p:tgtEl>
                                          <p:spTgt spid="9"/>
                                        </p:tgtEl>
                                        <p:attrNameLst>
                                          <p:attrName>stroke.color</p:attrName>
                                        </p:attrNameLst>
                                      </p:cBhvr>
                                      <p:to>
                                        <a:schemeClr val="accent2"/>
                                      </p:to>
                                    </p:animClr>
                                    <p:set>
                                      <p:cBhvr>
                                        <p:cTn id="271" dur="2000" fill="hold"/>
                                        <p:tgtEl>
                                          <p:spTgt spid="9"/>
                                        </p:tgtEl>
                                        <p:attrNameLst>
                                          <p:attrName>stroke.on</p:attrName>
                                        </p:attrNameLst>
                                      </p:cBhvr>
                                      <p:to>
                                        <p:strVal val="true"/>
                                      </p:to>
                                    </p:set>
                                  </p:childTnLst>
                                </p:cTn>
                              </p:par>
                            </p:childTnLst>
                          </p:cTn>
                        </p:par>
                      </p:childTnLst>
                    </p:cTn>
                  </p:par>
                  <p:par>
                    <p:cTn id="272" fill="hold">
                      <p:stCondLst>
                        <p:cond delay="indefinite"/>
                      </p:stCondLst>
                      <p:childTnLst>
                        <p:par>
                          <p:cTn id="273" fill="hold">
                            <p:stCondLst>
                              <p:cond delay="0"/>
                            </p:stCondLst>
                            <p:childTnLst>
                              <p:par>
                                <p:cTn id="274" presetID="9" presetClass="entr" presetSubtype="0" fill="hold" nodeType="clickEffect">
                                  <p:stCondLst>
                                    <p:cond delay="0"/>
                                  </p:stCondLst>
                                  <p:childTnLst>
                                    <p:set>
                                      <p:cBhvr>
                                        <p:cTn id="275" dur="1" fill="hold">
                                          <p:stCondLst>
                                            <p:cond delay="0"/>
                                          </p:stCondLst>
                                        </p:cTn>
                                        <p:tgtEl>
                                          <p:spTgt spid="72"/>
                                        </p:tgtEl>
                                        <p:attrNameLst>
                                          <p:attrName>style.visibility</p:attrName>
                                        </p:attrNameLst>
                                      </p:cBhvr>
                                      <p:to>
                                        <p:strVal val="visible"/>
                                      </p:to>
                                    </p:set>
                                    <p:animEffect transition="in" filter="dissolve">
                                      <p:cBhvr>
                                        <p:cTn id="276" dur="500"/>
                                        <p:tgtEl>
                                          <p:spTgt spid="72"/>
                                        </p:tgtEl>
                                      </p:cBhvr>
                                    </p:animEffect>
                                  </p:childTnLst>
                                </p:cTn>
                              </p:par>
                              <p:par>
                                <p:cTn id="277" presetID="9" presetClass="entr" presetSubtype="0" fill="hold" nodeType="withEffect">
                                  <p:stCondLst>
                                    <p:cond delay="0"/>
                                  </p:stCondLst>
                                  <p:childTnLst>
                                    <p:set>
                                      <p:cBhvr>
                                        <p:cTn id="278" dur="1" fill="hold">
                                          <p:stCondLst>
                                            <p:cond delay="0"/>
                                          </p:stCondLst>
                                        </p:cTn>
                                        <p:tgtEl>
                                          <p:spTgt spid="71"/>
                                        </p:tgtEl>
                                        <p:attrNameLst>
                                          <p:attrName>style.visibility</p:attrName>
                                        </p:attrNameLst>
                                      </p:cBhvr>
                                      <p:to>
                                        <p:strVal val="visible"/>
                                      </p:to>
                                    </p:set>
                                    <p:animEffect transition="in" filter="dissolve">
                                      <p:cBhvr>
                                        <p:cTn id="279" dur="500"/>
                                        <p:tgtEl>
                                          <p:spTgt spid="71"/>
                                        </p:tgtEl>
                                      </p:cBhvr>
                                    </p:animEffect>
                                  </p:childTnLst>
                                </p:cTn>
                              </p:par>
                            </p:childTnLst>
                          </p:cTn>
                        </p:par>
                      </p:childTnLst>
                    </p:cTn>
                  </p:par>
                  <p:par>
                    <p:cTn id="280" fill="hold">
                      <p:stCondLst>
                        <p:cond delay="indefinite"/>
                      </p:stCondLst>
                      <p:childTnLst>
                        <p:par>
                          <p:cTn id="281" fill="hold">
                            <p:stCondLst>
                              <p:cond delay="0"/>
                            </p:stCondLst>
                            <p:childTnLst>
                              <p:par>
                                <p:cTn id="282" presetID="9" presetClass="entr" presetSubtype="0" fill="hold" nodeType="clickEffect">
                                  <p:stCondLst>
                                    <p:cond delay="0"/>
                                  </p:stCondLst>
                                  <p:childTnLst>
                                    <p:set>
                                      <p:cBhvr>
                                        <p:cTn id="283" dur="1" fill="hold">
                                          <p:stCondLst>
                                            <p:cond delay="0"/>
                                          </p:stCondLst>
                                        </p:cTn>
                                        <p:tgtEl>
                                          <p:spTgt spid="65">
                                            <p:txEl>
                                              <p:pRg st="2" end="2"/>
                                            </p:txEl>
                                          </p:spTgt>
                                        </p:tgtEl>
                                        <p:attrNameLst>
                                          <p:attrName>style.visibility</p:attrName>
                                        </p:attrNameLst>
                                      </p:cBhvr>
                                      <p:to>
                                        <p:strVal val="visible"/>
                                      </p:to>
                                    </p:set>
                                    <p:animEffect transition="in" filter="dissolve">
                                      <p:cBhvr>
                                        <p:cTn id="284" dur="500"/>
                                        <p:tgtEl>
                                          <p:spTgt spid="65">
                                            <p:txEl>
                                              <p:pRg st="2" end="2"/>
                                            </p:txEl>
                                          </p:spTgt>
                                        </p:tgtEl>
                                      </p:cBhvr>
                                    </p:animEffect>
                                  </p:childTnLst>
                                </p:cTn>
                              </p:par>
                              <p:par>
                                <p:cTn id="285" presetID="9" presetClass="entr" presetSubtype="0" fill="hold" nodeType="withEffect">
                                  <p:stCondLst>
                                    <p:cond delay="0"/>
                                  </p:stCondLst>
                                  <p:childTnLst>
                                    <p:set>
                                      <p:cBhvr>
                                        <p:cTn id="286" dur="1" fill="hold">
                                          <p:stCondLst>
                                            <p:cond delay="0"/>
                                          </p:stCondLst>
                                        </p:cTn>
                                        <p:tgtEl>
                                          <p:spTgt spid="65">
                                            <p:txEl>
                                              <p:pRg st="3" end="3"/>
                                            </p:txEl>
                                          </p:spTgt>
                                        </p:tgtEl>
                                        <p:attrNameLst>
                                          <p:attrName>style.visibility</p:attrName>
                                        </p:attrNameLst>
                                      </p:cBhvr>
                                      <p:to>
                                        <p:strVal val="visible"/>
                                      </p:to>
                                    </p:set>
                                    <p:animEffect transition="in" filter="dissolve">
                                      <p:cBhvr>
                                        <p:cTn id="287" dur="500"/>
                                        <p:tgtEl>
                                          <p:spTgt spid="65">
                                            <p:txEl>
                                              <p:pRg st="3" end="3"/>
                                            </p:txEl>
                                          </p:spTgt>
                                        </p:tgtEl>
                                      </p:cBhvr>
                                    </p:animEffect>
                                  </p:childTnLst>
                                </p:cTn>
                              </p:par>
                            </p:childTnLst>
                          </p:cTn>
                        </p:par>
                      </p:childTnLst>
                    </p:cTn>
                  </p:par>
                  <p:par>
                    <p:cTn id="288" fill="hold">
                      <p:stCondLst>
                        <p:cond delay="indefinite"/>
                      </p:stCondLst>
                      <p:childTnLst>
                        <p:par>
                          <p:cTn id="289" fill="hold">
                            <p:stCondLst>
                              <p:cond delay="0"/>
                            </p:stCondLst>
                            <p:childTnLst>
                              <p:par>
                                <p:cTn id="290" presetID="9" presetClass="entr" presetSubtype="0" fill="hold" nodeType="clickEffect">
                                  <p:stCondLst>
                                    <p:cond delay="0"/>
                                  </p:stCondLst>
                                  <p:childTnLst>
                                    <p:set>
                                      <p:cBhvr>
                                        <p:cTn id="291" dur="1" fill="hold">
                                          <p:stCondLst>
                                            <p:cond delay="0"/>
                                          </p:stCondLst>
                                        </p:cTn>
                                        <p:tgtEl>
                                          <p:spTgt spid="73"/>
                                        </p:tgtEl>
                                        <p:attrNameLst>
                                          <p:attrName>style.visibility</p:attrName>
                                        </p:attrNameLst>
                                      </p:cBhvr>
                                      <p:to>
                                        <p:strVal val="visible"/>
                                      </p:to>
                                    </p:set>
                                    <p:animEffect transition="in" filter="dissolve">
                                      <p:cBhvr>
                                        <p:cTn id="292" dur="500"/>
                                        <p:tgtEl>
                                          <p:spTgt spid="73"/>
                                        </p:tgtEl>
                                      </p:cBhvr>
                                    </p:animEffect>
                                  </p:childTnLst>
                                </p:cTn>
                              </p:par>
                              <p:par>
                                <p:cTn id="293" presetID="9" presetClass="entr" presetSubtype="0" fill="hold" nodeType="withEffect">
                                  <p:stCondLst>
                                    <p:cond delay="0"/>
                                  </p:stCondLst>
                                  <p:childTnLst>
                                    <p:set>
                                      <p:cBhvr>
                                        <p:cTn id="294" dur="1" fill="hold">
                                          <p:stCondLst>
                                            <p:cond delay="0"/>
                                          </p:stCondLst>
                                        </p:cTn>
                                        <p:tgtEl>
                                          <p:spTgt spid="74"/>
                                        </p:tgtEl>
                                        <p:attrNameLst>
                                          <p:attrName>style.visibility</p:attrName>
                                        </p:attrNameLst>
                                      </p:cBhvr>
                                      <p:to>
                                        <p:strVal val="visible"/>
                                      </p:to>
                                    </p:set>
                                    <p:animEffect transition="in" filter="dissolve">
                                      <p:cBhvr>
                                        <p:cTn id="295" dur="500"/>
                                        <p:tgtEl>
                                          <p:spTgt spid="74"/>
                                        </p:tgtEl>
                                      </p:cBhvr>
                                    </p:animEffect>
                                  </p:childTnLst>
                                </p:cTn>
                              </p:par>
                            </p:childTnLst>
                          </p:cTn>
                        </p:par>
                      </p:childTnLst>
                    </p:cTn>
                  </p:par>
                  <p:par>
                    <p:cTn id="296" fill="hold">
                      <p:stCondLst>
                        <p:cond delay="indefinite"/>
                      </p:stCondLst>
                      <p:childTnLst>
                        <p:par>
                          <p:cTn id="297" fill="hold">
                            <p:stCondLst>
                              <p:cond delay="0"/>
                            </p:stCondLst>
                            <p:childTnLst>
                              <p:par>
                                <p:cTn id="298" presetID="9" presetClass="entr" presetSubtype="0" fill="hold" nodeType="clickEffect">
                                  <p:stCondLst>
                                    <p:cond delay="0"/>
                                  </p:stCondLst>
                                  <p:childTnLst>
                                    <p:set>
                                      <p:cBhvr>
                                        <p:cTn id="299" dur="1" fill="hold">
                                          <p:stCondLst>
                                            <p:cond delay="0"/>
                                          </p:stCondLst>
                                        </p:cTn>
                                        <p:tgtEl>
                                          <p:spTgt spid="66">
                                            <p:txEl>
                                              <p:pRg st="2" end="2"/>
                                            </p:txEl>
                                          </p:spTgt>
                                        </p:tgtEl>
                                        <p:attrNameLst>
                                          <p:attrName>style.visibility</p:attrName>
                                        </p:attrNameLst>
                                      </p:cBhvr>
                                      <p:to>
                                        <p:strVal val="visible"/>
                                      </p:to>
                                    </p:set>
                                    <p:animEffect transition="in" filter="dissolve">
                                      <p:cBhvr>
                                        <p:cTn id="300" dur="500"/>
                                        <p:tgtEl>
                                          <p:spTgt spid="66">
                                            <p:txEl>
                                              <p:pRg st="2" end="2"/>
                                            </p:txEl>
                                          </p:spTgt>
                                        </p:tgtEl>
                                      </p:cBhvr>
                                    </p:animEffect>
                                  </p:childTnLst>
                                </p:cTn>
                              </p:par>
                              <p:par>
                                <p:cTn id="301" presetID="9" presetClass="entr" presetSubtype="0" fill="hold" nodeType="withEffect">
                                  <p:stCondLst>
                                    <p:cond delay="0"/>
                                  </p:stCondLst>
                                  <p:childTnLst>
                                    <p:set>
                                      <p:cBhvr>
                                        <p:cTn id="302" dur="1" fill="hold">
                                          <p:stCondLst>
                                            <p:cond delay="0"/>
                                          </p:stCondLst>
                                        </p:cTn>
                                        <p:tgtEl>
                                          <p:spTgt spid="66">
                                            <p:txEl>
                                              <p:pRg st="3" end="3"/>
                                            </p:txEl>
                                          </p:spTgt>
                                        </p:tgtEl>
                                        <p:attrNameLst>
                                          <p:attrName>style.visibility</p:attrName>
                                        </p:attrNameLst>
                                      </p:cBhvr>
                                      <p:to>
                                        <p:strVal val="visible"/>
                                      </p:to>
                                    </p:set>
                                    <p:animEffect transition="in" filter="dissolve">
                                      <p:cBhvr>
                                        <p:cTn id="303" dur="500"/>
                                        <p:tgtEl>
                                          <p:spTgt spid="66">
                                            <p:txEl>
                                              <p:pRg st="3" end="3"/>
                                            </p:txEl>
                                          </p:spTgt>
                                        </p:tgtEl>
                                      </p:cBhvr>
                                    </p:animEffect>
                                  </p:childTnLst>
                                </p:cTn>
                              </p:par>
                            </p:childTnLst>
                          </p:cTn>
                        </p:par>
                      </p:childTnLst>
                    </p:cTn>
                  </p:par>
                  <p:par>
                    <p:cTn id="304" fill="hold">
                      <p:stCondLst>
                        <p:cond delay="indefinite"/>
                      </p:stCondLst>
                      <p:childTnLst>
                        <p:par>
                          <p:cTn id="305" fill="hold">
                            <p:stCondLst>
                              <p:cond delay="0"/>
                            </p:stCondLst>
                            <p:childTnLst>
                              <p:par>
                                <p:cTn id="306" presetID="9" presetClass="entr" presetSubtype="0" fill="hold" nodeType="clickEffect">
                                  <p:stCondLst>
                                    <p:cond delay="0"/>
                                  </p:stCondLst>
                                  <p:childTnLst>
                                    <p:set>
                                      <p:cBhvr>
                                        <p:cTn id="307" dur="1" fill="hold">
                                          <p:stCondLst>
                                            <p:cond delay="0"/>
                                          </p:stCondLst>
                                        </p:cTn>
                                        <p:tgtEl>
                                          <p:spTgt spid="91"/>
                                        </p:tgtEl>
                                        <p:attrNameLst>
                                          <p:attrName>style.visibility</p:attrName>
                                        </p:attrNameLst>
                                      </p:cBhvr>
                                      <p:to>
                                        <p:strVal val="visible"/>
                                      </p:to>
                                    </p:set>
                                    <p:animEffect transition="in" filter="dissolve">
                                      <p:cBhvr>
                                        <p:cTn id="308" dur="500"/>
                                        <p:tgtEl>
                                          <p:spTgt spid="91"/>
                                        </p:tgtEl>
                                      </p:cBhvr>
                                    </p:animEffect>
                                  </p:childTnLst>
                                </p:cTn>
                              </p:par>
                            </p:childTnLst>
                          </p:cTn>
                        </p:par>
                      </p:childTnLst>
                    </p:cTn>
                  </p:par>
                  <p:par>
                    <p:cTn id="309" fill="hold">
                      <p:stCondLst>
                        <p:cond delay="indefinite"/>
                      </p:stCondLst>
                      <p:childTnLst>
                        <p:par>
                          <p:cTn id="310" fill="hold">
                            <p:stCondLst>
                              <p:cond delay="0"/>
                            </p:stCondLst>
                            <p:childTnLst>
                              <p:par>
                                <p:cTn id="311" presetID="9" presetClass="entr" presetSubtype="0" fill="hold" nodeType="clickEffect">
                                  <p:stCondLst>
                                    <p:cond delay="0"/>
                                  </p:stCondLst>
                                  <p:childTnLst>
                                    <p:set>
                                      <p:cBhvr>
                                        <p:cTn id="312" dur="1" fill="hold">
                                          <p:stCondLst>
                                            <p:cond delay="0"/>
                                          </p:stCondLst>
                                        </p:cTn>
                                        <p:tgtEl>
                                          <p:spTgt spid="76">
                                            <p:txEl>
                                              <p:pRg st="0" end="0"/>
                                            </p:txEl>
                                          </p:spTgt>
                                        </p:tgtEl>
                                        <p:attrNameLst>
                                          <p:attrName>style.visibility</p:attrName>
                                        </p:attrNameLst>
                                      </p:cBhvr>
                                      <p:to>
                                        <p:strVal val="visible"/>
                                      </p:to>
                                    </p:set>
                                    <p:animEffect transition="in" filter="dissolve">
                                      <p:cBhvr>
                                        <p:cTn id="313" dur="500"/>
                                        <p:tgtEl>
                                          <p:spTgt spid="76">
                                            <p:txEl>
                                              <p:pRg st="0" end="0"/>
                                            </p:txEl>
                                          </p:spTgt>
                                        </p:tgtEl>
                                      </p:cBhvr>
                                    </p:animEffect>
                                  </p:childTnLst>
                                </p:cTn>
                              </p:par>
                            </p:childTnLst>
                          </p:cTn>
                        </p:par>
                      </p:childTnLst>
                    </p:cTn>
                  </p:par>
                  <p:par>
                    <p:cTn id="314" fill="hold">
                      <p:stCondLst>
                        <p:cond delay="indefinite"/>
                      </p:stCondLst>
                      <p:childTnLst>
                        <p:par>
                          <p:cTn id="315" fill="hold">
                            <p:stCondLst>
                              <p:cond delay="0"/>
                            </p:stCondLst>
                            <p:childTnLst>
                              <p:par>
                                <p:cTn id="316" presetID="1" presetClass="emph" presetSubtype="2" fill="hold" nodeType="clickEffect">
                                  <p:stCondLst>
                                    <p:cond delay="0"/>
                                  </p:stCondLst>
                                  <p:childTnLst>
                                    <p:animClr clrSpc="rgb" dir="cw">
                                      <p:cBhvr>
                                        <p:cTn id="317" dur="2000" fill="hold"/>
                                        <p:tgtEl>
                                          <p:spTgt spid="26"/>
                                        </p:tgtEl>
                                        <p:attrNameLst>
                                          <p:attrName>fillcolor</p:attrName>
                                        </p:attrNameLst>
                                      </p:cBhvr>
                                      <p:to>
                                        <a:schemeClr val="accent2"/>
                                      </p:to>
                                    </p:animClr>
                                    <p:set>
                                      <p:cBhvr>
                                        <p:cTn id="318" dur="2000" fill="hold"/>
                                        <p:tgtEl>
                                          <p:spTgt spid="26"/>
                                        </p:tgtEl>
                                        <p:attrNameLst>
                                          <p:attrName>fill.type</p:attrName>
                                        </p:attrNameLst>
                                      </p:cBhvr>
                                      <p:to>
                                        <p:strVal val="solid"/>
                                      </p:to>
                                    </p:set>
                                    <p:set>
                                      <p:cBhvr>
                                        <p:cTn id="319" dur="2000" fill="hold"/>
                                        <p:tgtEl>
                                          <p:spTgt spid="26"/>
                                        </p:tgtEl>
                                        <p:attrNameLst>
                                          <p:attrName>fill.on</p:attrName>
                                        </p:attrNameLst>
                                      </p:cBhvr>
                                      <p:to>
                                        <p:strVal val="true"/>
                                      </p:to>
                                    </p:set>
                                  </p:childTnLst>
                                </p:cTn>
                              </p:par>
                            </p:childTnLst>
                          </p:cTn>
                        </p:par>
                      </p:childTnLst>
                    </p:cTn>
                  </p:par>
                  <p:par>
                    <p:cTn id="320" fill="hold">
                      <p:stCondLst>
                        <p:cond delay="indefinite"/>
                      </p:stCondLst>
                      <p:childTnLst>
                        <p:par>
                          <p:cTn id="321" fill="hold">
                            <p:stCondLst>
                              <p:cond delay="0"/>
                            </p:stCondLst>
                            <p:childTnLst>
                              <p:par>
                                <p:cTn id="322" presetID="9" presetClass="entr" presetSubtype="0" fill="hold" nodeType="clickEffect">
                                  <p:stCondLst>
                                    <p:cond delay="0"/>
                                  </p:stCondLst>
                                  <p:childTnLst>
                                    <p:set>
                                      <p:cBhvr>
                                        <p:cTn id="323" dur="1" fill="hold">
                                          <p:stCondLst>
                                            <p:cond delay="0"/>
                                          </p:stCondLst>
                                        </p:cTn>
                                        <p:tgtEl>
                                          <p:spTgt spid="76">
                                            <p:txEl>
                                              <p:pRg st="1" end="1"/>
                                            </p:txEl>
                                          </p:spTgt>
                                        </p:tgtEl>
                                        <p:attrNameLst>
                                          <p:attrName>style.visibility</p:attrName>
                                        </p:attrNameLst>
                                      </p:cBhvr>
                                      <p:to>
                                        <p:strVal val="visible"/>
                                      </p:to>
                                    </p:set>
                                    <p:animEffect transition="in" filter="dissolve">
                                      <p:cBhvr>
                                        <p:cTn id="324" dur="500"/>
                                        <p:tgtEl>
                                          <p:spTgt spid="76">
                                            <p:txEl>
                                              <p:pRg st="1" end="1"/>
                                            </p:txEl>
                                          </p:spTgt>
                                        </p:tgtEl>
                                      </p:cBhvr>
                                    </p:animEffect>
                                  </p:childTnLst>
                                </p:cTn>
                              </p:par>
                            </p:childTnLst>
                          </p:cTn>
                        </p:par>
                      </p:childTnLst>
                    </p:cTn>
                  </p:par>
                  <p:par>
                    <p:cTn id="325" fill="hold">
                      <p:stCondLst>
                        <p:cond delay="indefinite"/>
                      </p:stCondLst>
                      <p:childTnLst>
                        <p:par>
                          <p:cTn id="326" fill="hold">
                            <p:stCondLst>
                              <p:cond delay="0"/>
                            </p:stCondLst>
                            <p:childTnLst>
                              <p:par>
                                <p:cTn id="327" presetID="7" presetClass="emph" presetSubtype="2" fill="hold" nodeType="clickEffect">
                                  <p:stCondLst>
                                    <p:cond delay="0"/>
                                  </p:stCondLst>
                                  <p:childTnLst>
                                    <p:animClr clrSpc="rgb" dir="cw">
                                      <p:cBhvr>
                                        <p:cTn id="328" dur="2000" fill="hold"/>
                                        <p:tgtEl>
                                          <p:spTgt spid="18"/>
                                        </p:tgtEl>
                                        <p:attrNameLst>
                                          <p:attrName>stroke.color</p:attrName>
                                        </p:attrNameLst>
                                      </p:cBhvr>
                                      <p:to>
                                        <a:schemeClr val="accent2"/>
                                      </p:to>
                                    </p:animClr>
                                    <p:set>
                                      <p:cBhvr>
                                        <p:cTn id="329" dur="2000" fill="hold"/>
                                        <p:tgtEl>
                                          <p:spTgt spid="18"/>
                                        </p:tgtEl>
                                        <p:attrNameLst>
                                          <p:attrName>stroke.on</p:attrName>
                                        </p:attrNameLst>
                                      </p:cBhvr>
                                      <p:to>
                                        <p:strVal val="true"/>
                                      </p:to>
                                    </p:set>
                                  </p:childTnLst>
                                </p:cTn>
                              </p:par>
                              <p:par>
                                <p:cTn id="330" presetID="7" presetClass="emph" presetSubtype="2" fill="hold" nodeType="withEffect">
                                  <p:stCondLst>
                                    <p:cond delay="0"/>
                                  </p:stCondLst>
                                  <p:childTnLst>
                                    <p:animClr clrSpc="rgb" dir="cw">
                                      <p:cBhvr>
                                        <p:cTn id="331" dur="2000" fill="hold"/>
                                        <p:tgtEl>
                                          <p:spTgt spid="12"/>
                                        </p:tgtEl>
                                        <p:attrNameLst>
                                          <p:attrName>stroke.color</p:attrName>
                                        </p:attrNameLst>
                                      </p:cBhvr>
                                      <p:to>
                                        <a:schemeClr val="accent2"/>
                                      </p:to>
                                    </p:animClr>
                                    <p:set>
                                      <p:cBhvr>
                                        <p:cTn id="332" dur="2000" fill="hold"/>
                                        <p:tgtEl>
                                          <p:spTgt spid="12"/>
                                        </p:tgtEl>
                                        <p:attrNameLst>
                                          <p:attrName>stroke.on</p:attrName>
                                        </p:attrNameLst>
                                      </p:cBhvr>
                                      <p:to>
                                        <p:strVal val="true"/>
                                      </p:to>
                                    </p:set>
                                  </p:childTnLst>
                                </p:cTn>
                              </p:par>
                            </p:childTnLst>
                          </p:cTn>
                        </p:par>
                      </p:childTnLst>
                    </p:cTn>
                  </p:par>
                  <p:par>
                    <p:cTn id="333" fill="hold">
                      <p:stCondLst>
                        <p:cond delay="indefinite"/>
                      </p:stCondLst>
                      <p:childTnLst>
                        <p:par>
                          <p:cTn id="334" fill="hold">
                            <p:stCondLst>
                              <p:cond delay="0"/>
                            </p:stCondLst>
                            <p:childTnLst>
                              <p:par>
                                <p:cTn id="335" presetID="9" presetClass="entr" presetSubtype="0" fill="hold" nodeType="clickEffect">
                                  <p:stCondLst>
                                    <p:cond delay="0"/>
                                  </p:stCondLst>
                                  <p:childTnLst>
                                    <p:set>
                                      <p:cBhvr>
                                        <p:cTn id="336" dur="1" fill="hold">
                                          <p:stCondLst>
                                            <p:cond delay="0"/>
                                          </p:stCondLst>
                                        </p:cTn>
                                        <p:tgtEl>
                                          <p:spTgt spid="79"/>
                                        </p:tgtEl>
                                        <p:attrNameLst>
                                          <p:attrName>style.visibility</p:attrName>
                                        </p:attrNameLst>
                                      </p:cBhvr>
                                      <p:to>
                                        <p:strVal val="visible"/>
                                      </p:to>
                                    </p:set>
                                    <p:animEffect transition="in" filter="dissolve">
                                      <p:cBhvr>
                                        <p:cTn id="337" dur="500"/>
                                        <p:tgtEl>
                                          <p:spTgt spid="79"/>
                                        </p:tgtEl>
                                      </p:cBhvr>
                                    </p:animEffect>
                                  </p:childTnLst>
                                </p:cTn>
                              </p:par>
                              <p:par>
                                <p:cTn id="338" presetID="9" presetClass="entr" presetSubtype="0" fill="hold" nodeType="withEffect">
                                  <p:stCondLst>
                                    <p:cond delay="0"/>
                                  </p:stCondLst>
                                  <p:childTnLst>
                                    <p:set>
                                      <p:cBhvr>
                                        <p:cTn id="339" dur="1" fill="hold">
                                          <p:stCondLst>
                                            <p:cond delay="0"/>
                                          </p:stCondLst>
                                        </p:cTn>
                                        <p:tgtEl>
                                          <p:spTgt spid="78"/>
                                        </p:tgtEl>
                                        <p:attrNameLst>
                                          <p:attrName>style.visibility</p:attrName>
                                        </p:attrNameLst>
                                      </p:cBhvr>
                                      <p:to>
                                        <p:strVal val="visible"/>
                                      </p:to>
                                    </p:set>
                                    <p:animEffect transition="in" filter="dissolve">
                                      <p:cBhvr>
                                        <p:cTn id="340" dur="500"/>
                                        <p:tgtEl>
                                          <p:spTgt spid="78"/>
                                        </p:tgtEl>
                                      </p:cBhvr>
                                    </p:animEffect>
                                  </p:childTnLst>
                                </p:cTn>
                              </p:par>
                            </p:childTnLst>
                          </p:cTn>
                        </p:par>
                      </p:childTnLst>
                    </p:cTn>
                  </p:par>
                  <p:par>
                    <p:cTn id="341" fill="hold">
                      <p:stCondLst>
                        <p:cond delay="indefinite"/>
                      </p:stCondLst>
                      <p:childTnLst>
                        <p:par>
                          <p:cTn id="342" fill="hold">
                            <p:stCondLst>
                              <p:cond delay="0"/>
                            </p:stCondLst>
                            <p:childTnLst>
                              <p:par>
                                <p:cTn id="343" presetID="9" presetClass="entr" presetSubtype="0" fill="hold" nodeType="clickEffect">
                                  <p:stCondLst>
                                    <p:cond delay="0"/>
                                  </p:stCondLst>
                                  <p:childTnLst>
                                    <p:set>
                                      <p:cBhvr>
                                        <p:cTn id="344" dur="1" fill="hold">
                                          <p:stCondLst>
                                            <p:cond delay="0"/>
                                          </p:stCondLst>
                                        </p:cTn>
                                        <p:tgtEl>
                                          <p:spTgt spid="65">
                                            <p:txEl>
                                              <p:pRg st="5" end="5"/>
                                            </p:txEl>
                                          </p:spTgt>
                                        </p:tgtEl>
                                        <p:attrNameLst>
                                          <p:attrName>style.visibility</p:attrName>
                                        </p:attrNameLst>
                                      </p:cBhvr>
                                      <p:to>
                                        <p:strVal val="visible"/>
                                      </p:to>
                                    </p:set>
                                    <p:animEffect transition="in" filter="dissolve">
                                      <p:cBhvr>
                                        <p:cTn id="345" dur="500"/>
                                        <p:tgtEl>
                                          <p:spTgt spid="65">
                                            <p:txEl>
                                              <p:pRg st="5" end="5"/>
                                            </p:txEl>
                                          </p:spTgt>
                                        </p:tgtEl>
                                      </p:cBhvr>
                                    </p:animEffect>
                                  </p:childTnLst>
                                </p:cTn>
                              </p:par>
                              <p:par>
                                <p:cTn id="346" presetID="9" presetClass="entr" presetSubtype="0" fill="hold" nodeType="withEffect">
                                  <p:stCondLst>
                                    <p:cond delay="0"/>
                                  </p:stCondLst>
                                  <p:childTnLst>
                                    <p:set>
                                      <p:cBhvr>
                                        <p:cTn id="347" dur="1" fill="hold">
                                          <p:stCondLst>
                                            <p:cond delay="0"/>
                                          </p:stCondLst>
                                        </p:cTn>
                                        <p:tgtEl>
                                          <p:spTgt spid="77">
                                            <p:txEl>
                                              <p:pRg st="2" end="2"/>
                                            </p:txEl>
                                          </p:spTgt>
                                        </p:tgtEl>
                                        <p:attrNameLst>
                                          <p:attrName>style.visibility</p:attrName>
                                        </p:attrNameLst>
                                      </p:cBhvr>
                                      <p:to>
                                        <p:strVal val="visible"/>
                                      </p:to>
                                    </p:set>
                                    <p:animEffect transition="in" filter="dissolve">
                                      <p:cBhvr>
                                        <p:cTn id="348" dur="500"/>
                                        <p:tgtEl>
                                          <p:spTgt spid="77">
                                            <p:txEl>
                                              <p:pRg st="2" end="2"/>
                                            </p:txEl>
                                          </p:spTgt>
                                        </p:tgtEl>
                                      </p:cBhvr>
                                    </p:animEffect>
                                  </p:childTnLst>
                                </p:cTn>
                              </p:par>
                            </p:childTnLst>
                          </p:cTn>
                        </p:par>
                      </p:childTnLst>
                    </p:cTn>
                  </p:par>
                  <p:par>
                    <p:cTn id="349" fill="hold">
                      <p:stCondLst>
                        <p:cond delay="indefinite"/>
                      </p:stCondLst>
                      <p:childTnLst>
                        <p:par>
                          <p:cTn id="350" fill="hold">
                            <p:stCondLst>
                              <p:cond delay="0"/>
                            </p:stCondLst>
                            <p:childTnLst>
                              <p:par>
                                <p:cTn id="351" presetID="9" presetClass="entr" presetSubtype="0" fill="hold" nodeType="clickEffect">
                                  <p:stCondLst>
                                    <p:cond delay="0"/>
                                  </p:stCondLst>
                                  <p:childTnLst>
                                    <p:set>
                                      <p:cBhvr>
                                        <p:cTn id="352" dur="1" fill="hold">
                                          <p:stCondLst>
                                            <p:cond delay="0"/>
                                          </p:stCondLst>
                                        </p:cTn>
                                        <p:tgtEl>
                                          <p:spTgt spid="81"/>
                                        </p:tgtEl>
                                        <p:attrNameLst>
                                          <p:attrName>style.visibility</p:attrName>
                                        </p:attrNameLst>
                                      </p:cBhvr>
                                      <p:to>
                                        <p:strVal val="visible"/>
                                      </p:to>
                                    </p:set>
                                    <p:animEffect transition="in" filter="dissolve">
                                      <p:cBhvr>
                                        <p:cTn id="353" dur="500"/>
                                        <p:tgtEl>
                                          <p:spTgt spid="81"/>
                                        </p:tgtEl>
                                      </p:cBhvr>
                                    </p:animEffect>
                                  </p:childTnLst>
                                </p:cTn>
                              </p:par>
                              <p:par>
                                <p:cTn id="354" presetID="9" presetClass="entr" presetSubtype="0" fill="hold" nodeType="withEffect">
                                  <p:stCondLst>
                                    <p:cond delay="0"/>
                                  </p:stCondLst>
                                  <p:childTnLst>
                                    <p:set>
                                      <p:cBhvr>
                                        <p:cTn id="355" dur="1" fill="hold">
                                          <p:stCondLst>
                                            <p:cond delay="0"/>
                                          </p:stCondLst>
                                        </p:cTn>
                                        <p:tgtEl>
                                          <p:spTgt spid="80"/>
                                        </p:tgtEl>
                                        <p:attrNameLst>
                                          <p:attrName>style.visibility</p:attrName>
                                        </p:attrNameLst>
                                      </p:cBhvr>
                                      <p:to>
                                        <p:strVal val="visible"/>
                                      </p:to>
                                    </p:set>
                                    <p:animEffect transition="in" filter="dissolve">
                                      <p:cBhvr>
                                        <p:cTn id="356" dur="500"/>
                                        <p:tgtEl>
                                          <p:spTgt spid="80"/>
                                        </p:tgtEl>
                                      </p:cBhvr>
                                    </p:animEffect>
                                  </p:childTnLst>
                                </p:cTn>
                              </p:par>
                            </p:childTnLst>
                          </p:cTn>
                        </p:par>
                      </p:childTnLst>
                    </p:cTn>
                  </p:par>
                  <p:par>
                    <p:cTn id="357" fill="hold">
                      <p:stCondLst>
                        <p:cond delay="indefinite"/>
                      </p:stCondLst>
                      <p:childTnLst>
                        <p:par>
                          <p:cTn id="358" fill="hold">
                            <p:stCondLst>
                              <p:cond delay="0"/>
                            </p:stCondLst>
                            <p:childTnLst>
                              <p:par>
                                <p:cTn id="359" presetID="9" presetClass="entr" presetSubtype="0" fill="hold" nodeType="clickEffect">
                                  <p:stCondLst>
                                    <p:cond delay="0"/>
                                  </p:stCondLst>
                                  <p:childTnLst>
                                    <p:set>
                                      <p:cBhvr>
                                        <p:cTn id="360" dur="1" fill="hold">
                                          <p:stCondLst>
                                            <p:cond delay="0"/>
                                          </p:stCondLst>
                                        </p:cTn>
                                        <p:tgtEl>
                                          <p:spTgt spid="82">
                                            <p:txEl>
                                              <p:pRg st="2" end="2"/>
                                            </p:txEl>
                                          </p:spTgt>
                                        </p:tgtEl>
                                        <p:attrNameLst>
                                          <p:attrName>style.visibility</p:attrName>
                                        </p:attrNameLst>
                                      </p:cBhvr>
                                      <p:to>
                                        <p:strVal val="visible"/>
                                      </p:to>
                                    </p:set>
                                    <p:animEffect transition="in" filter="dissolve">
                                      <p:cBhvr>
                                        <p:cTn id="361" dur="500"/>
                                        <p:tgtEl>
                                          <p:spTgt spid="82">
                                            <p:txEl>
                                              <p:pRg st="2" end="2"/>
                                            </p:txEl>
                                          </p:spTgt>
                                        </p:tgtEl>
                                      </p:cBhvr>
                                    </p:animEffect>
                                  </p:childTnLst>
                                </p:cTn>
                              </p:par>
                              <p:par>
                                <p:cTn id="362" presetID="9" presetClass="entr" presetSubtype="0" fill="hold" nodeType="withEffect">
                                  <p:stCondLst>
                                    <p:cond delay="0"/>
                                  </p:stCondLst>
                                  <p:childTnLst>
                                    <p:set>
                                      <p:cBhvr>
                                        <p:cTn id="363" dur="1" fill="hold">
                                          <p:stCondLst>
                                            <p:cond delay="0"/>
                                          </p:stCondLst>
                                        </p:cTn>
                                        <p:tgtEl>
                                          <p:spTgt spid="66">
                                            <p:txEl>
                                              <p:pRg st="5" end="5"/>
                                            </p:txEl>
                                          </p:spTgt>
                                        </p:tgtEl>
                                        <p:attrNameLst>
                                          <p:attrName>style.visibility</p:attrName>
                                        </p:attrNameLst>
                                      </p:cBhvr>
                                      <p:to>
                                        <p:strVal val="visible"/>
                                      </p:to>
                                    </p:set>
                                    <p:animEffect transition="in" filter="dissolve">
                                      <p:cBhvr>
                                        <p:cTn id="364" dur="500"/>
                                        <p:tgtEl>
                                          <p:spTgt spid="66">
                                            <p:txEl>
                                              <p:pRg st="5" end="5"/>
                                            </p:txEl>
                                          </p:spTgt>
                                        </p:tgtEl>
                                      </p:cBhvr>
                                    </p:animEffect>
                                  </p:childTnLst>
                                </p:cTn>
                              </p:par>
                            </p:childTnLst>
                          </p:cTn>
                        </p:par>
                      </p:childTnLst>
                    </p:cTn>
                  </p:par>
                  <p:par>
                    <p:cTn id="365" fill="hold">
                      <p:stCondLst>
                        <p:cond delay="indefinite"/>
                      </p:stCondLst>
                      <p:childTnLst>
                        <p:par>
                          <p:cTn id="366" fill="hold">
                            <p:stCondLst>
                              <p:cond delay="0"/>
                            </p:stCondLst>
                            <p:childTnLst>
                              <p:par>
                                <p:cTn id="367" presetID="9" presetClass="entr" presetSubtype="0" fill="hold" nodeType="clickEffect">
                                  <p:stCondLst>
                                    <p:cond delay="0"/>
                                  </p:stCondLst>
                                  <p:childTnLst>
                                    <p:set>
                                      <p:cBhvr>
                                        <p:cTn id="368" dur="1" fill="hold">
                                          <p:stCondLst>
                                            <p:cond delay="0"/>
                                          </p:stCondLst>
                                        </p:cTn>
                                        <p:tgtEl>
                                          <p:spTgt spid="88"/>
                                        </p:tgtEl>
                                        <p:attrNameLst>
                                          <p:attrName>style.visibility</p:attrName>
                                        </p:attrNameLst>
                                      </p:cBhvr>
                                      <p:to>
                                        <p:strVal val="visible"/>
                                      </p:to>
                                    </p:set>
                                    <p:animEffect transition="in" filter="dissolve">
                                      <p:cBhvr>
                                        <p:cTn id="369" dur="500"/>
                                        <p:tgtEl>
                                          <p:spTgt spid="88"/>
                                        </p:tgtEl>
                                      </p:cBhvr>
                                    </p:animEffect>
                                  </p:childTnLst>
                                </p:cTn>
                              </p:par>
                            </p:childTnLst>
                          </p:cTn>
                        </p:par>
                      </p:childTnLst>
                    </p:cTn>
                  </p:par>
                  <p:par>
                    <p:cTn id="370" fill="hold">
                      <p:stCondLst>
                        <p:cond delay="indefinite"/>
                      </p:stCondLst>
                      <p:childTnLst>
                        <p:par>
                          <p:cTn id="371" fill="hold">
                            <p:stCondLst>
                              <p:cond delay="0"/>
                            </p:stCondLst>
                            <p:childTnLst>
                              <p:par>
                                <p:cTn id="372" presetID="9" presetClass="entr" presetSubtype="0" fill="hold" nodeType="clickEffect">
                                  <p:stCondLst>
                                    <p:cond delay="0"/>
                                  </p:stCondLst>
                                  <p:childTnLst>
                                    <p:set>
                                      <p:cBhvr>
                                        <p:cTn id="373" dur="1" fill="hold">
                                          <p:stCondLst>
                                            <p:cond delay="0"/>
                                          </p:stCondLst>
                                        </p:cTn>
                                        <p:tgtEl>
                                          <p:spTgt spid="76">
                                            <p:txEl>
                                              <p:pRg st="2" end="2"/>
                                            </p:txEl>
                                          </p:spTgt>
                                        </p:tgtEl>
                                        <p:attrNameLst>
                                          <p:attrName>style.visibility</p:attrName>
                                        </p:attrNameLst>
                                      </p:cBhvr>
                                      <p:to>
                                        <p:strVal val="visible"/>
                                      </p:to>
                                    </p:set>
                                    <p:animEffect transition="in" filter="dissolve">
                                      <p:cBhvr>
                                        <p:cTn id="374" dur="500"/>
                                        <p:tgtEl>
                                          <p:spTgt spid="76">
                                            <p:txEl>
                                              <p:pRg st="2" end="2"/>
                                            </p:txEl>
                                          </p:spTgt>
                                        </p:tgtEl>
                                      </p:cBhvr>
                                    </p:animEffect>
                                  </p:childTnLst>
                                </p:cTn>
                              </p:par>
                            </p:childTnLst>
                          </p:cTn>
                        </p:par>
                      </p:childTnLst>
                    </p:cTn>
                  </p:par>
                  <p:par>
                    <p:cTn id="375" fill="hold">
                      <p:stCondLst>
                        <p:cond delay="indefinite"/>
                      </p:stCondLst>
                      <p:childTnLst>
                        <p:par>
                          <p:cTn id="376" fill="hold">
                            <p:stCondLst>
                              <p:cond delay="0"/>
                            </p:stCondLst>
                            <p:childTnLst>
                              <p:par>
                                <p:cTn id="377" presetID="1" presetClass="emph" presetSubtype="2" fill="hold" nodeType="clickEffect">
                                  <p:stCondLst>
                                    <p:cond delay="0"/>
                                  </p:stCondLst>
                                  <p:childTnLst>
                                    <p:animClr clrSpc="rgb" dir="cw">
                                      <p:cBhvr>
                                        <p:cTn id="378" dur="2000" fill="hold"/>
                                        <p:tgtEl>
                                          <p:spTgt spid="22"/>
                                        </p:tgtEl>
                                        <p:attrNameLst>
                                          <p:attrName>fillcolor</p:attrName>
                                        </p:attrNameLst>
                                      </p:cBhvr>
                                      <p:to>
                                        <a:schemeClr val="accent2"/>
                                      </p:to>
                                    </p:animClr>
                                    <p:set>
                                      <p:cBhvr>
                                        <p:cTn id="379" dur="2000" fill="hold"/>
                                        <p:tgtEl>
                                          <p:spTgt spid="22"/>
                                        </p:tgtEl>
                                        <p:attrNameLst>
                                          <p:attrName>fill.type</p:attrName>
                                        </p:attrNameLst>
                                      </p:cBhvr>
                                      <p:to>
                                        <p:strVal val="solid"/>
                                      </p:to>
                                    </p:set>
                                    <p:set>
                                      <p:cBhvr>
                                        <p:cTn id="380" dur="2000" fill="hold"/>
                                        <p:tgtEl>
                                          <p:spTgt spid="22"/>
                                        </p:tgtEl>
                                        <p:attrNameLst>
                                          <p:attrName>fill.on</p:attrName>
                                        </p:attrNameLst>
                                      </p:cBhvr>
                                      <p:to>
                                        <p:strVal val="true"/>
                                      </p:to>
                                    </p:set>
                                  </p:childTnLst>
                                </p:cTn>
                              </p:par>
                            </p:childTnLst>
                          </p:cTn>
                        </p:par>
                      </p:childTnLst>
                    </p:cTn>
                  </p:par>
                  <p:par>
                    <p:cTn id="381" fill="hold">
                      <p:stCondLst>
                        <p:cond delay="indefinite"/>
                      </p:stCondLst>
                      <p:childTnLst>
                        <p:par>
                          <p:cTn id="382" fill="hold">
                            <p:stCondLst>
                              <p:cond delay="0"/>
                            </p:stCondLst>
                            <p:childTnLst>
                              <p:par>
                                <p:cTn id="383" presetID="9" presetClass="entr" presetSubtype="0" fill="hold" nodeType="clickEffect">
                                  <p:stCondLst>
                                    <p:cond delay="0"/>
                                  </p:stCondLst>
                                  <p:childTnLst>
                                    <p:set>
                                      <p:cBhvr>
                                        <p:cTn id="384" dur="1" fill="hold">
                                          <p:stCondLst>
                                            <p:cond delay="0"/>
                                          </p:stCondLst>
                                        </p:cTn>
                                        <p:tgtEl>
                                          <p:spTgt spid="76">
                                            <p:txEl>
                                              <p:pRg st="3" end="3"/>
                                            </p:txEl>
                                          </p:spTgt>
                                        </p:tgtEl>
                                        <p:attrNameLst>
                                          <p:attrName>style.visibility</p:attrName>
                                        </p:attrNameLst>
                                      </p:cBhvr>
                                      <p:to>
                                        <p:strVal val="visible"/>
                                      </p:to>
                                    </p:set>
                                    <p:animEffect transition="in" filter="dissolve">
                                      <p:cBhvr>
                                        <p:cTn id="385" dur="500"/>
                                        <p:tgtEl>
                                          <p:spTgt spid="76">
                                            <p:txEl>
                                              <p:pRg st="3" end="3"/>
                                            </p:txEl>
                                          </p:spTgt>
                                        </p:tgtEl>
                                      </p:cBhvr>
                                    </p:animEffect>
                                  </p:childTnLst>
                                </p:cTn>
                              </p:par>
                            </p:childTnLst>
                          </p:cTn>
                        </p:par>
                      </p:childTnLst>
                    </p:cTn>
                  </p:par>
                  <p:par>
                    <p:cTn id="386" fill="hold">
                      <p:stCondLst>
                        <p:cond delay="indefinite"/>
                      </p:stCondLst>
                      <p:childTnLst>
                        <p:par>
                          <p:cTn id="387" fill="hold">
                            <p:stCondLst>
                              <p:cond delay="0"/>
                            </p:stCondLst>
                            <p:childTnLst>
                              <p:par>
                                <p:cTn id="388" presetID="7" presetClass="emph" presetSubtype="2" fill="hold" nodeType="clickEffect">
                                  <p:stCondLst>
                                    <p:cond delay="0"/>
                                  </p:stCondLst>
                                  <p:childTnLst>
                                    <p:animClr clrSpc="rgb" dir="cw">
                                      <p:cBhvr>
                                        <p:cTn id="389" dur="2000" fill="hold"/>
                                        <p:tgtEl>
                                          <p:spTgt spid="13"/>
                                        </p:tgtEl>
                                        <p:attrNameLst>
                                          <p:attrName>stroke.color</p:attrName>
                                        </p:attrNameLst>
                                      </p:cBhvr>
                                      <p:to>
                                        <a:schemeClr val="accent2"/>
                                      </p:to>
                                    </p:animClr>
                                    <p:set>
                                      <p:cBhvr>
                                        <p:cTn id="390" dur="2000" fill="hold"/>
                                        <p:tgtEl>
                                          <p:spTgt spid="13"/>
                                        </p:tgtEl>
                                        <p:attrNameLst>
                                          <p:attrName>stroke.on</p:attrName>
                                        </p:attrNameLst>
                                      </p:cBhvr>
                                      <p:to>
                                        <p:strVal val="true"/>
                                      </p:to>
                                    </p:set>
                                  </p:childTnLst>
                                </p:cTn>
                              </p:par>
                              <p:par>
                                <p:cTn id="391" presetID="7" presetClass="emph" presetSubtype="2" fill="hold" nodeType="withEffect">
                                  <p:stCondLst>
                                    <p:cond delay="0"/>
                                  </p:stCondLst>
                                  <p:childTnLst>
                                    <p:animClr clrSpc="rgb" dir="cw">
                                      <p:cBhvr>
                                        <p:cTn id="392" dur="2000" fill="hold"/>
                                        <p:tgtEl>
                                          <p:spTgt spid="16"/>
                                        </p:tgtEl>
                                        <p:attrNameLst>
                                          <p:attrName>stroke.color</p:attrName>
                                        </p:attrNameLst>
                                      </p:cBhvr>
                                      <p:to>
                                        <a:schemeClr val="accent2"/>
                                      </p:to>
                                    </p:animClr>
                                    <p:set>
                                      <p:cBhvr>
                                        <p:cTn id="393" dur="2000" fill="hold"/>
                                        <p:tgtEl>
                                          <p:spTgt spid="16"/>
                                        </p:tgtEl>
                                        <p:attrNameLst>
                                          <p:attrName>stroke.on</p:attrName>
                                        </p:attrNameLst>
                                      </p:cBhvr>
                                      <p:to>
                                        <p:strVal val="true"/>
                                      </p:to>
                                    </p:set>
                                  </p:childTnLst>
                                </p:cTn>
                              </p:par>
                              <p:par>
                                <p:cTn id="394" presetID="7" presetClass="emph" presetSubtype="2" fill="hold" nodeType="withEffect">
                                  <p:stCondLst>
                                    <p:cond delay="0"/>
                                  </p:stCondLst>
                                  <p:childTnLst>
                                    <p:animClr clrSpc="rgb" dir="cw">
                                      <p:cBhvr>
                                        <p:cTn id="395" dur="2000" fill="hold"/>
                                        <p:tgtEl>
                                          <p:spTgt spid="14"/>
                                        </p:tgtEl>
                                        <p:attrNameLst>
                                          <p:attrName>stroke.color</p:attrName>
                                        </p:attrNameLst>
                                      </p:cBhvr>
                                      <p:to>
                                        <a:schemeClr val="accent2"/>
                                      </p:to>
                                    </p:animClr>
                                    <p:set>
                                      <p:cBhvr>
                                        <p:cTn id="396" dur="2000" fill="hold"/>
                                        <p:tgtEl>
                                          <p:spTgt spid="14"/>
                                        </p:tgtEl>
                                        <p:attrNameLst>
                                          <p:attrName>stroke.on</p:attrName>
                                        </p:attrNameLst>
                                      </p:cBhvr>
                                      <p:to>
                                        <p:strVal val="true"/>
                                      </p:to>
                                    </p:set>
                                  </p:childTnLst>
                                </p:cTn>
                              </p:par>
                            </p:childTnLst>
                          </p:cTn>
                        </p:par>
                      </p:childTnLst>
                    </p:cTn>
                  </p:par>
                  <p:par>
                    <p:cTn id="397" fill="hold">
                      <p:stCondLst>
                        <p:cond delay="indefinite"/>
                      </p:stCondLst>
                      <p:childTnLst>
                        <p:par>
                          <p:cTn id="398" fill="hold">
                            <p:stCondLst>
                              <p:cond delay="0"/>
                            </p:stCondLst>
                            <p:childTnLst>
                              <p:par>
                                <p:cTn id="399" presetID="9" presetClass="entr" presetSubtype="0" fill="hold" nodeType="clickEffect">
                                  <p:stCondLst>
                                    <p:cond delay="0"/>
                                  </p:stCondLst>
                                  <p:childTnLst>
                                    <p:set>
                                      <p:cBhvr>
                                        <p:cTn id="400" dur="1" fill="hold">
                                          <p:stCondLst>
                                            <p:cond delay="0"/>
                                          </p:stCondLst>
                                        </p:cTn>
                                        <p:tgtEl>
                                          <p:spTgt spid="92"/>
                                        </p:tgtEl>
                                        <p:attrNameLst>
                                          <p:attrName>style.visibility</p:attrName>
                                        </p:attrNameLst>
                                      </p:cBhvr>
                                      <p:to>
                                        <p:strVal val="visible"/>
                                      </p:to>
                                    </p:set>
                                    <p:animEffect transition="in" filter="dissolve">
                                      <p:cBhvr>
                                        <p:cTn id="401" dur="500"/>
                                        <p:tgtEl>
                                          <p:spTgt spid="92"/>
                                        </p:tgtEl>
                                      </p:cBhvr>
                                    </p:animEffect>
                                  </p:childTnLst>
                                </p:cTn>
                              </p:par>
                              <p:par>
                                <p:cTn id="402" presetID="9" presetClass="entr" presetSubtype="0" fill="hold" nodeType="withEffect">
                                  <p:stCondLst>
                                    <p:cond delay="0"/>
                                  </p:stCondLst>
                                  <p:childTnLst>
                                    <p:set>
                                      <p:cBhvr>
                                        <p:cTn id="403" dur="1" fill="hold">
                                          <p:stCondLst>
                                            <p:cond delay="0"/>
                                          </p:stCondLst>
                                        </p:cTn>
                                        <p:tgtEl>
                                          <p:spTgt spid="93"/>
                                        </p:tgtEl>
                                        <p:attrNameLst>
                                          <p:attrName>style.visibility</p:attrName>
                                        </p:attrNameLst>
                                      </p:cBhvr>
                                      <p:to>
                                        <p:strVal val="visible"/>
                                      </p:to>
                                    </p:set>
                                    <p:animEffect transition="in" filter="dissolve">
                                      <p:cBhvr>
                                        <p:cTn id="404" dur="500"/>
                                        <p:tgtEl>
                                          <p:spTgt spid="93"/>
                                        </p:tgtEl>
                                      </p:cBhvr>
                                    </p:animEffect>
                                  </p:childTnLst>
                                </p:cTn>
                              </p:par>
                            </p:childTnLst>
                          </p:cTn>
                        </p:par>
                      </p:childTnLst>
                    </p:cTn>
                  </p:par>
                  <p:par>
                    <p:cTn id="405" fill="hold">
                      <p:stCondLst>
                        <p:cond delay="indefinite"/>
                      </p:stCondLst>
                      <p:childTnLst>
                        <p:par>
                          <p:cTn id="406" fill="hold">
                            <p:stCondLst>
                              <p:cond delay="0"/>
                            </p:stCondLst>
                            <p:childTnLst>
                              <p:par>
                                <p:cTn id="407" presetID="9" presetClass="entr" presetSubtype="0" fill="hold" nodeType="clickEffect">
                                  <p:stCondLst>
                                    <p:cond delay="0"/>
                                  </p:stCondLst>
                                  <p:childTnLst>
                                    <p:set>
                                      <p:cBhvr>
                                        <p:cTn id="408" dur="1" fill="hold">
                                          <p:stCondLst>
                                            <p:cond delay="0"/>
                                          </p:stCondLst>
                                        </p:cTn>
                                        <p:tgtEl>
                                          <p:spTgt spid="77">
                                            <p:txEl>
                                              <p:pRg st="5" end="5"/>
                                            </p:txEl>
                                          </p:spTgt>
                                        </p:tgtEl>
                                        <p:attrNameLst>
                                          <p:attrName>style.visibility</p:attrName>
                                        </p:attrNameLst>
                                      </p:cBhvr>
                                      <p:to>
                                        <p:strVal val="visible"/>
                                      </p:to>
                                    </p:set>
                                    <p:animEffect transition="in" filter="dissolve">
                                      <p:cBhvr>
                                        <p:cTn id="409" dur="500"/>
                                        <p:tgtEl>
                                          <p:spTgt spid="77">
                                            <p:txEl>
                                              <p:pRg st="5" end="5"/>
                                            </p:txEl>
                                          </p:spTgt>
                                        </p:tgtEl>
                                      </p:cBhvr>
                                    </p:animEffect>
                                  </p:childTnLst>
                                </p:cTn>
                              </p:par>
                              <p:par>
                                <p:cTn id="410" presetID="9" presetClass="entr" presetSubtype="0" fill="hold" nodeType="withEffect">
                                  <p:stCondLst>
                                    <p:cond delay="0"/>
                                  </p:stCondLst>
                                  <p:childTnLst>
                                    <p:set>
                                      <p:cBhvr>
                                        <p:cTn id="411" dur="1" fill="hold">
                                          <p:stCondLst>
                                            <p:cond delay="0"/>
                                          </p:stCondLst>
                                        </p:cTn>
                                        <p:tgtEl>
                                          <p:spTgt spid="65">
                                            <p:txEl>
                                              <p:pRg st="6" end="6"/>
                                            </p:txEl>
                                          </p:spTgt>
                                        </p:tgtEl>
                                        <p:attrNameLst>
                                          <p:attrName>style.visibility</p:attrName>
                                        </p:attrNameLst>
                                      </p:cBhvr>
                                      <p:to>
                                        <p:strVal val="visible"/>
                                      </p:to>
                                    </p:set>
                                    <p:animEffect transition="in" filter="dissolve">
                                      <p:cBhvr>
                                        <p:cTn id="412" dur="500"/>
                                        <p:tgtEl>
                                          <p:spTgt spid="65">
                                            <p:txEl>
                                              <p:pRg st="6" end="6"/>
                                            </p:txEl>
                                          </p:spTgt>
                                        </p:tgtEl>
                                      </p:cBhvr>
                                    </p:animEffect>
                                  </p:childTnLst>
                                </p:cTn>
                              </p:par>
                            </p:childTnLst>
                          </p:cTn>
                        </p:par>
                      </p:childTnLst>
                    </p:cTn>
                  </p:par>
                  <p:par>
                    <p:cTn id="413" fill="hold">
                      <p:stCondLst>
                        <p:cond delay="indefinite"/>
                      </p:stCondLst>
                      <p:childTnLst>
                        <p:par>
                          <p:cTn id="414" fill="hold">
                            <p:stCondLst>
                              <p:cond delay="0"/>
                            </p:stCondLst>
                            <p:childTnLst>
                              <p:par>
                                <p:cTn id="415" presetID="9" presetClass="entr" presetSubtype="0" fill="hold" nodeType="clickEffect">
                                  <p:stCondLst>
                                    <p:cond delay="0"/>
                                  </p:stCondLst>
                                  <p:childTnLst>
                                    <p:set>
                                      <p:cBhvr>
                                        <p:cTn id="416" dur="1" fill="hold">
                                          <p:stCondLst>
                                            <p:cond delay="0"/>
                                          </p:stCondLst>
                                        </p:cTn>
                                        <p:tgtEl>
                                          <p:spTgt spid="94"/>
                                        </p:tgtEl>
                                        <p:attrNameLst>
                                          <p:attrName>style.visibility</p:attrName>
                                        </p:attrNameLst>
                                      </p:cBhvr>
                                      <p:to>
                                        <p:strVal val="visible"/>
                                      </p:to>
                                    </p:set>
                                    <p:animEffect transition="in" filter="dissolve">
                                      <p:cBhvr>
                                        <p:cTn id="417" dur="500"/>
                                        <p:tgtEl>
                                          <p:spTgt spid="94"/>
                                        </p:tgtEl>
                                      </p:cBhvr>
                                    </p:animEffect>
                                  </p:childTnLst>
                                </p:cTn>
                              </p:par>
                              <p:par>
                                <p:cTn id="418" presetID="9" presetClass="entr" presetSubtype="0" fill="hold" nodeType="withEffect">
                                  <p:stCondLst>
                                    <p:cond delay="0"/>
                                  </p:stCondLst>
                                  <p:childTnLst>
                                    <p:set>
                                      <p:cBhvr>
                                        <p:cTn id="419" dur="1" fill="hold">
                                          <p:stCondLst>
                                            <p:cond delay="0"/>
                                          </p:stCondLst>
                                        </p:cTn>
                                        <p:tgtEl>
                                          <p:spTgt spid="95"/>
                                        </p:tgtEl>
                                        <p:attrNameLst>
                                          <p:attrName>style.visibility</p:attrName>
                                        </p:attrNameLst>
                                      </p:cBhvr>
                                      <p:to>
                                        <p:strVal val="visible"/>
                                      </p:to>
                                    </p:set>
                                    <p:animEffect transition="in" filter="dissolve">
                                      <p:cBhvr>
                                        <p:cTn id="420" dur="500"/>
                                        <p:tgtEl>
                                          <p:spTgt spid="95"/>
                                        </p:tgtEl>
                                      </p:cBhvr>
                                    </p:animEffect>
                                  </p:childTnLst>
                                </p:cTn>
                              </p:par>
                            </p:childTnLst>
                          </p:cTn>
                        </p:par>
                      </p:childTnLst>
                    </p:cTn>
                  </p:par>
                  <p:par>
                    <p:cTn id="421" fill="hold">
                      <p:stCondLst>
                        <p:cond delay="indefinite"/>
                      </p:stCondLst>
                      <p:childTnLst>
                        <p:par>
                          <p:cTn id="422" fill="hold">
                            <p:stCondLst>
                              <p:cond delay="0"/>
                            </p:stCondLst>
                            <p:childTnLst>
                              <p:par>
                                <p:cTn id="423" presetID="9" presetClass="entr" presetSubtype="0" fill="hold" nodeType="clickEffect">
                                  <p:stCondLst>
                                    <p:cond delay="0"/>
                                  </p:stCondLst>
                                  <p:childTnLst>
                                    <p:set>
                                      <p:cBhvr>
                                        <p:cTn id="424" dur="1" fill="hold">
                                          <p:stCondLst>
                                            <p:cond delay="0"/>
                                          </p:stCondLst>
                                        </p:cTn>
                                        <p:tgtEl>
                                          <p:spTgt spid="82">
                                            <p:txEl>
                                              <p:pRg st="5" end="5"/>
                                            </p:txEl>
                                          </p:spTgt>
                                        </p:tgtEl>
                                        <p:attrNameLst>
                                          <p:attrName>style.visibility</p:attrName>
                                        </p:attrNameLst>
                                      </p:cBhvr>
                                      <p:to>
                                        <p:strVal val="visible"/>
                                      </p:to>
                                    </p:set>
                                    <p:animEffect transition="in" filter="dissolve">
                                      <p:cBhvr>
                                        <p:cTn id="425" dur="500"/>
                                        <p:tgtEl>
                                          <p:spTgt spid="82">
                                            <p:txEl>
                                              <p:pRg st="5" end="5"/>
                                            </p:txEl>
                                          </p:spTgt>
                                        </p:tgtEl>
                                      </p:cBhvr>
                                    </p:animEffect>
                                  </p:childTnLst>
                                </p:cTn>
                              </p:par>
                              <p:par>
                                <p:cTn id="426" presetID="9" presetClass="entr" presetSubtype="0" fill="hold" nodeType="withEffect">
                                  <p:stCondLst>
                                    <p:cond delay="0"/>
                                  </p:stCondLst>
                                  <p:childTnLst>
                                    <p:set>
                                      <p:cBhvr>
                                        <p:cTn id="427" dur="1" fill="hold">
                                          <p:stCondLst>
                                            <p:cond delay="0"/>
                                          </p:stCondLst>
                                        </p:cTn>
                                        <p:tgtEl>
                                          <p:spTgt spid="66">
                                            <p:txEl>
                                              <p:pRg st="6" end="6"/>
                                            </p:txEl>
                                          </p:spTgt>
                                        </p:tgtEl>
                                        <p:attrNameLst>
                                          <p:attrName>style.visibility</p:attrName>
                                        </p:attrNameLst>
                                      </p:cBhvr>
                                      <p:to>
                                        <p:strVal val="visible"/>
                                      </p:to>
                                    </p:set>
                                    <p:animEffect transition="in" filter="dissolve">
                                      <p:cBhvr>
                                        <p:cTn id="428" dur="500"/>
                                        <p:tgtEl>
                                          <p:spTgt spid="66">
                                            <p:txEl>
                                              <p:pRg st="6" end="6"/>
                                            </p:txEl>
                                          </p:spTgt>
                                        </p:tgtEl>
                                      </p:cBhvr>
                                    </p:animEffect>
                                  </p:childTnLst>
                                </p:cTn>
                              </p:par>
                            </p:childTnLst>
                          </p:cTn>
                        </p:par>
                      </p:childTnLst>
                    </p:cTn>
                  </p:par>
                  <p:par>
                    <p:cTn id="429" fill="hold">
                      <p:stCondLst>
                        <p:cond delay="indefinite"/>
                      </p:stCondLst>
                      <p:childTnLst>
                        <p:par>
                          <p:cTn id="430" fill="hold">
                            <p:stCondLst>
                              <p:cond delay="0"/>
                            </p:stCondLst>
                            <p:childTnLst>
                              <p:par>
                                <p:cTn id="431" presetID="9" presetClass="entr" presetSubtype="0" fill="hold" nodeType="clickEffect">
                                  <p:stCondLst>
                                    <p:cond delay="0"/>
                                  </p:stCondLst>
                                  <p:childTnLst>
                                    <p:set>
                                      <p:cBhvr>
                                        <p:cTn id="432" dur="1" fill="hold">
                                          <p:stCondLst>
                                            <p:cond delay="0"/>
                                          </p:stCondLst>
                                        </p:cTn>
                                        <p:tgtEl>
                                          <p:spTgt spid="89"/>
                                        </p:tgtEl>
                                        <p:attrNameLst>
                                          <p:attrName>style.visibility</p:attrName>
                                        </p:attrNameLst>
                                      </p:cBhvr>
                                      <p:to>
                                        <p:strVal val="visible"/>
                                      </p:to>
                                    </p:set>
                                    <p:animEffect transition="in" filter="dissolve">
                                      <p:cBhvr>
                                        <p:cTn id="433" dur="500"/>
                                        <p:tgtEl>
                                          <p:spTgt spid="89"/>
                                        </p:tgtEl>
                                      </p:cBhvr>
                                    </p:animEffect>
                                  </p:childTnLst>
                                </p:cTn>
                              </p:par>
                            </p:childTnLst>
                          </p:cTn>
                        </p:par>
                      </p:childTnLst>
                    </p:cTn>
                  </p:par>
                  <p:par>
                    <p:cTn id="434" fill="hold">
                      <p:stCondLst>
                        <p:cond delay="indefinite"/>
                      </p:stCondLst>
                      <p:childTnLst>
                        <p:par>
                          <p:cTn id="435" fill="hold">
                            <p:stCondLst>
                              <p:cond delay="0"/>
                            </p:stCondLst>
                            <p:childTnLst>
                              <p:par>
                                <p:cTn id="436" presetID="9" presetClass="entr" presetSubtype="0" fill="hold" nodeType="clickEffect">
                                  <p:stCondLst>
                                    <p:cond delay="0"/>
                                  </p:stCondLst>
                                  <p:childTnLst>
                                    <p:set>
                                      <p:cBhvr>
                                        <p:cTn id="437" dur="1" fill="hold">
                                          <p:stCondLst>
                                            <p:cond delay="0"/>
                                          </p:stCondLst>
                                        </p:cTn>
                                        <p:tgtEl>
                                          <p:spTgt spid="98">
                                            <p:txEl>
                                              <p:pRg st="0" end="0"/>
                                            </p:txEl>
                                          </p:spTgt>
                                        </p:tgtEl>
                                        <p:attrNameLst>
                                          <p:attrName>style.visibility</p:attrName>
                                        </p:attrNameLst>
                                      </p:cBhvr>
                                      <p:to>
                                        <p:strVal val="visible"/>
                                      </p:to>
                                    </p:set>
                                    <p:animEffect transition="in" filter="dissolve">
                                      <p:cBhvr>
                                        <p:cTn id="438" dur="500"/>
                                        <p:tgtEl>
                                          <p:spTgt spid="98">
                                            <p:txEl>
                                              <p:pRg st="0" end="0"/>
                                            </p:txEl>
                                          </p:spTgt>
                                        </p:tgtEl>
                                      </p:cBhvr>
                                    </p:animEffect>
                                  </p:childTnLst>
                                </p:cTn>
                              </p:par>
                            </p:childTnLst>
                          </p:cTn>
                        </p:par>
                      </p:childTnLst>
                    </p:cTn>
                  </p:par>
                  <p:par>
                    <p:cTn id="439" fill="hold">
                      <p:stCondLst>
                        <p:cond delay="indefinite"/>
                      </p:stCondLst>
                      <p:childTnLst>
                        <p:par>
                          <p:cTn id="440" fill="hold">
                            <p:stCondLst>
                              <p:cond delay="0"/>
                            </p:stCondLst>
                            <p:childTnLst>
                              <p:par>
                                <p:cTn id="441" presetID="1" presetClass="emph" presetSubtype="2" fill="hold" nodeType="clickEffect">
                                  <p:stCondLst>
                                    <p:cond delay="0"/>
                                  </p:stCondLst>
                                  <p:childTnLst>
                                    <p:animClr clrSpc="rgb" dir="cw">
                                      <p:cBhvr>
                                        <p:cTn id="442" dur="2000" fill="hold"/>
                                        <p:tgtEl>
                                          <p:spTgt spid="25"/>
                                        </p:tgtEl>
                                        <p:attrNameLst>
                                          <p:attrName>fillcolor</p:attrName>
                                        </p:attrNameLst>
                                      </p:cBhvr>
                                      <p:to>
                                        <a:schemeClr val="accent2"/>
                                      </p:to>
                                    </p:animClr>
                                    <p:set>
                                      <p:cBhvr>
                                        <p:cTn id="443" dur="2000" fill="hold"/>
                                        <p:tgtEl>
                                          <p:spTgt spid="25"/>
                                        </p:tgtEl>
                                        <p:attrNameLst>
                                          <p:attrName>fill.type</p:attrName>
                                        </p:attrNameLst>
                                      </p:cBhvr>
                                      <p:to>
                                        <p:strVal val="solid"/>
                                      </p:to>
                                    </p:set>
                                    <p:set>
                                      <p:cBhvr>
                                        <p:cTn id="444" dur="2000" fill="hold"/>
                                        <p:tgtEl>
                                          <p:spTgt spid="25"/>
                                        </p:tgtEl>
                                        <p:attrNameLst>
                                          <p:attrName>fill.on</p:attrName>
                                        </p:attrNameLst>
                                      </p:cBhvr>
                                      <p:to>
                                        <p:strVal val="true"/>
                                      </p:to>
                                    </p:set>
                                  </p:childTnLst>
                                </p:cTn>
                              </p:par>
                            </p:childTnLst>
                          </p:cTn>
                        </p:par>
                      </p:childTnLst>
                    </p:cTn>
                  </p:par>
                  <p:par>
                    <p:cTn id="445" fill="hold">
                      <p:stCondLst>
                        <p:cond delay="indefinite"/>
                      </p:stCondLst>
                      <p:childTnLst>
                        <p:par>
                          <p:cTn id="446" fill="hold">
                            <p:stCondLst>
                              <p:cond delay="0"/>
                            </p:stCondLst>
                            <p:childTnLst>
                              <p:par>
                                <p:cTn id="447" presetID="9" presetClass="entr" presetSubtype="0" fill="hold" nodeType="clickEffect">
                                  <p:stCondLst>
                                    <p:cond delay="0"/>
                                  </p:stCondLst>
                                  <p:childTnLst>
                                    <p:set>
                                      <p:cBhvr>
                                        <p:cTn id="448" dur="1" fill="hold">
                                          <p:stCondLst>
                                            <p:cond delay="0"/>
                                          </p:stCondLst>
                                        </p:cTn>
                                        <p:tgtEl>
                                          <p:spTgt spid="98">
                                            <p:txEl>
                                              <p:pRg st="1" end="1"/>
                                            </p:txEl>
                                          </p:spTgt>
                                        </p:tgtEl>
                                        <p:attrNameLst>
                                          <p:attrName>style.visibility</p:attrName>
                                        </p:attrNameLst>
                                      </p:cBhvr>
                                      <p:to>
                                        <p:strVal val="visible"/>
                                      </p:to>
                                    </p:set>
                                    <p:animEffect transition="in" filter="dissolve">
                                      <p:cBhvr>
                                        <p:cTn id="449" dur="500"/>
                                        <p:tgtEl>
                                          <p:spTgt spid="98">
                                            <p:txEl>
                                              <p:pRg st="1" end="1"/>
                                            </p:txEl>
                                          </p:spTgt>
                                        </p:tgtEl>
                                      </p:cBhvr>
                                    </p:animEffect>
                                  </p:childTnLst>
                                </p:cTn>
                              </p:par>
                            </p:childTnLst>
                          </p:cTn>
                        </p:par>
                      </p:childTnLst>
                    </p:cTn>
                  </p:par>
                  <p:par>
                    <p:cTn id="450" fill="hold">
                      <p:stCondLst>
                        <p:cond delay="indefinite"/>
                      </p:stCondLst>
                      <p:childTnLst>
                        <p:par>
                          <p:cTn id="451" fill="hold">
                            <p:stCondLst>
                              <p:cond delay="0"/>
                            </p:stCondLst>
                            <p:childTnLst>
                              <p:par>
                                <p:cTn id="452" presetID="7" presetClass="emph" presetSubtype="2" fill="hold" nodeType="clickEffect">
                                  <p:stCondLst>
                                    <p:cond delay="0"/>
                                  </p:stCondLst>
                                  <p:childTnLst>
                                    <p:animClr clrSpc="rgb" dir="cw">
                                      <p:cBhvr>
                                        <p:cTn id="453" dur="2000" fill="hold"/>
                                        <p:tgtEl>
                                          <p:spTgt spid="8"/>
                                        </p:tgtEl>
                                        <p:attrNameLst>
                                          <p:attrName>stroke.color</p:attrName>
                                        </p:attrNameLst>
                                      </p:cBhvr>
                                      <p:to>
                                        <a:schemeClr val="accent2"/>
                                      </p:to>
                                    </p:animClr>
                                    <p:set>
                                      <p:cBhvr>
                                        <p:cTn id="454" dur="2000" fill="hold"/>
                                        <p:tgtEl>
                                          <p:spTgt spid="8"/>
                                        </p:tgtEl>
                                        <p:attrNameLst>
                                          <p:attrName>stroke.on</p:attrName>
                                        </p:attrNameLst>
                                      </p:cBhvr>
                                      <p:to>
                                        <p:strVal val="true"/>
                                      </p:to>
                                    </p:set>
                                  </p:childTnLst>
                                </p:cTn>
                              </p:par>
                              <p:par>
                                <p:cTn id="455" presetID="7" presetClass="emph" presetSubtype="2" fill="hold" nodeType="withEffect">
                                  <p:stCondLst>
                                    <p:cond delay="0"/>
                                  </p:stCondLst>
                                  <p:childTnLst>
                                    <p:animClr clrSpc="rgb" dir="cw">
                                      <p:cBhvr>
                                        <p:cTn id="456" dur="2000" fill="hold"/>
                                        <p:tgtEl>
                                          <p:spTgt spid="15"/>
                                        </p:tgtEl>
                                        <p:attrNameLst>
                                          <p:attrName>stroke.color</p:attrName>
                                        </p:attrNameLst>
                                      </p:cBhvr>
                                      <p:to>
                                        <a:schemeClr val="accent2"/>
                                      </p:to>
                                    </p:animClr>
                                    <p:set>
                                      <p:cBhvr>
                                        <p:cTn id="457" dur="2000" fill="hold"/>
                                        <p:tgtEl>
                                          <p:spTgt spid="15"/>
                                        </p:tgtEl>
                                        <p:attrNameLst>
                                          <p:attrName>stroke.on</p:attrName>
                                        </p:attrNameLst>
                                      </p:cBhvr>
                                      <p:to>
                                        <p:strVal val="true"/>
                                      </p:to>
                                    </p:set>
                                  </p:childTnLst>
                                </p:cTn>
                              </p:par>
                            </p:childTnLst>
                          </p:cTn>
                        </p:par>
                      </p:childTnLst>
                    </p:cTn>
                  </p:par>
                  <p:par>
                    <p:cTn id="458" fill="hold">
                      <p:stCondLst>
                        <p:cond delay="indefinite"/>
                      </p:stCondLst>
                      <p:childTnLst>
                        <p:par>
                          <p:cTn id="459" fill="hold">
                            <p:stCondLst>
                              <p:cond delay="0"/>
                            </p:stCondLst>
                            <p:childTnLst>
                              <p:par>
                                <p:cTn id="460" presetID="9" presetClass="entr" presetSubtype="0" fill="hold" nodeType="clickEffect">
                                  <p:stCondLst>
                                    <p:cond delay="0"/>
                                  </p:stCondLst>
                                  <p:childTnLst>
                                    <p:set>
                                      <p:cBhvr>
                                        <p:cTn id="461" dur="1" fill="hold">
                                          <p:stCondLst>
                                            <p:cond delay="0"/>
                                          </p:stCondLst>
                                        </p:cTn>
                                        <p:tgtEl>
                                          <p:spTgt spid="99"/>
                                        </p:tgtEl>
                                        <p:attrNameLst>
                                          <p:attrName>style.visibility</p:attrName>
                                        </p:attrNameLst>
                                      </p:cBhvr>
                                      <p:to>
                                        <p:strVal val="visible"/>
                                      </p:to>
                                    </p:set>
                                    <p:animEffect transition="in" filter="dissolve">
                                      <p:cBhvr>
                                        <p:cTn id="462" dur="500"/>
                                        <p:tgtEl>
                                          <p:spTgt spid="99"/>
                                        </p:tgtEl>
                                      </p:cBhvr>
                                    </p:animEffect>
                                  </p:childTnLst>
                                </p:cTn>
                              </p:par>
                              <p:par>
                                <p:cTn id="463" presetID="9" presetClass="entr" presetSubtype="0" fill="hold" nodeType="withEffect">
                                  <p:stCondLst>
                                    <p:cond delay="0"/>
                                  </p:stCondLst>
                                  <p:childTnLst>
                                    <p:set>
                                      <p:cBhvr>
                                        <p:cTn id="464" dur="1" fill="hold">
                                          <p:stCondLst>
                                            <p:cond delay="0"/>
                                          </p:stCondLst>
                                        </p:cTn>
                                        <p:tgtEl>
                                          <p:spTgt spid="100"/>
                                        </p:tgtEl>
                                        <p:attrNameLst>
                                          <p:attrName>style.visibility</p:attrName>
                                        </p:attrNameLst>
                                      </p:cBhvr>
                                      <p:to>
                                        <p:strVal val="visible"/>
                                      </p:to>
                                    </p:set>
                                    <p:animEffect transition="in" filter="dissolve">
                                      <p:cBhvr>
                                        <p:cTn id="465" dur="500"/>
                                        <p:tgtEl>
                                          <p:spTgt spid="100"/>
                                        </p:tgtEl>
                                      </p:cBhvr>
                                    </p:animEffect>
                                  </p:childTnLst>
                                </p:cTn>
                              </p:par>
                            </p:childTnLst>
                          </p:cTn>
                        </p:par>
                      </p:childTnLst>
                    </p:cTn>
                  </p:par>
                  <p:par>
                    <p:cTn id="466" fill="hold">
                      <p:stCondLst>
                        <p:cond delay="indefinite"/>
                      </p:stCondLst>
                      <p:childTnLst>
                        <p:par>
                          <p:cTn id="467" fill="hold">
                            <p:stCondLst>
                              <p:cond delay="0"/>
                            </p:stCondLst>
                            <p:childTnLst>
                              <p:par>
                                <p:cTn id="468" presetID="9" presetClass="entr" presetSubtype="0" fill="hold" nodeType="clickEffect">
                                  <p:stCondLst>
                                    <p:cond delay="0"/>
                                  </p:stCondLst>
                                  <p:childTnLst>
                                    <p:set>
                                      <p:cBhvr>
                                        <p:cTn id="469" dur="1" fill="hold">
                                          <p:stCondLst>
                                            <p:cond delay="0"/>
                                          </p:stCondLst>
                                        </p:cTn>
                                        <p:tgtEl>
                                          <p:spTgt spid="77">
                                            <p:txEl>
                                              <p:pRg st="6" end="6"/>
                                            </p:txEl>
                                          </p:spTgt>
                                        </p:tgtEl>
                                        <p:attrNameLst>
                                          <p:attrName>style.visibility</p:attrName>
                                        </p:attrNameLst>
                                      </p:cBhvr>
                                      <p:to>
                                        <p:strVal val="visible"/>
                                      </p:to>
                                    </p:set>
                                    <p:animEffect transition="in" filter="dissolve">
                                      <p:cBhvr>
                                        <p:cTn id="470" dur="500"/>
                                        <p:tgtEl>
                                          <p:spTgt spid="77">
                                            <p:txEl>
                                              <p:pRg st="6" end="6"/>
                                            </p:txEl>
                                          </p:spTgt>
                                        </p:tgtEl>
                                      </p:cBhvr>
                                    </p:animEffect>
                                  </p:childTnLst>
                                </p:cTn>
                              </p:par>
                              <p:par>
                                <p:cTn id="471" presetID="9" presetClass="entr" presetSubtype="0" fill="hold" nodeType="withEffect">
                                  <p:stCondLst>
                                    <p:cond delay="0"/>
                                  </p:stCondLst>
                                  <p:childTnLst>
                                    <p:set>
                                      <p:cBhvr>
                                        <p:cTn id="472" dur="1" fill="hold">
                                          <p:stCondLst>
                                            <p:cond delay="0"/>
                                          </p:stCondLst>
                                        </p:cTn>
                                        <p:tgtEl>
                                          <p:spTgt spid="101">
                                            <p:txEl>
                                              <p:pRg st="2" end="2"/>
                                            </p:txEl>
                                          </p:spTgt>
                                        </p:tgtEl>
                                        <p:attrNameLst>
                                          <p:attrName>style.visibility</p:attrName>
                                        </p:attrNameLst>
                                      </p:cBhvr>
                                      <p:to>
                                        <p:strVal val="visible"/>
                                      </p:to>
                                    </p:set>
                                    <p:animEffect transition="in" filter="dissolve">
                                      <p:cBhvr>
                                        <p:cTn id="473" dur="500"/>
                                        <p:tgtEl>
                                          <p:spTgt spid="101">
                                            <p:txEl>
                                              <p:pRg st="2" end="2"/>
                                            </p:txEl>
                                          </p:spTgt>
                                        </p:tgtEl>
                                      </p:cBhvr>
                                    </p:animEffect>
                                  </p:childTnLst>
                                </p:cTn>
                              </p:par>
                            </p:childTnLst>
                          </p:cTn>
                        </p:par>
                      </p:childTnLst>
                    </p:cTn>
                  </p:par>
                  <p:par>
                    <p:cTn id="474" fill="hold">
                      <p:stCondLst>
                        <p:cond delay="indefinite"/>
                      </p:stCondLst>
                      <p:childTnLst>
                        <p:par>
                          <p:cTn id="475" fill="hold">
                            <p:stCondLst>
                              <p:cond delay="0"/>
                            </p:stCondLst>
                            <p:childTnLst>
                              <p:par>
                                <p:cTn id="476" presetID="9" presetClass="entr" presetSubtype="0" fill="hold" nodeType="clickEffect">
                                  <p:stCondLst>
                                    <p:cond delay="0"/>
                                  </p:stCondLst>
                                  <p:childTnLst>
                                    <p:set>
                                      <p:cBhvr>
                                        <p:cTn id="477" dur="1" fill="hold">
                                          <p:stCondLst>
                                            <p:cond delay="0"/>
                                          </p:stCondLst>
                                        </p:cTn>
                                        <p:tgtEl>
                                          <p:spTgt spid="102"/>
                                        </p:tgtEl>
                                        <p:attrNameLst>
                                          <p:attrName>style.visibility</p:attrName>
                                        </p:attrNameLst>
                                      </p:cBhvr>
                                      <p:to>
                                        <p:strVal val="visible"/>
                                      </p:to>
                                    </p:set>
                                    <p:animEffect transition="in" filter="dissolve">
                                      <p:cBhvr>
                                        <p:cTn id="478" dur="500"/>
                                        <p:tgtEl>
                                          <p:spTgt spid="102"/>
                                        </p:tgtEl>
                                      </p:cBhvr>
                                    </p:animEffect>
                                  </p:childTnLst>
                                </p:cTn>
                              </p:par>
                              <p:par>
                                <p:cTn id="479" presetID="9" presetClass="entr" presetSubtype="0" fill="hold" nodeType="withEffect">
                                  <p:stCondLst>
                                    <p:cond delay="0"/>
                                  </p:stCondLst>
                                  <p:childTnLst>
                                    <p:set>
                                      <p:cBhvr>
                                        <p:cTn id="480" dur="1" fill="hold">
                                          <p:stCondLst>
                                            <p:cond delay="0"/>
                                          </p:stCondLst>
                                        </p:cTn>
                                        <p:tgtEl>
                                          <p:spTgt spid="103"/>
                                        </p:tgtEl>
                                        <p:attrNameLst>
                                          <p:attrName>style.visibility</p:attrName>
                                        </p:attrNameLst>
                                      </p:cBhvr>
                                      <p:to>
                                        <p:strVal val="visible"/>
                                      </p:to>
                                    </p:set>
                                    <p:animEffect transition="in" filter="dissolve">
                                      <p:cBhvr>
                                        <p:cTn id="481" dur="500"/>
                                        <p:tgtEl>
                                          <p:spTgt spid="103"/>
                                        </p:tgtEl>
                                      </p:cBhvr>
                                    </p:animEffect>
                                  </p:childTnLst>
                                </p:cTn>
                              </p:par>
                            </p:childTnLst>
                          </p:cTn>
                        </p:par>
                      </p:childTnLst>
                    </p:cTn>
                  </p:par>
                  <p:par>
                    <p:cTn id="482" fill="hold">
                      <p:stCondLst>
                        <p:cond delay="indefinite"/>
                      </p:stCondLst>
                      <p:childTnLst>
                        <p:par>
                          <p:cTn id="483" fill="hold">
                            <p:stCondLst>
                              <p:cond delay="0"/>
                            </p:stCondLst>
                            <p:childTnLst>
                              <p:par>
                                <p:cTn id="484" presetID="9" presetClass="entr" presetSubtype="0" fill="hold" nodeType="clickEffect">
                                  <p:stCondLst>
                                    <p:cond delay="0"/>
                                  </p:stCondLst>
                                  <p:childTnLst>
                                    <p:set>
                                      <p:cBhvr>
                                        <p:cTn id="485" dur="1" fill="hold">
                                          <p:stCondLst>
                                            <p:cond delay="0"/>
                                          </p:stCondLst>
                                        </p:cTn>
                                        <p:tgtEl>
                                          <p:spTgt spid="82">
                                            <p:txEl>
                                              <p:pRg st="6" end="6"/>
                                            </p:txEl>
                                          </p:spTgt>
                                        </p:tgtEl>
                                        <p:attrNameLst>
                                          <p:attrName>style.visibility</p:attrName>
                                        </p:attrNameLst>
                                      </p:cBhvr>
                                      <p:to>
                                        <p:strVal val="visible"/>
                                      </p:to>
                                    </p:set>
                                    <p:animEffect transition="in" filter="dissolve">
                                      <p:cBhvr>
                                        <p:cTn id="486" dur="500"/>
                                        <p:tgtEl>
                                          <p:spTgt spid="82">
                                            <p:txEl>
                                              <p:pRg st="6" end="6"/>
                                            </p:txEl>
                                          </p:spTgt>
                                        </p:tgtEl>
                                      </p:cBhvr>
                                    </p:animEffect>
                                  </p:childTnLst>
                                </p:cTn>
                              </p:par>
                              <p:par>
                                <p:cTn id="487" presetID="9" presetClass="entr" presetSubtype="0" fill="hold" nodeType="withEffect">
                                  <p:stCondLst>
                                    <p:cond delay="0"/>
                                  </p:stCondLst>
                                  <p:childTnLst>
                                    <p:set>
                                      <p:cBhvr>
                                        <p:cTn id="488" dur="1" fill="hold">
                                          <p:stCondLst>
                                            <p:cond delay="0"/>
                                          </p:stCondLst>
                                        </p:cTn>
                                        <p:tgtEl>
                                          <p:spTgt spid="104">
                                            <p:txEl>
                                              <p:pRg st="2" end="2"/>
                                            </p:txEl>
                                          </p:spTgt>
                                        </p:tgtEl>
                                        <p:attrNameLst>
                                          <p:attrName>style.visibility</p:attrName>
                                        </p:attrNameLst>
                                      </p:cBhvr>
                                      <p:to>
                                        <p:strVal val="visible"/>
                                      </p:to>
                                    </p:set>
                                    <p:animEffect transition="in" filter="dissolve">
                                      <p:cBhvr>
                                        <p:cTn id="489" dur="500"/>
                                        <p:tgtEl>
                                          <p:spTgt spid="104">
                                            <p:txEl>
                                              <p:pRg st="2" end="2"/>
                                            </p:txEl>
                                          </p:spTgt>
                                        </p:tgtEl>
                                      </p:cBhvr>
                                    </p:animEffect>
                                  </p:childTnLst>
                                </p:cTn>
                              </p:par>
                            </p:childTnLst>
                          </p:cTn>
                        </p:par>
                      </p:childTnLst>
                    </p:cTn>
                  </p:par>
                  <p:par>
                    <p:cTn id="490" fill="hold">
                      <p:stCondLst>
                        <p:cond delay="indefinite"/>
                      </p:stCondLst>
                      <p:childTnLst>
                        <p:par>
                          <p:cTn id="491" fill="hold">
                            <p:stCondLst>
                              <p:cond delay="0"/>
                            </p:stCondLst>
                            <p:childTnLst>
                              <p:par>
                                <p:cTn id="492" presetID="9" presetClass="entr" presetSubtype="0" fill="hold" nodeType="clickEffect">
                                  <p:stCondLst>
                                    <p:cond delay="0"/>
                                  </p:stCondLst>
                                  <p:childTnLst>
                                    <p:set>
                                      <p:cBhvr>
                                        <p:cTn id="493" dur="1" fill="hold">
                                          <p:stCondLst>
                                            <p:cond delay="0"/>
                                          </p:stCondLst>
                                        </p:cTn>
                                        <p:tgtEl>
                                          <p:spTgt spid="86"/>
                                        </p:tgtEl>
                                        <p:attrNameLst>
                                          <p:attrName>style.visibility</p:attrName>
                                        </p:attrNameLst>
                                      </p:cBhvr>
                                      <p:to>
                                        <p:strVal val="visible"/>
                                      </p:to>
                                    </p:set>
                                    <p:animEffect transition="in" filter="dissolve">
                                      <p:cBhvr>
                                        <p:cTn id="494" dur="500"/>
                                        <p:tgtEl>
                                          <p:spTgt spid="86"/>
                                        </p:tgtEl>
                                      </p:cBhvr>
                                    </p:animEffect>
                                  </p:childTnLst>
                                </p:cTn>
                              </p:par>
                            </p:childTnLst>
                          </p:cTn>
                        </p:par>
                      </p:childTnLst>
                    </p:cTn>
                  </p:par>
                  <p:par>
                    <p:cTn id="495" fill="hold">
                      <p:stCondLst>
                        <p:cond delay="indefinite"/>
                      </p:stCondLst>
                      <p:childTnLst>
                        <p:par>
                          <p:cTn id="496" fill="hold">
                            <p:stCondLst>
                              <p:cond delay="0"/>
                            </p:stCondLst>
                            <p:childTnLst>
                              <p:par>
                                <p:cTn id="497" presetID="9" presetClass="entr" presetSubtype="0" fill="hold" nodeType="clickEffect">
                                  <p:stCondLst>
                                    <p:cond delay="0"/>
                                  </p:stCondLst>
                                  <p:childTnLst>
                                    <p:set>
                                      <p:cBhvr>
                                        <p:cTn id="498" dur="1" fill="hold">
                                          <p:stCondLst>
                                            <p:cond delay="0"/>
                                          </p:stCondLst>
                                        </p:cTn>
                                        <p:tgtEl>
                                          <p:spTgt spid="98">
                                            <p:txEl>
                                              <p:pRg st="2" end="2"/>
                                            </p:txEl>
                                          </p:spTgt>
                                        </p:tgtEl>
                                        <p:attrNameLst>
                                          <p:attrName>style.visibility</p:attrName>
                                        </p:attrNameLst>
                                      </p:cBhvr>
                                      <p:to>
                                        <p:strVal val="visible"/>
                                      </p:to>
                                    </p:set>
                                    <p:animEffect transition="in" filter="dissolve">
                                      <p:cBhvr>
                                        <p:cTn id="499" dur="500"/>
                                        <p:tgtEl>
                                          <p:spTgt spid="98">
                                            <p:txEl>
                                              <p:pRg st="2" end="2"/>
                                            </p:txEl>
                                          </p:spTgt>
                                        </p:tgtEl>
                                      </p:cBhvr>
                                    </p:animEffect>
                                  </p:childTnLst>
                                </p:cTn>
                              </p:par>
                            </p:childTnLst>
                          </p:cTn>
                        </p:par>
                      </p:childTnLst>
                    </p:cTn>
                  </p:par>
                  <p:par>
                    <p:cTn id="500" fill="hold">
                      <p:stCondLst>
                        <p:cond delay="indefinite"/>
                      </p:stCondLst>
                      <p:childTnLst>
                        <p:par>
                          <p:cTn id="501" fill="hold">
                            <p:stCondLst>
                              <p:cond delay="0"/>
                            </p:stCondLst>
                            <p:childTnLst>
                              <p:par>
                                <p:cTn id="502" presetID="1" presetClass="emph" presetSubtype="2" fill="hold" nodeType="clickEffect">
                                  <p:stCondLst>
                                    <p:cond delay="0"/>
                                  </p:stCondLst>
                                  <p:childTnLst>
                                    <p:animClr clrSpc="rgb" dir="cw">
                                      <p:cBhvr>
                                        <p:cTn id="503" dur="2000" fill="hold"/>
                                        <p:tgtEl>
                                          <p:spTgt spid="20"/>
                                        </p:tgtEl>
                                        <p:attrNameLst>
                                          <p:attrName>fillcolor</p:attrName>
                                        </p:attrNameLst>
                                      </p:cBhvr>
                                      <p:to>
                                        <a:schemeClr val="accent2"/>
                                      </p:to>
                                    </p:animClr>
                                    <p:set>
                                      <p:cBhvr>
                                        <p:cTn id="504" dur="2000" fill="hold"/>
                                        <p:tgtEl>
                                          <p:spTgt spid="20"/>
                                        </p:tgtEl>
                                        <p:attrNameLst>
                                          <p:attrName>fill.type</p:attrName>
                                        </p:attrNameLst>
                                      </p:cBhvr>
                                      <p:to>
                                        <p:strVal val="solid"/>
                                      </p:to>
                                    </p:set>
                                    <p:set>
                                      <p:cBhvr>
                                        <p:cTn id="505" dur="2000" fill="hold"/>
                                        <p:tgtEl>
                                          <p:spTgt spid="20"/>
                                        </p:tgtEl>
                                        <p:attrNameLst>
                                          <p:attrName>fill.on</p:attrName>
                                        </p:attrNameLst>
                                      </p:cBhvr>
                                      <p:to>
                                        <p:strVal val="true"/>
                                      </p:to>
                                    </p:set>
                                  </p:childTnLst>
                                </p:cTn>
                              </p:par>
                            </p:childTnLst>
                          </p:cTn>
                        </p:par>
                      </p:childTnLst>
                    </p:cTn>
                  </p:par>
                  <p:par>
                    <p:cTn id="506" fill="hold">
                      <p:stCondLst>
                        <p:cond delay="indefinite"/>
                      </p:stCondLst>
                      <p:childTnLst>
                        <p:par>
                          <p:cTn id="507" fill="hold">
                            <p:stCondLst>
                              <p:cond delay="0"/>
                            </p:stCondLst>
                            <p:childTnLst>
                              <p:par>
                                <p:cTn id="508" presetID="9" presetClass="entr" presetSubtype="0" fill="hold" nodeType="clickEffect">
                                  <p:stCondLst>
                                    <p:cond delay="0"/>
                                  </p:stCondLst>
                                  <p:childTnLst>
                                    <p:set>
                                      <p:cBhvr>
                                        <p:cTn id="509" dur="1" fill="hold">
                                          <p:stCondLst>
                                            <p:cond delay="0"/>
                                          </p:stCondLst>
                                        </p:cTn>
                                        <p:tgtEl>
                                          <p:spTgt spid="98">
                                            <p:txEl>
                                              <p:pRg st="3" end="3"/>
                                            </p:txEl>
                                          </p:spTgt>
                                        </p:tgtEl>
                                        <p:attrNameLst>
                                          <p:attrName>style.visibility</p:attrName>
                                        </p:attrNameLst>
                                      </p:cBhvr>
                                      <p:to>
                                        <p:strVal val="visible"/>
                                      </p:to>
                                    </p:set>
                                    <p:animEffect transition="in" filter="dissolve">
                                      <p:cBhvr>
                                        <p:cTn id="510" dur="500"/>
                                        <p:tgtEl>
                                          <p:spTgt spid="98">
                                            <p:txEl>
                                              <p:pRg st="3" end="3"/>
                                            </p:txEl>
                                          </p:spTgt>
                                        </p:tgtEl>
                                      </p:cBhvr>
                                    </p:animEffect>
                                  </p:childTnLst>
                                </p:cTn>
                              </p:par>
                            </p:childTnLst>
                          </p:cTn>
                        </p:par>
                      </p:childTnLst>
                    </p:cTn>
                  </p:par>
                  <p:par>
                    <p:cTn id="511" fill="hold">
                      <p:stCondLst>
                        <p:cond delay="indefinite"/>
                      </p:stCondLst>
                      <p:childTnLst>
                        <p:par>
                          <p:cTn id="512" fill="hold">
                            <p:stCondLst>
                              <p:cond delay="0"/>
                            </p:stCondLst>
                            <p:childTnLst>
                              <p:par>
                                <p:cTn id="513" presetID="7" presetClass="emph" presetSubtype="2" fill="hold" nodeType="clickEffect">
                                  <p:stCondLst>
                                    <p:cond delay="0"/>
                                  </p:stCondLst>
                                  <p:childTnLst>
                                    <p:animClr clrSpc="rgb" dir="cw">
                                      <p:cBhvr>
                                        <p:cTn id="514" dur="2000" fill="hold"/>
                                        <p:tgtEl>
                                          <p:spTgt spid="27"/>
                                        </p:tgtEl>
                                        <p:attrNameLst>
                                          <p:attrName>stroke.color</p:attrName>
                                        </p:attrNameLst>
                                      </p:cBhvr>
                                      <p:to>
                                        <a:schemeClr val="accent2"/>
                                      </p:to>
                                    </p:animClr>
                                    <p:set>
                                      <p:cBhvr>
                                        <p:cTn id="515" dur="2000" fill="hold"/>
                                        <p:tgtEl>
                                          <p:spTgt spid="27"/>
                                        </p:tgtEl>
                                        <p:attrNameLst>
                                          <p:attrName>stroke.on</p:attrName>
                                        </p:attrNameLst>
                                      </p:cBhvr>
                                      <p:to>
                                        <p:strVal val="true"/>
                                      </p:to>
                                    </p:set>
                                  </p:childTnLst>
                                </p:cTn>
                              </p:par>
                              <p:par>
                                <p:cTn id="516" presetID="7" presetClass="emph" presetSubtype="2" fill="hold" nodeType="withEffect">
                                  <p:stCondLst>
                                    <p:cond delay="0"/>
                                  </p:stCondLst>
                                  <p:childTnLst>
                                    <p:animClr clrSpc="rgb" dir="cw">
                                      <p:cBhvr>
                                        <p:cTn id="517" dur="2000" fill="hold"/>
                                        <p:tgtEl>
                                          <p:spTgt spid="28"/>
                                        </p:tgtEl>
                                        <p:attrNameLst>
                                          <p:attrName>stroke.color</p:attrName>
                                        </p:attrNameLst>
                                      </p:cBhvr>
                                      <p:to>
                                        <a:schemeClr val="accent2"/>
                                      </p:to>
                                    </p:animClr>
                                    <p:set>
                                      <p:cBhvr>
                                        <p:cTn id="518" dur="2000" fill="hold"/>
                                        <p:tgtEl>
                                          <p:spTgt spid="28"/>
                                        </p:tgtEl>
                                        <p:attrNameLst>
                                          <p:attrName>stroke.on</p:attrName>
                                        </p:attrNameLst>
                                      </p:cBhvr>
                                      <p:to>
                                        <p:strVal val="true"/>
                                      </p:to>
                                    </p:set>
                                  </p:childTnLst>
                                </p:cTn>
                              </p:par>
                            </p:childTnLst>
                          </p:cTn>
                        </p:par>
                      </p:childTnLst>
                    </p:cTn>
                  </p:par>
                  <p:par>
                    <p:cTn id="519" fill="hold">
                      <p:stCondLst>
                        <p:cond delay="indefinite"/>
                      </p:stCondLst>
                      <p:childTnLst>
                        <p:par>
                          <p:cTn id="520" fill="hold">
                            <p:stCondLst>
                              <p:cond delay="0"/>
                            </p:stCondLst>
                            <p:childTnLst>
                              <p:par>
                                <p:cTn id="521" presetID="9" presetClass="entr" presetSubtype="0" fill="hold" nodeType="clickEffect">
                                  <p:stCondLst>
                                    <p:cond delay="0"/>
                                  </p:stCondLst>
                                  <p:childTnLst>
                                    <p:set>
                                      <p:cBhvr>
                                        <p:cTn id="522" dur="1" fill="hold">
                                          <p:stCondLst>
                                            <p:cond delay="0"/>
                                          </p:stCondLst>
                                        </p:cTn>
                                        <p:tgtEl>
                                          <p:spTgt spid="107"/>
                                        </p:tgtEl>
                                        <p:attrNameLst>
                                          <p:attrName>style.visibility</p:attrName>
                                        </p:attrNameLst>
                                      </p:cBhvr>
                                      <p:to>
                                        <p:strVal val="visible"/>
                                      </p:to>
                                    </p:set>
                                    <p:animEffect transition="in" filter="dissolve">
                                      <p:cBhvr>
                                        <p:cTn id="523" dur="500"/>
                                        <p:tgtEl>
                                          <p:spTgt spid="107"/>
                                        </p:tgtEl>
                                      </p:cBhvr>
                                    </p:animEffect>
                                  </p:childTnLst>
                                </p:cTn>
                              </p:par>
                              <p:par>
                                <p:cTn id="524" presetID="9" presetClass="entr" presetSubtype="0" fill="hold" nodeType="withEffect">
                                  <p:stCondLst>
                                    <p:cond delay="0"/>
                                  </p:stCondLst>
                                  <p:childTnLst>
                                    <p:set>
                                      <p:cBhvr>
                                        <p:cTn id="525" dur="1" fill="hold">
                                          <p:stCondLst>
                                            <p:cond delay="0"/>
                                          </p:stCondLst>
                                        </p:cTn>
                                        <p:tgtEl>
                                          <p:spTgt spid="108"/>
                                        </p:tgtEl>
                                        <p:attrNameLst>
                                          <p:attrName>style.visibility</p:attrName>
                                        </p:attrNameLst>
                                      </p:cBhvr>
                                      <p:to>
                                        <p:strVal val="visible"/>
                                      </p:to>
                                    </p:set>
                                    <p:animEffect transition="in" filter="dissolve">
                                      <p:cBhvr>
                                        <p:cTn id="526" dur="500"/>
                                        <p:tgtEl>
                                          <p:spTgt spid="108"/>
                                        </p:tgtEl>
                                      </p:cBhvr>
                                    </p:animEffect>
                                  </p:childTnLst>
                                </p:cTn>
                              </p:par>
                            </p:childTnLst>
                          </p:cTn>
                        </p:par>
                      </p:childTnLst>
                    </p:cTn>
                  </p:par>
                  <p:par>
                    <p:cTn id="527" fill="hold">
                      <p:stCondLst>
                        <p:cond delay="indefinite"/>
                      </p:stCondLst>
                      <p:childTnLst>
                        <p:par>
                          <p:cTn id="528" fill="hold">
                            <p:stCondLst>
                              <p:cond delay="0"/>
                            </p:stCondLst>
                            <p:childTnLst>
                              <p:par>
                                <p:cTn id="529" presetID="9" presetClass="entr" presetSubtype="0" fill="hold" nodeType="clickEffect">
                                  <p:stCondLst>
                                    <p:cond delay="0"/>
                                  </p:stCondLst>
                                  <p:childTnLst>
                                    <p:set>
                                      <p:cBhvr>
                                        <p:cTn id="530" dur="1" fill="hold">
                                          <p:stCondLst>
                                            <p:cond delay="0"/>
                                          </p:stCondLst>
                                        </p:cTn>
                                        <p:tgtEl>
                                          <p:spTgt spid="77">
                                            <p:txEl>
                                              <p:pRg st="3" end="3"/>
                                            </p:txEl>
                                          </p:spTgt>
                                        </p:tgtEl>
                                        <p:attrNameLst>
                                          <p:attrName>style.visibility</p:attrName>
                                        </p:attrNameLst>
                                      </p:cBhvr>
                                      <p:to>
                                        <p:strVal val="visible"/>
                                      </p:to>
                                    </p:set>
                                    <p:animEffect transition="in" filter="dissolve">
                                      <p:cBhvr>
                                        <p:cTn id="531" dur="500"/>
                                        <p:tgtEl>
                                          <p:spTgt spid="77">
                                            <p:txEl>
                                              <p:pRg st="3" end="3"/>
                                            </p:txEl>
                                          </p:spTgt>
                                        </p:tgtEl>
                                      </p:cBhvr>
                                    </p:animEffect>
                                  </p:childTnLst>
                                </p:cTn>
                              </p:par>
                              <p:par>
                                <p:cTn id="532" presetID="9" presetClass="entr" presetSubtype="0" fill="hold" nodeType="withEffect">
                                  <p:stCondLst>
                                    <p:cond delay="0"/>
                                  </p:stCondLst>
                                  <p:childTnLst>
                                    <p:set>
                                      <p:cBhvr>
                                        <p:cTn id="533" dur="1" fill="hold">
                                          <p:stCondLst>
                                            <p:cond delay="0"/>
                                          </p:stCondLst>
                                        </p:cTn>
                                        <p:tgtEl>
                                          <p:spTgt spid="101">
                                            <p:txEl>
                                              <p:pRg st="6" end="6"/>
                                            </p:txEl>
                                          </p:spTgt>
                                        </p:tgtEl>
                                        <p:attrNameLst>
                                          <p:attrName>style.visibility</p:attrName>
                                        </p:attrNameLst>
                                      </p:cBhvr>
                                      <p:to>
                                        <p:strVal val="visible"/>
                                      </p:to>
                                    </p:set>
                                    <p:animEffect transition="in" filter="dissolve">
                                      <p:cBhvr>
                                        <p:cTn id="534" dur="500"/>
                                        <p:tgtEl>
                                          <p:spTgt spid="101">
                                            <p:txEl>
                                              <p:pRg st="6" end="6"/>
                                            </p:txEl>
                                          </p:spTgt>
                                        </p:tgtEl>
                                      </p:cBhvr>
                                    </p:animEffect>
                                  </p:childTnLst>
                                </p:cTn>
                              </p:par>
                            </p:childTnLst>
                          </p:cTn>
                        </p:par>
                      </p:childTnLst>
                    </p:cTn>
                  </p:par>
                  <p:par>
                    <p:cTn id="535" fill="hold">
                      <p:stCondLst>
                        <p:cond delay="indefinite"/>
                      </p:stCondLst>
                      <p:childTnLst>
                        <p:par>
                          <p:cTn id="536" fill="hold">
                            <p:stCondLst>
                              <p:cond delay="0"/>
                            </p:stCondLst>
                            <p:childTnLst>
                              <p:par>
                                <p:cTn id="537" presetID="9" presetClass="entr" presetSubtype="0" fill="hold" nodeType="clickEffect">
                                  <p:stCondLst>
                                    <p:cond delay="0"/>
                                  </p:stCondLst>
                                  <p:childTnLst>
                                    <p:set>
                                      <p:cBhvr>
                                        <p:cTn id="538" dur="1" fill="hold">
                                          <p:stCondLst>
                                            <p:cond delay="0"/>
                                          </p:stCondLst>
                                        </p:cTn>
                                        <p:tgtEl>
                                          <p:spTgt spid="109"/>
                                        </p:tgtEl>
                                        <p:attrNameLst>
                                          <p:attrName>style.visibility</p:attrName>
                                        </p:attrNameLst>
                                      </p:cBhvr>
                                      <p:to>
                                        <p:strVal val="visible"/>
                                      </p:to>
                                    </p:set>
                                    <p:animEffect transition="in" filter="dissolve">
                                      <p:cBhvr>
                                        <p:cTn id="539" dur="500"/>
                                        <p:tgtEl>
                                          <p:spTgt spid="109"/>
                                        </p:tgtEl>
                                      </p:cBhvr>
                                    </p:animEffect>
                                  </p:childTnLst>
                                </p:cTn>
                              </p:par>
                              <p:par>
                                <p:cTn id="540" presetID="9" presetClass="entr" presetSubtype="0" fill="hold" nodeType="withEffect">
                                  <p:stCondLst>
                                    <p:cond delay="0"/>
                                  </p:stCondLst>
                                  <p:childTnLst>
                                    <p:set>
                                      <p:cBhvr>
                                        <p:cTn id="541" dur="1" fill="hold">
                                          <p:stCondLst>
                                            <p:cond delay="0"/>
                                          </p:stCondLst>
                                        </p:cTn>
                                        <p:tgtEl>
                                          <p:spTgt spid="110"/>
                                        </p:tgtEl>
                                        <p:attrNameLst>
                                          <p:attrName>style.visibility</p:attrName>
                                        </p:attrNameLst>
                                      </p:cBhvr>
                                      <p:to>
                                        <p:strVal val="visible"/>
                                      </p:to>
                                    </p:set>
                                    <p:animEffect transition="in" filter="dissolve">
                                      <p:cBhvr>
                                        <p:cTn id="542" dur="500"/>
                                        <p:tgtEl>
                                          <p:spTgt spid="110"/>
                                        </p:tgtEl>
                                      </p:cBhvr>
                                    </p:animEffect>
                                  </p:childTnLst>
                                </p:cTn>
                              </p:par>
                            </p:childTnLst>
                          </p:cTn>
                        </p:par>
                      </p:childTnLst>
                    </p:cTn>
                  </p:par>
                  <p:par>
                    <p:cTn id="543" fill="hold">
                      <p:stCondLst>
                        <p:cond delay="indefinite"/>
                      </p:stCondLst>
                      <p:childTnLst>
                        <p:par>
                          <p:cTn id="544" fill="hold">
                            <p:stCondLst>
                              <p:cond delay="0"/>
                            </p:stCondLst>
                            <p:childTnLst>
                              <p:par>
                                <p:cTn id="545" presetID="9" presetClass="entr" presetSubtype="0" fill="hold" nodeType="clickEffect">
                                  <p:stCondLst>
                                    <p:cond delay="0"/>
                                  </p:stCondLst>
                                  <p:childTnLst>
                                    <p:set>
                                      <p:cBhvr>
                                        <p:cTn id="546" dur="1" fill="hold">
                                          <p:stCondLst>
                                            <p:cond delay="0"/>
                                          </p:stCondLst>
                                        </p:cTn>
                                        <p:tgtEl>
                                          <p:spTgt spid="82">
                                            <p:txEl>
                                              <p:pRg st="3" end="3"/>
                                            </p:txEl>
                                          </p:spTgt>
                                        </p:tgtEl>
                                        <p:attrNameLst>
                                          <p:attrName>style.visibility</p:attrName>
                                        </p:attrNameLst>
                                      </p:cBhvr>
                                      <p:to>
                                        <p:strVal val="visible"/>
                                      </p:to>
                                    </p:set>
                                    <p:animEffect transition="in" filter="dissolve">
                                      <p:cBhvr>
                                        <p:cTn id="547" dur="500"/>
                                        <p:tgtEl>
                                          <p:spTgt spid="82">
                                            <p:txEl>
                                              <p:pRg st="3" end="3"/>
                                            </p:txEl>
                                          </p:spTgt>
                                        </p:tgtEl>
                                      </p:cBhvr>
                                    </p:animEffect>
                                  </p:childTnLst>
                                </p:cTn>
                              </p:par>
                              <p:par>
                                <p:cTn id="548" presetID="9" presetClass="entr" presetSubtype="0" fill="hold" nodeType="withEffect">
                                  <p:stCondLst>
                                    <p:cond delay="0"/>
                                  </p:stCondLst>
                                  <p:childTnLst>
                                    <p:set>
                                      <p:cBhvr>
                                        <p:cTn id="549" dur="1" fill="hold">
                                          <p:stCondLst>
                                            <p:cond delay="0"/>
                                          </p:stCondLst>
                                        </p:cTn>
                                        <p:tgtEl>
                                          <p:spTgt spid="104">
                                            <p:txEl>
                                              <p:pRg st="6" end="6"/>
                                            </p:txEl>
                                          </p:spTgt>
                                        </p:tgtEl>
                                        <p:attrNameLst>
                                          <p:attrName>style.visibility</p:attrName>
                                        </p:attrNameLst>
                                      </p:cBhvr>
                                      <p:to>
                                        <p:strVal val="visible"/>
                                      </p:to>
                                    </p:set>
                                    <p:animEffect transition="in" filter="dissolve">
                                      <p:cBhvr>
                                        <p:cTn id="550" dur="500"/>
                                        <p:tgtEl>
                                          <p:spTgt spid="104">
                                            <p:txEl>
                                              <p:pRg st="6" end="6"/>
                                            </p:txEl>
                                          </p:spTgt>
                                        </p:tgtEl>
                                      </p:cBhvr>
                                    </p:animEffect>
                                  </p:childTnLst>
                                </p:cTn>
                              </p:par>
                            </p:childTnLst>
                          </p:cTn>
                        </p:par>
                      </p:childTnLst>
                    </p:cTn>
                  </p:par>
                  <p:par>
                    <p:cTn id="551" fill="hold">
                      <p:stCondLst>
                        <p:cond delay="indefinite"/>
                      </p:stCondLst>
                      <p:childTnLst>
                        <p:par>
                          <p:cTn id="552" fill="hold">
                            <p:stCondLst>
                              <p:cond delay="0"/>
                            </p:stCondLst>
                            <p:childTnLst>
                              <p:par>
                                <p:cTn id="553" presetID="9" presetClass="entr" presetSubtype="0" fill="hold" nodeType="clickEffect">
                                  <p:stCondLst>
                                    <p:cond delay="0"/>
                                  </p:stCondLst>
                                  <p:childTnLst>
                                    <p:set>
                                      <p:cBhvr>
                                        <p:cTn id="554" dur="1" fill="hold">
                                          <p:stCondLst>
                                            <p:cond delay="0"/>
                                          </p:stCondLst>
                                        </p:cTn>
                                        <p:tgtEl>
                                          <p:spTgt spid="87"/>
                                        </p:tgtEl>
                                        <p:attrNameLst>
                                          <p:attrName>style.visibility</p:attrName>
                                        </p:attrNameLst>
                                      </p:cBhvr>
                                      <p:to>
                                        <p:strVal val="visible"/>
                                      </p:to>
                                    </p:set>
                                    <p:animEffect transition="in" filter="dissolve">
                                      <p:cBhvr>
                                        <p:cTn id="555" dur="500"/>
                                        <p:tgtEl>
                                          <p:spTgt spid="87"/>
                                        </p:tgtEl>
                                      </p:cBhvr>
                                    </p:animEffect>
                                  </p:childTnLst>
                                </p:cTn>
                              </p:par>
                            </p:childTnLst>
                          </p:cTn>
                        </p:par>
                      </p:childTnLst>
                    </p:cTn>
                  </p:par>
                  <p:par>
                    <p:cTn id="556" fill="hold">
                      <p:stCondLst>
                        <p:cond delay="indefinite"/>
                      </p:stCondLst>
                      <p:childTnLst>
                        <p:par>
                          <p:cTn id="557" fill="hold">
                            <p:stCondLst>
                              <p:cond delay="0"/>
                            </p:stCondLst>
                            <p:childTnLst>
                              <p:par>
                                <p:cTn id="558" presetID="9" presetClass="entr" presetSubtype="0" fill="hold" nodeType="clickEffect">
                                  <p:stCondLst>
                                    <p:cond delay="0"/>
                                  </p:stCondLst>
                                  <p:childTnLst>
                                    <p:set>
                                      <p:cBhvr>
                                        <p:cTn id="559" dur="1" fill="hold">
                                          <p:stCondLst>
                                            <p:cond delay="0"/>
                                          </p:stCondLst>
                                        </p:cTn>
                                        <p:tgtEl>
                                          <p:spTgt spid="98">
                                            <p:txEl>
                                              <p:pRg st="4" end="4"/>
                                            </p:txEl>
                                          </p:spTgt>
                                        </p:tgtEl>
                                        <p:attrNameLst>
                                          <p:attrName>style.visibility</p:attrName>
                                        </p:attrNameLst>
                                      </p:cBhvr>
                                      <p:to>
                                        <p:strVal val="visible"/>
                                      </p:to>
                                    </p:set>
                                    <p:animEffect transition="in" filter="dissolve">
                                      <p:cBhvr>
                                        <p:cTn id="560" dur="500"/>
                                        <p:tgtEl>
                                          <p:spTgt spid="98">
                                            <p:txEl>
                                              <p:pRg st="4" end="4"/>
                                            </p:txEl>
                                          </p:spTgt>
                                        </p:tgtEl>
                                      </p:cBhvr>
                                    </p:animEffect>
                                  </p:childTnLst>
                                </p:cTn>
                              </p:par>
                            </p:childTnLst>
                          </p:cTn>
                        </p:par>
                      </p:childTnLst>
                    </p:cTn>
                  </p:par>
                  <p:par>
                    <p:cTn id="561" fill="hold">
                      <p:stCondLst>
                        <p:cond delay="indefinite"/>
                      </p:stCondLst>
                      <p:childTnLst>
                        <p:par>
                          <p:cTn id="562" fill="hold">
                            <p:stCondLst>
                              <p:cond delay="0"/>
                            </p:stCondLst>
                            <p:childTnLst>
                              <p:par>
                                <p:cTn id="563" presetID="1" presetClass="emph" presetSubtype="2" fill="hold" nodeType="clickEffect">
                                  <p:stCondLst>
                                    <p:cond delay="0"/>
                                  </p:stCondLst>
                                  <p:childTnLst>
                                    <p:animClr clrSpc="rgb" dir="cw">
                                      <p:cBhvr>
                                        <p:cTn id="564" dur="2000" fill="hold"/>
                                        <p:tgtEl>
                                          <p:spTgt spid="21"/>
                                        </p:tgtEl>
                                        <p:attrNameLst>
                                          <p:attrName>fillcolor</p:attrName>
                                        </p:attrNameLst>
                                      </p:cBhvr>
                                      <p:to>
                                        <a:schemeClr val="accent2"/>
                                      </p:to>
                                    </p:animClr>
                                    <p:set>
                                      <p:cBhvr>
                                        <p:cTn id="565" dur="2000" fill="hold"/>
                                        <p:tgtEl>
                                          <p:spTgt spid="21"/>
                                        </p:tgtEl>
                                        <p:attrNameLst>
                                          <p:attrName>fill.type</p:attrName>
                                        </p:attrNameLst>
                                      </p:cBhvr>
                                      <p:to>
                                        <p:strVal val="solid"/>
                                      </p:to>
                                    </p:set>
                                    <p:set>
                                      <p:cBhvr>
                                        <p:cTn id="566" dur="2000" fill="hold"/>
                                        <p:tgtEl>
                                          <p:spTgt spid="21"/>
                                        </p:tgtEl>
                                        <p:attrNameLst>
                                          <p:attrName>fill.on</p:attrName>
                                        </p:attrNameLst>
                                      </p:cBhvr>
                                      <p:to>
                                        <p:strVal val="true"/>
                                      </p:to>
                                    </p:set>
                                  </p:childTnLst>
                                </p:cTn>
                              </p:par>
                            </p:childTnLst>
                          </p:cTn>
                        </p:par>
                      </p:childTnLst>
                    </p:cTn>
                  </p:par>
                  <p:par>
                    <p:cTn id="567" fill="hold">
                      <p:stCondLst>
                        <p:cond delay="indefinite"/>
                      </p:stCondLst>
                      <p:childTnLst>
                        <p:par>
                          <p:cTn id="568" fill="hold">
                            <p:stCondLst>
                              <p:cond delay="0"/>
                            </p:stCondLst>
                            <p:childTnLst>
                              <p:par>
                                <p:cTn id="569" presetID="9" presetClass="entr" presetSubtype="0" fill="hold" nodeType="clickEffect">
                                  <p:stCondLst>
                                    <p:cond delay="0"/>
                                  </p:stCondLst>
                                  <p:childTnLst>
                                    <p:set>
                                      <p:cBhvr>
                                        <p:cTn id="570" dur="1" fill="hold">
                                          <p:stCondLst>
                                            <p:cond delay="0"/>
                                          </p:stCondLst>
                                        </p:cTn>
                                        <p:tgtEl>
                                          <p:spTgt spid="98">
                                            <p:txEl>
                                              <p:pRg st="5" end="5"/>
                                            </p:txEl>
                                          </p:spTgt>
                                        </p:tgtEl>
                                        <p:attrNameLst>
                                          <p:attrName>style.visibility</p:attrName>
                                        </p:attrNameLst>
                                      </p:cBhvr>
                                      <p:to>
                                        <p:strVal val="visible"/>
                                      </p:to>
                                    </p:set>
                                    <p:animEffect transition="in" filter="dissolve">
                                      <p:cBhvr>
                                        <p:cTn id="571" dur="500"/>
                                        <p:tgtEl>
                                          <p:spTgt spid="98">
                                            <p:txEl>
                                              <p:pRg st="5" end="5"/>
                                            </p:txEl>
                                          </p:spTgt>
                                        </p:tgtEl>
                                      </p:cBhvr>
                                    </p:animEffect>
                                  </p:childTnLst>
                                </p:cTn>
                              </p:par>
                            </p:childTnLst>
                          </p:cTn>
                        </p:par>
                      </p:childTnLst>
                    </p:cTn>
                  </p:par>
                  <p:par>
                    <p:cTn id="572" fill="hold">
                      <p:stCondLst>
                        <p:cond delay="indefinite"/>
                      </p:stCondLst>
                      <p:childTnLst>
                        <p:par>
                          <p:cTn id="573" fill="hold">
                            <p:stCondLst>
                              <p:cond delay="0"/>
                            </p:stCondLst>
                            <p:childTnLst>
                              <p:par>
                                <p:cTn id="574" presetID="7" presetClass="emph" presetSubtype="2" fill="hold" nodeType="clickEffect">
                                  <p:stCondLst>
                                    <p:cond delay="0"/>
                                  </p:stCondLst>
                                  <p:childTnLst>
                                    <p:animClr clrSpc="rgb" dir="cw">
                                      <p:cBhvr>
                                        <p:cTn id="575" dur="2000" fill="hold"/>
                                        <p:tgtEl>
                                          <p:spTgt spid="7"/>
                                        </p:tgtEl>
                                        <p:attrNameLst>
                                          <p:attrName>stroke.color</p:attrName>
                                        </p:attrNameLst>
                                      </p:cBhvr>
                                      <p:to>
                                        <a:schemeClr val="accent2"/>
                                      </p:to>
                                    </p:animClr>
                                    <p:set>
                                      <p:cBhvr>
                                        <p:cTn id="576" dur="2000" fill="hold"/>
                                        <p:tgtEl>
                                          <p:spTgt spid="7"/>
                                        </p:tgtEl>
                                        <p:attrNameLst>
                                          <p:attrName>stroke.on</p:attrName>
                                        </p:attrNameLst>
                                      </p:cBhvr>
                                      <p:to>
                                        <p:strVal val="true"/>
                                      </p:to>
                                    </p:set>
                                  </p:childTnLst>
                                </p:cTn>
                              </p:par>
                            </p:childTnLst>
                          </p:cTn>
                        </p:par>
                      </p:childTnLst>
                    </p:cTn>
                  </p:par>
                  <p:par>
                    <p:cTn id="577" fill="hold">
                      <p:stCondLst>
                        <p:cond delay="indefinite"/>
                      </p:stCondLst>
                      <p:childTnLst>
                        <p:par>
                          <p:cTn id="578" fill="hold">
                            <p:stCondLst>
                              <p:cond delay="0"/>
                            </p:stCondLst>
                            <p:childTnLst>
                              <p:par>
                                <p:cTn id="579" presetID="9" presetClass="entr" presetSubtype="0" fill="hold" nodeType="clickEffect">
                                  <p:stCondLst>
                                    <p:cond delay="0"/>
                                  </p:stCondLst>
                                  <p:childTnLst>
                                    <p:set>
                                      <p:cBhvr>
                                        <p:cTn id="580" dur="1" fill="hold">
                                          <p:stCondLst>
                                            <p:cond delay="0"/>
                                          </p:stCondLst>
                                        </p:cTn>
                                        <p:tgtEl>
                                          <p:spTgt spid="98">
                                            <p:txEl>
                                              <p:pRg st="6" end="6"/>
                                            </p:txEl>
                                          </p:spTgt>
                                        </p:tgtEl>
                                        <p:attrNameLst>
                                          <p:attrName>style.visibility</p:attrName>
                                        </p:attrNameLst>
                                      </p:cBhvr>
                                      <p:to>
                                        <p:strVal val="visible"/>
                                      </p:to>
                                    </p:set>
                                    <p:animEffect transition="in" filter="dissolve">
                                      <p:cBhvr>
                                        <p:cTn id="581" dur="500"/>
                                        <p:tgtEl>
                                          <p:spTgt spid="98">
                                            <p:txEl>
                                              <p:pRg st="6" end="6"/>
                                            </p:txEl>
                                          </p:spTgt>
                                        </p:tgtEl>
                                      </p:cBhvr>
                                    </p:animEffect>
                                  </p:childTnLst>
                                </p:cTn>
                              </p:par>
                            </p:childTnLst>
                          </p:cTn>
                        </p:par>
                      </p:childTnLst>
                    </p:cTn>
                  </p:par>
                  <p:par>
                    <p:cTn id="582" fill="hold">
                      <p:stCondLst>
                        <p:cond delay="indefinite"/>
                      </p:stCondLst>
                      <p:childTnLst>
                        <p:par>
                          <p:cTn id="583" fill="hold">
                            <p:stCondLst>
                              <p:cond delay="0"/>
                            </p:stCondLst>
                            <p:childTnLst>
                              <p:par>
                                <p:cTn id="584" presetID="9" presetClass="entr" presetSubtype="0" fill="hold" nodeType="clickEffect">
                                  <p:stCondLst>
                                    <p:cond delay="0"/>
                                  </p:stCondLst>
                                  <p:childTnLst>
                                    <p:set>
                                      <p:cBhvr>
                                        <p:cTn id="585" dur="1" fill="hold">
                                          <p:stCondLst>
                                            <p:cond delay="0"/>
                                          </p:stCondLst>
                                        </p:cTn>
                                        <p:tgtEl>
                                          <p:spTgt spid="90"/>
                                        </p:tgtEl>
                                        <p:attrNameLst>
                                          <p:attrName>style.visibility</p:attrName>
                                        </p:attrNameLst>
                                      </p:cBhvr>
                                      <p:to>
                                        <p:strVal val="visible"/>
                                      </p:to>
                                    </p:set>
                                    <p:animEffect transition="in" filter="dissolve">
                                      <p:cBhvr>
                                        <p:cTn id="586" dur="500"/>
                                        <p:tgtEl>
                                          <p:spTgt spid="90"/>
                                        </p:tgtEl>
                                      </p:cBhvr>
                                    </p:animEffect>
                                  </p:childTnLst>
                                </p:cTn>
                              </p:par>
                            </p:childTnLst>
                          </p:cTn>
                        </p:par>
                      </p:childTnLst>
                    </p:cTn>
                  </p:par>
                  <p:par>
                    <p:cTn id="587" fill="hold">
                      <p:stCondLst>
                        <p:cond delay="indefinite"/>
                      </p:stCondLst>
                      <p:childTnLst>
                        <p:par>
                          <p:cTn id="588" fill="hold">
                            <p:stCondLst>
                              <p:cond delay="0"/>
                            </p:stCondLst>
                            <p:childTnLst>
                              <p:par>
                                <p:cTn id="589" presetID="1" presetClass="emph" presetSubtype="2" fill="hold" nodeType="clickEffect">
                                  <p:stCondLst>
                                    <p:cond delay="0"/>
                                  </p:stCondLst>
                                  <p:childTnLst>
                                    <p:animClr clrSpc="rgb" dir="cw">
                                      <p:cBhvr>
                                        <p:cTn id="590" dur="2000" fill="hold"/>
                                        <p:tgtEl>
                                          <p:spTgt spid="24"/>
                                        </p:tgtEl>
                                        <p:attrNameLst>
                                          <p:attrName>fillcolor</p:attrName>
                                        </p:attrNameLst>
                                      </p:cBhvr>
                                      <p:to>
                                        <a:schemeClr val="accent2"/>
                                      </p:to>
                                    </p:animClr>
                                    <p:set>
                                      <p:cBhvr>
                                        <p:cTn id="591" dur="2000" fill="hold"/>
                                        <p:tgtEl>
                                          <p:spTgt spid="24"/>
                                        </p:tgtEl>
                                        <p:attrNameLst>
                                          <p:attrName>fill.type</p:attrName>
                                        </p:attrNameLst>
                                      </p:cBhvr>
                                      <p:to>
                                        <p:strVal val="solid"/>
                                      </p:to>
                                    </p:set>
                                    <p:set>
                                      <p:cBhvr>
                                        <p:cTn id="592" dur="2000" fill="hold"/>
                                        <p:tgtEl>
                                          <p:spTgt spid="24"/>
                                        </p:tgtEl>
                                        <p:attrNameLst>
                                          <p:attrName>fill.on</p:attrName>
                                        </p:attrNameLst>
                                      </p:cBhvr>
                                      <p:to>
                                        <p:strVal val="true"/>
                                      </p:to>
                                    </p:set>
                                  </p:childTnLst>
                                </p:cTn>
                              </p:par>
                            </p:childTnLst>
                          </p:cTn>
                        </p:par>
                      </p:childTnLst>
                    </p:cTn>
                  </p:par>
                  <p:par>
                    <p:cTn id="593" fill="hold">
                      <p:stCondLst>
                        <p:cond delay="indefinite"/>
                      </p:stCondLst>
                      <p:childTnLst>
                        <p:par>
                          <p:cTn id="594" fill="hold">
                            <p:stCondLst>
                              <p:cond delay="0"/>
                            </p:stCondLst>
                            <p:childTnLst>
                              <p:par>
                                <p:cTn id="595" presetID="9" presetClass="entr" presetSubtype="0" fill="hold" nodeType="clickEffect">
                                  <p:stCondLst>
                                    <p:cond delay="0"/>
                                  </p:stCondLst>
                                  <p:childTnLst>
                                    <p:set>
                                      <p:cBhvr>
                                        <p:cTn id="596" dur="1" fill="hold">
                                          <p:stCondLst>
                                            <p:cond delay="0"/>
                                          </p:stCondLst>
                                        </p:cTn>
                                        <p:tgtEl>
                                          <p:spTgt spid="98">
                                            <p:txEl>
                                              <p:pRg st="7" end="7"/>
                                            </p:txEl>
                                          </p:spTgt>
                                        </p:tgtEl>
                                        <p:attrNameLst>
                                          <p:attrName>style.visibility</p:attrName>
                                        </p:attrNameLst>
                                      </p:cBhvr>
                                      <p:to>
                                        <p:strVal val="visible"/>
                                      </p:to>
                                    </p:set>
                                    <p:animEffect transition="in" filter="dissolve">
                                      <p:cBhvr>
                                        <p:cTn id="597" dur="500"/>
                                        <p:tgtEl>
                                          <p:spTgt spid="98">
                                            <p:txEl>
                                              <p:pRg st="7" end="7"/>
                                            </p:txEl>
                                          </p:spTgt>
                                        </p:tgtEl>
                                      </p:cBhvr>
                                    </p:animEffect>
                                  </p:childTnLst>
                                </p:cTn>
                              </p:par>
                            </p:childTnLst>
                          </p:cTn>
                        </p:par>
                      </p:childTnLst>
                    </p:cTn>
                  </p:par>
                  <p:par>
                    <p:cTn id="598" fill="hold">
                      <p:stCondLst>
                        <p:cond delay="indefinite"/>
                      </p:stCondLst>
                      <p:childTnLst>
                        <p:par>
                          <p:cTn id="599" fill="hold">
                            <p:stCondLst>
                              <p:cond delay="0"/>
                            </p:stCondLst>
                            <p:childTnLst>
                              <p:par>
                                <p:cTn id="600" presetID="7" presetClass="emph" presetSubtype="2" fill="hold" nodeType="clickEffect">
                                  <p:stCondLst>
                                    <p:cond delay="0"/>
                                  </p:stCondLst>
                                  <p:childTnLst>
                                    <p:animClr clrSpc="rgb" dir="cw">
                                      <p:cBhvr>
                                        <p:cTn id="601" dur="2000" fill="hold"/>
                                        <p:tgtEl>
                                          <p:spTgt spid="19"/>
                                        </p:tgtEl>
                                        <p:attrNameLst>
                                          <p:attrName>stroke.color</p:attrName>
                                        </p:attrNameLst>
                                      </p:cBhvr>
                                      <p:to>
                                        <a:schemeClr val="tx1"/>
                                      </p:to>
                                    </p:animClr>
                                    <p:set>
                                      <p:cBhvr>
                                        <p:cTn id="602" dur="2000" fill="hold"/>
                                        <p:tgtEl>
                                          <p:spTgt spid="19"/>
                                        </p:tgtEl>
                                        <p:attrNameLst>
                                          <p:attrName>stroke.on</p:attrName>
                                        </p:attrNameLst>
                                      </p:cBhvr>
                                      <p:to>
                                        <p:strVal val="true"/>
                                      </p:to>
                                    </p:set>
                                  </p:childTnLst>
                                </p:cTn>
                              </p:par>
                              <p:par>
                                <p:cTn id="603" presetID="7" presetClass="emph" presetSubtype="2" fill="hold" nodeType="withEffect">
                                  <p:stCondLst>
                                    <p:cond delay="0"/>
                                  </p:stCondLst>
                                  <p:childTnLst>
                                    <p:animClr clrSpc="rgb" dir="cw">
                                      <p:cBhvr>
                                        <p:cTn id="604" dur="2000" fill="hold"/>
                                        <p:tgtEl>
                                          <p:spTgt spid="17"/>
                                        </p:tgtEl>
                                        <p:attrNameLst>
                                          <p:attrName>stroke.color</p:attrName>
                                        </p:attrNameLst>
                                      </p:cBhvr>
                                      <p:to>
                                        <a:schemeClr val="tx1"/>
                                      </p:to>
                                    </p:animClr>
                                    <p:set>
                                      <p:cBhvr>
                                        <p:cTn id="605" dur="2000" fill="hold"/>
                                        <p:tgtEl>
                                          <p:spTgt spid="17"/>
                                        </p:tgtEl>
                                        <p:attrNameLst>
                                          <p:attrName>stroke.on</p:attrName>
                                        </p:attrNameLst>
                                      </p:cBhvr>
                                      <p:to>
                                        <p:strVal val="true"/>
                                      </p:to>
                                    </p:set>
                                  </p:childTnLst>
                                </p:cTn>
                              </p:par>
                              <p:par>
                                <p:cTn id="606" presetID="7" presetClass="emph" presetSubtype="2" fill="hold" nodeType="withEffect">
                                  <p:stCondLst>
                                    <p:cond delay="0"/>
                                  </p:stCondLst>
                                  <p:childTnLst>
                                    <p:animClr clrSpc="rgb" dir="cw">
                                      <p:cBhvr>
                                        <p:cTn id="607" dur="2000" fill="hold"/>
                                        <p:tgtEl>
                                          <p:spTgt spid="10"/>
                                        </p:tgtEl>
                                        <p:attrNameLst>
                                          <p:attrName>stroke.color</p:attrName>
                                        </p:attrNameLst>
                                      </p:cBhvr>
                                      <p:to>
                                        <a:schemeClr val="tx1"/>
                                      </p:to>
                                    </p:animClr>
                                    <p:set>
                                      <p:cBhvr>
                                        <p:cTn id="608" dur="2000" fill="hold"/>
                                        <p:tgtEl>
                                          <p:spTgt spid="10"/>
                                        </p:tgtEl>
                                        <p:attrNameLst>
                                          <p:attrName>stroke.on</p:attrName>
                                        </p:attrNameLst>
                                      </p:cBhvr>
                                      <p:to>
                                        <p:strVal val="true"/>
                                      </p:to>
                                    </p:set>
                                  </p:childTnLst>
                                </p:cTn>
                              </p:par>
                              <p:par>
                                <p:cTn id="609" presetID="7" presetClass="emph" presetSubtype="2" fill="hold" nodeType="withEffect">
                                  <p:stCondLst>
                                    <p:cond delay="0"/>
                                  </p:stCondLst>
                                  <p:childTnLst>
                                    <p:animClr clrSpc="rgb" dir="cw">
                                      <p:cBhvr>
                                        <p:cTn id="610" dur="2000" fill="hold"/>
                                        <p:tgtEl>
                                          <p:spTgt spid="16"/>
                                        </p:tgtEl>
                                        <p:attrNameLst>
                                          <p:attrName>stroke.color</p:attrName>
                                        </p:attrNameLst>
                                      </p:cBhvr>
                                      <p:to>
                                        <a:schemeClr val="tx1"/>
                                      </p:to>
                                    </p:animClr>
                                    <p:set>
                                      <p:cBhvr>
                                        <p:cTn id="611" dur="2000" fill="hold"/>
                                        <p:tgtEl>
                                          <p:spTgt spid="16"/>
                                        </p:tgtEl>
                                        <p:attrNameLst>
                                          <p:attrName>stroke.on</p:attrName>
                                        </p:attrNameLst>
                                      </p:cBhvr>
                                      <p:to>
                                        <p:strVal val="true"/>
                                      </p:to>
                                    </p:set>
                                  </p:childTnLst>
                                </p:cTn>
                              </p:par>
                              <p:par>
                                <p:cTn id="612" presetID="7" presetClass="emph" presetSubtype="2" fill="hold" nodeType="withEffect">
                                  <p:stCondLst>
                                    <p:cond delay="0"/>
                                  </p:stCondLst>
                                  <p:childTnLst>
                                    <p:animClr clrSpc="rgb" dir="cw">
                                      <p:cBhvr>
                                        <p:cTn id="613" dur="2000" fill="hold"/>
                                        <p:tgtEl>
                                          <p:spTgt spid="8"/>
                                        </p:tgtEl>
                                        <p:attrNameLst>
                                          <p:attrName>stroke.color</p:attrName>
                                        </p:attrNameLst>
                                      </p:cBhvr>
                                      <p:to>
                                        <a:schemeClr val="tx1"/>
                                      </p:to>
                                    </p:animClr>
                                    <p:set>
                                      <p:cBhvr>
                                        <p:cTn id="614" dur="2000" fill="hold"/>
                                        <p:tgtEl>
                                          <p:spTgt spid="8"/>
                                        </p:tgtEl>
                                        <p:attrNameLst>
                                          <p:attrName>stroke.on</p:attrName>
                                        </p:attrNameLst>
                                      </p:cBhvr>
                                      <p:to>
                                        <p:strVal val="true"/>
                                      </p:to>
                                    </p:set>
                                  </p:childTnLst>
                                </p:cTn>
                              </p:par>
                              <p:par>
                                <p:cTn id="615" presetID="7" presetClass="emph" presetSubtype="2" fill="hold" nodeType="withEffect">
                                  <p:stCondLst>
                                    <p:cond delay="0"/>
                                  </p:stCondLst>
                                  <p:childTnLst>
                                    <p:animClr clrSpc="rgb" dir="cw">
                                      <p:cBhvr>
                                        <p:cTn id="616" dur="2000" fill="hold"/>
                                        <p:tgtEl>
                                          <p:spTgt spid="27"/>
                                        </p:tgtEl>
                                        <p:attrNameLst>
                                          <p:attrName>stroke.color</p:attrName>
                                        </p:attrNameLst>
                                      </p:cBhvr>
                                      <p:to>
                                        <a:schemeClr val="tx1"/>
                                      </p:to>
                                    </p:animClr>
                                    <p:set>
                                      <p:cBhvr>
                                        <p:cTn id="617" dur="2000" fill="hold"/>
                                        <p:tgtEl>
                                          <p:spTgt spid="27"/>
                                        </p:tgtEl>
                                        <p:attrNameLst>
                                          <p:attrName>stroke.on</p:attrName>
                                        </p:attrNameLst>
                                      </p:cBhvr>
                                      <p:to>
                                        <p:strVal val="true"/>
                                      </p:to>
                                    </p:set>
                                  </p:childTnLst>
                                </p:cTn>
                              </p:par>
                              <p:par>
                                <p:cTn id="618" presetID="7" presetClass="emph" presetSubtype="2" fill="hold" nodeType="withEffect">
                                  <p:stCondLst>
                                    <p:cond delay="0"/>
                                  </p:stCondLst>
                                  <p:childTnLst>
                                    <p:animClr clrSpc="rgb" dir="cw">
                                      <p:cBhvr>
                                        <p:cTn id="619" dur="2000" fill="hold"/>
                                        <p:tgtEl>
                                          <p:spTgt spid="28"/>
                                        </p:tgtEl>
                                        <p:attrNameLst>
                                          <p:attrName>stroke.color</p:attrName>
                                        </p:attrNameLst>
                                      </p:cBhvr>
                                      <p:to>
                                        <a:schemeClr val="tx1"/>
                                      </p:to>
                                    </p:animClr>
                                    <p:set>
                                      <p:cBhvr>
                                        <p:cTn id="620" dur="2000" fill="hold"/>
                                        <p:tgtEl>
                                          <p:spTgt spid="28"/>
                                        </p:tgtEl>
                                        <p:attrNameLst>
                                          <p:attrName>stroke.on</p:attrName>
                                        </p:attrNameLst>
                                      </p:cBhvr>
                                      <p:to>
                                        <p:strVal val="true"/>
                                      </p:to>
                                    </p:set>
                                  </p:childTnLst>
                                </p:cTn>
                              </p:par>
                              <p:par>
                                <p:cTn id="621" presetID="7" presetClass="emph" presetSubtype="2" fill="hold" nodeType="withEffect">
                                  <p:stCondLst>
                                    <p:cond delay="0"/>
                                  </p:stCondLst>
                                  <p:childTnLst>
                                    <p:animClr clrSpc="rgb" dir="cw">
                                      <p:cBhvr>
                                        <p:cTn id="622" dur="2000" fill="hold"/>
                                        <p:tgtEl>
                                          <p:spTgt spid="9"/>
                                        </p:tgtEl>
                                        <p:attrNameLst>
                                          <p:attrName>stroke.color</p:attrName>
                                        </p:attrNameLst>
                                      </p:cBhvr>
                                      <p:to>
                                        <a:srgbClr val="9C9C9C"/>
                                      </p:to>
                                    </p:animClr>
                                    <p:set>
                                      <p:cBhvr>
                                        <p:cTn id="623" dur="2000" fill="hold"/>
                                        <p:tgtEl>
                                          <p:spTgt spid="9"/>
                                        </p:tgtEl>
                                        <p:attrNameLst>
                                          <p:attrName>stroke.on</p:attrName>
                                        </p:attrNameLst>
                                      </p:cBhvr>
                                      <p:to>
                                        <p:strVal val="true"/>
                                      </p:to>
                                    </p:set>
                                  </p:childTnLst>
                                </p:cTn>
                              </p:par>
                              <p:par>
                                <p:cTn id="624" presetID="7" presetClass="emph" presetSubtype="2" fill="hold" nodeType="withEffect">
                                  <p:stCondLst>
                                    <p:cond delay="0"/>
                                  </p:stCondLst>
                                  <p:childTnLst>
                                    <p:animClr clrSpc="rgb" dir="cw">
                                      <p:cBhvr>
                                        <p:cTn id="625" dur="2000" fill="hold"/>
                                        <p:tgtEl>
                                          <p:spTgt spid="6"/>
                                        </p:tgtEl>
                                        <p:attrNameLst>
                                          <p:attrName>stroke.color</p:attrName>
                                        </p:attrNameLst>
                                      </p:cBhvr>
                                      <p:to>
                                        <a:srgbClr val="9C9C9C"/>
                                      </p:to>
                                    </p:animClr>
                                    <p:set>
                                      <p:cBhvr>
                                        <p:cTn id="626" dur="2000" fill="hold"/>
                                        <p:tgtEl>
                                          <p:spTgt spid="6"/>
                                        </p:tgtEl>
                                        <p:attrNameLst>
                                          <p:attrName>stroke.on</p:attrName>
                                        </p:attrNameLst>
                                      </p:cBhvr>
                                      <p:to>
                                        <p:strVal val="true"/>
                                      </p:to>
                                    </p:set>
                                  </p:childTnLst>
                                </p:cTn>
                              </p:par>
                              <p:par>
                                <p:cTn id="627" presetID="7" presetClass="emph" presetSubtype="2" fill="hold" nodeType="withEffect">
                                  <p:stCondLst>
                                    <p:cond delay="0"/>
                                  </p:stCondLst>
                                  <p:childTnLst>
                                    <p:animClr clrSpc="rgb" dir="cw">
                                      <p:cBhvr>
                                        <p:cTn id="628" dur="2000" fill="hold"/>
                                        <p:tgtEl>
                                          <p:spTgt spid="11"/>
                                        </p:tgtEl>
                                        <p:attrNameLst>
                                          <p:attrName>stroke.color</p:attrName>
                                        </p:attrNameLst>
                                      </p:cBhvr>
                                      <p:to>
                                        <a:srgbClr val="9C9C9C"/>
                                      </p:to>
                                    </p:animClr>
                                    <p:set>
                                      <p:cBhvr>
                                        <p:cTn id="629" dur="2000" fill="hold"/>
                                        <p:tgtEl>
                                          <p:spTgt spid="11"/>
                                        </p:tgtEl>
                                        <p:attrNameLst>
                                          <p:attrName>stroke.on</p:attrName>
                                        </p:attrNameLst>
                                      </p:cBhvr>
                                      <p:to>
                                        <p:strVal val="true"/>
                                      </p:to>
                                    </p:set>
                                  </p:childTnLst>
                                </p:cTn>
                              </p:par>
                              <p:par>
                                <p:cTn id="630" presetID="7" presetClass="emph" presetSubtype="2" fill="hold" nodeType="withEffect">
                                  <p:stCondLst>
                                    <p:cond delay="0"/>
                                  </p:stCondLst>
                                  <p:childTnLst>
                                    <p:animClr clrSpc="rgb" dir="cw">
                                      <p:cBhvr>
                                        <p:cTn id="631" dur="2000" fill="hold"/>
                                        <p:tgtEl>
                                          <p:spTgt spid="18"/>
                                        </p:tgtEl>
                                        <p:attrNameLst>
                                          <p:attrName>stroke.color</p:attrName>
                                        </p:attrNameLst>
                                      </p:cBhvr>
                                      <p:to>
                                        <a:srgbClr val="9C9C9C"/>
                                      </p:to>
                                    </p:animClr>
                                    <p:set>
                                      <p:cBhvr>
                                        <p:cTn id="632" dur="2000" fill="hold"/>
                                        <p:tgtEl>
                                          <p:spTgt spid="18"/>
                                        </p:tgtEl>
                                        <p:attrNameLst>
                                          <p:attrName>stroke.on</p:attrName>
                                        </p:attrNameLst>
                                      </p:cBhvr>
                                      <p:to>
                                        <p:strVal val="true"/>
                                      </p:to>
                                    </p:set>
                                  </p:childTnLst>
                                </p:cTn>
                              </p:par>
                              <p:par>
                                <p:cTn id="633" presetID="7" presetClass="emph" presetSubtype="2" fill="hold" nodeType="withEffect">
                                  <p:stCondLst>
                                    <p:cond delay="0"/>
                                  </p:stCondLst>
                                  <p:childTnLst>
                                    <p:animClr clrSpc="rgb" dir="cw">
                                      <p:cBhvr>
                                        <p:cTn id="634" dur="2000" fill="hold"/>
                                        <p:tgtEl>
                                          <p:spTgt spid="12"/>
                                        </p:tgtEl>
                                        <p:attrNameLst>
                                          <p:attrName>stroke.color</p:attrName>
                                        </p:attrNameLst>
                                      </p:cBhvr>
                                      <p:to>
                                        <a:srgbClr val="9C9C9C"/>
                                      </p:to>
                                    </p:animClr>
                                    <p:set>
                                      <p:cBhvr>
                                        <p:cTn id="635" dur="2000" fill="hold"/>
                                        <p:tgtEl>
                                          <p:spTgt spid="12"/>
                                        </p:tgtEl>
                                        <p:attrNameLst>
                                          <p:attrName>stroke.on</p:attrName>
                                        </p:attrNameLst>
                                      </p:cBhvr>
                                      <p:to>
                                        <p:strVal val="true"/>
                                      </p:to>
                                    </p:set>
                                  </p:childTnLst>
                                </p:cTn>
                              </p:par>
                              <p:par>
                                <p:cTn id="636" presetID="7" presetClass="emph" presetSubtype="2" fill="hold" nodeType="withEffect">
                                  <p:stCondLst>
                                    <p:cond delay="0"/>
                                  </p:stCondLst>
                                  <p:childTnLst>
                                    <p:animClr clrSpc="rgb" dir="cw">
                                      <p:cBhvr>
                                        <p:cTn id="637" dur="2000" fill="hold"/>
                                        <p:tgtEl>
                                          <p:spTgt spid="13"/>
                                        </p:tgtEl>
                                        <p:attrNameLst>
                                          <p:attrName>stroke.color</p:attrName>
                                        </p:attrNameLst>
                                      </p:cBhvr>
                                      <p:to>
                                        <a:srgbClr val="9C9C9C"/>
                                      </p:to>
                                    </p:animClr>
                                    <p:set>
                                      <p:cBhvr>
                                        <p:cTn id="638" dur="2000" fill="hold"/>
                                        <p:tgtEl>
                                          <p:spTgt spid="13"/>
                                        </p:tgtEl>
                                        <p:attrNameLst>
                                          <p:attrName>stroke.on</p:attrName>
                                        </p:attrNameLst>
                                      </p:cBhvr>
                                      <p:to>
                                        <p:strVal val="true"/>
                                      </p:to>
                                    </p:set>
                                  </p:childTnLst>
                                </p:cTn>
                              </p:par>
                              <p:par>
                                <p:cTn id="639" presetID="7" presetClass="emph" presetSubtype="2" fill="hold" nodeType="withEffect">
                                  <p:stCondLst>
                                    <p:cond delay="0"/>
                                  </p:stCondLst>
                                  <p:childTnLst>
                                    <p:animClr clrSpc="rgb" dir="cw">
                                      <p:cBhvr>
                                        <p:cTn id="640" dur="2000" fill="hold"/>
                                        <p:tgtEl>
                                          <p:spTgt spid="15"/>
                                        </p:tgtEl>
                                        <p:attrNameLst>
                                          <p:attrName>stroke.color</p:attrName>
                                        </p:attrNameLst>
                                      </p:cBhvr>
                                      <p:to>
                                        <a:srgbClr val="9C9C9C"/>
                                      </p:to>
                                    </p:animClr>
                                    <p:set>
                                      <p:cBhvr>
                                        <p:cTn id="641" dur="2000" fill="hold"/>
                                        <p:tgtEl>
                                          <p:spTgt spid="15"/>
                                        </p:tgtEl>
                                        <p:attrNameLst>
                                          <p:attrName>stroke.on</p:attrName>
                                        </p:attrNameLst>
                                      </p:cBhvr>
                                      <p:to>
                                        <p:strVal val="true"/>
                                      </p:to>
                                    </p:set>
                                  </p:childTnLst>
                                </p:cTn>
                              </p:par>
                              <p:par>
                                <p:cTn id="642" presetID="7" presetClass="emph" presetSubtype="2" fill="hold" nodeType="withEffect">
                                  <p:stCondLst>
                                    <p:cond delay="0"/>
                                  </p:stCondLst>
                                  <p:childTnLst>
                                    <p:animClr clrSpc="rgb" dir="cw">
                                      <p:cBhvr>
                                        <p:cTn id="643" dur="2000" fill="hold"/>
                                        <p:tgtEl>
                                          <p:spTgt spid="14"/>
                                        </p:tgtEl>
                                        <p:attrNameLst>
                                          <p:attrName>stroke.color</p:attrName>
                                        </p:attrNameLst>
                                      </p:cBhvr>
                                      <p:to>
                                        <a:srgbClr val="9C9C9C"/>
                                      </p:to>
                                    </p:animClr>
                                    <p:set>
                                      <p:cBhvr>
                                        <p:cTn id="644" dur="2000" fill="hold"/>
                                        <p:tgtEl>
                                          <p:spTgt spid="14"/>
                                        </p:tgtEl>
                                        <p:attrNameLst>
                                          <p:attrName>stroke.on</p:attrName>
                                        </p:attrNameLst>
                                      </p:cBhvr>
                                      <p:to>
                                        <p:strVal val="true"/>
                                      </p:to>
                                    </p:set>
                                  </p:childTnLst>
                                </p:cTn>
                              </p:par>
                              <p:par>
                                <p:cTn id="645" presetID="7" presetClass="emph" presetSubtype="2" fill="hold" nodeType="withEffect">
                                  <p:stCondLst>
                                    <p:cond delay="0"/>
                                  </p:stCondLst>
                                  <p:childTnLst>
                                    <p:animClr clrSpc="rgb" dir="cw">
                                      <p:cBhvr>
                                        <p:cTn id="646" dur="2000" fill="hold"/>
                                        <p:tgtEl>
                                          <p:spTgt spid="7"/>
                                        </p:tgtEl>
                                        <p:attrNameLst>
                                          <p:attrName>stroke.color</p:attrName>
                                        </p:attrNameLst>
                                      </p:cBhvr>
                                      <p:to>
                                        <a:srgbClr val="9C9C9C"/>
                                      </p:to>
                                    </p:animClr>
                                    <p:set>
                                      <p:cBhvr>
                                        <p:cTn id="647" dur="2000" fill="hold"/>
                                        <p:tgtEl>
                                          <p:spTgt spid="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0" grpId="0" animBg="1"/>
      <p:bldP spid="21" grpId="0" animBg="1"/>
      <p:bldP spid="22" grpId="0" animBg="1"/>
      <p:bldP spid="23" grpId="0" animBg="1"/>
      <p:bldP spid="24" grpId="0" animBg="1"/>
      <p:bldP spid="25" grpId="0" animBg="1"/>
      <p:bldP spid="26"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50" grpId="0"/>
      <p:bldP spid="52" grpId="0"/>
      <p:bldP spid="55" grpId="0"/>
      <p:bldP spid="56" grpId="0"/>
      <p:bldP spid="57" grpId="0"/>
      <p:bldP spid="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A46A-42BA-3C05-203E-D7E28B644128}"/>
              </a:ext>
            </a:extLst>
          </p:cNvPr>
          <p:cNvSpPr>
            <a:spLocks noGrp="1"/>
          </p:cNvSpPr>
          <p:nvPr>
            <p:ph type="title"/>
          </p:nvPr>
        </p:nvSpPr>
        <p:spPr/>
        <p:txBody>
          <a:bodyPr/>
          <a:lstStyle/>
          <a:p>
            <a:r>
              <a:rPr lang="en-US" dirty="0"/>
              <a:t>Dijkstra’s Algorithm Example 4</a:t>
            </a:r>
            <a:endParaRPr lang="en-SE" dirty="0"/>
          </a:p>
        </p:txBody>
      </p:sp>
      <p:sp>
        <p:nvSpPr>
          <p:cNvPr id="3" name="Content Placeholder 2">
            <a:extLst>
              <a:ext uri="{FF2B5EF4-FFF2-40B4-BE49-F238E27FC236}">
                <a16:creationId xmlns:a16="http://schemas.microsoft.com/office/drawing/2014/main" id="{E3A7564D-760C-A7BE-2AA9-F3A808549411}"/>
              </a:ext>
            </a:extLst>
          </p:cNvPr>
          <p:cNvSpPr>
            <a:spLocks noGrp="1"/>
          </p:cNvSpPr>
          <p:nvPr>
            <p:ph idx="1"/>
          </p:nvPr>
        </p:nvSpPr>
        <p:spPr/>
        <p:txBody>
          <a:bodyPr/>
          <a:lstStyle/>
          <a:p>
            <a:r>
              <a:rPr lang="en-GB" dirty="0"/>
              <a:t>Suppose we run Dijkstra’s single source shortest-path algorithm on the following edge weighted directed graph with vertex P as the source. In what order do the vertices get included into the set of vertices for which the shortest path distances are finalized? </a:t>
            </a:r>
          </a:p>
          <a:p>
            <a:r>
              <a:rPr lang="en-GB" dirty="0"/>
              <a:t>ANS: </a:t>
            </a:r>
            <a:r>
              <a:rPr lang="pt-BR" dirty="0"/>
              <a:t>P, Q, R, U, S, T</a:t>
            </a:r>
            <a:endParaRPr lang="en-SE" dirty="0"/>
          </a:p>
        </p:txBody>
      </p:sp>
      <p:pic>
        <p:nvPicPr>
          <p:cNvPr id="4" name="Picture 3">
            <a:extLst>
              <a:ext uri="{FF2B5EF4-FFF2-40B4-BE49-F238E27FC236}">
                <a16:creationId xmlns:a16="http://schemas.microsoft.com/office/drawing/2014/main" id="{79213726-1327-303E-9D42-C45432C32B2E}"/>
              </a:ext>
            </a:extLst>
          </p:cNvPr>
          <p:cNvPicPr>
            <a:picLocks noChangeAspect="1"/>
          </p:cNvPicPr>
          <p:nvPr/>
        </p:nvPicPr>
        <p:blipFill>
          <a:blip r:embed="rId2"/>
          <a:stretch>
            <a:fillRect/>
          </a:stretch>
        </p:blipFill>
        <p:spPr>
          <a:xfrm>
            <a:off x="916440" y="3884952"/>
            <a:ext cx="7508568" cy="2946400"/>
          </a:xfrm>
          <a:prstGeom prst="rect">
            <a:avLst/>
          </a:prstGeom>
        </p:spPr>
      </p:pic>
    </p:spTree>
    <p:extLst>
      <p:ext uri="{BB962C8B-B14F-4D97-AF65-F5344CB8AC3E}">
        <p14:creationId xmlns:p14="http://schemas.microsoft.com/office/powerpoint/2010/main" val="63385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89855-54BF-BC48-BBB2-6F75257BE03B}"/>
              </a:ext>
            </a:extLst>
          </p:cNvPr>
          <p:cNvSpPr>
            <a:spLocks noGrp="1"/>
          </p:cNvSpPr>
          <p:nvPr>
            <p:ph type="title"/>
          </p:nvPr>
        </p:nvSpPr>
        <p:spPr>
          <a:xfrm>
            <a:off x="432033" y="274638"/>
            <a:ext cx="8300906" cy="1143000"/>
          </a:xfrm>
        </p:spPr>
        <p:txBody>
          <a:bodyPr>
            <a:normAutofit fontScale="90000"/>
          </a:bodyPr>
          <a:lstStyle/>
          <a:p>
            <a:r>
              <a:rPr lang="en-US" spc="-18" dirty="0">
                <a:latin typeface="Arial"/>
                <a:cs typeface="Arial"/>
              </a:rPr>
              <a:t>Shortest </a:t>
            </a:r>
            <a:r>
              <a:rPr lang="en-US" spc="-4" dirty="0">
                <a:latin typeface="Arial"/>
                <a:cs typeface="Arial"/>
              </a:rPr>
              <a:t>Paths </a:t>
            </a:r>
            <a:r>
              <a:rPr lang="en-US" spc="14" dirty="0">
                <a:latin typeface="Arial"/>
                <a:cs typeface="Arial"/>
              </a:rPr>
              <a:t>in </a:t>
            </a:r>
            <a:r>
              <a:rPr lang="en-US" spc="32" dirty="0">
                <a:latin typeface="Arial"/>
                <a:cs typeface="Arial"/>
              </a:rPr>
              <a:t>an </a:t>
            </a:r>
            <a:r>
              <a:rPr lang="en-US" spc="11" dirty="0">
                <a:latin typeface="Arial"/>
                <a:cs typeface="Arial"/>
              </a:rPr>
              <a:t>Edge-weighted</a:t>
            </a:r>
            <a:r>
              <a:rPr lang="en-US" spc="285" dirty="0">
                <a:latin typeface="Arial"/>
                <a:cs typeface="Arial"/>
              </a:rPr>
              <a:t> </a:t>
            </a:r>
            <a:r>
              <a:rPr lang="en-US" spc="60" dirty="0">
                <a:latin typeface="Arial"/>
                <a:cs typeface="Arial"/>
              </a:rPr>
              <a:t>Digraph</a:t>
            </a:r>
            <a:endParaRPr lang="en-US" dirty="0"/>
          </a:p>
        </p:txBody>
      </p:sp>
      <p:sp>
        <p:nvSpPr>
          <p:cNvPr id="4" name="object 2">
            <a:extLst>
              <a:ext uri="{FF2B5EF4-FFF2-40B4-BE49-F238E27FC236}">
                <a16:creationId xmlns:a16="http://schemas.microsoft.com/office/drawing/2014/main" id="{4105BF4B-6A6F-DA45-92E0-EE283E6EC004}"/>
              </a:ext>
            </a:extLst>
          </p:cNvPr>
          <p:cNvSpPr txBox="1"/>
          <p:nvPr/>
        </p:nvSpPr>
        <p:spPr>
          <a:xfrm>
            <a:off x="834300" y="1351700"/>
            <a:ext cx="7750900" cy="646331"/>
          </a:xfrm>
          <a:prstGeom prst="rect">
            <a:avLst/>
          </a:prstGeom>
          <a:solidFill>
            <a:srgbClr val="E6A20E"/>
          </a:solidFill>
        </p:spPr>
        <p:txBody>
          <a:bodyPr wrap="square">
            <a:spAutoFit/>
          </a:bodyPr>
          <a:lstStyle>
            <a:defPPr>
              <a:defRPr lang="en-US"/>
            </a:defPPr>
            <a:lvl1pPr algn="ctr">
              <a:defRPr sz="1600">
                <a:latin typeface="Arial"/>
                <a:cs typeface="Arial"/>
              </a:defRPr>
            </a:lvl1pPr>
          </a:lstStyle>
          <a:p>
            <a:pPr algn="l"/>
            <a:r>
              <a:rPr sz="1800" dirty="0"/>
              <a:t>Given an edge-weighted digraph, find the shortest path from</a:t>
            </a:r>
            <a:r>
              <a:rPr lang="en-GB" sz="1800" dirty="0"/>
              <a:t> source vertex</a:t>
            </a:r>
            <a:r>
              <a:rPr sz="1800" dirty="0"/>
              <a:t> s to t.</a:t>
            </a:r>
          </a:p>
        </p:txBody>
      </p:sp>
      <p:graphicFrame>
        <p:nvGraphicFramePr>
          <p:cNvPr id="5" name="object 4">
            <a:extLst>
              <a:ext uri="{FF2B5EF4-FFF2-40B4-BE49-F238E27FC236}">
                <a16:creationId xmlns:a16="http://schemas.microsoft.com/office/drawing/2014/main" id="{1551EB4A-0155-9848-87C4-5BB49D93E664}"/>
              </a:ext>
            </a:extLst>
          </p:cNvPr>
          <p:cNvGraphicFramePr>
            <a:graphicFrameLocks noGrp="1"/>
          </p:cNvGraphicFramePr>
          <p:nvPr/>
        </p:nvGraphicFramePr>
        <p:xfrm>
          <a:off x="1041272" y="2306334"/>
          <a:ext cx="1087636" cy="3830010"/>
        </p:xfrm>
        <a:graphic>
          <a:graphicData uri="http://schemas.openxmlformats.org/drawingml/2006/table">
            <a:tbl>
              <a:tblPr firstRow="1" bandRow="1">
                <a:tableStyleId>{2D5ABB26-0587-4C30-8999-92F81FD0307C}</a:tableStyleId>
              </a:tblPr>
              <a:tblGrid>
                <a:gridCol w="543818">
                  <a:extLst>
                    <a:ext uri="{9D8B030D-6E8A-4147-A177-3AD203B41FA5}">
                      <a16:colId xmlns:a16="http://schemas.microsoft.com/office/drawing/2014/main" val="20000"/>
                    </a:ext>
                  </a:extLst>
                </a:gridCol>
                <a:gridCol w="543818">
                  <a:extLst>
                    <a:ext uri="{9D8B030D-6E8A-4147-A177-3AD203B41FA5}">
                      <a16:colId xmlns:a16="http://schemas.microsoft.com/office/drawing/2014/main" val="20001"/>
                    </a:ext>
                  </a:extLst>
                </a:gridCol>
              </a:tblGrid>
              <a:tr h="213420">
                <a:tc>
                  <a:txBody>
                    <a:bodyPr/>
                    <a:lstStyle/>
                    <a:p>
                      <a:pPr marL="31750">
                        <a:lnSpc>
                          <a:spcPts val="2190"/>
                        </a:lnSpc>
                      </a:pPr>
                      <a:r>
                        <a:rPr sz="1400" spc="-10" dirty="0">
                          <a:solidFill>
                            <a:srgbClr val="231F20"/>
                          </a:solidFill>
                          <a:latin typeface="DejaVu Sans Mono"/>
                          <a:cs typeface="DejaVu Sans Mono"/>
                        </a:rPr>
                        <a:t>4-&gt;5</a:t>
                      </a:r>
                      <a:endParaRPr sz="1400">
                        <a:latin typeface="DejaVu Sans Mono"/>
                        <a:cs typeface="DejaVu Sans Mono"/>
                      </a:endParaRPr>
                    </a:p>
                  </a:txBody>
                  <a:tcPr marL="0" marR="0" marT="0" marB="0">
                    <a:solidFill>
                      <a:srgbClr val="F2F2F2"/>
                    </a:solidFill>
                  </a:tcPr>
                </a:tc>
                <a:tc>
                  <a:txBody>
                    <a:bodyPr/>
                    <a:lstStyle/>
                    <a:p>
                      <a:pPr marR="24130" algn="r">
                        <a:lnSpc>
                          <a:spcPts val="2190"/>
                        </a:lnSpc>
                      </a:pPr>
                      <a:r>
                        <a:rPr sz="1400" dirty="0">
                          <a:solidFill>
                            <a:srgbClr val="231F20"/>
                          </a:solidFill>
                          <a:latin typeface="DejaVu Sans Mono"/>
                          <a:cs typeface="DejaVu Sans Mono"/>
                        </a:rPr>
                        <a:t>0.35</a:t>
                      </a:r>
                      <a:endParaRPr sz="14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0"/>
                  </a:ext>
                </a:extLst>
              </a:tr>
              <a:tr h="222796">
                <a:tc>
                  <a:txBody>
                    <a:bodyPr/>
                    <a:lstStyle/>
                    <a:p>
                      <a:pPr marL="31750">
                        <a:lnSpc>
                          <a:spcPts val="2295"/>
                        </a:lnSpc>
                      </a:pPr>
                      <a:r>
                        <a:rPr sz="1400" spc="-10" dirty="0">
                          <a:solidFill>
                            <a:srgbClr val="231F20"/>
                          </a:solidFill>
                          <a:latin typeface="DejaVu Sans Mono"/>
                          <a:cs typeface="DejaVu Sans Mono"/>
                        </a:rPr>
                        <a:t>5-&gt;4</a:t>
                      </a:r>
                      <a:endParaRPr sz="1400">
                        <a:latin typeface="DejaVu Sans Mono"/>
                        <a:cs typeface="DejaVu Sans Mono"/>
                      </a:endParaRPr>
                    </a:p>
                  </a:txBody>
                  <a:tcPr marL="0" marR="0" marT="0" marB="0">
                    <a:solidFill>
                      <a:srgbClr val="F2F2F2"/>
                    </a:solidFill>
                  </a:tcPr>
                </a:tc>
                <a:tc>
                  <a:txBody>
                    <a:bodyPr/>
                    <a:lstStyle/>
                    <a:p>
                      <a:pPr marR="24130" algn="r">
                        <a:lnSpc>
                          <a:spcPts val="2295"/>
                        </a:lnSpc>
                      </a:pPr>
                      <a:r>
                        <a:rPr sz="1400" dirty="0">
                          <a:solidFill>
                            <a:srgbClr val="231F20"/>
                          </a:solidFill>
                          <a:latin typeface="DejaVu Sans Mono"/>
                          <a:cs typeface="DejaVu Sans Mono"/>
                        </a:rPr>
                        <a:t>0.35</a:t>
                      </a:r>
                      <a:endParaRPr sz="1400" dirty="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1"/>
                  </a:ext>
                </a:extLst>
              </a:tr>
              <a:tr h="222796">
                <a:tc>
                  <a:txBody>
                    <a:bodyPr/>
                    <a:lstStyle/>
                    <a:p>
                      <a:pPr marL="31750">
                        <a:lnSpc>
                          <a:spcPts val="2295"/>
                        </a:lnSpc>
                      </a:pPr>
                      <a:r>
                        <a:rPr sz="1400" spc="-10" dirty="0">
                          <a:solidFill>
                            <a:srgbClr val="231F20"/>
                          </a:solidFill>
                          <a:latin typeface="DejaVu Sans Mono"/>
                          <a:cs typeface="DejaVu Sans Mono"/>
                        </a:rPr>
                        <a:t>4-&gt;7</a:t>
                      </a:r>
                      <a:endParaRPr sz="1400">
                        <a:latin typeface="DejaVu Sans Mono"/>
                        <a:cs typeface="DejaVu Sans Mono"/>
                      </a:endParaRPr>
                    </a:p>
                  </a:txBody>
                  <a:tcPr marL="0" marR="0" marT="0" marB="0">
                    <a:solidFill>
                      <a:srgbClr val="F2F2F2"/>
                    </a:solidFill>
                  </a:tcPr>
                </a:tc>
                <a:tc>
                  <a:txBody>
                    <a:bodyPr/>
                    <a:lstStyle/>
                    <a:p>
                      <a:pPr marR="24130" algn="r">
                        <a:lnSpc>
                          <a:spcPts val="2295"/>
                        </a:lnSpc>
                      </a:pPr>
                      <a:r>
                        <a:rPr sz="1400" dirty="0">
                          <a:solidFill>
                            <a:srgbClr val="231F20"/>
                          </a:solidFill>
                          <a:latin typeface="DejaVu Sans Mono"/>
                          <a:cs typeface="DejaVu Sans Mono"/>
                        </a:rPr>
                        <a:t>0.37</a:t>
                      </a:r>
                      <a:endParaRPr sz="14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2"/>
                  </a:ext>
                </a:extLst>
              </a:tr>
              <a:tr h="222796">
                <a:tc>
                  <a:txBody>
                    <a:bodyPr/>
                    <a:lstStyle/>
                    <a:p>
                      <a:pPr marL="31750">
                        <a:lnSpc>
                          <a:spcPts val="2295"/>
                        </a:lnSpc>
                      </a:pPr>
                      <a:r>
                        <a:rPr sz="1400" spc="-10" dirty="0">
                          <a:solidFill>
                            <a:srgbClr val="231F20"/>
                          </a:solidFill>
                          <a:latin typeface="DejaVu Sans Mono"/>
                          <a:cs typeface="DejaVu Sans Mono"/>
                        </a:rPr>
                        <a:t>5-&gt;7</a:t>
                      </a:r>
                      <a:endParaRPr sz="1400">
                        <a:latin typeface="DejaVu Sans Mono"/>
                        <a:cs typeface="DejaVu Sans Mono"/>
                      </a:endParaRPr>
                    </a:p>
                  </a:txBody>
                  <a:tcPr marL="0" marR="0" marT="0" marB="0">
                    <a:solidFill>
                      <a:srgbClr val="F2F2F2"/>
                    </a:solidFill>
                  </a:tcPr>
                </a:tc>
                <a:tc>
                  <a:txBody>
                    <a:bodyPr/>
                    <a:lstStyle/>
                    <a:p>
                      <a:pPr marR="24130" algn="r">
                        <a:lnSpc>
                          <a:spcPts val="2295"/>
                        </a:lnSpc>
                      </a:pPr>
                      <a:r>
                        <a:rPr sz="1400" dirty="0">
                          <a:solidFill>
                            <a:srgbClr val="231F20"/>
                          </a:solidFill>
                          <a:latin typeface="DejaVu Sans Mono"/>
                          <a:cs typeface="DejaVu Sans Mono"/>
                        </a:rPr>
                        <a:t>0.28</a:t>
                      </a:r>
                      <a:endParaRPr sz="14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3"/>
                  </a:ext>
                </a:extLst>
              </a:tr>
              <a:tr h="222796">
                <a:tc>
                  <a:txBody>
                    <a:bodyPr/>
                    <a:lstStyle/>
                    <a:p>
                      <a:pPr marL="31750">
                        <a:lnSpc>
                          <a:spcPts val="2295"/>
                        </a:lnSpc>
                      </a:pPr>
                      <a:r>
                        <a:rPr sz="1400" spc="-10" dirty="0">
                          <a:solidFill>
                            <a:srgbClr val="231F20"/>
                          </a:solidFill>
                          <a:latin typeface="DejaVu Sans Mono"/>
                          <a:cs typeface="DejaVu Sans Mono"/>
                        </a:rPr>
                        <a:t>7-&gt;5</a:t>
                      </a:r>
                      <a:endParaRPr sz="1400">
                        <a:latin typeface="DejaVu Sans Mono"/>
                        <a:cs typeface="DejaVu Sans Mono"/>
                      </a:endParaRPr>
                    </a:p>
                  </a:txBody>
                  <a:tcPr marL="0" marR="0" marT="0" marB="0">
                    <a:solidFill>
                      <a:srgbClr val="F2F2F2"/>
                    </a:solidFill>
                  </a:tcPr>
                </a:tc>
                <a:tc>
                  <a:txBody>
                    <a:bodyPr/>
                    <a:lstStyle/>
                    <a:p>
                      <a:pPr marR="24130" algn="r">
                        <a:lnSpc>
                          <a:spcPts val="2295"/>
                        </a:lnSpc>
                      </a:pPr>
                      <a:r>
                        <a:rPr sz="1400" dirty="0">
                          <a:solidFill>
                            <a:srgbClr val="231F20"/>
                          </a:solidFill>
                          <a:latin typeface="DejaVu Sans Mono"/>
                          <a:cs typeface="DejaVu Sans Mono"/>
                        </a:rPr>
                        <a:t>0.28</a:t>
                      </a:r>
                      <a:endParaRPr sz="14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4"/>
                  </a:ext>
                </a:extLst>
              </a:tr>
              <a:tr h="222796">
                <a:tc>
                  <a:txBody>
                    <a:bodyPr/>
                    <a:lstStyle/>
                    <a:p>
                      <a:pPr marL="31750">
                        <a:lnSpc>
                          <a:spcPts val="2295"/>
                        </a:lnSpc>
                      </a:pPr>
                      <a:r>
                        <a:rPr sz="1400" spc="-10" dirty="0">
                          <a:solidFill>
                            <a:srgbClr val="231F20"/>
                          </a:solidFill>
                          <a:latin typeface="DejaVu Sans Mono"/>
                          <a:cs typeface="DejaVu Sans Mono"/>
                        </a:rPr>
                        <a:t>5-&gt;1</a:t>
                      </a:r>
                      <a:endParaRPr sz="1400">
                        <a:latin typeface="DejaVu Sans Mono"/>
                        <a:cs typeface="DejaVu Sans Mono"/>
                      </a:endParaRPr>
                    </a:p>
                  </a:txBody>
                  <a:tcPr marL="0" marR="0" marT="0" marB="0">
                    <a:solidFill>
                      <a:srgbClr val="F2F2F2"/>
                    </a:solidFill>
                  </a:tcPr>
                </a:tc>
                <a:tc>
                  <a:txBody>
                    <a:bodyPr/>
                    <a:lstStyle/>
                    <a:p>
                      <a:pPr marR="24130" algn="r">
                        <a:lnSpc>
                          <a:spcPts val="2295"/>
                        </a:lnSpc>
                      </a:pPr>
                      <a:r>
                        <a:rPr sz="1400" dirty="0">
                          <a:solidFill>
                            <a:srgbClr val="231F20"/>
                          </a:solidFill>
                          <a:latin typeface="DejaVu Sans Mono"/>
                          <a:cs typeface="DejaVu Sans Mono"/>
                        </a:rPr>
                        <a:t>0.32</a:t>
                      </a:r>
                      <a:endParaRPr sz="1400" dirty="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5"/>
                  </a:ext>
                </a:extLst>
              </a:tr>
              <a:tr h="222796">
                <a:tc>
                  <a:txBody>
                    <a:bodyPr/>
                    <a:lstStyle/>
                    <a:p>
                      <a:pPr marL="31750">
                        <a:lnSpc>
                          <a:spcPts val="2295"/>
                        </a:lnSpc>
                      </a:pPr>
                      <a:r>
                        <a:rPr sz="1400" spc="-10" dirty="0">
                          <a:solidFill>
                            <a:srgbClr val="231F20"/>
                          </a:solidFill>
                          <a:latin typeface="DejaVu Sans Mono"/>
                          <a:cs typeface="DejaVu Sans Mono"/>
                        </a:rPr>
                        <a:t>0-&gt;4</a:t>
                      </a:r>
                      <a:endParaRPr sz="1400">
                        <a:latin typeface="DejaVu Sans Mono"/>
                        <a:cs typeface="DejaVu Sans Mono"/>
                      </a:endParaRPr>
                    </a:p>
                  </a:txBody>
                  <a:tcPr marL="0" marR="0" marT="0" marB="0">
                    <a:solidFill>
                      <a:srgbClr val="F2F2F2"/>
                    </a:solidFill>
                  </a:tcPr>
                </a:tc>
                <a:tc>
                  <a:txBody>
                    <a:bodyPr/>
                    <a:lstStyle/>
                    <a:p>
                      <a:pPr marR="24130" algn="r">
                        <a:lnSpc>
                          <a:spcPts val="2295"/>
                        </a:lnSpc>
                      </a:pPr>
                      <a:r>
                        <a:rPr sz="1400" dirty="0">
                          <a:solidFill>
                            <a:srgbClr val="231F20"/>
                          </a:solidFill>
                          <a:latin typeface="DejaVu Sans Mono"/>
                          <a:cs typeface="DejaVu Sans Mono"/>
                        </a:rPr>
                        <a:t>0.38</a:t>
                      </a:r>
                      <a:endParaRPr sz="1400" dirty="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6"/>
                  </a:ext>
                </a:extLst>
              </a:tr>
              <a:tr h="222796">
                <a:tc>
                  <a:txBody>
                    <a:bodyPr/>
                    <a:lstStyle/>
                    <a:p>
                      <a:pPr marL="31750">
                        <a:lnSpc>
                          <a:spcPts val="2295"/>
                        </a:lnSpc>
                      </a:pPr>
                      <a:r>
                        <a:rPr sz="1400" spc="-10" dirty="0">
                          <a:solidFill>
                            <a:srgbClr val="231F20"/>
                          </a:solidFill>
                          <a:latin typeface="DejaVu Sans Mono"/>
                          <a:cs typeface="DejaVu Sans Mono"/>
                        </a:rPr>
                        <a:t>0-&gt;2</a:t>
                      </a:r>
                      <a:endParaRPr sz="1400">
                        <a:latin typeface="DejaVu Sans Mono"/>
                        <a:cs typeface="DejaVu Sans Mono"/>
                      </a:endParaRPr>
                    </a:p>
                  </a:txBody>
                  <a:tcPr marL="0" marR="0" marT="0" marB="0">
                    <a:solidFill>
                      <a:srgbClr val="F2F2F2"/>
                    </a:solidFill>
                  </a:tcPr>
                </a:tc>
                <a:tc>
                  <a:txBody>
                    <a:bodyPr/>
                    <a:lstStyle/>
                    <a:p>
                      <a:pPr marR="24130" algn="r">
                        <a:lnSpc>
                          <a:spcPts val="2295"/>
                        </a:lnSpc>
                      </a:pPr>
                      <a:r>
                        <a:rPr sz="1400" dirty="0">
                          <a:solidFill>
                            <a:srgbClr val="231F20"/>
                          </a:solidFill>
                          <a:latin typeface="DejaVu Sans Mono"/>
                          <a:cs typeface="DejaVu Sans Mono"/>
                        </a:rPr>
                        <a:t>0.26</a:t>
                      </a:r>
                      <a:endParaRPr sz="1400" dirty="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7"/>
                  </a:ext>
                </a:extLst>
              </a:tr>
              <a:tr h="222796">
                <a:tc>
                  <a:txBody>
                    <a:bodyPr/>
                    <a:lstStyle/>
                    <a:p>
                      <a:pPr marL="31750">
                        <a:lnSpc>
                          <a:spcPts val="2295"/>
                        </a:lnSpc>
                      </a:pPr>
                      <a:r>
                        <a:rPr sz="1400" spc="-10" dirty="0">
                          <a:solidFill>
                            <a:srgbClr val="231F20"/>
                          </a:solidFill>
                          <a:latin typeface="DejaVu Sans Mono"/>
                          <a:cs typeface="DejaVu Sans Mono"/>
                        </a:rPr>
                        <a:t>7-&gt;3</a:t>
                      </a:r>
                      <a:endParaRPr sz="1400">
                        <a:latin typeface="DejaVu Sans Mono"/>
                        <a:cs typeface="DejaVu Sans Mono"/>
                      </a:endParaRPr>
                    </a:p>
                  </a:txBody>
                  <a:tcPr marL="0" marR="0" marT="0" marB="0">
                    <a:solidFill>
                      <a:srgbClr val="F2F2F2"/>
                    </a:solidFill>
                  </a:tcPr>
                </a:tc>
                <a:tc>
                  <a:txBody>
                    <a:bodyPr/>
                    <a:lstStyle/>
                    <a:p>
                      <a:pPr marR="24130" algn="r">
                        <a:lnSpc>
                          <a:spcPts val="2295"/>
                        </a:lnSpc>
                      </a:pPr>
                      <a:r>
                        <a:rPr sz="1400" dirty="0">
                          <a:solidFill>
                            <a:srgbClr val="231F20"/>
                          </a:solidFill>
                          <a:latin typeface="DejaVu Sans Mono"/>
                          <a:cs typeface="DejaVu Sans Mono"/>
                        </a:rPr>
                        <a:t>0.39</a:t>
                      </a:r>
                      <a:endParaRPr sz="14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8"/>
                  </a:ext>
                </a:extLst>
              </a:tr>
              <a:tr h="222796">
                <a:tc>
                  <a:txBody>
                    <a:bodyPr/>
                    <a:lstStyle/>
                    <a:p>
                      <a:pPr marL="31750">
                        <a:lnSpc>
                          <a:spcPts val="2295"/>
                        </a:lnSpc>
                      </a:pPr>
                      <a:r>
                        <a:rPr sz="1400" spc="-10" dirty="0">
                          <a:solidFill>
                            <a:srgbClr val="231F20"/>
                          </a:solidFill>
                          <a:latin typeface="DejaVu Sans Mono"/>
                          <a:cs typeface="DejaVu Sans Mono"/>
                        </a:rPr>
                        <a:t>1-&gt;3</a:t>
                      </a:r>
                      <a:endParaRPr sz="1400">
                        <a:latin typeface="DejaVu Sans Mono"/>
                        <a:cs typeface="DejaVu Sans Mono"/>
                      </a:endParaRPr>
                    </a:p>
                  </a:txBody>
                  <a:tcPr marL="0" marR="0" marT="0" marB="0">
                    <a:solidFill>
                      <a:srgbClr val="F2F2F2"/>
                    </a:solidFill>
                  </a:tcPr>
                </a:tc>
                <a:tc>
                  <a:txBody>
                    <a:bodyPr/>
                    <a:lstStyle/>
                    <a:p>
                      <a:pPr marR="24130" algn="r">
                        <a:lnSpc>
                          <a:spcPts val="2295"/>
                        </a:lnSpc>
                      </a:pPr>
                      <a:r>
                        <a:rPr sz="1400" dirty="0">
                          <a:solidFill>
                            <a:srgbClr val="231F20"/>
                          </a:solidFill>
                          <a:latin typeface="DejaVu Sans Mono"/>
                          <a:cs typeface="DejaVu Sans Mono"/>
                        </a:rPr>
                        <a:t>0.29</a:t>
                      </a:r>
                      <a:endParaRPr sz="1400" dirty="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9"/>
                  </a:ext>
                </a:extLst>
              </a:tr>
              <a:tr h="222796">
                <a:tc>
                  <a:txBody>
                    <a:bodyPr/>
                    <a:lstStyle/>
                    <a:p>
                      <a:pPr marL="31750">
                        <a:lnSpc>
                          <a:spcPts val="2295"/>
                        </a:lnSpc>
                      </a:pPr>
                      <a:r>
                        <a:rPr sz="1400" spc="-10" dirty="0">
                          <a:solidFill>
                            <a:srgbClr val="231F20"/>
                          </a:solidFill>
                          <a:latin typeface="DejaVu Sans Mono"/>
                          <a:cs typeface="DejaVu Sans Mono"/>
                        </a:rPr>
                        <a:t>2-&gt;7</a:t>
                      </a:r>
                      <a:endParaRPr sz="1400">
                        <a:latin typeface="DejaVu Sans Mono"/>
                        <a:cs typeface="DejaVu Sans Mono"/>
                      </a:endParaRPr>
                    </a:p>
                  </a:txBody>
                  <a:tcPr marL="0" marR="0" marT="0" marB="0">
                    <a:solidFill>
                      <a:srgbClr val="F2F2F2"/>
                    </a:solidFill>
                  </a:tcPr>
                </a:tc>
                <a:tc>
                  <a:txBody>
                    <a:bodyPr/>
                    <a:lstStyle/>
                    <a:p>
                      <a:pPr marR="24130" algn="r">
                        <a:lnSpc>
                          <a:spcPts val="2295"/>
                        </a:lnSpc>
                      </a:pPr>
                      <a:r>
                        <a:rPr sz="1400" dirty="0">
                          <a:solidFill>
                            <a:srgbClr val="231F20"/>
                          </a:solidFill>
                          <a:latin typeface="DejaVu Sans Mono"/>
                          <a:cs typeface="DejaVu Sans Mono"/>
                        </a:rPr>
                        <a:t>0.34</a:t>
                      </a:r>
                      <a:endParaRPr sz="14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10"/>
                  </a:ext>
                </a:extLst>
              </a:tr>
              <a:tr h="222796">
                <a:tc>
                  <a:txBody>
                    <a:bodyPr/>
                    <a:lstStyle/>
                    <a:p>
                      <a:pPr marL="31750">
                        <a:lnSpc>
                          <a:spcPts val="2295"/>
                        </a:lnSpc>
                      </a:pPr>
                      <a:r>
                        <a:rPr sz="1400" spc="-10" dirty="0">
                          <a:solidFill>
                            <a:srgbClr val="231F20"/>
                          </a:solidFill>
                          <a:latin typeface="DejaVu Sans Mono"/>
                          <a:cs typeface="DejaVu Sans Mono"/>
                        </a:rPr>
                        <a:t>6-&gt;2</a:t>
                      </a:r>
                      <a:endParaRPr sz="1400">
                        <a:latin typeface="DejaVu Sans Mono"/>
                        <a:cs typeface="DejaVu Sans Mono"/>
                      </a:endParaRPr>
                    </a:p>
                  </a:txBody>
                  <a:tcPr marL="0" marR="0" marT="0" marB="0">
                    <a:solidFill>
                      <a:srgbClr val="F2F2F2"/>
                    </a:solidFill>
                  </a:tcPr>
                </a:tc>
                <a:tc>
                  <a:txBody>
                    <a:bodyPr/>
                    <a:lstStyle/>
                    <a:p>
                      <a:pPr marR="24130" algn="r">
                        <a:lnSpc>
                          <a:spcPts val="2295"/>
                        </a:lnSpc>
                      </a:pPr>
                      <a:r>
                        <a:rPr sz="1400" dirty="0">
                          <a:solidFill>
                            <a:srgbClr val="231F20"/>
                          </a:solidFill>
                          <a:latin typeface="DejaVu Sans Mono"/>
                          <a:cs typeface="DejaVu Sans Mono"/>
                        </a:rPr>
                        <a:t>0.40</a:t>
                      </a:r>
                      <a:endParaRPr sz="14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11"/>
                  </a:ext>
                </a:extLst>
              </a:tr>
              <a:tr h="222796">
                <a:tc>
                  <a:txBody>
                    <a:bodyPr/>
                    <a:lstStyle/>
                    <a:p>
                      <a:pPr marL="31750">
                        <a:lnSpc>
                          <a:spcPts val="2295"/>
                        </a:lnSpc>
                      </a:pPr>
                      <a:r>
                        <a:rPr sz="1400" spc="-10" dirty="0">
                          <a:solidFill>
                            <a:srgbClr val="231F20"/>
                          </a:solidFill>
                          <a:latin typeface="DejaVu Sans Mono"/>
                          <a:cs typeface="DejaVu Sans Mono"/>
                        </a:rPr>
                        <a:t>3-&gt;6</a:t>
                      </a:r>
                      <a:endParaRPr sz="1400">
                        <a:latin typeface="DejaVu Sans Mono"/>
                        <a:cs typeface="DejaVu Sans Mono"/>
                      </a:endParaRPr>
                    </a:p>
                  </a:txBody>
                  <a:tcPr marL="0" marR="0" marT="0" marB="0">
                    <a:solidFill>
                      <a:srgbClr val="F2F2F2"/>
                    </a:solidFill>
                  </a:tcPr>
                </a:tc>
                <a:tc>
                  <a:txBody>
                    <a:bodyPr/>
                    <a:lstStyle/>
                    <a:p>
                      <a:pPr marR="24130" algn="r">
                        <a:lnSpc>
                          <a:spcPts val="2295"/>
                        </a:lnSpc>
                      </a:pPr>
                      <a:r>
                        <a:rPr sz="1400" dirty="0">
                          <a:solidFill>
                            <a:srgbClr val="231F20"/>
                          </a:solidFill>
                          <a:latin typeface="DejaVu Sans Mono"/>
                          <a:cs typeface="DejaVu Sans Mono"/>
                        </a:rPr>
                        <a:t>0.52</a:t>
                      </a:r>
                      <a:endParaRPr sz="14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12"/>
                  </a:ext>
                </a:extLst>
              </a:tr>
              <a:tr h="222796">
                <a:tc>
                  <a:txBody>
                    <a:bodyPr/>
                    <a:lstStyle/>
                    <a:p>
                      <a:pPr marL="31750">
                        <a:lnSpc>
                          <a:spcPts val="2295"/>
                        </a:lnSpc>
                      </a:pPr>
                      <a:r>
                        <a:rPr sz="1400" spc="-10" dirty="0">
                          <a:solidFill>
                            <a:srgbClr val="231F20"/>
                          </a:solidFill>
                          <a:latin typeface="DejaVu Sans Mono"/>
                          <a:cs typeface="DejaVu Sans Mono"/>
                        </a:rPr>
                        <a:t>6-&gt;0</a:t>
                      </a:r>
                      <a:endParaRPr sz="1400">
                        <a:latin typeface="DejaVu Sans Mono"/>
                        <a:cs typeface="DejaVu Sans Mono"/>
                      </a:endParaRPr>
                    </a:p>
                  </a:txBody>
                  <a:tcPr marL="0" marR="0" marT="0" marB="0">
                    <a:solidFill>
                      <a:srgbClr val="F2F2F2"/>
                    </a:solidFill>
                  </a:tcPr>
                </a:tc>
                <a:tc>
                  <a:txBody>
                    <a:bodyPr/>
                    <a:lstStyle/>
                    <a:p>
                      <a:pPr marR="24130" algn="r">
                        <a:lnSpc>
                          <a:spcPts val="2295"/>
                        </a:lnSpc>
                      </a:pPr>
                      <a:r>
                        <a:rPr sz="1400" dirty="0">
                          <a:solidFill>
                            <a:srgbClr val="231F20"/>
                          </a:solidFill>
                          <a:latin typeface="DejaVu Sans Mono"/>
                          <a:cs typeface="DejaVu Sans Mono"/>
                        </a:rPr>
                        <a:t>0.58</a:t>
                      </a:r>
                      <a:endParaRPr sz="14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13"/>
                  </a:ext>
                </a:extLst>
              </a:tr>
              <a:tr h="213420">
                <a:tc>
                  <a:txBody>
                    <a:bodyPr/>
                    <a:lstStyle/>
                    <a:p>
                      <a:pPr marL="31750">
                        <a:lnSpc>
                          <a:spcPts val="2290"/>
                        </a:lnSpc>
                      </a:pPr>
                      <a:r>
                        <a:rPr sz="1400" spc="-10" dirty="0">
                          <a:solidFill>
                            <a:srgbClr val="231F20"/>
                          </a:solidFill>
                          <a:latin typeface="DejaVu Sans Mono"/>
                          <a:cs typeface="DejaVu Sans Mono"/>
                        </a:rPr>
                        <a:t>6-&gt;4</a:t>
                      </a:r>
                      <a:endParaRPr sz="1400">
                        <a:latin typeface="DejaVu Sans Mono"/>
                        <a:cs typeface="DejaVu Sans Mono"/>
                      </a:endParaRPr>
                    </a:p>
                  </a:txBody>
                  <a:tcPr marL="0" marR="0" marT="0" marB="0">
                    <a:solidFill>
                      <a:srgbClr val="F2F2F2"/>
                    </a:solidFill>
                  </a:tcPr>
                </a:tc>
                <a:tc>
                  <a:txBody>
                    <a:bodyPr/>
                    <a:lstStyle/>
                    <a:p>
                      <a:pPr marR="24130" algn="r">
                        <a:lnSpc>
                          <a:spcPts val="2290"/>
                        </a:lnSpc>
                      </a:pPr>
                      <a:r>
                        <a:rPr sz="1400" dirty="0">
                          <a:solidFill>
                            <a:srgbClr val="231F20"/>
                          </a:solidFill>
                          <a:latin typeface="DejaVu Sans Mono"/>
                          <a:cs typeface="DejaVu Sans Mono"/>
                        </a:rPr>
                        <a:t>0.93</a:t>
                      </a:r>
                      <a:endParaRPr sz="1400" dirty="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14"/>
                  </a:ext>
                </a:extLst>
              </a:tr>
            </a:tbl>
          </a:graphicData>
        </a:graphic>
      </p:graphicFrame>
      <p:graphicFrame>
        <p:nvGraphicFramePr>
          <p:cNvPr id="6" name="object 5">
            <a:extLst>
              <a:ext uri="{FF2B5EF4-FFF2-40B4-BE49-F238E27FC236}">
                <a16:creationId xmlns:a16="http://schemas.microsoft.com/office/drawing/2014/main" id="{B3E16F05-BE7D-2246-BFE5-2079F2B8CE04}"/>
              </a:ext>
            </a:extLst>
          </p:cNvPr>
          <p:cNvGraphicFramePr>
            <a:graphicFrameLocks noGrp="1"/>
          </p:cNvGraphicFramePr>
          <p:nvPr/>
        </p:nvGraphicFramePr>
        <p:xfrm>
          <a:off x="6735280" y="2654843"/>
          <a:ext cx="1087636" cy="758382"/>
        </p:xfrm>
        <a:graphic>
          <a:graphicData uri="http://schemas.openxmlformats.org/drawingml/2006/table">
            <a:tbl>
              <a:tblPr firstRow="1" bandRow="1">
                <a:tableStyleId>{2D5ABB26-0587-4C30-8999-92F81FD0307C}</a:tableStyleId>
              </a:tblPr>
              <a:tblGrid>
                <a:gridCol w="543818">
                  <a:extLst>
                    <a:ext uri="{9D8B030D-6E8A-4147-A177-3AD203B41FA5}">
                      <a16:colId xmlns:a16="http://schemas.microsoft.com/office/drawing/2014/main" val="20000"/>
                    </a:ext>
                  </a:extLst>
                </a:gridCol>
                <a:gridCol w="543818">
                  <a:extLst>
                    <a:ext uri="{9D8B030D-6E8A-4147-A177-3AD203B41FA5}">
                      <a16:colId xmlns:a16="http://schemas.microsoft.com/office/drawing/2014/main" val="20001"/>
                    </a:ext>
                  </a:extLst>
                </a:gridCol>
              </a:tblGrid>
              <a:tr h="213420">
                <a:tc>
                  <a:txBody>
                    <a:bodyPr/>
                    <a:lstStyle/>
                    <a:p>
                      <a:pPr marL="31750">
                        <a:lnSpc>
                          <a:spcPts val="2190"/>
                        </a:lnSpc>
                      </a:pPr>
                      <a:r>
                        <a:rPr sz="1400" spc="-10" dirty="0">
                          <a:solidFill>
                            <a:srgbClr val="231F20"/>
                          </a:solidFill>
                          <a:latin typeface="DejaVu Sans Mono"/>
                          <a:cs typeface="DejaVu Sans Mono"/>
                        </a:rPr>
                        <a:t>2-&gt;7</a:t>
                      </a:r>
                      <a:endParaRPr sz="1400">
                        <a:latin typeface="DejaVu Sans Mono"/>
                        <a:cs typeface="DejaVu Sans Mono"/>
                      </a:endParaRPr>
                    </a:p>
                  </a:txBody>
                  <a:tcPr marL="0" marR="0" marT="0" marB="0">
                    <a:solidFill>
                      <a:srgbClr val="F2F2F2"/>
                    </a:solidFill>
                  </a:tcPr>
                </a:tc>
                <a:tc>
                  <a:txBody>
                    <a:bodyPr/>
                    <a:lstStyle/>
                    <a:p>
                      <a:pPr marR="24130" algn="r">
                        <a:lnSpc>
                          <a:spcPts val="2190"/>
                        </a:lnSpc>
                      </a:pPr>
                      <a:r>
                        <a:rPr sz="1400" dirty="0">
                          <a:solidFill>
                            <a:srgbClr val="231F20"/>
                          </a:solidFill>
                          <a:latin typeface="DejaVu Sans Mono"/>
                          <a:cs typeface="DejaVu Sans Mono"/>
                        </a:rPr>
                        <a:t>0.34</a:t>
                      </a:r>
                      <a:endParaRPr sz="14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0"/>
                  </a:ext>
                </a:extLst>
              </a:tr>
              <a:tr h="222796">
                <a:tc>
                  <a:txBody>
                    <a:bodyPr/>
                    <a:lstStyle/>
                    <a:p>
                      <a:pPr marL="31750">
                        <a:lnSpc>
                          <a:spcPts val="2295"/>
                        </a:lnSpc>
                      </a:pPr>
                      <a:r>
                        <a:rPr sz="1400" spc="-10" dirty="0">
                          <a:solidFill>
                            <a:srgbClr val="231F20"/>
                          </a:solidFill>
                          <a:latin typeface="DejaVu Sans Mono"/>
                          <a:cs typeface="DejaVu Sans Mono"/>
                        </a:rPr>
                        <a:t>7-&gt;3</a:t>
                      </a:r>
                      <a:endParaRPr sz="1400" dirty="0">
                        <a:latin typeface="DejaVu Sans Mono"/>
                        <a:cs typeface="DejaVu Sans Mono"/>
                      </a:endParaRPr>
                    </a:p>
                  </a:txBody>
                  <a:tcPr marL="0" marR="0" marT="0" marB="0">
                    <a:solidFill>
                      <a:srgbClr val="F2F2F2"/>
                    </a:solidFill>
                  </a:tcPr>
                </a:tc>
                <a:tc>
                  <a:txBody>
                    <a:bodyPr/>
                    <a:lstStyle/>
                    <a:p>
                      <a:pPr marR="24130" algn="r">
                        <a:lnSpc>
                          <a:spcPts val="2295"/>
                        </a:lnSpc>
                      </a:pPr>
                      <a:r>
                        <a:rPr sz="1400" dirty="0">
                          <a:solidFill>
                            <a:srgbClr val="231F20"/>
                          </a:solidFill>
                          <a:latin typeface="DejaVu Sans Mono"/>
                          <a:cs typeface="DejaVu Sans Mono"/>
                        </a:rPr>
                        <a:t>0.39</a:t>
                      </a:r>
                      <a:endParaRPr sz="14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1"/>
                  </a:ext>
                </a:extLst>
              </a:tr>
              <a:tr h="213420">
                <a:tc>
                  <a:txBody>
                    <a:bodyPr/>
                    <a:lstStyle/>
                    <a:p>
                      <a:pPr marL="31750">
                        <a:lnSpc>
                          <a:spcPts val="2290"/>
                        </a:lnSpc>
                      </a:pPr>
                      <a:r>
                        <a:rPr sz="1400" spc="-10" dirty="0">
                          <a:solidFill>
                            <a:srgbClr val="231F20"/>
                          </a:solidFill>
                          <a:latin typeface="DejaVu Sans Mono"/>
                          <a:cs typeface="DejaVu Sans Mono"/>
                        </a:rPr>
                        <a:t>3-&gt;6</a:t>
                      </a:r>
                      <a:endParaRPr sz="1400">
                        <a:latin typeface="DejaVu Sans Mono"/>
                        <a:cs typeface="DejaVu Sans Mono"/>
                      </a:endParaRPr>
                    </a:p>
                  </a:txBody>
                  <a:tcPr marL="0" marR="0" marT="0" marB="0">
                    <a:solidFill>
                      <a:srgbClr val="F2F2F2"/>
                    </a:solidFill>
                  </a:tcPr>
                </a:tc>
                <a:tc>
                  <a:txBody>
                    <a:bodyPr/>
                    <a:lstStyle/>
                    <a:p>
                      <a:pPr marR="24130" algn="r">
                        <a:lnSpc>
                          <a:spcPts val="2290"/>
                        </a:lnSpc>
                      </a:pPr>
                      <a:r>
                        <a:rPr sz="1400" dirty="0">
                          <a:solidFill>
                            <a:srgbClr val="231F20"/>
                          </a:solidFill>
                          <a:latin typeface="DejaVu Sans Mono"/>
                          <a:cs typeface="DejaVu Sans Mono"/>
                        </a:rPr>
                        <a:t>0.52</a:t>
                      </a:r>
                      <a:endParaRPr sz="1400" dirty="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2"/>
                  </a:ext>
                </a:extLst>
              </a:tr>
            </a:tbl>
          </a:graphicData>
        </a:graphic>
      </p:graphicFrame>
      <p:sp>
        <p:nvSpPr>
          <p:cNvPr id="7" name="object 6">
            <a:extLst>
              <a:ext uri="{FF2B5EF4-FFF2-40B4-BE49-F238E27FC236}">
                <a16:creationId xmlns:a16="http://schemas.microsoft.com/office/drawing/2014/main" id="{993F19A1-2BBD-8D41-8A30-802FFA71EC3C}"/>
              </a:ext>
            </a:extLst>
          </p:cNvPr>
          <p:cNvSpPr/>
          <p:nvPr/>
        </p:nvSpPr>
        <p:spPr>
          <a:xfrm>
            <a:off x="3489305" y="2556376"/>
            <a:ext cx="350044" cy="117425"/>
          </a:xfrm>
          <a:custGeom>
            <a:avLst/>
            <a:gdLst/>
            <a:ahLst/>
            <a:cxnLst/>
            <a:rect l="l" t="t" r="r" b="b"/>
            <a:pathLst>
              <a:path w="497839" h="167004">
                <a:moveTo>
                  <a:pt x="0" y="0"/>
                </a:moveTo>
                <a:lnTo>
                  <a:pt x="497730" y="166467"/>
                </a:lnTo>
              </a:path>
            </a:pathLst>
          </a:custGeom>
          <a:ln w="35207">
            <a:solidFill>
              <a:srgbClr val="231F20"/>
            </a:solidFill>
          </a:ln>
        </p:spPr>
        <p:txBody>
          <a:bodyPr wrap="square" lIns="0" tIns="0" rIns="0" bIns="0" rtlCol="0"/>
          <a:lstStyle/>
          <a:p>
            <a:endParaRPr sz="1266"/>
          </a:p>
        </p:txBody>
      </p:sp>
      <p:sp>
        <p:nvSpPr>
          <p:cNvPr id="8" name="object 7">
            <a:extLst>
              <a:ext uri="{FF2B5EF4-FFF2-40B4-BE49-F238E27FC236}">
                <a16:creationId xmlns:a16="http://schemas.microsoft.com/office/drawing/2014/main" id="{F40699CD-CCEB-AF4F-8006-572A16D99315}"/>
              </a:ext>
            </a:extLst>
          </p:cNvPr>
          <p:cNvSpPr/>
          <p:nvPr/>
        </p:nvSpPr>
        <p:spPr>
          <a:xfrm>
            <a:off x="3787387" y="2618053"/>
            <a:ext cx="156635" cy="90386"/>
          </a:xfrm>
          <a:prstGeom prst="rect">
            <a:avLst/>
          </a:prstGeom>
          <a:blipFill>
            <a:blip r:embed="rId2" cstate="print"/>
            <a:stretch>
              <a:fillRect/>
            </a:stretch>
          </a:blipFill>
        </p:spPr>
        <p:txBody>
          <a:bodyPr wrap="square" lIns="0" tIns="0" rIns="0" bIns="0" rtlCol="0"/>
          <a:lstStyle/>
          <a:p>
            <a:endParaRPr sz="1266"/>
          </a:p>
        </p:txBody>
      </p:sp>
      <p:sp>
        <p:nvSpPr>
          <p:cNvPr id="9" name="object 8">
            <a:extLst>
              <a:ext uri="{FF2B5EF4-FFF2-40B4-BE49-F238E27FC236}">
                <a16:creationId xmlns:a16="http://schemas.microsoft.com/office/drawing/2014/main" id="{1F2B901B-01B7-FD48-B172-DD6447627E0F}"/>
              </a:ext>
            </a:extLst>
          </p:cNvPr>
          <p:cNvSpPr/>
          <p:nvPr/>
        </p:nvSpPr>
        <p:spPr>
          <a:xfrm>
            <a:off x="3384542" y="2521353"/>
            <a:ext cx="156635" cy="90377"/>
          </a:xfrm>
          <a:prstGeom prst="rect">
            <a:avLst/>
          </a:prstGeom>
          <a:blipFill>
            <a:blip r:embed="rId3" cstate="print"/>
            <a:stretch>
              <a:fillRect/>
            </a:stretch>
          </a:blipFill>
        </p:spPr>
        <p:txBody>
          <a:bodyPr wrap="square" lIns="0" tIns="0" rIns="0" bIns="0" rtlCol="0"/>
          <a:lstStyle/>
          <a:p>
            <a:endParaRPr sz="1266"/>
          </a:p>
        </p:txBody>
      </p:sp>
      <p:sp>
        <p:nvSpPr>
          <p:cNvPr id="10" name="object 9">
            <a:extLst>
              <a:ext uri="{FF2B5EF4-FFF2-40B4-BE49-F238E27FC236}">
                <a16:creationId xmlns:a16="http://schemas.microsoft.com/office/drawing/2014/main" id="{417215AE-CBF1-6A4C-8BD6-06420CDB2D77}"/>
              </a:ext>
            </a:extLst>
          </p:cNvPr>
          <p:cNvSpPr/>
          <p:nvPr/>
        </p:nvSpPr>
        <p:spPr>
          <a:xfrm>
            <a:off x="3769733" y="2548134"/>
            <a:ext cx="350044" cy="117425"/>
          </a:xfrm>
          <a:custGeom>
            <a:avLst/>
            <a:gdLst/>
            <a:ahLst/>
            <a:cxnLst/>
            <a:rect l="l" t="t" r="r" b="b"/>
            <a:pathLst>
              <a:path w="497840" h="167004">
                <a:moveTo>
                  <a:pt x="0" y="0"/>
                </a:moveTo>
                <a:lnTo>
                  <a:pt x="497730" y="166467"/>
                </a:lnTo>
              </a:path>
            </a:pathLst>
          </a:custGeom>
          <a:ln w="35207">
            <a:solidFill>
              <a:srgbClr val="231F20"/>
            </a:solidFill>
          </a:ln>
        </p:spPr>
        <p:txBody>
          <a:bodyPr wrap="square" lIns="0" tIns="0" rIns="0" bIns="0" rtlCol="0"/>
          <a:lstStyle/>
          <a:p>
            <a:endParaRPr sz="1266"/>
          </a:p>
        </p:txBody>
      </p:sp>
      <p:sp>
        <p:nvSpPr>
          <p:cNvPr id="11" name="object 10">
            <a:extLst>
              <a:ext uri="{FF2B5EF4-FFF2-40B4-BE49-F238E27FC236}">
                <a16:creationId xmlns:a16="http://schemas.microsoft.com/office/drawing/2014/main" id="{CB88218E-753C-B642-867B-ECBC26115BD4}"/>
              </a:ext>
            </a:extLst>
          </p:cNvPr>
          <p:cNvSpPr/>
          <p:nvPr/>
        </p:nvSpPr>
        <p:spPr>
          <a:xfrm>
            <a:off x="4067815" y="2609811"/>
            <a:ext cx="156635" cy="90386"/>
          </a:xfrm>
          <a:prstGeom prst="rect">
            <a:avLst/>
          </a:prstGeom>
          <a:blipFill>
            <a:blip r:embed="rId4" cstate="print"/>
            <a:stretch>
              <a:fillRect/>
            </a:stretch>
          </a:blipFill>
        </p:spPr>
        <p:txBody>
          <a:bodyPr wrap="square" lIns="0" tIns="0" rIns="0" bIns="0" rtlCol="0"/>
          <a:lstStyle/>
          <a:p>
            <a:endParaRPr sz="1266"/>
          </a:p>
        </p:txBody>
      </p:sp>
      <p:sp>
        <p:nvSpPr>
          <p:cNvPr id="12" name="object 11">
            <a:extLst>
              <a:ext uri="{FF2B5EF4-FFF2-40B4-BE49-F238E27FC236}">
                <a16:creationId xmlns:a16="http://schemas.microsoft.com/office/drawing/2014/main" id="{021522F4-2E75-3E4A-B01C-3ED4CB4D5121}"/>
              </a:ext>
            </a:extLst>
          </p:cNvPr>
          <p:cNvSpPr/>
          <p:nvPr/>
        </p:nvSpPr>
        <p:spPr>
          <a:xfrm>
            <a:off x="3664970" y="2513103"/>
            <a:ext cx="156635" cy="90386"/>
          </a:xfrm>
          <a:prstGeom prst="rect">
            <a:avLst/>
          </a:prstGeom>
          <a:blipFill>
            <a:blip r:embed="rId5" cstate="print"/>
            <a:stretch>
              <a:fillRect/>
            </a:stretch>
          </a:blipFill>
        </p:spPr>
        <p:txBody>
          <a:bodyPr wrap="square" lIns="0" tIns="0" rIns="0" bIns="0" rtlCol="0"/>
          <a:lstStyle/>
          <a:p>
            <a:endParaRPr sz="1266"/>
          </a:p>
        </p:txBody>
      </p:sp>
      <p:sp>
        <p:nvSpPr>
          <p:cNvPr id="13" name="object 12">
            <a:extLst>
              <a:ext uri="{FF2B5EF4-FFF2-40B4-BE49-F238E27FC236}">
                <a16:creationId xmlns:a16="http://schemas.microsoft.com/office/drawing/2014/main" id="{D8F2C93D-70E1-074C-80C1-31B4C7DD311A}"/>
              </a:ext>
            </a:extLst>
          </p:cNvPr>
          <p:cNvSpPr/>
          <p:nvPr/>
        </p:nvSpPr>
        <p:spPr>
          <a:xfrm>
            <a:off x="3781501" y="3305228"/>
            <a:ext cx="1862733" cy="8037"/>
          </a:xfrm>
          <a:custGeom>
            <a:avLst/>
            <a:gdLst/>
            <a:ahLst/>
            <a:cxnLst/>
            <a:rect l="l" t="t" r="r" b="b"/>
            <a:pathLst>
              <a:path w="2649220" h="11429">
                <a:moveTo>
                  <a:pt x="2648814" y="0"/>
                </a:moveTo>
                <a:lnTo>
                  <a:pt x="0" y="11020"/>
                </a:lnTo>
              </a:path>
            </a:pathLst>
          </a:custGeom>
          <a:ln w="35208">
            <a:solidFill>
              <a:srgbClr val="231F20"/>
            </a:solidFill>
          </a:ln>
        </p:spPr>
        <p:txBody>
          <a:bodyPr wrap="square" lIns="0" tIns="0" rIns="0" bIns="0" rtlCol="0"/>
          <a:lstStyle/>
          <a:p>
            <a:endParaRPr sz="1266"/>
          </a:p>
        </p:txBody>
      </p:sp>
      <p:sp>
        <p:nvSpPr>
          <p:cNvPr id="14" name="object 13">
            <a:extLst>
              <a:ext uri="{FF2B5EF4-FFF2-40B4-BE49-F238E27FC236}">
                <a16:creationId xmlns:a16="http://schemas.microsoft.com/office/drawing/2014/main" id="{119BEBD5-7029-AC4B-9F32-B3C70ADF1667}"/>
              </a:ext>
            </a:extLst>
          </p:cNvPr>
          <p:cNvSpPr/>
          <p:nvPr/>
        </p:nvSpPr>
        <p:spPr>
          <a:xfrm>
            <a:off x="3354162" y="2143648"/>
            <a:ext cx="2437265" cy="1309125"/>
          </a:xfrm>
          <a:prstGeom prst="rect">
            <a:avLst/>
          </a:prstGeom>
          <a:blipFill>
            <a:blip r:embed="rId6" cstate="print"/>
            <a:stretch>
              <a:fillRect/>
            </a:stretch>
          </a:blipFill>
        </p:spPr>
        <p:txBody>
          <a:bodyPr wrap="square" lIns="0" tIns="0" rIns="0" bIns="0" rtlCol="0"/>
          <a:lstStyle/>
          <a:p>
            <a:endParaRPr sz="1266"/>
          </a:p>
        </p:txBody>
      </p:sp>
      <p:sp>
        <p:nvSpPr>
          <p:cNvPr id="15" name="object 14">
            <a:extLst>
              <a:ext uri="{FF2B5EF4-FFF2-40B4-BE49-F238E27FC236}">
                <a16:creationId xmlns:a16="http://schemas.microsoft.com/office/drawing/2014/main" id="{38EACC42-AA32-0146-800F-ED7B334515E8}"/>
              </a:ext>
            </a:extLst>
          </p:cNvPr>
          <p:cNvSpPr txBox="1"/>
          <p:nvPr/>
        </p:nvSpPr>
        <p:spPr>
          <a:xfrm>
            <a:off x="742426" y="2012272"/>
            <a:ext cx="1889631" cy="223559"/>
          </a:xfrm>
          <a:prstGeom prst="rect">
            <a:avLst/>
          </a:prstGeom>
        </p:spPr>
        <p:txBody>
          <a:bodyPr vert="horz" wrap="square" lIns="0" tIns="8037" rIns="0" bIns="0" rtlCol="0">
            <a:spAutoFit/>
          </a:bodyPr>
          <a:lstStyle/>
          <a:p>
            <a:pPr marL="8929">
              <a:spcBef>
                <a:spcPts val="63"/>
              </a:spcBef>
            </a:pPr>
            <a:r>
              <a:rPr sz="1400" dirty="0">
                <a:solidFill>
                  <a:srgbClr val="C00000"/>
                </a:solidFill>
                <a:latin typeface="Arial" panose="020B0604020202020204" pitchFamily="34" charset="0"/>
                <a:cs typeface="Arial" panose="020B0604020202020204" pitchFamily="34" charset="0"/>
              </a:rPr>
              <a:t>edge-weighted digraph</a:t>
            </a:r>
          </a:p>
        </p:txBody>
      </p:sp>
      <p:sp>
        <p:nvSpPr>
          <p:cNvPr id="16" name="object 15">
            <a:extLst>
              <a:ext uri="{FF2B5EF4-FFF2-40B4-BE49-F238E27FC236}">
                <a16:creationId xmlns:a16="http://schemas.microsoft.com/office/drawing/2014/main" id="{3ABF3AEE-A0D4-DF4F-BDBF-D100E697E0C8}"/>
              </a:ext>
            </a:extLst>
          </p:cNvPr>
          <p:cNvSpPr txBox="1"/>
          <p:nvPr/>
        </p:nvSpPr>
        <p:spPr>
          <a:xfrm>
            <a:off x="6448242" y="2060375"/>
            <a:ext cx="1991577" cy="583143"/>
          </a:xfrm>
          <a:prstGeom prst="rect">
            <a:avLst/>
          </a:prstGeom>
        </p:spPr>
        <p:txBody>
          <a:bodyPr vert="horz" wrap="square" lIns="0" tIns="79028" rIns="0" bIns="0" rtlCol="0">
            <a:spAutoFit/>
          </a:bodyPr>
          <a:lstStyle/>
          <a:p>
            <a:pPr marL="8929">
              <a:spcBef>
                <a:spcPts val="63"/>
              </a:spcBef>
            </a:pPr>
            <a:r>
              <a:rPr sz="1400" dirty="0">
                <a:solidFill>
                  <a:srgbClr val="C00000"/>
                </a:solidFill>
                <a:latin typeface="Arial" panose="020B0604020202020204" pitchFamily="34" charset="0"/>
                <a:cs typeface="Arial" panose="020B0604020202020204" pitchFamily="34" charset="0"/>
              </a:rPr>
              <a:t>shortest path from 0 to 6</a:t>
            </a:r>
          </a:p>
          <a:p>
            <a:pPr marL="308956">
              <a:spcBef>
                <a:spcPts val="552"/>
              </a:spcBef>
              <a:tabLst>
                <a:tab pos="934905" algn="l"/>
              </a:tabLst>
            </a:pPr>
            <a:r>
              <a:rPr sz="1371" spc="-7" dirty="0">
                <a:solidFill>
                  <a:srgbClr val="231F20"/>
                </a:solidFill>
                <a:latin typeface="DejaVu Sans Mono"/>
                <a:cs typeface="DejaVu Sans Mono"/>
              </a:rPr>
              <a:t>0-&gt;2	0.26</a:t>
            </a:r>
            <a:endParaRPr sz="1371" dirty="0">
              <a:latin typeface="DejaVu Sans Mono"/>
              <a:cs typeface="DejaVu Sans Mono"/>
            </a:endParaRPr>
          </a:p>
        </p:txBody>
      </p:sp>
      <p:pic>
        <p:nvPicPr>
          <p:cNvPr id="18" name="Picture 17">
            <a:extLst>
              <a:ext uri="{FF2B5EF4-FFF2-40B4-BE49-F238E27FC236}">
                <a16:creationId xmlns:a16="http://schemas.microsoft.com/office/drawing/2014/main" id="{3C987319-74C6-CC4D-A1F4-3D5B4504F459}"/>
              </a:ext>
            </a:extLst>
          </p:cNvPr>
          <p:cNvPicPr>
            <a:picLocks noChangeAspect="1"/>
          </p:cNvPicPr>
          <p:nvPr/>
        </p:nvPicPr>
        <p:blipFill>
          <a:blip r:embed="rId7"/>
          <a:stretch>
            <a:fillRect/>
          </a:stretch>
        </p:blipFill>
        <p:spPr>
          <a:xfrm>
            <a:off x="6994121" y="4768957"/>
            <a:ext cx="1738818" cy="1696716"/>
          </a:xfrm>
          <a:prstGeom prst="rect">
            <a:avLst/>
          </a:prstGeom>
        </p:spPr>
      </p:pic>
      <p:sp>
        <p:nvSpPr>
          <p:cNvPr id="19" name="object 3">
            <a:extLst>
              <a:ext uri="{FF2B5EF4-FFF2-40B4-BE49-F238E27FC236}">
                <a16:creationId xmlns:a16="http://schemas.microsoft.com/office/drawing/2014/main" id="{6E2E24C5-764A-7246-817A-D8C25BD046AA}"/>
              </a:ext>
            </a:extLst>
          </p:cNvPr>
          <p:cNvSpPr/>
          <p:nvPr/>
        </p:nvSpPr>
        <p:spPr>
          <a:xfrm>
            <a:off x="5202779" y="5498622"/>
            <a:ext cx="1280195" cy="975683"/>
          </a:xfrm>
          <a:prstGeom prst="rect">
            <a:avLst/>
          </a:prstGeom>
          <a:blipFill>
            <a:blip r:embed="rId8" cstate="print"/>
            <a:stretch>
              <a:fillRect/>
            </a:stretch>
          </a:blipFill>
        </p:spPr>
        <p:txBody>
          <a:bodyPr wrap="square" lIns="0" tIns="0" rIns="0" bIns="0" rtlCol="0"/>
          <a:lstStyle/>
          <a:p>
            <a:endParaRPr/>
          </a:p>
        </p:txBody>
      </p:sp>
      <p:sp>
        <p:nvSpPr>
          <p:cNvPr id="21" name="Rectangle 20">
            <a:extLst>
              <a:ext uri="{FF2B5EF4-FFF2-40B4-BE49-F238E27FC236}">
                <a16:creationId xmlns:a16="http://schemas.microsoft.com/office/drawing/2014/main" id="{D5562AF1-C594-F748-8F0B-BE9FB69DEC47}"/>
              </a:ext>
            </a:extLst>
          </p:cNvPr>
          <p:cNvSpPr/>
          <p:nvPr/>
        </p:nvSpPr>
        <p:spPr>
          <a:xfrm>
            <a:off x="2622196" y="4069379"/>
            <a:ext cx="5322815" cy="2123658"/>
          </a:xfrm>
          <a:prstGeom prst="rect">
            <a:avLst/>
          </a:prstGeom>
        </p:spPr>
        <p:txBody>
          <a:bodyPr wrap="square">
            <a:spAutoFit/>
          </a:bodyPr>
          <a:lstStyle/>
          <a:p>
            <a:pPr marL="285750" indent="-285750">
              <a:spcBef>
                <a:spcPts val="200"/>
              </a:spcBef>
              <a:spcAft>
                <a:spcPts val="200"/>
              </a:spcAft>
              <a:buFont typeface="Wingdings" pitchFamily="2" charset="2"/>
              <a:buChar char="v"/>
            </a:pPr>
            <a:r>
              <a:rPr lang="en-US" sz="1600" b="1" dirty="0">
                <a:solidFill>
                  <a:schemeClr val="accent1"/>
                </a:solidFill>
                <a:latin typeface="Times New Roman" panose="02020603050405020304" pitchFamily="18" charset="0"/>
                <a:cs typeface="Times New Roman" panose="02020603050405020304" pitchFamily="18" charset="0"/>
              </a:rPr>
              <a:t>Which vertices? </a:t>
            </a:r>
          </a:p>
          <a:p>
            <a:pPr marL="285750" indent="-285750">
              <a:spcBef>
                <a:spcPts val="200"/>
              </a:spcBef>
              <a:spcAft>
                <a:spcPts val="200"/>
              </a:spcAft>
              <a:buClr>
                <a:schemeClr val="accent6"/>
              </a:buClr>
              <a:buFont typeface="Wingdings" pitchFamily="2" charset="2"/>
              <a:buChar char="§"/>
            </a:pPr>
            <a:r>
              <a:rPr lang="en-US" sz="1600" dirty="0">
                <a:latin typeface="Times New Roman" panose="02020603050405020304" pitchFamily="18" charset="0"/>
                <a:cs typeface="Times New Roman" panose="02020603050405020304" pitchFamily="18" charset="0"/>
              </a:rPr>
              <a:t>Single source: from source vertex s to every other vertex. </a:t>
            </a:r>
          </a:p>
          <a:p>
            <a:pPr marL="285750" indent="-285750">
              <a:spcBef>
                <a:spcPts val="200"/>
              </a:spcBef>
              <a:spcAft>
                <a:spcPts val="200"/>
              </a:spcAft>
              <a:buClr>
                <a:schemeClr val="accent6"/>
              </a:buClr>
              <a:buFont typeface="Wingdings" pitchFamily="2" charset="2"/>
              <a:buChar char="§"/>
            </a:pPr>
            <a:r>
              <a:rPr lang="en-US" sz="1600" dirty="0">
                <a:latin typeface="Times New Roman" panose="02020603050405020304" pitchFamily="18" charset="0"/>
                <a:cs typeface="Times New Roman" panose="02020603050405020304" pitchFamily="18" charset="0"/>
              </a:rPr>
              <a:t>Source-sink: from source vertex s to another t. </a:t>
            </a:r>
          </a:p>
          <a:p>
            <a:pPr marL="285750" indent="-285750">
              <a:spcBef>
                <a:spcPts val="200"/>
              </a:spcBef>
              <a:spcAft>
                <a:spcPts val="200"/>
              </a:spcAft>
              <a:buClr>
                <a:schemeClr val="accent6"/>
              </a:buClr>
              <a:buFont typeface="Wingdings" pitchFamily="2" charset="2"/>
              <a:buChar char="§"/>
            </a:pPr>
            <a:r>
              <a:rPr lang="en-US" sz="1600" dirty="0">
                <a:latin typeface="Times New Roman" panose="02020603050405020304" pitchFamily="18" charset="0"/>
                <a:cs typeface="Times New Roman" panose="02020603050405020304" pitchFamily="18" charset="0"/>
              </a:rPr>
              <a:t>All pairs: between all pairs of vertices. </a:t>
            </a:r>
          </a:p>
          <a:p>
            <a:pPr marL="285750" indent="-285750">
              <a:spcBef>
                <a:spcPts val="200"/>
              </a:spcBef>
              <a:spcAft>
                <a:spcPts val="200"/>
              </a:spcAft>
              <a:buFont typeface="Wingdings" pitchFamily="2" charset="2"/>
              <a:buChar char="v"/>
            </a:pPr>
            <a:r>
              <a:rPr lang="en-US" sz="1600" b="1" dirty="0">
                <a:solidFill>
                  <a:schemeClr val="accent1"/>
                </a:solidFill>
                <a:latin typeface="Times New Roman" panose="02020603050405020304" pitchFamily="18" charset="0"/>
                <a:cs typeface="Times New Roman" panose="02020603050405020304" pitchFamily="18" charset="0"/>
              </a:rPr>
              <a:t>Nonnegative weights? </a:t>
            </a:r>
          </a:p>
          <a:p>
            <a:pPr marL="285750" indent="-285750">
              <a:spcBef>
                <a:spcPts val="200"/>
              </a:spcBef>
              <a:spcAft>
                <a:spcPts val="200"/>
              </a:spcAft>
              <a:buFont typeface="Wingdings" pitchFamily="2" charset="2"/>
              <a:buChar char="v"/>
            </a:pPr>
            <a:r>
              <a:rPr lang="en-US" sz="1600" b="1" dirty="0">
                <a:solidFill>
                  <a:schemeClr val="accent1"/>
                </a:solidFill>
                <a:latin typeface="Times New Roman" panose="02020603050405020304" pitchFamily="18" charset="0"/>
                <a:cs typeface="Times New Roman" panose="02020603050405020304" pitchFamily="18" charset="0"/>
              </a:rPr>
              <a:t>Cycles? </a:t>
            </a:r>
          </a:p>
          <a:p>
            <a:pPr marL="285750" indent="-285750">
              <a:spcBef>
                <a:spcPts val="200"/>
              </a:spcBef>
              <a:spcAft>
                <a:spcPts val="200"/>
              </a:spcAft>
              <a:buClr>
                <a:schemeClr val="accent6"/>
              </a:buClr>
              <a:buFont typeface="Wingdings" pitchFamily="2" charset="2"/>
              <a:buChar char="§"/>
            </a:pPr>
            <a:r>
              <a:rPr lang="en-US" sz="1600" dirty="0">
                <a:latin typeface="Times New Roman" panose="02020603050405020304" pitchFamily="18" charset="0"/>
                <a:cs typeface="Times New Roman" panose="02020603050405020304" pitchFamily="18" charset="0"/>
              </a:rPr>
              <a:t>Negative cycles.</a:t>
            </a:r>
          </a:p>
        </p:txBody>
      </p:sp>
      <p:sp>
        <p:nvSpPr>
          <p:cNvPr id="22" name="object 2">
            <a:extLst>
              <a:ext uri="{FF2B5EF4-FFF2-40B4-BE49-F238E27FC236}">
                <a16:creationId xmlns:a16="http://schemas.microsoft.com/office/drawing/2014/main" id="{A4184E97-5675-1745-80A1-0459E24BF2DF}"/>
              </a:ext>
            </a:extLst>
          </p:cNvPr>
          <p:cNvSpPr txBox="1"/>
          <p:nvPr/>
        </p:nvSpPr>
        <p:spPr>
          <a:xfrm>
            <a:off x="2728818" y="3676589"/>
            <a:ext cx="980312" cy="338554"/>
          </a:xfrm>
          <a:prstGeom prst="rect">
            <a:avLst/>
          </a:prstGeom>
          <a:solidFill>
            <a:schemeClr val="accent1"/>
          </a:solidFill>
        </p:spPr>
        <p:txBody>
          <a:bodyPr wrap="square">
            <a:spAutoFit/>
          </a:bodyPr>
          <a:lstStyle>
            <a:defPPr>
              <a:defRPr lang="en-US"/>
            </a:defPPr>
            <a:lvl1pPr algn="ctr">
              <a:defRPr sz="1600">
                <a:latin typeface="Arial"/>
                <a:cs typeface="Arial"/>
              </a:defRPr>
            </a:lvl1pPr>
          </a:lstStyle>
          <a:p>
            <a:r>
              <a:rPr lang="en-US" dirty="0">
                <a:solidFill>
                  <a:schemeClr val="bg1"/>
                </a:solidFill>
              </a:rPr>
              <a:t>Variants</a:t>
            </a:r>
            <a:endParaRPr dirty="0">
              <a:solidFill>
                <a:schemeClr val="bg1"/>
              </a:solidFill>
            </a:endParaRPr>
          </a:p>
        </p:txBody>
      </p:sp>
      <p:sp>
        <p:nvSpPr>
          <p:cNvPr id="23" name="Rectangle 22">
            <a:extLst>
              <a:ext uri="{FF2B5EF4-FFF2-40B4-BE49-F238E27FC236}">
                <a16:creationId xmlns:a16="http://schemas.microsoft.com/office/drawing/2014/main" id="{169379DB-4E6D-7144-B1AC-0E561959B56A}"/>
              </a:ext>
            </a:extLst>
          </p:cNvPr>
          <p:cNvSpPr/>
          <p:nvPr/>
        </p:nvSpPr>
        <p:spPr>
          <a:xfrm>
            <a:off x="432033" y="6298169"/>
            <a:ext cx="4662101" cy="307777"/>
          </a:xfrm>
          <a:prstGeom prst="rect">
            <a:avLst/>
          </a:prstGeom>
          <a:solidFill>
            <a:srgbClr val="1B8E1D"/>
          </a:solidFill>
        </p:spPr>
        <p:txBody>
          <a:bodyPr wrap="square">
            <a:spAutoFit/>
          </a:bodyPr>
          <a:lstStyle/>
          <a:p>
            <a:pPr algn="ctr"/>
            <a:r>
              <a:rPr lang="en-US" sz="1400" dirty="0">
                <a:solidFill>
                  <a:schemeClr val="bg1"/>
                </a:solidFill>
                <a:latin typeface="Arial"/>
                <a:cs typeface="Arial"/>
              </a:rPr>
              <a:t>Simplifying assumption: </a:t>
            </a:r>
            <a:r>
              <a:rPr lang="en-US" sz="1400">
                <a:solidFill>
                  <a:schemeClr val="bg1"/>
                </a:solidFill>
                <a:latin typeface="Arial"/>
                <a:cs typeface="Arial"/>
              </a:rPr>
              <a:t>Each vertex </a:t>
            </a:r>
            <a:r>
              <a:rPr lang="en-US" sz="1400" dirty="0">
                <a:solidFill>
                  <a:schemeClr val="bg1"/>
                </a:solidFill>
                <a:latin typeface="Arial"/>
                <a:cs typeface="Arial"/>
              </a:rPr>
              <a:t>is reachable from s. </a:t>
            </a:r>
          </a:p>
        </p:txBody>
      </p:sp>
      <p:sp>
        <p:nvSpPr>
          <p:cNvPr id="24" name="Rectangle 23">
            <a:extLst>
              <a:ext uri="{FF2B5EF4-FFF2-40B4-BE49-F238E27FC236}">
                <a16:creationId xmlns:a16="http://schemas.microsoft.com/office/drawing/2014/main" id="{3D00CA31-AFFC-BD4D-AA84-DBFB951FEC73}"/>
              </a:ext>
            </a:extLst>
          </p:cNvPr>
          <p:cNvSpPr/>
          <p:nvPr/>
        </p:nvSpPr>
        <p:spPr>
          <a:xfrm>
            <a:off x="2658786" y="4348833"/>
            <a:ext cx="5083134" cy="380095"/>
          </a:xfrm>
          <a:prstGeom prst="rect">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2751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dissolv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dissolve">
                                      <p:cBhvr>
                                        <p:cTn id="55" dur="500"/>
                                        <p:tgtEl>
                                          <p:spTgt spid="2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21">
                                            <p:txEl>
                                              <p:pRg st="1" end="1"/>
                                            </p:txEl>
                                          </p:spTgt>
                                        </p:tgtEl>
                                        <p:attrNameLst>
                                          <p:attrName>style.visibility</p:attrName>
                                        </p:attrNameLst>
                                      </p:cBhvr>
                                      <p:to>
                                        <p:strVal val="visible"/>
                                      </p:to>
                                    </p:set>
                                    <p:animEffect transition="in" filter="dissolve">
                                      <p:cBhvr>
                                        <p:cTn id="60" dur="500"/>
                                        <p:tgtEl>
                                          <p:spTgt spid="21">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dissolv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21">
                                            <p:txEl>
                                              <p:pRg st="2" end="2"/>
                                            </p:txEl>
                                          </p:spTgt>
                                        </p:tgtEl>
                                        <p:attrNameLst>
                                          <p:attrName>style.visibility</p:attrName>
                                        </p:attrNameLst>
                                      </p:cBhvr>
                                      <p:to>
                                        <p:strVal val="visible"/>
                                      </p:to>
                                    </p:set>
                                    <p:animEffect transition="in" filter="dissolve">
                                      <p:cBhvr>
                                        <p:cTn id="70" dur="500"/>
                                        <p:tgtEl>
                                          <p:spTgt spid="21">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dissolve">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21">
                                            <p:txEl>
                                              <p:pRg st="3" end="3"/>
                                            </p:txEl>
                                          </p:spTgt>
                                        </p:tgtEl>
                                        <p:attrNameLst>
                                          <p:attrName>style.visibility</p:attrName>
                                        </p:attrNameLst>
                                      </p:cBhvr>
                                      <p:to>
                                        <p:strVal val="visible"/>
                                      </p:to>
                                    </p:set>
                                    <p:animEffect transition="in" filter="dissolve">
                                      <p:cBhvr>
                                        <p:cTn id="80" dur="500"/>
                                        <p:tgtEl>
                                          <p:spTgt spid="21">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nodeType="clickEffect">
                                  <p:stCondLst>
                                    <p:cond delay="0"/>
                                  </p:stCondLst>
                                  <p:childTnLst>
                                    <p:set>
                                      <p:cBhvr>
                                        <p:cTn id="84" dur="1" fill="hold">
                                          <p:stCondLst>
                                            <p:cond delay="0"/>
                                          </p:stCondLst>
                                        </p:cTn>
                                        <p:tgtEl>
                                          <p:spTgt spid="21">
                                            <p:txEl>
                                              <p:pRg st="4" end="4"/>
                                            </p:txEl>
                                          </p:spTgt>
                                        </p:tgtEl>
                                        <p:attrNameLst>
                                          <p:attrName>style.visibility</p:attrName>
                                        </p:attrNameLst>
                                      </p:cBhvr>
                                      <p:to>
                                        <p:strVal val="visible"/>
                                      </p:to>
                                    </p:set>
                                    <p:animEffect transition="in" filter="dissolve">
                                      <p:cBhvr>
                                        <p:cTn id="85" dur="500"/>
                                        <p:tgtEl>
                                          <p:spTgt spid="21">
                                            <p:txEl>
                                              <p:pRg st="4" end="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21">
                                            <p:txEl>
                                              <p:pRg st="5" end="5"/>
                                            </p:txEl>
                                          </p:spTgt>
                                        </p:tgtEl>
                                        <p:attrNameLst>
                                          <p:attrName>style.visibility</p:attrName>
                                        </p:attrNameLst>
                                      </p:cBhvr>
                                      <p:to>
                                        <p:strVal val="visible"/>
                                      </p:to>
                                    </p:set>
                                    <p:animEffect transition="in" filter="dissolve">
                                      <p:cBhvr>
                                        <p:cTn id="90" dur="500"/>
                                        <p:tgtEl>
                                          <p:spTgt spid="21">
                                            <p:txEl>
                                              <p:pRg st="5" end="5"/>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21">
                                            <p:txEl>
                                              <p:pRg st="6" end="6"/>
                                            </p:txEl>
                                          </p:spTgt>
                                        </p:tgtEl>
                                        <p:attrNameLst>
                                          <p:attrName>style.visibility</p:attrName>
                                        </p:attrNameLst>
                                      </p:cBhvr>
                                      <p:to>
                                        <p:strVal val="visible"/>
                                      </p:to>
                                    </p:set>
                                    <p:animEffect transition="in" filter="dissolve">
                                      <p:cBhvr>
                                        <p:cTn id="95" dur="500"/>
                                        <p:tgtEl>
                                          <p:spTgt spid="21">
                                            <p:txEl>
                                              <p:pRg st="6" end="6"/>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dissolve">
                                      <p:cBhvr>
                                        <p:cTn id="100" dur="5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dissolve">
                                      <p:cBhvr>
                                        <p:cTn id="10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9" grpId="0" animBg="1"/>
      <p:bldP spid="22" grpId="0" animBg="1"/>
      <p:bldP spid="23"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BF3D-3BCA-6A5D-064B-5E735D53F205}"/>
              </a:ext>
            </a:extLst>
          </p:cNvPr>
          <p:cNvSpPr>
            <a:spLocks noGrp="1"/>
          </p:cNvSpPr>
          <p:nvPr>
            <p:ph type="title"/>
          </p:nvPr>
        </p:nvSpPr>
        <p:spPr>
          <a:xfrm>
            <a:off x="457200" y="1080198"/>
            <a:ext cx="8229600" cy="1143000"/>
          </a:xfrm>
        </p:spPr>
        <p:txBody>
          <a:bodyPr/>
          <a:lstStyle/>
          <a:p>
            <a:endParaRPr lang="en-SE"/>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FAC05A17-A822-A6E2-12F7-610B9F3D75A3}"/>
                  </a:ext>
                </a:extLst>
              </p:cNvPr>
              <p:cNvGraphicFramePr>
                <a:graphicFrameLocks noGrp="1"/>
              </p:cNvGraphicFramePr>
              <p:nvPr>
                <p:ph idx="1"/>
                <p:extLst>
                  <p:ext uri="{D42A27DB-BD31-4B8C-83A1-F6EECF244321}">
                    <p14:modId xmlns:p14="http://schemas.microsoft.com/office/powerpoint/2010/main" val="4116115445"/>
                  </p:ext>
                </p:extLst>
              </p:nvPr>
            </p:nvGraphicFramePr>
            <p:xfrm>
              <a:off x="158862" y="1099473"/>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P</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Q</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R</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586663048"/>
                      </a:ext>
                    </a:extLst>
                  </a:tr>
                  <a:tr h="370840">
                    <a:tc>
                      <a:txBody>
                        <a:bodyPr/>
                        <a:lstStyle/>
                        <a:p>
                          <a:pPr algn="ctr"/>
                          <a:r>
                            <a:rPr lang="en-US" dirty="0"/>
                            <a:t>S</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2443210191"/>
                      </a:ext>
                    </a:extLst>
                  </a:tr>
                  <a:tr h="370840">
                    <a:tc>
                      <a:txBody>
                        <a:bodyPr/>
                        <a:lstStyle/>
                        <a:p>
                          <a:pPr algn="ctr"/>
                          <a:r>
                            <a:rPr lang="en-US" dirty="0"/>
                            <a:t>T</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2054454676"/>
                      </a:ext>
                    </a:extLst>
                  </a:tr>
                  <a:tr h="370840">
                    <a:tc>
                      <a:txBody>
                        <a:bodyPr/>
                        <a:lstStyle/>
                        <a:p>
                          <a:pPr algn="ctr"/>
                          <a:r>
                            <a:rPr lang="en-US" dirty="0"/>
                            <a:t>U</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2759695532"/>
                      </a:ext>
                    </a:extLst>
                  </a:tr>
                </a:tbl>
              </a:graphicData>
            </a:graphic>
          </p:graphicFrame>
        </mc:Choice>
        <mc:Fallback xmlns="">
          <p:graphicFrame>
            <p:nvGraphicFramePr>
              <p:cNvPr id="5" name="Content Placeholder 4">
                <a:extLst>
                  <a:ext uri="{FF2B5EF4-FFF2-40B4-BE49-F238E27FC236}">
                    <a16:creationId xmlns:a16="http://schemas.microsoft.com/office/drawing/2014/main" id="{FAC05A17-A822-A6E2-12F7-610B9F3D75A3}"/>
                  </a:ext>
                </a:extLst>
              </p:cNvPr>
              <p:cNvGraphicFramePr>
                <a:graphicFrameLocks noGrp="1"/>
              </p:cNvGraphicFramePr>
              <p:nvPr>
                <p:ph idx="1"/>
                <p:extLst>
                  <p:ext uri="{D42A27DB-BD31-4B8C-83A1-F6EECF244321}">
                    <p14:modId xmlns:p14="http://schemas.microsoft.com/office/powerpoint/2010/main" val="4116115445"/>
                  </p:ext>
                </p:extLst>
              </p:nvPr>
            </p:nvGraphicFramePr>
            <p:xfrm>
              <a:off x="158862" y="1099473"/>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P</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Q</a:t>
                          </a:r>
                          <a:endParaRPr lang="en-SE" dirty="0"/>
                        </a:p>
                      </a:txBody>
                      <a:tcPr/>
                    </a:tc>
                    <a:tc>
                      <a:txBody>
                        <a:bodyPr/>
                        <a:lstStyle/>
                        <a:p>
                          <a:endParaRPr lang="en-SE"/>
                        </a:p>
                      </a:txBody>
                      <a:tcPr>
                        <a:blipFill>
                          <a:blip r:embed="rId3"/>
                          <a:stretch>
                            <a:fillRect l="-100000" t="-208197" r="-107792" b="-422951"/>
                          </a:stretch>
                        </a:blipFill>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R</a:t>
                          </a:r>
                          <a:endParaRPr lang="en-SE" dirty="0"/>
                        </a:p>
                      </a:txBody>
                      <a:tcPr/>
                    </a:tc>
                    <a:tc>
                      <a:txBody>
                        <a:bodyPr/>
                        <a:lstStyle/>
                        <a:p>
                          <a:endParaRPr lang="en-SE"/>
                        </a:p>
                      </a:txBody>
                      <a:tcPr>
                        <a:blipFill>
                          <a:blip r:embed="rId3"/>
                          <a:stretch>
                            <a:fillRect l="-100000" t="-308197" r="-107792" b="-322951"/>
                          </a:stretch>
                        </a:blipFill>
                      </a:tcPr>
                    </a:tc>
                    <a:tc>
                      <a:txBody>
                        <a:bodyPr/>
                        <a:lstStyle/>
                        <a:p>
                          <a:pPr algn="ctr"/>
                          <a:endParaRPr lang="en-SE" dirty="0"/>
                        </a:p>
                      </a:txBody>
                      <a:tcPr/>
                    </a:tc>
                    <a:extLst>
                      <a:ext uri="{0D108BD9-81ED-4DB2-BD59-A6C34878D82A}">
                        <a16:rowId xmlns:a16="http://schemas.microsoft.com/office/drawing/2014/main" val="3586663048"/>
                      </a:ext>
                    </a:extLst>
                  </a:tr>
                  <a:tr h="370840">
                    <a:tc>
                      <a:txBody>
                        <a:bodyPr/>
                        <a:lstStyle/>
                        <a:p>
                          <a:pPr algn="ctr"/>
                          <a:r>
                            <a:rPr lang="en-US" dirty="0"/>
                            <a:t>S</a:t>
                          </a:r>
                          <a:endParaRPr lang="en-SE" dirty="0"/>
                        </a:p>
                      </a:txBody>
                      <a:tcPr/>
                    </a:tc>
                    <a:tc>
                      <a:txBody>
                        <a:bodyPr/>
                        <a:lstStyle/>
                        <a:p>
                          <a:endParaRPr lang="en-SE"/>
                        </a:p>
                      </a:txBody>
                      <a:tcPr>
                        <a:blipFill>
                          <a:blip r:embed="rId3"/>
                          <a:stretch>
                            <a:fillRect l="-100000" t="-408197" r="-107792" b="-222951"/>
                          </a:stretch>
                        </a:blipFill>
                      </a:tcPr>
                    </a:tc>
                    <a:tc>
                      <a:txBody>
                        <a:bodyPr/>
                        <a:lstStyle/>
                        <a:p>
                          <a:pPr algn="ctr"/>
                          <a:endParaRPr lang="en-SE"/>
                        </a:p>
                      </a:txBody>
                      <a:tcPr/>
                    </a:tc>
                    <a:extLst>
                      <a:ext uri="{0D108BD9-81ED-4DB2-BD59-A6C34878D82A}">
                        <a16:rowId xmlns:a16="http://schemas.microsoft.com/office/drawing/2014/main" val="2443210191"/>
                      </a:ext>
                    </a:extLst>
                  </a:tr>
                  <a:tr h="370840">
                    <a:tc>
                      <a:txBody>
                        <a:bodyPr/>
                        <a:lstStyle/>
                        <a:p>
                          <a:pPr algn="ctr"/>
                          <a:r>
                            <a:rPr lang="en-US" dirty="0"/>
                            <a:t>T</a:t>
                          </a:r>
                          <a:endParaRPr lang="en-SE" dirty="0"/>
                        </a:p>
                      </a:txBody>
                      <a:tcPr/>
                    </a:tc>
                    <a:tc>
                      <a:txBody>
                        <a:bodyPr/>
                        <a:lstStyle/>
                        <a:p>
                          <a:endParaRPr lang="en-SE"/>
                        </a:p>
                      </a:txBody>
                      <a:tcPr>
                        <a:blipFill>
                          <a:blip r:embed="rId3"/>
                          <a:stretch>
                            <a:fillRect l="-100000" t="-508197" r="-107792" b="-122951"/>
                          </a:stretch>
                        </a:blipFill>
                      </a:tcPr>
                    </a:tc>
                    <a:tc>
                      <a:txBody>
                        <a:bodyPr/>
                        <a:lstStyle/>
                        <a:p>
                          <a:pPr algn="ctr"/>
                          <a:endParaRPr lang="en-SE"/>
                        </a:p>
                      </a:txBody>
                      <a:tcPr/>
                    </a:tc>
                    <a:extLst>
                      <a:ext uri="{0D108BD9-81ED-4DB2-BD59-A6C34878D82A}">
                        <a16:rowId xmlns:a16="http://schemas.microsoft.com/office/drawing/2014/main" val="2054454676"/>
                      </a:ext>
                    </a:extLst>
                  </a:tr>
                  <a:tr h="370840">
                    <a:tc>
                      <a:txBody>
                        <a:bodyPr/>
                        <a:lstStyle/>
                        <a:p>
                          <a:pPr algn="ctr"/>
                          <a:r>
                            <a:rPr lang="en-US" dirty="0"/>
                            <a:t>U</a:t>
                          </a:r>
                          <a:endParaRPr lang="en-SE" dirty="0"/>
                        </a:p>
                      </a:txBody>
                      <a:tcPr/>
                    </a:tc>
                    <a:tc>
                      <a:txBody>
                        <a:bodyPr/>
                        <a:lstStyle/>
                        <a:p>
                          <a:endParaRPr lang="en-SE"/>
                        </a:p>
                      </a:txBody>
                      <a:tcPr>
                        <a:blipFill>
                          <a:blip r:embed="rId3"/>
                          <a:stretch>
                            <a:fillRect l="-100000" t="-608197" r="-107792" b="-22951"/>
                          </a:stretch>
                        </a:blipFill>
                      </a:tcPr>
                    </a:tc>
                    <a:tc>
                      <a:txBody>
                        <a:bodyPr/>
                        <a:lstStyle/>
                        <a:p>
                          <a:pPr algn="ctr"/>
                          <a:endParaRPr lang="en-SE" dirty="0"/>
                        </a:p>
                      </a:txBody>
                      <a:tcPr/>
                    </a:tc>
                    <a:extLst>
                      <a:ext uri="{0D108BD9-81ED-4DB2-BD59-A6C34878D82A}">
                        <a16:rowId xmlns:a16="http://schemas.microsoft.com/office/drawing/2014/main" val="2759695532"/>
                      </a:ext>
                    </a:extLst>
                  </a:tr>
                </a:tbl>
              </a:graphicData>
            </a:graphic>
          </p:graphicFrame>
        </mc:Fallback>
      </mc:AlternateContent>
      <p:sp>
        <p:nvSpPr>
          <p:cNvPr id="7" name="Arrow: Right 6">
            <a:extLst>
              <a:ext uri="{FF2B5EF4-FFF2-40B4-BE49-F238E27FC236}">
                <a16:creationId xmlns:a16="http://schemas.microsoft.com/office/drawing/2014/main" id="{16AFF5B8-FEEC-1800-07F9-2C62908D3D67}"/>
              </a:ext>
            </a:extLst>
          </p:cNvPr>
          <p:cNvSpPr/>
          <p:nvPr/>
        </p:nvSpPr>
        <p:spPr>
          <a:xfrm>
            <a:off x="1698169" y="2155097"/>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mc:AlternateContent xmlns:mc="http://schemas.openxmlformats.org/markup-compatibility/2006" xmlns:a14="http://schemas.microsoft.com/office/drawing/2010/main">
        <mc:Choice Requires="a14">
          <p:graphicFrame>
            <p:nvGraphicFramePr>
              <p:cNvPr id="8" name="Content Placeholder 4">
                <a:extLst>
                  <a:ext uri="{FF2B5EF4-FFF2-40B4-BE49-F238E27FC236}">
                    <a16:creationId xmlns:a16="http://schemas.microsoft.com/office/drawing/2014/main" id="{466A7466-3DE4-E398-45C7-B36AD0442D95}"/>
                  </a:ext>
                </a:extLst>
              </p:cNvPr>
              <p:cNvGraphicFramePr>
                <a:graphicFrameLocks/>
              </p:cNvGraphicFramePr>
              <p:nvPr>
                <p:extLst>
                  <p:ext uri="{D42A27DB-BD31-4B8C-83A1-F6EECF244321}">
                    <p14:modId xmlns:p14="http://schemas.microsoft.com/office/powerpoint/2010/main" val="3392331271"/>
                  </p:ext>
                </p:extLst>
              </p:nvPr>
            </p:nvGraphicFramePr>
            <p:xfrm>
              <a:off x="2656113" y="1126324"/>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Q</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1</m:t>
                                </m:r>
                              </m:oMath>
                            </m:oMathPara>
                          </a14:m>
                          <a:endParaRPr lang="en-SE" dirty="0">
                            <a:solidFill>
                              <a:srgbClr val="FF0000"/>
                            </a:solidFill>
                          </a:endParaRPr>
                        </a:p>
                      </a:txBody>
                      <a:tcPr/>
                    </a:tc>
                    <a:tc>
                      <a:txBody>
                        <a:bodyPr/>
                        <a:lstStyle/>
                        <a:p>
                          <a:pPr algn="ctr"/>
                          <a:r>
                            <a:rPr lang="en-GB" dirty="0">
                              <a:solidFill>
                                <a:srgbClr val="FF0000"/>
                              </a:solidFill>
                            </a:rPr>
                            <a:t>P</a:t>
                          </a:r>
                          <a:endParaRPr lang="en-SE" dirty="0">
                            <a:solidFill>
                              <a:srgbClr val="FF0000"/>
                            </a:solidFill>
                          </a:endParaRPr>
                        </a:p>
                      </a:txBody>
                      <a:tcPr/>
                    </a:tc>
                    <a:extLst>
                      <a:ext uri="{0D108BD9-81ED-4DB2-BD59-A6C34878D82A}">
                        <a16:rowId xmlns:a16="http://schemas.microsoft.com/office/drawing/2014/main" val="616934466"/>
                      </a:ext>
                    </a:extLst>
                  </a:tr>
                  <a:tr h="370840">
                    <a:tc>
                      <a:txBody>
                        <a:bodyPr/>
                        <a:lstStyle/>
                        <a:p>
                          <a:pPr algn="ctr"/>
                          <a:r>
                            <a:rPr lang="en-US" dirty="0"/>
                            <a:t>R</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586663048"/>
                      </a:ext>
                    </a:extLst>
                  </a:tr>
                  <a:tr h="370840">
                    <a:tc>
                      <a:txBody>
                        <a:bodyPr/>
                        <a:lstStyle/>
                        <a:p>
                          <a:pPr algn="ctr"/>
                          <a:r>
                            <a:rPr lang="en-US" dirty="0"/>
                            <a:t>S</a:t>
                          </a:r>
                          <a:endParaRPr lang="en-SE" dirty="0"/>
                        </a:p>
                      </a:txBody>
                      <a:tcPr/>
                    </a:tc>
                    <a:tc>
                      <a:txBody>
                        <a:bodyPr/>
                        <a:lstStyle/>
                        <a:p>
                          <a:pPr algn="ctr"/>
                          <a:r>
                            <a:rPr lang="en-GB" dirty="0">
                              <a:solidFill>
                                <a:srgbClr val="FF0000"/>
                              </a:solidFill>
                            </a:rPr>
                            <a:t>6</a:t>
                          </a:r>
                          <a:endParaRPr lang="en-SE"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rPr>
                            <a:t>P</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dirty="0"/>
                            <a:t>T</a:t>
                          </a:r>
                          <a:endParaRPr lang="en-SE" dirty="0"/>
                        </a:p>
                      </a:txBody>
                      <a:tcPr/>
                    </a:tc>
                    <a:tc>
                      <a:txBody>
                        <a:bodyPr/>
                        <a:lstStyle/>
                        <a:p>
                          <a:pPr algn="ctr"/>
                          <a:r>
                            <a:rPr lang="en-GB" dirty="0">
                              <a:solidFill>
                                <a:srgbClr val="FF0000"/>
                              </a:solidFill>
                            </a:rPr>
                            <a:t>7</a:t>
                          </a:r>
                          <a:endParaRPr lang="en-SE"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rPr>
                            <a:t>P</a:t>
                          </a:r>
                          <a:endParaRPr lang="en-SE" dirty="0">
                            <a:solidFill>
                              <a:srgbClr val="FF0000"/>
                            </a:solidFill>
                          </a:endParaRPr>
                        </a:p>
                      </a:txBody>
                      <a:tcPr/>
                    </a:tc>
                    <a:extLst>
                      <a:ext uri="{0D108BD9-81ED-4DB2-BD59-A6C34878D82A}">
                        <a16:rowId xmlns:a16="http://schemas.microsoft.com/office/drawing/2014/main" val="2054454676"/>
                      </a:ext>
                    </a:extLst>
                  </a:tr>
                  <a:tr h="370840">
                    <a:tc>
                      <a:txBody>
                        <a:bodyPr/>
                        <a:lstStyle/>
                        <a:p>
                          <a:pPr algn="ctr"/>
                          <a:r>
                            <a:rPr lang="en-US" dirty="0"/>
                            <a:t>U</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2759695532"/>
                      </a:ext>
                    </a:extLst>
                  </a:tr>
                </a:tbl>
              </a:graphicData>
            </a:graphic>
          </p:graphicFrame>
        </mc:Choice>
        <mc:Fallback xmlns="">
          <p:graphicFrame>
            <p:nvGraphicFramePr>
              <p:cNvPr id="8" name="Content Placeholder 4">
                <a:extLst>
                  <a:ext uri="{FF2B5EF4-FFF2-40B4-BE49-F238E27FC236}">
                    <a16:creationId xmlns:a16="http://schemas.microsoft.com/office/drawing/2014/main" id="{466A7466-3DE4-E398-45C7-B36AD0442D95}"/>
                  </a:ext>
                </a:extLst>
              </p:cNvPr>
              <p:cNvGraphicFramePr>
                <a:graphicFrameLocks/>
              </p:cNvGraphicFramePr>
              <p:nvPr>
                <p:extLst>
                  <p:ext uri="{D42A27DB-BD31-4B8C-83A1-F6EECF244321}">
                    <p14:modId xmlns:p14="http://schemas.microsoft.com/office/powerpoint/2010/main" val="3392331271"/>
                  </p:ext>
                </p:extLst>
              </p:nvPr>
            </p:nvGraphicFramePr>
            <p:xfrm>
              <a:off x="2656113" y="1126324"/>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Q</a:t>
                          </a:r>
                          <a:endParaRPr lang="en-SE" dirty="0"/>
                        </a:p>
                      </a:txBody>
                      <a:tcPr/>
                    </a:tc>
                    <a:tc>
                      <a:txBody>
                        <a:bodyPr/>
                        <a:lstStyle/>
                        <a:p>
                          <a:endParaRPr lang="en-SE"/>
                        </a:p>
                      </a:txBody>
                      <a:tcPr>
                        <a:blipFill>
                          <a:blip r:embed="rId4"/>
                          <a:stretch>
                            <a:fillRect l="-100000" t="-208197" r="-107792" b="-424590"/>
                          </a:stretch>
                        </a:blipFill>
                      </a:tcPr>
                    </a:tc>
                    <a:tc>
                      <a:txBody>
                        <a:bodyPr/>
                        <a:lstStyle/>
                        <a:p>
                          <a:pPr algn="ctr"/>
                          <a:r>
                            <a:rPr lang="en-GB" dirty="0">
                              <a:solidFill>
                                <a:srgbClr val="FF0000"/>
                              </a:solidFill>
                            </a:rPr>
                            <a:t>P</a:t>
                          </a:r>
                          <a:endParaRPr lang="en-SE" dirty="0">
                            <a:solidFill>
                              <a:srgbClr val="FF0000"/>
                            </a:solidFill>
                          </a:endParaRPr>
                        </a:p>
                      </a:txBody>
                      <a:tcPr/>
                    </a:tc>
                    <a:extLst>
                      <a:ext uri="{0D108BD9-81ED-4DB2-BD59-A6C34878D82A}">
                        <a16:rowId xmlns:a16="http://schemas.microsoft.com/office/drawing/2014/main" val="616934466"/>
                      </a:ext>
                    </a:extLst>
                  </a:tr>
                  <a:tr h="370840">
                    <a:tc>
                      <a:txBody>
                        <a:bodyPr/>
                        <a:lstStyle/>
                        <a:p>
                          <a:pPr algn="ctr"/>
                          <a:r>
                            <a:rPr lang="en-US" dirty="0"/>
                            <a:t>R</a:t>
                          </a:r>
                          <a:endParaRPr lang="en-SE" dirty="0"/>
                        </a:p>
                      </a:txBody>
                      <a:tcPr/>
                    </a:tc>
                    <a:tc>
                      <a:txBody>
                        <a:bodyPr/>
                        <a:lstStyle/>
                        <a:p>
                          <a:endParaRPr lang="en-SE"/>
                        </a:p>
                      </a:txBody>
                      <a:tcPr>
                        <a:blipFill>
                          <a:blip r:embed="rId4"/>
                          <a:stretch>
                            <a:fillRect l="-100000" t="-308197" r="-107792" b="-324590"/>
                          </a:stretch>
                        </a:blipFill>
                      </a:tcPr>
                    </a:tc>
                    <a:tc>
                      <a:txBody>
                        <a:bodyPr/>
                        <a:lstStyle/>
                        <a:p>
                          <a:pPr algn="ctr"/>
                          <a:endParaRPr lang="en-SE" dirty="0"/>
                        </a:p>
                      </a:txBody>
                      <a:tcPr/>
                    </a:tc>
                    <a:extLst>
                      <a:ext uri="{0D108BD9-81ED-4DB2-BD59-A6C34878D82A}">
                        <a16:rowId xmlns:a16="http://schemas.microsoft.com/office/drawing/2014/main" val="3586663048"/>
                      </a:ext>
                    </a:extLst>
                  </a:tr>
                  <a:tr h="370840">
                    <a:tc>
                      <a:txBody>
                        <a:bodyPr/>
                        <a:lstStyle/>
                        <a:p>
                          <a:pPr algn="ctr"/>
                          <a:r>
                            <a:rPr lang="en-US" dirty="0"/>
                            <a:t>S</a:t>
                          </a:r>
                          <a:endParaRPr lang="en-SE" dirty="0"/>
                        </a:p>
                      </a:txBody>
                      <a:tcPr/>
                    </a:tc>
                    <a:tc>
                      <a:txBody>
                        <a:bodyPr/>
                        <a:lstStyle/>
                        <a:p>
                          <a:pPr algn="ctr"/>
                          <a:r>
                            <a:rPr lang="en-GB" dirty="0">
                              <a:solidFill>
                                <a:srgbClr val="FF0000"/>
                              </a:solidFill>
                            </a:rPr>
                            <a:t>6</a:t>
                          </a:r>
                          <a:endParaRPr lang="en-SE"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rPr>
                            <a:t>P</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dirty="0"/>
                            <a:t>T</a:t>
                          </a:r>
                          <a:endParaRPr lang="en-SE" dirty="0"/>
                        </a:p>
                      </a:txBody>
                      <a:tcPr/>
                    </a:tc>
                    <a:tc>
                      <a:txBody>
                        <a:bodyPr/>
                        <a:lstStyle/>
                        <a:p>
                          <a:pPr algn="ctr"/>
                          <a:r>
                            <a:rPr lang="en-GB" dirty="0">
                              <a:solidFill>
                                <a:srgbClr val="FF0000"/>
                              </a:solidFill>
                            </a:rPr>
                            <a:t>7</a:t>
                          </a:r>
                          <a:endParaRPr lang="en-SE"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rPr>
                            <a:t>P</a:t>
                          </a:r>
                          <a:endParaRPr lang="en-SE" dirty="0">
                            <a:solidFill>
                              <a:srgbClr val="FF0000"/>
                            </a:solidFill>
                          </a:endParaRPr>
                        </a:p>
                      </a:txBody>
                      <a:tcPr/>
                    </a:tc>
                    <a:extLst>
                      <a:ext uri="{0D108BD9-81ED-4DB2-BD59-A6C34878D82A}">
                        <a16:rowId xmlns:a16="http://schemas.microsoft.com/office/drawing/2014/main" val="2054454676"/>
                      </a:ext>
                    </a:extLst>
                  </a:tr>
                  <a:tr h="370840">
                    <a:tc>
                      <a:txBody>
                        <a:bodyPr/>
                        <a:lstStyle/>
                        <a:p>
                          <a:pPr algn="ctr"/>
                          <a:r>
                            <a:rPr lang="en-US" dirty="0"/>
                            <a:t>U</a:t>
                          </a:r>
                          <a:endParaRPr lang="en-SE" dirty="0"/>
                        </a:p>
                      </a:txBody>
                      <a:tcPr/>
                    </a:tc>
                    <a:tc>
                      <a:txBody>
                        <a:bodyPr/>
                        <a:lstStyle/>
                        <a:p>
                          <a:endParaRPr lang="en-SE"/>
                        </a:p>
                      </a:txBody>
                      <a:tcPr>
                        <a:blipFill>
                          <a:blip r:embed="rId4"/>
                          <a:stretch>
                            <a:fillRect l="-100000" t="-608197" r="-107792" b="-24590"/>
                          </a:stretch>
                        </a:blipFill>
                      </a:tcPr>
                    </a:tc>
                    <a:tc>
                      <a:txBody>
                        <a:bodyPr/>
                        <a:lstStyle/>
                        <a:p>
                          <a:pPr algn="ctr"/>
                          <a:endParaRPr lang="en-SE" dirty="0"/>
                        </a:p>
                      </a:txBody>
                      <a:tcPr/>
                    </a:tc>
                    <a:extLst>
                      <a:ext uri="{0D108BD9-81ED-4DB2-BD59-A6C34878D82A}">
                        <a16:rowId xmlns:a16="http://schemas.microsoft.com/office/drawing/2014/main" val="2759695532"/>
                      </a:ext>
                    </a:extLst>
                  </a:tr>
                </a:tbl>
              </a:graphicData>
            </a:graphic>
          </p:graphicFrame>
        </mc:Fallback>
      </mc:AlternateContent>
      <p:sp>
        <p:nvSpPr>
          <p:cNvPr id="9" name="TextBox 8">
            <a:extLst>
              <a:ext uri="{FF2B5EF4-FFF2-40B4-BE49-F238E27FC236}">
                <a16:creationId xmlns:a16="http://schemas.microsoft.com/office/drawing/2014/main" id="{ABB2797E-868D-02E9-1433-27244F5ED876}"/>
              </a:ext>
            </a:extLst>
          </p:cNvPr>
          <p:cNvSpPr txBox="1"/>
          <p:nvPr/>
        </p:nvSpPr>
        <p:spPr>
          <a:xfrm>
            <a:off x="1686081" y="1853039"/>
            <a:ext cx="760144" cy="369332"/>
          </a:xfrm>
          <a:prstGeom prst="rect">
            <a:avLst/>
          </a:prstGeom>
          <a:noFill/>
        </p:spPr>
        <p:txBody>
          <a:bodyPr wrap="none" rtlCol="0">
            <a:spAutoFit/>
          </a:bodyPr>
          <a:lstStyle/>
          <a:p>
            <a:pPr algn="ctr"/>
            <a:r>
              <a:rPr lang="en-GB" dirty="0"/>
              <a:t>Visit P</a:t>
            </a:r>
            <a:endParaRPr lang="en-SE" dirty="0"/>
          </a:p>
        </p:txBody>
      </p:sp>
      <p:sp>
        <p:nvSpPr>
          <p:cNvPr id="10" name="Arrow: Right 9">
            <a:extLst>
              <a:ext uri="{FF2B5EF4-FFF2-40B4-BE49-F238E27FC236}">
                <a16:creationId xmlns:a16="http://schemas.microsoft.com/office/drawing/2014/main" id="{9C5A274C-A7E3-FE9E-DADF-D6492BE790B1}"/>
              </a:ext>
            </a:extLst>
          </p:cNvPr>
          <p:cNvSpPr/>
          <p:nvPr/>
        </p:nvSpPr>
        <p:spPr>
          <a:xfrm>
            <a:off x="4184583" y="2155097"/>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mc:AlternateContent xmlns:mc="http://schemas.openxmlformats.org/markup-compatibility/2006" xmlns:a14="http://schemas.microsoft.com/office/drawing/2010/main">
        <mc:Choice Requires="a14">
          <p:graphicFrame>
            <p:nvGraphicFramePr>
              <p:cNvPr id="11" name="Content Placeholder 4">
                <a:extLst>
                  <a:ext uri="{FF2B5EF4-FFF2-40B4-BE49-F238E27FC236}">
                    <a16:creationId xmlns:a16="http://schemas.microsoft.com/office/drawing/2014/main" id="{8EEA8961-0C73-DFC8-F6B7-76536B05671E}"/>
                  </a:ext>
                </a:extLst>
              </p:cNvPr>
              <p:cNvGraphicFramePr>
                <a:graphicFrameLocks/>
              </p:cNvGraphicFramePr>
              <p:nvPr>
                <p:extLst>
                  <p:ext uri="{D42A27DB-BD31-4B8C-83A1-F6EECF244321}">
                    <p14:modId xmlns:p14="http://schemas.microsoft.com/office/powerpoint/2010/main" val="2293062786"/>
                  </p:ext>
                </p:extLst>
              </p:nvPr>
            </p:nvGraphicFramePr>
            <p:xfrm>
              <a:off x="5142527" y="1126324"/>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P</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pPr algn="ctr"/>
                          <a:r>
                            <a:rPr lang="en-US" dirty="0"/>
                            <a:t>1</a:t>
                          </a:r>
                          <a:endParaRPr lang="en-SE" dirty="0"/>
                        </a:p>
                      </a:txBody>
                      <a:tcPr/>
                    </a:tc>
                    <a:tc>
                      <a:txBody>
                        <a:bodyPr/>
                        <a:lstStyle/>
                        <a:p>
                          <a:pPr algn="ctr"/>
                          <a:r>
                            <a:rPr lang="en-GB" dirty="0"/>
                            <a:t>P</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R</a:t>
                          </a:r>
                          <a:endParaRPr lang="en-SE" dirty="0"/>
                        </a:p>
                      </a:txBody>
                      <a:tcPr/>
                    </a:tc>
                    <a:tc>
                      <a:txBody>
                        <a:bodyPr/>
                        <a:lstStyle/>
                        <a:p>
                          <a:pPr algn="ctr"/>
                          <a:r>
                            <a:rPr lang="en-GB" dirty="0">
                              <a:solidFill>
                                <a:srgbClr val="FF0000"/>
                              </a:solidFill>
                            </a:rPr>
                            <a:t>2</a:t>
                          </a:r>
                          <a:endParaRPr lang="en-SE" dirty="0">
                            <a:solidFill>
                              <a:srgbClr val="FF0000"/>
                            </a:solidFill>
                          </a:endParaRPr>
                        </a:p>
                      </a:txBody>
                      <a:tcPr/>
                    </a:tc>
                    <a:tc>
                      <a:txBody>
                        <a:bodyPr/>
                        <a:lstStyle/>
                        <a:p>
                          <a:pPr algn="ctr"/>
                          <a:r>
                            <a:rPr lang="en-GB" dirty="0">
                              <a:solidFill>
                                <a:srgbClr val="FF0000"/>
                              </a:solidFill>
                            </a:rPr>
                            <a:t>Q</a:t>
                          </a:r>
                          <a:endParaRPr lang="en-SE" dirty="0">
                            <a:solidFill>
                              <a:srgbClr val="FF0000"/>
                            </a:solidFill>
                          </a:endParaRPr>
                        </a:p>
                      </a:txBody>
                      <a:tcPr/>
                    </a:tc>
                    <a:extLst>
                      <a:ext uri="{0D108BD9-81ED-4DB2-BD59-A6C34878D82A}">
                        <a16:rowId xmlns:a16="http://schemas.microsoft.com/office/drawing/2014/main" val="3586663048"/>
                      </a:ext>
                    </a:extLst>
                  </a:tr>
                  <a:tr h="370840">
                    <a:tc>
                      <a:txBody>
                        <a:bodyPr/>
                        <a:lstStyle/>
                        <a:p>
                          <a:pPr algn="ctr"/>
                          <a:r>
                            <a:rPr lang="en-US" dirty="0"/>
                            <a:t>S</a:t>
                          </a:r>
                          <a:endParaRPr lang="en-SE" dirty="0"/>
                        </a:p>
                      </a:txBody>
                      <a:tcPr/>
                    </a:tc>
                    <a:tc>
                      <a:txBody>
                        <a:bodyPr/>
                        <a:lstStyle/>
                        <a:p>
                          <a:pPr algn="ctr"/>
                          <a:r>
                            <a:rPr lang="en-GB" dirty="0">
                              <a:solidFill>
                                <a:srgbClr val="FF0000"/>
                              </a:solidFill>
                            </a:rPr>
                            <a:t>5</a:t>
                          </a:r>
                          <a:endParaRPr lang="en-SE"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rPr>
                            <a:t>Q</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dirty="0"/>
                            <a:t>T</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t>U</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2759695532"/>
                      </a:ext>
                    </a:extLst>
                  </a:tr>
                </a:tbl>
              </a:graphicData>
            </a:graphic>
          </p:graphicFrame>
        </mc:Choice>
        <mc:Fallback xmlns="">
          <p:graphicFrame>
            <p:nvGraphicFramePr>
              <p:cNvPr id="11" name="Content Placeholder 4">
                <a:extLst>
                  <a:ext uri="{FF2B5EF4-FFF2-40B4-BE49-F238E27FC236}">
                    <a16:creationId xmlns:a16="http://schemas.microsoft.com/office/drawing/2014/main" id="{8EEA8961-0C73-DFC8-F6B7-76536B05671E}"/>
                  </a:ext>
                </a:extLst>
              </p:cNvPr>
              <p:cNvGraphicFramePr>
                <a:graphicFrameLocks/>
              </p:cNvGraphicFramePr>
              <p:nvPr>
                <p:extLst>
                  <p:ext uri="{D42A27DB-BD31-4B8C-83A1-F6EECF244321}">
                    <p14:modId xmlns:p14="http://schemas.microsoft.com/office/powerpoint/2010/main" val="2293062786"/>
                  </p:ext>
                </p:extLst>
              </p:nvPr>
            </p:nvGraphicFramePr>
            <p:xfrm>
              <a:off x="5142527" y="1126324"/>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P</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pPr algn="ctr"/>
                          <a:r>
                            <a:rPr lang="en-US" dirty="0"/>
                            <a:t>1</a:t>
                          </a:r>
                          <a:endParaRPr lang="en-SE" dirty="0"/>
                        </a:p>
                      </a:txBody>
                      <a:tcPr/>
                    </a:tc>
                    <a:tc>
                      <a:txBody>
                        <a:bodyPr/>
                        <a:lstStyle/>
                        <a:p>
                          <a:pPr algn="ctr"/>
                          <a:r>
                            <a:rPr lang="en-GB" dirty="0"/>
                            <a:t>P</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R</a:t>
                          </a:r>
                          <a:endParaRPr lang="en-SE" dirty="0"/>
                        </a:p>
                      </a:txBody>
                      <a:tcPr/>
                    </a:tc>
                    <a:tc>
                      <a:txBody>
                        <a:bodyPr/>
                        <a:lstStyle/>
                        <a:p>
                          <a:pPr algn="ctr"/>
                          <a:r>
                            <a:rPr lang="en-GB" dirty="0">
                              <a:solidFill>
                                <a:srgbClr val="FF0000"/>
                              </a:solidFill>
                            </a:rPr>
                            <a:t>2</a:t>
                          </a:r>
                          <a:endParaRPr lang="en-SE" dirty="0">
                            <a:solidFill>
                              <a:srgbClr val="FF0000"/>
                            </a:solidFill>
                          </a:endParaRPr>
                        </a:p>
                      </a:txBody>
                      <a:tcPr/>
                    </a:tc>
                    <a:tc>
                      <a:txBody>
                        <a:bodyPr/>
                        <a:lstStyle/>
                        <a:p>
                          <a:pPr algn="ctr"/>
                          <a:r>
                            <a:rPr lang="en-GB" dirty="0">
                              <a:solidFill>
                                <a:srgbClr val="FF0000"/>
                              </a:solidFill>
                            </a:rPr>
                            <a:t>Q</a:t>
                          </a:r>
                          <a:endParaRPr lang="en-SE" dirty="0">
                            <a:solidFill>
                              <a:srgbClr val="FF0000"/>
                            </a:solidFill>
                          </a:endParaRPr>
                        </a:p>
                      </a:txBody>
                      <a:tcPr/>
                    </a:tc>
                    <a:extLst>
                      <a:ext uri="{0D108BD9-81ED-4DB2-BD59-A6C34878D82A}">
                        <a16:rowId xmlns:a16="http://schemas.microsoft.com/office/drawing/2014/main" val="3586663048"/>
                      </a:ext>
                    </a:extLst>
                  </a:tr>
                  <a:tr h="370840">
                    <a:tc>
                      <a:txBody>
                        <a:bodyPr/>
                        <a:lstStyle/>
                        <a:p>
                          <a:pPr algn="ctr"/>
                          <a:r>
                            <a:rPr lang="en-US" dirty="0"/>
                            <a:t>S</a:t>
                          </a:r>
                          <a:endParaRPr lang="en-SE" dirty="0"/>
                        </a:p>
                      </a:txBody>
                      <a:tcPr/>
                    </a:tc>
                    <a:tc>
                      <a:txBody>
                        <a:bodyPr/>
                        <a:lstStyle/>
                        <a:p>
                          <a:pPr algn="ctr"/>
                          <a:r>
                            <a:rPr lang="en-GB" dirty="0">
                              <a:solidFill>
                                <a:srgbClr val="FF0000"/>
                              </a:solidFill>
                            </a:rPr>
                            <a:t>5</a:t>
                          </a:r>
                          <a:endParaRPr lang="en-SE"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rPr>
                            <a:t>Q</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dirty="0"/>
                            <a:t>T</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t>U</a:t>
                          </a:r>
                          <a:endParaRPr lang="en-SE" dirty="0"/>
                        </a:p>
                      </a:txBody>
                      <a:tcPr/>
                    </a:tc>
                    <a:tc>
                      <a:txBody>
                        <a:bodyPr/>
                        <a:lstStyle/>
                        <a:p>
                          <a:endParaRPr lang="en-SE"/>
                        </a:p>
                      </a:txBody>
                      <a:tcPr>
                        <a:blipFill>
                          <a:blip r:embed="rId5"/>
                          <a:stretch>
                            <a:fillRect l="-100000" t="-608197" r="-107792" b="-24590"/>
                          </a:stretch>
                        </a:blipFill>
                      </a:tcPr>
                    </a:tc>
                    <a:tc>
                      <a:txBody>
                        <a:bodyPr/>
                        <a:lstStyle/>
                        <a:p>
                          <a:pPr algn="ctr"/>
                          <a:endParaRPr lang="en-SE" dirty="0"/>
                        </a:p>
                      </a:txBody>
                      <a:tcPr/>
                    </a:tc>
                    <a:extLst>
                      <a:ext uri="{0D108BD9-81ED-4DB2-BD59-A6C34878D82A}">
                        <a16:rowId xmlns:a16="http://schemas.microsoft.com/office/drawing/2014/main" val="2759695532"/>
                      </a:ext>
                    </a:extLst>
                  </a:tr>
                </a:tbl>
              </a:graphicData>
            </a:graphic>
          </p:graphicFrame>
        </mc:Fallback>
      </mc:AlternateContent>
      <p:sp>
        <p:nvSpPr>
          <p:cNvPr id="12" name="TextBox 11">
            <a:extLst>
              <a:ext uri="{FF2B5EF4-FFF2-40B4-BE49-F238E27FC236}">
                <a16:creationId xmlns:a16="http://schemas.microsoft.com/office/drawing/2014/main" id="{7639D37D-89BF-0B94-1C36-134361F42439}"/>
              </a:ext>
            </a:extLst>
          </p:cNvPr>
          <p:cNvSpPr txBox="1"/>
          <p:nvPr/>
        </p:nvSpPr>
        <p:spPr>
          <a:xfrm>
            <a:off x="4172495" y="1853039"/>
            <a:ext cx="797013" cy="369332"/>
          </a:xfrm>
          <a:prstGeom prst="rect">
            <a:avLst/>
          </a:prstGeom>
          <a:noFill/>
        </p:spPr>
        <p:txBody>
          <a:bodyPr wrap="none" rtlCol="0">
            <a:spAutoFit/>
          </a:bodyPr>
          <a:lstStyle/>
          <a:p>
            <a:pPr algn="ctr"/>
            <a:r>
              <a:rPr lang="en-GB" dirty="0"/>
              <a:t>Visit Q</a:t>
            </a:r>
            <a:endParaRPr lang="en-SE" dirty="0"/>
          </a:p>
        </p:txBody>
      </p:sp>
      <p:sp>
        <p:nvSpPr>
          <p:cNvPr id="13" name="Arrow: Right 12">
            <a:extLst>
              <a:ext uri="{FF2B5EF4-FFF2-40B4-BE49-F238E27FC236}">
                <a16:creationId xmlns:a16="http://schemas.microsoft.com/office/drawing/2014/main" id="{BBB9A6BC-4EA0-7DE6-5F0D-B4E205A1A619}"/>
              </a:ext>
            </a:extLst>
          </p:cNvPr>
          <p:cNvSpPr/>
          <p:nvPr/>
        </p:nvSpPr>
        <p:spPr>
          <a:xfrm>
            <a:off x="6628610" y="2155097"/>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mc:AlternateContent xmlns:mc="http://schemas.openxmlformats.org/markup-compatibility/2006" xmlns:a14="http://schemas.microsoft.com/office/drawing/2010/main">
        <mc:Choice Requires="a14">
          <p:graphicFrame>
            <p:nvGraphicFramePr>
              <p:cNvPr id="14" name="Content Placeholder 4">
                <a:extLst>
                  <a:ext uri="{FF2B5EF4-FFF2-40B4-BE49-F238E27FC236}">
                    <a16:creationId xmlns:a16="http://schemas.microsoft.com/office/drawing/2014/main" id="{14A8445B-E83D-B8A2-9612-EEDF7AD07FFC}"/>
                  </a:ext>
                </a:extLst>
              </p:cNvPr>
              <p:cNvGraphicFramePr>
                <a:graphicFrameLocks/>
              </p:cNvGraphicFramePr>
              <p:nvPr>
                <p:extLst>
                  <p:ext uri="{D42A27DB-BD31-4B8C-83A1-F6EECF244321}">
                    <p14:modId xmlns:p14="http://schemas.microsoft.com/office/powerpoint/2010/main" val="3010897214"/>
                  </p:ext>
                </p:extLst>
              </p:nvPr>
            </p:nvGraphicFramePr>
            <p:xfrm>
              <a:off x="7586554" y="1126324"/>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P</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Q</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SE" dirty="0"/>
                        </a:p>
                      </a:txBody>
                      <a:tcPr/>
                    </a:tc>
                    <a:tc>
                      <a:txBody>
                        <a:bodyPr/>
                        <a:lstStyle/>
                        <a:p>
                          <a:pPr algn="ctr"/>
                          <a:r>
                            <a:rPr lang="en-GB" dirty="0"/>
                            <a:t>P</a:t>
                          </a:r>
                          <a:endParaRPr lang="en-SE" dirty="0"/>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S</a:t>
                          </a:r>
                          <a:endParaRPr lang="en-SE" dirty="0"/>
                        </a:p>
                      </a:txBody>
                      <a:tcPr/>
                    </a:tc>
                    <a:tc>
                      <a:txBody>
                        <a:bodyPr/>
                        <a:lstStyle/>
                        <a:p>
                          <a:pPr algn="ctr"/>
                          <a:r>
                            <a:rPr lang="en-GB" dirty="0">
                              <a:solidFill>
                                <a:srgbClr val="FF0000"/>
                              </a:solidFill>
                            </a:rPr>
                            <a:t>4</a:t>
                          </a:r>
                          <a:endParaRPr lang="en-SE"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rPr>
                            <a:t>R</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dirty="0"/>
                            <a:t>T</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t>U</a:t>
                          </a:r>
                          <a:endParaRPr lang="en-SE" dirty="0"/>
                        </a:p>
                      </a:txBody>
                      <a:tcPr/>
                    </a:tc>
                    <a:tc>
                      <a:txBody>
                        <a:bodyPr/>
                        <a:lstStyle/>
                        <a:p>
                          <a:pPr algn="ctr"/>
                          <a:r>
                            <a:rPr lang="en-GB" dirty="0">
                              <a:solidFill>
                                <a:srgbClr val="FF0000"/>
                              </a:solidFill>
                            </a:rPr>
                            <a:t>3</a:t>
                          </a:r>
                          <a:endParaRPr lang="en-SE" dirty="0">
                            <a:solidFill>
                              <a:srgbClr val="FF0000"/>
                            </a:solidFill>
                          </a:endParaRPr>
                        </a:p>
                      </a:txBody>
                      <a:tcPr/>
                    </a:tc>
                    <a:tc>
                      <a:txBody>
                        <a:bodyPr/>
                        <a:lstStyle/>
                        <a:p>
                          <a:pPr algn="ctr"/>
                          <a:r>
                            <a:rPr lang="en-GB" dirty="0">
                              <a:solidFill>
                                <a:srgbClr val="FF0000"/>
                              </a:solidFill>
                            </a:rPr>
                            <a:t>R</a:t>
                          </a:r>
                          <a:endParaRPr lang="en-SE" dirty="0">
                            <a:solidFill>
                              <a:srgbClr val="FF0000"/>
                            </a:solidFill>
                          </a:endParaRPr>
                        </a:p>
                      </a:txBody>
                      <a:tcPr/>
                    </a:tc>
                    <a:extLst>
                      <a:ext uri="{0D108BD9-81ED-4DB2-BD59-A6C34878D82A}">
                        <a16:rowId xmlns:a16="http://schemas.microsoft.com/office/drawing/2014/main" val="2759695532"/>
                      </a:ext>
                    </a:extLst>
                  </a:tr>
                </a:tbl>
              </a:graphicData>
            </a:graphic>
          </p:graphicFrame>
        </mc:Choice>
        <mc:Fallback xmlns="">
          <p:graphicFrame>
            <p:nvGraphicFramePr>
              <p:cNvPr id="14" name="Content Placeholder 4">
                <a:extLst>
                  <a:ext uri="{FF2B5EF4-FFF2-40B4-BE49-F238E27FC236}">
                    <a16:creationId xmlns:a16="http://schemas.microsoft.com/office/drawing/2014/main" id="{14A8445B-E83D-B8A2-9612-EEDF7AD07FFC}"/>
                  </a:ext>
                </a:extLst>
              </p:cNvPr>
              <p:cNvGraphicFramePr>
                <a:graphicFrameLocks/>
              </p:cNvGraphicFramePr>
              <p:nvPr>
                <p:extLst>
                  <p:ext uri="{D42A27DB-BD31-4B8C-83A1-F6EECF244321}">
                    <p14:modId xmlns:p14="http://schemas.microsoft.com/office/powerpoint/2010/main" val="3010897214"/>
                  </p:ext>
                </p:extLst>
              </p:nvPr>
            </p:nvGraphicFramePr>
            <p:xfrm>
              <a:off x="7586554" y="1126324"/>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P</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Q</a:t>
                          </a:r>
                          <a:endParaRPr lang="en-SE" dirty="0"/>
                        </a:p>
                      </a:txBody>
                      <a:tcPr/>
                    </a:tc>
                    <a:tc>
                      <a:txBody>
                        <a:bodyPr/>
                        <a:lstStyle/>
                        <a:p>
                          <a:endParaRPr lang="en-SE"/>
                        </a:p>
                      </a:txBody>
                      <a:tcPr>
                        <a:blipFill>
                          <a:blip r:embed="rId6"/>
                          <a:stretch>
                            <a:fillRect l="-100000" t="-208197" r="-107792" b="-424590"/>
                          </a:stretch>
                        </a:blipFill>
                      </a:tcPr>
                    </a:tc>
                    <a:tc>
                      <a:txBody>
                        <a:bodyPr/>
                        <a:lstStyle/>
                        <a:p>
                          <a:pPr algn="ctr"/>
                          <a:r>
                            <a:rPr lang="en-GB" dirty="0"/>
                            <a:t>P</a:t>
                          </a:r>
                          <a:endParaRPr lang="en-SE" dirty="0"/>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S</a:t>
                          </a:r>
                          <a:endParaRPr lang="en-SE" dirty="0"/>
                        </a:p>
                      </a:txBody>
                      <a:tcPr/>
                    </a:tc>
                    <a:tc>
                      <a:txBody>
                        <a:bodyPr/>
                        <a:lstStyle/>
                        <a:p>
                          <a:pPr algn="ctr"/>
                          <a:r>
                            <a:rPr lang="en-GB" dirty="0">
                              <a:solidFill>
                                <a:srgbClr val="FF0000"/>
                              </a:solidFill>
                            </a:rPr>
                            <a:t>4</a:t>
                          </a:r>
                          <a:endParaRPr lang="en-SE"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rPr>
                            <a:t>R</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dirty="0"/>
                            <a:t>T</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t>U</a:t>
                          </a:r>
                          <a:endParaRPr lang="en-SE" dirty="0"/>
                        </a:p>
                      </a:txBody>
                      <a:tcPr/>
                    </a:tc>
                    <a:tc>
                      <a:txBody>
                        <a:bodyPr/>
                        <a:lstStyle/>
                        <a:p>
                          <a:pPr algn="ctr"/>
                          <a:r>
                            <a:rPr lang="en-GB" dirty="0">
                              <a:solidFill>
                                <a:srgbClr val="FF0000"/>
                              </a:solidFill>
                            </a:rPr>
                            <a:t>3</a:t>
                          </a:r>
                          <a:endParaRPr lang="en-SE" dirty="0">
                            <a:solidFill>
                              <a:srgbClr val="FF0000"/>
                            </a:solidFill>
                          </a:endParaRPr>
                        </a:p>
                      </a:txBody>
                      <a:tcPr/>
                    </a:tc>
                    <a:tc>
                      <a:txBody>
                        <a:bodyPr/>
                        <a:lstStyle/>
                        <a:p>
                          <a:pPr algn="ctr"/>
                          <a:r>
                            <a:rPr lang="en-GB" dirty="0">
                              <a:solidFill>
                                <a:srgbClr val="FF0000"/>
                              </a:solidFill>
                            </a:rPr>
                            <a:t>R</a:t>
                          </a:r>
                          <a:endParaRPr lang="en-SE" dirty="0">
                            <a:solidFill>
                              <a:srgbClr val="FF0000"/>
                            </a:solidFill>
                          </a:endParaRPr>
                        </a:p>
                      </a:txBody>
                      <a:tcPr/>
                    </a:tc>
                    <a:extLst>
                      <a:ext uri="{0D108BD9-81ED-4DB2-BD59-A6C34878D82A}">
                        <a16:rowId xmlns:a16="http://schemas.microsoft.com/office/drawing/2014/main" val="2759695532"/>
                      </a:ext>
                    </a:extLst>
                  </a:tr>
                </a:tbl>
              </a:graphicData>
            </a:graphic>
          </p:graphicFrame>
        </mc:Fallback>
      </mc:AlternateContent>
      <p:sp>
        <p:nvSpPr>
          <p:cNvPr id="15" name="TextBox 14">
            <a:extLst>
              <a:ext uri="{FF2B5EF4-FFF2-40B4-BE49-F238E27FC236}">
                <a16:creationId xmlns:a16="http://schemas.microsoft.com/office/drawing/2014/main" id="{B88D4D17-583E-A8F9-7FE0-BB35E851885D}"/>
              </a:ext>
            </a:extLst>
          </p:cNvPr>
          <p:cNvSpPr txBox="1"/>
          <p:nvPr/>
        </p:nvSpPr>
        <p:spPr>
          <a:xfrm>
            <a:off x="6616522" y="1853039"/>
            <a:ext cx="797013" cy="369332"/>
          </a:xfrm>
          <a:prstGeom prst="rect">
            <a:avLst/>
          </a:prstGeom>
          <a:noFill/>
        </p:spPr>
        <p:txBody>
          <a:bodyPr wrap="none" rtlCol="0">
            <a:spAutoFit/>
          </a:bodyPr>
          <a:lstStyle/>
          <a:p>
            <a:pPr algn="ctr"/>
            <a:r>
              <a:rPr lang="en-GB" dirty="0"/>
              <a:t>Visit R</a:t>
            </a:r>
            <a:endParaRPr lang="en-SE" dirty="0"/>
          </a:p>
        </p:txBody>
      </p:sp>
      <mc:AlternateContent xmlns:mc="http://schemas.openxmlformats.org/markup-compatibility/2006" xmlns:a14="http://schemas.microsoft.com/office/drawing/2010/main">
        <mc:Choice Requires="a14">
          <p:graphicFrame>
            <p:nvGraphicFramePr>
              <p:cNvPr id="16" name="Content Placeholder 4">
                <a:extLst>
                  <a:ext uri="{FF2B5EF4-FFF2-40B4-BE49-F238E27FC236}">
                    <a16:creationId xmlns:a16="http://schemas.microsoft.com/office/drawing/2014/main" id="{38027D06-AF99-D999-62D0-64C1F2B5A9BA}"/>
                  </a:ext>
                </a:extLst>
              </p:cNvPr>
              <p:cNvGraphicFramePr>
                <a:graphicFrameLocks/>
              </p:cNvGraphicFramePr>
              <p:nvPr>
                <p:extLst>
                  <p:ext uri="{D42A27DB-BD31-4B8C-83A1-F6EECF244321}">
                    <p14:modId xmlns:p14="http://schemas.microsoft.com/office/powerpoint/2010/main" val="1677699934"/>
                  </p:ext>
                </p:extLst>
              </p:nvPr>
            </p:nvGraphicFramePr>
            <p:xfrm>
              <a:off x="158862" y="4147315"/>
              <a:ext cx="1408679" cy="259080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m:t>
                                </m:r>
                              </m:oMath>
                            </m:oMathPara>
                          </a14:m>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S</a:t>
                          </a:r>
                          <a:endParaRPr lang="en-SE" dirty="0">
                            <a:solidFill>
                              <a:schemeClr val="tx1"/>
                            </a:solidFill>
                          </a:endParaRPr>
                        </a:p>
                      </a:txBody>
                      <a:tcPr/>
                    </a:tc>
                    <a:tc>
                      <a:txBody>
                        <a:bodyPr/>
                        <a:lstStyle/>
                        <a:p>
                          <a:pPr algn="ctr"/>
                          <a:r>
                            <a:rPr lang="en-GB" dirty="0">
                              <a:solidFill>
                                <a:schemeClr val="tx1"/>
                              </a:solidFill>
                            </a:rPr>
                            <a:t>4</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T</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257062">
                    <a:tc>
                      <a:txBody>
                        <a:bodyPr/>
                        <a:lstStyle/>
                        <a:p>
                          <a:pPr algn="ctr"/>
                          <a:r>
                            <a:rPr lang="en-US" dirty="0">
                              <a:solidFill>
                                <a:schemeClr val="tx1"/>
                              </a:solidFill>
                            </a:rPr>
                            <a:t>U</a:t>
                          </a:r>
                          <a:endParaRPr lang="en-SE" dirty="0">
                            <a:solidFill>
                              <a:schemeClr val="tx1"/>
                            </a:solidFill>
                          </a:endParaRPr>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759695532"/>
                      </a:ext>
                    </a:extLst>
                  </a:tr>
                </a:tbl>
              </a:graphicData>
            </a:graphic>
          </p:graphicFrame>
        </mc:Choice>
        <mc:Fallback xmlns="">
          <p:graphicFrame>
            <p:nvGraphicFramePr>
              <p:cNvPr id="16" name="Content Placeholder 4">
                <a:extLst>
                  <a:ext uri="{FF2B5EF4-FFF2-40B4-BE49-F238E27FC236}">
                    <a16:creationId xmlns:a16="http://schemas.microsoft.com/office/drawing/2014/main" id="{38027D06-AF99-D999-62D0-64C1F2B5A9BA}"/>
                  </a:ext>
                </a:extLst>
              </p:cNvPr>
              <p:cNvGraphicFramePr>
                <a:graphicFrameLocks/>
              </p:cNvGraphicFramePr>
              <p:nvPr>
                <p:extLst>
                  <p:ext uri="{D42A27DB-BD31-4B8C-83A1-F6EECF244321}">
                    <p14:modId xmlns:p14="http://schemas.microsoft.com/office/powerpoint/2010/main" val="1677699934"/>
                  </p:ext>
                </p:extLst>
              </p:nvPr>
            </p:nvGraphicFramePr>
            <p:xfrm>
              <a:off x="158862" y="4147315"/>
              <a:ext cx="1408679" cy="259080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endParaRPr lang="en-SE"/>
                        </a:p>
                      </a:txBody>
                      <a:tcPr>
                        <a:blipFill>
                          <a:blip r:embed="rId7"/>
                          <a:stretch>
                            <a:fillRect l="-100000" t="-208197" r="-107792" b="-422951"/>
                          </a:stretch>
                        </a:blipFill>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S</a:t>
                          </a:r>
                          <a:endParaRPr lang="en-SE" dirty="0">
                            <a:solidFill>
                              <a:schemeClr val="tx1"/>
                            </a:solidFill>
                          </a:endParaRPr>
                        </a:p>
                      </a:txBody>
                      <a:tcPr/>
                    </a:tc>
                    <a:tc>
                      <a:txBody>
                        <a:bodyPr/>
                        <a:lstStyle/>
                        <a:p>
                          <a:pPr algn="ctr"/>
                          <a:r>
                            <a:rPr lang="en-GB" dirty="0">
                              <a:solidFill>
                                <a:schemeClr val="tx1"/>
                              </a:solidFill>
                            </a:rPr>
                            <a:t>4</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T</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65760">
                    <a:tc>
                      <a:txBody>
                        <a:bodyPr/>
                        <a:lstStyle/>
                        <a:p>
                          <a:pPr algn="ctr"/>
                          <a:r>
                            <a:rPr lang="en-US" dirty="0">
                              <a:solidFill>
                                <a:schemeClr val="tx1"/>
                              </a:solidFill>
                            </a:rPr>
                            <a:t>U</a:t>
                          </a:r>
                          <a:endParaRPr lang="en-SE" dirty="0">
                            <a:solidFill>
                              <a:schemeClr val="tx1"/>
                            </a:solidFill>
                          </a:endParaRPr>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759695532"/>
                      </a:ext>
                    </a:extLst>
                  </a:tr>
                </a:tbl>
              </a:graphicData>
            </a:graphic>
          </p:graphicFrame>
        </mc:Fallback>
      </mc:AlternateContent>
      <p:sp>
        <p:nvSpPr>
          <p:cNvPr id="17" name="Arrow: Right 16">
            <a:extLst>
              <a:ext uri="{FF2B5EF4-FFF2-40B4-BE49-F238E27FC236}">
                <a16:creationId xmlns:a16="http://schemas.microsoft.com/office/drawing/2014/main" id="{24EBB00C-7502-B387-FF35-C5DBC7E7D76D}"/>
              </a:ext>
            </a:extLst>
          </p:cNvPr>
          <p:cNvSpPr/>
          <p:nvPr/>
        </p:nvSpPr>
        <p:spPr>
          <a:xfrm>
            <a:off x="1698169" y="5202939"/>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mc:AlternateContent xmlns:mc="http://schemas.openxmlformats.org/markup-compatibility/2006" xmlns:a14="http://schemas.microsoft.com/office/drawing/2010/main">
        <mc:Choice Requires="a14">
          <p:graphicFrame>
            <p:nvGraphicFramePr>
              <p:cNvPr id="18" name="Content Placeholder 4">
                <a:extLst>
                  <a:ext uri="{FF2B5EF4-FFF2-40B4-BE49-F238E27FC236}">
                    <a16:creationId xmlns:a16="http://schemas.microsoft.com/office/drawing/2014/main" id="{1409573D-2FA4-C46D-78BB-26884F0130D9}"/>
                  </a:ext>
                </a:extLst>
              </p:cNvPr>
              <p:cNvGraphicFramePr>
                <a:graphicFrameLocks/>
              </p:cNvGraphicFramePr>
              <p:nvPr>
                <p:extLst>
                  <p:ext uri="{D42A27DB-BD31-4B8C-83A1-F6EECF244321}">
                    <p14:modId xmlns:p14="http://schemas.microsoft.com/office/powerpoint/2010/main" val="2414846643"/>
                  </p:ext>
                </p:extLst>
              </p:nvPr>
            </p:nvGraphicFramePr>
            <p:xfrm>
              <a:off x="2656113" y="4174166"/>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m:t>
                                </m:r>
                              </m:oMath>
                            </m:oMathPara>
                          </a14:m>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S</a:t>
                          </a:r>
                          <a:endParaRPr lang="en-SE" dirty="0">
                            <a:solidFill>
                              <a:schemeClr val="tx1"/>
                            </a:solidFill>
                          </a:endParaRPr>
                        </a:p>
                      </a:txBody>
                      <a:tcPr/>
                    </a:tc>
                    <a:tc>
                      <a:txBody>
                        <a:bodyPr/>
                        <a:lstStyle/>
                        <a:p>
                          <a:pPr algn="ctr"/>
                          <a:r>
                            <a:rPr lang="en-GB" dirty="0">
                              <a:solidFill>
                                <a:schemeClr val="tx1"/>
                              </a:solidFill>
                            </a:rPr>
                            <a:t>4</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T</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solidFill>
                                <a:schemeClr val="tx1"/>
                              </a:solidFill>
                            </a:rPr>
                            <a:t>U</a:t>
                          </a:r>
                          <a:endParaRPr lang="en-SE" dirty="0">
                            <a:solidFill>
                              <a:schemeClr val="tx1"/>
                            </a:solidFill>
                          </a:endParaRPr>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759695532"/>
                      </a:ext>
                    </a:extLst>
                  </a:tr>
                </a:tbl>
              </a:graphicData>
            </a:graphic>
          </p:graphicFrame>
        </mc:Choice>
        <mc:Fallback xmlns="">
          <p:graphicFrame>
            <p:nvGraphicFramePr>
              <p:cNvPr id="18" name="Content Placeholder 4">
                <a:extLst>
                  <a:ext uri="{FF2B5EF4-FFF2-40B4-BE49-F238E27FC236}">
                    <a16:creationId xmlns:a16="http://schemas.microsoft.com/office/drawing/2014/main" id="{1409573D-2FA4-C46D-78BB-26884F0130D9}"/>
                  </a:ext>
                </a:extLst>
              </p:cNvPr>
              <p:cNvGraphicFramePr>
                <a:graphicFrameLocks/>
              </p:cNvGraphicFramePr>
              <p:nvPr>
                <p:extLst>
                  <p:ext uri="{D42A27DB-BD31-4B8C-83A1-F6EECF244321}">
                    <p14:modId xmlns:p14="http://schemas.microsoft.com/office/powerpoint/2010/main" val="2414846643"/>
                  </p:ext>
                </p:extLst>
              </p:nvPr>
            </p:nvGraphicFramePr>
            <p:xfrm>
              <a:off x="2656113" y="4174166"/>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endParaRPr lang="en-SE"/>
                        </a:p>
                      </a:txBody>
                      <a:tcPr>
                        <a:blipFill>
                          <a:blip r:embed="rId8"/>
                          <a:stretch>
                            <a:fillRect l="-100000" t="-208197" r="-107792" b="-424590"/>
                          </a:stretch>
                        </a:blipFill>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S</a:t>
                          </a:r>
                          <a:endParaRPr lang="en-SE" dirty="0">
                            <a:solidFill>
                              <a:schemeClr val="tx1"/>
                            </a:solidFill>
                          </a:endParaRPr>
                        </a:p>
                      </a:txBody>
                      <a:tcPr/>
                    </a:tc>
                    <a:tc>
                      <a:txBody>
                        <a:bodyPr/>
                        <a:lstStyle/>
                        <a:p>
                          <a:pPr algn="ctr"/>
                          <a:r>
                            <a:rPr lang="en-GB" dirty="0">
                              <a:solidFill>
                                <a:schemeClr val="tx1"/>
                              </a:solidFill>
                            </a:rPr>
                            <a:t>4</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T</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solidFill>
                                <a:schemeClr val="tx1"/>
                              </a:solidFill>
                            </a:rPr>
                            <a:t>U</a:t>
                          </a:r>
                          <a:endParaRPr lang="en-SE" dirty="0">
                            <a:solidFill>
                              <a:schemeClr val="tx1"/>
                            </a:solidFill>
                          </a:endParaRPr>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759695532"/>
                      </a:ext>
                    </a:extLst>
                  </a:tr>
                </a:tbl>
              </a:graphicData>
            </a:graphic>
          </p:graphicFrame>
        </mc:Fallback>
      </mc:AlternateContent>
      <p:sp>
        <p:nvSpPr>
          <p:cNvPr id="19" name="TextBox 18">
            <a:extLst>
              <a:ext uri="{FF2B5EF4-FFF2-40B4-BE49-F238E27FC236}">
                <a16:creationId xmlns:a16="http://schemas.microsoft.com/office/drawing/2014/main" id="{53DD6634-569B-30F7-8CB6-0675553D82D2}"/>
              </a:ext>
            </a:extLst>
          </p:cNvPr>
          <p:cNvSpPr txBox="1"/>
          <p:nvPr/>
        </p:nvSpPr>
        <p:spPr>
          <a:xfrm>
            <a:off x="1686081" y="4900881"/>
            <a:ext cx="747320" cy="369332"/>
          </a:xfrm>
          <a:prstGeom prst="rect">
            <a:avLst/>
          </a:prstGeom>
          <a:noFill/>
        </p:spPr>
        <p:txBody>
          <a:bodyPr wrap="none" rtlCol="0">
            <a:spAutoFit/>
          </a:bodyPr>
          <a:lstStyle/>
          <a:p>
            <a:pPr algn="ctr"/>
            <a:r>
              <a:rPr lang="en-GB" dirty="0"/>
              <a:t>Visit S</a:t>
            </a:r>
            <a:endParaRPr lang="en-SE" dirty="0"/>
          </a:p>
        </p:txBody>
      </p:sp>
      <p:sp>
        <p:nvSpPr>
          <p:cNvPr id="20" name="Arrow: Right 19">
            <a:extLst>
              <a:ext uri="{FF2B5EF4-FFF2-40B4-BE49-F238E27FC236}">
                <a16:creationId xmlns:a16="http://schemas.microsoft.com/office/drawing/2014/main" id="{8E76E444-5AD4-38CA-CB1D-A67473586630}"/>
              </a:ext>
            </a:extLst>
          </p:cNvPr>
          <p:cNvSpPr/>
          <p:nvPr/>
        </p:nvSpPr>
        <p:spPr>
          <a:xfrm>
            <a:off x="4184583" y="5202939"/>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mc:AlternateContent xmlns:mc="http://schemas.openxmlformats.org/markup-compatibility/2006" xmlns:a14="http://schemas.microsoft.com/office/drawing/2010/main">
        <mc:Choice Requires="a14">
          <p:graphicFrame>
            <p:nvGraphicFramePr>
              <p:cNvPr id="21" name="Content Placeholder 4">
                <a:extLst>
                  <a:ext uri="{FF2B5EF4-FFF2-40B4-BE49-F238E27FC236}">
                    <a16:creationId xmlns:a16="http://schemas.microsoft.com/office/drawing/2014/main" id="{B155ECF0-C4AB-3A97-7823-BD16D83B7E3F}"/>
                  </a:ext>
                </a:extLst>
              </p:cNvPr>
              <p:cNvGraphicFramePr>
                <a:graphicFrameLocks/>
              </p:cNvGraphicFramePr>
              <p:nvPr>
                <p:extLst>
                  <p:ext uri="{D42A27DB-BD31-4B8C-83A1-F6EECF244321}">
                    <p14:modId xmlns:p14="http://schemas.microsoft.com/office/powerpoint/2010/main" val="3043865443"/>
                  </p:ext>
                </p:extLst>
              </p:nvPr>
            </p:nvGraphicFramePr>
            <p:xfrm>
              <a:off x="5142527" y="4174166"/>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m:t>
                                </m:r>
                              </m:oMath>
                            </m:oMathPara>
                          </a14:m>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S</a:t>
                          </a:r>
                          <a:endParaRPr lang="en-SE" dirty="0">
                            <a:solidFill>
                              <a:schemeClr val="tx1"/>
                            </a:solidFill>
                          </a:endParaRPr>
                        </a:p>
                      </a:txBody>
                      <a:tcPr/>
                    </a:tc>
                    <a:tc>
                      <a:txBody>
                        <a:bodyPr/>
                        <a:lstStyle/>
                        <a:p>
                          <a:pPr algn="ctr"/>
                          <a:r>
                            <a:rPr lang="en-GB" dirty="0">
                              <a:solidFill>
                                <a:schemeClr val="tx1"/>
                              </a:solidFill>
                            </a:rPr>
                            <a:t>4</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T</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solidFill>
                                <a:schemeClr val="tx1"/>
                              </a:solidFill>
                            </a:rPr>
                            <a:t>U</a:t>
                          </a:r>
                          <a:endParaRPr lang="en-SE" dirty="0">
                            <a:solidFill>
                              <a:schemeClr val="tx1"/>
                            </a:solidFill>
                          </a:endParaRPr>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759695532"/>
                      </a:ext>
                    </a:extLst>
                  </a:tr>
                </a:tbl>
              </a:graphicData>
            </a:graphic>
          </p:graphicFrame>
        </mc:Choice>
        <mc:Fallback xmlns="">
          <p:graphicFrame>
            <p:nvGraphicFramePr>
              <p:cNvPr id="21" name="Content Placeholder 4">
                <a:extLst>
                  <a:ext uri="{FF2B5EF4-FFF2-40B4-BE49-F238E27FC236}">
                    <a16:creationId xmlns:a16="http://schemas.microsoft.com/office/drawing/2014/main" id="{B155ECF0-C4AB-3A97-7823-BD16D83B7E3F}"/>
                  </a:ext>
                </a:extLst>
              </p:cNvPr>
              <p:cNvGraphicFramePr>
                <a:graphicFrameLocks/>
              </p:cNvGraphicFramePr>
              <p:nvPr>
                <p:extLst>
                  <p:ext uri="{D42A27DB-BD31-4B8C-83A1-F6EECF244321}">
                    <p14:modId xmlns:p14="http://schemas.microsoft.com/office/powerpoint/2010/main" val="3043865443"/>
                  </p:ext>
                </p:extLst>
              </p:nvPr>
            </p:nvGraphicFramePr>
            <p:xfrm>
              <a:off x="5142527" y="4174166"/>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endParaRPr lang="en-SE"/>
                        </a:p>
                      </a:txBody>
                      <a:tcPr>
                        <a:blipFill>
                          <a:blip r:embed="rId9"/>
                          <a:stretch>
                            <a:fillRect l="-100000" t="-208197" r="-107792" b="-424590"/>
                          </a:stretch>
                        </a:blipFill>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S</a:t>
                          </a:r>
                          <a:endParaRPr lang="en-SE" dirty="0">
                            <a:solidFill>
                              <a:schemeClr val="tx1"/>
                            </a:solidFill>
                          </a:endParaRPr>
                        </a:p>
                      </a:txBody>
                      <a:tcPr/>
                    </a:tc>
                    <a:tc>
                      <a:txBody>
                        <a:bodyPr/>
                        <a:lstStyle/>
                        <a:p>
                          <a:pPr algn="ctr"/>
                          <a:r>
                            <a:rPr lang="en-GB" dirty="0">
                              <a:solidFill>
                                <a:schemeClr val="tx1"/>
                              </a:solidFill>
                            </a:rPr>
                            <a:t>4</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T</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solidFill>
                                <a:schemeClr val="tx1"/>
                              </a:solidFill>
                            </a:rPr>
                            <a:t>U</a:t>
                          </a:r>
                          <a:endParaRPr lang="en-SE" dirty="0">
                            <a:solidFill>
                              <a:schemeClr val="tx1"/>
                            </a:solidFill>
                          </a:endParaRPr>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759695532"/>
                      </a:ext>
                    </a:extLst>
                  </a:tr>
                </a:tbl>
              </a:graphicData>
            </a:graphic>
          </p:graphicFrame>
        </mc:Fallback>
      </mc:AlternateContent>
      <p:sp>
        <p:nvSpPr>
          <p:cNvPr id="22" name="TextBox 21">
            <a:extLst>
              <a:ext uri="{FF2B5EF4-FFF2-40B4-BE49-F238E27FC236}">
                <a16:creationId xmlns:a16="http://schemas.microsoft.com/office/drawing/2014/main" id="{8DC083A9-1A36-14D7-78A2-017AB24A2C39}"/>
              </a:ext>
            </a:extLst>
          </p:cNvPr>
          <p:cNvSpPr txBox="1"/>
          <p:nvPr/>
        </p:nvSpPr>
        <p:spPr>
          <a:xfrm>
            <a:off x="4172495" y="4900881"/>
            <a:ext cx="753732" cy="369332"/>
          </a:xfrm>
          <a:prstGeom prst="rect">
            <a:avLst/>
          </a:prstGeom>
          <a:noFill/>
        </p:spPr>
        <p:txBody>
          <a:bodyPr wrap="none" rtlCol="0">
            <a:spAutoFit/>
          </a:bodyPr>
          <a:lstStyle/>
          <a:p>
            <a:pPr algn="ctr"/>
            <a:r>
              <a:rPr lang="en-GB" dirty="0"/>
              <a:t>Visit T</a:t>
            </a:r>
            <a:endParaRPr lang="en-SE" dirty="0"/>
          </a:p>
        </p:txBody>
      </p:sp>
      <p:sp>
        <p:nvSpPr>
          <p:cNvPr id="23" name="Arrow: Right 22">
            <a:extLst>
              <a:ext uri="{FF2B5EF4-FFF2-40B4-BE49-F238E27FC236}">
                <a16:creationId xmlns:a16="http://schemas.microsoft.com/office/drawing/2014/main" id="{E9BC88E5-B4C6-0634-9D40-27A54E4053CE}"/>
              </a:ext>
            </a:extLst>
          </p:cNvPr>
          <p:cNvSpPr/>
          <p:nvPr/>
        </p:nvSpPr>
        <p:spPr>
          <a:xfrm>
            <a:off x="6628610" y="5202939"/>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mc:AlternateContent xmlns:mc="http://schemas.openxmlformats.org/markup-compatibility/2006" xmlns:a14="http://schemas.microsoft.com/office/drawing/2010/main">
        <mc:Choice Requires="a14">
          <p:graphicFrame>
            <p:nvGraphicFramePr>
              <p:cNvPr id="24" name="Content Placeholder 4">
                <a:extLst>
                  <a:ext uri="{FF2B5EF4-FFF2-40B4-BE49-F238E27FC236}">
                    <a16:creationId xmlns:a16="http://schemas.microsoft.com/office/drawing/2014/main" id="{3720CEBD-2B26-3AB9-8CAB-53B79361D6AB}"/>
                  </a:ext>
                </a:extLst>
              </p:cNvPr>
              <p:cNvGraphicFramePr>
                <a:graphicFrameLocks/>
              </p:cNvGraphicFramePr>
              <p:nvPr>
                <p:extLst>
                  <p:ext uri="{D42A27DB-BD31-4B8C-83A1-F6EECF244321}">
                    <p14:modId xmlns:p14="http://schemas.microsoft.com/office/powerpoint/2010/main" val="2316532018"/>
                  </p:ext>
                </p:extLst>
              </p:nvPr>
            </p:nvGraphicFramePr>
            <p:xfrm>
              <a:off x="7586554" y="4174166"/>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m:t>
                                </m:r>
                              </m:oMath>
                            </m:oMathPara>
                          </a14:m>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S</a:t>
                          </a:r>
                          <a:endParaRPr lang="en-SE" dirty="0">
                            <a:solidFill>
                              <a:schemeClr val="tx1"/>
                            </a:solidFill>
                          </a:endParaRPr>
                        </a:p>
                      </a:txBody>
                      <a:tcPr/>
                    </a:tc>
                    <a:tc>
                      <a:txBody>
                        <a:bodyPr/>
                        <a:lstStyle/>
                        <a:p>
                          <a:pPr algn="ctr"/>
                          <a:r>
                            <a:rPr lang="en-GB" dirty="0">
                              <a:solidFill>
                                <a:schemeClr val="tx1"/>
                              </a:solidFill>
                            </a:rPr>
                            <a:t>4</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T</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solidFill>
                                <a:schemeClr val="tx1"/>
                              </a:solidFill>
                            </a:rPr>
                            <a:t>U</a:t>
                          </a:r>
                          <a:endParaRPr lang="en-SE" dirty="0">
                            <a:solidFill>
                              <a:schemeClr val="tx1"/>
                            </a:solidFill>
                          </a:endParaRPr>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759695532"/>
                      </a:ext>
                    </a:extLst>
                  </a:tr>
                </a:tbl>
              </a:graphicData>
            </a:graphic>
          </p:graphicFrame>
        </mc:Choice>
        <mc:Fallback xmlns="">
          <p:graphicFrame>
            <p:nvGraphicFramePr>
              <p:cNvPr id="24" name="Content Placeholder 4">
                <a:extLst>
                  <a:ext uri="{FF2B5EF4-FFF2-40B4-BE49-F238E27FC236}">
                    <a16:creationId xmlns:a16="http://schemas.microsoft.com/office/drawing/2014/main" id="{3720CEBD-2B26-3AB9-8CAB-53B79361D6AB}"/>
                  </a:ext>
                </a:extLst>
              </p:cNvPr>
              <p:cNvGraphicFramePr>
                <a:graphicFrameLocks/>
              </p:cNvGraphicFramePr>
              <p:nvPr>
                <p:extLst>
                  <p:ext uri="{D42A27DB-BD31-4B8C-83A1-F6EECF244321}">
                    <p14:modId xmlns:p14="http://schemas.microsoft.com/office/powerpoint/2010/main" val="2316532018"/>
                  </p:ext>
                </p:extLst>
              </p:nvPr>
            </p:nvGraphicFramePr>
            <p:xfrm>
              <a:off x="7586554" y="4174166"/>
              <a:ext cx="1408679" cy="259588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P</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Q</a:t>
                          </a:r>
                          <a:endParaRPr lang="en-SE" dirty="0">
                            <a:solidFill>
                              <a:schemeClr val="tx1"/>
                            </a:solidFill>
                          </a:endParaRPr>
                        </a:p>
                      </a:txBody>
                      <a:tcPr/>
                    </a:tc>
                    <a:tc>
                      <a:txBody>
                        <a:bodyPr/>
                        <a:lstStyle/>
                        <a:p>
                          <a:endParaRPr lang="en-SE"/>
                        </a:p>
                      </a:txBody>
                      <a:tcPr>
                        <a:blipFill>
                          <a:blip r:embed="rId10"/>
                          <a:stretch>
                            <a:fillRect l="-100000" t="-208197" r="-107792" b="-424590"/>
                          </a:stretch>
                        </a:blipFill>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R</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Q</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S</a:t>
                          </a:r>
                          <a:endParaRPr lang="en-SE" dirty="0">
                            <a:solidFill>
                              <a:schemeClr val="tx1"/>
                            </a:solidFill>
                          </a:endParaRPr>
                        </a:p>
                      </a:txBody>
                      <a:tcPr/>
                    </a:tc>
                    <a:tc>
                      <a:txBody>
                        <a:bodyPr/>
                        <a:lstStyle/>
                        <a:p>
                          <a:pPr algn="ctr"/>
                          <a:r>
                            <a:rPr lang="en-GB" dirty="0">
                              <a:solidFill>
                                <a:schemeClr val="tx1"/>
                              </a:solidFill>
                            </a:rPr>
                            <a:t>4</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T</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7</a:t>
                          </a:r>
                          <a:endParaRPr lang="en-SE" dirty="0">
                            <a:solidFill>
                              <a:schemeClr val="tx1"/>
                            </a:solidFill>
                          </a:endParaRPr>
                        </a:p>
                      </a:txBody>
                      <a:tcPr/>
                    </a:tc>
                    <a:tc>
                      <a:txBody>
                        <a:bodyPr/>
                        <a:lstStyle/>
                        <a:p>
                          <a:pPr algn="ctr"/>
                          <a:r>
                            <a:rPr lang="en-GB" dirty="0">
                              <a:solidFill>
                                <a:schemeClr val="tx1"/>
                              </a:solidFill>
                            </a:rPr>
                            <a:t>P</a:t>
                          </a:r>
                          <a:endParaRPr lang="en-SE" dirty="0">
                            <a:solidFill>
                              <a:schemeClr val="tx1"/>
                            </a:solidFill>
                          </a:endParaRPr>
                        </a:p>
                      </a:txBody>
                      <a:tcPr/>
                    </a:tc>
                    <a:extLst>
                      <a:ext uri="{0D108BD9-81ED-4DB2-BD59-A6C34878D82A}">
                        <a16:rowId xmlns:a16="http://schemas.microsoft.com/office/drawing/2014/main" val="2054454676"/>
                      </a:ext>
                    </a:extLst>
                  </a:tr>
                  <a:tr h="370840">
                    <a:tc>
                      <a:txBody>
                        <a:bodyPr/>
                        <a:lstStyle/>
                        <a:p>
                          <a:pPr algn="ctr"/>
                          <a:r>
                            <a:rPr lang="en-US" dirty="0">
                              <a:solidFill>
                                <a:schemeClr val="tx1"/>
                              </a:solidFill>
                            </a:rPr>
                            <a:t>U</a:t>
                          </a:r>
                          <a:endParaRPr lang="en-SE" dirty="0">
                            <a:solidFill>
                              <a:schemeClr val="tx1"/>
                            </a:solidFill>
                          </a:endParaRPr>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R</a:t>
                          </a:r>
                          <a:endParaRPr lang="en-SE" dirty="0">
                            <a:solidFill>
                              <a:schemeClr val="tx1"/>
                            </a:solidFill>
                          </a:endParaRPr>
                        </a:p>
                      </a:txBody>
                      <a:tcPr/>
                    </a:tc>
                    <a:extLst>
                      <a:ext uri="{0D108BD9-81ED-4DB2-BD59-A6C34878D82A}">
                        <a16:rowId xmlns:a16="http://schemas.microsoft.com/office/drawing/2014/main" val="2759695532"/>
                      </a:ext>
                    </a:extLst>
                  </a:tr>
                </a:tbl>
              </a:graphicData>
            </a:graphic>
          </p:graphicFrame>
        </mc:Fallback>
      </mc:AlternateContent>
      <p:sp>
        <p:nvSpPr>
          <p:cNvPr id="25" name="TextBox 24">
            <a:extLst>
              <a:ext uri="{FF2B5EF4-FFF2-40B4-BE49-F238E27FC236}">
                <a16:creationId xmlns:a16="http://schemas.microsoft.com/office/drawing/2014/main" id="{ACD15951-9770-FAD8-263A-20640A0F4C19}"/>
              </a:ext>
            </a:extLst>
          </p:cNvPr>
          <p:cNvSpPr txBox="1"/>
          <p:nvPr/>
        </p:nvSpPr>
        <p:spPr>
          <a:xfrm>
            <a:off x="6616522" y="4900881"/>
            <a:ext cx="966931" cy="369332"/>
          </a:xfrm>
          <a:prstGeom prst="rect">
            <a:avLst/>
          </a:prstGeom>
          <a:noFill/>
        </p:spPr>
        <p:txBody>
          <a:bodyPr wrap="none" rtlCol="0">
            <a:spAutoFit/>
          </a:bodyPr>
          <a:lstStyle/>
          <a:p>
            <a:pPr algn="ctr"/>
            <a:r>
              <a:rPr lang="en-GB" dirty="0"/>
              <a:t>Finished</a:t>
            </a:r>
            <a:endParaRPr lang="en-SE" dirty="0"/>
          </a:p>
        </p:txBody>
      </p:sp>
      <p:cxnSp>
        <p:nvCxnSpPr>
          <p:cNvPr id="27" name="Straight Arrow Connector 26">
            <a:extLst>
              <a:ext uri="{FF2B5EF4-FFF2-40B4-BE49-F238E27FC236}">
                <a16:creationId xmlns:a16="http://schemas.microsoft.com/office/drawing/2014/main" id="{AB3A9375-6C84-1A6D-4508-DA86E3D0E792}"/>
              </a:ext>
            </a:extLst>
          </p:cNvPr>
          <p:cNvCxnSpPr/>
          <p:nvPr/>
        </p:nvCxnSpPr>
        <p:spPr>
          <a:xfrm flipH="1">
            <a:off x="903514" y="3722204"/>
            <a:ext cx="6683040" cy="305527"/>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6" name="Picture 5">
            <a:extLst>
              <a:ext uri="{FF2B5EF4-FFF2-40B4-BE49-F238E27FC236}">
                <a16:creationId xmlns:a16="http://schemas.microsoft.com/office/drawing/2014/main" id="{5A9A60B1-0F9F-BCB0-01F8-99428220C8C8}"/>
              </a:ext>
            </a:extLst>
          </p:cNvPr>
          <p:cNvPicPr>
            <a:picLocks noChangeAspect="1"/>
          </p:cNvPicPr>
          <p:nvPr/>
        </p:nvPicPr>
        <p:blipFill>
          <a:blip r:embed="rId11"/>
          <a:srcRect/>
          <a:stretch/>
        </p:blipFill>
        <p:spPr>
          <a:xfrm>
            <a:off x="5407742" y="-13047"/>
            <a:ext cx="3734014" cy="1466934"/>
          </a:xfrm>
          <a:prstGeom prst="rect">
            <a:avLst/>
          </a:prstGeom>
        </p:spPr>
      </p:pic>
      <p:sp>
        <p:nvSpPr>
          <p:cNvPr id="28" name="TextBox 27">
            <a:extLst>
              <a:ext uri="{FF2B5EF4-FFF2-40B4-BE49-F238E27FC236}">
                <a16:creationId xmlns:a16="http://schemas.microsoft.com/office/drawing/2014/main" id="{7EE455D3-6D41-58DC-85A5-6B3EBFCCBC72}"/>
              </a:ext>
            </a:extLst>
          </p:cNvPr>
          <p:cNvSpPr txBox="1"/>
          <p:nvPr/>
        </p:nvSpPr>
        <p:spPr>
          <a:xfrm>
            <a:off x="3335075" y="3809428"/>
            <a:ext cx="2526333" cy="369332"/>
          </a:xfrm>
          <a:prstGeom prst="rect">
            <a:avLst/>
          </a:prstGeom>
          <a:noFill/>
        </p:spPr>
        <p:txBody>
          <a:bodyPr wrap="none" rtlCol="0">
            <a:spAutoFit/>
          </a:bodyPr>
          <a:lstStyle/>
          <a:p>
            <a:pPr algn="ctr"/>
            <a:r>
              <a:rPr lang="en-GB" dirty="0"/>
              <a:t>Visit U (nothing changes)</a:t>
            </a:r>
            <a:endParaRPr lang="en-SE" dirty="0"/>
          </a:p>
        </p:txBody>
      </p:sp>
      <p:sp>
        <p:nvSpPr>
          <p:cNvPr id="30" name="TextBox 29">
            <a:extLst>
              <a:ext uri="{FF2B5EF4-FFF2-40B4-BE49-F238E27FC236}">
                <a16:creationId xmlns:a16="http://schemas.microsoft.com/office/drawing/2014/main" id="{6C4DE922-43F3-06CE-FDEF-5D9DCBD0CEF6}"/>
              </a:ext>
            </a:extLst>
          </p:cNvPr>
          <p:cNvSpPr txBox="1"/>
          <p:nvPr/>
        </p:nvSpPr>
        <p:spPr>
          <a:xfrm>
            <a:off x="1601196" y="5442715"/>
            <a:ext cx="1074486" cy="646331"/>
          </a:xfrm>
          <a:prstGeom prst="rect">
            <a:avLst/>
          </a:prstGeom>
          <a:noFill/>
        </p:spPr>
        <p:txBody>
          <a:bodyPr wrap="square">
            <a:spAutoFit/>
          </a:bodyPr>
          <a:lstStyle/>
          <a:p>
            <a:pPr algn="ctr"/>
            <a:r>
              <a:rPr lang="en-GB" dirty="0"/>
              <a:t>(nothing</a:t>
            </a:r>
          </a:p>
          <a:p>
            <a:pPr algn="ctr"/>
            <a:r>
              <a:rPr lang="en-GB" dirty="0"/>
              <a:t>changes)</a:t>
            </a:r>
            <a:endParaRPr lang="en-SE" dirty="0"/>
          </a:p>
        </p:txBody>
      </p:sp>
      <p:sp>
        <p:nvSpPr>
          <p:cNvPr id="31" name="TextBox 30">
            <a:extLst>
              <a:ext uri="{FF2B5EF4-FFF2-40B4-BE49-F238E27FC236}">
                <a16:creationId xmlns:a16="http://schemas.microsoft.com/office/drawing/2014/main" id="{6A443E65-713E-747F-911C-8FE6DBC8ABB7}"/>
              </a:ext>
            </a:extLst>
          </p:cNvPr>
          <p:cNvSpPr txBox="1"/>
          <p:nvPr/>
        </p:nvSpPr>
        <p:spPr>
          <a:xfrm>
            <a:off x="4068041" y="5442222"/>
            <a:ext cx="1074486" cy="646331"/>
          </a:xfrm>
          <a:prstGeom prst="rect">
            <a:avLst/>
          </a:prstGeom>
          <a:noFill/>
        </p:spPr>
        <p:txBody>
          <a:bodyPr wrap="square">
            <a:spAutoFit/>
          </a:bodyPr>
          <a:lstStyle/>
          <a:p>
            <a:pPr algn="ctr"/>
            <a:r>
              <a:rPr lang="en-GB" dirty="0"/>
              <a:t>(nothing</a:t>
            </a:r>
          </a:p>
          <a:p>
            <a:pPr algn="ctr"/>
            <a:r>
              <a:rPr lang="en-GB" dirty="0"/>
              <a:t>changes)</a:t>
            </a:r>
            <a:endParaRPr lang="en-SE" dirty="0"/>
          </a:p>
        </p:txBody>
      </p:sp>
      <p:sp>
        <p:nvSpPr>
          <p:cNvPr id="32" name="Title 1">
            <a:extLst>
              <a:ext uri="{FF2B5EF4-FFF2-40B4-BE49-F238E27FC236}">
                <a16:creationId xmlns:a16="http://schemas.microsoft.com/office/drawing/2014/main" id="{EB3E6D57-34E1-AFA4-C65D-89C4B2B3EC0E}"/>
              </a:ext>
            </a:extLst>
          </p:cNvPr>
          <p:cNvSpPr txBox="1">
            <a:spLocks/>
          </p:cNvSpPr>
          <p:nvPr/>
        </p:nvSpPr>
        <p:spPr>
          <a:xfrm>
            <a:off x="52853" y="-16748"/>
            <a:ext cx="45720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r>
              <a:rPr lang="en-GB" dirty="0"/>
              <a:t>SD: Shortest Distance</a:t>
            </a:r>
          </a:p>
          <a:p>
            <a:r>
              <a:rPr lang="en-GB" dirty="0"/>
              <a:t>PN: Previous vertex</a:t>
            </a:r>
            <a:endParaRPr lang="en-SE" dirty="0"/>
          </a:p>
        </p:txBody>
      </p:sp>
    </p:spTree>
    <p:extLst>
      <p:ext uri="{BB962C8B-B14F-4D97-AF65-F5344CB8AC3E}">
        <p14:creationId xmlns:p14="http://schemas.microsoft.com/office/powerpoint/2010/main" val="3976051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E7E20-5BCA-1AFE-7B17-11312BCAFC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11A3E-1B39-065A-906C-B60FA8F7905F}"/>
              </a:ext>
            </a:extLst>
          </p:cNvPr>
          <p:cNvSpPr>
            <a:spLocks noGrp="1"/>
          </p:cNvSpPr>
          <p:nvPr>
            <p:ph type="title"/>
          </p:nvPr>
        </p:nvSpPr>
        <p:spPr/>
        <p:txBody>
          <a:bodyPr>
            <a:normAutofit/>
          </a:bodyPr>
          <a:lstStyle/>
          <a:p>
            <a:r>
              <a:rPr lang="en-GB" dirty="0">
                <a:solidFill>
                  <a:srgbClr val="FF0000"/>
                </a:solidFill>
              </a:rPr>
              <a:t>Bellman-Ford Algorithm</a:t>
            </a:r>
            <a:endParaRPr lang="en-SE"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9B1F46-CB10-24D7-B4EF-73BCC5C0D8C2}"/>
                  </a:ext>
                </a:extLst>
              </p:cNvPr>
              <p:cNvSpPr>
                <a:spLocks noGrp="1"/>
              </p:cNvSpPr>
              <p:nvPr>
                <p:ph idx="1"/>
              </p:nvPr>
            </p:nvSpPr>
            <p:spPr>
              <a:xfrm>
                <a:off x="29548" y="1247144"/>
                <a:ext cx="4468399" cy="2794820"/>
              </a:xfrm>
            </p:spPr>
            <p:txBody>
              <a:bodyPr>
                <a:normAutofit fontScale="92500" lnSpcReduction="20000"/>
              </a:bodyPr>
              <a:lstStyle/>
              <a:p>
                <a:pPr algn="l" fontAlgn="base">
                  <a:buFont typeface="Arial" panose="020B0604020202020204" pitchFamily="34" charset="0"/>
                  <a:buChar char="•"/>
                </a:pPr>
                <a:r>
                  <a:rPr lang="en-GB" i="0" dirty="0">
                    <a:solidFill>
                      <a:srgbClr val="273239"/>
                    </a:solidFill>
                    <a:effectLst/>
                    <a:latin typeface="Times New Roman" panose="02020603050405020304" pitchFamily="18" charset="0"/>
                    <a:cs typeface="Times New Roman" panose="02020603050405020304" pitchFamily="18" charset="0"/>
                  </a:rPr>
                  <a:t>Initialize distance array </a:t>
                </a:r>
                <a:r>
                  <a:rPr lang="en-GB" i="0" dirty="0" err="1">
                    <a:solidFill>
                      <a:srgbClr val="273239"/>
                    </a:solidFill>
                    <a:effectLst/>
                    <a:latin typeface="Times New Roman" panose="02020603050405020304" pitchFamily="18" charset="0"/>
                    <a:cs typeface="Times New Roman" panose="02020603050405020304" pitchFamily="18" charset="0"/>
                  </a:rPr>
                  <a:t>distTo</a:t>
                </a:r>
                <a:r>
                  <a:rPr lang="en-GB" i="0" dirty="0">
                    <a:solidFill>
                      <a:srgbClr val="273239"/>
                    </a:solidFill>
                    <a:effectLst/>
                    <a:latin typeface="Times New Roman" panose="02020603050405020304" pitchFamily="18" charset="0"/>
                    <a:cs typeface="Times New Roman" panose="02020603050405020304" pitchFamily="18" charset="0"/>
                  </a:rPr>
                  <a:t>[] for each vertex v as </a:t>
                </a:r>
                <a:r>
                  <a:rPr lang="en-GB" i="0" dirty="0" err="1">
                    <a:solidFill>
                      <a:srgbClr val="273239"/>
                    </a:solidFill>
                    <a:effectLst/>
                    <a:latin typeface="Times New Roman" panose="02020603050405020304" pitchFamily="18" charset="0"/>
                    <a:cs typeface="Times New Roman" panose="02020603050405020304" pitchFamily="18" charset="0"/>
                  </a:rPr>
                  <a:t>distTo</a:t>
                </a:r>
                <a:r>
                  <a:rPr lang="en-GB" i="0" dirty="0">
                    <a:solidFill>
                      <a:srgbClr val="273239"/>
                    </a:solidFill>
                    <a:effectLst/>
                    <a:latin typeface="Times New Roman" panose="02020603050405020304" pitchFamily="18" charset="0"/>
                    <a:cs typeface="Times New Roman" panose="02020603050405020304" pitchFamily="18" charset="0"/>
                  </a:rPr>
                  <a:t>[v] = </a:t>
                </a:r>
                <a14:m>
                  <m:oMath xmlns:m="http://schemas.openxmlformats.org/officeDocument/2006/math">
                    <m:r>
                      <a:rPr lang="en-GB" b="0" i="1" smtClean="0">
                        <a:solidFill>
                          <a:srgbClr val="273239"/>
                        </a:solidFill>
                        <a:effectLst/>
                        <a:latin typeface="Cambria Math" panose="02040503050406030204" pitchFamily="18" charset="0"/>
                      </a:rPr>
                      <m:t>∞</m:t>
                    </m:r>
                  </m:oMath>
                </a14:m>
                <a:r>
                  <a:rPr lang="en-GB" i="0" dirty="0">
                    <a:solidFill>
                      <a:srgbClr val="273239"/>
                    </a:solidFill>
                    <a:effectLst/>
                    <a:latin typeface="Times New Roman" panose="02020603050405020304" pitchFamily="18" charset="0"/>
                    <a:cs typeface="Times New Roman" panose="02020603050405020304" pitchFamily="18" charset="0"/>
                  </a:rPr>
                  <a:t>, and </a:t>
                </a:r>
                <a:r>
                  <a:rPr lang="en-GB" i="0" dirty="0" err="1">
                    <a:solidFill>
                      <a:srgbClr val="273239"/>
                    </a:solidFill>
                    <a:effectLst/>
                    <a:latin typeface="Times New Roman" panose="02020603050405020304" pitchFamily="18" charset="0"/>
                    <a:cs typeface="Times New Roman" panose="02020603050405020304" pitchFamily="18" charset="0"/>
                  </a:rPr>
                  <a:t>distTo</a:t>
                </a:r>
                <a:r>
                  <a:rPr lang="en-GB" i="0" dirty="0">
                    <a:solidFill>
                      <a:srgbClr val="273239"/>
                    </a:solidFill>
                    <a:effectLst/>
                    <a:latin typeface="Times New Roman" panose="02020603050405020304" pitchFamily="18" charset="0"/>
                    <a:cs typeface="Times New Roman" panose="02020603050405020304" pitchFamily="18" charset="0"/>
                  </a:rPr>
                  <a:t>[s] = 0 to source vertex s.</a:t>
                </a:r>
              </a:p>
              <a:p>
                <a:pPr algn="l" fontAlgn="base">
                  <a:buFont typeface="Arial" panose="020B0604020202020204" pitchFamily="34" charset="0"/>
                  <a:buChar char="•"/>
                </a:pPr>
                <a:r>
                  <a:rPr lang="en-GB" i="0" dirty="0">
                    <a:solidFill>
                      <a:srgbClr val="273239"/>
                    </a:solidFill>
                    <a:effectLst/>
                    <a:latin typeface="Times New Roman" panose="02020603050405020304" pitchFamily="18" charset="0"/>
                    <a:cs typeface="Times New Roman" panose="02020603050405020304" pitchFamily="18" charset="0"/>
                  </a:rPr>
                  <a:t>Relax all edges V-1 times.</a:t>
                </a:r>
              </a:p>
              <a:p>
                <a:pPr lvl="1" fontAlgn="base">
                  <a:buFont typeface="Arial" panose="020B0604020202020204" pitchFamily="34" charset="0"/>
                  <a:buChar char="•"/>
                </a:pPr>
                <a:r>
                  <a:rPr lang="en-GB" sz="2000" dirty="0">
                    <a:solidFill>
                      <a:srgbClr val="273239"/>
                    </a:solidFill>
                    <a:latin typeface="Times New Roman" panose="02020603050405020304" pitchFamily="18" charset="0"/>
                    <a:cs typeface="Times New Roman" panose="02020603050405020304" pitchFamily="18" charset="0"/>
                  </a:rPr>
                  <a:t>Can terminate early when all </a:t>
                </a:r>
                <a:r>
                  <a:rPr lang="en-GB" sz="2000" dirty="0" err="1">
                    <a:solidFill>
                      <a:srgbClr val="273239"/>
                    </a:solidFill>
                    <a:latin typeface="Times New Roman" panose="02020603050405020304" pitchFamily="18" charset="0"/>
                    <a:cs typeface="Times New Roman" panose="02020603050405020304" pitchFamily="18" charset="0"/>
                  </a:rPr>
                  <a:t>distTo</a:t>
                </a:r>
                <a:r>
                  <a:rPr lang="en-GB" sz="2000" dirty="0">
                    <a:solidFill>
                      <a:srgbClr val="273239"/>
                    </a:solidFill>
                    <a:latin typeface="Times New Roman" panose="02020603050405020304" pitchFamily="18" charset="0"/>
                    <a:cs typeface="Times New Roman" panose="02020603050405020304" pitchFamily="18" charset="0"/>
                  </a:rPr>
                  <a:t>[] values have converged</a:t>
                </a:r>
              </a:p>
              <a:p>
                <a:pPr lvl="1" fontAlgn="base">
                  <a:buFont typeface="Arial" panose="020B0604020202020204" pitchFamily="34" charset="0"/>
                  <a:buChar char="•"/>
                </a:pPr>
                <a:r>
                  <a:rPr lang="en-GB" sz="2000" dirty="0">
                    <a:solidFill>
                      <a:srgbClr val="273239"/>
                    </a:solidFill>
                    <a:latin typeface="Times New Roman" panose="02020603050405020304" pitchFamily="18" charset="0"/>
                    <a:cs typeface="Times New Roman" panose="02020603050405020304" pitchFamily="18" charset="0"/>
                  </a:rPr>
                  <a:t>The order of edge relaxations affects algorithm efficiency but not correctness.</a:t>
                </a:r>
              </a:p>
            </p:txBody>
          </p:sp>
        </mc:Choice>
        <mc:Fallback xmlns="">
          <p:sp>
            <p:nvSpPr>
              <p:cNvPr id="3" name="Content Placeholder 2">
                <a:extLst>
                  <a:ext uri="{FF2B5EF4-FFF2-40B4-BE49-F238E27FC236}">
                    <a16:creationId xmlns:a16="http://schemas.microsoft.com/office/drawing/2014/main" id="{E79B1F46-CB10-24D7-B4EF-73BCC5C0D8C2}"/>
                  </a:ext>
                </a:extLst>
              </p:cNvPr>
              <p:cNvSpPr>
                <a:spLocks noGrp="1" noRot="1" noChangeAspect="1" noMove="1" noResize="1" noEditPoints="1" noAdjustHandles="1" noChangeArrowheads="1" noChangeShapeType="1" noTextEdit="1"/>
              </p:cNvSpPr>
              <p:nvPr>
                <p:ph idx="1"/>
              </p:nvPr>
            </p:nvSpPr>
            <p:spPr>
              <a:xfrm>
                <a:off x="29548" y="1247144"/>
                <a:ext cx="4468399" cy="2794820"/>
              </a:xfrm>
              <a:blipFill>
                <a:blip r:embed="rId3"/>
                <a:stretch>
                  <a:fillRect l="-1637" t="-3930" r="-2456" b="-3275"/>
                </a:stretch>
              </a:blipFill>
            </p:spPr>
            <p:txBody>
              <a:bodyPr/>
              <a:lstStyle/>
              <a:p>
                <a:r>
                  <a:rPr lang="en-SE">
                    <a:noFill/>
                  </a:rPr>
                  <a:t> </a:t>
                </a:r>
              </a:p>
            </p:txBody>
          </p:sp>
        </mc:Fallback>
      </mc:AlternateContent>
      <p:sp>
        <p:nvSpPr>
          <p:cNvPr id="12" name="object 8">
            <a:extLst>
              <a:ext uri="{FF2B5EF4-FFF2-40B4-BE49-F238E27FC236}">
                <a16:creationId xmlns:a16="http://schemas.microsoft.com/office/drawing/2014/main" id="{46ADF0A6-E1E9-EC79-C88D-D058A7840DEB}"/>
              </a:ext>
            </a:extLst>
          </p:cNvPr>
          <p:cNvSpPr/>
          <p:nvPr/>
        </p:nvSpPr>
        <p:spPr>
          <a:xfrm>
            <a:off x="4627878" y="4318274"/>
            <a:ext cx="4013003" cy="2095252"/>
          </a:xfrm>
          <a:custGeom>
            <a:avLst/>
            <a:gdLst/>
            <a:ahLst/>
            <a:cxnLst/>
            <a:rect l="l" t="t" r="r" b="b"/>
            <a:pathLst>
              <a:path w="9398000" h="3060700">
                <a:moveTo>
                  <a:pt x="0" y="0"/>
                </a:moveTo>
                <a:lnTo>
                  <a:pt x="9398000" y="0"/>
                </a:lnTo>
                <a:lnTo>
                  <a:pt x="9398000" y="3060700"/>
                </a:lnTo>
                <a:lnTo>
                  <a:pt x="0" y="3060700"/>
                </a:lnTo>
                <a:lnTo>
                  <a:pt x="0" y="0"/>
                </a:lnTo>
                <a:close/>
              </a:path>
            </a:pathLst>
          </a:custGeom>
          <a:solidFill>
            <a:schemeClr val="bg1">
              <a:lumMod val="95000"/>
            </a:schemeClr>
          </a:solidFill>
          <a:ln>
            <a:solidFill>
              <a:schemeClr val="bg1">
                <a:lumMod val="95000"/>
              </a:schemeClr>
            </a:solidFill>
          </a:ln>
        </p:spPr>
        <p:txBody>
          <a:bodyPr wrap="square" lIns="0" tIns="0" rIns="0" bIns="0" rtlCol="0"/>
          <a:lstStyle/>
          <a:p>
            <a:endParaRPr sz="1266"/>
          </a:p>
        </p:txBody>
      </p:sp>
      <p:sp>
        <p:nvSpPr>
          <p:cNvPr id="13" name="object 8">
            <a:extLst>
              <a:ext uri="{FF2B5EF4-FFF2-40B4-BE49-F238E27FC236}">
                <a16:creationId xmlns:a16="http://schemas.microsoft.com/office/drawing/2014/main" id="{6D48A804-1AB7-2A24-CC35-246F7DE0AEFE}"/>
              </a:ext>
            </a:extLst>
          </p:cNvPr>
          <p:cNvSpPr/>
          <p:nvPr/>
        </p:nvSpPr>
        <p:spPr>
          <a:xfrm>
            <a:off x="4716397" y="4393775"/>
            <a:ext cx="3833770" cy="2095252"/>
          </a:xfrm>
          <a:custGeom>
            <a:avLst/>
            <a:gdLst/>
            <a:ahLst/>
            <a:cxnLst/>
            <a:rect l="l" t="t" r="r" b="b"/>
            <a:pathLst>
              <a:path w="9398000" h="3060700">
                <a:moveTo>
                  <a:pt x="0" y="0"/>
                </a:moveTo>
                <a:lnTo>
                  <a:pt x="9398000" y="0"/>
                </a:lnTo>
                <a:lnTo>
                  <a:pt x="9398000" y="3060700"/>
                </a:lnTo>
                <a:lnTo>
                  <a:pt x="0" y="3060700"/>
                </a:lnTo>
                <a:lnTo>
                  <a:pt x="0" y="0"/>
                </a:lnTo>
                <a:close/>
              </a:path>
            </a:pathLst>
          </a:custGeom>
          <a:noFill/>
          <a:ln>
            <a:noFill/>
          </a:ln>
        </p:spPr>
        <p:txBody>
          <a:bodyPr wrap="square" lIns="0" tIns="0" rIns="0" bIns="0" rtlCol="0"/>
          <a:lstStyle/>
          <a:p>
            <a:endParaRPr sz="1266"/>
          </a:p>
        </p:txBody>
      </p:sp>
      <p:sp>
        <p:nvSpPr>
          <p:cNvPr id="14" name="object 9">
            <a:extLst>
              <a:ext uri="{FF2B5EF4-FFF2-40B4-BE49-F238E27FC236}">
                <a16:creationId xmlns:a16="http://schemas.microsoft.com/office/drawing/2014/main" id="{3395C796-2838-DF83-7DE4-4C573C66DDA2}"/>
              </a:ext>
            </a:extLst>
          </p:cNvPr>
          <p:cNvSpPr txBox="1"/>
          <p:nvPr/>
        </p:nvSpPr>
        <p:spPr>
          <a:xfrm>
            <a:off x="5085691" y="4419617"/>
            <a:ext cx="3464475" cy="1871065"/>
          </a:xfrm>
          <a:prstGeom prst="rect">
            <a:avLst/>
          </a:prstGeom>
          <a:noFill/>
        </p:spPr>
        <p:txBody>
          <a:bodyPr vert="horz" wrap="square" lIns="0" tIns="8930" rIns="0" bIns="0" rtlCol="0">
            <a:spAutoFit/>
          </a:bodyPr>
          <a:lstStyle/>
          <a:p>
            <a:pPr>
              <a:spcBef>
                <a:spcPts val="300"/>
              </a:spcBef>
              <a:spcAft>
                <a:spcPts val="300"/>
              </a:spcAft>
            </a:pPr>
            <a:r>
              <a:rPr lang="en-US" sz="1600" dirty="0">
                <a:solidFill>
                  <a:srgbClr val="8D3124"/>
                </a:solidFill>
                <a:latin typeface="Times New Roman" panose="02020603050405020304" pitchFamily="18" charset="0"/>
                <a:cs typeface="Times New Roman" panose="02020603050405020304" pitchFamily="18" charset="0"/>
              </a:rPr>
              <a:t>Bellman–Ford algorithm </a:t>
            </a:r>
          </a:p>
          <a:p>
            <a:pPr>
              <a:spcBef>
                <a:spcPts val="300"/>
              </a:spcBef>
              <a:spcAft>
                <a:spcPts val="300"/>
              </a:spcAft>
            </a:pPr>
            <a:r>
              <a:rPr lang="en-US" sz="1600" dirty="0">
                <a:latin typeface="Times New Roman" panose="02020603050405020304" pitchFamily="18" charset="0"/>
                <a:cs typeface="Times New Roman" panose="02020603050405020304" pitchFamily="18" charset="0"/>
              </a:rPr>
              <a:t>For </a:t>
            </a:r>
            <a:r>
              <a:rPr lang="en-US" sz="1600">
                <a:latin typeface="Times New Roman" panose="02020603050405020304" pitchFamily="18" charset="0"/>
                <a:cs typeface="Times New Roman" panose="02020603050405020304" pitchFamily="18" charset="0"/>
              </a:rPr>
              <a:t>each vertex </a:t>
            </a:r>
            <a:r>
              <a:rPr lang="en-US" sz="1600" dirty="0">
                <a:latin typeface="Times New Roman" panose="02020603050405020304" pitchFamily="18" charset="0"/>
                <a:cs typeface="Times New Roman" panose="02020603050405020304" pitchFamily="18" charset="0"/>
              </a:rPr>
              <a:t>v: </a:t>
            </a:r>
            <a:r>
              <a:rPr lang="en-US" sz="1600" dirty="0" err="1">
                <a:latin typeface="Times New Roman" panose="02020603050405020304" pitchFamily="18" charset="0"/>
                <a:cs typeface="Times New Roman" panose="02020603050405020304" pitchFamily="18" charset="0"/>
              </a:rPr>
              <a:t>distTo</a:t>
            </a:r>
            <a:r>
              <a:rPr lang="en-US" sz="1600" dirty="0">
                <a:latin typeface="Times New Roman" panose="02020603050405020304" pitchFamily="18" charset="0"/>
                <a:cs typeface="Times New Roman" panose="02020603050405020304" pitchFamily="18" charset="0"/>
              </a:rPr>
              <a:t>[v] = ∞. </a:t>
            </a:r>
          </a:p>
          <a:p>
            <a:pPr>
              <a:spcBef>
                <a:spcPts val="300"/>
              </a:spcBef>
              <a:spcAft>
                <a:spcPts val="300"/>
              </a:spcAft>
            </a:pPr>
            <a:r>
              <a:rPr lang="en-US" sz="1600" dirty="0">
                <a:latin typeface="Times New Roman" panose="02020603050405020304" pitchFamily="18" charset="0"/>
                <a:cs typeface="Times New Roman" panose="02020603050405020304" pitchFamily="18" charset="0"/>
              </a:rPr>
              <a:t>For </a:t>
            </a:r>
            <a:r>
              <a:rPr lang="en-US" sz="1600">
                <a:latin typeface="Times New Roman" panose="02020603050405020304" pitchFamily="18" charset="0"/>
                <a:cs typeface="Times New Roman" panose="02020603050405020304" pitchFamily="18" charset="0"/>
              </a:rPr>
              <a:t>each vertex </a:t>
            </a:r>
            <a:r>
              <a:rPr lang="en-US" sz="1600" dirty="0">
                <a:latin typeface="Times New Roman" panose="02020603050405020304" pitchFamily="18" charset="0"/>
                <a:cs typeface="Times New Roman" panose="02020603050405020304" pitchFamily="18" charset="0"/>
              </a:rPr>
              <a:t>v: </a:t>
            </a:r>
            <a:r>
              <a:rPr lang="en-US" sz="1600" dirty="0" err="1">
                <a:latin typeface="Times New Roman" panose="02020603050405020304" pitchFamily="18" charset="0"/>
                <a:cs typeface="Times New Roman" panose="02020603050405020304" pitchFamily="18" charset="0"/>
              </a:rPr>
              <a:t>edgeTo</a:t>
            </a:r>
            <a:r>
              <a:rPr lang="en-US" sz="1600" dirty="0">
                <a:latin typeface="Times New Roman" panose="02020603050405020304" pitchFamily="18" charset="0"/>
                <a:cs typeface="Times New Roman" panose="02020603050405020304" pitchFamily="18" charset="0"/>
              </a:rPr>
              <a:t>[v] = null. </a:t>
            </a:r>
          </a:p>
          <a:p>
            <a:pPr>
              <a:spcBef>
                <a:spcPts val="300"/>
              </a:spcBef>
              <a:spcAft>
                <a:spcPts val="300"/>
              </a:spcAft>
            </a:pPr>
            <a:r>
              <a:rPr lang="en-US" sz="1600" dirty="0" err="1">
                <a:latin typeface="Times New Roman" panose="02020603050405020304" pitchFamily="18" charset="0"/>
                <a:cs typeface="Times New Roman" panose="02020603050405020304" pitchFamily="18" charset="0"/>
              </a:rPr>
              <a:t>distTo</a:t>
            </a:r>
            <a:r>
              <a:rPr lang="en-US" sz="1600" dirty="0">
                <a:latin typeface="Times New Roman" panose="02020603050405020304" pitchFamily="18" charset="0"/>
                <a:cs typeface="Times New Roman" panose="02020603050405020304" pitchFamily="18" charset="0"/>
              </a:rPr>
              <a:t>[s] = 0. </a:t>
            </a:r>
          </a:p>
          <a:p>
            <a:pPr>
              <a:spcBef>
                <a:spcPts val="300"/>
              </a:spcBef>
              <a:spcAft>
                <a:spcPts val="300"/>
              </a:spcAft>
            </a:pPr>
            <a:r>
              <a:rPr lang="en-US" sz="1600" dirty="0">
                <a:latin typeface="Times New Roman" panose="02020603050405020304" pitchFamily="18" charset="0"/>
                <a:cs typeface="Times New Roman" panose="02020603050405020304" pitchFamily="18" charset="0"/>
              </a:rPr>
              <a:t>Repeat V-1 times:</a:t>
            </a:r>
          </a:p>
          <a:p>
            <a:pPr>
              <a:spcBef>
                <a:spcPts val="300"/>
              </a:spcBef>
              <a:spcAft>
                <a:spcPts val="300"/>
              </a:spcAft>
            </a:pPr>
            <a:r>
              <a:rPr lang="en-US" sz="1600" dirty="0">
                <a:latin typeface="Times New Roman" panose="02020603050405020304" pitchFamily="18" charset="0"/>
                <a:cs typeface="Times New Roman" panose="02020603050405020304" pitchFamily="18" charset="0"/>
              </a:rPr>
              <a:t>	- Relax each edge. </a:t>
            </a:r>
            <a:endParaRPr lang="en-US" sz="1600" dirty="0">
              <a:effectLst/>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31892020-4C17-AB94-299C-287D55441E01}"/>
              </a:ext>
            </a:extLst>
          </p:cNvPr>
          <p:cNvCxnSpPr>
            <a:cxnSpLocks/>
          </p:cNvCxnSpPr>
          <p:nvPr/>
        </p:nvCxnSpPr>
        <p:spPr>
          <a:xfrm>
            <a:off x="4799417" y="4731442"/>
            <a:ext cx="3566189" cy="0"/>
          </a:xfrm>
          <a:prstGeom prst="line">
            <a:avLst/>
          </a:prstGeom>
          <a:solidFill>
            <a:schemeClr val="bg1">
              <a:lumMod val="85000"/>
            </a:schemeClr>
          </a:solidFill>
          <a:ln w="12700">
            <a:solidFill>
              <a:schemeClr val="tx1"/>
            </a:solidFill>
          </a:ln>
          <a:effectLst/>
        </p:spPr>
        <p:style>
          <a:lnRef idx="1">
            <a:schemeClr val="dk1"/>
          </a:lnRef>
          <a:fillRef idx="0">
            <a:schemeClr val="dk1"/>
          </a:fillRef>
          <a:effectRef idx="0">
            <a:schemeClr val="dk1"/>
          </a:effectRef>
          <a:fontRef idx="minor">
            <a:schemeClr val="tx1"/>
          </a:fontRef>
        </p:style>
      </p:cxnSp>
      <p:sp>
        <p:nvSpPr>
          <p:cNvPr id="8" name="object 8">
            <a:extLst>
              <a:ext uri="{FF2B5EF4-FFF2-40B4-BE49-F238E27FC236}">
                <a16:creationId xmlns:a16="http://schemas.microsoft.com/office/drawing/2014/main" id="{6BEF1777-7F87-516D-DB97-7A54D8474FAE}"/>
              </a:ext>
            </a:extLst>
          </p:cNvPr>
          <p:cNvSpPr/>
          <p:nvPr/>
        </p:nvSpPr>
        <p:spPr>
          <a:xfrm>
            <a:off x="4586965" y="1972361"/>
            <a:ext cx="4218402" cy="2095252"/>
          </a:xfrm>
          <a:custGeom>
            <a:avLst/>
            <a:gdLst/>
            <a:ahLst/>
            <a:cxnLst/>
            <a:rect l="l" t="t" r="r" b="b"/>
            <a:pathLst>
              <a:path w="9398000" h="3060700">
                <a:moveTo>
                  <a:pt x="0" y="0"/>
                </a:moveTo>
                <a:lnTo>
                  <a:pt x="9398000" y="0"/>
                </a:lnTo>
                <a:lnTo>
                  <a:pt x="9398000" y="3060700"/>
                </a:lnTo>
                <a:lnTo>
                  <a:pt x="0" y="3060700"/>
                </a:lnTo>
                <a:lnTo>
                  <a:pt x="0" y="0"/>
                </a:lnTo>
                <a:close/>
              </a:path>
            </a:pathLst>
          </a:custGeom>
          <a:solidFill>
            <a:schemeClr val="bg1">
              <a:lumMod val="95000"/>
            </a:schemeClr>
          </a:solidFill>
          <a:ln>
            <a:solidFill>
              <a:schemeClr val="bg1">
                <a:lumMod val="95000"/>
              </a:schemeClr>
            </a:solidFill>
          </a:ln>
        </p:spPr>
        <p:txBody>
          <a:bodyPr wrap="square" lIns="0" tIns="0" rIns="0" bIns="0" rtlCol="0"/>
          <a:lstStyle/>
          <a:p>
            <a:endParaRPr sz="1266"/>
          </a:p>
        </p:txBody>
      </p:sp>
      <p:sp>
        <p:nvSpPr>
          <p:cNvPr id="20" name="object 9">
            <a:extLst>
              <a:ext uri="{FF2B5EF4-FFF2-40B4-BE49-F238E27FC236}">
                <a16:creationId xmlns:a16="http://schemas.microsoft.com/office/drawing/2014/main" id="{91C5A204-EF5B-9FF5-76F6-0CDAF1DC0380}"/>
              </a:ext>
            </a:extLst>
          </p:cNvPr>
          <p:cNvSpPr txBox="1"/>
          <p:nvPr/>
        </p:nvSpPr>
        <p:spPr>
          <a:xfrm>
            <a:off x="4956260" y="1998203"/>
            <a:ext cx="3849106" cy="1935186"/>
          </a:xfrm>
          <a:prstGeom prst="rect">
            <a:avLst/>
          </a:prstGeom>
        </p:spPr>
        <p:txBody>
          <a:bodyPr vert="horz" wrap="square" lIns="0" tIns="8930" rIns="0" bIns="0" rtlCol="0">
            <a:spAutoFit/>
          </a:bodyPr>
          <a:lstStyle/>
          <a:p>
            <a:pPr>
              <a:spcBef>
                <a:spcPts val="300"/>
              </a:spcBef>
              <a:spcAft>
                <a:spcPts val="300"/>
              </a:spcAft>
            </a:pPr>
            <a:r>
              <a:rPr sz="1600" dirty="0">
                <a:solidFill>
                  <a:srgbClr val="8D3124"/>
                </a:solidFill>
                <a:latin typeface="Times New Roman" panose="02020603050405020304" pitchFamily="18" charset="0"/>
                <a:cs typeface="Times New Roman" panose="02020603050405020304" pitchFamily="18" charset="0"/>
              </a:rPr>
              <a:t>Generic algorithm (to compute SPT from</a:t>
            </a:r>
            <a:r>
              <a:rPr lang="en-US" sz="1600" dirty="0">
                <a:solidFill>
                  <a:srgbClr val="8D3124"/>
                </a:solidFill>
                <a:latin typeface="Times New Roman" panose="02020603050405020304" pitchFamily="18" charset="0"/>
                <a:cs typeface="Times New Roman" panose="02020603050405020304" pitchFamily="18" charset="0"/>
              </a:rPr>
              <a:t> </a:t>
            </a:r>
            <a:r>
              <a:rPr sz="1600" dirty="0">
                <a:solidFill>
                  <a:srgbClr val="8D3124"/>
                </a:solidFill>
                <a:latin typeface="Times New Roman" panose="02020603050405020304" pitchFamily="18" charset="0"/>
                <a:cs typeface="Times New Roman" panose="02020603050405020304" pitchFamily="18" charset="0"/>
              </a:rPr>
              <a:t>s)</a:t>
            </a:r>
            <a:endParaRPr lang="en-US" sz="1600" dirty="0">
              <a:solidFill>
                <a:srgbClr val="8D3124"/>
              </a:solidFill>
              <a:latin typeface="Times New Roman" panose="02020603050405020304" pitchFamily="18" charset="0"/>
              <a:cs typeface="Times New Roman" panose="02020603050405020304" pitchFamily="18" charset="0"/>
            </a:endParaRPr>
          </a:p>
          <a:p>
            <a:pPr>
              <a:spcBef>
                <a:spcPts val="800"/>
              </a:spcBef>
              <a:spcAft>
                <a:spcPts val="300"/>
              </a:spcAft>
            </a:pPr>
            <a:r>
              <a:rPr lang="en-US" sz="1600" dirty="0">
                <a:latin typeface="Times New Roman" panose="02020603050405020304" pitchFamily="18" charset="0"/>
                <a:cs typeface="Times New Roman" panose="02020603050405020304" pitchFamily="18" charset="0"/>
              </a:rPr>
              <a:t>For </a:t>
            </a:r>
            <a:r>
              <a:rPr lang="en-US" sz="1600">
                <a:latin typeface="Times New Roman" panose="02020603050405020304" pitchFamily="18" charset="0"/>
                <a:cs typeface="Times New Roman" panose="02020603050405020304" pitchFamily="18" charset="0"/>
              </a:rPr>
              <a:t>each vertex </a:t>
            </a:r>
            <a:r>
              <a:rPr lang="en-US" sz="1600" dirty="0">
                <a:latin typeface="Times New Roman" panose="02020603050405020304" pitchFamily="18" charset="0"/>
                <a:cs typeface="Times New Roman" panose="02020603050405020304" pitchFamily="18" charset="0"/>
              </a:rPr>
              <a:t>v: </a:t>
            </a:r>
            <a:r>
              <a:rPr lang="en-US" sz="1600" dirty="0" err="1">
                <a:latin typeface="Times New Roman" panose="02020603050405020304" pitchFamily="18" charset="0"/>
                <a:cs typeface="Times New Roman" panose="02020603050405020304" pitchFamily="18" charset="0"/>
              </a:rPr>
              <a:t>distTo</a:t>
            </a:r>
            <a:r>
              <a:rPr lang="en-US" sz="1600" dirty="0">
                <a:latin typeface="Times New Roman" panose="02020603050405020304" pitchFamily="18" charset="0"/>
                <a:cs typeface="Times New Roman" panose="02020603050405020304" pitchFamily="18" charset="0"/>
              </a:rPr>
              <a:t>[v] = ∞. </a:t>
            </a:r>
          </a:p>
          <a:p>
            <a:pPr>
              <a:spcBef>
                <a:spcPts val="300"/>
              </a:spcBef>
              <a:spcAft>
                <a:spcPts val="300"/>
              </a:spcAft>
            </a:pPr>
            <a:r>
              <a:rPr lang="en-US" sz="1600" dirty="0">
                <a:latin typeface="Times New Roman" panose="02020603050405020304" pitchFamily="18" charset="0"/>
                <a:cs typeface="Times New Roman" panose="02020603050405020304" pitchFamily="18" charset="0"/>
              </a:rPr>
              <a:t>For </a:t>
            </a:r>
            <a:r>
              <a:rPr lang="en-US" sz="1600">
                <a:latin typeface="Times New Roman" panose="02020603050405020304" pitchFamily="18" charset="0"/>
                <a:cs typeface="Times New Roman" panose="02020603050405020304" pitchFamily="18" charset="0"/>
              </a:rPr>
              <a:t>each vertex </a:t>
            </a:r>
            <a:r>
              <a:rPr lang="en-US" sz="1600" dirty="0">
                <a:latin typeface="Times New Roman" panose="02020603050405020304" pitchFamily="18" charset="0"/>
                <a:cs typeface="Times New Roman" panose="02020603050405020304" pitchFamily="18" charset="0"/>
              </a:rPr>
              <a:t>v: </a:t>
            </a:r>
            <a:r>
              <a:rPr lang="en-US" sz="1600" dirty="0" err="1">
                <a:latin typeface="Times New Roman" panose="02020603050405020304" pitchFamily="18" charset="0"/>
                <a:cs typeface="Times New Roman" panose="02020603050405020304" pitchFamily="18" charset="0"/>
              </a:rPr>
              <a:t>edgeTo</a:t>
            </a:r>
            <a:r>
              <a:rPr lang="en-US" sz="1600" dirty="0">
                <a:latin typeface="Times New Roman" panose="02020603050405020304" pitchFamily="18" charset="0"/>
                <a:cs typeface="Times New Roman" panose="02020603050405020304" pitchFamily="18" charset="0"/>
              </a:rPr>
              <a:t>[v] = null. </a:t>
            </a:r>
          </a:p>
          <a:p>
            <a:pPr>
              <a:spcBef>
                <a:spcPts val="300"/>
              </a:spcBef>
              <a:spcAft>
                <a:spcPts val="300"/>
              </a:spcAft>
            </a:pPr>
            <a:r>
              <a:rPr lang="en-US" sz="1600" dirty="0" err="1">
                <a:latin typeface="Times New Roman" panose="02020603050405020304" pitchFamily="18" charset="0"/>
                <a:cs typeface="Times New Roman" panose="02020603050405020304" pitchFamily="18" charset="0"/>
              </a:rPr>
              <a:t>distTo</a:t>
            </a:r>
            <a:r>
              <a:rPr lang="en-US" sz="1600" dirty="0">
                <a:latin typeface="Times New Roman" panose="02020603050405020304" pitchFamily="18" charset="0"/>
                <a:cs typeface="Times New Roman" panose="02020603050405020304" pitchFamily="18" charset="0"/>
              </a:rPr>
              <a:t>[s] = 0. </a:t>
            </a:r>
          </a:p>
          <a:p>
            <a:pPr>
              <a:spcBef>
                <a:spcPts val="300"/>
              </a:spcBef>
              <a:spcAft>
                <a:spcPts val="300"/>
              </a:spcAft>
            </a:pPr>
            <a:r>
              <a:rPr lang="en-US" sz="1600" dirty="0">
                <a:latin typeface="Times New Roman" panose="02020603050405020304" pitchFamily="18" charset="0"/>
                <a:cs typeface="Times New Roman" panose="02020603050405020304" pitchFamily="18" charset="0"/>
              </a:rPr>
              <a:t>Repeat until done:</a:t>
            </a:r>
          </a:p>
          <a:p>
            <a:pPr>
              <a:spcBef>
                <a:spcPts val="300"/>
              </a:spcBef>
              <a:spcAft>
                <a:spcPts val="300"/>
              </a:spcAft>
            </a:pPr>
            <a:r>
              <a:rPr lang="en-US" sz="1600" dirty="0">
                <a:latin typeface="Times New Roman" panose="02020603050405020304" pitchFamily="18" charset="0"/>
                <a:cs typeface="Times New Roman" panose="02020603050405020304" pitchFamily="18" charset="0"/>
              </a:rPr>
              <a:t>	- Relax any edge. </a:t>
            </a:r>
            <a:endParaRPr lang="en-US" sz="1600" dirty="0">
              <a:effectLst/>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DE951701-9D8F-0ED5-8D93-359AEE66ECAD}"/>
              </a:ext>
            </a:extLst>
          </p:cNvPr>
          <p:cNvCxnSpPr>
            <a:cxnSpLocks/>
          </p:cNvCxnSpPr>
          <p:nvPr/>
        </p:nvCxnSpPr>
        <p:spPr>
          <a:xfrm>
            <a:off x="4669985" y="2326806"/>
            <a:ext cx="4016815" cy="0"/>
          </a:xfrm>
          <a:prstGeom prst="line">
            <a:avLst/>
          </a:prstGeom>
          <a:ln w="12700">
            <a:solidFill>
              <a:schemeClr val="tx1"/>
            </a:solidFill>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A1E61A8-F49C-6060-D88C-AC13C372032F}"/>
              </a:ext>
            </a:extLst>
          </p:cNvPr>
          <p:cNvCxnSpPr>
            <a:cxnSpLocks/>
          </p:cNvCxnSpPr>
          <p:nvPr/>
        </p:nvCxnSpPr>
        <p:spPr>
          <a:xfrm>
            <a:off x="4759549" y="4418283"/>
            <a:ext cx="3606057" cy="1334"/>
          </a:xfrm>
          <a:prstGeom prst="line">
            <a:avLst/>
          </a:prstGeom>
          <a:ln w="12700">
            <a:solidFill>
              <a:schemeClr val="tx1"/>
            </a:solidFill>
          </a:ln>
          <a:effectLst/>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9FAF3195-75EB-5658-D863-9F4FC10590D6}"/>
              </a:ext>
            </a:extLst>
          </p:cNvPr>
          <p:cNvSpPr txBox="1"/>
          <p:nvPr/>
        </p:nvSpPr>
        <p:spPr>
          <a:xfrm>
            <a:off x="4586965" y="1525653"/>
            <a:ext cx="997453" cy="461665"/>
          </a:xfrm>
          <a:prstGeom prst="rect">
            <a:avLst/>
          </a:prstGeom>
          <a:noFill/>
        </p:spPr>
        <p:txBody>
          <a:bodyPr wrap="none" rtlCol="0">
            <a:spAutoFit/>
          </a:bodyPr>
          <a:lstStyle/>
          <a:p>
            <a:r>
              <a:rPr lang="en-GB" sz="2400" dirty="0"/>
              <a:t>Recall:</a:t>
            </a:r>
            <a:endParaRPr lang="en-SE" sz="2400" dirty="0"/>
          </a:p>
        </p:txBody>
      </p:sp>
      <p:cxnSp>
        <p:nvCxnSpPr>
          <p:cNvPr id="31" name="Straight Connector 30">
            <a:extLst>
              <a:ext uri="{FF2B5EF4-FFF2-40B4-BE49-F238E27FC236}">
                <a16:creationId xmlns:a16="http://schemas.microsoft.com/office/drawing/2014/main" id="{90B4E7F1-21B1-C5C6-D842-46860058A4F4}"/>
              </a:ext>
            </a:extLst>
          </p:cNvPr>
          <p:cNvCxnSpPr>
            <a:cxnSpLocks/>
          </p:cNvCxnSpPr>
          <p:nvPr/>
        </p:nvCxnSpPr>
        <p:spPr>
          <a:xfrm flipV="1">
            <a:off x="4669985" y="2020258"/>
            <a:ext cx="3970896" cy="6109"/>
          </a:xfrm>
          <a:prstGeom prst="line">
            <a:avLst/>
          </a:prstGeom>
          <a:ln w="12700">
            <a:solidFill>
              <a:schemeClr val="tx1"/>
            </a:solidFill>
          </a:ln>
          <a:effectLst/>
        </p:spPr>
        <p:style>
          <a:lnRef idx="1">
            <a:schemeClr val="dk1"/>
          </a:lnRef>
          <a:fillRef idx="0">
            <a:schemeClr val="dk1"/>
          </a:fillRef>
          <a:effectRef idx="0">
            <a:schemeClr val="dk1"/>
          </a:effectRef>
          <a:fontRef idx="minor">
            <a:schemeClr val="tx1"/>
          </a:fontRef>
        </p:style>
      </p:cxnSp>
      <p:sp>
        <p:nvSpPr>
          <p:cNvPr id="5" name="object 6">
            <a:extLst>
              <a:ext uri="{FF2B5EF4-FFF2-40B4-BE49-F238E27FC236}">
                <a16:creationId xmlns:a16="http://schemas.microsoft.com/office/drawing/2014/main" id="{AA3883C4-B5A1-2352-D110-EF9DFFB14027}"/>
              </a:ext>
            </a:extLst>
          </p:cNvPr>
          <p:cNvSpPr txBox="1"/>
          <p:nvPr/>
        </p:nvSpPr>
        <p:spPr>
          <a:xfrm>
            <a:off x="152764" y="4182414"/>
            <a:ext cx="4320045" cy="2274180"/>
          </a:xfrm>
          <a:prstGeom prst="rect">
            <a:avLst/>
          </a:prstGeom>
          <a:solidFill>
            <a:schemeClr val="accent1">
              <a:lumMod val="20000"/>
              <a:lumOff val="80000"/>
            </a:schemeClr>
          </a:solidFill>
        </p:spPr>
        <p:txBody>
          <a:bodyPr vert="horz" wrap="square" lIns="0" tIns="107156" rIns="0" bIns="0" rtlCol="0">
            <a:spAutoFit/>
          </a:bodyPr>
          <a:lstStyle/>
          <a:p>
            <a:pPr marL="244665">
              <a:spcBef>
                <a:spcPts val="844"/>
              </a:spcBef>
              <a:tabLst>
                <a:tab pos="1018395" algn="l"/>
                <a:tab pos="1502367" algn="l"/>
                <a:tab pos="3340924" algn="l"/>
              </a:tabLst>
            </a:pPr>
            <a:r>
              <a:rPr sz="1400" spc="-4" dirty="0">
                <a:latin typeface="DejaVu Sans Mono"/>
                <a:cs typeface="DejaVu Sans Mono"/>
              </a:rPr>
              <a:t>private</a:t>
            </a:r>
            <a:r>
              <a:rPr lang="en-US" sz="1400" spc="-4" dirty="0">
                <a:latin typeface="DejaVu Sans Mono"/>
                <a:cs typeface="DejaVu Sans Mono"/>
              </a:rPr>
              <a:t> </a:t>
            </a:r>
            <a:r>
              <a:rPr sz="1400" spc="-4" dirty="0">
                <a:latin typeface="DejaVu Sans Mono"/>
                <a:cs typeface="DejaVu Sans Mono"/>
              </a:rPr>
              <a:t>void</a:t>
            </a:r>
            <a:r>
              <a:rPr lang="en-US" sz="1400" spc="-4" dirty="0">
                <a:latin typeface="DejaVu Sans Mono"/>
                <a:cs typeface="DejaVu Sans Mono"/>
              </a:rPr>
              <a:t> </a:t>
            </a:r>
            <a:r>
              <a:rPr sz="1400" spc="-4" dirty="0">
                <a:solidFill>
                  <a:srgbClr val="1B8E1D"/>
                </a:solidFill>
                <a:latin typeface="DejaVu Sans Mono"/>
                <a:cs typeface="DejaVu Sans Mono"/>
              </a:rPr>
              <a:t>relax</a:t>
            </a:r>
            <a:r>
              <a:rPr sz="1400" spc="-4" dirty="0">
                <a:latin typeface="DejaVu Sans Mono"/>
                <a:cs typeface="DejaVu Sans Mono"/>
              </a:rPr>
              <a:t>(</a:t>
            </a:r>
            <a:r>
              <a:rPr sz="1400" spc="-4" dirty="0" err="1">
                <a:latin typeface="DejaVu Sans Mono"/>
                <a:cs typeface="DejaVu Sans Mono"/>
              </a:rPr>
              <a:t>DirectedEdge</a:t>
            </a:r>
            <a:r>
              <a:rPr lang="en-US" sz="1400" spc="-4" dirty="0">
                <a:latin typeface="DejaVu Sans Mono"/>
                <a:cs typeface="DejaVu Sans Mono"/>
              </a:rPr>
              <a:t> </a:t>
            </a:r>
            <a:r>
              <a:rPr sz="1400" spc="-4" dirty="0">
                <a:latin typeface="DejaVu Sans Mono"/>
                <a:cs typeface="DejaVu Sans Mono"/>
              </a:rPr>
              <a:t>e)</a:t>
            </a:r>
            <a:endParaRPr sz="1400" dirty="0">
              <a:latin typeface="DejaVu Sans Mono"/>
              <a:cs typeface="DejaVu Sans Mono"/>
            </a:endParaRPr>
          </a:p>
          <a:p>
            <a:pPr marL="244665">
              <a:spcBef>
                <a:spcPts val="169"/>
              </a:spcBef>
            </a:pPr>
            <a:r>
              <a:rPr sz="1400" spc="-4" dirty="0">
                <a:latin typeface="DejaVu Sans Mono"/>
                <a:cs typeface="DejaVu Sans Mono"/>
              </a:rPr>
              <a:t>{</a:t>
            </a:r>
            <a:endParaRPr sz="1400" dirty="0">
              <a:latin typeface="DejaVu Sans Mono"/>
              <a:cs typeface="DejaVu Sans Mono"/>
            </a:endParaRPr>
          </a:p>
          <a:p>
            <a:pPr marL="534869">
              <a:spcBef>
                <a:spcPts val="239"/>
              </a:spcBef>
              <a:tabLst>
                <a:tab pos="921957" algn="l"/>
                <a:tab pos="1115278" algn="l"/>
                <a:tab pos="1308599" algn="l"/>
                <a:tab pos="2276543" algn="l"/>
                <a:tab pos="2469864" algn="l"/>
                <a:tab pos="2663631" algn="l"/>
              </a:tabLst>
            </a:pPr>
            <a:r>
              <a:rPr lang="en-GB" sz="1400" spc="-4" dirty="0">
                <a:latin typeface="DejaVu Sans Mono"/>
                <a:cs typeface="DejaVu Sans Mono"/>
              </a:rPr>
              <a:t>I</a:t>
            </a:r>
            <a:r>
              <a:rPr sz="1400" spc="-4" dirty="0" err="1">
                <a:latin typeface="DejaVu Sans Mono"/>
                <a:cs typeface="DejaVu Sans Mono"/>
              </a:rPr>
              <a:t>nt</a:t>
            </a:r>
            <a:r>
              <a:rPr lang="en-GB" sz="1400" spc="-4" dirty="0">
                <a:latin typeface="DejaVu Sans Mono"/>
                <a:cs typeface="DejaVu Sans Mono"/>
              </a:rPr>
              <a:t> u </a:t>
            </a:r>
            <a:r>
              <a:rPr sz="1400" spc="-4" dirty="0">
                <a:latin typeface="DejaVu Sans Mono"/>
                <a:cs typeface="DejaVu Sans Mono"/>
              </a:rPr>
              <a:t>=	</a:t>
            </a:r>
            <a:r>
              <a:rPr sz="1400" spc="-4" dirty="0" err="1">
                <a:latin typeface="DejaVu Sans Mono"/>
                <a:cs typeface="DejaVu Sans Mono"/>
              </a:rPr>
              <a:t>e.from</a:t>
            </a:r>
            <a:r>
              <a:rPr sz="1400" spc="-4" dirty="0">
                <a:latin typeface="DejaVu Sans Mono"/>
                <a:cs typeface="DejaVu Sans Mono"/>
              </a:rPr>
              <a:t>(),</a:t>
            </a:r>
            <a:r>
              <a:rPr lang="en-US" sz="1400" spc="-4" dirty="0">
                <a:latin typeface="DejaVu Sans Mono"/>
                <a:cs typeface="DejaVu Sans Mono"/>
              </a:rPr>
              <a:t> </a:t>
            </a:r>
            <a:r>
              <a:rPr lang="en-GB" sz="1400" spc="-4" dirty="0">
                <a:latin typeface="DejaVu Sans Mono"/>
                <a:cs typeface="DejaVu Sans Mono"/>
              </a:rPr>
              <a:t>v </a:t>
            </a:r>
            <a:r>
              <a:rPr sz="1400" spc="-4" dirty="0">
                <a:latin typeface="DejaVu Sans Mono"/>
                <a:cs typeface="DejaVu Sans Mono"/>
              </a:rPr>
              <a:t>=</a:t>
            </a:r>
            <a:r>
              <a:rPr lang="en-GB" sz="1400" spc="-4" dirty="0">
                <a:latin typeface="DejaVu Sans Mono"/>
                <a:cs typeface="DejaVu Sans Mono"/>
              </a:rPr>
              <a:t> </a:t>
            </a:r>
            <a:r>
              <a:rPr sz="1400" spc="-4" dirty="0">
                <a:latin typeface="DejaVu Sans Mono"/>
                <a:cs typeface="DejaVu Sans Mono"/>
              </a:rPr>
              <a:t>e.to();</a:t>
            </a:r>
            <a:endParaRPr sz="1400" dirty="0">
              <a:latin typeface="DejaVu Sans Mono"/>
              <a:cs typeface="DejaVu Sans Mono"/>
            </a:endParaRPr>
          </a:p>
          <a:p>
            <a:pPr marL="534869">
              <a:spcBef>
                <a:spcPts val="239"/>
              </a:spcBef>
              <a:tabLst>
                <a:tab pos="825074" algn="l"/>
                <a:tab pos="1889455" algn="l"/>
                <a:tab pos="2082776" algn="l"/>
                <a:tab pos="3050273" algn="l"/>
                <a:tab pos="3244040" algn="l"/>
              </a:tabLst>
            </a:pPr>
            <a:r>
              <a:rPr sz="1400" spc="-4" dirty="0">
                <a:latin typeface="DejaVu Sans Mono"/>
                <a:cs typeface="DejaVu Sans Mono"/>
              </a:rPr>
              <a:t>if	(</a:t>
            </a:r>
            <a:r>
              <a:rPr sz="1400" spc="-4" dirty="0" err="1">
                <a:latin typeface="DejaVu Sans Mono"/>
                <a:cs typeface="DejaVu Sans Mono"/>
              </a:rPr>
              <a:t>distTo</a:t>
            </a:r>
            <a:r>
              <a:rPr sz="1400" spc="-4" dirty="0">
                <a:latin typeface="DejaVu Sans Mono"/>
                <a:cs typeface="DejaVu Sans Mono"/>
              </a:rPr>
              <a:t>[</a:t>
            </a:r>
            <a:r>
              <a:rPr lang="en-GB" sz="1400" spc="-4" dirty="0">
                <a:latin typeface="DejaVu Sans Mono"/>
                <a:cs typeface="DejaVu Sans Mono"/>
              </a:rPr>
              <a:t>v</a:t>
            </a:r>
            <a:r>
              <a:rPr sz="1400" spc="-4" dirty="0">
                <a:latin typeface="DejaVu Sans Mono"/>
                <a:cs typeface="DejaVu Sans Mono"/>
              </a:rPr>
              <a:t>]</a:t>
            </a:r>
            <a:r>
              <a:rPr lang="en-US" sz="1400" spc="-4" dirty="0">
                <a:latin typeface="DejaVu Sans Mono"/>
                <a:cs typeface="DejaVu Sans Mono"/>
              </a:rPr>
              <a:t> </a:t>
            </a:r>
            <a:r>
              <a:rPr sz="1400" spc="-4" dirty="0">
                <a:latin typeface="DejaVu Sans Mono"/>
                <a:cs typeface="DejaVu Sans Mono"/>
              </a:rPr>
              <a:t>&gt;</a:t>
            </a:r>
            <a:r>
              <a:rPr lang="en-GB" sz="1400" spc="-4" dirty="0">
                <a:latin typeface="DejaVu Sans Mono"/>
                <a:cs typeface="DejaVu Sans Mono"/>
              </a:rPr>
              <a:t> </a:t>
            </a:r>
            <a:r>
              <a:rPr sz="1400" spc="-4" dirty="0" err="1">
                <a:latin typeface="DejaVu Sans Mono"/>
                <a:cs typeface="DejaVu Sans Mono"/>
              </a:rPr>
              <a:t>distTo</a:t>
            </a:r>
            <a:r>
              <a:rPr sz="1400" spc="-4" dirty="0">
                <a:latin typeface="DejaVu Sans Mono"/>
                <a:cs typeface="DejaVu Sans Mono"/>
              </a:rPr>
              <a:t>[</a:t>
            </a:r>
            <a:r>
              <a:rPr lang="en-GB" sz="1400" spc="-4" dirty="0">
                <a:latin typeface="DejaVu Sans Mono"/>
                <a:cs typeface="DejaVu Sans Mono"/>
              </a:rPr>
              <a:t>u</a:t>
            </a:r>
            <a:r>
              <a:rPr sz="1400" spc="-4" dirty="0">
                <a:latin typeface="DejaVu Sans Mono"/>
                <a:cs typeface="DejaVu Sans Mono"/>
              </a:rPr>
              <a:t>]</a:t>
            </a:r>
            <a:r>
              <a:rPr lang="en-US" sz="1400" spc="-4" dirty="0">
                <a:latin typeface="DejaVu Sans Mono"/>
                <a:cs typeface="DejaVu Sans Mono"/>
              </a:rPr>
              <a:t> </a:t>
            </a:r>
            <a:r>
              <a:rPr sz="1400" spc="-4" dirty="0">
                <a:latin typeface="DejaVu Sans Mono"/>
                <a:cs typeface="DejaVu Sans Mono"/>
              </a:rPr>
              <a:t>+</a:t>
            </a:r>
            <a:r>
              <a:rPr lang="en-US" sz="1400" spc="-4" dirty="0">
                <a:latin typeface="DejaVu Sans Mono"/>
                <a:cs typeface="DejaVu Sans Mono"/>
              </a:rPr>
              <a:t> w(</a:t>
            </a:r>
            <a:r>
              <a:rPr lang="en-US" sz="1400" spc="-4" dirty="0" err="1">
                <a:latin typeface="DejaVu Sans Mono"/>
                <a:cs typeface="DejaVu Sans Mono"/>
              </a:rPr>
              <a:t>u,v</a:t>
            </a:r>
            <a:r>
              <a:rPr lang="en-US" sz="1400" spc="-4" dirty="0">
                <a:latin typeface="DejaVu Sans Mono"/>
                <a:cs typeface="DejaVu Sans Mono"/>
              </a:rPr>
              <a:t>)</a:t>
            </a:r>
            <a:r>
              <a:rPr sz="1400" spc="-4" dirty="0">
                <a:latin typeface="DejaVu Sans Mono"/>
                <a:cs typeface="DejaVu Sans Mono"/>
              </a:rPr>
              <a:t>)</a:t>
            </a:r>
            <a:endParaRPr sz="1400" dirty="0">
              <a:latin typeface="DejaVu Sans Mono"/>
              <a:cs typeface="DejaVu Sans Mono"/>
            </a:endParaRPr>
          </a:p>
          <a:p>
            <a:pPr marL="534869">
              <a:spcBef>
                <a:spcPts val="239"/>
              </a:spcBef>
            </a:pPr>
            <a:r>
              <a:rPr sz="1400" spc="-4" dirty="0">
                <a:latin typeface="DejaVu Sans Mono"/>
                <a:cs typeface="DejaVu Sans Mono"/>
              </a:rPr>
              <a:t>{</a:t>
            </a:r>
            <a:endParaRPr sz="1400" dirty="0">
              <a:latin typeface="DejaVu Sans Mono"/>
              <a:cs typeface="DejaVu Sans Mono"/>
            </a:endParaRPr>
          </a:p>
          <a:p>
            <a:pPr marL="921957" marR="337977">
              <a:lnSpc>
                <a:spcPct val="111100"/>
              </a:lnSpc>
              <a:spcBef>
                <a:spcPts val="70"/>
              </a:spcBef>
              <a:tabLst>
                <a:tab pos="1889455" algn="l"/>
                <a:tab pos="2082776" algn="l"/>
                <a:tab pos="3050273" algn="l"/>
                <a:tab pos="3244040" algn="l"/>
              </a:tabLst>
            </a:pPr>
            <a:r>
              <a:rPr sz="1400" spc="-4" dirty="0" err="1">
                <a:latin typeface="DejaVu Sans Mono"/>
                <a:cs typeface="DejaVu Sans Mono"/>
              </a:rPr>
              <a:t>distTo</a:t>
            </a:r>
            <a:r>
              <a:rPr sz="1400" spc="-4" dirty="0">
                <a:latin typeface="DejaVu Sans Mono"/>
                <a:cs typeface="DejaVu Sans Mono"/>
              </a:rPr>
              <a:t>[</a:t>
            </a:r>
            <a:r>
              <a:rPr lang="en-GB" sz="1400" spc="-4" dirty="0">
                <a:latin typeface="DejaVu Sans Mono"/>
                <a:cs typeface="DejaVu Sans Mono"/>
              </a:rPr>
              <a:t>v</a:t>
            </a:r>
            <a:r>
              <a:rPr sz="1400" spc="-4" dirty="0">
                <a:latin typeface="DejaVu Sans Mono"/>
                <a:cs typeface="DejaVu Sans Mono"/>
              </a:rPr>
              <a:t>]</a:t>
            </a:r>
            <a:r>
              <a:rPr lang="en-US" sz="1400" spc="-4" dirty="0">
                <a:latin typeface="DejaVu Sans Mono"/>
                <a:cs typeface="DejaVu Sans Mono"/>
              </a:rPr>
              <a:t> </a:t>
            </a:r>
            <a:r>
              <a:rPr sz="1400" spc="-4" dirty="0">
                <a:latin typeface="DejaVu Sans Mono"/>
                <a:cs typeface="DejaVu Sans Mono"/>
              </a:rPr>
              <a:t>=</a:t>
            </a:r>
            <a:r>
              <a:rPr lang="en-GB" sz="1400" spc="-4" dirty="0">
                <a:latin typeface="DejaVu Sans Mono"/>
                <a:cs typeface="DejaVu Sans Mono"/>
              </a:rPr>
              <a:t> </a:t>
            </a:r>
            <a:r>
              <a:rPr sz="1400" spc="-4" dirty="0" err="1">
                <a:latin typeface="DejaVu Sans Mono"/>
                <a:cs typeface="DejaVu Sans Mono"/>
              </a:rPr>
              <a:t>distTo</a:t>
            </a:r>
            <a:r>
              <a:rPr sz="1400" spc="-4" dirty="0">
                <a:latin typeface="DejaVu Sans Mono"/>
                <a:cs typeface="DejaVu Sans Mono"/>
              </a:rPr>
              <a:t>[</a:t>
            </a:r>
            <a:r>
              <a:rPr lang="en-GB" sz="1400" spc="-4" dirty="0">
                <a:latin typeface="DejaVu Sans Mono"/>
                <a:cs typeface="DejaVu Sans Mono"/>
              </a:rPr>
              <a:t>u</a:t>
            </a:r>
            <a:r>
              <a:rPr sz="1400" spc="-4" dirty="0">
                <a:latin typeface="DejaVu Sans Mono"/>
                <a:cs typeface="DejaVu Sans Mono"/>
              </a:rPr>
              <a:t>]</a:t>
            </a:r>
            <a:r>
              <a:rPr lang="en-US" sz="1400" spc="-4" dirty="0">
                <a:latin typeface="DejaVu Sans Mono"/>
                <a:cs typeface="DejaVu Sans Mono"/>
              </a:rPr>
              <a:t> </a:t>
            </a:r>
            <a:r>
              <a:rPr sz="1400" spc="-4" dirty="0">
                <a:latin typeface="DejaVu Sans Mono"/>
                <a:cs typeface="DejaVu Sans Mono"/>
              </a:rPr>
              <a:t>+</a:t>
            </a:r>
            <a:r>
              <a:rPr lang="en-US" sz="1400" spc="-4" dirty="0">
                <a:latin typeface="DejaVu Sans Mono"/>
                <a:cs typeface="DejaVu Sans Mono"/>
              </a:rPr>
              <a:t> w(</a:t>
            </a:r>
            <a:r>
              <a:rPr lang="en-US" sz="1400" spc="-4" dirty="0" err="1">
                <a:latin typeface="DejaVu Sans Mono"/>
                <a:cs typeface="DejaVu Sans Mono"/>
              </a:rPr>
              <a:t>u,v</a:t>
            </a:r>
            <a:r>
              <a:rPr lang="en-US" sz="1400" spc="-4" dirty="0">
                <a:latin typeface="DejaVu Sans Mono"/>
                <a:cs typeface="DejaVu Sans Mono"/>
              </a:rPr>
              <a:t>)</a:t>
            </a:r>
            <a:r>
              <a:rPr sz="1400" spc="-4" dirty="0">
                <a:latin typeface="DejaVu Sans Mono"/>
                <a:cs typeface="DejaVu Sans Mono"/>
              </a:rPr>
              <a:t>;  </a:t>
            </a:r>
            <a:endParaRPr lang="en-US" sz="1400" spc="-4" dirty="0">
              <a:latin typeface="DejaVu Sans Mono"/>
              <a:cs typeface="DejaVu Sans Mono"/>
            </a:endParaRPr>
          </a:p>
          <a:p>
            <a:pPr marL="921957" marR="337977">
              <a:lnSpc>
                <a:spcPct val="111100"/>
              </a:lnSpc>
              <a:spcBef>
                <a:spcPts val="70"/>
              </a:spcBef>
              <a:tabLst>
                <a:tab pos="1889455" algn="l"/>
                <a:tab pos="2082776" algn="l"/>
                <a:tab pos="3050273" algn="l"/>
                <a:tab pos="3244040" algn="l"/>
              </a:tabLst>
            </a:pPr>
            <a:r>
              <a:rPr lang="en-GB" sz="1400" spc="-4" dirty="0" err="1">
                <a:latin typeface="DejaVu Sans Mono"/>
                <a:cs typeface="DejaVu Sans Mono"/>
              </a:rPr>
              <a:t>prevNode</a:t>
            </a:r>
            <a:r>
              <a:rPr sz="1400" spc="-4" dirty="0">
                <a:latin typeface="DejaVu Sans Mono"/>
                <a:cs typeface="DejaVu Sans Mono"/>
              </a:rPr>
              <a:t>[</a:t>
            </a:r>
            <a:r>
              <a:rPr lang="en-GB" sz="1400" spc="-4" dirty="0">
                <a:latin typeface="DejaVu Sans Mono"/>
                <a:cs typeface="DejaVu Sans Mono"/>
              </a:rPr>
              <a:t>v</a:t>
            </a:r>
            <a:r>
              <a:rPr sz="1400" spc="-4" dirty="0">
                <a:latin typeface="DejaVu Sans Mono"/>
                <a:cs typeface="DejaVu Sans Mono"/>
              </a:rPr>
              <a:t>]</a:t>
            </a:r>
            <a:r>
              <a:rPr lang="en-US" sz="1400" spc="-4" dirty="0">
                <a:latin typeface="DejaVu Sans Mono"/>
                <a:cs typeface="DejaVu Sans Mono"/>
              </a:rPr>
              <a:t> </a:t>
            </a:r>
            <a:r>
              <a:rPr sz="1400" spc="-4" dirty="0">
                <a:latin typeface="DejaVu Sans Mono"/>
                <a:cs typeface="DejaVu Sans Mono"/>
              </a:rPr>
              <a:t>=</a:t>
            </a:r>
            <a:r>
              <a:rPr lang="en-US" sz="1400" spc="-4" dirty="0">
                <a:latin typeface="DejaVu Sans Mono"/>
                <a:cs typeface="DejaVu Sans Mono"/>
              </a:rPr>
              <a:t> </a:t>
            </a:r>
            <a:r>
              <a:rPr lang="en-GB" sz="1400" spc="-4" dirty="0">
                <a:latin typeface="DejaVu Sans Mono"/>
                <a:cs typeface="DejaVu Sans Mono"/>
              </a:rPr>
              <a:t>u</a:t>
            </a:r>
            <a:r>
              <a:rPr sz="1400" spc="-4" dirty="0">
                <a:latin typeface="DejaVu Sans Mono"/>
                <a:cs typeface="DejaVu Sans Mono"/>
              </a:rPr>
              <a:t>;</a:t>
            </a:r>
            <a:endParaRPr sz="1400" dirty="0">
              <a:latin typeface="DejaVu Sans Mono"/>
              <a:cs typeface="DejaVu Sans Mono"/>
            </a:endParaRPr>
          </a:p>
          <a:p>
            <a:pPr marL="534869">
              <a:spcBef>
                <a:spcPts val="239"/>
              </a:spcBef>
            </a:pPr>
            <a:r>
              <a:rPr sz="1400" spc="-4" dirty="0">
                <a:latin typeface="DejaVu Sans Mono"/>
                <a:cs typeface="DejaVu Sans Mono"/>
              </a:rPr>
              <a:t>}</a:t>
            </a:r>
            <a:endParaRPr sz="1400" dirty="0">
              <a:latin typeface="DejaVu Sans Mono"/>
              <a:cs typeface="DejaVu Sans Mono"/>
            </a:endParaRPr>
          </a:p>
          <a:p>
            <a:pPr marL="244665">
              <a:spcBef>
                <a:spcPts val="239"/>
              </a:spcBef>
            </a:pPr>
            <a:r>
              <a:rPr sz="1400" spc="-4" dirty="0">
                <a:latin typeface="DejaVu Sans Mono"/>
                <a:cs typeface="DejaVu Sans Mono"/>
              </a:rPr>
              <a:t>}</a:t>
            </a:r>
            <a:endParaRPr sz="1400" dirty="0">
              <a:latin typeface="DejaVu Sans Mono"/>
              <a:cs typeface="DejaVu Sans Mono"/>
            </a:endParaRPr>
          </a:p>
        </p:txBody>
      </p:sp>
    </p:spTree>
    <p:extLst>
      <p:ext uri="{BB962C8B-B14F-4D97-AF65-F5344CB8AC3E}">
        <p14:creationId xmlns:p14="http://schemas.microsoft.com/office/powerpoint/2010/main" val="172098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par>
                                <p:cTn id="17" presetID="9"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dissolve">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9B54-AD9E-0664-2196-FE5531363593}"/>
              </a:ext>
            </a:extLst>
          </p:cNvPr>
          <p:cNvSpPr>
            <a:spLocks noGrp="1"/>
          </p:cNvSpPr>
          <p:nvPr>
            <p:ph type="title"/>
          </p:nvPr>
        </p:nvSpPr>
        <p:spPr/>
        <p:txBody>
          <a:bodyPr>
            <a:normAutofit fontScale="90000"/>
          </a:bodyPr>
          <a:lstStyle/>
          <a:p>
            <a:r>
              <a:rPr lang="en-US" spc="-35" dirty="0">
                <a:latin typeface="Arial"/>
                <a:cs typeface="Arial"/>
              </a:rPr>
              <a:t>Bellman-Ford</a:t>
            </a:r>
            <a:r>
              <a:rPr lang="en-US" spc="20" dirty="0">
                <a:latin typeface="Arial"/>
                <a:cs typeface="Arial"/>
              </a:rPr>
              <a:t> </a:t>
            </a:r>
            <a:r>
              <a:rPr lang="en-US" spc="60" dirty="0">
                <a:latin typeface="Arial"/>
                <a:cs typeface="Arial"/>
              </a:rPr>
              <a:t>Algorithm Proof of Correctness</a:t>
            </a:r>
            <a:endParaRPr lang="en-SE" dirty="0"/>
          </a:p>
        </p:txBody>
      </p:sp>
      <p:sp>
        <p:nvSpPr>
          <p:cNvPr id="3" name="Content Placeholder 2">
            <a:extLst>
              <a:ext uri="{FF2B5EF4-FFF2-40B4-BE49-F238E27FC236}">
                <a16:creationId xmlns:a16="http://schemas.microsoft.com/office/drawing/2014/main" id="{BC4B1918-4237-E39C-4D3B-DE7BE6CF9CEF}"/>
              </a:ext>
            </a:extLst>
          </p:cNvPr>
          <p:cNvSpPr>
            <a:spLocks noGrp="1"/>
          </p:cNvSpPr>
          <p:nvPr>
            <p:ph idx="1"/>
          </p:nvPr>
        </p:nvSpPr>
        <p:spPr/>
        <p:txBody>
          <a:bodyPr>
            <a:normAutofit/>
          </a:bodyPr>
          <a:lstStyle/>
          <a:p>
            <a:r>
              <a:rPr lang="en-GB" sz="2400" b="0" i="0" dirty="0">
                <a:solidFill>
                  <a:srgbClr val="273239"/>
                </a:solidFill>
                <a:effectLst/>
                <a:latin typeface="Times New Roman" panose="02020603050405020304" pitchFamily="18" charset="0"/>
                <a:cs typeface="Times New Roman" panose="02020603050405020304" pitchFamily="18" charset="0"/>
              </a:rPr>
              <a:t>Relaxing edges </a:t>
            </a:r>
            <a:r>
              <a:rPr lang="en-GB" sz="2400" b="1" dirty="0">
                <a:solidFill>
                  <a:srgbClr val="273239"/>
                </a:solidFill>
                <a:latin typeface="Times New Roman" panose="02020603050405020304" pitchFamily="18" charset="0"/>
                <a:cs typeface="Times New Roman" panose="02020603050405020304" pitchFamily="18" charset="0"/>
              </a:rPr>
              <a:t>V</a:t>
            </a:r>
            <a:r>
              <a:rPr lang="en-GB" sz="2400" b="1" i="0" dirty="0">
                <a:solidFill>
                  <a:srgbClr val="273239"/>
                </a:solidFill>
                <a:effectLst/>
                <a:latin typeface="Times New Roman" panose="02020603050405020304" pitchFamily="18" charset="0"/>
                <a:cs typeface="Times New Roman" panose="02020603050405020304" pitchFamily="18" charset="0"/>
              </a:rPr>
              <a:t>-1 </a:t>
            </a:r>
            <a:r>
              <a:rPr lang="en-GB" sz="2400" b="0" i="0" dirty="0">
                <a:solidFill>
                  <a:srgbClr val="273239"/>
                </a:solidFill>
                <a:effectLst/>
                <a:latin typeface="Times New Roman" panose="02020603050405020304" pitchFamily="18" charset="0"/>
                <a:cs typeface="Times New Roman" panose="02020603050405020304" pitchFamily="18" charset="0"/>
              </a:rPr>
              <a:t>times in the Bellman-Ford algorithm guarantees that the algorithm has explored all possible paths </a:t>
            </a:r>
            <a:r>
              <a:rPr lang="en-GB" dirty="0">
                <a:solidFill>
                  <a:srgbClr val="273239"/>
                </a:solidFill>
                <a:latin typeface="Times New Roman" panose="02020603050405020304" pitchFamily="18" charset="0"/>
                <a:cs typeface="Times New Roman" panose="02020603050405020304" pitchFamily="18" charset="0"/>
              </a:rPr>
              <a:t>with</a:t>
            </a:r>
            <a:r>
              <a:rPr lang="en-GB" sz="2400" b="0" i="0" dirty="0">
                <a:solidFill>
                  <a:srgbClr val="273239"/>
                </a:solidFill>
                <a:effectLst/>
                <a:latin typeface="Times New Roman" panose="02020603050405020304" pitchFamily="18" charset="0"/>
                <a:cs typeface="Times New Roman" panose="02020603050405020304" pitchFamily="18" charset="0"/>
              </a:rPr>
              <a:t> up to</a:t>
            </a:r>
            <a:r>
              <a:rPr lang="en-GB" sz="2400" b="1" i="0" dirty="0">
                <a:solidFill>
                  <a:srgbClr val="273239"/>
                </a:solidFill>
                <a:effectLst/>
                <a:latin typeface="Times New Roman" panose="02020603050405020304" pitchFamily="18" charset="0"/>
                <a:cs typeface="Times New Roman" panose="02020603050405020304" pitchFamily="18" charset="0"/>
              </a:rPr>
              <a:t> V-1</a:t>
            </a:r>
            <a:r>
              <a:rPr lang="en-GB" dirty="0">
                <a:solidFill>
                  <a:srgbClr val="273239"/>
                </a:solidFill>
                <a:latin typeface="Times New Roman" panose="02020603050405020304" pitchFamily="18" charset="0"/>
                <a:cs typeface="Times New Roman" panose="02020603050405020304" pitchFamily="18" charset="0"/>
              </a:rPr>
              <a:t> </a:t>
            </a:r>
            <a:r>
              <a:rPr lang="en-GB" sz="2400" b="0" i="0" dirty="0">
                <a:solidFill>
                  <a:srgbClr val="273239"/>
                </a:solidFill>
                <a:effectLst/>
                <a:latin typeface="Times New Roman" panose="02020603050405020304" pitchFamily="18" charset="0"/>
                <a:cs typeface="Times New Roman" panose="02020603050405020304" pitchFamily="18" charset="0"/>
              </a:rPr>
              <a:t>edges,  which is the maximum possible number of edges of a shortest path in a graph with </a:t>
            </a:r>
            <a:r>
              <a:rPr lang="en-GB" sz="2400" b="1" i="0" dirty="0">
                <a:solidFill>
                  <a:srgbClr val="273239"/>
                </a:solidFill>
                <a:effectLst/>
                <a:latin typeface="Times New Roman" panose="02020603050405020304" pitchFamily="18" charset="0"/>
                <a:cs typeface="Times New Roman" panose="02020603050405020304" pitchFamily="18" charset="0"/>
              </a:rPr>
              <a:t>V </a:t>
            </a:r>
            <a:r>
              <a:rPr lang="en-GB" sz="2400" b="0" i="0" dirty="0">
                <a:solidFill>
                  <a:srgbClr val="273239"/>
                </a:solidFill>
                <a:effectLst/>
                <a:latin typeface="Times New Roman" panose="02020603050405020304" pitchFamily="18" charset="0"/>
                <a:cs typeface="Times New Roman" panose="02020603050405020304" pitchFamily="18" charset="0"/>
              </a:rPr>
              <a:t>vertices. </a:t>
            </a:r>
          </a:p>
          <a:p>
            <a:r>
              <a:rPr lang="en-GB" sz="2400" b="0" i="0" dirty="0">
                <a:solidFill>
                  <a:srgbClr val="273239"/>
                </a:solidFill>
                <a:effectLst/>
                <a:latin typeface="Times New Roman" panose="02020603050405020304" pitchFamily="18" charset="0"/>
                <a:cs typeface="Times New Roman" panose="02020603050405020304" pitchFamily="18" charset="0"/>
              </a:rPr>
              <a:t>This allows the algorithm to correctly calculate the shortest paths from the source vertex to all other vertices, given that there are no negative-weight cycles.</a:t>
            </a:r>
          </a:p>
        </p:txBody>
      </p:sp>
    </p:spTree>
    <p:extLst>
      <p:ext uri="{BB962C8B-B14F-4D97-AF65-F5344CB8AC3E}">
        <p14:creationId xmlns:p14="http://schemas.microsoft.com/office/powerpoint/2010/main" val="3475366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C197-8E73-6110-2D31-12BF1206AB20}"/>
              </a:ext>
            </a:extLst>
          </p:cNvPr>
          <p:cNvSpPr>
            <a:spLocks noGrp="1"/>
          </p:cNvSpPr>
          <p:nvPr>
            <p:ph type="title"/>
          </p:nvPr>
        </p:nvSpPr>
        <p:spPr/>
        <p:txBody>
          <a:bodyPr>
            <a:normAutofit fontScale="90000"/>
          </a:bodyPr>
          <a:lstStyle/>
          <a:p>
            <a:r>
              <a:rPr lang="en-GB" dirty="0"/>
              <a:t>Bellman-Ford Algorithm with Negative Cycle Detection</a:t>
            </a:r>
            <a:endParaRPr lang="en-SE" dirty="0"/>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81ACC0E1-837F-5309-6A17-B6647B4BB547}"/>
                  </a:ext>
                </a:extLst>
              </p:cNvPr>
              <p:cNvSpPr txBox="1">
                <a:spLocks/>
              </p:cNvSpPr>
              <p:nvPr/>
            </p:nvSpPr>
            <p:spPr>
              <a:xfrm>
                <a:off x="457200" y="1598265"/>
                <a:ext cx="8229600" cy="5147975"/>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buFont typeface="Arial" panose="020B0604020202020204" pitchFamily="34" charset="0"/>
                  <a:buChar char="•"/>
                </a:pPr>
                <a:r>
                  <a:rPr lang="en-GB" sz="2800" dirty="0">
                    <a:solidFill>
                      <a:srgbClr val="273239"/>
                    </a:solidFill>
                    <a:latin typeface="Times New Roman" panose="02020603050405020304" pitchFamily="18" charset="0"/>
                    <a:cs typeface="Times New Roman" panose="02020603050405020304" pitchFamily="18" charset="0"/>
                  </a:rPr>
                  <a:t>Initialize distance array </a:t>
                </a:r>
                <a:r>
                  <a:rPr lang="en-GB" sz="2800" dirty="0" err="1">
                    <a:solidFill>
                      <a:srgbClr val="273239"/>
                    </a:solidFill>
                    <a:latin typeface="Times New Roman" panose="02020603050405020304" pitchFamily="18" charset="0"/>
                    <a:cs typeface="Times New Roman" panose="02020603050405020304" pitchFamily="18" charset="0"/>
                  </a:rPr>
                  <a:t>distTo</a:t>
                </a:r>
                <a:r>
                  <a:rPr lang="en-GB" sz="2800" dirty="0">
                    <a:solidFill>
                      <a:srgbClr val="273239"/>
                    </a:solidFill>
                    <a:latin typeface="Times New Roman" panose="02020603050405020304" pitchFamily="18" charset="0"/>
                    <a:cs typeface="Times New Roman" panose="02020603050405020304" pitchFamily="18" charset="0"/>
                  </a:rPr>
                  <a:t>[] for each vertex v as </a:t>
                </a:r>
                <a:r>
                  <a:rPr lang="en-GB" sz="2800" dirty="0" err="1">
                    <a:solidFill>
                      <a:srgbClr val="273239"/>
                    </a:solidFill>
                    <a:latin typeface="Times New Roman" panose="02020603050405020304" pitchFamily="18" charset="0"/>
                    <a:cs typeface="Times New Roman" panose="02020603050405020304" pitchFamily="18" charset="0"/>
                  </a:rPr>
                  <a:t>distTo</a:t>
                </a:r>
                <a:r>
                  <a:rPr lang="en-GB" sz="2800" dirty="0">
                    <a:solidFill>
                      <a:srgbClr val="273239"/>
                    </a:solidFill>
                    <a:latin typeface="Times New Roman" panose="02020603050405020304" pitchFamily="18" charset="0"/>
                    <a:cs typeface="Times New Roman" panose="02020603050405020304" pitchFamily="18" charset="0"/>
                  </a:rPr>
                  <a:t>[v] = </a:t>
                </a:r>
                <a14:m>
                  <m:oMath xmlns:m="http://schemas.openxmlformats.org/officeDocument/2006/math">
                    <m:r>
                      <a:rPr lang="en-GB" sz="2800" b="0" i="1" smtClean="0">
                        <a:solidFill>
                          <a:srgbClr val="273239"/>
                        </a:solidFill>
                        <a:latin typeface="Cambria Math" panose="02040503050406030204" pitchFamily="18" charset="0"/>
                      </a:rPr>
                      <m:t>∞</m:t>
                    </m:r>
                  </m:oMath>
                </a14:m>
                <a:r>
                  <a:rPr lang="en-GB" sz="2800" dirty="0">
                    <a:solidFill>
                      <a:srgbClr val="273239"/>
                    </a:solidFill>
                    <a:latin typeface="Times New Roman" panose="02020603050405020304" pitchFamily="18" charset="0"/>
                    <a:cs typeface="Times New Roman" panose="02020603050405020304" pitchFamily="18" charset="0"/>
                  </a:rPr>
                  <a:t>, and </a:t>
                </a:r>
                <a:r>
                  <a:rPr lang="en-GB" sz="2800" dirty="0" err="1">
                    <a:solidFill>
                      <a:srgbClr val="273239"/>
                    </a:solidFill>
                    <a:latin typeface="Times New Roman" panose="02020603050405020304" pitchFamily="18" charset="0"/>
                    <a:cs typeface="Times New Roman" panose="02020603050405020304" pitchFamily="18" charset="0"/>
                  </a:rPr>
                  <a:t>distTo</a:t>
                </a:r>
                <a:r>
                  <a:rPr lang="en-GB" sz="2800" dirty="0">
                    <a:solidFill>
                      <a:srgbClr val="273239"/>
                    </a:solidFill>
                    <a:latin typeface="Times New Roman" panose="02020603050405020304" pitchFamily="18" charset="0"/>
                    <a:cs typeface="Times New Roman" panose="02020603050405020304" pitchFamily="18" charset="0"/>
                  </a:rPr>
                  <a:t>[s] = 0 to source vertex s.</a:t>
                </a:r>
              </a:p>
              <a:p>
                <a:pPr fontAlgn="base">
                  <a:buFont typeface="Arial" panose="020B0604020202020204" pitchFamily="34" charset="0"/>
                  <a:buChar char="•"/>
                </a:pPr>
                <a:r>
                  <a:rPr lang="en-GB" sz="2800" dirty="0">
                    <a:solidFill>
                      <a:srgbClr val="273239"/>
                    </a:solidFill>
                    <a:latin typeface="Times New Roman" panose="02020603050405020304" pitchFamily="18" charset="0"/>
                    <a:cs typeface="Times New Roman" panose="02020603050405020304" pitchFamily="18" charset="0"/>
                  </a:rPr>
                  <a:t>Relax all edges V-1 times.</a:t>
                </a:r>
              </a:p>
              <a:p>
                <a:pPr lvl="1" fontAlgn="base">
                  <a:buFont typeface="Arial" panose="020B0604020202020204" pitchFamily="34" charset="0"/>
                  <a:buChar char="•"/>
                </a:pPr>
                <a:r>
                  <a:rPr lang="en-GB" sz="2400" dirty="0">
                    <a:solidFill>
                      <a:srgbClr val="273239"/>
                    </a:solidFill>
                    <a:latin typeface="Times New Roman" panose="02020603050405020304" pitchFamily="18" charset="0"/>
                    <a:cs typeface="Times New Roman" panose="02020603050405020304" pitchFamily="18" charset="0"/>
                  </a:rPr>
                  <a:t>Can terminate early when all </a:t>
                </a:r>
                <a:r>
                  <a:rPr lang="en-GB" sz="2400" dirty="0" err="1">
                    <a:solidFill>
                      <a:srgbClr val="273239"/>
                    </a:solidFill>
                    <a:latin typeface="Times New Roman" panose="02020603050405020304" pitchFamily="18" charset="0"/>
                    <a:cs typeface="Times New Roman" panose="02020603050405020304" pitchFamily="18" charset="0"/>
                  </a:rPr>
                  <a:t>distTo</a:t>
                </a:r>
                <a:r>
                  <a:rPr lang="en-GB" sz="2400" dirty="0">
                    <a:solidFill>
                      <a:srgbClr val="273239"/>
                    </a:solidFill>
                    <a:latin typeface="Times New Roman" panose="02020603050405020304" pitchFamily="18" charset="0"/>
                    <a:cs typeface="Times New Roman" panose="02020603050405020304" pitchFamily="18" charset="0"/>
                  </a:rPr>
                  <a:t>[] values have converged</a:t>
                </a:r>
              </a:p>
              <a:p>
                <a:pPr lvl="1" fontAlgn="base">
                  <a:buFont typeface="Arial" panose="020B0604020202020204" pitchFamily="34" charset="0"/>
                  <a:buChar char="•"/>
                </a:pPr>
                <a:r>
                  <a:rPr lang="en-GB" sz="2400" dirty="0">
                    <a:solidFill>
                      <a:srgbClr val="273239"/>
                    </a:solidFill>
                    <a:latin typeface="Times New Roman" panose="02020603050405020304" pitchFamily="18" charset="0"/>
                    <a:cs typeface="Times New Roman" panose="02020603050405020304" pitchFamily="18" charset="0"/>
                  </a:rPr>
                  <a:t>The order of edge relaxations affects algorithm efficiency but not correctness. </a:t>
                </a:r>
                <a:r>
                  <a:rPr lang="en-US" altLang="zh-CN" sz="2400" dirty="0">
                    <a:solidFill>
                      <a:srgbClr val="273239"/>
                    </a:solidFill>
                    <a:latin typeface="Times New Roman" panose="02020603050405020304" pitchFamily="18" charset="0"/>
                    <a:cs typeface="Times New Roman" panose="02020603050405020304" pitchFamily="18" charset="0"/>
                  </a:rPr>
                  <a:t>A good heuristic is to follow the Breadth First Search </a:t>
                </a:r>
                <a:r>
                  <a:rPr lang="en-GB" altLang="zh-CN" sz="2400" dirty="0">
                    <a:solidFill>
                      <a:srgbClr val="273239"/>
                    </a:solidFill>
                    <a:latin typeface="Times New Roman" panose="02020603050405020304" pitchFamily="18" charset="0"/>
                    <a:cs typeface="Times New Roman" panose="02020603050405020304" pitchFamily="18" charset="0"/>
                  </a:rPr>
                  <a:t>(BFS) order.</a:t>
                </a:r>
                <a:endParaRPr lang="en-GB" sz="2400" dirty="0">
                  <a:solidFill>
                    <a:srgbClr val="273239"/>
                  </a:solidFill>
                  <a:latin typeface="Times New Roman" panose="02020603050405020304" pitchFamily="18" charset="0"/>
                  <a:cs typeface="Times New Roman" panose="02020603050405020304" pitchFamily="18" charset="0"/>
                </a:endParaRPr>
              </a:p>
              <a:p>
                <a:pPr algn="l" fontAlgn="base">
                  <a:buFont typeface="Arial" panose="020B0604020202020204" pitchFamily="34" charset="0"/>
                  <a:buChar char="•"/>
                </a:pPr>
                <a:r>
                  <a:rPr lang="en-GB" sz="2800" i="0" dirty="0">
                    <a:solidFill>
                      <a:srgbClr val="273239"/>
                    </a:solidFill>
                    <a:effectLst/>
                    <a:latin typeface="Times New Roman" panose="02020603050405020304" pitchFamily="18" charset="0"/>
                    <a:cs typeface="Times New Roman" panose="02020603050405020304" pitchFamily="18" charset="0"/>
                  </a:rPr>
                  <a:t>Relax all the edges one more </a:t>
                </a:r>
                <a:r>
                  <a:rPr lang="en-GB" sz="2800" dirty="0">
                    <a:solidFill>
                      <a:srgbClr val="273239"/>
                    </a:solidFill>
                    <a:latin typeface="Times New Roman" panose="02020603050405020304" pitchFamily="18" charset="0"/>
                    <a:cs typeface="Times New Roman" panose="02020603050405020304" pitchFamily="18" charset="0"/>
                  </a:rPr>
                  <a:t>time i.e. the V-</a:t>
                </a:r>
                <a:r>
                  <a:rPr lang="en-GB" sz="2800" dirty="0" err="1">
                    <a:solidFill>
                      <a:srgbClr val="273239"/>
                    </a:solidFill>
                    <a:latin typeface="Times New Roman" panose="02020603050405020304" pitchFamily="18" charset="0"/>
                    <a:cs typeface="Times New Roman" panose="02020603050405020304" pitchFamily="18" charset="0"/>
                  </a:rPr>
                  <a:t>th</a:t>
                </a:r>
                <a:r>
                  <a:rPr lang="en-GB" sz="2800" dirty="0">
                    <a:solidFill>
                      <a:srgbClr val="273239"/>
                    </a:solidFill>
                    <a:latin typeface="Times New Roman" panose="02020603050405020304" pitchFamily="18" charset="0"/>
                    <a:cs typeface="Times New Roman" panose="02020603050405020304" pitchFamily="18" charset="0"/>
                  </a:rPr>
                  <a:t> time:</a:t>
                </a:r>
              </a:p>
              <a:p>
                <a:pPr marL="742950" lvl="1" indent="-285750" algn="l" fontAlgn="base">
                  <a:buFont typeface="Arial" panose="020B0604020202020204" pitchFamily="34" charset="0"/>
                  <a:buChar char="•"/>
                </a:pPr>
                <a:r>
                  <a:rPr lang="en-GB" sz="2400" i="0" dirty="0">
                    <a:effectLst/>
                    <a:latin typeface="Times New Roman" panose="02020603050405020304" pitchFamily="18" charset="0"/>
                    <a:cs typeface="Times New Roman" panose="02020603050405020304" pitchFamily="18" charset="0"/>
                  </a:rPr>
                  <a:t>Case 1 (Negative cycle exists): if any edge can be further </a:t>
                </a:r>
                <a:r>
                  <a:rPr lang="en-GB" sz="2400" dirty="0">
                    <a:latin typeface="Times New Roman" panose="02020603050405020304" pitchFamily="18" charset="0"/>
                    <a:cs typeface="Times New Roman" panose="02020603050405020304" pitchFamily="18" charset="0"/>
                  </a:rPr>
                  <a:t>relaxed, i.e., </a:t>
                </a:r>
                <a:r>
                  <a:rPr lang="en-GB" sz="2400" i="0" dirty="0">
                    <a:effectLst/>
                    <a:latin typeface="Times New Roman" panose="02020603050405020304" pitchFamily="18" charset="0"/>
                    <a:cs typeface="Times New Roman" panose="02020603050405020304" pitchFamily="18" charset="0"/>
                  </a:rPr>
                  <a:t>for any edge u</a:t>
                </a:r>
                <a:r>
                  <a:rPr lang="en-US" sz="2400" b="1" dirty="0">
                    <a:latin typeface="Times New Roman" panose="02020603050405020304" pitchFamily="18" charset="0"/>
                    <a:cs typeface="Times New Roman" panose="02020603050405020304" pitchFamily="18" charset="0"/>
                  </a:rPr>
                  <a:t>→</a:t>
                </a:r>
                <a:r>
                  <a:rPr lang="en-GB" sz="2400" i="0" dirty="0">
                    <a:effectLst/>
                    <a:latin typeface="Times New Roman" panose="02020603050405020304" pitchFamily="18" charset="0"/>
                    <a:cs typeface="Times New Roman" panose="02020603050405020304" pitchFamily="18" charset="0"/>
                  </a:rPr>
                  <a:t>v, if </a:t>
                </a:r>
                <a:r>
                  <a:rPr lang="en-GB" sz="2400" i="0" dirty="0" err="1">
                    <a:effectLst/>
                    <a:latin typeface="Times New Roman" panose="02020603050405020304" pitchFamily="18" charset="0"/>
                    <a:cs typeface="Times New Roman" panose="02020603050405020304" pitchFamily="18" charset="0"/>
                  </a:rPr>
                  <a:t>distTo</a:t>
                </a:r>
                <a:r>
                  <a:rPr lang="en-GB" sz="2400" i="0" dirty="0">
                    <a:effectLst/>
                    <a:latin typeface="Times New Roman" panose="02020603050405020304" pitchFamily="18" charset="0"/>
                    <a:cs typeface="Times New Roman" panose="02020603050405020304" pitchFamily="18" charset="0"/>
                  </a:rPr>
                  <a:t>[u] </a:t>
                </a:r>
                <a:r>
                  <a:rPr lang="en-GB" sz="2400" i="0" dirty="0">
                    <a:solidFill>
                      <a:srgbClr val="273239"/>
                    </a:solidFill>
                    <a:effectLst/>
                    <a:latin typeface="Times New Roman" panose="02020603050405020304" pitchFamily="18" charset="0"/>
                    <a:cs typeface="Times New Roman" panose="02020603050405020304" pitchFamily="18" charset="0"/>
                  </a:rPr>
                  <a:t>&gt; </a:t>
                </a:r>
                <a:r>
                  <a:rPr lang="en-GB" sz="2400" i="0" dirty="0" err="1">
                    <a:solidFill>
                      <a:srgbClr val="273239"/>
                    </a:solidFill>
                    <a:effectLst/>
                    <a:latin typeface="Times New Roman" panose="02020603050405020304" pitchFamily="18" charset="0"/>
                    <a:cs typeface="Times New Roman" panose="02020603050405020304" pitchFamily="18" charset="0"/>
                  </a:rPr>
                  <a:t>distTo</a:t>
                </a:r>
                <a:r>
                  <a:rPr lang="en-GB" sz="2400" i="0" dirty="0">
                    <a:solidFill>
                      <a:srgbClr val="273239"/>
                    </a:solidFill>
                    <a:effectLst/>
                    <a:latin typeface="Times New Roman" panose="02020603050405020304" pitchFamily="18" charset="0"/>
                    <a:cs typeface="Times New Roman" panose="02020603050405020304" pitchFamily="18" charset="0"/>
                  </a:rPr>
                  <a:t>[u] + w(</a:t>
                </a:r>
                <a:r>
                  <a:rPr lang="en-GB" sz="2400" i="0" dirty="0" err="1">
                    <a:solidFill>
                      <a:srgbClr val="273239"/>
                    </a:solidFill>
                    <a:effectLst/>
                    <a:latin typeface="Times New Roman" panose="02020603050405020304" pitchFamily="18" charset="0"/>
                    <a:cs typeface="Times New Roman" panose="02020603050405020304" pitchFamily="18" charset="0"/>
                  </a:rPr>
                  <a:t>u,v</a:t>
                </a:r>
                <a:r>
                  <a:rPr lang="en-GB" sz="2400" i="0" dirty="0">
                    <a:solidFill>
                      <a:srgbClr val="273239"/>
                    </a:solidFill>
                    <a:effectLst/>
                    <a:latin typeface="Times New Roman" panose="02020603050405020304" pitchFamily="18" charset="0"/>
                    <a:cs typeface="Times New Roman" panose="02020603050405020304" pitchFamily="18" charset="0"/>
                  </a:rPr>
                  <a:t>)</a:t>
                </a:r>
              </a:p>
              <a:p>
                <a:pPr marL="742950" lvl="1" indent="-285750" algn="l" fontAlgn="base">
                  <a:buFont typeface="Arial" panose="020B0604020202020204" pitchFamily="34" charset="0"/>
                  <a:buChar char="•"/>
                </a:pPr>
                <a:r>
                  <a:rPr lang="en-GB" sz="2400" i="0" dirty="0">
                    <a:solidFill>
                      <a:srgbClr val="273239"/>
                    </a:solidFill>
                    <a:effectLst/>
                    <a:latin typeface="Times New Roman" panose="02020603050405020304" pitchFamily="18" charset="0"/>
                    <a:cs typeface="Times New Roman" panose="02020603050405020304" pitchFamily="18" charset="0"/>
                  </a:rPr>
                  <a:t>Case 2 (No Negative cycle) : case 1 fails for all the edges.</a:t>
                </a:r>
              </a:p>
              <a:p>
                <a:pPr indent="-285750" fontAlgn="base">
                  <a:buFont typeface="Arial" panose="020B0604020202020204" pitchFamily="34" charset="0"/>
                  <a:buChar char="•"/>
                </a:pPr>
                <a:r>
                  <a:rPr lang="en-GB" sz="2800" dirty="0">
                    <a:solidFill>
                      <a:srgbClr val="273239"/>
                    </a:solidFill>
                    <a:latin typeface="Times New Roman" panose="02020603050405020304" pitchFamily="18" charset="0"/>
                    <a:cs typeface="Times New Roman" panose="02020603050405020304" pitchFamily="18" charset="0"/>
                  </a:rPr>
                  <a:t>Notes:</a:t>
                </a:r>
              </a:p>
              <a:p>
                <a:pPr lvl="1" fontAlgn="base">
                  <a:buFont typeface="Arial" panose="020B0604020202020204" pitchFamily="34" charset="0"/>
                  <a:buChar char="•"/>
                </a:pPr>
                <a:r>
                  <a:rPr lang="en-GB" sz="2400" dirty="0">
                    <a:solidFill>
                      <a:srgbClr val="273239"/>
                    </a:solidFill>
                    <a:latin typeface="Times New Roman" panose="02020603050405020304" pitchFamily="18" charset="0"/>
                    <a:cs typeface="Times New Roman" panose="02020603050405020304" pitchFamily="18" charset="0"/>
                  </a:rPr>
                  <a:t>It can find any negative cycle that is reachable from source vertex s (but not negative cycles that are unreachable from s).</a:t>
                </a:r>
              </a:p>
              <a:p>
                <a:pPr lvl="1" fontAlgn="base">
                  <a:buFont typeface="Arial" panose="020B0604020202020204" pitchFamily="34" charset="0"/>
                  <a:buChar char="•"/>
                </a:pPr>
                <a:r>
                  <a:rPr lang="en-GB" sz="2400" dirty="0">
                    <a:solidFill>
                      <a:srgbClr val="273239"/>
                    </a:solidFill>
                    <a:latin typeface="Times New Roman" panose="02020603050405020304" pitchFamily="18" charset="0"/>
                    <a:cs typeface="Times New Roman" panose="02020603050405020304" pitchFamily="18" charset="0"/>
                  </a:rPr>
                  <a:t>If there is a negative cycle that is reachable from source vertex s, then any paths that go through the cycle has distance </a:t>
                </a:r>
                <a14:m>
                  <m:oMath xmlns:m="http://schemas.openxmlformats.org/officeDocument/2006/math">
                    <m:r>
                      <a:rPr lang="en-GB" sz="2400" b="0" i="0" smtClean="0">
                        <a:solidFill>
                          <a:srgbClr val="273239"/>
                        </a:solidFill>
                        <a:latin typeface="Cambria Math" panose="02040503050406030204" pitchFamily="18" charset="0"/>
                        <a:cs typeface="Times New Roman" panose="02020603050405020304" pitchFamily="18" charset="0"/>
                      </a:rPr>
                      <m:t>−</m:t>
                    </m:r>
                    <m:r>
                      <a:rPr lang="en-GB" sz="2400" b="0" i="1" smtClean="0">
                        <a:solidFill>
                          <a:srgbClr val="273239"/>
                        </a:solidFill>
                        <a:latin typeface="Cambria Math" panose="02040503050406030204" pitchFamily="18" charset="0"/>
                        <a:cs typeface="Times New Roman" panose="02020603050405020304" pitchFamily="18" charset="0"/>
                      </a:rPr>
                      <m:t>∞</m:t>
                    </m:r>
                  </m:oMath>
                </a14:m>
                <a:r>
                  <a:rPr lang="en-GB" sz="2400" dirty="0">
                    <a:solidFill>
                      <a:srgbClr val="273239"/>
                    </a:solidFill>
                    <a:latin typeface="Times New Roman" panose="02020603050405020304" pitchFamily="18" charset="0"/>
                    <a:cs typeface="Times New Roman" panose="02020603050405020304" pitchFamily="18" charset="0"/>
                  </a:rPr>
                  <a:t>, since the cost can be reduced by traversing the cycle infinite number of times. </a:t>
                </a:r>
              </a:p>
              <a:p>
                <a:pPr indent="-285750" fontAlgn="base">
                  <a:buFont typeface="Arial" panose="020B0604020202020204" pitchFamily="34" charset="0"/>
                  <a:buChar char="•"/>
                </a:pPr>
                <a:endParaRPr lang="en-GB" sz="2800" dirty="0">
                  <a:solidFill>
                    <a:srgbClr val="273239"/>
                  </a:solidFill>
                  <a:latin typeface="Times New Roman" panose="02020603050405020304" pitchFamily="18" charset="0"/>
                  <a:cs typeface="Times New Roman" panose="02020603050405020304" pitchFamily="18" charset="0"/>
                </a:endParaRPr>
              </a:p>
            </p:txBody>
          </p:sp>
        </mc:Choice>
        <mc:Fallback xmlns="">
          <p:sp>
            <p:nvSpPr>
              <p:cNvPr id="11" name="Content Placeholder 2">
                <a:extLst>
                  <a:ext uri="{FF2B5EF4-FFF2-40B4-BE49-F238E27FC236}">
                    <a16:creationId xmlns:a16="http://schemas.microsoft.com/office/drawing/2014/main" id="{81ACC0E1-837F-5309-6A17-B6647B4BB547}"/>
                  </a:ext>
                </a:extLst>
              </p:cNvPr>
              <p:cNvSpPr txBox="1">
                <a:spLocks noRot="1" noChangeAspect="1" noMove="1" noResize="1" noEditPoints="1" noAdjustHandles="1" noChangeArrowheads="1" noChangeShapeType="1" noTextEdit="1"/>
              </p:cNvSpPr>
              <p:nvPr/>
            </p:nvSpPr>
            <p:spPr>
              <a:xfrm>
                <a:off x="457200" y="1598265"/>
                <a:ext cx="8229600" cy="5147975"/>
              </a:xfrm>
              <a:prstGeom prst="rect">
                <a:avLst/>
              </a:prstGeom>
              <a:blipFill>
                <a:blip r:embed="rId3"/>
                <a:stretch>
                  <a:fillRect l="-963" t="-2367" r="-2074" b="-473"/>
                </a:stretch>
              </a:blipFill>
            </p:spPr>
            <p:txBody>
              <a:bodyPr/>
              <a:lstStyle/>
              <a:p>
                <a:r>
                  <a:rPr lang="en-SE">
                    <a:noFill/>
                  </a:rPr>
                  <a:t> </a:t>
                </a:r>
              </a:p>
            </p:txBody>
          </p:sp>
        </mc:Fallback>
      </mc:AlternateContent>
    </p:spTree>
    <p:extLst>
      <p:ext uri="{BB962C8B-B14F-4D97-AF65-F5344CB8AC3E}">
        <p14:creationId xmlns:p14="http://schemas.microsoft.com/office/powerpoint/2010/main" val="167226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6CE8-8B6A-CE3D-AF7E-6535FE5DB794}"/>
              </a:ext>
            </a:extLst>
          </p:cNvPr>
          <p:cNvSpPr>
            <a:spLocks noGrp="1"/>
          </p:cNvSpPr>
          <p:nvPr>
            <p:ph type="title"/>
          </p:nvPr>
        </p:nvSpPr>
        <p:spPr/>
        <p:txBody>
          <a:bodyPr>
            <a:normAutofit fontScale="90000"/>
          </a:bodyPr>
          <a:lstStyle/>
          <a:p>
            <a:r>
              <a:rPr lang="en-GB" dirty="0"/>
              <a:t>Time Complexity of Bellman-Ford Algorithm</a:t>
            </a:r>
            <a:endParaRPr lang="en-SE" dirty="0"/>
          </a:p>
        </p:txBody>
      </p:sp>
      <p:sp>
        <p:nvSpPr>
          <p:cNvPr id="3" name="Content Placeholder 2">
            <a:extLst>
              <a:ext uri="{FF2B5EF4-FFF2-40B4-BE49-F238E27FC236}">
                <a16:creationId xmlns:a16="http://schemas.microsoft.com/office/drawing/2014/main" id="{A36A016E-B402-5607-4562-E1E0B9F59234}"/>
              </a:ext>
            </a:extLst>
          </p:cNvPr>
          <p:cNvSpPr>
            <a:spLocks noGrp="1"/>
          </p:cNvSpPr>
          <p:nvPr>
            <p:ph idx="1"/>
          </p:nvPr>
        </p:nvSpPr>
        <p:spPr/>
        <p:txBody>
          <a:bodyPr/>
          <a:lstStyle/>
          <a:p>
            <a:r>
              <a:rPr lang="en-GB" dirty="0"/>
              <a:t>Time complexity for connected graph: </a:t>
            </a:r>
          </a:p>
          <a:p>
            <a:r>
              <a:rPr lang="en-GB" dirty="0"/>
              <a:t>Average Case: O(VE)</a:t>
            </a:r>
          </a:p>
          <a:p>
            <a:r>
              <a:rPr lang="en-GB" dirty="0"/>
              <a:t>Worst Case: O(VE)</a:t>
            </a:r>
          </a:p>
          <a:p>
            <a:pPr lvl="1"/>
            <a:r>
              <a:rPr lang="en-GB" dirty="0"/>
              <a:t>If the graph is dense or complete, the value of E becomes O(V</a:t>
            </a:r>
            <a:r>
              <a:rPr lang="en-GB" baseline="30000" dirty="0"/>
              <a:t>2</a:t>
            </a:r>
            <a:r>
              <a:rPr lang="en-GB" dirty="0"/>
              <a:t>). So overall time complexity becomes O(V</a:t>
            </a:r>
            <a:r>
              <a:rPr lang="en-GB" baseline="30000" dirty="0"/>
              <a:t>3</a:t>
            </a:r>
            <a:r>
              <a:rPr lang="en-GB" dirty="0"/>
              <a:t>)</a:t>
            </a:r>
          </a:p>
          <a:p>
            <a:endParaRPr lang="en-SE" dirty="0"/>
          </a:p>
        </p:txBody>
      </p:sp>
    </p:spTree>
    <p:extLst>
      <p:ext uri="{BB962C8B-B14F-4D97-AF65-F5344CB8AC3E}">
        <p14:creationId xmlns:p14="http://schemas.microsoft.com/office/powerpoint/2010/main" val="2028078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30117-F904-6248-A980-20649124EABD}"/>
              </a:ext>
            </a:extLst>
          </p:cNvPr>
          <p:cNvSpPr>
            <a:spLocks noGrp="1"/>
          </p:cNvSpPr>
          <p:nvPr>
            <p:ph type="title"/>
          </p:nvPr>
        </p:nvSpPr>
        <p:spPr/>
        <p:txBody>
          <a:bodyPr/>
          <a:lstStyle/>
          <a:p>
            <a:r>
              <a:rPr lang="en-US" spc="-35" dirty="0">
                <a:latin typeface="Arial"/>
                <a:cs typeface="Arial"/>
              </a:rPr>
              <a:t>Bellman-Ford</a:t>
            </a:r>
            <a:r>
              <a:rPr lang="en-US" spc="20" dirty="0">
                <a:latin typeface="Arial"/>
                <a:cs typeface="Arial"/>
              </a:rPr>
              <a:t> </a:t>
            </a:r>
            <a:r>
              <a:rPr lang="en-US" spc="60" dirty="0">
                <a:latin typeface="Arial"/>
                <a:cs typeface="Arial"/>
              </a:rPr>
              <a:t>Algorithm Example 1</a:t>
            </a:r>
            <a:endParaRPr lang="en-US" dirty="0"/>
          </a:p>
        </p:txBody>
      </p:sp>
      <p:sp>
        <p:nvSpPr>
          <p:cNvPr id="6" name="Rectangle 5">
            <a:extLst>
              <a:ext uri="{FF2B5EF4-FFF2-40B4-BE49-F238E27FC236}">
                <a16:creationId xmlns:a16="http://schemas.microsoft.com/office/drawing/2014/main" id="{B99E1210-53B8-D044-B947-6BB1DC48B366}"/>
              </a:ext>
            </a:extLst>
          </p:cNvPr>
          <p:cNvSpPr/>
          <p:nvPr/>
        </p:nvSpPr>
        <p:spPr>
          <a:xfrm>
            <a:off x="750815" y="1397873"/>
            <a:ext cx="3622965" cy="338554"/>
          </a:xfrm>
          <a:prstGeom prst="rect">
            <a:avLst/>
          </a:prstGeom>
          <a:solidFill>
            <a:srgbClr val="E6A20E"/>
          </a:solidFill>
        </p:spPr>
        <p:txBody>
          <a:bodyPr wrap="square">
            <a:spAutoFit/>
          </a:bodyPr>
          <a:lstStyle/>
          <a:p>
            <a:pPr>
              <a:spcBef>
                <a:spcPts val="300"/>
              </a:spcBef>
              <a:spcAft>
                <a:spcPts val="300"/>
              </a:spcAft>
              <a:buClr>
                <a:schemeClr val="accent1"/>
              </a:buClr>
            </a:pPr>
            <a:r>
              <a:rPr lang="en-US" sz="1600" dirty="0">
                <a:latin typeface="Arial"/>
                <a:cs typeface="Arial"/>
              </a:rPr>
              <a:t>Repeat V − 1 times: relax all E edges.</a:t>
            </a:r>
          </a:p>
        </p:txBody>
      </p:sp>
      <p:sp>
        <p:nvSpPr>
          <p:cNvPr id="7" name="Oval 6">
            <a:extLst>
              <a:ext uri="{FF2B5EF4-FFF2-40B4-BE49-F238E27FC236}">
                <a16:creationId xmlns:a16="http://schemas.microsoft.com/office/drawing/2014/main" id="{8D955ABE-B04F-B846-BDC4-F69E2A70C951}"/>
              </a:ext>
            </a:extLst>
          </p:cNvPr>
          <p:cNvSpPr/>
          <p:nvPr/>
        </p:nvSpPr>
        <p:spPr>
          <a:xfrm>
            <a:off x="2030524" y="2066348"/>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23F9417C-502B-024B-8D2B-BCFC53A79075}"/>
              </a:ext>
            </a:extLst>
          </p:cNvPr>
          <p:cNvCxnSpPr>
            <a:cxnSpLocks/>
            <a:stCxn id="22" idx="1"/>
            <a:endCxn id="7" idx="5"/>
          </p:cNvCxnSpPr>
          <p:nvPr/>
        </p:nvCxnSpPr>
        <p:spPr>
          <a:xfrm flipH="1" flipV="1">
            <a:off x="2428544" y="2481827"/>
            <a:ext cx="934059" cy="1090836"/>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850022-6149-3941-969D-E6D4CB99FF71}"/>
              </a:ext>
            </a:extLst>
          </p:cNvPr>
          <p:cNvCxnSpPr>
            <a:cxnSpLocks/>
            <a:stCxn id="23" idx="5"/>
            <a:endCxn id="26" idx="0"/>
          </p:cNvCxnSpPr>
          <p:nvPr/>
        </p:nvCxnSpPr>
        <p:spPr>
          <a:xfrm>
            <a:off x="4101180" y="2851139"/>
            <a:ext cx="1114828" cy="2025913"/>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34E2604-2288-5D49-8CFD-3268C4CCF192}"/>
              </a:ext>
            </a:extLst>
          </p:cNvPr>
          <p:cNvCxnSpPr>
            <a:cxnSpLocks/>
            <a:stCxn id="27" idx="7"/>
            <a:endCxn id="22" idx="3"/>
          </p:cNvCxnSpPr>
          <p:nvPr/>
        </p:nvCxnSpPr>
        <p:spPr>
          <a:xfrm flipV="1">
            <a:off x="2893152" y="3916858"/>
            <a:ext cx="469451" cy="470850"/>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90D96F4-71F1-2B41-8DB8-24B7D8F480AB}"/>
              </a:ext>
            </a:extLst>
          </p:cNvPr>
          <p:cNvCxnSpPr>
            <a:cxnSpLocks/>
            <a:stCxn id="23" idx="2"/>
            <a:endCxn id="7" idx="6"/>
          </p:cNvCxnSpPr>
          <p:nvPr/>
        </p:nvCxnSpPr>
        <p:spPr>
          <a:xfrm flipH="1" flipV="1">
            <a:off x="2496832" y="2309730"/>
            <a:ext cx="1206329" cy="369312"/>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5469227-6174-4E45-A289-3BCC762E99B0}"/>
              </a:ext>
            </a:extLst>
          </p:cNvPr>
          <p:cNvCxnSpPr>
            <a:cxnSpLocks/>
            <a:stCxn id="25" idx="4"/>
            <a:endCxn id="24" idx="0"/>
          </p:cNvCxnSpPr>
          <p:nvPr/>
        </p:nvCxnSpPr>
        <p:spPr>
          <a:xfrm>
            <a:off x="639258" y="3752747"/>
            <a:ext cx="233154" cy="907873"/>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8EF68C0-11D8-EE48-898E-626DFA2477D8}"/>
              </a:ext>
            </a:extLst>
          </p:cNvPr>
          <p:cNvCxnSpPr>
            <a:cxnSpLocks/>
            <a:stCxn id="7" idx="4"/>
            <a:endCxn id="28" idx="0"/>
          </p:cNvCxnSpPr>
          <p:nvPr/>
        </p:nvCxnSpPr>
        <p:spPr>
          <a:xfrm flipH="1">
            <a:off x="1932642" y="2553111"/>
            <a:ext cx="331037" cy="890952"/>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FA4D3E7-2AC6-9745-82C1-0E60A9897AB3}"/>
              </a:ext>
            </a:extLst>
          </p:cNvPr>
          <p:cNvCxnSpPr>
            <a:cxnSpLocks/>
            <a:stCxn id="28" idx="4"/>
            <a:endCxn id="27" idx="1"/>
          </p:cNvCxnSpPr>
          <p:nvPr/>
        </p:nvCxnSpPr>
        <p:spPr>
          <a:xfrm>
            <a:off x="1932642" y="3930826"/>
            <a:ext cx="630779" cy="456882"/>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91650E4-3D56-7644-9F34-457FE379CB4A}"/>
              </a:ext>
            </a:extLst>
          </p:cNvPr>
          <p:cNvCxnSpPr>
            <a:cxnSpLocks/>
            <a:stCxn id="24" idx="7"/>
            <a:endCxn id="28" idx="3"/>
          </p:cNvCxnSpPr>
          <p:nvPr/>
        </p:nvCxnSpPr>
        <p:spPr>
          <a:xfrm flipV="1">
            <a:off x="1037277" y="3859542"/>
            <a:ext cx="730499" cy="872361"/>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72EEBD6-4844-5242-A4AE-0D74BEE9A684}"/>
              </a:ext>
            </a:extLst>
          </p:cNvPr>
          <p:cNvCxnSpPr>
            <a:cxnSpLocks/>
            <a:stCxn id="24" idx="6"/>
            <a:endCxn id="26" idx="3"/>
          </p:cNvCxnSpPr>
          <p:nvPr/>
        </p:nvCxnSpPr>
        <p:spPr>
          <a:xfrm>
            <a:off x="1105566" y="4904002"/>
            <a:ext cx="3945577" cy="388528"/>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452096D-2025-464C-9880-447EC8466723}"/>
              </a:ext>
            </a:extLst>
          </p:cNvPr>
          <p:cNvCxnSpPr>
            <a:cxnSpLocks/>
            <a:stCxn id="27" idx="6"/>
            <a:endCxn id="26" idx="2"/>
          </p:cNvCxnSpPr>
          <p:nvPr/>
        </p:nvCxnSpPr>
        <p:spPr>
          <a:xfrm>
            <a:off x="2961441" y="4559806"/>
            <a:ext cx="2021413" cy="560628"/>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489A45F-26BC-6448-8C5D-BEBE1D9EB1FE}"/>
              </a:ext>
            </a:extLst>
          </p:cNvPr>
          <p:cNvCxnSpPr>
            <a:cxnSpLocks/>
            <a:stCxn id="27" idx="2"/>
            <a:endCxn id="24" idx="6"/>
          </p:cNvCxnSpPr>
          <p:nvPr/>
        </p:nvCxnSpPr>
        <p:spPr>
          <a:xfrm flipH="1">
            <a:off x="1105566" y="4559806"/>
            <a:ext cx="1389567" cy="344195"/>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DEBBFF8-8C40-D149-8672-E6E9AF8AF93B}"/>
              </a:ext>
            </a:extLst>
          </p:cNvPr>
          <p:cNvCxnSpPr>
            <a:cxnSpLocks/>
            <a:stCxn id="25" idx="6"/>
            <a:endCxn id="28" idx="2"/>
          </p:cNvCxnSpPr>
          <p:nvPr/>
        </p:nvCxnSpPr>
        <p:spPr>
          <a:xfrm>
            <a:off x="872412" y="3509365"/>
            <a:ext cx="827076" cy="178080"/>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D597CEE-D9C8-D54D-BD60-AD42BF9D2910}"/>
              </a:ext>
            </a:extLst>
          </p:cNvPr>
          <p:cNvCxnSpPr>
            <a:cxnSpLocks/>
            <a:stCxn id="22" idx="2"/>
            <a:endCxn id="28" idx="6"/>
          </p:cNvCxnSpPr>
          <p:nvPr/>
        </p:nvCxnSpPr>
        <p:spPr>
          <a:xfrm flipH="1" flipV="1">
            <a:off x="2165796" y="3687445"/>
            <a:ext cx="1128518" cy="57316"/>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9F720F3-7C76-3046-8E9E-26044C0A4039}"/>
              </a:ext>
            </a:extLst>
          </p:cNvPr>
          <p:cNvCxnSpPr>
            <a:cxnSpLocks/>
            <a:stCxn id="7" idx="3"/>
            <a:endCxn id="25" idx="7"/>
          </p:cNvCxnSpPr>
          <p:nvPr/>
        </p:nvCxnSpPr>
        <p:spPr>
          <a:xfrm flipH="1">
            <a:off x="804123" y="2481827"/>
            <a:ext cx="1294689" cy="85544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D189E5A1-6898-E64F-BD8F-4FD94AFA022B}"/>
              </a:ext>
            </a:extLst>
          </p:cNvPr>
          <p:cNvSpPr/>
          <p:nvPr/>
        </p:nvSpPr>
        <p:spPr>
          <a:xfrm>
            <a:off x="3294314" y="3501379"/>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069C99DA-A9A0-0D49-BFEA-0CA2EF5160FF}"/>
              </a:ext>
            </a:extLst>
          </p:cNvPr>
          <p:cNvSpPr/>
          <p:nvPr/>
        </p:nvSpPr>
        <p:spPr>
          <a:xfrm>
            <a:off x="3703161" y="2435660"/>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FB23D43E-372A-6F43-A447-8C0610D2BE01}"/>
              </a:ext>
            </a:extLst>
          </p:cNvPr>
          <p:cNvSpPr/>
          <p:nvPr/>
        </p:nvSpPr>
        <p:spPr>
          <a:xfrm>
            <a:off x="639258" y="4660620"/>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0C0984E8-F267-C743-BC0D-D9BC3BEF7C0E}"/>
              </a:ext>
            </a:extLst>
          </p:cNvPr>
          <p:cNvSpPr/>
          <p:nvPr/>
        </p:nvSpPr>
        <p:spPr>
          <a:xfrm>
            <a:off x="406104" y="3265983"/>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78D47AE4-E942-9B4F-8E02-A7B83B56B392}"/>
              </a:ext>
            </a:extLst>
          </p:cNvPr>
          <p:cNvSpPr/>
          <p:nvPr/>
        </p:nvSpPr>
        <p:spPr>
          <a:xfrm>
            <a:off x="4982854" y="4877052"/>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ABF6ADA6-1C9E-2349-A5FB-4100F0FE24B6}"/>
              </a:ext>
            </a:extLst>
          </p:cNvPr>
          <p:cNvSpPr/>
          <p:nvPr/>
        </p:nvSpPr>
        <p:spPr>
          <a:xfrm>
            <a:off x="2495133" y="4316424"/>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570B1F7D-6058-C24F-86DA-BE83D889D3FD}"/>
              </a:ext>
            </a:extLst>
          </p:cNvPr>
          <p:cNvSpPr/>
          <p:nvPr/>
        </p:nvSpPr>
        <p:spPr>
          <a:xfrm>
            <a:off x="1699488" y="3444063"/>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D2037DE3-0394-6541-B907-10FE6FBF2B67}"/>
              </a:ext>
            </a:extLst>
          </p:cNvPr>
          <p:cNvCxnSpPr>
            <a:cxnSpLocks/>
            <a:stCxn id="23" idx="4"/>
            <a:endCxn id="22" idx="0"/>
          </p:cNvCxnSpPr>
          <p:nvPr/>
        </p:nvCxnSpPr>
        <p:spPr>
          <a:xfrm flipH="1">
            <a:off x="3527468" y="2922423"/>
            <a:ext cx="408847" cy="578956"/>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320A10CF-62B0-804E-B772-E250F8670953}"/>
              </a:ext>
            </a:extLst>
          </p:cNvPr>
          <p:cNvCxnSpPr>
            <a:cxnSpLocks/>
            <a:stCxn id="22" idx="5"/>
            <a:endCxn id="26" idx="1"/>
          </p:cNvCxnSpPr>
          <p:nvPr/>
        </p:nvCxnSpPr>
        <p:spPr>
          <a:xfrm>
            <a:off x="3692333" y="3916858"/>
            <a:ext cx="1358809" cy="1031478"/>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E303E7F2-CFCE-8F43-88AA-82D63F999B76}"/>
              </a:ext>
            </a:extLst>
          </p:cNvPr>
          <p:cNvSpPr txBox="1"/>
          <p:nvPr/>
        </p:nvSpPr>
        <p:spPr>
          <a:xfrm>
            <a:off x="3023509" y="4101343"/>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868A567-948F-FD47-A1E6-39E4ADDC65E6}"/>
              </a:ext>
            </a:extLst>
          </p:cNvPr>
          <p:cNvSpPr txBox="1"/>
          <p:nvPr/>
        </p:nvSpPr>
        <p:spPr>
          <a:xfrm>
            <a:off x="3592290" y="3131513"/>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3</a:t>
            </a:r>
            <a:endParaRPr lang="en-US" sz="11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75363AF-2034-004E-9534-C5B0EABCC6A2}"/>
              </a:ext>
            </a:extLst>
          </p:cNvPr>
          <p:cNvSpPr txBox="1"/>
          <p:nvPr/>
        </p:nvSpPr>
        <p:spPr>
          <a:xfrm>
            <a:off x="2096119" y="4071390"/>
            <a:ext cx="209449"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6</a:t>
            </a:r>
            <a:endParaRPr lang="en-US" sz="11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E9402DA7-B824-AF43-B8EE-C5F561AB60FF}"/>
              </a:ext>
            </a:extLst>
          </p:cNvPr>
          <p:cNvSpPr txBox="1"/>
          <p:nvPr/>
        </p:nvSpPr>
        <p:spPr>
          <a:xfrm>
            <a:off x="1987898" y="2934632"/>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4</a:t>
            </a:r>
            <a:endParaRPr lang="en-US" sz="11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BC2CE0A-B6DF-F94B-B2F5-5DD3C3EFC581}"/>
              </a:ext>
            </a:extLst>
          </p:cNvPr>
          <p:cNvSpPr txBox="1"/>
          <p:nvPr/>
        </p:nvSpPr>
        <p:spPr>
          <a:xfrm>
            <a:off x="2764878" y="2913942"/>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12</a:t>
            </a:r>
            <a:endParaRPr lang="en-US" sz="11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26972CD-5E5A-1B4D-9A09-3DAFF653278A}"/>
              </a:ext>
            </a:extLst>
          </p:cNvPr>
          <p:cNvSpPr txBox="1"/>
          <p:nvPr/>
        </p:nvSpPr>
        <p:spPr>
          <a:xfrm>
            <a:off x="1147292" y="3545404"/>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8</a:t>
            </a:r>
            <a:endParaRPr lang="en-US" sz="11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3378F133-5E56-6747-BA9D-7D61BD19CD31}"/>
              </a:ext>
            </a:extLst>
          </p:cNvPr>
          <p:cNvSpPr txBox="1"/>
          <p:nvPr/>
        </p:nvSpPr>
        <p:spPr>
          <a:xfrm>
            <a:off x="3054317" y="2397186"/>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15</a:t>
            </a:r>
            <a:endParaRPr lang="en-US" sz="11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D4C86028-F933-7D4D-9072-76E3FD358A6C}"/>
              </a:ext>
            </a:extLst>
          </p:cNvPr>
          <p:cNvSpPr txBox="1"/>
          <p:nvPr/>
        </p:nvSpPr>
        <p:spPr>
          <a:xfrm>
            <a:off x="1346743" y="2823819"/>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5</a:t>
            </a:r>
            <a:endParaRPr lang="en-US" sz="11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3D275694-7268-6B49-904B-CC94DC0C886E}"/>
              </a:ext>
            </a:extLst>
          </p:cNvPr>
          <p:cNvSpPr txBox="1"/>
          <p:nvPr/>
        </p:nvSpPr>
        <p:spPr>
          <a:xfrm>
            <a:off x="2631838" y="3614389"/>
            <a:ext cx="209449"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7</a:t>
            </a:r>
            <a:endParaRPr lang="en-US" sz="11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5E9D14EA-CE45-8040-BD1A-BED35B39E0F8}"/>
              </a:ext>
            </a:extLst>
          </p:cNvPr>
          <p:cNvSpPr txBox="1"/>
          <p:nvPr/>
        </p:nvSpPr>
        <p:spPr>
          <a:xfrm>
            <a:off x="657549" y="4090235"/>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9</a:t>
            </a:r>
            <a:endParaRPr lang="en-US" sz="11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1B0DCA97-DDFB-424A-BF17-0865171B9A62}"/>
              </a:ext>
            </a:extLst>
          </p:cNvPr>
          <p:cNvSpPr txBox="1"/>
          <p:nvPr/>
        </p:nvSpPr>
        <p:spPr>
          <a:xfrm>
            <a:off x="1347376" y="4135727"/>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5</a:t>
            </a:r>
            <a:endParaRPr lang="en-US" sz="11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38A319C-65B2-1C42-ACEA-7168934F8E8E}"/>
              </a:ext>
            </a:extLst>
          </p:cNvPr>
          <p:cNvSpPr txBox="1"/>
          <p:nvPr/>
        </p:nvSpPr>
        <p:spPr>
          <a:xfrm>
            <a:off x="1788032" y="4610597"/>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4</a:t>
            </a:r>
            <a:endParaRPr lang="en-US" sz="11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35195A04-361F-1840-8DEC-FD8046AED27F}"/>
              </a:ext>
            </a:extLst>
          </p:cNvPr>
          <p:cNvSpPr txBox="1"/>
          <p:nvPr/>
        </p:nvSpPr>
        <p:spPr>
          <a:xfrm>
            <a:off x="4099582" y="4222088"/>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11</a:t>
            </a:r>
            <a:endParaRPr lang="en-US" sz="11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316C29FD-A84E-7544-A4CF-FD5AEC67CBC3}"/>
              </a:ext>
            </a:extLst>
          </p:cNvPr>
          <p:cNvSpPr txBox="1"/>
          <p:nvPr/>
        </p:nvSpPr>
        <p:spPr>
          <a:xfrm>
            <a:off x="4441353" y="3599653"/>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9</a:t>
            </a:r>
            <a:endParaRPr lang="en-US" sz="110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00FE8611-7449-ED45-9642-FDB6B20793F2}"/>
              </a:ext>
            </a:extLst>
          </p:cNvPr>
          <p:cNvSpPr txBox="1"/>
          <p:nvPr/>
        </p:nvSpPr>
        <p:spPr>
          <a:xfrm>
            <a:off x="3502870" y="4681447"/>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13</a:t>
            </a:r>
            <a:endParaRPr lang="en-US" sz="1100"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91A02A50-CAC1-D740-A856-387BFB5C9A2C}"/>
              </a:ext>
            </a:extLst>
          </p:cNvPr>
          <p:cNvSpPr txBox="1"/>
          <p:nvPr/>
        </p:nvSpPr>
        <p:spPr>
          <a:xfrm>
            <a:off x="2769439" y="4990859"/>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20</a:t>
            </a:r>
            <a:endParaRPr lang="en-US" sz="1100" dirty="0">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075AB891-0389-294A-A10D-580055FE6ED7}"/>
              </a:ext>
            </a:extLst>
          </p:cNvPr>
          <p:cNvSpPr/>
          <p:nvPr/>
        </p:nvSpPr>
        <p:spPr>
          <a:xfrm>
            <a:off x="5976100" y="1506703"/>
            <a:ext cx="1039195" cy="338554"/>
          </a:xfrm>
          <a:prstGeom prst="rect">
            <a:avLst/>
          </a:prstGeom>
        </p:spPr>
        <p:txBody>
          <a:bodyPr wrap="none">
            <a:spAutoFit/>
          </a:bodyPr>
          <a:lstStyle/>
          <a:p>
            <a:r>
              <a:rPr lang="en-US" sz="1600" dirty="0">
                <a:solidFill>
                  <a:schemeClr val="accent1"/>
                </a:solidFill>
                <a:latin typeface="Times New Roman" panose="02020603050405020304" pitchFamily="18" charset="0"/>
                <a:cs typeface="Times New Roman" panose="02020603050405020304" pitchFamily="18" charset="0"/>
              </a:rPr>
              <a:t>v  </a:t>
            </a:r>
            <a:r>
              <a:rPr lang="en-US" sz="1600" dirty="0" err="1">
                <a:solidFill>
                  <a:schemeClr val="accent1"/>
                </a:solidFill>
                <a:latin typeface="Times New Roman" panose="02020603050405020304" pitchFamily="18" charset="0"/>
                <a:cs typeface="Times New Roman" panose="02020603050405020304" pitchFamily="18" charset="0"/>
              </a:rPr>
              <a:t>distTo</a:t>
            </a:r>
            <a:r>
              <a:rPr lang="en-US" sz="1600" dirty="0">
                <a:solidFill>
                  <a:schemeClr val="accent1"/>
                </a:solidFill>
                <a:latin typeface="Times New Roman" panose="02020603050405020304" pitchFamily="18" charset="0"/>
                <a:cs typeface="Times New Roman" panose="02020603050405020304" pitchFamily="18" charset="0"/>
              </a:rPr>
              <a:t>[]</a:t>
            </a:r>
            <a:endParaRPr lang="en-US" sz="1600" dirty="0">
              <a:solidFill>
                <a:schemeClr val="accent1"/>
              </a:solidFill>
              <a:effectLst/>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B9C0267B-D789-664A-A670-D3D27616754F}"/>
              </a:ext>
            </a:extLst>
          </p:cNvPr>
          <p:cNvSpPr/>
          <p:nvPr/>
        </p:nvSpPr>
        <p:spPr>
          <a:xfrm>
            <a:off x="5976100" y="1907137"/>
            <a:ext cx="304221" cy="1749197"/>
          </a:xfrm>
          <a:prstGeom prst="rect">
            <a:avLst/>
          </a:prstGeom>
          <a:noFill/>
          <a:effectLst/>
        </p:spPr>
        <p:txBody>
          <a:bodyPr wrap="square">
            <a:spAutoFit/>
          </a:bodyPr>
          <a:lstStyle/>
          <a:p>
            <a:pPr>
              <a:spcBef>
                <a:spcPts val="100"/>
              </a:spcBef>
              <a:spcAft>
                <a:spcPts val="100"/>
              </a:spcAft>
            </a:pPr>
            <a:r>
              <a:rPr lang="en-US" sz="1200" b="1" dirty="0">
                <a:latin typeface="Times" pitchFamily="2" charset="0"/>
                <a:cs typeface="Arial Hebrew" pitchFamily="2" charset="-79"/>
              </a:rPr>
              <a:t>0</a:t>
            </a:r>
          </a:p>
          <a:p>
            <a:pPr>
              <a:spcBef>
                <a:spcPts val="100"/>
              </a:spcBef>
              <a:spcAft>
                <a:spcPts val="100"/>
              </a:spcAft>
            </a:pPr>
            <a:r>
              <a:rPr lang="en-US" sz="1200" b="1" dirty="0">
                <a:latin typeface="Times" pitchFamily="2" charset="0"/>
                <a:cs typeface="Arial Hebrew" pitchFamily="2" charset="-79"/>
              </a:rPr>
              <a:t>1</a:t>
            </a:r>
          </a:p>
          <a:p>
            <a:pPr>
              <a:spcBef>
                <a:spcPts val="100"/>
              </a:spcBef>
              <a:spcAft>
                <a:spcPts val="100"/>
              </a:spcAft>
            </a:pPr>
            <a:r>
              <a:rPr lang="en-US" sz="1200" b="1" dirty="0">
                <a:latin typeface="Times" pitchFamily="2" charset="0"/>
                <a:cs typeface="Arial Hebrew" pitchFamily="2" charset="-79"/>
              </a:rPr>
              <a:t>2</a:t>
            </a:r>
          </a:p>
          <a:p>
            <a:pPr>
              <a:spcBef>
                <a:spcPts val="100"/>
              </a:spcBef>
              <a:spcAft>
                <a:spcPts val="100"/>
              </a:spcAft>
            </a:pPr>
            <a:r>
              <a:rPr lang="en-US" sz="1200" b="1" dirty="0">
                <a:latin typeface="Times" pitchFamily="2" charset="0"/>
                <a:cs typeface="Arial Hebrew" pitchFamily="2" charset="-79"/>
              </a:rPr>
              <a:t>3</a:t>
            </a:r>
          </a:p>
          <a:p>
            <a:pPr>
              <a:spcBef>
                <a:spcPts val="100"/>
              </a:spcBef>
              <a:spcAft>
                <a:spcPts val="100"/>
              </a:spcAft>
            </a:pPr>
            <a:r>
              <a:rPr lang="en-US" sz="1200" b="1" dirty="0">
                <a:latin typeface="Times" pitchFamily="2" charset="0"/>
                <a:cs typeface="Arial Hebrew" pitchFamily="2" charset="-79"/>
              </a:rPr>
              <a:t>4</a:t>
            </a:r>
          </a:p>
          <a:p>
            <a:pPr>
              <a:spcBef>
                <a:spcPts val="100"/>
              </a:spcBef>
              <a:spcAft>
                <a:spcPts val="100"/>
              </a:spcAft>
            </a:pPr>
            <a:r>
              <a:rPr lang="en-US" sz="1200" b="1" dirty="0">
                <a:latin typeface="Times" pitchFamily="2" charset="0"/>
                <a:cs typeface="Arial Hebrew" pitchFamily="2" charset="-79"/>
              </a:rPr>
              <a:t>5</a:t>
            </a:r>
          </a:p>
          <a:p>
            <a:pPr>
              <a:spcBef>
                <a:spcPts val="100"/>
              </a:spcBef>
              <a:spcAft>
                <a:spcPts val="100"/>
              </a:spcAft>
            </a:pPr>
            <a:r>
              <a:rPr lang="en-US" sz="1200" b="1" dirty="0">
                <a:latin typeface="Times" pitchFamily="2" charset="0"/>
                <a:cs typeface="Arial Hebrew" pitchFamily="2" charset="-79"/>
              </a:rPr>
              <a:t>6</a:t>
            </a:r>
          </a:p>
          <a:p>
            <a:pPr>
              <a:spcBef>
                <a:spcPts val="100"/>
              </a:spcBef>
              <a:spcAft>
                <a:spcPts val="100"/>
              </a:spcAft>
            </a:pPr>
            <a:r>
              <a:rPr lang="en-US" sz="1200" b="1" dirty="0">
                <a:latin typeface="Times" pitchFamily="2" charset="0"/>
                <a:cs typeface="Arial Hebrew" pitchFamily="2" charset="-79"/>
              </a:rPr>
              <a:t>7</a:t>
            </a:r>
          </a:p>
        </p:txBody>
      </p:sp>
      <p:cxnSp>
        <p:nvCxnSpPr>
          <p:cNvPr id="49" name="Straight Connector 48">
            <a:extLst>
              <a:ext uri="{FF2B5EF4-FFF2-40B4-BE49-F238E27FC236}">
                <a16:creationId xmlns:a16="http://schemas.microsoft.com/office/drawing/2014/main" id="{A1E767DA-D5BD-4E44-A585-C70C8EF4CB4E}"/>
              </a:ext>
            </a:extLst>
          </p:cNvPr>
          <p:cNvCxnSpPr/>
          <p:nvPr/>
        </p:nvCxnSpPr>
        <p:spPr>
          <a:xfrm>
            <a:off x="5930036" y="1852582"/>
            <a:ext cx="1174452"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F54164D6-FC66-B74F-AB06-971EFFE430A3}"/>
                  </a:ext>
                </a:extLst>
              </p:cNvPr>
              <p:cNvSpPr/>
              <p:nvPr/>
            </p:nvSpPr>
            <p:spPr>
              <a:xfrm>
                <a:off x="6481198" y="1877716"/>
                <a:ext cx="304221" cy="1774845"/>
              </a:xfrm>
              <a:prstGeom prst="rect">
                <a:avLst/>
              </a:prstGeom>
              <a:noFill/>
              <a:effectLst/>
            </p:spPr>
            <p:txBody>
              <a:bodyPr wrap="square">
                <a:spAutoFit/>
              </a:bodyPr>
              <a:lstStyle/>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smtClean="0">
                          <a:latin typeface="Cambria Math" panose="02040503050406030204" pitchFamily="18" charset="0"/>
                          <a:ea typeface="Cambria Math" panose="02040503050406030204" pitchFamily="18" charset="0"/>
                          <a:cs typeface="Arial Hebrew" pitchFamily="2" charset="-79"/>
                        </a:rPr>
                        <m:t>∞ </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 xmlns:m="http://schemas.openxmlformats.org/officeDocument/2006/math">
                    <m:r>
                      <a:rPr lang="en-US" sz="1200" b="1" i="1" dirty="0" smtClean="0">
                        <a:latin typeface="Cambria Math" panose="02040503050406030204" pitchFamily="18" charset="0"/>
                        <a:ea typeface="Cambria Math" panose="02040503050406030204" pitchFamily="18" charset="0"/>
                        <a:cs typeface="Arial Hebrew" pitchFamily="2" charset="-79"/>
                      </a:rPr>
                      <m:t>∞</m:t>
                    </m:r>
                  </m:oMath>
                </a14:m>
                <a:r>
                  <a:rPr lang="en-US" sz="1200" b="1" dirty="0">
                    <a:ea typeface="Cambria Math" panose="02040503050406030204" pitchFamily="18" charset="0"/>
                    <a:cs typeface="Arial Hebrew" pitchFamily="2" charset="-79"/>
                  </a:rPr>
                  <a:t> </a:t>
                </a:r>
                <a14:m>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 </m:t>
                    </m:r>
                  </m:oMath>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dirty="0">
                  <a:latin typeface="Times" pitchFamily="2" charset="0"/>
                  <a:cs typeface="Arial Hebrew" pitchFamily="2" charset="-79"/>
                </a:endParaRPr>
              </a:p>
            </p:txBody>
          </p:sp>
        </mc:Choice>
        <mc:Fallback xmlns="">
          <p:sp>
            <p:nvSpPr>
              <p:cNvPr id="50" name="Rectangle 49">
                <a:extLst>
                  <a:ext uri="{FF2B5EF4-FFF2-40B4-BE49-F238E27FC236}">
                    <a16:creationId xmlns:a16="http://schemas.microsoft.com/office/drawing/2014/main" id="{F54164D6-FC66-B74F-AB06-971EFFE430A3}"/>
                  </a:ext>
                </a:extLst>
              </p:cNvPr>
              <p:cNvSpPr>
                <a:spLocks noRot="1" noChangeAspect="1" noMove="1" noResize="1" noEditPoints="1" noAdjustHandles="1" noChangeArrowheads="1" noChangeShapeType="1" noTextEdit="1"/>
              </p:cNvSpPr>
              <p:nvPr/>
            </p:nvSpPr>
            <p:spPr>
              <a:xfrm>
                <a:off x="6481198" y="1877716"/>
                <a:ext cx="304221" cy="1774845"/>
              </a:xfrm>
              <a:prstGeom prst="rect">
                <a:avLst/>
              </a:prstGeom>
              <a:blipFill>
                <a:blip r:embed="rId16"/>
                <a:stretch>
                  <a:fillRect r="-8000"/>
                </a:stretch>
              </a:blipFill>
              <a:effectLst/>
            </p:spPr>
            <p:txBody>
              <a:bodyPr/>
              <a:lstStyle/>
              <a:p>
                <a:r>
                  <a:rPr lang="en-US">
                    <a:noFill/>
                  </a:rPr>
                  <a:t> </a:t>
                </a:r>
              </a:p>
            </p:txBody>
          </p:sp>
        </mc:Fallback>
      </mc:AlternateContent>
      <p:sp>
        <p:nvSpPr>
          <p:cNvPr id="51" name="Rectangle 50">
            <a:extLst>
              <a:ext uri="{FF2B5EF4-FFF2-40B4-BE49-F238E27FC236}">
                <a16:creationId xmlns:a16="http://schemas.microsoft.com/office/drawing/2014/main" id="{396797FC-5822-2F46-ACEF-BDA2F0C220D0}"/>
              </a:ext>
            </a:extLst>
          </p:cNvPr>
          <p:cNvSpPr/>
          <p:nvPr/>
        </p:nvSpPr>
        <p:spPr>
          <a:xfrm>
            <a:off x="6017090" y="3767949"/>
            <a:ext cx="1128963" cy="338554"/>
          </a:xfrm>
          <a:prstGeom prst="rect">
            <a:avLst/>
          </a:prstGeom>
        </p:spPr>
        <p:txBody>
          <a:bodyPr wrap="none">
            <a:spAutoFit/>
          </a:bodyPr>
          <a:lstStyle/>
          <a:p>
            <a:r>
              <a:rPr lang="en-US" sz="1600" dirty="0">
                <a:solidFill>
                  <a:schemeClr val="accent1"/>
                </a:solidFill>
                <a:latin typeface="Times New Roman" panose="02020603050405020304" pitchFamily="18" charset="0"/>
                <a:cs typeface="Times New Roman" panose="02020603050405020304" pitchFamily="18" charset="0"/>
              </a:rPr>
              <a:t>v  </a:t>
            </a:r>
            <a:r>
              <a:rPr lang="en-US" sz="1600" dirty="0" err="1">
                <a:solidFill>
                  <a:schemeClr val="accent1"/>
                </a:solidFill>
                <a:latin typeface="Times New Roman" panose="02020603050405020304" pitchFamily="18" charset="0"/>
                <a:cs typeface="Times New Roman" panose="02020603050405020304" pitchFamily="18" charset="0"/>
              </a:rPr>
              <a:t>edgeTo</a:t>
            </a:r>
            <a:r>
              <a:rPr lang="en-US" sz="1600" dirty="0">
                <a:solidFill>
                  <a:schemeClr val="accent1"/>
                </a:solidFill>
                <a:latin typeface="Times New Roman" panose="02020603050405020304" pitchFamily="18" charset="0"/>
                <a:cs typeface="Times New Roman" panose="02020603050405020304" pitchFamily="18" charset="0"/>
              </a:rPr>
              <a:t>[]</a:t>
            </a:r>
            <a:endParaRPr lang="en-US" sz="1600" dirty="0">
              <a:solidFill>
                <a:schemeClr val="accent1"/>
              </a:solidFill>
              <a:effectLst/>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039078A0-8962-E648-A5E6-2B8792930ADA}"/>
              </a:ext>
            </a:extLst>
          </p:cNvPr>
          <p:cNvSpPr/>
          <p:nvPr/>
        </p:nvSpPr>
        <p:spPr>
          <a:xfrm>
            <a:off x="6017090" y="4159994"/>
            <a:ext cx="304221" cy="1749197"/>
          </a:xfrm>
          <a:prstGeom prst="rect">
            <a:avLst/>
          </a:prstGeom>
          <a:noFill/>
          <a:effectLst/>
        </p:spPr>
        <p:txBody>
          <a:bodyPr wrap="square">
            <a:spAutoFit/>
          </a:bodyPr>
          <a:lstStyle/>
          <a:p>
            <a:pPr>
              <a:spcBef>
                <a:spcPts val="100"/>
              </a:spcBef>
              <a:spcAft>
                <a:spcPts val="100"/>
              </a:spcAft>
            </a:pPr>
            <a:r>
              <a:rPr lang="en-US" sz="1200" b="1" dirty="0">
                <a:latin typeface="Times" pitchFamily="2" charset="0"/>
                <a:cs typeface="Arial Hebrew" pitchFamily="2" charset="-79"/>
              </a:rPr>
              <a:t>0</a:t>
            </a:r>
          </a:p>
          <a:p>
            <a:pPr>
              <a:spcBef>
                <a:spcPts val="100"/>
              </a:spcBef>
              <a:spcAft>
                <a:spcPts val="100"/>
              </a:spcAft>
            </a:pPr>
            <a:r>
              <a:rPr lang="en-US" sz="1200" b="1" dirty="0">
                <a:latin typeface="Times" pitchFamily="2" charset="0"/>
                <a:cs typeface="Arial Hebrew" pitchFamily="2" charset="-79"/>
              </a:rPr>
              <a:t>1</a:t>
            </a:r>
          </a:p>
          <a:p>
            <a:pPr>
              <a:spcBef>
                <a:spcPts val="100"/>
              </a:spcBef>
              <a:spcAft>
                <a:spcPts val="100"/>
              </a:spcAft>
            </a:pPr>
            <a:r>
              <a:rPr lang="en-US" sz="1200" b="1" dirty="0">
                <a:latin typeface="Times" pitchFamily="2" charset="0"/>
                <a:cs typeface="Arial Hebrew" pitchFamily="2" charset="-79"/>
              </a:rPr>
              <a:t>2</a:t>
            </a:r>
          </a:p>
          <a:p>
            <a:pPr>
              <a:spcBef>
                <a:spcPts val="100"/>
              </a:spcBef>
              <a:spcAft>
                <a:spcPts val="100"/>
              </a:spcAft>
            </a:pPr>
            <a:r>
              <a:rPr lang="en-US" sz="1200" b="1" dirty="0">
                <a:latin typeface="Times" pitchFamily="2" charset="0"/>
                <a:cs typeface="Arial Hebrew" pitchFamily="2" charset="-79"/>
              </a:rPr>
              <a:t>3</a:t>
            </a:r>
          </a:p>
          <a:p>
            <a:pPr>
              <a:spcBef>
                <a:spcPts val="100"/>
              </a:spcBef>
              <a:spcAft>
                <a:spcPts val="100"/>
              </a:spcAft>
            </a:pPr>
            <a:r>
              <a:rPr lang="en-US" sz="1200" b="1" dirty="0">
                <a:latin typeface="Times" pitchFamily="2" charset="0"/>
                <a:cs typeface="Arial Hebrew" pitchFamily="2" charset="-79"/>
              </a:rPr>
              <a:t>4</a:t>
            </a:r>
          </a:p>
          <a:p>
            <a:pPr>
              <a:spcBef>
                <a:spcPts val="100"/>
              </a:spcBef>
              <a:spcAft>
                <a:spcPts val="100"/>
              </a:spcAft>
            </a:pPr>
            <a:r>
              <a:rPr lang="en-US" sz="1200" b="1" dirty="0">
                <a:latin typeface="Times" pitchFamily="2" charset="0"/>
                <a:cs typeface="Arial Hebrew" pitchFamily="2" charset="-79"/>
              </a:rPr>
              <a:t>5</a:t>
            </a:r>
          </a:p>
          <a:p>
            <a:pPr>
              <a:spcBef>
                <a:spcPts val="100"/>
              </a:spcBef>
              <a:spcAft>
                <a:spcPts val="100"/>
              </a:spcAft>
            </a:pPr>
            <a:r>
              <a:rPr lang="en-US" sz="1200" b="1" dirty="0">
                <a:latin typeface="Times" pitchFamily="2" charset="0"/>
                <a:cs typeface="Arial Hebrew" pitchFamily="2" charset="-79"/>
              </a:rPr>
              <a:t>6</a:t>
            </a:r>
          </a:p>
          <a:p>
            <a:pPr>
              <a:spcBef>
                <a:spcPts val="100"/>
              </a:spcBef>
              <a:spcAft>
                <a:spcPts val="100"/>
              </a:spcAft>
            </a:pPr>
            <a:r>
              <a:rPr lang="en-US" sz="1200" b="1" dirty="0">
                <a:latin typeface="Times" pitchFamily="2" charset="0"/>
                <a:cs typeface="Arial Hebrew" pitchFamily="2" charset="-79"/>
              </a:rPr>
              <a:t>7</a:t>
            </a:r>
          </a:p>
        </p:txBody>
      </p:sp>
      <p:cxnSp>
        <p:nvCxnSpPr>
          <p:cNvPr id="53" name="Straight Connector 52">
            <a:extLst>
              <a:ext uri="{FF2B5EF4-FFF2-40B4-BE49-F238E27FC236}">
                <a16:creationId xmlns:a16="http://schemas.microsoft.com/office/drawing/2014/main" id="{D8C1D107-0E34-4444-9882-3018E2031980}"/>
              </a:ext>
            </a:extLst>
          </p:cNvPr>
          <p:cNvCxnSpPr/>
          <p:nvPr/>
        </p:nvCxnSpPr>
        <p:spPr>
          <a:xfrm>
            <a:off x="5971026" y="4105439"/>
            <a:ext cx="1174452" cy="0"/>
          </a:xfrm>
          <a:prstGeom prst="line">
            <a:avLst/>
          </a:prstGeom>
        </p:spPr>
        <p:style>
          <a:lnRef idx="1">
            <a:schemeClr val="dk1"/>
          </a:lnRef>
          <a:fillRef idx="0">
            <a:schemeClr val="dk1"/>
          </a:fillRef>
          <a:effectRef idx="0">
            <a:schemeClr val="dk1"/>
          </a:effectRef>
          <a:fontRef idx="minor">
            <a:schemeClr val="tx1"/>
          </a:fontRef>
        </p:style>
      </p:cxnSp>
      <p:sp>
        <p:nvSpPr>
          <p:cNvPr id="54" name="Rectangle 53">
            <a:extLst>
              <a:ext uri="{FF2B5EF4-FFF2-40B4-BE49-F238E27FC236}">
                <a16:creationId xmlns:a16="http://schemas.microsoft.com/office/drawing/2014/main" id="{25A1CD7E-4178-E94F-9E6E-361C58C0DA36}"/>
              </a:ext>
            </a:extLst>
          </p:cNvPr>
          <p:cNvSpPr/>
          <p:nvPr/>
        </p:nvSpPr>
        <p:spPr>
          <a:xfrm>
            <a:off x="6522188" y="4138962"/>
            <a:ext cx="304221" cy="1749197"/>
          </a:xfrm>
          <a:prstGeom prst="rect">
            <a:avLst/>
          </a:prstGeom>
          <a:noFill/>
          <a:effectLst/>
        </p:spPr>
        <p:txBody>
          <a:bodyPr wrap="square">
            <a:spAutoFit/>
          </a:bodyPr>
          <a:lstStyle/>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p:txBody>
      </p:sp>
      <p:cxnSp>
        <p:nvCxnSpPr>
          <p:cNvPr id="55" name="Straight Connector 54">
            <a:extLst>
              <a:ext uri="{FF2B5EF4-FFF2-40B4-BE49-F238E27FC236}">
                <a16:creationId xmlns:a16="http://schemas.microsoft.com/office/drawing/2014/main" id="{733031F0-52ED-D942-B4C0-EE7018CAD1E5}"/>
              </a:ext>
            </a:extLst>
          </p:cNvPr>
          <p:cNvCxnSpPr/>
          <p:nvPr/>
        </p:nvCxnSpPr>
        <p:spPr>
          <a:xfrm>
            <a:off x="6558252" y="2248981"/>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3A89B82-0AD1-954C-910F-7D320A28607F}"/>
              </a:ext>
            </a:extLst>
          </p:cNvPr>
          <p:cNvCxnSpPr/>
          <p:nvPr/>
        </p:nvCxnSpPr>
        <p:spPr>
          <a:xfrm>
            <a:off x="6560575" y="3459609"/>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6B23998-529C-354E-85B7-F101AABD98BE}"/>
              </a:ext>
            </a:extLst>
          </p:cNvPr>
          <p:cNvCxnSpPr/>
          <p:nvPr/>
        </p:nvCxnSpPr>
        <p:spPr>
          <a:xfrm>
            <a:off x="6560575" y="2845906"/>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C8A350A0-1FAC-9D4F-9217-C9CF319CE356}"/>
              </a:ext>
            </a:extLst>
          </p:cNvPr>
          <p:cNvSpPr/>
          <p:nvPr/>
        </p:nvSpPr>
        <p:spPr>
          <a:xfrm>
            <a:off x="6938362" y="1877716"/>
            <a:ext cx="382494" cy="1749197"/>
          </a:xfrm>
          <a:prstGeom prst="rect">
            <a:avLst/>
          </a:prstGeom>
          <a:noFill/>
          <a:effectLst/>
        </p:spPr>
        <p:txBody>
          <a:bodyPr wrap="square">
            <a:spAutoFit/>
          </a:bodyPr>
          <a:lstStyle/>
          <a:p>
            <a:pPr>
              <a:spcBef>
                <a:spcPts val="100"/>
              </a:spcBef>
              <a:spcAft>
                <a:spcPts val="100"/>
              </a:spcAft>
            </a:pPr>
            <a:r>
              <a:rPr lang="en-US" sz="1200" b="1" dirty="0">
                <a:solidFill>
                  <a:schemeClr val="accent1"/>
                </a:solidFill>
                <a:latin typeface="Times" pitchFamily="2" charset="0"/>
                <a:cs typeface="Arial Hebrew" pitchFamily="2" charset="-79"/>
              </a:rPr>
              <a:t>0</a:t>
            </a:r>
          </a:p>
          <a:p>
            <a:pPr>
              <a:spcBef>
                <a:spcPts val="100"/>
              </a:spcBef>
              <a:spcAft>
                <a:spcPts val="100"/>
              </a:spcAft>
            </a:pPr>
            <a:r>
              <a:rPr lang="en-US" sz="1200" b="1" dirty="0">
                <a:solidFill>
                  <a:schemeClr val="accent1"/>
                </a:solidFill>
                <a:latin typeface="Times" pitchFamily="2" charset="0"/>
                <a:cs typeface="Arial Hebrew" pitchFamily="2" charset="-79"/>
              </a:rPr>
              <a:t>5</a:t>
            </a:r>
          </a:p>
          <a:p>
            <a:pPr>
              <a:spcBef>
                <a:spcPts val="100"/>
              </a:spcBef>
              <a:spcAft>
                <a:spcPts val="100"/>
              </a:spcAft>
            </a:pPr>
            <a:r>
              <a:rPr lang="en-US" sz="1200" b="1" dirty="0">
                <a:solidFill>
                  <a:schemeClr val="accent1"/>
                </a:solidFill>
                <a:latin typeface="Times" pitchFamily="2" charset="0"/>
                <a:cs typeface="Arial Hebrew" pitchFamily="2" charset="-79"/>
              </a:rPr>
              <a:t>17</a:t>
            </a:r>
          </a:p>
          <a:p>
            <a:pPr>
              <a:spcBef>
                <a:spcPts val="100"/>
              </a:spcBef>
              <a:spcAft>
                <a:spcPts val="100"/>
              </a:spcAft>
            </a:pPr>
            <a:r>
              <a:rPr lang="en-US" sz="1200" b="1" dirty="0">
                <a:solidFill>
                  <a:schemeClr val="accent1"/>
                </a:solidFill>
                <a:latin typeface="Times" pitchFamily="2" charset="0"/>
                <a:cs typeface="Arial Hebrew" pitchFamily="2" charset="-79"/>
              </a:rPr>
              <a:t>20</a:t>
            </a:r>
          </a:p>
          <a:p>
            <a:pPr>
              <a:spcBef>
                <a:spcPts val="100"/>
              </a:spcBef>
              <a:spcAft>
                <a:spcPts val="100"/>
              </a:spcAft>
            </a:pPr>
            <a:r>
              <a:rPr lang="en-US" sz="1200" b="1" dirty="0">
                <a:solidFill>
                  <a:schemeClr val="accent1"/>
                </a:solidFill>
                <a:latin typeface="Times" pitchFamily="2" charset="0"/>
                <a:cs typeface="Arial Hebrew" pitchFamily="2" charset="-79"/>
              </a:rPr>
              <a:t>9</a:t>
            </a:r>
          </a:p>
          <a:p>
            <a:pPr>
              <a:spcBef>
                <a:spcPts val="100"/>
              </a:spcBef>
              <a:spcAft>
                <a:spcPts val="100"/>
              </a:spcAft>
            </a:pPr>
            <a:r>
              <a:rPr lang="en-US" sz="1200" b="1" dirty="0">
                <a:solidFill>
                  <a:schemeClr val="accent1"/>
                </a:solidFill>
                <a:latin typeface="Times" pitchFamily="2" charset="0"/>
                <a:cs typeface="Arial Hebrew" pitchFamily="2" charset="-79"/>
              </a:rPr>
              <a:t>13</a:t>
            </a:r>
          </a:p>
          <a:p>
            <a:pPr>
              <a:spcBef>
                <a:spcPts val="100"/>
              </a:spcBef>
              <a:spcAft>
                <a:spcPts val="100"/>
              </a:spcAft>
            </a:pPr>
            <a:r>
              <a:rPr lang="en-US" sz="1200" b="1" dirty="0">
                <a:solidFill>
                  <a:schemeClr val="accent1"/>
                </a:solidFill>
                <a:latin typeface="Times" pitchFamily="2" charset="0"/>
                <a:cs typeface="Arial Hebrew" pitchFamily="2" charset="-79"/>
              </a:rPr>
              <a:t>28</a:t>
            </a:r>
          </a:p>
          <a:p>
            <a:pPr>
              <a:spcBef>
                <a:spcPts val="100"/>
              </a:spcBef>
              <a:spcAft>
                <a:spcPts val="100"/>
              </a:spcAft>
            </a:pPr>
            <a:r>
              <a:rPr lang="en-US" sz="1200" b="1" dirty="0">
                <a:solidFill>
                  <a:schemeClr val="accent1"/>
                </a:solidFill>
                <a:latin typeface="Times" pitchFamily="2" charset="0"/>
                <a:cs typeface="Arial Hebrew" pitchFamily="2" charset="-79"/>
              </a:rPr>
              <a:t>8</a:t>
            </a:r>
          </a:p>
        </p:txBody>
      </p:sp>
      <p:sp>
        <p:nvSpPr>
          <p:cNvPr id="59" name="Rectangle 58">
            <a:extLst>
              <a:ext uri="{FF2B5EF4-FFF2-40B4-BE49-F238E27FC236}">
                <a16:creationId xmlns:a16="http://schemas.microsoft.com/office/drawing/2014/main" id="{677275C3-4EAD-784E-B957-63976076D637}"/>
              </a:ext>
            </a:extLst>
          </p:cNvPr>
          <p:cNvSpPr/>
          <p:nvPr/>
        </p:nvSpPr>
        <p:spPr>
          <a:xfrm>
            <a:off x="6938362" y="4159993"/>
            <a:ext cx="304221"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0</a:t>
            </a:r>
          </a:p>
          <a:p>
            <a:pPr>
              <a:spcBef>
                <a:spcPts val="100"/>
              </a:spcBef>
              <a:spcAft>
                <a:spcPts val="100"/>
              </a:spcAft>
            </a:pPr>
            <a:r>
              <a:rPr lang="en-US" sz="1200" b="1" dirty="0">
                <a:solidFill>
                  <a:schemeClr val="accent1"/>
                </a:solidFill>
                <a:latin typeface="Times" pitchFamily="2" charset="0"/>
                <a:cs typeface="Arial Hebrew" pitchFamily="2" charset="-79"/>
              </a:rPr>
              <a:t>1</a:t>
            </a:r>
          </a:p>
          <a:p>
            <a:pPr>
              <a:spcBef>
                <a:spcPts val="100"/>
              </a:spcBef>
              <a:spcAft>
                <a:spcPts val="100"/>
              </a:spcAft>
            </a:pPr>
            <a:r>
              <a:rPr lang="en-US" sz="1200" b="1" dirty="0">
                <a:solidFill>
                  <a:schemeClr val="accent1"/>
                </a:solidFill>
                <a:latin typeface="Times" pitchFamily="2" charset="0"/>
                <a:cs typeface="Arial Hebrew" pitchFamily="2" charset="-79"/>
              </a:rPr>
              <a:t>1</a:t>
            </a:r>
          </a:p>
          <a:p>
            <a:pPr>
              <a:spcBef>
                <a:spcPts val="100"/>
              </a:spcBef>
              <a:spcAft>
                <a:spcPts val="100"/>
              </a:spcAft>
            </a:pPr>
            <a:r>
              <a:rPr lang="en-US" sz="1200" b="1" dirty="0">
                <a:solidFill>
                  <a:schemeClr val="accent1"/>
                </a:solidFill>
                <a:latin typeface="Times" pitchFamily="2" charset="0"/>
                <a:cs typeface="Arial Hebrew" pitchFamily="2" charset="-79"/>
              </a:rPr>
              <a:t>0</a:t>
            </a:r>
          </a:p>
          <a:p>
            <a:pPr>
              <a:spcBef>
                <a:spcPts val="100"/>
              </a:spcBef>
              <a:spcAft>
                <a:spcPts val="100"/>
              </a:spcAft>
            </a:pPr>
            <a:r>
              <a:rPr lang="en-US" sz="1200" b="1" dirty="0">
                <a:solidFill>
                  <a:schemeClr val="accent1"/>
                </a:solidFill>
                <a:latin typeface="Times" pitchFamily="2" charset="0"/>
                <a:cs typeface="Arial Hebrew" pitchFamily="2" charset="-79"/>
              </a:rPr>
              <a:t>4</a:t>
            </a:r>
          </a:p>
          <a:p>
            <a:pPr>
              <a:spcBef>
                <a:spcPts val="100"/>
              </a:spcBef>
              <a:spcAft>
                <a:spcPts val="100"/>
              </a:spcAft>
            </a:pPr>
            <a:r>
              <a:rPr lang="en-US" sz="1200" b="1" dirty="0">
                <a:solidFill>
                  <a:schemeClr val="accent1"/>
                </a:solidFill>
                <a:latin typeface="Times" pitchFamily="2" charset="0"/>
                <a:cs typeface="Arial Hebrew" pitchFamily="2" charset="-79"/>
              </a:rPr>
              <a:t>2</a:t>
            </a:r>
          </a:p>
          <a:p>
            <a:pPr>
              <a:spcBef>
                <a:spcPts val="100"/>
              </a:spcBef>
              <a:spcAft>
                <a:spcPts val="100"/>
              </a:spcAft>
            </a:pPr>
            <a:r>
              <a:rPr lang="en-US" sz="1200" b="1" dirty="0">
                <a:solidFill>
                  <a:schemeClr val="accent1"/>
                </a:solidFill>
                <a:latin typeface="Times" pitchFamily="2" charset="0"/>
                <a:cs typeface="Arial Hebrew" pitchFamily="2" charset="-79"/>
              </a:rPr>
              <a:t>0</a:t>
            </a:r>
          </a:p>
        </p:txBody>
      </p:sp>
      <p:cxnSp>
        <p:nvCxnSpPr>
          <p:cNvPr id="60" name="Straight Connector 59">
            <a:extLst>
              <a:ext uri="{FF2B5EF4-FFF2-40B4-BE49-F238E27FC236}">
                <a16:creationId xmlns:a16="http://schemas.microsoft.com/office/drawing/2014/main" id="{EA03D687-C606-7541-B1EA-18DD443E8EF7}"/>
              </a:ext>
            </a:extLst>
          </p:cNvPr>
          <p:cNvCxnSpPr/>
          <p:nvPr/>
        </p:nvCxnSpPr>
        <p:spPr>
          <a:xfrm>
            <a:off x="6574723" y="4487559"/>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A6A613F-6A07-7745-ADBC-66F5A61CEBF9}"/>
              </a:ext>
            </a:extLst>
          </p:cNvPr>
          <p:cNvCxnSpPr/>
          <p:nvPr/>
        </p:nvCxnSpPr>
        <p:spPr>
          <a:xfrm>
            <a:off x="6577046" y="5740132"/>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CD9312F6-F4B9-FB43-9D74-EB083CDC4916}"/>
              </a:ext>
            </a:extLst>
          </p:cNvPr>
          <p:cNvCxnSpPr/>
          <p:nvPr/>
        </p:nvCxnSpPr>
        <p:spPr>
          <a:xfrm>
            <a:off x="6577046" y="5118040"/>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01345AE6-3EED-284D-86B6-1B354A3191BF}"/>
              </a:ext>
            </a:extLst>
          </p:cNvPr>
          <p:cNvCxnSpPr/>
          <p:nvPr/>
        </p:nvCxnSpPr>
        <p:spPr>
          <a:xfrm>
            <a:off x="6558252" y="2643462"/>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C6FD0E65-0E91-5341-9945-6BAF155875B4}"/>
              </a:ext>
            </a:extLst>
          </p:cNvPr>
          <p:cNvCxnSpPr/>
          <p:nvPr/>
        </p:nvCxnSpPr>
        <p:spPr>
          <a:xfrm>
            <a:off x="6558252" y="2437809"/>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23AA13C7-3E86-944C-8E4F-B5B3955DE99A}"/>
              </a:ext>
            </a:extLst>
          </p:cNvPr>
          <p:cNvCxnSpPr/>
          <p:nvPr/>
        </p:nvCxnSpPr>
        <p:spPr>
          <a:xfrm>
            <a:off x="6574723" y="4700490"/>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063CEF5D-4604-5749-9F40-9EF1D0D02117}"/>
              </a:ext>
            </a:extLst>
          </p:cNvPr>
          <p:cNvCxnSpPr/>
          <p:nvPr/>
        </p:nvCxnSpPr>
        <p:spPr>
          <a:xfrm>
            <a:off x="6574723" y="4909238"/>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7" name="Rectangle 66">
            <a:extLst>
              <a:ext uri="{FF2B5EF4-FFF2-40B4-BE49-F238E27FC236}">
                <a16:creationId xmlns:a16="http://schemas.microsoft.com/office/drawing/2014/main" id="{CD76E882-6348-AD47-BCDD-351591865FD2}"/>
              </a:ext>
            </a:extLst>
          </p:cNvPr>
          <p:cNvSpPr/>
          <p:nvPr/>
        </p:nvSpPr>
        <p:spPr>
          <a:xfrm>
            <a:off x="7309878" y="1877715"/>
            <a:ext cx="382494"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14</a:t>
            </a:r>
          </a:p>
          <a:p>
            <a:pPr>
              <a:spcBef>
                <a:spcPts val="100"/>
              </a:spcBef>
              <a:spcAft>
                <a:spcPts val="100"/>
              </a:spcAft>
            </a:pPr>
            <a:r>
              <a:rPr lang="en-US" sz="1200" b="1" dirty="0">
                <a:solidFill>
                  <a:schemeClr val="accent1"/>
                </a:solidFill>
                <a:latin typeface="Times" pitchFamily="2" charset="0"/>
                <a:cs typeface="Arial Hebrew" pitchFamily="2" charset="-79"/>
              </a:rPr>
              <a:t>17</a:t>
            </a: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26</a:t>
            </a:r>
          </a:p>
          <a:p>
            <a:pPr>
              <a:spcBef>
                <a:spcPts val="100"/>
              </a:spcBef>
              <a:spcAft>
                <a:spcPts val="100"/>
              </a:spcAft>
            </a:pPr>
            <a:endParaRPr lang="en-US" sz="1200" b="1" dirty="0">
              <a:solidFill>
                <a:schemeClr val="accent2"/>
              </a:solidFill>
              <a:latin typeface="Times" pitchFamily="2" charset="0"/>
              <a:cs typeface="Arial Hebrew" pitchFamily="2" charset="-79"/>
            </a:endParaRPr>
          </a:p>
        </p:txBody>
      </p:sp>
      <p:cxnSp>
        <p:nvCxnSpPr>
          <p:cNvPr id="68" name="Straight Connector 67">
            <a:extLst>
              <a:ext uri="{FF2B5EF4-FFF2-40B4-BE49-F238E27FC236}">
                <a16:creationId xmlns:a16="http://schemas.microsoft.com/office/drawing/2014/main" id="{94B665EC-77ED-E74A-8FE6-403FC116CAA6}"/>
              </a:ext>
            </a:extLst>
          </p:cNvPr>
          <p:cNvCxnSpPr/>
          <p:nvPr/>
        </p:nvCxnSpPr>
        <p:spPr>
          <a:xfrm>
            <a:off x="6560575" y="3058306"/>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CAE267DE-EEC3-1340-8459-263D3591950D}"/>
              </a:ext>
            </a:extLst>
          </p:cNvPr>
          <p:cNvCxnSpPr/>
          <p:nvPr/>
        </p:nvCxnSpPr>
        <p:spPr>
          <a:xfrm>
            <a:off x="7025249" y="2437809"/>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7C4A2E0-0E84-084B-A7E0-D4EAC4CD1C22}"/>
              </a:ext>
            </a:extLst>
          </p:cNvPr>
          <p:cNvCxnSpPr/>
          <p:nvPr/>
        </p:nvCxnSpPr>
        <p:spPr>
          <a:xfrm>
            <a:off x="6581571" y="5318217"/>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2A615199-A22A-8B4B-B4AB-003DB35EAA59}"/>
              </a:ext>
            </a:extLst>
          </p:cNvPr>
          <p:cNvCxnSpPr/>
          <p:nvPr/>
        </p:nvCxnSpPr>
        <p:spPr>
          <a:xfrm>
            <a:off x="6987000" y="469632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F67D7AA1-843F-CE47-B636-8CD903EBF239}"/>
              </a:ext>
            </a:extLst>
          </p:cNvPr>
          <p:cNvSpPr/>
          <p:nvPr/>
        </p:nvSpPr>
        <p:spPr>
          <a:xfrm>
            <a:off x="7242583" y="4157479"/>
            <a:ext cx="304221"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5</a:t>
            </a:r>
          </a:p>
          <a:p>
            <a:pPr>
              <a:spcBef>
                <a:spcPts val="100"/>
              </a:spcBef>
              <a:spcAft>
                <a:spcPts val="100"/>
              </a:spcAft>
            </a:pPr>
            <a:r>
              <a:rPr lang="en-US" sz="1200" b="1" dirty="0">
                <a:solidFill>
                  <a:schemeClr val="accent1"/>
                </a:solidFill>
                <a:latin typeface="Times" pitchFamily="2" charset="0"/>
                <a:cs typeface="Arial Hebrew" pitchFamily="2" charset="-79"/>
              </a:rPr>
              <a:t>2</a:t>
            </a: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5</a:t>
            </a:r>
          </a:p>
          <a:p>
            <a:pPr>
              <a:spcBef>
                <a:spcPts val="100"/>
              </a:spcBef>
              <a:spcAft>
                <a:spcPts val="100"/>
              </a:spcAft>
            </a:pPr>
            <a:endParaRPr lang="en-US" sz="1200" b="1" dirty="0">
              <a:solidFill>
                <a:schemeClr val="accent1"/>
              </a:solidFill>
              <a:latin typeface="Times" pitchFamily="2" charset="0"/>
              <a:cs typeface="Arial Hebrew" pitchFamily="2" charset="-79"/>
            </a:endParaRPr>
          </a:p>
        </p:txBody>
      </p:sp>
      <p:cxnSp>
        <p:nvCxnSpPr>
          <p:cNvPr id="73" name="Straight Connector 72">
            <a:extLst>
              <a:ext uri="{FF2B5EF4-FFF2-40B4-BE49-F238E27FC236}">
                <a16:creationId xmlns:a16="http://schemas.microsoft.com/office/drawing/2014/main" id="{75E3F637-F47F-594C-81A7-78CD80DA95B6}"/>
              </a:ext>
            </a:extLst>
          </p:cNvPr>
          <p:cNvCxnSpPr/>
          <p:nvPr/>
        </p:nvCxnSpPr>
        <p:spPr>
          <a:xfrm>
            <a:off x="6558252" y="3270669"/>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F4F4659-1770-E34B-8979-2A6FD39AB791}"/>
              </a:ext>
            </a:extLst>
          </p:cNvPr>
          <p:cNvCxnSpPr/>
          <p:nvPr/>
        </p:nvCxnSpPr>
        <p:spPr>
          <a:xfrm>
            <a:off x="6590235" y="5530580"/>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F66FC5D-6996-BE40-9A65-29E8A9B1CDB3}"/>
              </a:ext>
            </a:extLst>
          </p:cNvPr>
          <p:cNvCxnSpPr>
            <a:cxnSpLocks/>
          </p:cNvCxnSpPr>
          <p:nvPr/>
        </p:nvCxnSpPr>
        <p:spPr>
          <a:xfrm>
            <a:off x="6548628" y="2015498"/>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3AABDE7-94A9-F647-93A8-507DF8E94EE6}"/>
              </a:ext>
            </a:extLst>
          </p:cNvPr>
          <p:cNvCxnSpPr/>
          <p:nvPr/>
        </p:nvCxnSpPr>
        <p:spPr>
          <a:xfrm>
            <a:off x="7011233" y="3266350"/>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0" name="Rectangle 79">
            <a:extLst>
              <a:ext uri="{FF2B5EF4-FFF2-40B4-BE49-F238E27FC236}">
                <a16:creationId xmlns:a16="http://schemas.microsoft.com/office/drawing/2014/main" id="{FE5FF03E-F347-BC45-BB5D-20EEF9E3EDF7}"/>
              </a:ext>
            </a:extLst>
          </p:cNvPr>
          <p:cNvSpPr/>
          <p:nvPr/>
        </p:nvSpPr>
        <p:spPr>
          <a:xfrm>
            <a:off x="7611171" y="1877714"/>
            <a:ext cx="382494"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25</a:t>
            </a:r>
          </a:p>
          <a:p>
            <a:pPr>
              <a:spcBef>
                <a:spcPts val="100"/>
              </a:spcBef>
              <a:spcAft>
                <a:spcPts val="100"/>
              </a:spcAft>
            </a:pPr>
            <a:endParaRPr lang="en-US" sz="1200" b="1" dirty="0">
              <a:solidFill>
                <a:schemeClr val="accent2"/>
              </a:solidFill>
              <a:latin typeface="Times" pitchFamily="2" charset="0"/>
              <a:cs typeface="Arial Hebrew" pitchFamily="2" charset="-79"/>
            </a:endParaRPr>
          </a:p>
        </p:txBody>
      </p:sp>
      <p:cxnSp>
        <p:nvCxnSpPr>
          <p:cNvPr id="81" name="Straight Connector 80">
            <a:extLst>
              <a:ext uri="{FF2B5EF4-FFF2-40B4-BE49-F238E27FC236}">
                <a16:creationId xmlns:a16="http://schemas.microsoft.com/office/drawing/2014/main" id="{9380750B-8A24-CE48-9391-00E94EC7B2FB}"/>
              </a:ext>
            </a:extLst>
          </p:cNvPr>
          <p:cNvCxnSpPr/>
          <p:nvPr/>
        </p:nvCxnSpPr>
        <p:spPr>
          <a:xfrm>
            <a:off x="6993090" y="5537033"/>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3" name="Rectangle 82">
            <a:extLst>
              <a:ext uri="{FF2B5EF4-FFF2-40B4-BE49-F238E27FC236}">
                <a16:creationId xmlns:a16="http://schemas.microsoft.com/office/drawing/2014/main" id="{21FC1FD4-1C2A-F041-ACD7-16D6764AB6A5}"/>
              </a:ext>
            </a:extLst>
          </p:cNvPr>
          <p:cNvSpPr/>
          <p:nvPr/>
        </p:nvSpPr>
        <p:spPr>
          <a:xfrm>
            <a:off x="7495540" y="4149735"/>
            <a:ext cx="304221" cy="1538883"/>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2</a:t>
            </a:r>
          </a:p>
        </p:txBody>
      </p:sp>
      <p:cxnSp>
        <p:nvCxnSpPr>
          <p:cNvPr id="84" name="Straight Connector 83">
            <a:extLst>
              <a:ext uri="{FF2B5EF4-FFF2-40B4-BE49-F238E27FC236}">
                <a16:creationId xmlns:a16="http://schemas.microsoft.com/office/drawing/2014/main" id="{56EF7FF6-539D-364B-9A7C-209245343776}"/>
              </a:ext>
            </a:extLst>
          </p:cNvPr>
          <p:cNvCxnSpPr/>
          <p:nvPr/>
        </p:nvCxnSpPr>
        <p:spPr>
          <a:xfrm>
            <a:off x="7394693" y="325316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7E3255C-E32E-A84F-9130-7C6BF83EB84B}"/>
              </a:ext>
            </a:extLst>
          </p:cNvPr>
          <p:cNvCxnSpPr/>
          <p:nvPr/>
        </p:nvCxnSpPr>
        <p:spPr>
          <a:xfrm>
            <a:off x="7030080" y="2627662"/>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BD31B58A-D7D9-AB46-8362-6FD59FAAAACB}"/>
              </a:ext>
            </a:extLst>
          </p:cNvPr>
          <p:cNvCxnSpPr/>
          <p:nvPr/>
        </p:nvCxnSpPr>
        <p:spPr>
          <a:xfrm>
            <a:off x="7275882" y="5538969"/>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069C37D5-5A54-AE49-9CE9-58574D54F089}"/>
              </a:ext>
            </a:extLst>
          </p:cNvPr>
          <p:cNvCxnSpPr/>
          <p:nvPr/>
        </p:nvCxnSpPr>
        <p:spPr>
          <a:xfrm>
            <a:off x="6983258" y="4917627"/>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7915A9C1-84F1-E841-9956-1119D6F7F9AB}"/>
              </a:ext>
            </a:extLst>
          </p:cNvPr>
          <p:cNvSpPr/>
          <p:nvPr/>
        </p:nvSpPr>
        <p:spPr>
          <a:xfrm>
            <a:off x="469061" y="6163532"/>
            <a:ext cx="8401574" cy="338554"/>
          </a:xfrm>
          <a:prstGeom prst="rect">
            <a:avLst/>
          </a:prstGeom>
        </p:spPr>
        <p:txBody>
          <a:bodyPr wrap="square">
            <a:spAutoFit/>
          </a:bodyPr>
          <a:lstStyle/>
          <a:p>
            <a:r>
              <a:rPr lang="en-US" sz="1600" b="1" dirty="0">
                <a:solidFill>
                  <a:schemeClr val="accent2"/>
                </a:solidFill>
                <a:latin typeface="Times New Roman" panose="02020603050405020304" pitchFamily="18" charset="0"/>
                <a:cs typeface="Times New Roman" panose="02020603050405020304" pitchFamily="18" charset="0"/>
              </a:rPr>
              <a:t>0→1 0→4 0→7 1→2 1→3 1→7 2→3 2→6 3→6 4→5 4→6 4→7 5→2 5→6 7→2 7→5 </a:t>
            </a:r>
            <a:endParaRPr lang="en-US" sz="1600" b="1" dirty="0">
              <a:solidFill>
                <a:schemeClr val="accent2"/>
              </a:solidFill>
              <a:effectLst/>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45045AEA-A729-6749-A380-4B690F27E2DB}"/>
              </a:ext>
            </a:extLst>
          </p:cNvPr>
          <p:cNvSpPr txBox="1"/>
          <p:nvPr/>
        </p:nvSpPr>
        <p:spPr>
          <a:xfrm>
            <a:off x="486561" y="5850303"/>
            <a:ext cx="788999" cy="338554"/>
          </a:xfrm>
          <a:prstGeom prst="rect">
            <a:avLst/>
          </a:prstGeom>
          <a:noFill/>
        </p:spPr>
        <p:txBody>
          <a:bodyPr wrap="none" rtlCol="0">
            <a:spAutoFit/>
          </a:bodyPr>
          <a:lstStyle/>
          <a:p>
            <a:r>
              <a:rPr lang="en-US" sz="1600" dirty="0">
                <a:solidFill>
                  <a:srgbClr val="1B8E1D"/>
                </a:solidFill>
                <a:latin typeface="Arial" panose="020B0604020202020204" pitchFamily="34" charset="0"/>
                <a:cs typeface="Arial" panose="020B0604020202020204" pitchFamily="34" charset="0"/>
              </a:rPr>
              <a:t>pass 1</a:t>
            </a:r>
          </a:p>
        </p:txBody>
      </p:sp>
      <p:sp>
        <p:nvSpPr>
          <p:cNvPr id="96" name="TextBox 95">
            <a:extLst>
              <a:ext uri="{FF2B5EF4-FFF2-40B4-BE49-F238E27FC236}">
                <a16:creationId xmlns:a16="http://schemas.microsoft.com/office/drawing/2014/main" id="{CD5C1E96-84A2-9D4F-88CE-B414CB9094D0}"/>
              </a:ext>
            </a:extLst>
          </p:cNvPr>
          <p:cNvSpPr txBox="1"/>
          <p:nvPr/>
        </p:nvSpPr>
        <p:spPr>
          <a:xfrm>
            <a:off x="1224741" y="5850303"/>
            <a:ext cx="788999" cy="338554"/>
          </a:xfrm>
          <a:prstGeom prst="rect">
            <a:avLst/>
          </a:prstGeom>
          <a:noFill/>
        </p:spPr>
        <p:txBody>
          <a:bodyPr wrap="none" rtlCol="0">
            <a:spAutoFit/>
          </a:bodyPr>
          <a:lstStyle/>
          <a:p>
            <a:r>
              <a:rPr lang="en-US" sz="1600" dirty="0">
                <a:solidFill>
                  <a:srgbClr val="1B8E1D"/>
                </a:solidFill>
                <a:latin typeface="Arial" panose="020B0604020202020204" pitchFamily="34" charset="0"/>
                <a:cs typeface="Arial" panose="020B0604020202020204" pitchFamily="34" charset="0"/>
              </a:rPr>
              <a:t>pass 2</a:t>
            </a:r>
          </a:p>
        </p:txBody>
      </p:sp>
      <p:sp>
        <p:nvSpPr>
          <p:cNvPr id="98" name="TextBox 97">
            <a:extLst>
              <a:ext uri="{FF2B5EF4-FFF2-40B4-BE49-F238E27FC236}">
                <a16:creationId xmlns:a16="http://schemas.microsoft.com/office/drawing/2014/main" id="{DCE4A696-5A04-EB41-8CA5-7E26A3E334B2}"/>
              </a:ext>
            </a:extLst>
          </p:cNvPr>
          <p:cNvSpPr txBox="1"/>
          <p:nvPr/>
        </p:nvSpPr>
        <p:spPr>
          <a:xfrm>
            <a:off x="1962921" y="5850303"/>
            <a:ext cx="788999" cy="338554"/>
          </a:xfrm>
          <a:prstGeom prst="rect">
            <a:avLst/>
          </a:prstGeom>
          <a:noFill/>
        </p:spPr>
        <p:txBody>
          <a:bodyPr wrap="none" rtlCol="0">
            <a:spAutoFit/>
          </a:bodyPr>
          <a:lstStyle/>
          <a:p>
            <a:r>
              <a:rPr lang="en-US" sz="1600" dirty="0">
                <a:solidFill>
                  <a:srgbClr val="1B8E1D"/>
                </a:solidFill>
                <a:latin typeface="Arial" panose="020B0604020202020204" pitchFamily="34" charset="0"/>
                <a:cs typeface="Arial" panose="020B0604020202020204" pitchFamily="34" charset="0"/>
              </a:rPr>
              <a:t>pass 3</a:t>
            </a:r>
          </a:p>
        </p:txBody>
      </p:sp>
      <p:sp>
        <p:nvSpPr>
          <p:cNvPr id="89" name="Rectangle 88">
            <a:extLst>
              <a:ext uri="{FF2B5EF4-FFF2-40B4-BE49-F238E27FC236}">
                <a16:creationId xmlns:a16="http://schemas.microsoft.com/office/drawing/2014/main" id="{F7A503A4-3CC4-2B42-8672-E6F44A8741C4}"/>
              </a:ext>
            </a:extLst>
          </p:cNvPr>
          <p:cNvSpPr/>
          <p:nvPr/>
        </p:nvSpPr>
        <p:spPr>
          <a:xfrm>
            <a:off x="2701102" y="5850303"/>
            <a:ext cx="4352474" cy="338554"/>
          </a:xfrm>
          <a:prstGeom prst="rect">
            <a:avLst/>
          </a:prstGeom>
        </p:spPr>
        <p:txBody>
          <a:bodyPr wrap="none">
            <a:spAutoFit/>
          </a:bodyPr>
          <a:lstStyle/>
          <a:p>
            <a:r>
              <a:rPr lang="en-US" sz="1600" dirty="0">
                <a:solidFill>
                  <a:srgbClr val="1B8E1D"/>
                </a:solidFill>
                <a:latin typeface="Arial" panose="020B0604020202020204" pitchFamily="34" charset="0"/>
                <a:cs typeface="Arial" panose="020B0604020202020204" pitchFamily="34" charset="0"/>
              </a:rPr>
              <a:t>(converged, no further changes, so stop here)</a:t>
            </a:r>
            <a:endParaRPr lang="en-US" sz="1600" dirty="0"/>
          </a:p>
        </p:txBody>
      </p:sp>
      <p:sp>
        <p:nvSpPr>
          <p:cNvPr id="5" name="TextBox 4">
            <a:extLst>
              <a:ext uri="{FF2B5EF4-FFF2-40B4-BE49-F238E27FC236}">
                <a16:creationId xmlns:a16="http://schemas.microsoft.com/office/drawing/2014/main" id="{3D5ABB99-600F-1937-EB98-60DE8BB90FFA}"/>
              </a:ext>
            </a:extLst>
          </p:cNvPr>
          <p:cNvSpPr txBox="1"/>
          <p:nvPr/>
        </p:nvSpPr>
        <p:spPr>
          <a:xfrm>
            <a:off x="3274678" y="6444101"/>
            <a:ext cx="251336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800" dirty="0">
                <a:solidFill>
                  <a:srgbClr val="273239"/>
                </a:solidFill>
                <a:latin typeface="Times New Roman" panose="02020603050405020304" pitchFamily="18" charset="0"/>
                <a:cs typeface="Times New Roman" panose="02020603050405020304" pitchFamily="18" charset="0"/>
              </a:rPr>
              <a:t>Order of edge relaxations </a:t>
            </a:r>
            <a:endParaRPr lang="en-SE" dirty="0"/>
          </a:p>
        </p:txBody>
      </p:sp>
      <p:sp>
        <p:nvSpPr>
          <p:cNvPr id="79" name="TextBox 78">
            <a:extLst>
              <a:ext uri="{FF2B5EF4-FFF2-40B4-BE49-F238E27FC236}">
                <a16:creationId xmlns:a16="http://schemas.microsoft.com/office/drawing/2014/main" id="{754B2FA0-761B-F832-AF78-C01CB83C7C6F}"/>
              </a:ext>
            </a:extLst>
          </p:cNvPr>
          <p:cNvSpPr txBox="1"/>
          <p:nvPr/>
        </p:nvSpPr>
        <p:spPr>
          <a:xfrm>
            <a:off x="7069258" y="3587613"/>
            <a:ext cx="2074742"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sz="1600" dirty="0">
                <a:solidFill>
                  <a:srgbClr val="273239"/>
                </a:solidFill>
                <a:latin typeface="Times New Roman" panose="02020603050405020304" pitchFamily="18" charset="0"/>
                <a:cs typeface="Times New Roman" panose="02020603050405020304" pitchFamily="18" charset="0"/>
              </a:rPr>
              <a:t>Reverse order of edge relaxations will result in slower convergence </a:t>
            </a:r>
            <a:endParaRPr lang="en-SE" sz="1600" dirty="0"/>
          </a:p>
        </p:txBody>
      </p:sp>
    </p:spTree>
    <p:extLst>
      <p:ext uri="{BB962C8B-B14F-4D97-AF65-F5344CB8AC3E}">
        <p14:creationId xmlns:p14="http://schemas.microsoft.com/office/powerpoint/2010/main" val="49276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par>
                                <p:cTn id="29" presetID="9"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par>
                                <p:cTn id="35" presetID="9"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par>
                                <p:cTn id="38" presetID="9"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par>
                                <p:cTn id="41" presetID="9"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par>
                                <p:cTn id="44" presetID="9"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ssolve">
                                      <p:cBhvr>
                                        <p:cTn id="46" dur="500"/>
                                        <p:tgtEl>
                                          <p:spTgt spid="19"/>
                                        </p:tgtEl>
                                      </p:cBhvr>
                                    </p:animEffect>
                                  </p:childTnLst>
                                </p:cTn>
                              </p:par>
                              <p:par>
                                <p:cTn id="47" presetID="9"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ssolve">
                                      <p:cBhvr>
                                        <p:cTn id="49" dur="500"/>
                                        <p:tgtEl>
                                          <p:spTgt spid="20"/>
                                        </p:tgtEl>
                                      </p:cBhvr>
                                    </p:animEffect>
                                  </p:childTnLst>
                                </p:cTn>
                              </p:par>
                              <p:par>
                                <p:cTn id="50" presetID="9"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dissolve">
                                      <p:cBhvr>
                                        <p:cTn id="55" dur="500"/>
                                        <p:tgtEl>
                                          <p:spTgt spid="22"/>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dissolve">
                                      <p:cBhvr>
                                        <p:cTn id="58" dur="500"/>
                                        <p:tgtEl>
                                          <p:spTgt spid="2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dissolve">
                                      <p:cBhvr>
                                        <p:cTn id="61" dur="500"/>
                                        <p:tgtEl>
                                          <p:spTgt spid="24"/>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dissolve">
                                      <p:cBhvr>
                                        <p:cTn id="64" dur="500"/>
                                        <p:tgtEl>
                                          <p:spTgt spid="25"/>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dissolve">
                                      <p:cBhvr>
                                        <p:cTn id="67" dur="500"/>
                                        <p:tgtEl>
                                          <p:spTgt spid="26"/>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dissolve">
                                      <p:cBhvr>
                                        <p:cTn id="70" dur="500"/>
                                        <p:tgtEl>
                                          <p:spTgt spid="2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dissolve">
                                      <p:cBhvr>
                                        <p:cTn id="73" dur="500"/>
                                        <p:tgtEl>
                                          <p:spTgt spid="28"/>
                                        </p:tgtEl>
                                      </p:cBhvr>
                                    </p:animEffect>
                                  </p:childTnLst>
                                </p:cTn>
                              </p:par>
                              <p:par>
                                <p:cTn id="74" presetID="9"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dissolve">
                                      <p:cBhvr>
                                        <p:cTn id="76" dur="500"/>
                                        <p:tgtEl>
                                          <p:spTgt spid="29"/>
                                        </p:tgtEl>
                                      </p:cBhvr>
                                    </p:animEffect>
                                  </p:childTnLst>
                                </p:cTn>
                              </p:par>
                              <p:par>
                                <p:cTn id="77" presetID="9"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dissolve">
                                      <p:cBhvr>
                                        <p:cTn id="82" dur="500"/>
                                        <p:tgtEl>
                                          <p:spTgt spid="31"/>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dissolve">
                                      <p:cBhvr>
                                        <p:cTn id="85" dur="500"/>
                                        <p:tgtEl>
                                          <p:spTgt spid="32"/>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dissolve">
                                      <p:cBhvr>
                                        <p:cTn id="88" dur="500"/>
                                        <p:tgtEl>
                                          <p:spTgt spid="33"/>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dissolve">
                                      <p:cBhvr>
                                        <p:cTn id="91" dur="500"/>
                                        <p:tgtEl>
                                          <p:spTgt spid="34"/>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dissolve">
                                      <p:cBhvr>
                                        <p:cTn id="94" dur="500"/>
                                        <p:tgtEl>
                                          <p:spTgt spid="35"/>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dissolve">
                                      <p:cBhvr>
                                        <p:cTn id="97" dur="500"/>
                                        <p:tgtEl>
                                          <p:spTgt spid="36"/>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dissolve">
                                      <p:cBhvr>
                                        <p:cTn id="100" dur="500"/>
                                        <p:tgtEl>
                                          <p:spTgt spid="37"/>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dissolve">
                                      <p:cBhvr>
                                        <p:cTn id="103" dur="500"/>
                                        <p:tgtEl>
                                          <p:spTgt spid="38"/>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dissolve">
                                      <p:cBhvr>
                                        <p:cTn id="106" dur="500"/>
                                        <p:tgtEl>
                                          <p:spTgt spid="39"/>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dissolve">
                                      <p:cBhvr>
                                        <p:cTn id="109" dur="500"/>
                                        <p:tgtEl>
                                          <p:spTgt spid="40"/>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dissolve">
                                      <p:cBhvr>
                                        <p:cTn id="112" dur="500"/>
                                        <p:tgtEl>
                                          <p:spTgt spid="41"/>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dissolve">
                                      <p:cBhvr>
                                        <p:cTn id="115" dur="500"/>
                                        <p:tgtEl>
                                          <p:spTgt spid="42"/>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dissolve">
                                      <p:cBhvr>
                                        <p:cTn id="118" dur="500"/>
                                        <p:tgtEl>
                                          <p:spTgt spid="43"/>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dissolve">
                                      <p:cBhvr>
                                        <p:cTn id="121" dur="500"/>
                                        <p:tgtEl>
                                          <p:spTgt spid="44"/>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dissolve">
                                      <p:cBhvr>
                                        <p:cTn id="124" dur="500"/>
                                        <p:tgtEl>
                                          <p:spTgt spid="45"/>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dissolve">
                                      <p:cBhvr>
                                        <p:cTn id="127" dur="500"/>
                                        <p:tgtEl>
                                          <p:spTgt spid="46"/>
                                        </p:tgtEl>
                                      </p:cBhvr>
                                    </p:animEffect>
                                  </p:childTnLst>
                                </p:cTn>
                              </p:par>
                              <p:par>
                                <p:cTn id="128" presetID="9" presetClass="entr" presetSubtype="0" fill="hold" nodeType="withEffect">
                                  <p:stCondLst>
                                    <p:cond delay="0"/>
                                  </p:stCondLst>
                                  <p:childTnLst>
                                    <p:set>
                                      <p:cBhvr>
                                        <p:cTn id="129" dur="1" fill="hold">
                                          <p:stCondLst>
                                            <p:cond delay="0"/>
                                          </p:stCondLst>
                                        </p:cTn>
                                        <p:tgtEl>
                                          <p:spTgt spid="49"/>
                                        </p:tgtEl>
                                        <p:attrNameLst>
                                          <p:attrName>style.visibility</p:attrName>
                                        </p:attrNameLst>
                                      </p:cBhvr>
                                      <p:to>
                                        <p:strVal val="visible"/>
                                      </p:to>
                                    </p:set>
                                    <p:animEffect transition="in" filter="dissolve">
                                      <p:cBhvr>
                                        <p:cTn id="130" dur="500"/>
                                        <p:tgtEl>
                                          <p:spTgt spid="49"/>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dissolve">
                                      <p:cBhvr>
                                        <p:cTn id="133" dur="500"/>
                                        <p:tgtEl>
                                          <p:spTgt spid="47"/>
                                        </p:tgtEl>
                                      </p:cBhvr>
                                    </p:animEffect>
                                  </p:childTnLst>
                                </p:cTn>
                              </p:par>
                              <p:par>
                                <p:cTn id="134" presetID="9" presetClass="entr" presetSubtype="0" fill="hold" nodeType="withEffect">
                                  <p:stCondLst>
                                    <p:cond delay="0"/>
                                  </p:stCondLst>
                                  <p:childTnLst>
                                    <p:set>
                                      <p:cBhvr>
                                        <p:cTn id="135" dur="1" fill="hold">
                                          <p:stCondLst>
                                            <p:cond delay="0"/>
                                          </p:stCondLst>
                                        </p:cTn>
                                        <p:tgtEl>
                                          <p:spTgt spid="53"/>
                                        </p:tgtEl>
                                        <p:attrNameLst>
                                          <p:attrName>style.visibility</p:attrName>
                                        </p:attrNameLst>
                                      </p:cBhvr>
                                      <p:to>
                                        <p:strVal val="visible"/>
                                      </p:to>
                                    </p:set>
                                    <p:animEffect transition="in" filter="dissolve">
                                      <p:cBhvr>
                                        <p:cTn id="136" dur="500"/>
                                        <p:tgtEl>
                                          <p:spTgt spid="53"/>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dissolve">
                                      <p:cBhvr>
                                        <p:cTn id="139" dur="500"/>
                                        <p:tgtEl>
                                          <p:spTgt spid="51"/>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48"/>
                                        </p:tgtEl>
                                        <p:attrNameLst>
                                          <p:attrName>style.visibility</p:attrName>
                                        </p:attrNameLst>
                                      </p:cBhvr>
                                      <p:to>
                                        <p:strVal val="visible"/>
                                      </p:to>
                                    </p:set>
                                    <p:animEffect transition="in" filter="dissolve">
                                      <p:cBhvr>
                                        <p:cTn id="142" dur="500"/>
                                        <p:tgtEl>
                                          <p:spTgt spid="48"/>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50"/>
                                        </p:tgtEl>
                                        <p:attrNameLst>
                                          <p:attrName>style.visibility</p:attrName>
                                        </p:attrNameLst>
                                      </p:cBhvr>
                                      <p:to>
                                        <p:strVal val="visible"/>
                                      </p:to>
                                    </p:set>
                                    <p:animEffect transition="in" filter="dissolve">
                                      <p:cBhvr>
                                        <p:cTn id="145" dur="500"/>
                                        <p:tgtEl>
                                          <p:spTgt spid="50"/>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52"/>
                                        </p:tgtEl>
                                        <p:attrNameLst>
                                          <p:attrName>style.visibility</p:attrName>
                                        </p:attrNameLst>
                                      </p:cBhvr>
                                      <p:to>
                                        <p:strVal val="visible"/>
                                      </p:to>
                                    </p:set>
                                    <p:animEffect transition="in" filter="dissolve">
                                      <p:cBhvr>
                                        <p:cTn id="148" dur="500"/>
                                        <p:tgtEl>
                                          <p:spTgt spid="52"/>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dissolve">
                                      <p:cBhvr>
                                        <p:cTn id="151" dur="500"/>
                                        <p:tgtEl>
                                          <p:spTgt spid="54"/>
                                        </p:tgtEl>
                                      </p:cBhvr>
                                    </p:animEffect>
                                  </p:childTnLst>
                                </p:cTn>
                              </p:par>
                            </p:childTnLst>
                          </p:cTn>
                        </p:par>
                      </p:childTnLst>
                    </p:cTn>
                  </p:par>
                  <p:par>
                    <p:cTn id="152" fill="hold">
                      <p:stCondLst>
                        <p:cond delay="indefinite"/>
                      </p:stCondLst>
                      <p:childTnLst>
                        <p:par>
                          <p:cTn id="153" fill="hold">
                            <p:stCondLst>
                              <p:cond delay="0"/>
                            </p:stCondLst>
                            <p:childTnLst>
                              <p:par>
                                <p:cTn id="154" presetID="9" presetClass="entr" presetSubtype="0" fill="hold" nodeType="clickEffect">
                                  <p:stCondLst>
                                    <p:cond delay="0"/>
                                  </p:stCondLst>
                                  <p:childTnLst>
                                    <p:set>
                                      <p:cBhvr>
                                        <p:cTn id="155" dur="1" fill="hold">
                                          <p:stCondLst>
                                            <p:cond delay="0"/>
                                          </p:stCondLst>
                                        </p:cTn>
                                        <p:tgtEl>
                                          <p:spTgt spid="77"/>
                                        </p:tgtEl>
                                        <p:attrNameLst>
                                          <p:attrName>style.visibility</p:attrName>
                                        </p:attrNameLst>
                                      </p:cBhvr>
                                      <p:to>
                                        <p:strVal val="visible"/>
                                      </p:to>
                                    </p:set>
                                    <p:animEffect transition="in" filter="dissolve">
                                      <p:cBhvr>
                                        <p:cTn id="156" dur="500"/>
                                        <p:tgtEl>
                                          <p:spTgt spid="77"/>
                                        </p:tgtEl>
                                      </p:cBhvr>
                                    </p:animEffect>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nodeType="clickEffect">
                                  <p:stCondLst>
                                    <p:cond delay="0"/>
                                  </p:stCondLst>
                                  <p:childTnLst>
                                    <p:set>
                                      <p:cBhvr>
                                        <p:cTn id="160" dur="1" fill="hold">
                                          <p:stCondLst>
                                            <p:cond delay="0"/>
                                          </p:stCondLst>
                                        </p:cTn>
                                        <p:tgtEl>
                                          <p:spTgt spid="58">
                                            <p:txEl>
                                              <p:pRg st="0" end="0"/>
                                            </p:txEl>
                                          </p:spTgt>
                                        </p:tgtEl>
                                        <p:attrNameLst>
                                          <p:attrName>style.visibility</p:attrName>
                                        </p:attrNameLst>
                                      </p:cBhvr>
                                      <p:to>
                                        <p:strVal val="visible"/>
                                      </p:to>
                                    </p:set>
                                    <p:animEffect transition="in" filter="dissolve">
                                      <p:cBhvr>
                                        <p:cTn id="161" dur="500"/>
                                        <p:tgtEl>
                                          <p:spTgt spid="58">
                                            <p:txEl>
                                              <p:pRg st="0" end="0"/>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74"/>
                                        </p:tgtEl>
                                        <p:attrNameLst>
                                          <p:attrName>style.visibility</p:attrName>
                                        </p:attrNameLst>
                                      </p:cBhvr>
                                      <p:to>
                                        <p:strVal val="visible"/>
                                      </p:to>
                                    </p:set>
                                    <p:animEffect transition="in" filter="dissolve">
                                      <p:cBhvr>
                                        <p:cTn id="166" dur="500"/>
                                        <p:tgtEl>
                                          <p:spTgt spid="74"/>
                                        </p:tgtEl>
                                      </p:cBhvr>
                                    </p:animEffect>
                                  </p:childTnLst>
                                </p:cTn>
                              </p:par>
                              <p:par>
                                <p:cTn id="167" presetID="9" presetClass="entr" presetSubtype="0" fill="hold" grpId="0" nodeType="withEffect">
                                  <p:stCondLst>
                                    <p:cond delay="0"/>
                                  </p:stCondLst>
                                  <p:childTnLst>
                                    <p:set>
                                      <p:cBhvr>
                                        <p:cTn id="168" dur="1" fill="hold">
                                          <p:stCondLst>
                                            <p:cond delay="0"/>
                                          </p:stCondLst>
                                        </p:cTn>
                                        <p:tgtEl>
                                          <p:spTgt spid="3"/>
                                        </p:tgtEl>
                                        <p:attrNameLst>
                                          <p:attrName>style.visibility</p:attrName>
                                        </p:attrNameLst>
                                      </p:cBhvr>
                                      <p:to>
                                        <p:strVal val="visible"/>
                                      </p:to>
                                    </p:set>
                                    <p:animEffect transition="in" filter="dissolve">
                                      <p:cBhvr>
                                        <p:cTn id="169" dur="500"/>
                                        <p:tgtEl>
                                          <p:spTgt spid="3"/>
                                        </p:tgtEl>
                                      </p:cBhvr>
                                    </p:animEffect>
                                  </p:childTnLst>
                                </p:cTn>
                              </p:par>
                            </p:childTnLst>
                          </p:cTn>
                        </p:par>
                      </p:childTnLst>
                    </p:cTn>
                  </p:par>
                  <p:par>
                    <p:cTn id="170" fill="hold">
                      <p:stCondLst>
                        <p:cond delay="indefinite"/>
                      </p:stCondLst>
                      <p:childTnLst>
                        <p:par>
                          <p:cTn id="171" fill="hold">
                            <p:stCondLst>
                              <p:cond delay="0"/>
                            </p:stCondLst>
                            <p:childTnLst>
                              <p:par>
                                <p:cTn id="172" presetID="7" presetClass="emph" presetSubtype="2" fill="hold" nodeType="clickEffect">
                                  <p:stCondLst>
                                    <p:cond delay="0"/>
                                  </p:stCondLst>
                                  <p:childTnLst>
                                    <p:animClr clrSpc="rgb" dir="cw">
                                      <p:cBhvr>
                                        <p:cTn id="173" dur="2000" fill="hold"/>
                                        <p:tgtEl>
                                          <p:spTgt spid="21"/>
                                        </p:tgtEl>
                                        <p:attrNameLst>
                                          <p:attrName>stroke.color</p:attrName>
                                        </p:attrNameLst>
                                      </p:cBhvr>
                                      <p:to>
                                        <a:schemeClr val="accent2"/>
                                      </p:to>
                                    </p:animClr>
                                    <p:set>
                                      <p:cBhvr>
                                        <p:cTn id="174" dur="2000" fill="hold"/>
                                        <p:tgtEl>
                                          <p:spTgt spid="21"/>
                                        </p:tgtEl>
                                        <p:attrNameLst>
                                          <p:attrName>stroke.on</p:attrName>
                                        </p:attrNameLst>
                                      </p:cBhvr>
                                      <p:to>
                                        <p:strVal val="true"/>
                                      </p:to>
                                    </p:set>
                                  </p:childTnLst>
                                </p:cTn>
                              </p:par>
                            </p:childTnLst>
                          </p:cTn>
                        </p:par>
                      </p:childTnLst>
                    </p:cTn>
                  </p:par>
                  <p:par>
                    <p:cTn id="175" fill="hold">
                      <p:stCondLst>
                        <p:cond delay="indefinite"/>
                      </p:stCondLst>
                      <p:childTnLst>
                        <p:par>
                          <p:cTn id="176" fill="hold">
                            <p:stCondLst>
                              <p:cond delay="0"/>
                            </p:stCondLst>
                            <p:childTnLst>
                              <p:par>
                                <p:cTn id="177" presetID="9" presetClass="entr" presetSubtype="0" fill="hold" nodeType="clickEffect">
                                  <p:stCondLst>
                                    <p:cond delay="0"/>
                                  </p:stCondLst>
                                  <p:childTnLst>
                                    <p:set>
                                      <p:cBhvr>
                                        <p:cTn id="178" dur="1" fill="hold">
                                          <p:stCondLst>
                                            <p:cond delay="0"/>
                                          </p:stCondLst>
                                        </p:cTn>
                                        <p:tgtEl>
                                          <p:spTgt spid="55"/>
                                        </p:tgtEl>
                                        <p:attrNameLst>
                                          <p:attrName>style.visibility</p:attrName>
                                        </p:attrNameLst>
                                      </p:cBhvr>
                                      <p:to>
                                        <p:strVal val="visible"/>
                                      </p:to>
                                    </p:set>
                                    <p:animEffect transition="in" filter="dissolve">
                                      <p:cBhvr>
                                        <p:cTn id="179" dur="500"/>
                                        <p:tgtEl>
                                          <p:spTgt spid="55"/>
                                        </p:tgtEl>
                                      </p:cBhvr>
                                    </p:animEffect>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nodeType="clickEffect">
                                  <p:stCondLst>
                                    <p:cond delay="0"/>
                                  </p:stCondLst>
                                  <p:childTnLst>
                                    <p:set>
                                      <p:cBhvr>
                                        <p:cTn id="183" dur="1" fill="hold">
                                          <p:stCondLst>
                                            <p:cond delay="0"/>
                                          </p:stCondLst>
                                        </p:cTn>
                                        <p:tgtEl>
                                          <p:spTgt spid="58">
                                            <p:txEl>
                                              <p:pRg st="1" end="1"/>
                                            </p:txEl>
                                          </p:spTgt>
                                        </p:tgtEl>
                                        <p:attrNameLst>
                                          <p:attrName>style.visibility</p:attrName>
                                        </p:attrNameLst>
                                      </p:cBhvr>
                                      <p:to>
                                        <p:strVal val="visible"/>
                                      </p:to>
                                    </p:set>
                                    <p:animEffect transition="in" filter="dissolve">
                                      <p:cBhvr>
                                        <p:cTn id="184" dur="500"/>
                                        <p:tgtEl>
                                          <p:spTgt spid="58">
                                            <p:txEl>
                                              <p:pRg st="1" end="1"/>
                                            </p:txEl>
                                          </p:spTgt>
                                        </p:tgtEl>
                                      </p:cBhvr>
                                    </p:animEffect>
                                  </p:childTnLst>
                                </p:cTn>
                              </p:par>
                            </p:childTnLst>
                          </p:cTn>
                        </p:par>
                      </p:childTnLst>
                    </p:cTn>
                  </p:par>
                  <p:par>
                    <p:cTn id="185" fill="hold">
                      <p:stCondLst>
                        <p:cond delay="indefinite"/>
                      </p:stCondLst>
                      <p:childTnLst>
                        <p:par>
                          <p:cTn id="186" fill="hold">
                            <p:stCondLst>
                              <p:cond delay="0"/>
                            </p:stCondLst>
                            <p:childTnLst>
                              <p:par>
                                <p:cTn id="187" presetID="9" presetClass="entr" presetSubtype="0" fill="hold" nodeType="clickEffect">
                                  <p:stCondLst>
                                    <p:cond delay="0"/>
                                  </p:stCondLst>
                                  <p:childTnLst>
                                    <p:set>
                                      <p:cBhvr>
                                        <p:cTn id="188" dur="1" fill="hold">
                                          <p:stCondLst>
                                            <p:cond delay="0"/>
                                          </p:stCondLst>
                                        </p:cTn>
                                        <p:tgtEl>
                                          <p:spTgt spid="60"/>
                                        </p:tgtEl>
                                        <p:attrNameLst>
                                          <p:attrName>style.visibility</p:attrName>
                                        </p:attrNameLst>
                                      </p:cBhvr>
                                      <p:to>
                                        <p:strVal val="visible"/>
                                      </p:to>
                                    </p:set>
                                    <p:animEffect transition="in" filter="dissolve">
                                      <p:cBhvr>
                                        <p:cTn id="189" dur="500"/>
                                        <p:tgtEl>
                                          <p:spTgt spid="60"/>
                                        </p:tgtEl>
                                      </p:cBhvr>
                                    </p:animEffect>
                                  </p:childTnLst>
                                </p:cTn>
                              </p:par>
                            </p:childTnLst>
                          </p:cTn>
                        </p:par>
                      </p:childTnLst>
                    </p:cTn>
                  </p:par>
                  <p:par>
                    <p:cTn id="190" fill="hold">
                      <p:stCondLst>
                        <p:cond delay="indefinite"/>
                      </p:stCondLst>
                      <p:childTnLst>
                        <p:par>
                          <p:cTn id="191" fill="hold">
                            <p:stCondLst>
                              <p:cond delay="0"/>
                            </p:stCondLst>
                            <p:childTnLst>
                              <p:par>
                                <p:cTn id="192" presetID="9" presetClass="entr" presetSubtype="0" fill="hold" nodeType="clickEffect">
                                  <p:stCondLst>
                                    <p:cond delay="0"/>
                                  </p:stCondLst>
                                  <p:childTnLst>
                                    <p:set>
                                      <p:cBhvr>
                                        <p:cTn id="193" dur="1" fill="hold">
                                          <p:stCondLst>
                                            <p:cond delay="0"/>
                                          </p:stCondLst>
                                        </p:cTn>
                                        <p:tgtEl>
                                          <p:spTgt spid="59">
                                            <p:txEl>
                                              <p:pRg st="1" end="1"/>
                                            </p:txEl>
                                          </p:spTgt>
                                        </p:tgtEl>
                                        <p:attrNameLst>
                                          <p:attrName>style.visibility</p:attrName>
                                        </p:attrNameLst>
                                      </p:cBhvr>
                                      <p:to>
                                        <p:strVal val="visible"/>
                                      </p:to>
                                    </p:set>
                                    <p:animEffect transition="in" filter="dissolve">
                                      <p:cBhvr>
                                        <p:cTn id="194" dur="500"/>
                                        <p:tgtEl>
                                          <p:spTgt spid="59">
                                            <p:txEl>
                                              <p:pRg st="1" end="1"/>
                                            </p:txEl>
                                          </p:spTgt>
                                        </p:tgtEl>
                                      </p:cBhvr>
                                    </p:animEffect>
                                  </p:childTnLst>
                                </p:cTn>
                              </p:par>
                            </p:childTnLst>
                          </p:cTn>
                        </p:par>
                      </p:childTnLst>
                    </p:cTn>
                  </p:par>
                  <p:par>
                    <p:cTn id="195" fill="hold">
                      <p:stCondLst>
                        <p:cond delay="indefinite"/>
                      </p:stCondLst>
                      <p:childTnLst>
                        <p:par>
                          <p:cTn id="196" fill="hold">
                            <p:stCondLst>
                              <p:cond delay="0"/>
                            </p:stCondLst>
                            <p:childTnLst>
                              <p:par>
                                <p:cTn id="197" presetID="7" presetClass="emph" presetSubtype="2" fill="hold" nodeType="clickEffect">
                                  <p:stCondLst>
                                    <p:cond delay="0"/>
                                  </p:stCondLst>
                                  <p:childTnLst>
                                    <p:animClr clrSpc="rgb" dir="cw">
                                      <p:cBhvr>
                                        <p:cTn id="198" dur="2000" fill="hold"/>
                                        <p:tgtEl>
                                          <p:spTgt spid="12"/>
                                        </p:tgtEl>
                                        <p:attrNameLst>
                                          <p:attrName>stroke.color</p:attrName>
                                        </p:attrNameLst>
                                      </p:cBhvr>
                                      <p:to>
                                        <a:schemeClr val="accent2"/>
                                      </p:to>
                                    </p:animClr>
                                    <p:set>
                                      <p:cBhvr>
                                        <p:cTn id="199" dur="2000" fill="hold"/>
                                        <p:tgtEl>
                                          <p:spTgt spid="12"/>
                                        </p:tgtEl>
                                        <p:attrNameLst>
                                          <p:attrName>stroke.on</p:attrName>
                                        </p:attrNameLst>
                                      </p:cBhvr>
                                      <p:to>
                                        <p:strVal val="true"/>
                                      </p:to>
                                    </p:set>
                                  </p:childTnLst>
                                </p:cTn>
                              </p:par>
                            </p:childTnLst>
                          </p:cTn>
                        </p:par>
                      </p:childTnLst>
                    </p:cTn>
                  </p:par>
                  <p:par>
                    <p:cTn id="200" fill="hold">
                      <p:stCondLst>
                        <p:cond delay="indefinite"/>
                      </p:stCondLst>
                      <p:childTnLst>
                        <p:par>
                          <p:cTn id="201" fill="hold">
                            <p:stCondLst>
                              <p:cond delay="0"/>
                            </p:stCondLst>
                            <p:childTnLst>
                              <p:par>
                                <p:cTn id="202" presetID="9" presetClass="entr" presetSubtype="0" fill="hold" nodeType="clickEffect">
                                  <p:stCondLst>
                                    <p:cond delay="0"/>
                                  </p:stCondLst>
                                  <p:childTnLst>
                                    <p:set>
                                      <p:cBhvr>
                                        <p:cTn id="203" dur="1" fill="hold">
                                          <p:stCondLst>
                                            <p:cond delay="0"/>
                                          </p:stCondLst>
                                        </p:cTn>
                                        <p:tgtEl>
                                          <p:spTgt spid="57"/>
                                        </p:tgtEl>
                                        <p:attrNameLst>
                                          <p:attrName>style.visibility</p:attrName>
                                        </p:attrNameLst>
                                      </p:cBhvr>
                                      <p:to>
                                        <p:strVal val="visible"/>
                                      </p:to>
                                    </p:set>
                                    <p:animEffect transition="in" filter="dissolve">
                                      <p:cBhvr>
                                        <p:cTn id="204" dur="500"/>
                                        <p:tgtEl>
                                          <p:spTgt spid="57"/>
                                        </p:tgtEl>
                                      </p:cBhvr>
                                    </p:animEffect>
                                  </p:childTnLst>
                                </p:cTn>
                              </p:par>
                            </p:childTnLst>
                          </p:cTn>
                        </p:par>
                      </p:childTnLst>
                    </p:cTn>
                  </p:par>
                  <p:par>
                    <p:cTn id="205" fill="hold">
                      <p:stCondLst>
                        <p:cond delay="indefinite"/>
                      </p:stCondLst>
                      <p:childTnLst>
                        <p:par>
                          <p:cTn id="206" fill="hold">
                            <p:stCondLst>
                              <p:cond delay="0"/>
                            </p:stCondLst>
                            <p:childTnLst>
                              <p:par>
                                <p:cTn id="207" presetID="9" presetClass="entr" presetSubtype="0" fill="hold" nodeType="clickEffect">
                                  <p:stCondLst>
                                    <p:cond delay="0"/>
                                  </p:stCondLst>
                                  <p:childTnLst>
                                    <p:set>
                                      <p:cBhvr>
                                        <p:cTn id="208" dur="1" fill="hold">
                                          <p:stCondLst>
                                            <p:cond delay="0"/>
                                          </p:stCondLst>
                                        </p:cTn>
                                        <p:tgtEl>
                                          <p:spTgt spid="58">
                                            <p:txEl>
                                              <p:pRg st="4" end="4"/>
                                            </p:txEl>
                                          </p:spTgt>
                                        </p:tgtEl>
                                        <p:attrNameLst>
                                          <p:attrName>style.visibility</p:attrName>
                                        </p:attrNameLst>
                                      </p:cBhvr>
                                      <p:to>
                                        <p:strVal val="visible"/>
                                      </p:to>
                                    </p:set>
                                    <p:animEffect transition="in" filter="dissolve">
                                      <p:cBhvr>
                                        <p:cTn id="209" dur="500"/>
                                        <p:tgtEl>
                                          <p:spTgt spid="58">
                                            <p:txEl>
                                              <p:pRg st="4" end="4"/>
                                            </p:txEl>
                                          </p:spTgt>
                                        </p:tgtEl>
                                      </p:cBhvr>
                                    </p:animEffect>
                                  </p:childTnLst>
                                </p:cTn>
                              </p:par>
                            </p:childTnLst>
                          </p:cTn>
                        </p:par>
                      </p:childTnLst>
                    </p:cTn>
                  </p:par>
                  <p:par>
                    <p:cTn id="210" fill="hold">
                      <p:stCondLst>
                        <p:cond delay="indefinite"/>
                      </p:stCondLst>
                      <p:childTnLst>
                        <p:par>
                          <p:cTn id="211" fill="hold">
                            <p:stCondLst>
                              <p:cond delay="0"/>
                            </p:stCondLst>
                            <p:childTnLst>
                              <p:par>
                                <p:cTn id="212" presetID="9" presetClass="entr" presetSubtype="0" fill="hold" nodeType="clickEffect">
                                  <p:stCondLst>
                                    <p:cond delay="0"/>
                                  </p:stCondLst>
                                  <p:childTnLst>
                                    <p:set>
                                      <p:cBhvr>
                                        <p:cTn id="213" dur="1" fill="hold">
                                          <p:stCondLst>
                                            <p:cond delay="0"/>
                                          </p:stCondLst>
                                        </p:cTn>
                                        <p:tgtEl>
                                          <p:spTgt spid="62"/>
                                        </p:tgtEl>
                                        <p:attrNameLst>
                                          <p:attrName>style.visibility</p:attrName>
                                        </p:attrNameLst>
                                      </p:cBhvr>
                                      <p:to>
                                        <p:strVal val="visible"/>
                                      </p:to>
                                    </p:set>
                                    <p:animEffect transition="in" filter="dissolve">
                                      <p:cBhvr>
                                        <p:cTn id="214" dur="500"/>
                                        <p:tgtEl>
                                          <p:spTgt spid="62"/>
                                        </p:tgtEl>
                                      </p:cBhvr>
                                    </p:animEffect>
                                  </p:childTnLst>
                                </p:cTn>
                              </p:par>
                            </p:childTnLst>
                          </p:cTn>
                        </p:par>
                      </p:childTnLst>
                    </p:cTn>
                  </p:par>
                  <p:par>
                    <p:cTn id="215" fill="hold">
                      <p:stCondLst>
                        <p:cond delay="indefinite"/>
                      </p:stCondLst>
                      <p:childTnLst>
                        <p:par>
                          <p:cTn id="216" fill="hold">
                            <p:stCondLst>
                              <p:cond delay="0"/>
                            </p:stCondLst>
                            <p:childTnLst>
                              <p:par>
                                <p:cTn id="217" presetID="9" presetClass="entr" presetSubtype="0" fill="hold" nodeType="clickEffect">
                                  <p:stCondLst>
                                    <p:cond delay="0"/>
                                  </p:stCondLst>
                                  <p:childTnLst>
                                    <p:set>
                                      <p:cBhvr>
                                        <p:cTn id="218" dur="1" fill="hold">
                                          <p:stCondLst>
                                            <p:cond delay="0"/>
                                          </p:stCondLst>
                                        </p:cTn>
                                        <p:tgtEl>
                                          <p:spTgt spid="59">
                                            <p:txEl>
                                              <p:pRg st="4" end="4"/>
                                            </p:txEl>
                                          </p:spTgt>
                                        </p:tgtEl>
                                        <p:attrNameLst>
                                          <p:attrName>style.visibility</p:attrName>
                                        </p:attrNameLst>
                                      </p:cBhvr>
                                      <p:to>
                                        <p:strVal val="visible"/>
                                      </p:to>
                                    </p:set>
                                    <p:animEffect transition="in" filter="dissolve">
                                      <p:cBhvr>
                                        <p:cTn id="219" dur="500"/>
                                        <p:tgtEl>
                                          <p:spTgt spid="59">
                                            <p:txEl>
                                              <p:pRg st="4" end="4"/>
                                            </p:txEl>
                                          </p:spTgt>
                                        </p:tgtEl>
                                      </p:cBhvr>
                                    </p:animEffect>
                                  </p:childTnLst>
                                </p:cTn>
                              </p:par>
                            </p:childTnLst>
                          </p:cTn>
                        </p:par>
                      </p:childTnLst>
                    </p:cTn>
                  </p:par>
                  <p:par>
                    <p:cTn id="220" fill="hold">
                      <p:stCondLst>
                        <p:cond delay="indefinite"/>
                      </p:stCondLst>
                      <p:childTnLst>
                        <p:par>
                          <p:cTn id="221" fill="hold">
                            <p:stCondLst>
                              <p:cond delay="0"/>
                            </p:stCondLst>
                            <p:childTnLst>
                              <p:par>
                                <p:cTn id="222" presetID="7" presetClass="emph" presetSubtype="2" fill="hold" nodeType="clickEffect">
                                  <p:stCondLst>
                                    <p:cond delay="0"/>
                                  </p:stCondLst>
                                  <p:childTnLst>
                                    <p:animClr clrSpc="rgb" dir="cw">
                                      <p:cBhvr>
                                        <p:cTn id="223" dur="2000" fill="hold"/>
                                        <p:tgtEl>
                                          <p:spTgt spid="19"/>
                                        </p:tgtEl>
                                        <p:attrNameLst>
                                          <p:attrName>stroke.color</p:attrName>
                                        </p:attrNameLst>
                                      </p:cBhvr>
                                      <p:to>
                                        <a:schemeClr val="accent2"/>
                                      </p:to>
                                    </p:animClr>
                                    <p:set>
                                      <p:cBhvr>
                                        <p:cTn id="224" dur="2000" fill="hold"/>
                                        <p:tgtEl>
                                          <p:spTgt spid="19"/>
                                        </p:tgtEl>
                                        <p:attrNameLst>
                                          <p:attrName>stroke.on</p:attrName>
                                        </p:attrNameLst>
                                      </p:cBhvr>
                                      <p:to>
                                        <p:strVal val="true"/>
                                      </p:to>
                                    </p:set>
                                  </p:childTnLst>
                                </p:cTn>
                              </p:par>
                            </p:childTnLst>
                          </p:cTn>
                        </p:par>
                      </p:childTnLst>
                    </p:cTn>
                  </p:par>
                  <p:par>
                    <p:cTn id="225" fill="hold">
                      <p:stCondLst>
                        <p:cond delay="indefinite"/>
                      </p:stCondLst>
                      <p:childTnLst>
                        <p:par>
                          <p:cTn id="226" fill="hold">
                            <p:stCondLst>
                              <p:cond delay="0"/>
                            </p:stCondLst>
                            <p:childTnLst>
                              <p:par>
                                <p:cTn id="227" presetID="9" presetClass="entr" presetSubtype="0" fill="hold" nodeType="clickEffect">
                                  <p:stCondLst>
                                    <p:cond delay="0"/>
                                  </p:stCondLst>
                                  <p:childTnLst>
                                    <p:set>
                                      <p:cBhvr>
                                        <p:cTn id="228" dur="1" fill="hold">
                                          <p:stCondLst>
                                            <p:cond delay="0"/>
                                          </p:stCondLst>
                                        </p:cTn>
                                        <p:tgtEl>
                                          <p:spTgt spid="56"/>
                                        </p:tgtEl>
                                        <p:attrNameLst>
                                          <p:attrName>style.visibility</p:attrName>
                                        </p:attrNameLst>
                                      </p:cBhvr>
                                      <p:to>
                                        <p:strVal val="visible"/>
                                      </p:to>
                                    </p:set>
                                    <p:animEffect transition="in" filter="dissolve">
                                      <p:cBhvr>
                                        <p:cTn id="229" dur="500"/>
                                        <p:tgtEl>
                                          <p:spTgt spid="56"/>
                                        </p:tgtEl>
                                      </p:cBhvr>
                                    </p:animEffect>
                                  </p:childTnLst>
                                </p:cTn>
                              </p:par>
                            </p:childTnLst>
                          </p:cTn>
                        </p:par>
                      </p:childTnLst>
                    </p:cTn>
                  </p:par>
                  <p:par>
                    <p:cTn id="230" fill="hold">
                      <p:stCondLst>
                        <p:cond delay="indefinite"/>
                      </p:stCondLst>
                      <p:childTnLst>
                        <p:par>
                          <p:cTn id="231" fill="hold">
                            <p:stCondLst>
                              <p:cond delay="0"/>
                            </p:stCondLst>
                            <p:childTnLst>
                              <p:par>
                                <p:cTn id="232" presetID="9" presetClass="entr" presetSubtype="0" fill="hold" nodeType="clickEffect">
                                  <p:stCondLst>
                                    <p:cond delay="0"/>
                                  </p:stCondLst>
                                  <p:childTnLst>
                                    <p:set>
                                      <p:cBhvr>
                                        <p:cTn id="233" dur="1" fill="hold">
                                          <p:stCondLst>
                                            <p:cond delay="0"/>
                                          </p:stCondLst>
                                        </p:cTn>
                                        <p:tgtEl>
                                          <p:spTgt spid="58">
                                            <p:txEl>
                                              <p:pRg st="7" end="7"/>
                                            </p:txEl>
                                          </p:spTgt>
                                        </p:tgtEl>
                                        <p:attrNameLst>
                                          <p:attrName>style.visibility</p:attrName>
                                        </p:attrNameLst>
                                      </p:cBhvr>
                                      <p:to>
                                        <p:strVal val="visible"/>
                                      </p:to>
                                    </p:set>
                                    <p:animEffect transition="in" filter="dissolve">
                                      <p:cBhvr>
                                        <p:cTn id="234" dur="500"/>
                                        <p:tgtEl>
                                          <p:spTgt spid="58">
                                            <p:txEl>
                                              <p:pRg st="7" end="7"/>
                                            </p:txEl>
                                          </p:spTgt>
                                        </p:tgtEl>
                                      </p:cBhvr>
                                    </p:animEffect>
                                  </p:childTnLst>
                                </p:cTn>
                              </p:par>
                            </p:childTnLst>
                          </p:cTn>
                        </p:par>
                      </p:childTnLst>
                    </p:cTn>
                  </p:par>
                  <p:par>
                    <p:cTn id="235" fill="hold">
                      <p:stCondLst>
                        <p:cond delay="indefinite"/>
                      </p:stCondLst>
                      <p:childTnLst>
                        <p:par>
                          <p:cTn id="236" fill="hold">
                            <p:stCondLst>
                              <p:cond delay="0"/>
                            </p:stCondLst>
                            <p:childTnLst>
                              <p:par>
                                <p:cTn id="237" presetID="9" presetClass="entr" presetSubtype="0" fill="hold" nodeType="clickEffect">
                                  <p:stCondLst>
                                    <p:cond delay="0"/>
                                  </p:stCondLst>
                                  <p:childTnLst>
                                    <p:set>
                                      <p:cBhvr>
                                        <p:cTn id="238" dur="1" fill="hold">
                                          <p:stCondLst>
                                            <p:cond delay="0"/>
                                          </p:stCondLst>
                                        </p:cTn>
                                        <p:tgtEl>
                                          <p:spTgt spid="61"/>
                                        </p:tgtEl>
                                        <p:attrNameLst>
                                          <p:attrName>style.visibility</p:attrName>
                                        </p:attrNameLst>
                                      </p:cBhvr>
                                      <p:to>
                                        <p:strVal val="visible"/>
                                      </p:to>
                                    </p:set>
                                    <p:animEffect transition="in" filter="dissolve">
                                      <p:cBhvr>
                                        <p:cTn id="239" dur="500"/>
                                        <p:tgtEl>
                                          <p:spTgt spid="61"/>
                                        </p:tgtEl>
                                      </p:cBhvr>
                                    </p:animEffect>
                                  </p:childTnLst>
                                </p:cTn>
                              </p:par>
                            </p:childTnLst>
                          </p:cTn>
                        </p:par>
                      </p:childTnLst>
                    </p:cTn>
                  </p:par>
                  <p:par>
                    <p:cTn id="240" fill="hold">
                      <p:stCondLst>
                        <p:cond delay="indefinite"/>
                      </p:stCondLst>
                      <p:childTnLst>
                        <p:par>
                          <p:cTn id="241" fill="hold">
                            <p:stCondLst>
                              <p:cond delay="0"/>
                            </p:stCondLst>
                            <p:childTnLst>
                              <p:par>
                                <p:cTn id="242" presetID="9" presetClass="entr" presetSubtype="0" fill="hold" nodeType="clickEffect">
                                  <p:stCondLst>
                                    <p:cond delay="0"/>
                                  </p:stCondLst>
                                  <p:childTnLst>
                                    <p:set>
                                      <p:cBhvr>
                                        <p:cTn id="243" dur="1" fill="hold">
                                          <p:stCondLst>
                                            <p:cond delay="0"/>
                                          </p:stCondLst>
                                        </p:cTn>
                                        <p:tgtEl>
                                          <p:spTgt spid="59">
                                            <p:txEl>
                                              <p:pRg st="7" end="7"/>
                                            </p:txEl>
                                          </p:spTgt>
                                        </p:tgtEl>
                                        <p:attrNameLst>
                                          <p:attrName>style.visibility</p:attrName>
                                        </p:attrNameLst>
                                      </p:cBhvr>
                                      <p:to>
                                        <p:strVal val="visible"/>
                                      </p:to>
                                    </p:set>
                                    <p:animEffect transition="in" filter="dissolve">
                                      <p:cBhvr>
                                        <p:cTn id="244" dur="500"/>
                                        <p:tgtEl>
                                          <p:spTgt spid="59">
                                            <p:txEl>
                                              <p:pRg st="7" end="7"/>
                                            </p:txEl>
                                          </p:spTgt>
                                        </p:tgtEl>
                                      </p:cBhvr>
                                    </p:animEffect>
                                  </p:childTnLst>
                                </p:cTn>
                              </p:par>
                            </p:childTnLst>
                          </p:cTn>
                        </p:par>
                      </p:childTnLst>
                    </p:cTn>
                  </p:par>
                  <p:par>
                    <p:cTn id="245" fill="hold">
                      <p:stCondLst>
                        <p:cond delay="indefinite"/>
                      </p:stCondLst>
                      <p:childTnLst>
                        <p:par>
                          <p:cTn id="246" fill="hold">
                            <p:stCondLst>
                              <p:cond delay="0"/>
                            </p:stCondLst>
                            <p:childTnLst>
                              <p:par>
                                <p:cTn id="247" presetID="7" presetClass="emph" presetSubtype="2" fill="hold" nodeType="clickEffect">
                                  <p:stCondLst>
                                    <p:cond delay="0"/>
                                  </p:stCondLst>
                                  <p:childTnLst>
                                    <p:animClr clrSpc="rgb" dir="cw">
                                      <p:cBhvr>
                                        <p:cTn id="248" dur="2000" fill="hold"/>
                                        <p:tgtEl>
                                          <p:spTgt spid="8"/>
                                        </p:tgtEl>
                                        <p:attrNameLst>
                                          <p:attrName>stroke.color</p:attrName>
                                        </p:attrNameLst>
                                      </p:cBhvr>
                                      <p:to>
                                        <a:schemeClr val="accent2"/>
                                      </p:to>
                                    </p:animClr>
                                    <p:set>
                                      <p:cBhvr>
                                        <p:cTn id="249" dur="2000" fill="hold"/>
                                        <p:tgtEl>
                                          <p:spTgt spid="8"/>
                                        </p:tgtEl>
                                        <p:attrNameLst>
                                          <p:attrName>stroke.on</p:attrName>
                                        </p:attrNameLst>
                                      </p:cBhvr>
                                      <p:to>
                                        <p:strVal val="true"/>
                                      </p:to>
                                    </p:set>
                                  </p:childTnLst>
                                </p:cTn>
                              </p:par>
                            </p:childTnLst>
                          </p:cTn>
                        </p:par>
                      </p:childTnLst>
                    </p:cTn>
                  </p:par>
                  <p:par>
                    <p:cTn id="250" fill="hold">
                      <p:stCondLst>
                        <p:cond delay="indefinite"/>
                      </p:stCondLst>
                      <p:childTnLst>
                        <p:par>
                          <p:cTn id="251" fill="hold">
                            <p:stCondLst>
                              <p:cond delay="0"/>
                            </p:stCondLst>
                            <p:childTnLst>
                              <p:par>
                                <p:cTn id="252" presetID="9" presetClass="entr" presetSubtype="0" fill="hold" nodeType="clickEffect">
                                  <p:stCondLst>
                                    <p:cond delay="0"/>
                                  </p:stCondLst>
                                  <p:childTnLst>
                                    <p:set>
                                      <p:cBhvr>
                                        <p:cTn id="253" dur="1" fill="hold">
                                          <p:stCondLst>
                                            <p:cond delay="0"/>
                                          </p:stCondLst>
                                        </p:cTn>
                                        <p:tgtEl>
                                          <p:spTgt spid="64"/>
                                        </p:tgtEl>
                                        <p:attrNameLst>
                                          <p:attrName>style.visibility</p:attrName>
                                        </p:attrNameLst>
                                      </p:cBhvr>
                                      <p:to>
                                        <p:strVal val="visible"/>
                                      </p:to>
                                    </p:set>
                                    <p:animEffect transition="in" filter="dissolve">
                                      <p:cBhvr>
                                        <p:cTn id="254" dur="500"/>
                                        <p:tgtEl>
                                          <p:spTgt spid="64"/>
                                        </p:tgtEl>
                                      </p:cBhvr>
                                    </p:animEffect>
                                  </p:childTnLst>
                                </p:cTn>
                              </p:par>
                            </p:childTnLst>
                          </p:cTn>
                        </p:par>
                      </p:childTnLst>
                    </p:cTn>
                  </p:par>
                  <p:par>
                    <p:cTn id="255" fill="hold">
                      <p:stCondLst>
                        <p:cond delay="indefinite"/>
                      </p:stCondLst>
                      <p:childTnLst>
                        <p:par>
                          <p:cTn id="256" fill="hold">
                            <p:stCondLst>
                              <p:cond delay="0"/>
                            </p:stCondLst>
                            <p:childTnLst>
                              <p:par>
                                <p:cTn id="257" presetID="9" presetClass="entr" presetSubtype="0" fill="hold" nodeType="clickEffect">
                                  <p:stCondLst>
                                    <p:cond delay="0"/>
                                  </p:stCondLst>
                                  <p:childTnLst>
                                    <p:set>
                                      <p:cBhvr>
                                        <p:cTn id="258" dur="1" fill="hold">
                                          <p:stCondLst>
                                            <p:cond delay="0"/>
                                          </p:stCondLst>
                                        </p:cTn>
                                        <p:tgtEl>
                                          <p:spTgt spid="58">
                                            <p:txEl>
                                              <p:pRg st="2" end="2"/>
                                            </p:txEl>
                                          </p:spTgt>
                                        </p:tgtEl>
                                        <p:attrNameLst>
                                          <p:attrName>style.visibility</p:attrName>
                                        </p:attrNameLst>
                                      </p:cBhvr>
                                      <p:to>
                                        <p:strVal val="visible"/>
                                      </p:to>
                                    </p:set>
                                    <p:animEffect transition="in" filter="dissolve">
                                      <p:cBhvr>
                                        <p:cTn id="259" dur="500"/>
                                        <p:tgtEl>
                                          <p:spTgt spid="58">
                                            <p:txEl>
                                              <p:pRg st="2" end="2"/>
                                            </p:txEl>
                                          </p:spTgt>
                                        </p:tgtEl>
                                      </p:cBhvr>
                                    </p:animEffect>
                                  </p:childTnLst>
                                </p:cTn>
                              </p:par>
                            </p:childTnLst>
                          </p:cTn>
                        </p:par>
                      </p:childTnLst>
                    </p:cTn>
                  </p:par>
                  <p:par>
                    <p:cTn id="260" fill="hold">
                      <p:stCondLst>
                        <p:cond delay="indefinite"/>
                      </p:stCondLst>
                      <p:childTnLst>
                        <p:par>
                          <p:cTn id="261" fill="hold">
                            <p:stCondLst>
                              <p:cond delay="0"/>
                            </p:stCondLst>
                            <p:childTnLst>
                              <p:par>
                                <p:cTn id="262" presetID="9" presetClass="entr" presetSubtype="0" fill="hold" nodeType="clickEffect">
                                  <p:stCondLst>
                                    <p:cond delay="0"/>
                                  </p:stCondLst>
                                  <p:childTnLst>
                                    <p:set>
                                      <p:cBhvr>
                                        <p:cTn id="263" dur="1" fill="hold">
                                          <p:stCondLst>
                                            <p:cond delay="0"/>
                                          </p:stCondLst>
                                        </p:cTn>
                                        <p:tgtEl>
                                          <p:spTgt spid="65"/>
                                        </p:tgtEl>
                                        <p:attrNameLst>
                                          <p:attrName>style.visibility</p:attrName>
                                        </p:attrNameLst>
                                      </p:cBhvr>
                                      <p:to>
                                        <p:strVal val="visible"/>
                                      </p:to>
                                    </p:set>
                                    <p:animEffect transition="in" filter="dissolve">
                                      <p:cBhvr>
                                        <p:cTn id="264" dur="500"/>
                                        <p:tgtEl>
                                          <p:spTgt spid="65"/>
                                        </p:tgtEl>
                                      </p:cBhvr>
                                    </p:animEffect>
                                  </p:childTnLst>
                                </p:cTn>
                              </p:par>
                            </p:childTnLst>
                          </p:cTn>
                        </p:par>
                      </p:childTnLst>
                    </p:cTn>
                  </p:par>
                  <p:par>
                    <p:cTn id="265" fill="hold">
                      <p:stCondLst>
                        <p:cond delay="indefinite"/>
                      </p:stCondLst>
                      <p:childTnLst>
                        <p:par>
                          <p:cTn id="266" fill="hold">
                            <p:stCondLst>
                              <p:cond delay="0"/>
                            </p:stCondLst>
                            <p:childTnLst>
                              <p:par>
                                <p:cTn id="267" presetID="9" presetClass="entr" presetSubtype="0" fill="hold" nodeType="clickEffect">
                                  <p:stCondLst>
                                    <p:cond delay="0"/>
                                  </p:stCondLst>
                                  <p:childTnLst>
                                    <p:set>
                                      <p:cBhvr>
                                        <p:cTn id="268" dur="1" fill="hold">
                                          <p:stCondLst>
                                            <p:cond delay="0"/>
                                          </p:stCondLst>
                                        </p:cTn>
                                        <p:tgtEl>
                                          <p:spTgt spid="59">
                                            <p:txEl>
                                              <p:pRg st="2" end="2"/>
                                            </p:txEl>
                                          </p:spTgt>
                                        </p:tgtEl>
                                        <p:attrNameLst>
                                          <p:attrName>style.visibility</p:attrName>
                                        </p:attrNameLst>
                                      </p:cBhvr>
                                      <p:to>
                                        <p:strVal val="visible"/>
                                      </p:to>
                                    </p:set>
                                    <p:animEffect transition="in" filter="dissolve">
                                      <p:cBhvr>
                                        <p:cTn id="269" dur="500"/>
                                        <p:tgtEl>
                                          <p:spTgt spid="59">
                                            <p:txEl>
                                              <p:pRg st="2" end="2"/>
                                            </p:txEl>
                                          </p:spTgt>
                                        </p:tgtEl>
                                      </p:cBhvr>
                                    </p:animEffect>
                                  </p:childTnLst>
                                </p:cTn>
                              </p:par>
                            </p:childTnLst>
                          </p:cTn>
                        </p:par>
                      </p:childTnLst>
                    </p:cTn>
                  </p:par>
                  <p:par>
                    <p:cTn id="270" fill="hold">
                      <p:stCondLst>
                        <p:cond delay="indefinite"/>
                      </p:stCondLst>
                      <p:childTnLst>
                        <p:par>
                          <p:cTn id="271" fill="hold">
                            <p:stCondLst>
                              <p:cond delay="0"/>
                            </p:stCondLst>
                            <p:childTnLst>
                              <p:par>
                                <p:cTn id="272" presetID="7" presetClass="emph" presetSubtype="2" fill="hold" nodeType="clickEffect">
                                  <p:stCondLst>
                                    <p:cond delay="0"/>
                                  </p:stCondLst>
                                  <p:childTnLst>
                                    <p:animClr clrSpc="rgb" dir="cw">
                                      <p:cBhvr>
                                        <p:cTn id="273" dur="2000" fill="hold"/>
                                        <p:tgtEl>
                                          <p:spTgt spid="11"/>
                                        </p:tgtEl>
                                        <p:attrNameLst>
                                          <p:attrName>stroke.color</p:attrName>
                                        </p:attrNameLst>
                                      </p:cBhvr>
                                      <p:to>
                                        <a:schemeClr val="accent2"/>
                                      </p:to>
                                    </p:animClr>
                                    <p:set>
                                      <p:cBhvr>
                                        <p:cTn id="274" dur="2000" fill="hold"/>
                                        <p:tgtEl>
                                          <p:spTgt spid="11"/>
                                        </p:tgtEl>
                                        <p:attrNameLst>
                                          <p:attrName>stroke.on</p:attrName>
                                        </p:attrNameLst>
                                      </p:cBhvr>
                                      <p:to>
                                        <p:strVal val="true"/>
                                      </p:to>
                                    </p:set>
                                  </p:childTnLst>
                                </p:cTn>
                              </p:par>
                            </p:childTnLst>
                          </p:cTn>
                        </p:par>
                      </p:childTnLst>
                    </p:cTn>
                  </p:par>
                  <p:par>
                    <p:cTn id="275" fill="hold">
                      <p:stCondLst>
                        <p:cond delay="indefinite"/>
                      </p:stCondLst>
                      <p:childTnLst>
                        <p:par>
                          <p:cTn id="276" fill="hold">
                            <p:stCondLst>
                              <p:cond delay="0"/>
                            </p:stCondLst>
                            <p:childTnLst>
                              <p:par>
                                <p:cTn id="277" presetID="9" presetClass="entr" presetSubtype="0" fill="hold" nodeType="clickEffect">
                                  <p:stCondLst>
                                    <p:cond delay="0"/>
                                  </p:stCondLst>
                                  <p:childTnLst>
                                    <p:set>
                                      <p:cBhvr>
                                        <p:cTn id="278" dur="1" fill="hold">
                                          <p:stCondLst>
                                            <p:cond delay="0"/>
                                          </p:stCondLst>
                                        </p:cTn>
                                        <p:tgtEl>
                                          <p:spTgt spid="63"/>
                                        </p:tgtEl>
                                        <p:attrNameLst>
                                          <p:attrName>style.visibility</p:attrName>
                                        </p:attrNameLst>
                                      </p:cBhvr>
                                      <p:to>
                                        <p:strVal val="visible"/>
                                      </p:to>
                                    </p:set>
                                    <p:animEffect transition="in" filter="dissolve">
                                      <p:cBhvr>
                                        <p:cTn id="279" dur="500"/>
                                        <p:tgtEl>
                                          <p:spTgt spid="63"/>
                                        </p:tgtEl>
                                      </p:cBhvr>
                                    </p:animEffect>
                                  </p:childTnLst>
                                </p:cTn>
                              </p:par>
                            </p:childTnLst>
                          </p:cTn>
                        </p:par>
                      </p:childTnLst>
                    </p:cTn>
                  </p:par>
                  <p:par>
                    <p:cTn id="280" fill="hold">
                      <p:stCondLst>
                        <p:cond delay="indefinite"/>
                      </p:stCondLst>
                      <p:childTnLst>
                        <p:par>
                          <p:cTn id="281" fill="hold">
                            <p:stCondLst>
                              <p:cond delay="0"/>
                            </p:stCondLst>
                            <p:childTnLst>
                              <p:par>
                                <p:cTn id="282" presetID="9" presetClass="entr" presetSubtype="0" fill="hold" nodeType="clickEffect">
                                  <p:stCondLst>
                                    <p:cond delay="0"/>
                                  </p:stCondLst>
                                  <p:childTnLst>
                                    <p:set>
                                      <p:cBhvr>
                                        <p:cTn id="283" dur="1" fill="hold">
                                          <p:stCondLst>
                                            <p:cond delay="0"/>
                                          </p:stCondLst>
                                        </p:cTn>
                                        <p:tgtEl>
                                          <p:spTgt spid="58">
                                            <p:txEl>
                                              <p:pRg st="3" end="3"/>
                                            </p:txEl>
                                          </p:spTgt>
                                        </p:tgtEl>
                                        <p:attrNameLst>
                                          <p:attrName>style.visibility</p:attrName>
                                        </p:attrNameLst>
                                      </p:cBhvr>
                                      <p:to>
                                        <p:strVal val="visible"/>
                                      </p:to>
                                    </p:set>
                                    <p:animEffect transition="in" filter="dissolve">
                                      <p:cBhvr>
                                        <p:cTn id="284" dur="500"/>
                                        <p:tgtEl>
                                          <p:spTgt spid="58">
                                            <p:txEl>
                                              <p:pRg st="3" end="3"/>
                                            </p:txEl>
                                          </p:spTgt>
                                        </p:tgtEl>
                                      </p:cBhvr>
                                    </p:animEffect>
                                  </p:childTnLst>
                                </p:cTn>
                              </p:par>
                            </p:childTnLst>
                          </p:cTn>
                        </p:par>
                      </p:childTnLst>
                    </p:cTn>
                  </p:par>
                  <p:par>
                    <p:cTn id="285" fill="hold">
                      <p:stCondLst>
                        <p:cond delay="indefinite"/>
                      </p:stCondLst>
                      <p:childTnLst>
                        <p:par>
                          <p:cTn id="286" fill="hold">
                            <p:stCondLst>
                              <p:cond delay="0"/>
                            </p:stCondLst>
                            <p:childTnLst>
                              <p:par>
                                <p:cTn id="287" presetID="9" presetClass="entr" presetSubtype="0" fill="hold" nodeType="clickEffect">
                                  <p:stCondLst>
                                    <p:cond delay="0"/>
                                  </p:stCondLst>
                                  <p:childTnLst>
                                    <p:set>
                                      <p:cBhvr>
                                        <p:cTn id="288" dur="1" fill="hold">
                                          <p:stCondLst>
                                            <p:cond delay="0"/>
                                          </p:stCondLst>
                                        </p:cTn>
                                        <p:tgtEl>
                                          <p:spTgt spid="66"/>
                                        </p:tgtEl>
                                        <p:attrNameLst>
                                          <p:attrName>style.visibility</p:attrName>
                                        </p:attrNameLst>
                                      </p:cBhvr>
                                      <p:to>
                                        <p:strVal val="visible"/>
                                      </p:to>
                                    </p:set>
                                    <p:animEffect transition="in" filter="dissolve">
                                      <p:cBhvr>
                                        <p:cTn id="289" dur="500"/>
                                        <p:tgtEl>
                                          <p:spTgt spid="66"/>
                                        </p:tgtEl>
                                      </p:cBhvr>
                                    </p:animEffect>
                                  </p:childTnLst>
                                </p:cTn>
                              </p:par>
                            </p:childTnLst>
                          </p:cTn>
                        </p:par>
                      </p:childTnLst>
                    </p:cTn>
                  </p:par>
                  <p:par>
                    <p:cTn id="290" fill="hold">
                      <p:stCondLst>
                        <p:cond delay="indefinite"/>
                      </p:stCondLst>
                      <p:childTnLst>
                        <p:par>
                          <p:cTn id="291" fill="hold">
                            <p:stCondLst>
                              <p:cond delay="0"/>
                            </p:stCondLst>
                            <p:childTnLst>
                              <p:par>
                                <p:cTn id="292" presetID="9" presetClass="entr" presetSubtype="0" fill="hold" nodeType="clickEffect">
                                  <p:stCondLst>
                                    <p:cond delay="0"/>
                                  </p:stCondLst>
                                  <p:childTnLst>
                                    <p:set>
                                      <p:cBhvr>
                                        <p:cTn id="293" dur="1" fill="hold">
                                          <p:stCondLst>
                                            <p:cond delay="0"/>
                                          </p:stCondLst>
                                        </p:cTn>
                                        <p:tgtEl>
                                          <p:spTgt spid="59">
                                            <p:txEl>
                                              <p:pRg st="3" end="3"/>
                                            </p:txEl>
                                          </p:spTgt>
                                        </p:tgtEl>
                                        <p:attrNameLst>
                                          <p:attrName>style.visibility</p:attrName>
                                        </p:attrNameLst>
                                      </p:cBhvr>
                                      <p:to>
                                        <p:strVal val="visible"/>
                                      </p:to>
                                    </p:set>
                                    <p:animEffect transition="in" filter="dissolve">
                                      <p:cBhvr>
                                        <p:cTn id="294" dur="500"/>
                                        <p:tgtEl>
                                          <p:spTgt spid="59">
                                            <p:txEl>
                                              <p:pRg st="3" end="3"/>
                                            </p:txEl>
                                          </p:spTgt>
                                        </p:tgtEl>
                                      </p:cBhvr>
                                    </p:animEffect>
                                  </p:childTnLst>
                                </p:cTn>
                              </p:par>
                            </p:childTnLst>
                          </p:cTn>
                        </p:par>
                      </p:childTnLst>
                    </p:cTn>
                  </p:par>
                  <p:par>
                    <p:cTn id="295" fill="hold">
                      <p:stCondLst>
                        <p:cond delay="indefinite"/>
                      </p:stCondLst>
                      <p:childTnLst>
                        <p:par>
                          <p:cTn id="296" fill="hold">
                            <p:stCondLst>
                              <p:cond delay="0"/>
                            </p:stCondLst>
                            <p:childTnLst>
                              <p:par>
                                <p:cTn id="297" presetID="7" presetClass="emph" presetSubtype="2" fill="hold" nodeType="clickEffect">
                                  <p:stCondLst>
                                    <p:cond delay="0"/>
                                  </p:stCondLst>
                                  <p:childTnLst>
                                    <p:animClr clrSpc="rgb" dir="cw">
                                      <p:cBhvr>
                                        <p:cTn id="298" dur="2000" fill="hold"/>
                                        <p:tgtEl>
                                          <p:spTgt spid="13"/>
                                        </p:tgtEl>
                                        <p:attrNameLst>
                                          <p:attrName>stroke.color</p:attrName>
                                        </p:attrNameLst>
                                      </p:cBhvr>
                                      <p:to>
                                        <a:schemeClr val="accent2"/>
                                      </p:to>
                                    </p:animClr>
                                    <p:set>
                                      <p:cBhvr>
                                        <p:cTn id="299" dur="2000" fill="hold"/>
                                        <p:tgtEl>
                                          <p:spTgt spid="13"/>
                                        </p:tgtEl>
                                        <p:attrNameLst>
                                          <p:attrName>stroke.on</p:attrName>
                                        </p:attrNameLst>
                                      </p:cBhvr>
                                      <p:to>
                                        <p:strVal val="true"/>
                                      </p:to>
                                    </p:set>
                                  </p:childTnLst>
                                </p:cTn>
                              </p:par>
                            </p:childTnLst>
                          </p:cTn>
                        </p:par>
                      </p:childTnLst>
                    </p:cTn>
                  </p:par>
                  <p:par>
                    <p:cTn id="300" fill="hold">
                      <p:stCondLst>
                        <p:cond delay="indefinite"/>
                      </p:stCondLst>
                      <p:childTnLst>
                        <p:par>
                          <p:cTn id="301" fill="hold">
                            <p:stCondLst>
                              <p:cond delay="0"/>
                            </p:stCondLst>
                            <p:childTnLst>
                              <p:par>
                                <p:cTn id="302" presetID="7" presetClass="emph" presetSubtype="2" fill="hold" nodeType="clickEffect">
                                  <p:stCondLst>
                                    <p:cond delay="0"/>
                                  </p:stCondLst>
                                  <p:childTnLst>
                                    <p:animClr clrSpc="rgb" dir="cw">
                                      <p:cBhvr>
                                        <p:cTn id="303" dur="2000" fill="hold"/>
                                        <p:tgtEl>
                                          <p:spTgt spid="29"/>
                                        </p:tgtEl>
                                        <p:attrNameLst>
                                          <p:attrName>stroke.color</p:attrName>
                                        </p:attrNameLst>
                                      </p:cBhvr>
                                      <p:to>
                                        <a:schemeClr val="accent2"/>
                                      </p:to>
                                    </p:animClr>
                                    <p:set>
                                      <p:cBhvr>
                                        <p:cTn id="304" dur="2000" fill="hold"/>
                                        <p:tgtEl>
                                          <p:spTgt spid="29"/>
                                        </p:tgtEl>
                                        <p:attrNameLst>
                                          <p:attrName>stroke.on</p:attrName>
                                        </p:attrNameLst>
                                      </p:cBhvr>
                                      <p:to>
                                        <p:strVal val="true"/>
                                      </p:to>
                                    </p:set>
                                  </p:childTnLst>
                                </p:cTn>
                              </p:par>
                            </p:childTnLst>
                          </p:cTn>
                        </p:par>
                      </p:childTnLst>
                    </p:cTn>
                  </p:par>
                  <p:par>
                    <p:cTn id="305" fill="hold">
                      <p:stCondLst>
                        <p:cond delay="indefinite"/>
                      </p:stCondLst>
                      <p:childTnLst>
                        <p:par>
                          <p:cTn id="306" fill="hold">
                            <p:stCondLst>
                              <p:cond delay="0"/>
                            </p:stCondLst>
                            <p:childTnLst>
                              <p:par>
                                <p:cTn id="307" presetID="7" presetClass="emph" presetSubtype="2" fill="hold" nodeType="clickEffect">
                                  <p:stCondLst>
                                    <p:cond delay="0"/>
                                  </p:stCondLst>
                                  <p:childTnLst>
                                    <p:animClr clrSpc="rgb" dir="cw">
                                      <p:cBhvr>
                                        <p:cTn id="308" dur="2000" fill="hold"/>
                                        <p:tgtEl>
                                          <p:spTgt spid="30"/>
                                        </p:tgtEl>
                                        <p:attrNameLst>
                                          <p:attrName>stroke.color</p:attrName>
                                        </p:attrNameLst>
                                      </p:cBhvr>
                                      <p:to>
                                        <a:schemeClr val="accent2"/>
                                      </p:to>
                                    </p:animClr>
                                    <p:set>
                                      <p:cBhvr>
                                        <p:cTn id="309" dur="2000" fill="hold"/>
                                        <p:tgtEl>
                                          <p:spTgt spid="30"/>
                                        </p:tgtEl>
                                        <p:attrNameLst>
                                          <p:attrName>stroke.on</p:attrName>
                                        </p:attrNameLst>
                                      </p:cBhvr>
                                      <p:to>
                                        <p:strVal val="true"/>
                                      </p:to>
                                    </p:set>
                                  </p:childTnLst>
                                </p:cTn>
                              </p:par>
                            </p:childTnLst>
                          </p:cTn>
                        </p:par>
                      </p:childTnLst>
                    </p:cTn>
                  </p:par>
                  <p:par>
                    <p:cTn id="310" fill="hold">
                      <p:stCondLst>
                        <p:cond delay="indefinite"/>
                      </p:stCondLst>
                      <p:childTnLst>
                        <p:par>
                          <p:cTn id="311" fill="hold">
                            <p:stCondLst>
                              <p:cond delay="0"/>
                            </p:stCondLst>
                            <p:childTnLst>
                              <p:par>
                                <p:cTn id="312" presetID="9" presetClass="entr" presetSubtype="0" fill="hold" nodeType="clickEffect">
                                  <p:stCondLst>
                                    <p:cond delay="0"/>
                                  </p:stCondLst>
                                  <p:childTnLst>
                                    <p:set>
                                      <p:cBhvr>
                                        <p:cTn id="313" dur="1" fill="hold">
                                          <p:stCondLst>
                                            <p:cond delay="0"/>
                                          </p:stCondLst>
                                        </p:cTn>
                                        <p:tgtEl>
                                          <p:spTgt spid="73"/>
                                        </p:tgtEl>
                                        <p:attrNameLst>
                                          <p:attrName>style.visibility</p:attrName>
                                        </p:attrNameLst>
                                      </p:cBhvr>
                                      <p:to>
                                        <p:strVal val="visible"/>
                                      </p:to>
                                    </p:set>
                                    <p:animEffect transition="in" filter="dissolve">
                                      <p:cBhvr>
                                        <p:cTn id="314" dur="500"/>
                                        <p:tgtEl>
                                          <p:spTgt spid="73"/>
                                        </p:tgtEl>
                                      </p:cBhvr>
                                    </p:animEffect>
                                  </p:childTnLst>
                                </p:cTn>
                              </p:par>
                            </p:childTnLst>
                          </p:cTn>
                        </p:par>
                      </p:childTnLst>
                    </p:cTn>
                  </p:par>
                  <p:par>
                    <p:cTn id="315" fill="hold">
                      <p:stCondLst>
                        <p:cond delay="indefinite"/>
                      </p:stCondLst>
                      <p:childTnLst>
                        <p:par>
                          <p:cTn id="316" fill="hold">
                            <p:stCondLst>
                              <p:cond delay="0"/>
                            </p:stCondLst>
                            <p:childTnLst>
                              <p:par>
                                <p:cTn id="317" presetID="9" presetClass="entr" presetSubtype="0" fill="hold" nodeType="clickEffect">
                                  <p:stCondLst>
                                    <p:cond delay="0"/>
                                  </p:stCondLst>
                                  <p:childTnLst>
                                    <p:set>
                                      <p:cBhvr>
                                        <p:cTn id="318" dur="1" fill="hold">
                                          <p:stCondLst>
                                            <p:cond delay="0"/>
                                          </p:stCondLst>
                                        </p:cTn>
                                        <p:tgtEl>
                                          <p:spTgt spid="58">
                                            <p:txEl>
                                              <p:pRg st="6" end="6"/>
                                            </p:txEl>
                                          </p:spTgt>
                                        </p:tgtEl>
                                        <p:attrNameLst>
                                          <p:attrName>style.visibility</p:attrName>
                                        </p:attrNameLst>
                                      </p:cBhvr>
                                      <p:to>
                                        <p:strVal val="visible"/>
                                      </p:to>
                                    </p:set>
                                    <p:animEffect transition="in" filter="dissolve">
                                      <p:cBhvr>
                                        <p:cTn id="319" dur="500"/>
                                        <p:tgtEl>
                                          <p:spTgt spid="58">
                                            <p:txEl>
                                              <p:pRg st="6" end="6"/>
                                            </p:txEl>
                                          </p:spTgt>
                                        </p:tgtEl>
                                      </p:cBhvr>
                                    </p:animEffect>
                                  </p:childTnLst>
                                </p:cTn>
                              </p:par>
                            </p:childTnLst>
                          </p:cTn>
                        </p:par>
                      </p:childTnLst>
                    </p:cTn>
                  </p:par>
                  <p:par>
                    <p:cTn id="320" fill="hold">
                      <p:stCondLst>
                        <p:cond delay="indefinite"/>
                      </p:stCondLst>
                      <p:childTnLst>
                        <p:par>
                          <p:cTn id="321" fill="hold">
                            <p:stCondLst>
                              <p:cond delay="0"/>
                            </p:stCondLst>
                            <p:childTnLst>
                              <p:par>
                                <p:cTn id="322" presetID="9" presetClass="entr" presetSubtype="0" fill="hold" nodeType="clickEffect">
                                  <p:stCondLst>
                                    <p:cond delay="0"/>
                                  </p:stCondLst>
                                  <p:childTnLst>
                                    <p:set>
                                      <p:cBhvr>
                                        <p:cTn id="323" dur="1" fill="hold">
                                          <p:stCondLst>
                                            <p:cond delay="0"/>
                                          </p:stCondLst>
                                        </p:cTn>
                                        <p:tgtEl>
                                          <p:spTgt spid="75"/>
                                        </p:tgtEl>
                                        <p:attrNameLst>
                                          <p:attrName>style.visibility</p:attrName>
                                        </p:attrNameLst>
                                      </p:cBhvr>
                                      <p:to>
                                        <p:strVal val="visible"/>
                                      </p:to>
                                    </p:set>
                                    <p:animEffect transition="in" filter="dissolve">
                                      <p:cBhvr>
                                        <p:cTn id="324" dur="500"/>
                                        <p:tgtEl>
                                          <p:spTgt spid="75"/>
                                        </p:tgtEl>
                                      </p:cBhvr>
                                    </p:animEffect>
                                  </p:childTnLst>
                                </p:cTn>
                              </p:par>
                            </p:childTnLst>
                          </p:cTn>
                        </p:par>
                      </p:childTnLst>
                    </p:cTn>
                  </p:par>
                  <p:par>
                    <p:cTn id="325" fill="hold">
                      <p:stCondLst>
                        <p:cond delay="indefinite"/>
                      </p:stCondLst>
                      <p:childTnLst>
                        <p:par>
                          <p:cTn id="326" fill="hold">
                            <p:stCondLst>
                              <p:cond delay="0"/>
                            </p:stCondLst>
                            <p:childTnLst>
                              <p:par>
                                <p:cTn id="327" presetID="9" presetClass="entr" presetSubtype="0" fill="hold" nodeType="clickEffect">
                                  <p:stCondLst>
                                    <p:cond delay="0"/>
                                  </p:stCondLst>
                                  <p:childTnLst>
                                    <p:set>
                                      <p:cBhvr>
                                        <p:cTn id="328" dur="1" fill="hold">
                                          <p:stCondLst>
                                            <p:cond delay="0"/>
                                          </p:stCondLst>
                                        </p:cTn>
                                        <p:tgtEl>
                                          <p:spTgt spid="59">
                                            <p:txEl>
                                              <p:pRg st="6" end="6"/>
                                            </p:txEl>
                                          </p:spTgt>
                                        </p:tgtEl>
                                        <p:attrNameLst>
                                          <p:attrName>style.visibility</p:attrName>
                                        </p:attrNameLst>
                                      </p:cBhvr>
                                      <p:to>
                                        <p:strVal val="visible"/>
                                      </p:to>
                                    </p:set>
                                    <p:animEffect transition="in" filter="dissolve">
                                      <p:cBhvr>
                                        <p:cTn id="329" dur="500"/>
                                        <p:tgtEl>
                                          <p:spTgt spid="59">
                                            <p:txEl>
                                              <p:pRg st="6" end="6"/>
                                            </p:txEl>
                                          </p:spTgt>
                                        </p:tgtEl>
                                      </p:cBhvr>
                                    </p:animEffect>
                                  </p:childTnLst>
                                </p:cTn>
                              </p:par>
                            </p:childTnLst>
                          </p:cTn>
                        </p:par>
                      </p:childTnLst>
                    </p:cTn>
                  </p:par>
                  <p:par>
                    <p:cTn id="330" fill="hold">
                      <p:stCondLst>
                        <p:cond delay="indefinite"/>
                      </p:stCondLst>
                      <p:childTnLst>
                        <p:par>
                          <p:cTn id="331" fill="hold">
                            <p:stCondLst>
                              <p:cond delay="0"/>
                            </p:stCondLst>
                            <p:childTnLst>
                              <p:par>
                                <p:cTn id="332" presetID="7" presetClass="emph" presetSubtype="2" fill="hold" nodeType="clickEffect">
                                  <p:stCondLst>
                                    <p:cond delay="0"/>
                                  </p:stCondLst>
                                  <p:childTnLst>
                                    <p:animClr clrSpc="rgb" dir="cw">
                                      <p:cBhvr>
                                        <p:cTn id="333" dur="2000" fill="hold"/>
                                        <p:tgtEl>
                                          <p:spTgt spid="9"/>
                                        </p:tgtEl>
                                        <p:attrNameLst>
                                          <p:attrName>stroke.color</p:attrName>
                                        </p:attrNameLst>
                                      </p:cBhvr>
                                      <p:to>
                                        <a:schemeClr val="accent2"/>
                                      </p:to>
                                    </p:animClr>
                                    <p:set>
                                      <p:cBhvr>
                                        <p:cTn id="334" dur="2000" fill="hold"/>
                                        <p:tgtEl>
                                          <p:spTgt spid="9"/>
                                        </p:tgtEl>
                                        <p:attrNameLst>
                                          <p:attrName>stroke.on</p:attrName>
                                        </p:attrNameLst>
                                      </p:cBhvr>
                                      <p:to>
                                        <p:strVal val="true"/>
                                      </p:to>
                                    </p:set>
                                  </p:childTnLst>
                                </p:cTn>
                              </p:par>
                            </p:childTnLst>
                          </p:cTn>
                        </p:par>
                      </p:childTnLst>
                    </p:cTn>
                  </p:par>
                  <p:par>
                    <p:cTn id="335" fill="hold">
                      <p:stCondLst>
                        <p:cond delay="indefinite"/>
                      </p:stCondLst>
                      <p:childTnLst>
                        <p:par>
                          <p:cTn id="336" fill="hold">
                            <p:stCondLst>
                              <p:cond delay="0"/>
                            </p:stCondLst>
                            <p:childTnLst>
                              <p:par>
                                <p:cTn id="337" presetID="7" presetClass="emph" presetSubtype="2" fill="hold" nodeType="clickEffect">
                                  <p:stCondLst>
                                    <p:cond delay="0"/>
                                  </p:stCondLst>
                                  <p:childTnLst>
                                    <p:animClr clrSpc="rgb" dir="cw">
                                      <p:cBhvr>
                                        <p:cTn id="338" dur="2000" fill="hold"/>
                                        <p:tgtEl>
                                          <p:spTgt spid="18"/>
                                        </p:tgtEl>
                                        <p:attrNameLst>
                                          <p:attrName>stroke.color</p:attrName>
                                        </p:attrNameLst>
                                      </p:cBhvr>
                                      <p:to>
                                        <a:schemeClr val="accent2"/>
                                      </p:to>
                                    </p:animClr>
                                    <p:set>
                                      <p:cBhvr>
                                        <p:cTn id="339" dur="2000" fill="hold"/>
                                        <p:tgtEl>
                                          <p:spTgt spid="18"/>
                                        </p:tgtEl>
                                        <p:attrNameLst>
                                          <p:attrName>stroke.on</p:attrName>
                                        </p:attrNameLst>
                                      </p:cBhvr>
                                      <p:to>
                                        <p:strVal val="true"/>
                                      </p:to>
                                    </p:set>
                                  </p:childTnLst>
                                </p:cTn>
                              </p:par>
                            </p:childTnLst>
                          </p:cTn>
                        </p:par>
                      </p:childTnLst>
                    </p:cTn>
                  </p:par>
                  <p:par>
                    <p:cTn id="340" fill="hold">
                      <p:stCondLst>
                        <p:cond delay="indefinite"/>
                      </p:stCondLst>
                      <p:childTnLst>
                        <p:par>
                          <p:cTn id="341" fill="hold">
                            <p:stCondLst>
                              <p:cond delay="0"/>
                            </p:stCondLst>
                            <p:childTnLst>
                              <p:par>
                                <p:cTn id="342" presetID="9" presetClass="entr" presetSubtype="0" fill="hold" nodeType="clickEffect">
                                  <p:stCondLst>
                                    <p:cond delay="0"/>
                                  </p:stCondLst>
                                  <p:childTnLst>
                                    <p:set>
                                      <p:cBhvr>
                                        <p:cTn id="343" dur="1" fill="hold">
                                          <p:stCondLst>
                                            <p:cond delay="0"/>
                                          </p:stCondLst>
                                        </p:cTn>
                                        <p:tgtEl>
                                          <p:spTgt spid="68"/>
                                        </p:tgtEl>
                                        <p:attrNameLst>
                                          <p:attrName>style.visibility</p:attrName>
                                        </p:attrNameLst>
                                      </p:cBhvr>
                                      <p:to>
                                        <p:strVal val="visible"/>
                                      </p:to>
                                    </p:set>
                                    <p:animEffect transition="in" filter="dissolve">
                                      <p:cBhvr>
                                        <p:cTn id="344" dur="500"/>
                                        <p:tgtEl>
                                          <p:spTgt spid="68"/>
                                        </p:tgtEl>
                                      </p:cBhvr>
                                    </p:animEffect>
                                  </p:childTnLst>
                                </p:cTn>
                              </p:par>
                            </p:childTnLst>
                          </p:cTn>
                        </p:par>
                      </p:childTnLst>
                    </p:cTn>
                  </p:par>
                  <p:par>
                    <p:cTn id="345" fill="hold">
                      <p:stCondLst>
                        <p:cond delay="indefinite"/>
                      </p:stCondLst>
                      <p:childTnLst>
                        <p:par>
                          <p:cTn id="346" fill="hold">
                            <p:stCondLst>
                              <p:cond delay="0"/>
                            </p:stCondLst>
                            <p:childTnLst>
                              <p:par>
                                <p:cTn id="347" presetID="9" presetClass="entr" presetSubtype="0" fill="hold" nodeType="clickEffect">
                                  <p:stCondLst>
                                    <p:cond delay="0"/>
                                  </p:stCondLst>
                                  <p:childTnLst>
                                    <p:set>
                                      <p:cBhvr>
                                        <p:cTn id="348" dur="1" fill="hold">
                                          <p:stCondLst>
                                            <p:cond delay="0"/>
                                          </p:stCondLst>
                                        </p:cTn>
                                        <p:tgtEl>
                                          <p:spTgt spid="58">
                                            <p:txEl>
                                              <p:pRg st="5" end="5"/>
                                            </p:txEl>
                                          </p:spTgt>
                                        </p:tgtEl>
                                        <p:attrNameLst>
                                          <p:attrName>style.visibility</p:attrName>
                                        </p:attrNameLst>
                                      </p:cBhvr>
                                      <p:to>
                                        <p:strVal val="visible"/>
                                      </p:to>
                                    </p:set>
                                    <p:animEffect transition="in" filter="dissolve">
                                      <p:cBhvr>
                                        <p:cTn id="349" dur="500"/>
                                        <p:tgtEl>
                                          <p:spTgt spid="58">
                                            <p:txEl>
                                              <p:pRg st="5" end="5"/>
                                            </p:txEl>
                                          </p:spTgt>
                                        </p:tgtEl>
                                      </p:cBhvr>
                                    </p:animEffect>
                                  </p:childTnLst>
                                </p:cTn>
                              </p:par>
                            </p:childTnLst>
                          </p:cTn>
                        </p:par>
                      </p:childTnLst>
                    </p:cTn>
                  </p:par>
                  <p:par>
                    <p:cTn id="350" fill="hold">
                      <p:stCondLst>
                        <p:cond delay="indefinite"/>
                      </p:stCondLst>
                      <p:childTnLst>
                        <p:par>
                          <p:cTn id="351" fill="hold">
                            <p:stCondLst>
                              <p:cond delay="0"/>
                            </p:stCondLst>
                            <p:childTnLst>
                              <p:par>
                                <p:cTn id="352" presetID="9" presetClass="entr" presetSubtype="0" fill="hold" nodeType="clickEffect">
                                  <p:stCondLst>
                                    <p:cond delay="0"/>
                                  </p:stCondLst>
                                  <p:childTnLst>
                                    <p:set>
                                      <p:cBhvr>
                                        <p:cTn id="353" dur="1" fill="hold">
                                          <p:stCondLst>
                                            <p:cond delay="0"/>
                                          </p:stCondLst>
                                        </p:cTn>
                                        <p:tgtEl>
                                          <p:spTgt spid="70"/>
                                        </p:tgtEl>
                                        <p:attrNameLst>
                                          <p:attrName>style.visibility</p:attrName>
                                        </p:attrNameLst>
                                      </p:cBhvr>
                                      <p:to>
                                        <p:strVal val="visible"/>
                                      </p:to>
                                    </p:set>
                                    <p:animEffect transition="in" filter="dissolve">
                                      <p:cBhvr>
                                        <p:cTn id="354" dur="500"/>
                                        <p:tgtEl>
                                          <p:spTgt spid="70"/>
                                        </p:tgtEl>
                                      </p:cBhvr>
                                    </p:animEffect>
                                  </p:childTnLst>
                                </p:cTn>
                              </p:par>
                            </p:childTnLst>
                          </p:cTn>
                        </p:par>
                      </p:childTnLst>
                    </p:cTn>
                  </p:par>
                  <p:par>
                    <p:cTn id="355" fill="hold">
                      <p:stCondLst>
                        <p:cond delay="indefinite"/>
                      </p:stCondLst>
                      <p:childTnLst>
                        <p:par>
                          <p:cTn id="356" fill="hold">
                            <p:stCondLst>
                              <p:cond delay="0"/>
                            </p:stCondLst>
                            <p:childTnLst>
                              <p:par>
                                <p:cTn id="357" presetID="9" presetClass="entr" presetSubtype="0" fill="hold" nodeType="clickEffect">
                                  <p:stCondLst>
                                    <p:cond delay="0"/>
                                  </p:stCondLst>
                                  <p:childTnLst>
                                    <p:set>
                                      <p:cBhvr>
                                        <p:cTn id="358" dur="1" fill="hold">
                                          <p:stCondLst>
                                            <p:cond delay="0"/>
                                          </p:stCondLst>
                                        </p:cTn>
                                        <p:tgtEl>
                                          <p:spTgt spid="59">
                                            <p:txEl>
                                              <p:pRg st="5" end="5"/>
                                            </p:txEl>
                                          </p:spTgt>
                                        </p:tgtEl>
                                        <p:attrNameLst>
                                          <p:attrName>style.visibility</p:attrName>
                                        </p:attrNameLst>
                                      </p:cBhvr>
                                      <p:to>
                                        <p:strVal val="visible"/>
                                      </p:to>
                                    </p:set>
                                    <p:animEffect transition="in" filter="dissolve">
                                      <p:cBhvr>
                                        <p:cTn id="359" dur="500"/>
                                        <p:tgtEl>
                                          <p:spTgt spid="59">
                                            <p:txEl>
                                              <p:pRg st="5" end="5"/>
                                            </p:txEl>
                                          </p:spTgt>
                                        </p:tgtEl>
                                      </p:cBhvr>
                                    </p:animEffect>
                                  </p:childTnLst>
                                </p:cTn>
                              </p:par>
                            </p:childTnLst>
                          </p:cTn>
                        </p:par>
                      </p:childTnLst>
                    </p:cTn>
                  </p:par>
                  <p:par>
                    <p:cTn id="360" fill="hold">
                      <p:stCondLst>
                        <p:cond delay="indefinite"/>
                      </p:stCondLst>
                      <p:childTnLst>
                        <p:par>
                          <p:cTn id="361" fill="hold">
                            <p:stCondLst>
                              <p:cond delay="0"/>
                            </p:stCondLst>
                            <p:childTnLst>
                              <p:par>
                                <p:cTn id="362" presetID="7" presetClass="emph" presetSubtype="2" fill="hold" nodeType="clickEffect">
                                  <p:stCondLst>
                                    <p:cond delay="0"/>
                                  </p:stCondLst>
                                  <p:childTnLst>
                                    <p:animClr clrSpc="rgb" dir="cw">
                                      <p:cBhvr>
                                        <p:cTn id="363" dur="2000" fill="hold"/>
                                        <p:tgtEl>
                                          <p:spTgt spid="16"/>
                                        </p:tgtEl>
                                        <p:attrNameLst>
                                          <p:attrName>stroke.color</p:attrName>
                                        </p:attrNameLst>
                                      </p:cBhvr>
                                      <p:to>
                                        <a:schemeClr val="accent2"/>
                                      </p:to>
                                    </p:animClr>
                                    <p:set>
                                      <p:cBhvr>
                                        <p:cTn id="364" dur="2000" fill="hold"/>
                                        <p:tgtEl>
                                          <p:spTgt spid="16"/>
                                        </p:tgtEl>
                                        <p:attrNameLst>
                                          <p:attrName>stroke.on</p:attrName>
                                        </p:attrNameLst>
                                      </p:cBhvr>
                                      <p:to>
                                        <p:strVal val="true"/>
                                      </p:to>
                                    </p:set>
                                  </p:childTnLst>
                                </p:cTn>
                              </p:par>
                            </p:childTnLst>
                          </p:cTn>
                        </p:par>
                      </p:childTnLst>
                    </p:cTn>
                  </p:par>
                  <p:par>
                    <p:cTn id="365" fill="hold">
                      <p:stCondLst>
                        <p:cond delay="indefinite"/>
                      </p:stCondLst>
                      <p:childTnLst>
                        <p:par>
                          <p:cTn id="366" fill="hold">
                            <p:stCondLst>
                              <p:cond delay="0"/>
                            </p:stCondLst>
                            <p:childTnLst>
                              <p:par>
                                <p:cTn id="367" presetID="7" presetClass="emph" presetSubtype="2" fill="hold" nodeType="clickEffect">
                                  <p:stCondLst>
                                    <p:cond delay="0"/>
                                  </p:stCondLst>
                                  <p:childTnLst>
                                    <p:animClr clrSpc="rgb" dir="cw">
                                      <p:cBhvr>
                                        <p:cTn id="368" dur="2000" fill="hold"/>
                                        <p:tgtEl>
                                          <p:spTgt spid="15"/>
                                        </p:tgtEl>
                                        <p:attrNameLst>
                                          <p:attrName>stroke.color</p:attrName>
                                        </p:attrNameLst>
                                      </p:cBhvr>
                                      <p:to>
                                        <a:schemeClr val="accent2"/>
                                      </p:to>
                                    </p:animClr>
                                    <p:set>
                                      <p:cBhvr>
                                        <p:cTn id="369" dur="2000" fill="hold"/>
                                        <p:tgtEl>
                                          <p:spTgt spid="15"/>
                                        </p:tgtEl>
                                        <p:attrNameLst>
                                          <p:attrName>stroke.on</p:attrName>
                                        </p:attrNameLst>
                                      </p:cBhvr>
                                      <p:to>
                                        <p:strVal val="true"/>
                                      </p:to>
                                    </p:set>
                                  </p:childTnLst>
                                </p:cTn>
                              </p:par>
                            </p:childTnLst>
                          </p:cTn>
                        </p:par>
                      </p:childTnLst>
                    </p:cTn>
                  </p:par>
                  <p:par>
                    <p:cTn id="370" fill="hold">
                      <p:stCondLst>
                        <p:cond delay="indefinite"/>
                      </p:stCondLst>
                      <p:childTnLst>
                        <p:par>
                          <p:cTn id="371" fill="hold">
                            <p:stCondLst>
                              <p:cond delay="0"/>
                            </p:stCondLst>
                            <p:childTnLst>
                              <p:par>
                                <p:cTn id="372" presetID="7" presetClass="emph" presetSubtype="2" fill="hold" nodeType="clickEffect">
                                  <p:stCondLst>
                                    <p:cond delay="0"/>
                                  </p:stCondLst>
                                  <p:childTnLst>
                                    <p:animClr clrSpc="rgb" dir="cw">
                                      <p:cBhvr>
                                        <p:cTn id="373" dur="2000" fill="hold"/>
                                        <p:tgtEl>
                                          <p:spTgt spid="10"/>
                                        </p:tgtEl>
                                        <p:attrNameLst>
                                          <p:attrName>stroke.color</p:attrName>
                                        </p:attrNameLst>
                                      </p:cBhvr>
                                      <p:to>
                                        <a:schemeClr val="accent2"/>
                                      </p:to>
                                    </p:animClr>
                                    <p:set>
                                      <p:cBhvr>
                                        <p:cTn id="374" dur="2000" fill="hold"/>
                                        <p:tgtEl>
                                          <p:spTgt spid="10"/>
                                        </p:tgtEl>
                                        <p:attrNameLst>
                                          <p:attrName>stroke.on</p:attrName>
                                        </p:attrNameLst>
                                      </p:cBhvr>
                                      <p:to>
                                        <p:strVal val="true"/>
                                      </p:to>
                                    </p:set>
                                  </p:childTnLst>
                                </p:cTn>
                              </p:par>
                            </p:childTnLst>
                          </p:cTn>
                        </p:par>
                      </p:childTnLst>
                    </p:cTn>
                  </p:par>
                  <p:par>
                    <p:cTn id="375" fill="hold">
                      <p:stCondLst>
                        <p:cond delay="indefinite"/>
                      </p:stCondLst>
                      <p:childTnLst>
                        <p:par>
                          <p:cTn id="376" fill="hold">
                            <p:stCondLst>
                              <p:cond delay="0"/>
                            </p:stCondLst>
                            <p:childTnLst>
                              <p:par>
                                <p:cTn id="377" presetID="9" presetClass="entr" presetSubtype="0" fill="hold" nodeType="clickEffect">
                                  <p:stCondLst>
                                    <p:cond delay="0"/>
                                  </p:stCondLst>
                                  <p:childTnLst>
                                    <p:set>
                                      <p:cBhvr>
                                        <p:cTn id="378" dur="1" fill="hold">
                                          <p:stCondLst>
                                            <p:cond delay="0"/>
                                          </p:stCondLst>
                                        </p:cTn>
                                        <p:tgtEl>
                                          <p:spTgt spid="69"/>
                                        </p:tgtEl>
                                        <p:attrNameLst>
                                          <p:attrName>style.visibility</p:attrName>
                                        </p:attrNameLst>
                                      </p:cBhvr>
                                      <p:to>
                                        <p:strVal val="visible"/>
                                      </p:to>
                                    </p:set>
                                    <p:animEffect transition="in" filter="dissolve">
                                      <p:cBhvr>
                                        <p:cTn id="379" dur="500"/>
                                        <p:tgtEl>
                                          <p:spTgt spid="69"/>
                                        </p:tgtEl>
                                      </p:cBhvr>
                                    </p:animEffect>
                                  </p:childTnLst>
                                </p:cTn>
                              </p:par>
                            </p:childTnLst>
                          </p:cTn>
                        </p:par>
                      </p:childTnLst>
                    </p:cTn>
                  </p:par>
                  <p:par>
                    <p:cTn id="380" fill="hold">
                      <p:stCondLst>
                        <p:cond delay="indefinite"/>
                      </p:stCondLst>
                      <p:childTnLst>
                        <p:par>
                          <p:cTn id="381" fill="hold">
                            <p:stCondLst>
                              <p:cond delay="0"/>
                            </p:stCondLst>
                            <p:childTnLst>
                              <p:par>
                                <p:cTn id="382" presetID="9" presetClass="entr" presetSubtype="0" fill="hold" nodeType="clickEffect">
                                  <p:stCondLst>
                                    <p:cond delay="0"/>
                                  </p:stCondLst>
                                  <p:childTnLst>
                                    <p:set>
                                      <p:cBhvr>
                                        <p:cTn id="383" dur="1" fill="hold">
                                          <p:stCondLst>
                                            <p:cond delay="0"/>
                                          </p:stCondLst>
                                        </p:cTn>
                                        <p:tgtEl>
                                          <p:spTgt spid="67">
                                            <p:txEl>
                                              <p:pRg st="2" end="2"/>
                                            </p:txEl>
                                          </p:spTgt>
                                        </p:tgtEl>
                                        <p:attrNameLst>
                                          <p:attrName>style.visibility</p:attrName>
                                        </p:attrNameLst>
                                      </p:cBhvr>
                                      <p:to>
                                        <p:strVal val="visible"/>
                                      </p:to>
                                    </p:set>
                                    <p:animEffect transition="in" filter="dissolve">
                                      <p:cBhvr>
                                        <p:cTn id="384" dur="500"/>
                                        <p:tgtEl>
                                          <p:spTgt spid="67">
                                            <p:txEl>
                                              <p:pRg st="2" end="2"/>
                                            </p:txEl>
                                          </p:spTgt>
                                        </p:tgtEl>
                                      </p:cBhvr>
                                    </p:animEffect>
                                  </p:childTnLst>
                                </p:cTn>
                              </p:par>
                            </p:childTnLst>
                          </p:cTn>
                        </p:par>
                      </p:childTnLst>
                    </p:cTn>
                  </p:par>
                  <p:par>
                    <p:cTn id="385" fill="hold">
                      <p:stCondLst>
                        <p:cond delay="indefinite"/>
                      </p:stCondLst>
                      <p:childTnLst>
                        <p:par>
                          <p:cTn id="386" fill="hold">
                            <p:stCondLst>
                              <p:cond delay="0"/>
                            </p:stCondLst>
                            <p:childTnLst>
                              <p:par>
                                <p:cTn id="387" presetID="9" presetClass="entr" presetSubtype="0" fill="hold" nodeType="clickEffect">
                                  <p:stCondLst>
                                    <p:cond delay="0"/>
                                  </p:stCondLst>
                                  <p:childTnLst>
                                    <p:set>
                                      <p:cBhvr>
                                        <p:cTn id="388" dur="1" fill="hold">
                                          <p:stCondLst>
                                            <p:cond delay="0"/>
                                          </p:stCondLst>
                                        </p:cTn>
                                        <p:tgtEl>
                                          <p:spTgt spid="71"/>
                                        </p:tgtEl>
                                        <p:attrNameLst>
                                          <p:attrName>style.visibility</p:attrName>
                                        </p:attrNameLst>
                                      </p:cBhvr>
                                      <p:to>
                                        <p:strVal val="visible"/>
                                      </p:to>
                                    </p:set>
                                    <p:animEffect transition="in" filter="dissolve">
                                      <p:cBhvr>
                                        <p:cTn id="389" dur="500"/>
                                        <p:tgtEl>
                                          <p:spTgt spid="71"/>
                                        </p:tgtEl>
                                      </p:cBhvr>
                                    </p:animEffect>
                                  </p:childTnLst>
                                </p:cTn>
                              </p:par>
                            </p:childTnLst>
                          </p:cTn>
                        </p:par>
                      </p:childTnLst>
                    </p:cTn>
                  </p:par>
                  <p:par>
                    <p:cTn id="390" fill="hold">
                      <p:stCondLst>
                        <p:cond delay="indefinite"/>
                      </p:stCondLst>
                      <p:childTnLst>
                        <p:par>
                          <p:cTn id="391" fill="hold">
                            <p:stCondLst>
                              <p:cond delay="0"/>
                            </p:stCondLst>
                            <p:childTnLst>
                              <p:par>
                                <p:cTn id="392" presetID="9" presetClass="entr" presetSubtype="0" fill="hold" nodeType="clickEffect">
                                  <p:stCondLst>
                                    <p:cond delay="0"/>
                                  </p:stCondLst>
                                  <p:childTnLst>
                                    <p:set>
                                      <p:cBhvr>
                                        <p:cTn id="393" dur="1" fill="hold">
                                          <p:stCondLst>
                                            <p:cond delay="0"/>
                                          </p:stCondLst>
                                        </p:cTn>
                                        <p:tgtEl>
                                          <p:spTgt spid="72">
                                            <p:txEl>
                                              <p:pRg st="2" end="2"/>
                                            </p:txEl>
                                          </p:spTgt>
                                        </p:tgtEl>
                                        <p:attrNameLst>
                                          <p:attrName>style.visibility</p:attrName>
                                        </p:attrNameLst>
                                      </p:cBhvr>
                                      <p:to>
                                        <p:strVal val="visible"/>
                                      </p:to>
                                    </p:set>
                                    <p:animEffect transition="in" filter="dissolve">
                                      <p:cBhvr>
                                        <p:cTn id="394" dur="500"/>
                                        <p:tgtEl>
                                          <p:spTgt spid="72">
                                            <p:txEl>
                                              <p:pRg st="2" end="2"/>
                                            </p:txEl>
                                          </p:spTgt>
                                        </p:tgtEl>
                                      </p:cBhvr>
                                    </p:animEffect>
                                  </p:childTnLst>
                                </p:cTn>
                              </p:par>
                            </p:childTnLst>
                          </p:cTn>
                        </p:par>
                      </p:childTnLst>
                    </p:cTn>
                  </p:par>
                  <p:par>
                    <p:cTn id="395" fill="hold">
                      <p:stCondLst>
                        <p:cond delay="indefinite"/>
                      </p:stCondLst>
                      <p:childTnLst>
                        <p:par>
                          <p:cTn id="396" fill="hold">
                            <p:stCondLst>
                              <p:cond delay="0"/>
                            </p:stCondLst>
                            <p:childTnLst>
                              <p:par>
                                <p:cTn id="397" presetID="7" presetClass="emph" presetSubtype="2" fill="hold" nodeType="clickEffect">
                                  <p:stCondLst>
                                    <p:cond delay="0"/>
                                  </p:stCondLst>
                                  <p:childTnLst>
                                    <p:animClr clrSpc="rgb" dir="cw">
                                      <p:cBhvr>
                                        <p:cTn id="398" dur="2000" fill="hold"/>
                                        <p:tgtEl>
                                          <p:spTgt spid="17"/>
                                        </p:tgtEl>
                                        <p:attrNameLst>
                                          <p:attrName>stroke.color</p:attrName>
                                        </p:attrNameLst>
                                      </p:cBhvr>
                                      <p:to>
                                        <a:schemeClr val="accent2"/>
                                      </p:to>
                                    </p:animClr>
                                    <p:set>
                                      <p:cBhvr>
                                        <p:cTn id="399" dur="2000" fill="hold"/>
                                        <p:tgtEl>
                                          <p:spTgt spid="17"/>
                                        </p:tgtEl>
                                        <p:attrNameLst>
                                          <p:attrName>stroke.on</p:attrName>
                                        </p:attrNameLst>
                                      </p:cBhvr>
                                      <p:to>
                                        <p:strVal val="true"/>
                                      </p:to>
                                    </p:set>
                                  </p:childTnLst>
                                </p:cTn>
                              </p:par>
                            </p:childTnLst>
                          </p:cTn>
                        </p:par>
                      </p:childTnLst>
                    </p:cTn>
                  </p:par>
                  <p:par>
                    <p:cTn id="400" fill="hold">
                      <p:stCondLst>
                        <p:cond delay="indefinite"/>
                      </p:stCondLst>
                      <p:childTnLst>
                        <p:par>
                          <p:cTn id="401" fill="hold">
                            <p:stCondLst>
                              <p:cond delay="0"/>
                            </p:stCondLst>
                            <p:childTnLst>
                              <p:par>
                                <p:cTn id="402" presetID="9" presetClass="entr" presetSubtype="0" fill="hold" nodeType="clickEffect">
                                  <p:stCondLst>
                                    <p:cond delay="0"/>
                                  </p:stCondLst>
                                  <p:childTnLst>
                                    <p:set>
                                      <p:cBhvr>
                                        <p:cTn id="403" dur="1" fill="hold">
                                          <p:stCondLst>
                                            <p:cond delay="0"/>
                                          </p:stCondLst>
                                        </p:cTn>
                                        <p:tgtEl>
                                          <p:spTgt spid="78"/>
                                        </p:tgtEl>
                                        <p:attrNameLst>
                                          <p:attrName>style.visibility</p:attrName>
                                        </p:attrNameLst>
                                      </p:cBhvr>
                                      <p:to>
                                        <p:strVal val="visible"/>
                                      </p:to>
                                    </p:set>
                                    <p:animEffect transition="in" filter="dissolve">
                                      <p:cBhvr>
                                        <p:cTn id="404" dur="500"/>
                                        <p:tgtEl>
                                          <p:spTgt spid="78"/>
                                        </p:tgtEl>
                                      </p:cBhvr>
                                    </p:animEffect>
                                  </p:childTnLst>
                                </p:cTn>
                              </p:par>
                            </p:childTnLst>
                          </p:cTn>
                        </p:par>
                      </p:childTnLst>
                    </p:cTn>
                  </p:par>
                  <p:par>
                    <p:cTn id="405" fill="hold">
                      <p:stCondLst>
                        <p:cond delay="indefinite"/>
                      </p:stCondLst>
                      <p:childTnLst>
                        <p:par>
                          <p:cTn id="406" fill="hold">
                            <p:stCondLst>
                              <p:cond delay="0"/>
                            </p:stCondLst>
                            <p:childTnLst>
                              <p:par>
                                <p:cTn id="407" presetID="9" presetClass="entr" presetSubtype="0" fill="hold" nodeType="clickEffect">
                                  <p:stCondLst>
                                    <p:cond delay="0"/>
                                  </p:stCondLst>
                                  <p:childTnLst>
                                    <p:set>
                                      <p:cBhvr>
                                        <p:cTn id="408" dur="1" fill="hold">
                                          <p:stCondLst>
                                            <p:cond delay="0"/>
                                          </p:stCondLst>
                                        </p:cTn>
                                        <p:tgtEl>
                                          <p:spTgt spid="67">
                                            <p:txEl>
                                              <p:pRg st="6" end="6"/>
                                            </p:txEl>
                                          </p:spTgt>
                                        </p:tgtEl>
                                        <p:attrNameLst>
                                          <p:attrName>style.visibility</p:attrName>
                                        </p:attrNameLst>
                                      </p:cBhvr>
                                      <p:to>
                                        <p:strVal val="visible"/>
                                      </p:to>
                                    </p:set>
                                    <p:animEffect transition="in" filter="dissolve">
                                      <p:cBhvr>
                                        <p:cTn id="409" dur="500"/>
                                        <p:tgtEl>
                                          <p:spTgt spid="67">
                                            <p:txEl>
                                              <p:pRg st="6" end="6"/>
                                            </p:txEl>
                                          </p:spTgt>
                                        </p:tgtEl>
                                      </p:cBhvr>
                                    </p:animEffect>
                                  </p:childTnLst>
                                </p:cTn>
                              </p:par>
                            </p:childTnLst>
                          </p:cTn>
                        </p:par>
                      </p:childTnLst>
                    </p:cTn>
                  </p:par>
                  <p:par>
                    <p:cTn id="410" fill="hold">
                      <p:stCondLst>
                        <p:cond delay="indefinite"/>
                      </p:stCondLst>
                      <p:childTnLst>
                        <p:par>
                          <p:cTn id="411" fill="hold">
                            <p:stCondLst>
                              <p:cond delay="0"/>
                            </p:stCondLst>
                            <p:childTnLst>
                              <p:par>
                                <p:cTn id="412" presetID="9" presetClass="entr" presetSubtype="0" fill="hold" nodeType="clickEffect">
                                  <p:stCondLst>
                                    <p:cond delay="0"/>
                                  </p:stCondLst>
                                  <p:childTnLst>
                                    <p:set>
                                      <p:cBhvr>
                                        <p:cTn id="413" dur="1" fill="hold">
                                          <p:stCondLst>
                                            <p:cond delay="0"/>
                                          </p:stCondLst>
                                        </p:cTn>
                                        <p:tgtEl>
                                          <p:spTgt spid="81"/>
                                        </p:tgtEl>
                                        <p:attrNameLst>
                                          <p:attrName>style.visibility</p:attrName>
                                        </p:attrNameLst>
                                      </p:cBhvr>
                                      <p:to>
                                        <p:strVal val="visible"/>
                                      </p:to>
                                    </p:set>
                                    <p:animEffect transition="in" filter="dissolve">
                                      <p:cBhvr>
                                        <p:cTn id="414" dur="500"/>
                                        <p:tgtEl>
                                          <p:spTgt spid="81"/>
                                        </p:tgtEl>
                                      </p:cBhvr>
                                    </p:animEffect>
                                  </p:childTnLst>
                                </p:cTn>
                              </p:par>
                            </p:childTnLst>
                          </p:cTn>
                        </p:par>
                      </p:childTnLst>
                    </p:cTn>
                  </p:par>
                  <p:par>
                    <p:cTn id="415" fill="hold">
                      <p:stCondLst>
                        <p:cond delay="indefinite"/>
                      </p:stCondLst>
                      <p:childTnLst>
                        <p:par>
                          <p:cTn id="416" fill="hold">
                            <p:stCondLst>
                              <p:cond delay="0"/>
                            </p:stCondLst>
                            <p:childTnLst>
                              <p:par>
                                <p:cTn id="417" presetID="9" presetClass="entr" presetSubtype="0" fill="hold" nodeType="clickEffect">
                                  <p:stCondLst>
                                    <p:cond delay="0"/>
                                  </p:stCondLst>
                                  <p:childTnLst>
                                    <p:set>
                                      <p:cBhvr>
                                        <p:cTn id="418" dur="1" fill="hold">
                                          <p:stCondLst>
                                            <p:cond delay="0"/>
                                          </p:stCondLst>
                                        </p:cTn>
                                        <p:tgtEl>
                                          <p:spTgt spid="72">
                                            <p:txEl>
                                              <p:pRg st="6" end="6"/>
                                            </p:txEl>
                                          </p:spTgt>
                                        </p:tgtEl>
                                        <p:attrNameLst>
                                          <p:attrName>style.visibility</p:attrName>
                                        </p:attrNameLst>
                                      </p:cBhvr>
                                      <p:to>
                                        <p:strVal val="visible"/>
                                      </p:to>
                                    </p:set>
                                    <p:animEffect transition="in" filter="dissolve">
                                      <p:cBhvr>
                                        <p:cTn id="419" dur="500"/>
                                        <p:tgtEl>
                                          <p:spTgt spid="72">
                                            <p:txEl>
                                              <p:pRg st="6" end="6"/>
                                            </p:txEl>
                                          </p:spTgt>
                                        </p:tgtEl>
                                      </p:cBhvr>
                                    </p:animEffect>
                                  </p:childTnLst>
                                </p:cTn>
                              </p:par>
                            </p:childTnLst>
                          </p:cTn>
                        </p:par>
                      </p:childTnLst>
                    </p:cTn>
                  </p:par>
                  <p:par>
                    <p:cTn id="420" fill="hold">
                      <p:stCondLst>
                        <p:cond delay="indefinite"/>
                      </p:stCondLst>
                      <p:childTnLst>
                        <p:par>
                          <p:cTn id="421" fill="hold">
                            <p:stCondLst>
                              <p:cond delay="0"/>
                            </p:stCondLst>
                            <p:childTnLst>
                              <p:par>
                                <p:cTn id="422" presetID="7" presetClass="emph" presetSubtype="2" fill="hold" nodeType="clickEffect">
                                  <p:stCondLst>
                                    <p:cond delay="0"/>
                                  </p:stCondLst>
                                  <p:childTnLst>
                                    <p:animClr clrSpc="rgb" dir="cw">
                                      <p:cBhvr>
                                        <p:cTn id="423" dur="2000" fill="hold"/>
                                        <p:tgtEl>
                                          <p:spTgt spid="20"/>
                                        </p:tgtEl>
                                        <p:attrNameLst>
                                          <p:attrName>stroke.color</p:attrName>
                                        </p:attrNameLst>
                                      </p:cBhvr>
                                      <p:to>
                                        <a:schemeClr val="accent2"/>
                                      </p:to>
                                    </p:animClr>
                                    <p:set>
                                      <p:cBhvr>
                                        <p:cTn id="424" dur="2000" fill="hold"/>
                                        <p:tgtEl>
                                          <p:spTgt spid="20"/>
                                        </p:tgtEl>
                                        <p:attrNameLst>
                                          <p:attrName>stroke.on</p:attrName>
                                        </p:attrNameLst>
                                      </p:cBhvr>
                                      <p:to>
                                        <p:strVal val="true"/>
                                      </p:to>
                                    </p:set>
                                  </p:childTnLst>
                                </p:cTn>
                              </p:par>
                            </p:childTnLst>
                          </p:cTn>
                        </p:par>
                      </p:childTnLst>
                    </p:cTn>
                  </p:par>
                  <p:par>
                    <p:cTn id="425" fill="hold">
                      <p:stCondLst>
                        <p:cond delay="indefinite"/>
                      </p:stCondLst>
                      <p:childTnLst>
                        <p:par>
                          <p:cTn id="426" fill="hold">
                            <p:stCondLst>
                              <p:cond delay="0"/>
                            </p:stCondLst>
                            <p:childTnLst>
                              <p:par>
                                <p:cTn id="427" presetID="7" presetClass="emph" presetSubtype="2" fill="hold" nodeType="clickEffect">
                                  <p:stCondLst>
                                    <p:cond delay="0"/>
                                  </p:stCondLst>
                                  <p:childTnLst>
                                    <p:animClr clrSpc="rgb" dir="cw">
                                      <p:cBhvr>
                                        <p:cTn id="428" dur="2000" fill="hold"/>
                                        <p:tgtEl>
                                          <p:spTgt spid="14"/>
                                        </p:tgtEl>
                                        <p:attrNameLst>
                                          <p:attrName>stroke.color</p:attrName>
                                        </p:attrNameLst>
                                      </p:cBhvr>
                                      <p:to>
                                        <a:schemeClr val="accent2"/>
                                      </p:to>
                                    </p:animClr>
                                    <p:set>
                                      <p:cBhvr>
                                        <p:cTn id="429" dur="2000" fill="hold"/>
                                        <p:tgtEl>
                                          <p:spTgt spid="14"/>
                                        </p:tgtEl>
                                        <p:attrNameLst>
                                          <p:attrName>stroke.on</p:attrName>
                                        </p:attrNameLst>
                                      </p:cBhvr>
                                      <p:to>
                                        <p:strVal val="true"/>
                                      </p:to>
                                    </p:set>
                                  </p:childTnLst>
                                </p:cTn>
                              </p:par>
                            </p:childTnLst>
                          </p:cTn>
                        </p:par>
                      </p:childTnLst>
                    </p:cTn>
                  </p:par>
                  <p:par>
                    <p:cTn id="430" fill="hold">
                      <p:stCondLst>
                        <p:cond delay="indefinite"/>
                      </p:stCondLst>
                      <p:childTnLst>
                        <p:par>
                          <p:cTn id="431" fill="hold">
                            <p:stCondLst>
                              <p:cond delay="0"/>
                            </p:stCondLst>
                            <p:childTnLst>
                              <p:par>
                                <p:cTn id="432" presetID="7" presetClass="emph" presetSubtype="2" fill="hold" nodeType="clickEffect">
                                  <p:stCondLst>
                                    <p:cond delay="0"/>
                                  </p:stCondLst>
                                  <p:childTnLst>
                                    <p:animClr clrSpc="rgb" dir="cw">
                                      <p:cBhvr>
                                        <p:cTn id="433" dur="2000" fill="hold"/>
                                        <p:tgtEl>
                                          <p:spTgt spid="21"/>
                                        </p:tgtEl>
                                        <p:attrNameLst>
                                          <p:attrName>stroke.color</p:attrName>
                                        </p:attrNameLst>
                                      </p:cBhvr>
                                      <p:to>
                                        <a:srgbClr val="9C9C9C"/>
                                      </p:to>
                                    </p:animClr>
                                    <p:set>
                                      <p:cBhvr>
                                        <p:cTn id="434" dur="2000" fill="hold"/>
                                        <p:tgtEl>
                                          <p:spTgt spid="21"/>
                                        </p:tgtEl>
                                        <p:attrNameLst>
                                          <p:attrName>stroke.on</p:attrName>
                                        </p:attrNameLst>
                                      </p:cBhvr>
                                      <p:to>
                                        <p:strVal val="true"/>
                                      </p:to>
                                    </p:set>
                                  </p:childTnLst>
                                </p:cTn>
                              </p:par>
                              <p:par>
                                <p:cTn id="435" presetID="7" presetClass="emph" presetSubtype="2" fill="hold" nodeType="withEffect">
                                  <p:stCondLst>
                                    <p:cond delay="0"/>
                                  </p:stCondLst>
                                  <p:childTnLst>
                                    <p:animClr clrSpc="rgb" dir="cw">
                                      <p:cBhvr>
                                        <p:cTn id="436" dur="2000" fill="hold"/>
                                        <p:tgtEl>
                                          <p:spTgt spid="19"/>
                                        </p:tgtEl>
                                        <p:attrNameLst>
                                          <p:attrName>stroke.color</p:attrName>
                                        </p:attrNameLst>
                                      </p:cBhvr>
                                      <p:to>
                                        <a:srgbClr val="9C9C9C"/>
                                      </p:to>
                                    </p:animClr>
                                    <p:set>
                                      <p:cBhvr>
                                        <p:cTn id="437" dur="2000" fill="hold"/>
                                        <p:tgtEl>
                                          <p:spTgt spid="19"/>
                                        </p:tgtEl>
                                        <p:attrNameLst>
                                          <p:attrName>stroke.on</p:attrName>
                                        </p:attrNameLst>
                                      </p:cBhvr>
                                      <p:to>
                                        <p:strVal val="true"/>
                                      </p:to>
                                    </p:set>
                                  </p:childTnLst>
                                </p:cTn>
                              </p:par>
                              <p:par>
                                <p:cTn id="438" presetID="7" presetClass="emph" presetSubtype="2" fill="hold" nodeType="withEffect">
                                  <p:stCondLst>
                                    <p:cond delay="0"/>
                                  </p:stCondLst>
                                  <p:childTnLst>
                                    <p:animClr clrSpc="rgb" dir="cw">
                                      <p:cBhvr>
                                        <p:cTn id="439" dur="2000" fill="hold"/>
                                        <p:tgtEl>
                                          <p:spTgt spid="13"/>
                                        </p:tgtEl>
                                        <p:attrNameLst>
                                          <p:attrName>stroke.color</p:attrName>
                                        </p:attrNameLst>
                                      </p:cBhvr>
                                      <p:to>
                                        <a:srgbClr val="9C9C9C"/>
                                      </p:to>
                                    </p:animClr>
                                    <p:set>
                                      <p:cBhvr>
                                        <p:cTn id="440" dur="2000" fill="hold"/>
                                        <p:tgtEl>
                                          <p:spTgt spid="13"/>
                                        </p:tgtEl>
                                        <p:attrNameLst>
                                          <p:attrName>stroke.on</p:attrName>
                                        </p:attrNameLst>
                                      </p:cBhvr>
                                      <p:to>
                                        <p:strVal val="true"/>
                                      </p:to>
                                    </p:set>
                                  </p:childTnLst>
                                </p:cTn>
                              </p:par>
                              <p:par>
                                <p:cTn id="441" presetID="7" presetClass="emph" presetSubtype="2" fill="hold" nodeType="withEffect">
                                  <p:stCondLst>
                                    <p:cond delay="0"/>
                                  </p:stCondLst>
                                  <p:childTnLst>
                                    <p:animClr clrSpc="rgb" dir="cw">
                                      <p:cBhvr>
                                        <p:cTn id="442" dur="2000" fill="hold"/>
                                        <p:tgtEl>
                                          <p:spTgt spid="8"/>
                                        </p:tgtEl>
                                        <p:attrNameLst>
                                          <p:attrName>stroke.color</p:attrName>
                                        </p:attrNameLst>
                                      </p:cBhvr>
                                      <p:to>
                                        <a:srgbClr val="9C9C9C"/>
                                      </p:to>
                                    </p:animClr>
                                    <p:set>
                                      <p:cBhvr>
                                        <p:cTn id="443" dur="2000" fill="hold"/>
                                        <p:tgtEl>
                                          <p:spTgt spid="8"/>
                                        </p:tgtEl>
                                        <p:attrNameLst>
                                          <p:attrName>stroke.on</p:attrName>
                                        </p:attrNameLst>
                                      </p:cBhvr>
                                      <p:to>
                                        <p:strVal val="true"/>
                                      </p:to>
                                    </p:set>
                                  </p:childTnLst>
                                </p:cTn>
                              </p:par>
                              <p:par>
                                <p:cTn id="444" presetID="7" presetClass="emph" presetSubtype="2" fill="hold" nodeType="withEffect">
                                  <p:stCondLst>
                                    <p:cond delay="0"/>
                                  </p:stCondLst>
                                  <p:childTnLst>
                                    <p:animClr clrSpc="rgb" dir="cw">
                                      <p:cBhvr>
                                        <p:cTn id="445" dur="2000" fill="hold"/>
                                        <p:tgtEl>
                                          <p:spTgt spid="11"/>
                                        </p:tgtEl>
                                        <p:attrNameLst>
                                          <p:attrName>stroke.color</p:attrName>
                                        </p:attrNameLst>
                                      </p:cBhvr>
                                      <p:to>
                                        <a:srgbClr val="9C9C9C"/>
                                      </p:to>
                                    </p:animClr>
                                    <p:set>
                                      <p:cBhvr>
                                        <p:cTn id="446" dur="2000" fill="hold"/>
                                        <p:tgtEl>
                                          <p:spTgt spid="11"/>
                                        </p:tgtEl>
                                        <p:attrNameLst>
                                          <p:attrName>stroke.on</p:attrName>
                                        </p:attrNameLst>
                                      </p:cBhvr>
                                      <p:to>
                                        <p:strVal val="true"/>
                                      </p:to>
                                    </p:set>
                                  </p:childTnLst>
                                </p:cTn>
                              </p:par>
                              <p:par>
                                <p:cTn id="447" presetID="7" presetClass="emph" presetSubtype="2" fill="hold" nodeType="withEffect">
                                  <p:stCondLst>
                                    <p:cond delay="0"/>
                                  </p:stCondLst>
                                  <p:childTnLst>
                                    <p:animClr clrSpc="rgb" dir="cw">
                                      <p:cBhvr>
                                        <p:cTn id="448" dur="2000" fill="hold"/>
                                        <p:tgtEl>
                                          <p:spTgt spid="29"/>
                                        </p:tgtEl>
                                        <p:attrNameLst>
                                          <p:attrName>stroke.color</p:attrName>
                                        </p:attrNameLst>
                                      </p:cBhvr>
                                      <p:to>
                                        <a:srgbClr val="9C9C9C"/>
                                      </p:to>
                                    </p:animClr>
                                    <p:set>
                                      <p:cBhvr>
                                        <p:cTn id="449" dur="2000" fill="hold"/>
                                        <p:tgtEl>
                                          <p:spTgt spid="29"/>
                                        </p:tgtEl>
                                        <p:attrNameLst>
                                          <p:attrName>stroke.on</p:attrName>
                                        </p:attrNameLst>
                                      </p:cBhvr>
                                      <p:to>
                                        <p:strVal val="true"/>
                                      </p:to>
                                    </p:set>
                                  </p:childTnLst>
                                </p:cTn>
                              </p:par>
                              <p:par>
                                <p:cTn id="450" presetID="7" presetClass="emph" presetSubtype="2" fill="hold" nodeType="withEffect">
                                  <p:stCondLst>
                                    <p:cond delay="0"/>
                                  </p:stCondLst>
                                  <p:childTnLst>
                                    <p:animClr clrSpc="rgb" dir="cw">
                                      <p:cBhvr>
                                        <p:cTn id="451" dur="2000" fill="hold"/>
                                        <p:tgtEl>
                                          <p:spTgt spid="9"/>
                                        </p:tgtEl>
                                        <p:attrNameLst>
                                          <p:attrName>stroke.color</p:attrName>
                                        </p:attrNameLst>
                                      </p:cBhvr>
                                      <p:to>
                                        <a:srgbClr val="9C9C9C"/>
                                      </p:to>
                                    </p:animClr>
                                    <p:set>
                                      <p:cBhvr>
                                        <p:cTn id="452" dur="2000" fill="hold"/>
                                        <p:tgtEl>
                                          <p:spTgt spid="9"/>
                                        </p:tgtEl>
                                        <p:attrNameLst>
                                          <p:attrName>stroke.on</p:attrName>
                                        </p:attrNameLst>
                                      </p:cBhvr>
                                      <p:to>
                                        <p:strVal val="true"/>
                                      </p:to>
                                    </p:set>
                                  </p:childTnLst>
                                </p:cTn>
                              </p:par>
                              <p:par>
                                <p:cTn id="453" presetID="7" presetClass="emph" presetSubtype="2" fill="hold" nodeType="withEffect">
                                  <p:stCondLst>
                                    <p:cond delay="0"/>
                                  </p:stCondLst>
                                  <p:childTnLst>
                                    <p:animClr clrSpc="rgb" dir="cw">
                                      <p:cBhvr>
                                        <p:cTn id="454" dur="2000" fill="hold"/>
                                        <p:tgtEl>
                                          <p:spTgt spid="30"/>
                                        </p:tgtEl>
                                        <p:attrNameLst>
                                          <p:attrName>stroke.color</p:attrName>
                                        </p:attrNameLst>
                                      </p:cBhvr>
                                      <p:to>
                                        <a:srgbClr val="9C9C9C"/>
                                      </p:to>
                                    </p:animClr>
                                    <p:set>
                                      <p:cBhvr>
                                        <p:cTn id="455" dur="2000" fill="hold"/>
                                        <p:tgtEl>
                                          <p:spTgt spid="30"/>
                                        </p:tgtEl>
                                        <p:attrNameLst>
                                          <p:attrName>stroke.on</p:attrName>
                                        </p:attrNameLst>
                                      </p:cBhvr>
                                      <p:to>
                                        <p:strVal val="true"/>
                                      </p:to>
                                    </p:set>
                                  </p:childTnLst>
                                </p:cTn>
                              </p:par>
                              <p:par>
                                <p:cTn id="456" presetID="7" presetClass="emph" presetSubtype="2" fill="hold" nodeType="withEffect">
                                  <p:stCondLst>
                                    <p:cond delay="0"/>
                                  </p:stCondLst>
                                  <p:childTnLst>
                                    <p:animClr clrSpc="rgb" dir="cw">
                                      <p:cBhvr>
                                        <p:cTn id="457" dur="2000" fill="hold"/>
                                        <p:tgtEl>
                                          <p:spTgt spid="17"/>
                                        </p:tgtEl>
                                        <p:attrNameLst>
                                          <p:attrName>stroke.color</p:attrName>
                                        </p:attrNameLst>
                                      </p:cBhvr>
                                      <p:to>
                                        <a:srgbClr val="9C9C9C"/>
                                      </p:to>
                                    </p:animClr>
                                    <p:set>
                                      <p:cBhvr>
                                        <p:cTn id="458" dur="2000" fill="hold"/>
                                        <p:tgtEl>
                                          <p:spTgt spid="17"/>
                                        </p:tgtEl>
                                        <p:attrNameLst>
                                          <p:attrName>stroke.on</p:attrName>
                                        </p:attrNameLst>
                                      </p:cBhvr>
                                      <p:to>
                                        <p:strVal val="true"/>
                                      </p:to>
                                    </p:set>
                                  </p:childTnLst>
                                </p:cTn>
                              </p:par>
                              <p:par>
                                <p:cTn id="459" presetID="7" presetClass="emph" presetSubtype="2" fill="hold" nodeType="withEffect">
                                  <p:stCondLst>
                                    <p:cond delay="0"/>
                                  </p:stCondLst>
                                  <p:childTnLst>
                                    <p:animClr clrSpc="rgb" dir="cw">
                                      <p:cBhvr>
                                        <p:cTn id="460" dur="2000" fill="hold"/>
                                        <p:tgtEl>
                                          <p:spTgt spid="16"/>
                                        </p:tgtEl>
                                        <p:attrNameLst>
                                          <p:attrName>stroke.color</p:attrName>
                                        </p:attrNameLst>
                                      </p:cBhvr>
                                      <p:to>
                                        <a:srgbClr val="9C9C9C"/>
                                      </p:to>
                                    </p:animClr>
                                    <p:set>
                                      <p:cBhvr>
                                        <p:cTn id="461" dur="2000" fill="hold"/>
                                        <p:tgtEl>
                                          <p:spTgt spid="16"/>
                                        </p:tgtEl>
                                        <p:attrNameLst>
                                          <p:attrName>stroke.on</p:attrName>
                                        </p:attrNameLst>
                                      </p:cBhvr>
                                      <p:to>
                                        <p:strVal val="true"/>
                                      </p:to>
                                    </p:set>
                                  </p:childTnLst>
                                </p:cTn>
                              </p:par>
                              <p:par>
                                <p:cTn id="462" presetID="7" presetClass="emph" presetSubtype="2" fill="hold" nodeType="withEffect">
                                  <p:stCondLst>
                                    <p:cond delay="0"/>
                                  </p:stCondLst>
                                  <p:childTnLst>
                                    <p:animClr clrSpc="rgb" dir="cw">
                                      <p:cBhvr>
                                        <p:cTn id="463" dur="2000" fill="hold"/>
                                        <p:tgtEl>
                                          <p:spTgt spid="10"/>
                                        </p:tgtEl>
                                        <p:attrNameLst>
                                          <p:attrName>stroke.color</p:attrName>
                                        </p:attrNameLst>
                                      </p:cBhvr>
                                      <p:to>
                                        <a:srgbClr val="9C9C9C"/>
                                      </p:to>
                                    </p:animClr>
                                    <p:set>
                                      <p:cBhvr>
                                        <p:cTn id="464" dur="2000" fill="hold"/>
                                        <p:tgtEl>
                                          <p:spTgt spid="10"/>
                                        </p:tgtEl>
                                        <p:attrNameLst>
                                          <p:attrName>stroke.on</p:attrName>
                                        </p:attrNameLst>
                                      </p:cBhvr>
                                      <p:to>
                                        <p:strVal val="true"/>
                                      </p:to>
                                    </p:set>
                                  </p:childTnLst>
                                </p:cTn>
                              </p:par>
                              <p:par>
                                <p:cTn id="465" presetID="7" presetClass="emph" presetSubtype="2" fill="hold" nodeType="withEffect">
                                  <p:stCondLst>
                                    <p:cond delay="0"/>
                                  </p:stCondLst>
                                  <p:childTnLst>
                                    <p:animClr clrSpc="rgb" dir="cw">
                                      <p:cBhvr>
                                        <p:cTn id="466" dur="2000" fill="hold"/>
                                        <p:tgtEl>
                                          <p:spTgt spid="14"/>
                                        </p:tgtEl>
                                        <p:attrNameLst>
                                          <p:attrName>stroke.color</p:attrName>
                                        </p:attrNameLst>
                                      </p:cBhvr>
                                      <p:to>
                                        <a:srgbClr val="9C9C9C"/>
                                      </p:to>
                                    </p:animClr>
                                    <p:set>
                                      <p:cBhvr>
                                        <p:cTn id="467" dur="2000" fill="hold"/>
                                        <p:tgtEl>
                                          <p:spTgt spid="14"/>
                                        </p:tgtEl>
                                        <p:attrNameLst>
                                          <p:attrName>stroke.on</p:attrName>
                                        </p:attrNameLst>
                                      </p:cBhvr>
                                      <p:to>
                                        <p:strVal val="true"/>
                                      </p:to>
                                    </p:set>
                                  </p:childTnLst>
                                </p:cTn>
                              </p:par>
                              <p:par>
                                <p:cTn id="468" presetID="7" presetClass="emph" presetSubtype="2" fill="hold" nodeType="withEffect">
                                  <p:stCondLst>
                                    <p:cond delay="0"/>
                                  </p:stCondLst>
                                  <p:childTnLst>
                                    <p:animClr clrSpc="rgb" dir="cw">
                                      <p:cBhvr>
                                        <p:cTn id="469" dur="2000" fill="hold"/>
                                        <p:tgtEl>
                                          <p:spTgt spid="15"/>
                                        </p:tgtEl>
                                        <p:attrNameLst>
                                          <p:attrName>stroke.color</p:attrName>
                                        </p:attrNameLst>
                                      </p:cBhvr>
                                      <p:to>
                                        <a:srgbClr val="9C9C9C"/>
                                      </p:to>
                                    </p:animClr>
                                    <p:set>
                                      <p:cBhvr>
                                        <p:cTn id="470" dur="2000" fill="hold"/>
                                        <p:tgtEl>
                                          <p:spTgt spid="15"/>
                                        </p:tgtEl>
                                        <p:attrNameLst>
                                          <p:attrName>stroke.on</p:attrName>
                                        </p:attrNameLst>
                                      </p:cBhvr>
                                      <p:to>
                                        <p:strVal val="true"/>
                                      </p:to>
                                    </p:set>
                                  </p:childTnLst>
                                </p:cTn>
                              </p:par>
                              <p:par>
                                <p:cTn id="471" presetID="7" presetClass="emph" presetSubtype="2" fill="hold" nodeType="withEffect">
                                  <p:stCondLst>
                                    <p:cond delay="0"/>
                                  </p:stCondLst>
                                  <p:childTnLst>
                                    <p:animClr clrSpc="rgb" dir="cw">
                                      <p:cBhvr>
                                        <p:cTn id="472" dur="2000" fill="hold"/>
                                        <p:tgtEl>
                                          <p:spTgt spid="12"/>
                                        </p:tgtEl>
                                        <p:attrNameLst>
                                          <p:attrName>stroke.color</p:attrName>
                                        </p:attrNameLst>
                                      </p:cBhvr>
                                      <p:to>
                                        <a:srgbClr val="9C9C9C"/>
                                      </p:to>
                                    </p:animClr>
                                    <p:set>
                                      <p:cBhvr>
                                        <p:cTn id="473" dur="2000" fill="hold"/>
                                        <p:tgtEl>
                                          <p:spTgt spid="12"/>
                                        </p:tgtEl>
                                        <p:attrNameLst>
                                          <p:attrName>stroke.on</p:attrName>
                                        </p:attrNameLst>
                                      </p:cBhvr>
                                      <p:to>
                                        <p:strVal val="true"/>
                                      </p:to>
                                    </p:set>
                                  </p:childTnLst>
                                </p:cTn>
                              </p:par>
                              <p:par>
                                <p:cTn id="474" presetID="7" presetClass="emph" presetSubtype="2" fill="hold" nodeType="withEffect">
                                  <p:stCondLst>
                                    <p:cond delay="0"/>
                                  </p:stCondLst>
                                  <p:childTnLst>
                                    <p:animClr clrSpc="rgb" dir="cw">
                                      <p:cBhvr>
                                        <p:cTn id="475" dur="2000" fill="hold"/>
                                        <p:tgtEl>
                                          <p:spTgt spid="20"/>
                                        </p:tgtEl>
                                        <p:attrNameLst>
                                          <p:attrName>stroke.color</p:attrName>
                                        </p:attrNameLst>
                                      </p:cBhvr>
                                      <p:to>
                                        <a:srgbClr val="9C9C9C"/>
                                      </p:to>
                                    </p:animClr>
                                    <p:set>
                                      <p:cBhvr>
                                        <p:cTn id="476" dur="2000" fill="hold"/>
                                        <p:tgtEl>
                                          <p:spTgt spid="20"/>
                                        </p:tgtEl>
                                        <p:attrNameLst>
                                          <p:attrName>stroke.on</p:attrName>
                                        </p:attrNameLst>
                                      </p:cBhvr>
                                      <p:to>
                                        <p:strVal val="true"/>
                                      </p:to>
                                    </p:set>
                                  </p:childTnLst>
                                </p:cTn>
                              </p:par>
                              <p:par>
                                <p:cTn id="477" presetID="7" presetClass="emph" presetSubtype="2" fill="hold" nodeType="withEffect">
                                  <p:stCondLst>
                                    <p:cond delay="0"/>
                                  </p:stCondLst>
                                  <p:childTnLst>
                                    <p:animClr clrSpc="rgb" dir="cw">
                                      <p:cBhvr>
                                        <p:cTn id="478" dur="2000" fill="hold"/>
                                        <p:tgtEl>
                                          <p:spTgt spid="18"/>
                                        </p:tgtEl>
                                        <p:attrNameLst>
                                          <p:attrName>stroke.color</p:attrName>
                                        </p:attrNameLst>
                                      </p:cBhvr>
                                      <p:to>
                                        <a:srgbClr val="9C9C9C"/>
                                      </p:to>
                                    </p:animClr>
                                    <p:set>
                                      <p:cBhvr>
                                        <p:cTn id="479" dur="2000" fill="hold"/>
                                        <p:tgtEl>
                                          <p:spTgt spid="18"/>
                                        </p:tgtEl>
                                        <p:attrNameLst>
                                          <p:attrName>stroke.on</p:attrName>
                                        </p:attrNameLst>
                                      </p:cBhvr>
                                      <p:to>
                                        <p:strVal val="true"/>
                                      </p:to>
                                    </p:set>
                                  </p:childTnLst>
                                </p:cTn>
                              </p:par>
                            </p:childTnLst>
                          </p:cTn>
                        </p:par>
                      </p:childTnLst>
                    </p:cTn>
                  </p:par>
                  <p:par>
                    <p:cTn id="480" fill="hold">
                      <p:stCondLst>
                        <p:cond delay="indefinite"/>
                      </p:stCondLst>
                      <p:childTnLst>
                        <p:par>
                          <p:cTn id="481" fill="hold">
                            <p:stCondLst>
                              <p:cond delay="0"/>
                            </p:stCondLst>
                            <p:childTnLst>
                              <p:par>
                                <p:cTn id="482" presetID="9" presetClass="entr" presetSubtype="0" fill="hold" grpId="0" nodeType="clickEffect">
                                  <p:stCondLst>
                                    <p:cond delay="0"/>
                                  </p:stCondLst>
                                  <p:childTnLst>
                                    <p:set>
                                      <p:cBhvr>
                                        <p:cTn id="483" dur="1" fill="hold">
                                          <p:stCondLst>
                                            <p:cond delay="0"/>
                                          </p:stCondLst>
                                        </p:cTn>
                                        <p:tgtEl>
                                          <p:spTgt spid="96"/>
                                        </p:tgtEl>
                                        <p:attrNameLst>
                                          <p:attrName>style.visibility</p:attrName>
                                        </p:attrNameLst>
                                      </p:cBhvr>
                                      <p:to>
                                        <p:strVal val="visible"/>
                                      </p:to>
                                    </p:set>
                                    <p:animEffect transition="in" filter="dissolve">
                                      <p:cBhvr>
                                        <p:cTn id="484" dur="500"/>
                                        <p:tgtEl>
                                          <p:spTgt spid="96"/>
                                        </p:tgtEl>
                                      </p:cBhvr>
                                    </p:animEffect>
                                  </p:childTnLst>
                                </p:cTn>
                              </p:par>
                            </p:childTnLst>
                          </p:cTn>
                        </p:par>
                      </p:childTnLst>
                    </p:cTn>
                  </p:par>
                  <p:par>
                    <p:cTn id="485" fill="hold">
                      <p:stCondLst>
                        <p:cond delay="indefinite"/>
                      </p:stCondLst>
                      <p:childTnLst>
                        <p:par>
                          <p:cTn id="486" fill="hold">
                            <p:stCondLst>
                              <p:cond delay="0"/>
                            </p:stCondLst>
                            <p:childTnLst>
                              <p:par>
                                <p:cTn id="487" presetID="7" presetClass="emph" presetSubtype="2" fill="hold" nodeType="clickEffect">
                                  <p:stCondLst>
                                    <p:cond delay="0"/>
                                  </p:stCondLst>
                                  <p:childTnLst>
                                    <p:animClr clrSpc="rgb" dir="cw">
                                      <p:cBhvr>
                                        <p:cTn id="488" dur="2000" fill="hold"/>
                                        <p:tgtEl>
                                          <p:spTgt spid="21"/>
                                        </p:tgtEl>
                                        <p:attrNameLst>
                                          <p:attrName>stroke.color</p:attrName>
                                        </p:attrNameLst>
                                      </p:cBhvr>
                                      <p:to>
                                        <a:schemeClr val="accent2"/>
                                      </p:to>
                                    </p:animClr>
                                    <p:set>
                                      <p:cBhvr>
                                        <p:cTn id="489" dur="2000" fill="hold"/>
                                        <p:tgtEl>
                                          <p:spTgt spid="21"/>
                                        </p:tgtEl>
                                        <p:attrNameLst>
                                          <p:attrName>stroke.on</p:attrName>
                                        </p:attrNameLst>
                                      </p:cBhvr>
                                      <p:to>
                                        <p:strVal val="true"/>
                                      </p:to>
                                    </p:set>
                                  </p:childTnLst>
                                </p:cTn>
                              </p:par>
                            </p:childTnLst>
                          </p:cTn>
                        </p:par>
                      </p:childTnLst>
                    </p:cTn>
                  </p:par>
                  <p:par>
                    <p:cTn id="490" fill="hold">
                      <p:stCondLst>
                        <p:cond delay="indefinite"/>
                      </p:stCondLst>
                      <p:childTnLst>
                        <p:par>
                          <p:cTn id="491" fill="hold">
                            <p:stCondLst>
                              <p:cond delay="0"/>
                            </p:stCondLst>
                            <p:childTnLst>
                              <p:par>
                                <p:cTn id="492" presetID="7" presetClass="emph" presetSubtype="2" fill="hold" nodeType="clickEffect">
                                  <p:stCondLst>
                                    <p:cond delay="0"/>
                                  </p:stCondLst>
                                  <p:childTnLst>
                                    <p:animClr clrSpc="rgb" dir="cw">
                                      <p:cBhvr>
                                        <p:cTn id="493" dur="2000" fill="hold"/>
                                        <p:tgtEl>
                                          <p:spTgt spid="12"/>
                                        </p:tgtEl>
                                        <p:attrNameLst>
                                          <p:attrName>stroke.color</p:attrName>
                                        </p:attrNameLst>
                                      </p:cBhvr>
                                      <p:to>
                                        <a:schemeClr val="accent2"/>
                                      </p:to>
                                    </p:animClr>
                                    <p:set>
                                      <p:cBhvr>
                                        <p:cTn id="494" dur="2000" fill="hold"/>
                                        <p:tgtEl>
                                          <p:spTgt spid="12"/>
                                        </p:tgtEl>
                                        <p:attrNameLst>
                                          <p:attrName>stroke.on</p:attrName>
                                        </p:attrNameLst>
                                      </p:cBhvr>
                                      <p:to>
                                        <p:strVal val="true"/>
                                      </p:to>
                                    </p:set>
                                  </p:childTnLst>
                                </p:cTn>
                              </p:par>
                            </p:childTnLst>
                          </p:cTn>
                        </p:par>
                      </p:childTnLst>
                    </p:cTn>
                  </p:par>
                  <p:par>
                    <p:cTn id="495" fill="hold">
                      <p:stCondLst>
                        <p:cond delay="indefinite"/>
                      </p:stCondLst>
                      <p:childTnLst>
                        <p:par>
                          <p:cTn id="496" fill="hold">
                            <p:stCondLst>
                              <p:cond delay="0"/>
                            </p:stCondLst>
                            <p:childTnLst>
                              <p:par>
                                <p:cTn id="497" presetID="7" presetClass="emph" presetSubtype="2" fill="hold" nodeType="clickEffect">
                                  <p:stCondLst>
                                    <p:cond delay="0"/>
                                  </p:stCondLst>
                                  <p:childTnLst>
                                    <p:animClr clrSpc="rgb" dir="cw">
                                      <p:cBhvr>
                                        <p:cTn id="498" dur="2000" fill="hold"/>
                                        <p:tgtEl>
                                          <p:spTgt spid="19"/>
                                        </p:tgtEl>
                                        <p:attrNameLst>
                                          <p:attrName>stroke.color</p:attrName>
                                        </p:attrNameLst>
                                      </p:cBhvr>
                                      <p:to>
                                        <a:schemeClr val="accent2"/>
                                      </p:to>
                                    </p:animClr>
                                    <p:set>
                                      <p:cBhvr>
                                        <p:cTn id="499" dur="2000" fill="hold"/>
                                        <p:tgtEl>
                                          <p:spTgt spid="19"/>
                                        </p:tgtEl>
                                        <p:attrNameLst>
                                          <p:attrName>stroke.on</p:attrName>
                                        </p:attrNameLst>
                                      </p:cBhvr>
                                      <p:to>
                                        <p:strVal val="true"/>
                                      </p:to>
                                    </p:set>
                                  </p:childTnLst>
                                </p:cTn>
                              </p:par>
                            </p:childTnLst>
                          </p:cTn>
                        </p:par>
                      </p:childTnLst>
                    </p:cTn>
                  </p:par>
                  <p:par>
                    <p:cTn id="500" fill="hold">
                      <p:stCondLst>
                        <p:cond delay="indefinite"/>
                      </p:stCondLst>
                      <p:childTnLst>
                        <p:par>
                          <p:cTn id="501" fill="hold">
                            <p:stCondLst>
                              <p:cond delay="0"/>
                            </p:stCondLst>
                            <p:childTnLst>
                              <p:par>
                                <p:cTn id="502" presetID="7" presetClass="emph" presetSubtype="2" fill="hold" nodeType="clickEffect">
                                  <p:stCondLst>
                                    <p:cond delay="0"/>
                                  </p:stCondLst>
                                  <p:childTnLst>
                                    <p:animClr clrSpc="rgb" dir="cw">
                                      <p:cBhvr>
                                        <p:cTn id="503" dur="2000" fill="hold"/>
                                        <p:tgtEl>
                                          <p:spTgt spid="8"/>
                                        </p:tgtEl>
                                        <p:attrNameLst>
                                          <p:attrName>stroke.color</p:attrName>
                                        </p:attrNameLst>
                                      </p:cBhvr>
                                      <p:to>
                                        <a:schemeClr val="accent2"/>
                                      </p:to>
                                    </p:animClr>
                                    <p:set>
                                      <p:cBhvr>
                                        <p:cTn id="504" dur="2000" fill="hold"/>
                                        <p:tgtEl>
                                          <p:spTgt spid="8"/>
                                        </p:tgtEl>
                                        <p:attrNameLst>
                                          <p:attrName>stroke.on</p:attrName>
                                        </p:attrNameLst>
                                      </p:cBhvr>
                                      <p:to>
                                        <p:strVal val="true"/>
                                      </p:to>
                                    </p:set>
                                  </p:childTnLst>
                                </p:cTn>
                              </p:par>
                            </p:childTnLst>
                          </p:cTn>
                        </p:par>
                      </p:childTnLst>
                    </p:cTn>
                  </p:par>
                  <p:par>
                    <p:cTn id="505" fill="hold">
                      <p:stCondLst>
                        <p:cond delay="indefinite"/>
                      </p:stCondLst>
                      <p:childTnLst>
                        <p:par>
                          <p:cTn id="506" fill="hold">
                            <p:stCondLst>
                              <p:cond delay="0"/>
                            </p:stCondLst>
                            <p:childTnLst>
                              <p:par>
                                <p:cTn id="507" presetID="7" presetClass="emph" presetSubtype="2" fill="hold" nodeType="clickEffect">
                                  <p:stCondLst>
                                    <p:cond delay="0"/>
                                  </p:stCondLst>
                                  <p:childTnLst>
                                    <p:animClr clrSpc="rgb" dir="cw">
                                      <p:cBhvr>
                                        <p:cTn id="508" dur="2000" fill="hold"/>
                                        <p:tgtEl>
                                          <p:spTgt spid="11"/>
                                        </p:tgtEl>
                                        <p:attrNameLst>
                                          <p:attrName>stroke.color</p:attrName>
                                        </p:attrNameLst>
                                      </p:cBhvr>
                                      <p:to>
                                        <a:schemeClr val="accent2"/>
                                      </p:to>
                                    </p:animClr>
                                    <p:set>
                                      <p:cBhvr>
                                        <p:cTn id="509" dur="2000" fill="hold"/>
                                        <p:tgtEl>
                                          <p:spTgt spid="11"/>
                                        </p:tgtEl>
                                        <p:attrNameLst>
                                          <p:attrName>stroke.on</p:attrName>
                                        </p:attrNameLst>
                                      </p:cBhvr>
                                      <p:to>
                                        <p:strVal val="true"/>
                                      </p:to>
                                    </p:set>
                                  </p:childTnLst>
                                </p:cTn>
                              </p:par>
                            </p:childTnLst>
                          </p:cTn>
                        </p:par>
                      </p:childTnLst>
                    </p:cTn>
                  </p:par>
                  <p:par>
                    <p:cTn id="510" fill="hold">
                      <p:stCondLst>
                        <p:cond delay="indefinite"/>
                      </p:stCondLst>
                      <p:childTnLst>
                        <p:par>
                          <p:cTn id="511" fill="hold">
                            <p:stCondLst>
                              <p:cond delay="0"/>
                            </p:stCondLst>
                            <p:childTnLst>
                              <p:par>
                                <p:cTn id="512" presetID="7" presetClass="emph" presetSubtype="2" fill="hold" nodeType="clickEffect">
                                  <p:stCondLst>
                                    <p:cond delay="0"/>
                                  </p:stCondLst>
                                  <p:childTnLst>
                                    <p:animClr clrSpc="rgb" dir="cw">
                                      <p:cBhvr>
                                        <p:cTn id="513" dur="2000" fill="hold"/>
                                        <p:tgtEl>
                                          <p:spTgt spid="13"/>
                                        </p:tgtEl>
                                        <p:attrNameLst>
                                          <p:attrName>stroke.color</p:attrName>
                                        </p:attrNameLst>
                                      </p:cBhvr>
                                      <p:to>
                                        <a:schemeClr val="accent2"/>
                                      </p:to>
                                    </p:animClr>
                                    <p:set>
                                      <p:cBhvr>
                                        <p:cTn id="514" dur="2000" fill="hold"/>
                                        <p:tgtEl>
                                          <p:spTgt spid="13"/>
                                        </p:tgtEl>
                                        <p:attrNameLst>
                                          <p:attrName>stroke.on</p:attrName>
                                        </p:attrNameLst>
                                      </p:cBhvr>
                                      <p:to>
                                        <p:strVal val="true"/>
                                      </p:to>
                                    </p:set>
                                  </p:childTnLst>
                                </p:cTn>
                              </p:par>
                            </p:childTnLst>
                          </p:cTn>
                        </p:par>
                      </p:childTnLst>
                    </p:cTn>
                  </p:par>
                  <p:par>
                    <p:cTn id="515" fill="hold">
                      <p:stCondLst>
                        <p:cond delay="indefinite"/>
                      </p:stCondLst>
                      <p:childTnLst>
                        <p:par>
                          <p:cTn id="516" fill="hold">
                            <p:stCondLst>
                              <p:cond delay="0"/>
                            </p:stCondLst>
                            <p:childTnLst>
                              <p:par>
                                <p:cTn id="517" presetID="7" presetClass="emph" presetSubtype="2" fill="hold" nodeType="clickEffect">
                                  <p:stCondLst>
                                    <p:cond delay="0"/>
                                  </p:stCondLst>
                                  <p:childTnLst>
                                    <p:animClr clrSpc="rgb" dir="cw">
                                      <p:cBhvr>
                                        <p:cTn id="518" dur="2000" fill="hold"/>
                                        <p:tgtEl>
                                          <p:spTgt spid="29"/>
                                        </p:tgtEl>
                                        <p:attrNameLst>
                                          <p:attrName>stroke.color</p:attrName>
                                        </p:attrNameLst>
                                      </p:cBhvr>
                                      <p:to>
                                        <a:schemeClr val="accent2"/>
                                      </p:to>
                                    </p:animClr>
                                    <p:set>
                                      <p:cBhvr>
                                        <p:cTn id="519" dur="2000" fill="hold"/>
                                        <p:tgtEl>
                                          <p:spTgt spid="29"/>
                                        </p:tgtEl>
                                        <p:attrNameLst>
                                          <p:attrName>stroke.on</p:attrName>
                                        </p:attrNameLst>
                                      </p:cBhvr>
                                      <p:to>
                                        <p:strVal val="true"/>
                                      </p:to>
                                    </p:set>
                                  </p:childTnLst>
                                </p:cTn>
                              </p:par>
                            </p:childTnLst>
                          </p:cTn>
                        </p:par>
                      </p:childTnLst>
                    </p:cTn>
                  </p:par>
                  <p:par>
                    <p:cTn id="520" fill="hold">
                      <p:stCondLst>
                        <p:cond delay="indefinite"/>
                      </p:stCondLst>
                      <p:childTnLst>
                        <p:par>
                          <p:cTn id="521" fill="hold">
                            <p:stCondLst>
                              <p:cond delay="0"/>
                            </p:stCondLst>
                            <p:childTnLst>
                              <p:par>
                                <p:cTn id="522" presetID="9" presetClass="entr" presetSubtype="0" fill="hold" nodeType="clickEffect">
                                  <p:stCondLst>
                                    <p:cond delay="0"/>
                                  </p:stCondLst>
                                  <p:childTnLst>
                                    <p:set>
                                      <p:cBhvr>
                                        <p:cTn id="523" dur="1" fill="hold">
                                          <p:stCondLst>
                                            <p:cond delay="0"/>
                                          </p:stCondLst>
                                        </p:cTn>
                                        <p:tgtEl>
                                          <p:spTgt spid="85"/>
                                        </p:tgtEl>
                                        <p:attrNameLst>
                                          <p:attrName>style.visibility</p:attrName>
                                        </p:attrNameLst>
                                      </p:cBhvr>
                                      <p:to>
                                        <p:strVal val="visible"/>
                                      </p:to>
                                    </p:set>
                                    <p:animEffect transition="in" filter="dissolve">
                                      <p:cBhvr>
                                        <p:cTn id="524" dur="500"/>
                                        <p:tgtEl>
                                          <p:spTgt spid="85"/>
                                        </p:tgtEl>
                                      </p:cBhvr>
                                    </p:animEffect>
                                  </p:childTnLst>
                                </p:cTn>
                              </p:par>
                            </p:childTnLst>
                          </p:cTn>
                        </p:par>
                      </p:childTnLst>
                    </p:cTn>
                  </p:par>
                  <p:par>
                    <p:cTn id="525" fill="hold">
                      <p:stCondLst>
                        <p:cond delay="indefinite"/>
                      </p:stCondLst>
                      <p:childTnLst>
                        <p:par>
                          <p:cTn id="526" fill="hold">
                            <p:stCondLst>
                              <p:cond delay="0"/>
                            </p:stCondLst>
                            <p:childTnLst>
                              <p:par>
                                <p:cTn id="527" presetID="9" presetClass="entr" presetSubtype="0" fill="hold" nodeType="clickEffect">
                                  <p:stCondLst>
                                    <p:cond delay="0"/>
                                  </p:stCondLst>
                                  <p:childTnLst>
                                    <p:set>
                                      <p:cBhvr>
                                        <p:cTn id="528" dur="1" fill="hold">
                                          <p:stCondLst>
                                            <p:cond delay="0"/>
                                          </p:stCondLst>
                                        </p:cTn>
                                        <p:tgtEl>
                                          <p:spTgt spid="67">
                                            <p:txEl>
                                              <p:pRg st="3" end="3"/>
                                            </p:txEl>
                                          </p:spTgt>
                                        </p:tgtEl>
                                        <p:attrNameLst>
                                          <p:attrName>style.visibility</p:attrName>
                                        </p:attrNameLst>
                                      </p:cBhvr>
                                      <p:to>
                                        <p:strVal val="visible"/>
                                      </p:to>
                                    </p:set>
                                    <p:animEffect transition="in" filter="dissolve">
                                      <p:cBhvr>
                                        <p:cTn id="529" dur="500"/>
                                        <p:tgtEl>
                                          <p:spTgt spid="67">
                                            <p:txEl>
                                              <p:pRg st="3" end="3"/>
                                            </p:txEl>
                                          </p:spTgt>
                                        </p:tgtEl>
                                      </p:cBhvr>
                                    </p:animEffect>
                                  </p:childTnLst>
                                </p:cTn>
                              </p:par>
                            </p:childTnLst>
                          </p:cTn>
                        </p:par>
                      </p:childTnLst>
                    </p:cTn>
                  </p:par>
                  <p:par>
                    <p:cTn id="530" fill="hold">
                      <p:stCondLst>
                        <p:cond delay="indefinite"/>
                      </p:stCondLst>
                      <p:childTnLst>
                        <p:par>
                          <p:cTn id="531" fill="hold">
                            <p:stCondLst>
                              <p:cond delay="0"/>
                            </p:stCondLst>
                            <p:childTnLst>
                              <p:par>
                                <p:cTn id="532" presetID="9" presetClass="entr" presetSubtype="0" fill="hold" nodeType="clickEffect">
                                  <p:stCondLst>
                                    <p:cond delay="0"/>
                                  </p:stCondLst>
                                  <p:childTnLst>
                                    <p:set>
                                      <p:cBhvr>
                                        <p:cTn id="533" dur="1" fill="hold">
                                          <p:stCondLst>
                                            <p:cond delay="0"/>
                                          </p:stCondLst>
                                        </p:cTn>
                                        <p:tgtEl>
                                          <p:spTgt spid="87"/>
                                        </p:tgtEl>
                                        <p:attrNameLst>
                                          <p:attrName>style.visibility</p:attrName>
                                        </p:attrNameLst>
                                      </p:cBhvr>
                                      <p:to>
                                        <p:strVal val="visible"/>
                                      </p:to>
                                    </p:set>
                                    <p:animEffect transition="in" filter="dissolve">
                                      <p:cBhvr>
                                        <p:cTn id="534" dur="500"/>
                                        <p:tgtEl>
                                          <p:spTgt spid="87"/>
                                        </p:tgtEl>
                                      </p:cBhvr>
                                    </p:animEffect>
                                  </p:childTnLst>
                                </p:cTn>
                              </p:par>
                            </p:childTnLst>
                          </p:cTn>
                        </p:par>
                      </p:childTnLst>
                    </p:cTn>
                  </p:par>
                  <p:par>
                    <p:cTn id="535" fill="hold">
                      <p:stCondLst>
                        <p:cond delay="indefinite"/>
                      </p:stCondLst>
                      <p:childTnLst>
                        <p:par>
                          <p:cTn id="536" fill="hold">
                            <p:stCondLst>
                              <p:cond delay="0"/>
                            </p:stCondLst>
                            <p:childTnLst>
                              <p:par>
                                <p:cTn id="537" presetID="9" presetClass="entr" presetSubtype="0" fill="hold" nodeType="clickEffect">
                                  <p:stCondLst>
                                    <p:cond delay="0"/>
                                  </p:stCondLst>
                                  <p:childTnLst>
                                    <p:set>
                                      <p:cBhvr>
                                        <p:cTn id="538" dur="1" fill="hold">
                                          <p:stCondLst>
                                            <p:cond delay="0"/>
                                          </p:stCondLst>
                                        </p:cTn>
                                        <p:tgtEl>
                                          <p:spTgt spid="72">
                                            <p:txEl>
                                              <p:pRg st="3" end="3"/>
                                            </p:txEl>
                                          </p:spTgt>
                                        </p:tgtEl>
                                        <p:attrNameLst>
                                          <p:attrName>style.visibility</p:attrName>
                                        </p:attrNameLst>
                                      </p:cBhvr>
                                      <p:to>
                                        <p:strVal val="visible"/>
                                      </p:to>
                                    </p:set>
                                    <p:animEffect transition="in" filter="dissolve">
                                      <p:cBhvr>
                                        <p:cTn id="539" dur="500"/>
                                        <p:tgtEl>
                                          <p:spTgt spid="72">
                                            <p:txEl>
                                              <p:pRg st="3" end="3"/>
                                            </p:txEl>
                                          </p:spTgt>
                                        </p:tgtEl>
                                      </p:cBhvr>
                                    </p:animEffect>
                                  </p:childTnLst>
                                </p:cTn>
                              </p:par>
                            </p:childTnLst>
                          </p:cTn>
                        </p:par>
                      </p:childTnLst>
                    </p:cTn>
                  </p:par>
                  <p:par>
                    <p:cTn id="540" fill="hold">
                      <p:stCondLst>
                        <p:cond delay="indefinite"/>
                      </p:stCondLst>
                      <p:childTnLst>
                        <p:par>
                          <p:cTn id="541" fill="hold">
                            <p:stCondLst>
                              <p:cond delay="0"/>
                            </p:stCondLst>
                            <p:childTnLst>
                              <p:par>
                                <p:cTn id="542" presetID="7" presetClass="emph" presetSubtype="2" fill="hold" nodeType="clickEffect">
                                  <p:stCondLst>
                                    <p:cond delay="0"/>
                                  </p:stCondLst>
                                  <p:childTnLst>
                                    <p:animClr clrSpc="rgb" dir="cw">
                                      <p:cBhvr>
                                        <p:cTn id="543" dur="2000" fill="hold"/>
                                        <p:tgtEl>
                                          <p:spTgt spid="30"/>
                                        </p:tgtEl>
                                        <p:attrNameLst>
                                          <p:attrName>stroke.color</p:attrName>
                                        </p:attrNameLst>
                                      </p:cBhvr>
                                      <p:to>
                                        <a:schemeClr val="accent2"/>
                                      </p:to>
                                    </p:animClr>
                                    <p:set>
                                      <p:cBhvr>
                                        <p:cTn id="544" dur="2000" fill="hold"/>
                                        <p:tgtEl>
                                          <p:spTgt spid="30"/>
                                        </p:tgtEl>
                                        <p:attrNameLst>
                                          <p:attrName>stroke.on</p:attrName>
                                        </p:attrNameLst>
                                      </p:cBhvr>
                                      <p:to>
                                        <p:strVal val="true"/>
                                      </p:to>
                                    </p:set>
                                  </p:childTnLst>
                                </p:cTn>
                              </p:par>
                            </p:childTnLst>
                          </p:cTn>
                        </p:par>
                      </p:childTnLst>
                    </p:cTn>
                  </p:par>
                  <p:par>
                    <p:cTn id="545" fill="hold">
                      <p:stCondLst>
                        <p:cond delay="indefinite"/>
                      </p:stCondLst>
                      <p:childTnLst>
                        <p:par>
                          <p:cTn id="546" fill="hold">
                            <p:stCondLst>
                              <p:cond delay="0"/>
                            </p:stCondLst>
                            <p:childTnLst>
                              <p:par>
                                <p:cTn id="547" presetID="9" presetClass="entr" presetSubtype="0" fill="hold" nodeType="clickEffect">
                                  <p:stCondLst>
                                    <p:cond delay="0"/>
                                  </p:stCondLst>
                                  <p:childTnLst>
                                    <p:set>
                                      <p:cBhvr>
                                        <p:cTn id="548" dur="1" fill="hold">
                                          <p:stCondLst>
                                            <p:cond delay="0"/>
                                          </p:stCondLst>
                                        </p:cTn>
                                        <p:tgtEl>
                                          <p:spTgt spid="84"/>
                                        </p:tgtEl>
                                        <p:attrNameLst>
                                          <p:attrName>style.visibility</p:attrName>
                                        </p:attrNameLst>
                                      </p:cBhvr>
                                      <p:to>
                                        <p:strVal val="visible"/>
                                      </p:to>
                                    </p:set>
                                    <p:animEffect transition="in" filter="dissolve">
                                      <p:cBhvr>
                                        <p:cTn id="549" dur="500"/>
                                        <p:tgtEl>
                                          <p:spTgt spid="84"/>
                                        </p:tgtEl>
                                      </p:cBhvr>
                                    </p:animEffect>
                                  </p:childTnLst>
                                </p:cTn>
                              </p:par>
                            </p:childTnLst>
                          </p:cTn>
                        </p:par>
                      </p:childTnLst>
                    </p:cTn>
                  </p:par>
                  <p:par>
                    <p:cTn id="550" fill="hold">
                      <p:stCondLst>
                        <p:cond delay="indefinite"/>
                      </p:stCondLst>
                      <p:childTnLst>
                        <p:par>
                          <p:cTn id="551" fill="hold">
                            <p:stCondLst>
                              <p:cond delay="0"/>
                            </p:stCondLst>
                            <p:childTnLst>
                              <p:par>
                                <p:cTn id="552" presetID="9" presetClass="entr" presetSubtype="0" fill="hold" nodeType="clickEffect">
                                  <p:stCondLst>
                                    <p:cond delay="0"/>
                                  </p:stCondLst>
                                  <p:childTnLst>
                                    <p:set>
                                      <p:cBhvr>
                                        <p:cTn id="553" dur="1" fill="hold">
                                          <p:stCondLst>
                                            <p:cond delay="0"/>
                                          </p:stCondLst>
                                        </p:cTn>
                                        <p:tgtEl>
                                          <p:spTgt spid="80">
                                            <p:txEl>
                                              <p:pRg st="6" end="6"/>
                                            </p:txEl>
                                          </p:spTgt>
                                        </p:tgtEl>
                                        <p:attrNameLst>
                                          <p:attrName>style.visibility</p:attrName>
                                        </p:attrNameLst>
                                      </p:cBhvr>
                                      <p:to>
                                        <p:strVal val="visible"/>
                                      </p:to>
                                    </p:set>
                                    <p:animEffect transition="in" filter="dissolve">
                                      <p:cBhvr>
                                        <p:cTn id="554" dur="500"/>
                                        <p:tgtEl>
                                          <p:spTgt spid="80">
                                            <p:txEl>
                                              <p:pRg st="6" end="6"/>
                                            </p:txEl>
                                          </p:spTgt>
                                        </p:tgtEl>
                                      </p:cBhvr>
                                    </p:animEffect>
                                  </p:childTnLst>
                                </p:cTn>
                              </p:par>
                            </p:childTnLst>
                          </p:cTn>
                        </p:par>
                      </p:childTnLst>
                    </p:cTn>
                  </p:par>
                  <p:par>
                    <p:cTn id="555" fill="hold">
                      <p:stCondLst>
                        <p:cond delay="indefinite"/>
                      </p:stCondLst>
                      <p:childTnLst>
                        <p:par>
                          <p:cTn id="556" fill="hold">
                            <p:stCondLst>
                              <p:cond delay="0"/>
                            </p:stCondLst>
                            <p:childTnLst>
                              <p:par>
                                <p:cTn id="557" presetID="9" presetClass="entr" presetSubtype="0" fill="hold" nodeType="clickEffect">
                                  <p:stCondLst>
                                    <p:cond delay="0"/>
                                  </p:stCondLst>
                                  <p:childTnLst>
                                    <p:set>
                                      <p:cBhvr>
                                        <p:cTn id="558" dur="1" fill="hold">
                                          <p:stCondLst>
                                            <p:cond delay="0"/>
                                          </p:stCondLst>
                                        </p:cTn>
                                        <p:tgtEl>
                                          <p:spTgt spid="86"/>
                                        </p:tgtEl>
                                        <p:attrNameLst>
                                          <p:attrName>style.visibility</p:attrName>
                                        </p:attrNameLst>
                                      </p:cBhvr>
                                      <p:to>
                                        <p:strVal val="visible"/>
                                      </p:to>
                                    </p:set>
                                    <p:animEffect transition="in" filter="dissolve">
                                      <p:cBhvr>
                                        <p:cTn id="559" dur="500"/>
                                        <p:tgtEl>
                                          <p:spTgt spid="86"/>
                                        </p:tgtEl>
                                      </p:cBhvr>
                                    </p:animEffect>
                                  </p:childTnLst>
                                </p:cTn>
                              </p:par>
                            </p:childTnLst>
                          </p:cTn>
                        </p:par>
                      </p:childTnLst>
                    </p:cTn>
                  </p:par>
                  <p:par>
                    <p:cTn id="560" fill="hold">
                      <p:stCondLst>
                        <p:cond delay="indefinite"/>
                      </p:stCondLst>
                      <p:childTnLst>
                        <p:par>
                          <p:cTn id="561" fill="hold">
                            <p:stCondLst>
                              <p:cond delay="0"/>
                            </p:stCondLst>
                            <p:childTnLst>
                              <p:par>
                                <p:cTn id="562" presetID="9" presetClass="entr" presetSubtype="0" fill="hold" nodeType="clickEffect">
                                  <p:stCondLst>
                                    <p:cond delay="0"/>
                                  </p:stCondLst>
                                  <p:childTnLst>
                                    <p:set>
                                      <p:cBhvr>
                                        <p:cTn id="563" dur="1" fill="hold">
                                          <p:stCondLst>
                                            <p:cond delay="0"/>
                                          </p:stCondLst>
                                        </p:cTn>
                                        <p:tgtEl>
                                          <p:spTgt spid="83">
                                            <p:txEl>
                                              <p:pRg st="6" end="6"/>
                                            </p:txEl>
                                          </p:spTgt>
                                        </p:tgtEl>
                                        <p:attrNameLst>
                                          <p:attrName>style.visibility</p:attrName>
                                        </p:attrNameLst>
                                      </p:cBhvr>
                                      <p:to>
                                        <p:strVal val="visible"/>
                                      </p:to>
                                    </p:set>
                                    <p:animEffect transition="in" filter="dissolve">
                                      <p:cBhvr>
                                        <p:cTn id="564" dur="500"/>
                                        <p:tgtEl>
                                          <p:spTgt spid="83">
                                            <p:txEl>
                                              <p:pRg st="6" end="6"/>
                                            </p:txEl>
                                          </p:spTgt>
                                        </p:tgtEl>
                                      </p:cBhvr>
                                    </p:animEffect>
                                  </p:childTnLst>
                                </p:cTn>
                              </p:par>
                            </p:childTnLst>
                          </p:cTn>
                        </p:par>
                      </p:childTnLst>
                    </p:cTn>
                  </p:par>
                  <p:par>
                    <p:cTn id="565" fill="hold">
                      <p:stCondLst>
                        <p:cond delay="indefinite"/>
                      </p:stCondLst>
                      <p:childTnLst>
                        <p:par>
                          <p:cTn id="566" fill="hold">
                            <p:stCondLst>
                              <p:cond delay="0"/>
                            </p:stCondLst>
                            <p:childTnLst>
                              <p:par>
                                <p:cTn id="567" presetID="7" presetClass="emph" presetSubtype="2" fill="hold" nodeType="clickEffect">
                                  <p:stCondLst>
                                    <p:cond delay="0"/>
                                  </p:stCondLst>
                                  <p:childTnLst>
                                    <p:animClr clrSpc="rgb" dir="cw">
                                      <p:cBhvr>
                                        <p:cTn id="568" dur="2000" fill="hold"/>
                                        <p:tgtEl>
                                          <p:spTgt spid="9"/>
                                        </p:tgtEl>
                                        <p:attrNameLst>
                                          <p:attrName>stroke.color</p:attrName>
                                        </p:attrNameLst>
                                      </p:cBhvr>
                                      <p:to>
                                        <a:schemeClr val="accent2"/>
                                      </p:to>
                                    </p:animClr>
                                    <p:set>
                                      <p:cBhvr>
                                        <p:cTn id="569" dur="2000" fill="hold"/>
                                        <p:tgtEl>
                                          <p:spTgt spid="9"/>
                                        </p:tgtEl>
                                        <p:attrNameLst>
                                          <p:attrName>stroke.on</p:attrName>
                                        </p:attrNameLst>
                                      </p:cBhvr>
                                      <p:to>
                                        <p:strVal val="true"/>
                                      </p:to>
                                    </p:set>
                                  </p:childTnLst>
                                </p:cTn>
                              </p:par>
                            </p:childTnLst>
                          </p:cTn>
                        </p:par>
                      </p:childTnLst>
                    </p:cTn>
                  </p:par>
                  <p:par>
                    <p:cTn id="570" fill="hold">
                      <p:stCondLst>
                        <p:cond delay="indefinite"/>
                      </p:stCondLst>
                      <p:childTnLst>
                        <p:par>
                          <p:cTn id="571" fill="hold">
                            <p:stCondLst>
                              <p:cond delay="0"/>
                            </p:stCondLst>
                            <p:childTnLst>
                              <p:par>
                                <p:cTn id="572" presetID="7" presetClass="emph" presetSubtype="2" fill="hold" nodeType="clickEffect">
                                  <p:stCondLst>
                                    <p:cond delay="0"/>
                                  </p:stCondLst>
                                  <p:childTnLst>
                                    <p:animClr clrSpc="rgb" dir="cw">
                                      <p:cBhvr>
                                        <p:cTn id="573" dur="2000" fill="hold"/>
                                        <p:tgtEl>
                                          <p:spTgt spid="18"/>
                                        </p:tgtEl>
                                        <p:attrNameLst>
                                          <p:attrName>stroke.color</p:attrName>
                                        </p:attrNameLst>
                                      </p:cBhvr>
                                      <p:to>
                                        <a:schemeClr val="accent2"/>
                                      </p:to>
                                    </p:animClr>
                                    <p:set>
                                      <p:cBhvr>
                                        <p:cTn id="574" dur="2000" fill="hold"/>
                                        <p:tgtEl>
                                          <p:spTgt spid="18"/>
                                        </p:tgtEl>
                                        <p:attrNameLst>
                                          <p:attrName>stroke.on</p:attrName>
                                        </p:attrNameLst>
                                      </p:cBhvr>
                                      <p:to>
                                        <p:strVal val="true"/>
                                      </p:to>
                                    </p:set>
                                  </p:childTnLst>
                                </p:cTn>
                              </p:par>
                            </p:childTnLst>
                          </p:cTn>
                        </p:par>
                      </p:childTnLst>
                    </p:cTn>
                  </p:par>
                  <p:par>
                    <p:cTn id="575" fill="hold">
                      <p:stCondLst>
                        <p:cond delay="indefinite"/>
                      </p:stCondLst>
                      <p:childTnLst>
                        <p:par>
                          <p:cTn id="576" fill="hold">
                            <p:stCondLst>
                              <p:cond delay="0"/>
                            </p:stCondLst>
                            <p:childTnLst>
                              <p:par>
                                <p:cTn id="577" presetID="7" presetClass="emph" presetSubtype="2" fill="hold" nodeType="clickEffect">
                                  <p:stCondLst>
                                    <p:cond delay="0"/>
                                  </p:stCondLst>
                                  <p:childTnLst>
                                    <p:animClr clrSpc="rgb" dir="cw">
                                      <p:cBhvr>
                                        <p:cTn id="578" dur="2000" fill="hold"/>
                                        <p:tgtEl>
                                          <p:spTgt spid="16"/>
                                        </p:tgtEl>
                                        <p:attrNameLst>
                                          <p:attrName>stroke.color</p:attrName>
                                        </p:attrNameLst>
                                      </p:cBhvr>
                                      <p:to>
                                        <a:schemeClr val="accent2"/>
                                      </p:to>
                                    </p:animClr>
                                    <p:set>
                                      <p:cBhvr>
                                        <p:cTn id="579" dur="2000" fill="hold"/>
                                        <p:tgtEl>
                                          <p:spTgt spid="16"/>
                                        </p:tgtEl>
                                        <p:attrNameLst>
                                          <p:attrName>stroke.on</p:attrName>
                                        </p:attrNameLst>
                                      </p:cBhvr>
                                      <p:to>
                                        <p:strVal val="true"/>
                                      </p:to>
                                    </p:set>
                                  </p:childTnLst>
                                </p:cTn>
                              </p:par>
                            </p:childTnLst>
                          </p:cTn>
                        </p:par>
                      </p:childTnLst>
                    </p:cTn>
                  </p:par>
                  <p:par>
                    <p:cTn id="580" fill="hold">
                      <p:stCondLst>
                        <p:cond delay="indefinite"/>
                      </p:stCondLst>
                      <p:childTnLst>
                        <p:par>
                          <p:cTn id="581" fill="hold">
                            <p:stCondLst>
                              <p:cond delay="0"/>
                            </p:stCondLst>
                            <p:childTnLst>
                              <p:par>
                                <p:cTn id="582" presetID="7" presetClass="emph" presetSubtype="2" fill="hold" nodeType="clickEffect">
                                  <p:stCondLst>
                                    <p:cond delay="0"/>
                                  </p:stCondLst>
                                  <p:childTnLst>
                                    <p:animClr clrSpc="rgb" dir="cw">
                                      <p:cBhvr>
                                        <p:cTn id="583" dur="2000" fill="hold"/>
                                        <p:tgtEl>
                                          <p:spTgt spid="15"/>
                                        </p:tgtEl>
                                        <p:attrNameLst>
                                          <p:attrName>stroke.color</p:attrName>
                                        </p:attrNameLst>
                                      </p:cBhvr>
                                      <p:to>
                                        <a:schemeClr val="accent2"/>
                                      </p:to>
                                    </p:animClr>
                                    <p:set>
                                      <p:cBhvr>
                                        <p:cTn id="584" dur="2000" fill="hold"/>
                                        <p:tgtEl>
                                          <p:spTgt spid="15"/>
                                        </p:tgtEl>
                                        <p:attrNameLst>
                                          <p:attrName>stroke.on</p:attrName>
                                        </p:attrNameLst>
                                      </p:cBhvr>
                                      <p:to>
                                        <p:strVal val="true"/>
                                      </p:to>
                                    </p:set>
                                  </p:childTnLst>
                                </p:cTn>
                              </p:par>
                            </p:childTnLst>
                          </p:cTn>
                        </p:par>
                      </p:childTnLst>
                    </p:cTn>
                  </p:par>
                  <p:par>
                    <p:cTn id="585" fill="hold">
                      <p:stCondLst>
                        <p:cond delay="indefinite"/>
                      </p:stCondLst>
                      <p:childTnLst>
                        <p:par>
                          <p:cTn id="586" fill="hold">
                            <p:stCondLst>
                              <p:cond delay="0"/>
                            </p:stCondLst>
                            <p:childTnLst>
                              <p:par>
                                <p:cTn id="587" presetID="7" presetClass="emph" presetSubtype="2" fill="hold" nodeType="clickEffect">
                                  <p:stCondLst>
                                    <p:cond delay="0"/>
                                  </p:stCondLst>
                                  <p:childTnLst>
                                    <p:animClr clrSpc="rgb" dir="cw">
                                      <p:cBhvr>
                                        <p:cTn id="588" dur="2000" fill="hold"/>
                                        <p:tgtEl>
                                          <p:spTgt spid="10"/>
                                        </p:tgtEl>
                                        <p:attrNameLst>
                                          <p:attrName>stroke.color</p:attrName>
                                        </p:attrNameLst>
                                      </p:cBhvr>
                                      <p:to>
                                        <a:schemeClr val="accent2"/>
                                      </p:to>
                                    </p:animClr>
                                    <p:set>
                                      <p:cBhvr>
                                        <p:cTn id="589" dur="2000" fill="hold"/>
                                        <p:tgtEl>
                                          <p:spTgt spid="10"/>
                                        </p:tgtEl>
                                        <p:attrNameLst>
                                          <p:attrName>stroke.on</p:attrName>
                                        </p:attrNameLst>
                                      </p:cBhvr>
                                      <p:to>
                                        <p:strVal val="true"/>
                                      </p:to>
                                    </p:set>
                                  </p:childTnLst>
                                </p:cTn>
                              </p:par>
                            </p:childTnLst>
                          </p:cTn>
                        </p:par>
                      </p:childTnLst>
                    </p:cTn>
                  </p:par>
                  <p:par>
                    <p:cTn id="590" fill="hold">
                      <p:stCondLst>
                        <p:cond delay="indefinite"/>
                      </p:stCondLst>
                      <p:childTnLst>
                        <p:par>
                          <p:cTn id="591" fill="hold">
                            <p:stCondLst>
                              <p:cond delay="0"/>
                            </p:stCondLst>
                            <p:childTnLst>
                              <p:par>
                                <p:cTn id="592" presetID="7" presetClass="emph" presetSubtype="2" fill="hold" nodeType="clickEffect">
                                  <p:stCondLst>
                                    <p:cond delay="0"/>
                                  </p:stCondLst>
                                  <p:childTnLst>
                                    <p:animClr clrSpc="rgb" dir="cw">
                                      <p:cBhvr>
                                        <p:cTn id="593" dur="2000" fill="hold"/>
                                        <p:tgtEl>
                                          <p:spTgt spid="17"/>
                                        </p:tgtEl>
                                        <p:attrNameLst>
                                          <p:attrName>stroke.color</p:attrName>
                                        </p:attrNameLst>
                                      </p:cBhvr>
                                      <p:to>
                                        <a:schemeClr val="accent2"/>
                                      </p:to>
                                    </p:animClr>
                                    <p:set>
                                      <p:cBhvr>
                                        <p:cTn id="594" dur="2000" fill="hold"/>
                                        <p:tgtEl>
                                          <p:spTgt spid="17"/>
                                        </p:tgtEl>
                                        <p:attrNameLst>
                                          <p:attrName>stroke.on</p:attrName>
                                        </p:attrNameLst>
                                      </p:cBhvr>
                                      <p:to>
                                        <p:strVal val="true"/>
                                      </p:to>
                                    </p:set>
                                  </p:childTnLst>
                                </p:cTn>
                              </p:par>
                            </p:childTnLst>
                          </p:cTn>
                        </p:par>
                      </p:childTnLst>
                    </p:cTn>
                  </p:par>
                  <p:par>
                    <p:cTn id="595" fill="hold">
                      <p:stCondLst>
                        <p:cond delay="indefinite"/>
                      </p:stCondLst>
                      <p:childTnLst>
                        <p:par>
                          <p:cTn id="596" fill="hold">
                            <p:stCondLst>
                              <p:cond delay="0"/>
                            </p:stCondLst>
                            <p:childTnLst>
                              <p:par>
                                <p:cTn id="597" presetID="7" presetClass="emph" presetSubtype="2" fill="hold" nodeType="clickEffect">
                                  <p:stCondLst>
                                    <p:cond delay="0"/>
                                  </p:stCondLst>
                                  <p:childTnLst>
                                    <p:animClr clrSpc="rgb" dir="cw">
                                      <p:cBhvr>
                                        <p:cTn id="598" dur="2000" fill="hold"/>
                                        <p:tgtEl>
                                          <p:spTgt spid="20"/>
                                        </p:tgtEl>
                                        <p:attrNameLst>
                                          <p:attrName>stroke.color</p:attrName>
                                        </p:attrNameLst>
                                      </p:cBhvr>
                                      <p:to>
                                        <a:schemeClr val="accent2"/>
                                      </p:to>
                                    </p:animClr>
                                    <p:set>
                                      <p:cBhvr>
                                        <p:cTn id="599" dur="2000" fill="hold"/>
                                        <p:tgtEl>
                                          <p:spTgt spid="20"/>
                                        </p:tgtEl>
                                        <p:attrNameLst>
                                          <p:attrName>stroke.on</p:attrName>
                                        </p:attrNameLst>
                                      </p:cBhvr>
                                      <p:to>
                                        <p:strVal val="true"/>
                                      </p:to>
                                    </p:set>
                                  </p:childTnLst>
                                </p:cTn>
                              </p:par>
                            </p:childTnLst>
                          </p:cTn>
                        </p:par>
                      </p:childTnLst>
                    </p:cTn>
                  </p:par>
                  <p:par>
                    <p:cTn id="600" fill="hold">
                      <p:stCondLst>
                        <p:cond delay="indefinite"/>
                      </p:stCondLst>
                      <p:childTnLst>
                        <p:par>
                          <p:cTn id="601" fill="hold">
                            <p:stCondLst>
                              <p:cond delay="0"/>
                            </p:stCondLst>
                            <p:childTnLst>
                              <p:par>
                                <p:cTn id="602" presetID="7" presetClass="emph" presetSubtype="2" fill="hold" nodeType="clickEffect">
                                  <p:stCondLst>
                                    <p:cond delay="0"/>
                                  </p:stCondLst>
                                  <p:childTnLst>
                                    <p:animClr clrSpc="rgb" dir="cw">
                                      <p:cBhvr>
                                        <p:cTn id="603" dur="2000" fill="hold"/>
                                        <p:tgtEl>
                                          <p:spTgt spid="14"/>
                                        </p:tgtEl>
                                        <p:attrNameLst>
                                          <p:attrName>stroke.color</p:attrName>
                                        </p:attrNameLst>
                                      </p:cBhvr>
                                      <p:to>
                                        <a:schemeClr val="accent2"/>
                                      </p:to>
                                    </p:animClr>
                                    <p:set>
                                      <p:cBhvr>
                                        <p:cTn id="604" dur="2000" fill="hold"/>
                                        <p:tgtEl>
                                          <p:spTgt spid="14"/>
                                        </p:tgtEl>
                                        <p:attrNameLst>
                                          <p:attrName>stroke.on</p:attrName>
                                        </p:attrNameLst>
                                      </p:cBhvr>
                                      <p:to>
                                        <p:strVal val="true"/>
                                      </p:to>
                                    </p:set>
                                  </p:childTnLst>
                                </p:cTn>
                              </p:par>
                            </p:childTnLst>
                          </p:cTn>
                        </p:par>
                      </p:childTnLst>
                    </p:cTn>
                  </p:par>
                  <p:par>
                    <p:cTn id="605" fill="hold">
                      <p:stCondLst>
                        <p:cond delay="indefinite"/>
                      </p:stCondLst>
                      <p:childTnLst>
                        <p:par>
                          <p:cTn id="606" fill="hold">
                            <p:stCondLst>
                              <p:cond delay="0"/>
                            </p:stCondLst>
                            <p:childTnLst>
                              <p:par>
                                <p:cTn id="607" presetID="7" presetClass="emph" presetSubtype="2" fill="hold" nodeType="clickEffect">
                                  <p:stCondLst>
                                    <p:cond delay="0"/>
                                  </p:stCondLst>
                                  <p:childTnLst>
                                    <p:animClr clrSpc="rgb" dir="cw">
                                      <p:cBhvr>
                                        <p:cTn id="608" dur="2000" fill="hold"/>
                                        <p:tgtEl>
                                          <p:spTgt spid="21"/>
                                        </p:tgtEl>
                                        <p:attrNameLst>
                                          <p:attrName>stroke.color</p:attrName>
                                        </p:attrNameLst>
                                      </p:cBhvr>
                                      <p:to>
                                        <a:srgbClr val="9C9C9C"/>
                                      </p:to>
                                    </p:animClr>
                                    <p:set>
                                      <p:cBhvr>
                                        <p:cTn id="609" dur="2000" fill="hold"/>
                                        <p:tgtEl>
                                          <p:spTgt spid="21"/>
                                        </p:tgtEl>
                                        <p:attrNameLst>
                                          <p:attrName>stroke.on</p:attrName>
                                        </p:attrNameLst>
                                      </p:cBhvr>
                                      <p:to>
                                        <p:strVal val="true"/>
                                      </p:to>
                                    </p:set>
                                  </p:childTnLst>
                                </p:cTn>
                              </p:par>
                              <p:par>
                                <p:cTn id="610" presetID="7" presetClass="emph" presetSubtype="2" fill="hold" nodeType="withEffect">
                                  <p:stCondLst>
                                    <p:cond delay="0"/>
                                  </p:stCondLst>
                                  <p:childTnLst>
                                    <p:animClr clrSpc="rgb" dir="cw">
                                      <p:cBhvr>
                                        <p:cTn id="611" dur="2000" fill="hold"/>
                                        <p:tgtEl>
                                          <p:spTgt spid="13"/>
                                        </p:tgtEl>
                                        <p:attrNameLst>
                                          <p:attrName>stroke.color</p:attrName>
                                        </p:attrNameLst>
                                      </p:cBhvr>
                                      <p:to>
                                        <a:srgbClr val="9C9C9C"/>
                                      </p:to>
                                    </p:animClr>
                                    <p:set>
                                      <p:cBhvr>
                                        <p:cTn id="612" dur="2000" fill="hold"/>
                                        <p:tgtEl>
                                          <p:spTgt spid="13"/>
                                        </p:tgtEl>
                                        <p:attrNameLst>
                                          <p:attrName>stroke.on</p:attrName>
                                        </p:attrNameLst>
                                      </p:cBhvr>
                                      <p:to>
                                        <p:strVal val="true"/>
                                      </p:to>
                                    </p:set>
                                  </p:childTnLst>
                                </p:cTn>
                              </p:par>
                              <p:par>
                                <p:cTn id="613" presetID="7" presetClass="emph" presetSubtype="2" fill="hold" nodeType="withEffect">
                                  <p:stCondLst>
                                    <p:cond delay="0"/>
                                  </p:stCondLst>
                                  <p:childTnLst>
                                    <p:animClr clrSpc="rgb" dir="cw">
                                      <p:cBhvr>
                                        <p:cTn id="614" dur="2000" fill="hold"/>
                                        <p:tgtEl>
                                          <p:spTgt spid="8"/>
                                        </p:tgtEl>
                                        <p:attrNameLst>
                                          <p:attrName>stroke.color</p:attrName>
                                        </p:attrNameLst>
                                      </p:cBhvr>
                                      <p:to>
                                        <a:srgbClr val="9C9C9C"/>
                                      </p:to>
                                    </p:animClr>
                                    <p:set>
                                      <p:cBhvr>
                                        <p:cTn id="615" dur="2000" fill="hold"/>
                                        <p:tgtEl>
                                          <p:spTgt spid="8"/>
                                        </p:tgtEl>
                                        <p:attrNameLst>
                                          <p:attrName>stroke.on</p:attrName>
                                        </p:attrNameLst>
                                      </p:cBhvr>
                                      <p:to>
                                        <p:strVal val="true"/>
                                      </p:to>
                                    </p:set>
                                  </p:childTnLst>
                                </p:cTn>
                              </p:par>
                              <p:par>
                                <p:cTn id="616" presetID="7" presetClass="emph" presetSubtype="2" fill="hold" nodeType="withEffect">
                                  <p:stCondLst>
                                    <p:cond delay="0"/>
                                  </p:stCondLst>
                                  <p:childTnLst>
                                    <p:animClr clrSpc="rgb" dir="cw">
                                      <p:cBhvr>
                                        <p:cTn id="617" dur="2000" fill="hold"/>
                                        <p:tgtEl>
                                          <p:spTgt spid="11"/>
                                        </p:tgtEl>
                                        <p:attrNameLst>
                                          <p:attrName>stroke.color</p:attrName>
                                        </p:attrNameLst>
                                      </p:cBhvr>
                                      <p:to>
                                        <a:srgbClr val="9C9C9C"/>
                                      </p:to>
                                    </p:animClr>
                                    <p:set>
                                      <p:cBhvr>
                                        <p:cTn id="618" dur="2000" fill="hold"/>
                                        <p:tgtEl>
                                          <p:spTgt spid="11"/>
                                        </p:tgtEl>
                                        <p:attrNameLst>
                                          <p:attrName>stroke.on</p:attrName>
                                        </p:attrNameLst>
                                      </p:cBhvr>
                                      <p:to>
                                        <p:strVal val="true"/>
                                      </p:to>
                                    </p:set>
                                  </p:childTnLst>
                                </p:cTn>
                              </p:par>
                              <p:par>
                                <p:cTn id="619" presetID="7" presetClass="emph" presetSubtype="2" fill="hold" nodeType="withEffect">
                                  <p:stCondLst>
                                    <p:cond delay="0"/>
                                  </p:stCondLst>
                                  <p:childTnLst>
                                    <p:animClr clrSpc="rgb" dir="cw">
                                      <p:cBhvr>
                                        <p:cTn id="620" dur="2000" fill="hold"/>
                                        <p:tgtEl>
                                          <p:spTgt spid="29"/>
                                        </p:tgtEl>
                                        <p:attrNameLst>
                                          <p:attrName>stroke.color</p:attrName>
                                        </p:attrNameLst>
                                      </p:cBhvr>
                                      <p:to>
                                        <a:srgbClr val="9C9C9C"/>
                                      </p:to>
                                    </p:animClr>
                                    <p:set>
                                      <p:cBhvr>
                                        <p:cTn id="621" dur="2000" fill="hold"/>
                                        <p:tgtEl>
                                          <p:spTgt spid="29"/>
                                        </p:tgtEl>
                                        <p:attrNameLst>
                                          <p:attrName>stroke.on</p:attrName>
                                        </p:attrNameLst>
                                      </p:cBhvr>
                                      <p:to>
                                        <p:strVal val="true"/>
                                      </p:to>
                                    </p:set>
                                  </p:childTnLst>
                                </p:cTn>
                              </p:par>
                              <p:par>
                                <p:cTn id="622" presetID="7" presetClass="emph" presetSubtype="2" fill="hold" nodeType="withEffect">
                                  <p:stCondLst>
                                    <p:cond delay="0"/>
                                  </p:stCondLst>
                                  <p:childTnLst>
                                    <p:animClr clrSpc="rgb" dir="cw">
                                      <p:cBhvr>
                                        <p:cTn id="623" dur="2000" fill="hold"/>
                                        <p:tgtEl>
                                          <p:spTgt spid="9"/>
                                        </p:tgtEl>
                                        <p:attrNameLst>
                                          <p:attrName>stroke.color</p:attrName>
                                        </p:attrNameLst>
                                      </p:cBhvr>
                                      <p:to>
                                        <a:srgbClr val="9C9C9C"/>
                                      </p:to>
                                    </p:animClr>
                                    <p:set>
                                      <p:cBhvr>
                                        <p:cTn id="624" dur="2000" fill="hold"/>
                                        <p:tgtEl>
                                          <p:spTgt spid="9"/>
                                        </p:tgtEl>
                                        <p:attrNameLst>
                                          <p:attrName>stroke.on</p:attrName>
                                        </p:attrNameLst>
                                      </p:cBhvr>
                                      <p:to>
                                        <p:strVal val="true"/>
                                      </p:to>
                                    </p:set>
                                  </p:childTnLst>
                                </p:cTn>
                              </p:par>
                              <p:par>
                                <p:cTn id="625" presetID="7" presetClass="emph" presetSubtype="2" fill="hold" nodeType="withEffect">
                                  <p:stCondLst>
                                    <p:cond delay="0"/>
                                  </p:stCondLst>
                                  <p:childTnLst>
                                    <p:animClr clrSpc="rgb" dir="cw">
                                      <p:cBhvr>
                                        <p:cTn id="626" dur="2000" fill="hold"/>
                                        <p:tgtEl>
                                          <p:spTgt spid="30"/>
                                        </p:tgtEl>
                                        <p:attrNameLst>
                                          <p:attrName>stroke.color</p:attrName>
                                        </p:attrNameLst>
                                      </p:cBhvr>
                                      <p:to>
                                        <a:srgbClr val="9C9C9C"/>
                                      </p:to>
                                    </p:animClr>
                                    <p:set>
                                      <p:cBhvr>
                                        <p:cTn id="627" dur="2000" fill="hold"/>
                                        <p:tgtEl>
                                          <p:spTgt spid="30"/>
                                        </p:tgtEl>
                                        <p:attrNameLst>
                                          <p:attrName>stroke.on</p:attrName>
                                        </p:attrNameLst>
                                      </p:cBhvr>
                                      <p:to>
                                        <p:strVal val="true"/>
                                      </p:to>
                                    </p:set>
                                  </p:childTnLst>
                                </p:cTn>
                              </p:par>
                              <p:par>
                                <p:cTn id="628" presetID="7" presetClass="emph" presetSubtype="2" fill="hold" nodeType="withEffect">
                                  <p:stCondLst>
                                    <p:cond delay="0"/>
                                  </p:stCondLst>
                                  <p:childTnLst>
                                    <p:animClr clrSpc="rgb" dir="cw">
                                      <p:cBhvr>
                                        <p:cTn id="629" dur="2000" fill="hold"/>
                                        <p:tgtEl>
                                          <p:spTgt spid="20"/>
                                        </p:tgtEl>
                                        <p:attrNameLst>
                                          <p:attrName>stroke.color</p:attrName>
                                        </p:attrNameLst>
                                      </p:cBhvr>
                                      <p:to>
                                        <a:srgbClr val="9C9C9C"/>
                                      </p:to>
                                    </p:animClr>
                                    <p:set>
                                      <p:cBhvr>
                                        <p:cTn id="630" dur="2000" fill="hold"/>
                                        <p:tgtEl>
                                          <p:spTgt spid="20"/>
                                        </p:tgtEl>
                                        <p:attrNameLst>
                                          <p:attrName>stroke.on</p:attrName>
                                        </p:attrNameLst>
                                      </p:cBhvr>
                                      <p:to>
                                        <p:strVal val="true"/>
                                      </p:to>
                                    </p:set>
                                  </p:childTnLst>
                                </p:cTn>
                              </p:par>
                              <p:par>
                                <p:cTn id="631" presetID="7" presetClass="emph" presetSubtype="2" fill="hold" nodeType="withEffect">
                                  <p:stCondLst>
                                    <p:cond delay="0"/>
                                  </p:stCondLst>
                                  <p:childTnLst>
                                    <p:animClr clrSpc="rgb" dir="cw">
                                      <p:cBhvr>
                                        <p:cTn id="632" dur="2000" fill="hold"/>
                                        <p:tgtEl>
                                          <p:spTgt spid="19"/>
                                        </p:tgtEl>
                                        <p:attrNameLst>
                                          <p:attrName>stroke.color</p:attrName>
                                        </p:attrNameLst>
                                      </p:cBhvr>
                                      <p:to>
                                        <a:srgbClr val="9C9C9C"/>
                                      </p:to>
                                    </p:animClr>
                                    <p:set>
                                      <p:cBhvr>
                                        <p:cTn id="633" dur="2000" fill="hold"/>
                                        <p:tgtEl>
                                          <p:spTgt spid="19"/>
                                        </p:tgtEl>
                                        <p:attrNameLst>
                                          <p:attrName>stroke.on</p:attrName>
                                        </p:attrNameLst>
                                      </p:cBhvr>
                                      <p:to>
                                        <p:strVal val="true"/>
                                      </p:to>
                                    </p:set>
                                  </p:childTnLst>
                                </p:cTn>
                              </p:par>
                              <p:par>
                                <p:cTn id="634" presetID="7" presetClass="emph" presetSubtype="2" fill="hold" nodeType="withEffect">
                                  <p:stCondLst>
                                    <p:cond delay="0"/>
                                  </p:stCondLst>
                                  <p:childTnLst>
                                    <p:animClr clrSpc="rgb" dir="cw">
                                      <p:cBhvr>
                                        <p:cTn id="635" dur="2000" fill="hold"/>
                                        <p:tgtEl>
                                          <p:spTgt spid="15"/>
                                        </p:tgtEl>
                                        <p:attrNameLst>
                                          <p:attrName>stroke.color</p:attrName>
                                        </p:attrNameLst>
                                      </p:cBhvr>
                                      <p:to>
                                        <a:srgbClr val="9C9C9C"/>
                                      </p:to>
                                    </p:animClr>
                                    <p:set>
                                      <p:cBhvr>
                                        <p:cTn id="636" dur="2000" fill="hold"/>
                                        <p:tgtEl>
                                          <p:spTgt spid="15"/>
                                        </p:tgtEl>
                                        <p:attrNameLst>
                                          <p:attrName>stroke.on</p:attrName>
                                        </p:attrNameLst>
                                      </p:cBhvr>
                                      <p:to>
                                        <p:strVal val="true"/>
                                      </p:to>
                                    </p:set>
                                  </p:childTnLst>
                                </p:cTn>
                              </p:par>
                              <p:par>
                                <p:cTn id="637" presetID="7" presetClass="emph" presetSubtype="2" fill="hold" nodeType="withEffect">
                                  <p:stCondLst>
                                    <p:cond delay="0"/>
                                  </p:stCondLst>
                                  <p:childTnLst>
                                    <p:animClr clrSpc="rgb" dir="cw">
                                      <p:cBhvr>
                                        <p:cTn id="638" dur="2000" fill="hold"/>
                                        <p:tgtEl>
                                          <p:spTgt spid="12"/>
                                        </p:tgtEl>
                                        <p:attrNameLst>
                                          <p:attrName>stroke.color</p:attrName>
                                        </p:attrNameLst>
                                      </p:cBhvr>
                                      <p:to>
                                        <a:srgbClr val="9C9C9C"/>
                                      </p:to>
                                    </p:animClr>
                                    <p:set>
                                      <p:cBhvr>
                                        <p:cTn id="639" dur="2000" fill="hold"/>
                                        <p:tgtEl>
                                          <p:spTgt spid="12"/>
                                        </p:tgtEl>
                                        <p:attrNameLst>
                                          <p:attrName>stroke.on</p:attrName>
                                        </p:attrNameLst>
                                      </p:cBhvr>
                                      <p:to>
                                        <p:strVal val="true"/>
                                      </p:to>
                                    </p:set>
                                  </p:childTnLst>
                                </p:cTn>
                              </p:par>
                              <p:par>
                                <p:cTn id="640" presetID="7" presetClass="emph" presetSubtype="2" fill="hold" nodeType="withEffect">
                                  <p:stCondLst>
                                    <p:cond delay="0"/>
                                  </p:stCondLst>
                                  <p:childTnLst>
                                    <p:animClr clrSpc="rgb" dir="cw">
                                      <p:cBhvr>
                                        <p:cTn id="641" dur="2000" fill="hold"/>
                                        <p:tgtEl>
                                          <p:spTgt spid="18"/>
                                        </p:tgtEl>
                                        <p:attrNameLst>
                                          <p:attrName>stroke.color</p:attrName>
                                        </p:attrNameLst>
                                      </p:cBhvr>
                                      <p:to>
                                        <a:srgbClr val="9C9C9C"/>
                                      </p:to>
                                    </p:animClr>
                                    <p:set>
                                      <p:cBhvr>
                                        <p:cTn id="642" dur="2000" fill="hold"/>
                                        <p:tgtEl>
                                          <p:spTgt spid="18"/>
                                        </p:tgtEl>
                                        <p:attrNameLst>
                                          <p:attrName>stroke.on</p:attrName>
                                        </p:attrNameLst>
                                      </p:cBhvr>
                                      <p:to>
                                        <p:strVal val="true"/>
                                      </p:to>
                                    </p:set>
                                  </p:childTnLst>
                                </p:cTn>
                              </p:par>
                              <p:par>
                                <p:cTn id="643" presetID="7" presetClass="emph" presetSubtype="2" fill="hold" nodeType="withEffect">
                                  <p:stCondLst>
                                    <p:cond delay="0"/>
                                  </p:stCondLst>
                                  <p:childTnLst>
                                    <p:animClr clrSpc="rgb" dir="cw">
                                      <p:cBhvr>
                                        <p:cTn id="644" dur="2000" fill="hold"/>
                                        <p:tgtEl>
                                          <p:spTgt spid="16"/>
                                        </p:tgtEl>
                                        <p:attrNameLst>
                                          <p:attrName>stroke.color</p:attrName>
                                        </p:attrNameLst>
                                      </p:cBhvr>
                                      <p:to>
                                        <a:srgbClr val="9C9C9C"/>
                                      </p:to>
                                    </p:animClr>
                                    <p:set>
                                      <p:cBhvr>
                                        <p:cTn id="645" dur="2000" fill="hold"/>
                                        <p:tgtEl>
                                          <p:spTgt spid="16"/>
                                        </p:tgtEl>
                                        <p:attrNameLst>
                                          <p:attrName>stroke.on</p:attrName>
                                        </p:attrNameLst>
                                      </p:cBhvr>
                                      <p:to>
                                        <p:strVal val="true"/>
                                      </p:to>
                                    </p:set>
                                  </p:childTnLst>
                                </p:cTn>
                              </p:par>
                              <p:par>
                                <p:cTn id="646" presetID="7" presetClass="emph" presetSubtype="2" fill="hold" nodeType="withEffect">
                                  <p:stCondLst>
                                    <p:cond delay="0"/>
                                  </p:stCondLst>
                                  <p:childTnLst>
                                    <p:animClr clrSpc="rgb" dir="cw">
                                      <p:cBhvr>
                                        <p:cTn id="647" dur="2000" fill="hold"/>
                                        <p:tgtEl>
                                          <p:spTgt spid="17"/>
                                        </p:tgtEl>
                                        <p:attrNameLst>
                                          <p:attrName>stroke.color</p:attrName>
                                        </p:attrNameLst>
                                      </p:cBhvr>
                                      <p:to>
                                        <a:srgbClr val="9C9C9C"/>
                                      </p:to>
                                    </p:animClr>
                                    <p:set>
                                      <p:cBhvr>
                                        <p:cTn id="648" dur="2000" fill="hold"/>
                                        <p:tgtEl>
                                          <p:spTgt spid="17"/>
                                        </p:tgtEl>
                                        <p:attrNameLst>
                                          <p:attrName>stroke.on</p:attrName>
                                        </p:attrNameLst>
                                      </p:cBhvr>
                                      <p:to>
                                        <p:strVal val="true"/>
                                      </p:to>
                                    </p:set>
                                  </p:childTnLst>
                                </p:cTn>
                              </p:par>
                              <p:par>
                                <p:cTn id="649" presetID="7" presetClass="emph" presetSubtype="2" fill="hold" nodeType="withEffect">
                                  <p:stCondLst>
                                    <p:cond delay="0"/>
                                  </p:stCondLst>
                                  <p:childTnLst>
                                    <p:animClr clrSpc="rgb" dir="cw">
                                      <p:cBhvr>
                                        <p:cTn id="650" dur="2000" fill="hold"/>
                                        <p:tgtEl>
                                          <p:spTgt spid="10"/>
                                        </p:tgtEl>
                                        <p:attrNameLst>
                                          <p:attrName>stroke.color</p:attrName>
                                        </p:attrNameLst>
                                      </p:cBhvr>
                                      <p:to>
                                        <a:srgbClr val="9C9C9C"/>
                                      </p:to>
                                    </p:animClr>
                                    <p:set>
                                      <p:cBhvr>
                                        <p:cTn id="651" dur="2000" fill="hold"/>
                                        <p:tgtEl>
                                          <p:spTgt spid="10"/>
                                        </p:tgtEl>
                                        <p:attrNameLst>
                                          <p:attrName>stroke.on</p:attrName>
                                        </p:attrNameLst>
                                      </p:cBhvr>
                                      <p:to>
                                        <p:strVal val="true"/>
                                      </p:to>
                                    </p:set>
                                  </p:childTnLst>
                                </p:cTn>
                              </p:par>
                              <p:par>
                                <p:cTn id="652" presetID="7" presetClass="emph" presetSubtype="2" fill="hold" nodeType="withEffect">
                                  <p:stCondLst>
                                    <p:cond delay="0"/>
                                  </p:stCondLst>
                                  <p:childTnLst>
                                    <p:animClr clrSpc="rgb" dir="cw">
                                      <p:cBhvr>
                                        <p:cTn id="653" dur="2000" fill="hold"/>
                                        <p:tgtEl>
                                          <p:spTgt spid="14"/>
                                        </p:tgtEl>
                                        <p:attrNameLst>
                                          <p:attrName>stroke.color</p:attrName>
                                        </p:attrNameLst>
                                      </p:cBhvr>
                                      <p:to>
                                        <a:srgbClr val="9C9C9C"/>
                                      </p:to>
                                    </p:animClr>
                                    <p:set>
                                      <p:cBhvr>
                                        <p:cTn id="654" dur="2000" fill="hold"/>
                                        <p:tgtEl>
                                          <p:spTgt spid="14"/>
                                        </p:tgtEl>
                                        <p:attrNameLst>
                                          <p:attrName>stroke.on</p:attrName>
                                        </p:attrNameLst>
                                      </p:cBhvr>
                                      <p:to>
                                        <p:strVal val="true"/>
                                      </p:to>
                                    </p:set>
                                  </p:childTnLst>
                                </p:cTn>
                              </p:par>
                            </p:childTnLst>
                          </p:cTn>
                        </p:par>
                      </p:childTnLst>
                    </p:cTn>
                  </p:par>
                  <p:par>
                    <p:cTn id="655" fill="hold">
                      <p:stCondLst>
                        <p:cond delay="indefinite"/>
                      </p:stCondLst>
                      <p:childTnLst>
                        <p:par>
                          <p:cTn id="656" fill="hold">
                            <p:stCondLst>
                              <p:cond delay="0"/>
                            </p:stCondLst>
                            <p:childTnLst>
                              <p:par>
                                <p:cTn id="657" presetID="9" presetClass="entr" presetSubtype="0" fill="hold" grpId="0" nodeType="clickEffect">
                                  <p:stCondLst>
                                    <p:cond delay="0"/>
                                  </p:stCondLst>
                                  <p:childTnLst>
                                    <p:set>
                                      <p:cBhvr>
                                        <p:cTn id="658" dur="1" fill="hold">
                                          <p:stCondLst>
                                            <p:cond delay="0"/>
                                          </p:stCondLst>
                                        </p:cTn>
                                        <p:tgtEl>
                                          <p:spTgt spid="98"/>
                                        </p:tgtEl>
                                        <p:attrNameLst>
                                          <p:attrName>style.visibility</p:attrName>
                                        </p:attrNameLst>
                                      </p:cBhvr>
                                      <p:to>
                                        <p:strVal val="visible"/>
                                      </p:to>
                                    </p:set>
                                    <p:animEffect transition="in" filter="dissolve">
                                      <p:cBhvr>
                                        <p:cTn id="659" dur="500"/>
                                        <p:tgtEl>
                                          <p:spTgt spid="98"/>
                                        </p:tgtEl>
                                      </p:cBhvr>
                                    </p:animEffect>
                                  </p:childTnLst>
                                </p:cTn>
                              </p:par>
                            </p:childTnLst>
                          </p:cTn>
                        </p:par>
                      </p:childTnLst>
                    </p:cTn>
                  </p:par>
                  <p:par>
                    <p:cTn id="660" fill="hold">
                      <p:stCondLst>
                        <p:cond delay="indefinite"/>
                      </p:stCondLst>
                      <p:childTnLst>
                        <p:par>
                          <p:cTn id="661" fill="hold">
                            <p:stCondLst>
                              <p:cond delay="0"/>
                            </p:stCondLst>
                            <p:childTnLst>
                              <p:par>
                                <p:cTn id="662" presetID="7" presetClass="emph" presetSubtype="2" fill="hold" nodeType="clickEffect">
                                  <p:stCondLst>
                                    <p:cond delay="0"/>
                                  </p:stCondLst>
                                  <p:childTnLst>
                                    <p:animClr clrSpc="rgb" dir="cw">
                                      <p:cBhvr>
                                        <p:cTn id="663" dur="2000" fill="hold"/>
                                        <p:tgtEl>
                                          <p:spTgt spid="21"/>
                                        </p:tgtEl>
                                        <p:attrNameLst>
                                          <p:attrName>stroke.color</p:attrName>
                                        </p:attrNameLst>
                                      </p:cBhvr>
                                      <p:to>
                                        <a:schemeClr val="accent2"/>
                                      </p:to>
                                    </p:animClr>
                                    <p:set>
                                      <p:cBhvr>
                                        <p:cTn id="664" dur="2000" fill="hold"/>
                                        <p:tgtEl>
                                          <p:spTgt spid="21"/>
                                        </p:tgtEl>
                                        <p:attrNameLst>
                                          <p:attrName>stroke.on</p:attrName>
                                        </p:attrNameLst>
                                      </p:cBhvr>
                                      <p:to>
                                        <p:strVal val="true"/>
                                      </p:to>
                                    </p:set>
                                  </p:childTnLst>
                                </p:cTn>
                              </p:par>
                            </p:childTnLst>
                          </p:cTn>
                        </p:par>
                      </p:childTnLst>
                    </p:cTn>
                  </p:par>
                  <p:par>
                    <p:cTn id="665" fill="hold">
                      <p:stCondLst>
                        <p:cond delay="indefinite"/>
                      </p:stCondLst>
                      <p:childTnLst>
                        <p:par>
                          <p:cTn id="666" fill="hold">
                            <p:stCondLst>
                              <p:cond delay="0"/>
                            </p:stCondLst>
                            <p:childTnLst>
                              <p:par>
                                <p:cTn id="667" presetID="7" presetClass="emph" presetSubtype="2" fill="hold" nodeType="clickEffect">
                                  <p:stCondLst>
                                    <p:cond delay="0"/>
                                  </p:stCondLst>
                                  <p:childTnLst>
                                    <p:animClr clrSpc="rgb" dir="cw">
                                      <p:cBhvr>
                                        <p:cTn id="668" dur="2000" fill="hold"/>
                                        <p:tgtEl>
                                          <p:spTgt spid="12"/>
                                        </p:tgtEl>
                                        <p:attrNameLst>
                                          <p:attrName>stroke.color</p:attrName>
                                        </p:attrNameLst>
                                      </p:cBhvr>
                                      <p:to>
                                        <a:schemeClr val="accent2"/>
                                      </p:to>
                                    </p:animClr>
                                    <p:set>
                                      <p:cBhvr>
                                        <p:cTn id="669" dur="2000" fill="hold"/>
                                        <p:tgtEl>
                                          <p:spTgt spid="12"/>
                                        </p:tgtEl>
                                        <p:attrNameLst>
                                          <p:attrName>stroke.on</p:attrName>
                                        </p:attrNameLst>
                                      </p:cBhvr>
                                      <p:to>
                                        <p:strVal val="true"/>
                                      </p:to>
                                    </p:set>
                                  </p:childTnLst>
                                </p:cTn>
                              </p:par>
                            </p:childTnLst>
                          </p:cTn>
                        </p:par>
                      </p:childTnLst>
                    </p:cTn>
                  </p:par>
                  <p:par>
                    <p:cTn id="670" fill="hold">
                      <p:stCondLst>
                        <p:cond delay="indefinite"/>
                      </p:stCondLst>
                      <p:childTnLst>
                        <p:par>
                          <p:cTn id="671" fill="hold">
                            <p:stCondLst>
                              <p:cond delay="0"/>
                            </p:stCondLst>
                            <p:childTnLst>
                              <p:par>
                                <p:cTn id="672" presetID="7" presetClass="emph" presetSubtype="2" fill="hold" nodeType="clickEffect">
                                  <p:stCondLst>
                                    <p:cond delay="0"/>
                                  </p:stCondLst>
                                  <p:childTnLst>
                                    <p:animClr clrSpc="rgb" dir="cw">
                                      <p:cBhvr>
                                        <p:cTn id="673" dur="2000" fill="hold"/>
                                        <p:tgtEl>
                                          <p:spTgt spid="19"/>
                                        </p:tgtEl>
                                        <p:attrNameLst>
                                          <p:attrName>stroke.color</p:attrName>
                                        </p:attrNameLst>
                                      </p:cBhvr>
                                      <p:to>
                                        <a:schemeClr val="accent2"/>
                                      </p:to>
                                    </p:animClr>
                                    <p:set>
                                      <p:cBhvr>
                                        <p:cTn id="674" dur="2000" fill="hold"/>
                                        <p:tgtEl>
                                          <p:spTgt spid="19"/>
                                        </p:tgtEl>
                                        <p:attrNameLst>
                                          <p:attrName>stroke.on</p:attrName>
                                        </p:attrNameLst>
                                      </p:cBhvr>
                                      <p:to>
                                        <p:strVal val="true"/>
                                      </p:to>
                                    </p:set>
                                  </p:childTnLst>
                                </p:cTn>
                              </p:par>
                            </p:childTnLst>
                          </p:cTn>
                        </p:par>
                      </p:childTnLst>
                    </p:cTn>
                  </p:par>
                  <p:par>
                    <p:cTn id="675" fill="hold">
                      <p:stCondLst>
                        <p:cond delay="indefinite"/>
                      </p:stCondLst>
                      <p:childTnLst>
                        <p:par>
                          <p:cTn id="676" fill="hold">
                            <p:stCondLst>
                              <p:cond delay="0"/>
                            </p:stCondLst>
                            <p:childTnLst>
                              <p:par>
                                <p:cTn id="677" presetID="7" presetClass="emph" presetSubtype="2" fill="hold" nodeType="clickEffect">
                                  <p:stCondLst>
                                    <p:cond delay="0"/>
                                  </p:stCondLst>
                                  <p:childTnLst>
                                    <p:animClr clrSpc="rgb" dir="cw">
                                      <p:cBhvr>
                                        <p:cTn id="678" dur="2000" fill="hold"/>
                                        <p:tgtEl>
                                          <p:spTgt spid="8"/>
                                        </p:tgtEl>
                                        <p:attrNameLst>
                                          <p:attrName>stroke.color</p:attrName>
                                        </p:attrNameLst>
                                      </p:cBhvr>
                                      <p:to>
                                        <a:schemeClr val="accent2"/>
                                      </p:to>
                                    </p:animClr>
                                    <p:set>
                                      <p:cBhvr>
                                        <p:cTn id="679" dur="2000" fill="hold"/>
                                        <p:tgtEl>
                                          <p:spTgt spid="8"/>
                                        </p:tgtEl>
                                        <p:attrNameLst>
                                          <p:attrName>stroke.on</p:attrName>
                                        </p:attrNameLst>
                                      </p:cBhvr>
                                      <p:to>
                                        <p:strVal val="true"/>
                                      </p:to>
                                    </p:set>
                                  </p:childTnLst>
                                </p:cTn>
                              </p:par>
                            </p:childTnLst>
                          </p:cTn>
                        </p:par>
                      </p:childTnLst>
                    </p:cTn>
                  </p:par>
                  <p:par>
                    <p:cTn id="680" fill="hold">
                      <p:stCondLst>
                        <p:cond delay="indefinite"/>
                      </p:stCondLst>
                      <p:childTnLst>
                        <p:par>
                          <p:cTn id="681" fill="hold">
                            <p:stCondLst>
                              <p:cond delay="0"/>
                            </p:stCondLst>
                            <p:childTnLst>
                              <p:par>
                                <p:cTn id="682" presetID="7" presetClass="emph" presetSubtype="2" fill="hold" nodeType="clickEffect">
                                  <p:stCondLst>
                                    <p:cond delay="0"/>
                                  </p:stCondLst>
                                  <p:childTnLst>
                                    <p:animClr clrSpc="rgb" dir="cw">
                                      <p:cBhvr>
                                        <p:cTn id="683" dur="2000" fill="hold"/>
                                        <p:tgtEl>
                                          <p:spTgt spid="11"/>
                                        </p:tgtEl>
                                        <p:attrNameLst>
                                          <p:attrName>stroke.color</p:attrName>
                                        </p:attrNameLst>
                                      </p:cBhvr>
                                      <p:to>
                                        <a:schemeClr val="accent2"/>
                                      </p:to>
                                    </p:animClr>
                                    <p:set>
                                      <p:cBhvr>
                                        <p:cTn id="684" dur="2000" fill="hold"/>
                                        <p:tgtEl>
                                          <p:spTgt spid="11"/>
                                        </p:tgtEl>
                                        <p:attrNameLst>
                                          <p:attrName>stroke.on</p:attrName>
                                        </p:attrNameLst>
                                      </p:cBhvr>
                                      <p:to>
                                        <p:strVal val="true"/>
                                      </p:to>
                                    </p:set>
                                  </p:childTnLst>
                                </p:cTn>
                              </p:par>
                            </p:childTnLst>
                          </p:cTn>
                        </p:par>
                      </p:childTnLst>
                    </p:cTn>
                  </p:par>
                  <p:par>
                    <p:cTn id="685" fill="hold">
                      <p:stCondLst>
                        <p:cond delay="indefinite"/>
                      </p:stCondLst>
                      <p:childTnLst>
                        <p:par>
                          <p:cTn id="686" fill="hold">
                            <p:stCondLst>
                              <p:cond delay="0"/>
                            </p:stCondLst>
                            <p:childTnLst>
                              <p:par>
                                <p:cTn id="687" presetID="7" presetClass="emph" presetSubtype="2" fill="hold" nodeType="clickEffect">
                                  <p:stCondLst>
                                    <p:cond delay="0"/>
                                  </p:stCondLst>
                                  <p:childTnLst>
                                    <p:animClr clrSpc="rgb" dir="cw">
                                      <p:cBhvr>
                                        <p:cTn id="688" dur="2000" fill="hold"/>
                                        <p:tgtEl>
                                          <p:spTgt spid="13"/>
                                        </p:tgtEl>
                                        <p:attrNameLst>
                                          <p:attrName>stroke.color</p:attrName>
                                        </p:attrNameLst>
                                      </p:cBhvr>
                                      <p:to>
                                        <a:schemeClr val="accent2"/>
                                      </p:to>
                                    </p:animClr>
                                    <p:set>
                                      <p:cBhvr>
                                        <p:cTn id="689" dur="2000" fill="hold"/>
                                        <p:tgtEl>
                                          <p:spTgt spid="13"/>
                                        </p:tgtEl>
                                        <p:attrNameLst>
                                          <p:attrName>stroke.on</p:attrName>
                                        </p:attrNameLst>
                                      </p:cBhvr>
                                      <p:to>
                                        <p:strVal val="true"/>
                                      </p:to>
                                    </p:set>
                                  </p:childTnLst>
                                </p:cTn>
                              </p:par>
                            </p:childTnLst>
                          </p:cTn>
                        </p:par>
                      </p:childTnLst>
                    </p:cTn>
                  </p:par>
                  <p:par>
                    <p:cTn id="690" fill="hold">
                      <p:stCondLst>
                        <p:cond delay="indefinite"/>
                      </p:stCondLst>
                      <p:childTnLst>
                        <p:par>
                          <p:cTn id="691" fill="hold">
                            <p:stCondLst>
                              <p:cond delay="0"/>
                            </p:stCondLst>
                            <p:childTnLst>
                              <p:par>
                                <p:cTn id="692" presetID="7" presetClass="emph" presetSubtype="2" fill="hold" nodeType="clickEffect">
                                  <p:stCondLst>
                                    <p:cond delay="0"/>
                                  </p:stCondLst>
                                  <p:childTnLst>
                                    <p:animClr clrSpc="rgb" dir="cw">
                                      <p:cBhvr>
                                        <p:cTn id="693" dur="2000" fill="hold"/>
                                        <p:tgtEl>
                                          <p:spTgt spid="29"/>
                                        </p:tgtEl>
                                        <p:attrNameLst>
                                          <p:attrName>stroke.color</p:attrName>
                                        </p:attrNameLst>
                                      </p:cBhvr>
                                      <p:to>
                                        <a:schemeClr val="accent2"/>
                                      </p:to>
                                    </p:animClr>
                                    <p:set>
                                      <p:cBhvr>
                                        <p:cTn id="694" dur="2000" fill="hold"/>
                                        <p:tgtEl>
                                          <p:spTgt spid="29"/>
                                        </p:tgtEl>
                                        <p:attrNameLst>
                                          <p:attrName>stroke.on</p:attrName>
                                        </p:attrNameLst>
                                      </p:cBhvr>
                                      <p:to>
                                        <p:strVal val="true"/>
                                      </p:to>
                                    </p:set>
                                  </p:childTnLst>
                                </p:cTn>
                              </p:par>
                            </p:childTnLst>
                          </p:cTn>
                        </p:par>
                      </p:childTnLst>
                    </p:cTn>
                  </p:par>
                  <p:par>
                    <p:cTn id="695" fill="hold">
                      <p:stCondLst>
                        <p:cond delay="indefinite"/>
                      </p:stCondLst>
                      <p:childTnLst>
                        <p:par>
                          <p:cTn id="696" fill="hold">
                            <p:stCondLst>
                              <p:cond delay="0"/>
                            </p:stCondLst>
                            <p:childTnLst>
                              <p:par>
                                <p:cTn id="697" presetID="7" presetClass="emph" presetSubtype="2" fill="hold" nodeType="clickEffect">
                                  <p:stCondLst>
                                    <p:cond delay="0"/>
                                  </p:stCondLst>
                                  <p:childTnLst>
                                    <p:animClr clrSpc="rgb" dir="cw">
                                      <p:cBhvr>
                                        <p:cTn id="698" dur="2000" fill="hold"/>
                                        <p:tgtEl>
                                          <p:spTgt spid="30"/>
                                        </p:tgtEl>
                                        <p:attrNameLst>
                                          <p:attrName>stroke.color</p:attrName>
                                        </p:attrNameLst>
                                      </p:cBhvr>
                                      <p:to>
                                        <a:schemeClr val="accent2"/>
                                      </p:to>
                                    </p:animClr>
                                    <p:set>
                                      <p:cBhvr>
                                        <p:cTn id="699" dur="2000" fill="hold"/>
                                        <p:tgtEl>
                                          <p:spTgt spid="30"/>
                                        </p:tgtEl>
                                        <p:attrNameLst>
                                          <p:attrName>stroke.on</p:attrName>
                                        </p:attrNameLst>
                                      </p:cBhvr>
                                      <p:to>
                                        <p:strVal val="true"/>
                                      </p:to>
                                    </p:set>
                                  </p:childTnLst>
                                </p:cTn>
                              </p:par>
                            </p:childTnLst>
                          </p:cTn>
                        </p:par>
                      </p:childTnLst>
                    </p:cTn>
                  </p:par>
                  <p:par>
                    <p:cTn id="700" fill="hold">
                      <p:stCondLst>
                        <p:cond delay="indefinite"/>
                      </p:stCondLst>
                      <p:childTnLst>
                        <p:par>
                          <p:cTn id="701" fill="hold">
                            <p:stCondLst>
                              <p:cond delay="0"/>
                            </p:stCondLst>
                            <p:childTnLst>
                              <p:par>
                                <p:cTn id="702" presetID="7" presetClass="emph" presetSubtype="2" fill="hold" nodeType="clickEffect">
                                  <p:stCondLst>
                                    <p:cond delay="0"/>
                                  </p:stCondLst>
                                  <p:childTnLst>
                                    <p:animClr clrSpc="rgb" dir="cw">
                                      <p:cBhvr>
                                        <p:cTn id="703" dur="2000" fill="hold"/>
                                        <p:tgtEl>
                                          <p:spTgt spid="9"/>
                                        </p:tgtEl>
                                        <p:attrNameLst>
                                          <p:attrName>stroke.color</p:attrName>
                                        </p:attrNameLst>
                                      </p:cBhvr>
                                      <p:to>
                                        <a:schemeClr val="accent2"/>
                                      </p:to>
                                    </p:animClr>
                                    <p:set>
                                      <p:cBhvr>
                                        <p:cTn id="704" dur="2000" fill="hold"/>
                                        <p:tgtEl>
                                          <p:spTgt spid="9"/>
                                        </p:tgtEl>
                                        <p:attrNameLst>
                                          <p:attrName>stroke.on</p:attrName>
                                        </p:attrNameLst>
                                      </p:cBhvr>
                                      <p:to>
                                        <p:strVal val="true"/>
                                      </p:to>
                                    </p:set>
                                  </p:childTnLst>
                                </p:cTn>
                              </p:par>
                            </p:childTnLst>
                          </p:cTn>
                        </p:par>
                      </p:childTnLst>
                    </p:cTn>
                  </p:par>
                  <p:par>
                    <p:cTn id="705" fill="hold">
                      <p:stCondLst>
                        <p:cond delay="indefinite"/>
                      </p:stCondLst>
                      <p:childTnLst>
                        <p:par>
                          <p:cTn id="706" fill="hold">
                            <p:stCondLst>
                              <p:cond delay="0"/>
                            </p:stCondLst>
                            <p:childTnLst>
                              <p:par>
                                <p:cTn id="707" presetID="7" presetClass="emph" presetSubtype="2" fill="hold" nodeType="clickEffect">
                                  <p:stCondLst>
                                    <p:cond delay="0"/>
                                  </p:stCondLst>
                                  <p:childTnLst>
                                    <p:animClr clrSpc="rgb" dir="cw">
                                      <p:cBhvr>
                                        <p:cTn id="708" dur="2000" fill="hold"/>
                                        <p:tgtEl>
                                          <p:spTgt spid="18"/>
                                        </p:tgtEl>
                                        <p:attrNameLst>
                                          <p:attrName>stroke.color</p:attrName>
                                        </p:attrNameLst>
                                      </p:cBhvr>
                                      <p:to>
                                        <a:schemeClr val="accent2"/>
                                      </p:to>
                                    </p:animClr>
                                    <p:set>
                                      <p:cBhvr>
                                        <p:cTn id="709" dur="2000" fill="hold"/>
                                        <p:tgtEl>
                                          <p:spTgt spid="18"/>
                                        </p:tgtEl>
                                        <p:attrNameLst>
                                          <p:attrName>stroke.on</p:attrName>
                                        </p:attrNameLst>
                                      </p:cBhvr>
                                      <p:to>
                                        <p:strVal val="true"/>
                                      </p:to>
                                    </p:set>
                                  </p:childTnLst>
                                </p:cTn>
                              </p:par>
                            </p:childTnLst>
                          </p:cTn>
                        </p:par>
                      </p:childTnLst>
                    </p:cTn>
                  </p:par>
                  <p:par>
                    <p:cTn id="710" fill="hold">
                      <p:stCondLst>
                        <p:cond delay="indefinite"/>
                      </p:stCondLst>
                      <p:childTnLst>
                        <p:par>
                          <p:cTn id="711" fill="hold">
                            <p:stCondLst>
                              <p:cond delay="0"/>
                            </p:stCondLst>
                            <p:childTnLst>
                              <p:par>
                                <p:cTn id="712" presetID="7" presetClass="emph" presetSubtype="2" fill="hold" nodeType="clickEffect">
                                  <p:stCondLst>
                                    <p:cond delay="0"/>
                                  </p:stCondLst>
                                  <p:childTnLst>
                                    <p:animClr clrSpc="rgb" dir="cw">
                                      <p:cBhvr>
                                        <p:cTn id="713" dur="2000" fill="hold"/>
                                        <p:tgtEl>
                                          <p:spTgt spid="16"/>
                                        </p:tgtEl>
                                        <p:attrNameLst>
                                          <p:attrName>stroke.color</p:attrName>
                                        </p:attrNameLst>
                                      </p:cBhvr>
                                      <p:to>
                                        <a:schemeClr val="accent2"/>
                                      </p:to>
                                    </p:animClr>
                                    <p:set>
                                      <p:cBhvr>
                                        <p:cTn id="714" dur="2000" fill="hold"/>
                                        <p:tgtEl>
                                          <p:spTgt spid="16"/>
                                        </p:tgtEl>
                                        <p:attrNameLst>
                                          <p:attrName>stroke.on</p:attrName>
                                        </p:attrNameLst>
                                      </p:cBhvr>
                                      <p:to>
                                        <p:strVal val="true"/>
                                      </p:to>
                                    </p:set>
                                  </p:childTnLst>
                                </p:cTn>
                              </p:par>
                            </p:childTnLst>
                          </p:cTn>
                        </p:par>
                      </p:childTnLst>
                    </p:cTn>
                  </p:par>
                  <p:par>
                    <p:cTn id="715" fill="hold">
                      <p:stCondLst>
                        <p:cond delay="indefinite"/>
                      </p:stCondLst>
                      <p:childTnLst>
                        <p:par>
                          <p:cTn id="716" fill="hold">
                            <p:stCondLst>
                              <p:cond delay="0"/>
                            </p:stCondLst>
                            <p:childTnLst>
                              <p:par>
                                <p:cTn id="717" presetID="7" presetClass="emph" presetSubtype="2" fill="hold" nodeType="clickEffect">
                                  <p:stCondLst>
                                    <p:cond delay="0"/>
                                  </p:stCondLst>
                                  <p:childTnLst>
                                    <p:animClr clrSpc="rgb" dir="cw">
                                      <p:cBhvr>
                                        <p:cTn id="718" dur="2000" fill="hold"/>
                                        <p:tgtEl>
                                          <p:spTgt spid="15"/>
                                        </p:tgtEl>
                                        <p:attrNameLst>
                                          <p:attrName>stroke.color</p:attrName>
                                        </p:attrNameLst>
                                      </p:cBhvr>
                                      <p:to>
                                        <a:schemeClr val="accent2"/>
                                      </p:to>
                                    </p:animClr>
                                    <p:set>
                                      <p:cBhvr>
                                        <p:cTn id="719" dur="2000" fill="hold"/>
                                        <p:tgtEl>
                                          <p:spTgt spid="15"/>
                                        </p:tgtEl>
                                        <p:attrNameLst>
                                          <p:attrName>stroke.on</p:attrName>
                                        </p:attrNameLst>
                                      </p:cBhvr>
                                      <p:to>
                                        <p:strVal val="true"/>
                                      </p:to>
                                    </p:set>
                                  </p:childTnLst>
                                </p:cTn>
                              </p:par>
                            </p:childTnLst>
                          </p:cTn>
                        </p:par>
                      </p:childTnLst>
                    </p:cTn>
                  </p:par>
                  <p:par>
                    <p:cTn id="720" fill="hold">
                      <p:stCondLst>
                        <p:cond delay="indefinite"/>
                      </p:stCondLst>
                      <p:childTnLst>
                        <p:par>
                          <p:cTn id="721" fill="hold">
                            <p:stCondLst>
                              <p:cond delay="0"/>
                            </p:stCondLst>
                            <p:childTnLst>
                              <p:par>
                                <p:cTn id="722" presetID="7" presetClass="emph" presetSubtype="2" fill="hold" nodeType="clickEffect">
                                  <p:stCondLst>
                                    <p:cond delay="0"/>
                                  </p:stCondLst>
                                  <p:childTnLst>
                                    <p:animClr clrSpc="rgb" dir="cw">
                                      <p:cBhvr>
                                        <p:cTn id="723" dur="2000" fill="hold"/>
                                        <p:tgtEl>
                                          <p:spTgt spid="10"/>
                                        </p:tgtEl>
                                        <p:attrNameLst>
                                          <p:attrName>stroke.color</p:attrName>
                                        </p:attrNameLst>
                                      </p:cBhvr>
                                      <p:to>
                                        <a:schemeClr val="accent2"/>
                                      </p:to>
                                    </p:animClr>
                                    <p:set>
                                      <p:cBhvr>
                                        <p:cTn id="724" dur="2000" fill="hold"/>
                                        <p:tgtEl>
                                          <p:spTgt spid="10"/>
                                        </p:tgtEl>
                                        <p:attrNameLst>
                                          <p:attrName>stroke.on</p:attrName>
                                        </p:attrNameLst>
                                      </p:cBhvr>
                                      <p:to>
                                        <p:strVal val="true"/>
                                      </p:to>
                                    </p:set>
                                  </p:childTnLst>
                                </p:cTn>
                              </p:par>
                            </p:childTnLst>
                          </p:cTn>
                        </p:par>
                      </p:childTnLst>
                    </p:cTn>
                  </p:par>
                  <p:par>
                    <p:cTn id="725" fill="hold">
                      <p:stCondLst>
                        <p:cond delay="indefinite"/>
                      </p:stCondLst>
                      <p:childTnLst>
                        <p:par>
                          <p:cTn id="726" fill="hold">
                            <p:stCondLst>
                              <p:cond delay="0"/>
                            </p:stCondLst>
                            <p:childTnLst>
                              <p:par>
                                <p:cTn id="727" presetID="7" presetClass="emph" presetSubtype="2" fill="hold" nodeType="clickEffect">
                                  <p:stCondLst>
                                    <p:cond delay="0"/>
                                  </p:stCondLst>
                                  <p:childTnLst>
                                    <p:animClr clrSpc="rgb" dir="cw">
                                      <p:cBhvr>
                                        <p:cTn id="728" dur="2000" fill="hold"/>
                                        <p:tgtEl>
                                          <p:spTgt spid="17"/>
                                        </p:tgtEl>
                                        <p:attrNameLst>
                                          <p:attrName>stroke.color</p:attrName>
                                        </p:attrNameLst>
                                      </p:cBhvr>
                                      <p:to>
                                        <a:schemeClr val="accent2"/>
                                      </p:to>
                                    </p:animClr>
                                    <p:set>
                                      <p:cBhvr>
                                        <p:cTn id="729" dur="2000" fill="hold"/>
                                        <p:tgtEl>
                                          <p:spTgt spid="17"/>
                                        </p:tgtEl>
                                        <p:attrNameLst>
                                          <p:attrName>stroke.on</p:attrName>
                                        </p:attrNameLst>
                                      </p:cBhvr>
                                      <p:to>
                                        <p:strVal val="true"/>
                                      </p:to>
                                    </p:set>
                                  </p:childTnLst>
                                </p:cTn>
                              </p:par>
                            </p:childTnLst>
                          </p:cTn>
                        </p:par>
                      </p:childTnLst>
                    </p:cTn>
                  </p:par>
                  <p:par>
                    <p:cTn id="730" fill="hold">
                      <p:stCondLst>
                        <p:cond delay="indefinite"/>
                      </p:stCondLst>
                      <p:childTnLst>
                        <p:par>
                          <p:cTn id="731" fill="hold">
                            <p:stCondLst>
                              <p:cond delay="0"/>
                            </p:stCondLst>
                            <p:childTnLst>
                              <p:par>
                                <p:cTn id="732" presetID="7" presetClass="emph" presetSubtype="2" fill="hold" nodeType="clickEffect">
                                  <p:stCondLst>
                                    <p:cond delay="0"/>
                                  </p:stCondLst>
                                  <p:childTnLst>
                                    <p:animClr clrSpc="rgb" dir="cw">
                                      <p:cBhvr>
                                        <p:cTn id="733" dur="2000" fill="hold"/>
                                        <p:tgtEl>
                                          <p:spTgt spid="20"/>
                                        </p:tgtEl>
                                        <p:attrNameLst>
                                          <p:attrName>stroke.color</p:attrName>
                                        </p:attrNameLst>
                                      </p:cBhvr>
                                      <p:to>
                                        <a:schemeClr val="accent2"/>
                                      </p:to>
                                    </p:animClr>
                                    <p:set>
                                      <p:cBhvr>
                                        <p:cTn id="734" dur="2000" fill="hold"/>
                                        <p:tgtEl>
                                          <p:spTgt spid="20"/>
                                        </p:tgtEl>
                                        <p:attrNameLst>
                                          <p:attrName>stroke.on</p:attrName>
                                        </p:attrNameLst>
                                      </p:cBhvr>
                                      <p:to>
                                        <p:strVal val="true"/>
                                      </p:to>
                                    </p:set>
                                  </p:childTnLst>
                                </p:cTn>
                              </p:par>
                            </p:childTnLst>
                          </p:cTn>
                        </p:par>
                      </p:childTnLst>
                    </p:cTn>
                  </p:par>
                  <p:par>
                    <p:cTn id="735" fill="hold">
                      <p:stCondLst>
                        <p:cond delay="indefinite"/>
                      </p:stCondLst>
                      <p:childTnLst>
                        <p:par>
                          <p:cTn id="736" fill="hold">
                            <p:stCondLst>
                              <p:cond delay="0"/>
                            </p:stCondLst>
                            <p:childTnLst>
                              <p:par>
                                <p:cTn id="737" presetID="7" presetClass="emph" presetSubtype="2" fill="hold" nodeType="clickEffect">
                                  <p:stCondLst>
                                    <p:cond delay="0"/>
                                  </p:stCondLst>
                                  <p:childTnLst>
                                    <p:animClr clrSpc="rgb" dir="cw">
                                      <p:cBhvr>
                                        <p:cTn id="738" dur="2000" fill="hold"/>
                                        <p:tgtEl>
                                          <p:spTgt spid="14"/>
                                        </p:tgtEl>
                                        <p:attrNameLst>
                                          <p:attrName>stroke.color</p:attrName>
                                        </p:attrNameLst>
                                      </p:cBhvr>
                                      <p:to>
                                        <a:schemeClr val="accent2"/>
                                      </p:to>
                                    </p:animClr>
                                    <p:set>
                                      <p:cBhvr>
                                        <p:cTn id="739" dur="2000" fill="hold"/>
                                        <p:tgtEl>
                                          <p:spTgt spid="14"/>
                                        </p:tgtEl>
                                        <p:attrNameLst>
                                          <p:attrName>stroke.on</p:attrName>
                                        </p:attrNameLst>
                                      </p:cBhvr>
                                      <p:to>
                                        <p:strVal val="true"/>
                                      </p:to>
                                    </p:set>
                                  </p:childTnLst>
                                </p:cTn>
                              </p:par>
                            </p:childTnLst>
                          </p:cTn>
                        </p:par>
                      </p:childTnLst>
                    </p:cTn>
                  </p:par>
                  <p:par>
                    <p:cTn id="740" fill="hold">
                      <p:stCondLst>
                        <p:cond delay="indefinite"/>
                      </p:stCondLst>
                      <p:childTnLst>
                        <p:par>
                          <p:cTn id="741" fill="hold">
                            <p:stCondLst>
                              <p:cond delay="0"/>
                            </p:stCondLst>
                            <p:childTnLst>
                              <p:par>
                                <p:cTn id="742" presetID="9" presetClass="entr" presetSubtype="0" fill="hold" grpId="0" nodeType="clickEffect">
                                  <p:stCondLst>
                                    <p:cond delay="0"/>
                                  </p:stCondLst>
                                  <p:childTnLst>
                                    <p:set>
                                      <p:cBhvr>
                                        <p:cTn id="743" dur="1" fill="hold">
                                          <p:stCondLst>
                                            <p:cond delay="0"/>
                                          </p:stCondLst>
                                        </p:cTn>
                                        <p:tgtEl>
                                          <p:spTgt spid="89"/>
                                        </p:tgtEl>
                                        <p:attrNameLst>
                                          <p:attrName>style.visibility</p:attrName>
                                        </p:attrNameLst>
                                      </p:cBhvr>
                                      <p:to>
                                        <p:strVal val="visible"/>
                                      </p:to>
                                    </p:set>
                                    <p:animEffect transition="in" filter="dissolve">
                                      <p:cBhvr>
                                        <p:cTn id="744" dur="500"/>
                                        <p:tgtEl>
                                          <p:spTgt spid="89"/>
                                        </p:tgtEl>
                                      </p:cBhvr>
                                    </p:animEffect>
                                  </p:childTnLst>
                                </p:cTn>
                              </p:par>
                            </p:childTnLst>
                          </p:cTn>
                        </p:par>
                      </p:childTnLst>
                    </p:cTn>
                  </p:par>
                  <p:par>
                    <p:cTn id="745" fill="hold">
                      <p:stCondLst>
                        <p:cond delay="indefinite"/>
                      </p:stCondLst>
                      <p:childTnLst>
                        <p:par>
                          <p:cTn id="746" fill="hold">
                            <p:stCondLst>
                              <p:cond delay="0"/>
                            </p:stCondLst>
                            <p:childTnLst>
                              <p:par>
                                <p:cTn id="747" presetID="7" presetClass="emph" presetSubtype="2" fill="hold" nodeType="clickEffect">
                                  <p:stCondLst>
                                    <p:cond delay="0"/>
                                  </p:stCondLst>
                                  <p:childTnLst>
                                    <p:animClr clrSpc="rgb" dir="cw">
                                      <p:cBhvr>
                                        <p:cTn id="748" dur="2000" fill="hold"/>
                                        <p:tgtEl>
                                          <p:spTgt spid="21"/>
                                        </p:tgtEl>
                                        <p:attrNameLst>
                                          <p:attrName>stroke.color</p:attrName>
                                        </p:attrNameLst>
                                      </p:cBhvr>
                                      <p:to>
                                        <a:schemeClr val="tx1"/>
                                      </p:to>
                                    </p:animClr>
                                    <p:set>
                                      <p:cBhvr>
                                        <p:cTn id="749" dur="2000" fill="hold"/>
                                        <p:tgtEl>
                                          <p:spTgt spid="21"/>
                                        </p:tgtEl>
                                        <p:attrNameLst>
                                          <p:attrName>stroke.on</p:attrName>
                                        </p:attrNameLst>
                                      </p:cBhvr>
                                      <p:to>
                                        <p:strVal val="true"/>
                                      </p:to>
                                    </p:set>
                                  </p:childTnLst>
                                </p:cTn>
                              </p:par>
                              <p:par>
                                <p:cTn id="750" presetID="7" presetClass="emph" presetSubtype="2" fill="hold" nodeType="withEffect">
                                  <p:stCondLst>
                                    <p:cond delay="0"/>
                                  </p:stCondLst>
                                  <p:childTnLst>
                                    <p:animClr clrSpc="rgb" dir="cw">
                                      <p:cBhvr>
                                        <p:cTn id="751" dur="2000" fill="hold"/>
                                        <p:tgtEl>
                                          <p:spTgt spid="19"/>
                                        </p:tgtEl>
                                        <p:attrNameLst>
                                          <p:attrName>stroke.color</p:attrName>
                                        </p:attrNameLst>
                                      </p:cBhvr>
                                      <p:to>
                                        <a:schemeClr val="tx1"/>
                                      </p:to>
                                    </p:animClr>
                                    <p:set>
                                      <p:cBhvr>
                                        <p:cTn id="752" dur="2000" fill="hold"/>
                                        <p:tgtEl>
                                          <p:spTgt spid="19"/>
                                        </p:tgtEl>
                                        <p:attrNameLst>
                                          <p:attrName>stroke.on</p:attrName>
                                        </p:attrNameLst>
                                      </p:cBhvr>
                                      <p:to>
                                        <p:strVal val="true"/>
                                      </p:to>
                                    </p:set>
                                  </p:childTnLst>
                                </p:cTn>
                              </p:par>
                              <p:par>
                                <p:cTn id="753" presetID="7" presetClass="emph" presetSubtype="2" fill="hold" nodeType="withEffect">
                                  <p:stCondLst>
                                    <p:cond delay="0"/>
                                  </p:stCondLst>
                                  <p:childTnLst>
                                    <p:animClr clrSpc="rgb" dir="cw">
                                      <p:cBhvr>
                                        <p:cTn id="754" dur="2000" fill="hold"/>
                                        <p:tgtEl>
                                          <p:spTgt spid="12"/>
                                        </p:tgtEl>
                                        <p:attrNameLst>
                                          <p:attrName>stroke.color</p:attrName>
                                        </p:attrNameLst>
                                      </p:cBhvr>
                                      <p:to>
                                        <a:schemeClr val="tx1"/>
                                      </p:to>
                                    </p:animClr>
                                    <p:set>
                                      <p:cBhvr>
                                        <p:cTn id="755" dur="2000" fill="hold"/>
                                        <p:tgtEl>
                                          <p:spTgt spid="12"/>
                                        </p:tgtEl>
                                        <p:attrNameLst>
                                          <p:attrName>stroke.on</p:attrName>
                                        </p:attrNameLst>
                                      </p:cBhvr>
                                      <p:to>
                                        <p:strVal val="true"/>
                                      </p:to>
                                    </p:set>
                                  </p:childTnLst>
                                </p:cTn>
                              </p:par>
                              <p:par>
                                <p:cTn id="756" presetID="7" presetClass="emph" presetSubtype="2" fill="hold" nodeType="withEffect">
                                  <p:stCondLst>
                                    <p:cond delay="0"/>
                                  </p:stCondLst>
                                  <p:childTnLst>
                                    <p:animClr clrSpc="rgb" dir="cw">
                                      <p:cBhvr>
                                        <p:cTn id="757" dur="2000" fill="hold"/>
                                        <p:tgtEl>
                                          <p:spTgt spid="18"/>
                                        </p:tgtEl>
                                        <p:attrNameLst>
                                          <p:attrName>stroke.color</p:attrName>
                                        </p:attrNameLst>
                                      </p:cBhvr>
                                      <p:to>
                                        <a:schemeClr val="tx1"/>
                                      </p:to>
                                    </p:animClr>
                                    <p:set>
                                      <p:cBhvr>
                                        <p:cTn id="758" dur="2000" fill="hold"/>
                                        <p:tgtEl>
                                          <p:spTgt spid="18"/>
                                        </p:tgtEl>
                                        <p:attrNameLst>
                                          <p:attrName>stroke.on</p:attrName>
                                        </p:attrNameLst>
                                      </p:cBhvr>
                                      <p:to>
                                        <p:strVal val="true"/>
                                      </p:to>
                                    </p:set>
                                  </p:childTnLst>
                                </p:cTn>
                              </p:par>
                              <p:par>
                                <p:cTn id="759" presetID="7" presetClass="emph" presetSubtype="2" fill="hold" nodeType="withEffect">
                                  <p:stCondLst>
                                    <p:cond delay="0"/>
                                  </p:stCondLst>
                                  <p:childTnLst>
                                    <p:animClr clrSpc="rgb" dir="cw">
                                      <p:cBhvr>
                                        <p:cTn id="760" dur="2000" fill="hold"/>
                                        <p:tgtEl>
                                          <p:spTgt spid="10"/>
                                        </p:tgtEl>
                                        <p:attrNameLst>
                                          <p:attrName>stroke.color</p:attrName>
                                        </p:attrNameLst>
                                      </p:cBhvr>
                                      <p:to>
                                        <a:schemeClr val="tx1"/>
                                      </p:to>
                                    </p:animClr>
                                    <p:set>
                                      <p:cBhvr>
                                        <p:cTn id="761" dur="2000" fill="hold"/>
                                        <p:tgtEl>
                                          <p:spTgt spid="10"/>
                                        </p:tgtEl>
                                        <p:attrNameLst>
                                          <p:attrName>stroke.on</p:attrName>
                                        </p:attrNameLst>
                                      </p:cBhvr>
                                      <p:to>
                                        <p:strVal val="true"/>
                                      </p:to>
                                    </p:set>
                                  </p:childTnLst>
                                </p:cTn>
                              </p:par>
                              <p:par>
                                <p:cTn id="762" presetID="7" presetClass="emph" presetSubtype="2" fill="hold" nodeType="withEffect">
                                  <p:stCondLst>
                                    <p:cond delay="0"/>
                                  </p:stCondLst>
                                  <p:childTnLst>
                                    <p:animClr clrSpc="rgb" dir="cw">
                                      <p:cBhvr>
                                        <p:cTn id="763" dur="2000" fill="hold"/>
                                        <p:tgtEl>
                                          <p:spTgt spid="29"/>
                                        </p:tgtEl>
                                        <p:attrNameLst>
                                          <p:attrName>stroke.color</p:attrName>
                                        </p:attrNameLst>
                                      </p:cBhvr>
                                      <p:to>
                                        <a:schemeClr val="tx1"/>
                                      </p:to>
                                    </p:animClr>
                                    <p:set>
                                      <p:cBhvr>
                                        <p:cTn id="764" dur="2000" fill="hold"/>
                                        <p:tgtEl>
                                          <p:spTgt spid="29"/>
                                        </p:tgtEl>
                                        <p:attrNameLst>
                                          <p:attrName>stroke.on</p:attrName>
                                        </p:attrNameLst>
                                      </p:cBhvr>
                                      <p:to>
                                        <p:strVal val="true"/>
                                      </p:to>
                                    </p:set>
                                  </p:childTnLst>
                                </p:cTn>
                              </p:par>
                              <p:par>
                                <p:cTn id="765" presetID="7" presetClass="emph" presetSubtype="2" fill="hold" nodeType="withEffect">
                                  <p:stCondLst>
                                    <p:cond delay="0"/>
                                  </p:stCondLst>
                                  <p:childTnLst>
                                    <p:animClr clrSpc="rgb" dir="cw">
                                      <p:cBhvr>
                                        <p:cTn id="766" dur="2000" fill="hold"/>
                                        <p:tgtEl>
                                          <p:spTgt spid="30"/>
                                        </p:tgtEl>
                                        <p:attrNameLst>
                                          <p:attrName>stroke.color</p:attrName>
                                        </p:attrNameLst>
                                      </p:cBhvr>
                                      <p:to>
                                        <a:schemeClr val="tx1"/>
                                      </p:to>
                                    </p:animClr>
                                    <p:set>
                                      <p:cBhvr>
                                        <p:cTn id="767" dur="2000" fill="hold"/>
                                        <p:tgtEl>
                                          <p:spTgt spid="30"/>
                                        </p:tgtEl>
                                        <p:attrNameLst>
                                          <p:attrName>stroke.on</p:attrName>
                                        </p:attrNameLst>
                                      </p:cBhvr>
                                      <p:to>
                                        <p:strVal val="true"/>
                                      </p:to>
                                    </p:set>
                                  </p:childTnLst>
                                </p:cTn>
                              </p:par>
                              <p:par>
                                <p:cTn id="768" presetID="7" presetClass="emph" presetSubtype="2" fill="hold" nodeType="withEffect">
                                  <p:stCondLst>
                                    <p:cond delay="0"/>
                                  </p:stCondLst>
                                  <p:childTnLst>
                                    <p:animClr clrSpc="rgb" dir="cw">
                                      <p:cBhvr>
                                        <p:cTn id="769" dur="2000" fill="hold"/>
                                        <p:tgtEl>
                                          <p:spTgt spid="9"/>
                                        </p:tgtEl>
                                        <p:attrNameLst>
                                          <p:attrName>stroke.color</p:attrName>
                                        </p:attrNameLst>
                                      </p:cBhvr>
                                      <p:to>
                                        <a:srgbClr val="9C9C9C"/>
                                      </p:to>
                                    </p:animClr>
                                    <p:set>
                                      <p:cBhvr>
                                        <p:cTn id="770" dur="2000" fill="hold"/>
                                        <p:tgtEl>
                                          <p:spTgt spid="9"/>
                                        </p:tgtEl>
                                        <p:attrNameLst>
                                          <p:attrName>stroke.on</p:attrName>
                                        </p:attrNameLst>
                                      </p:cBhvr>
                                      <p:to>
                                        <p:strVal val="true"/>
                                      </p:to>
                                    </p:set>
                                  </p:childTnLst>
                                </p:cTn>
                              </p:par>
                              <p:par>
                                <p:cTn id="771" presetID="7" presetClass="emph" presetSubtype="2" fill="hold" nodeType="withEffect">
                                  <p:stCondLst>
                                    <p:cond delay="0"/>
                                  </p:stCondLst>
                                  <p:childTnLst>
                                    <p:animClr clrSpc="rgb" dir="cw">
                                      <p:cBhvr>
                                        <p:cTn id="772" dur="2000" fill="hold"/>
                                        <p:tgtEl>
                                          <p:spTgt spid="17"/>
                                        </p:tgtEl>
                                        <p:attrNameLst>
                                          <p:attrName>stroke.color</p:attrName>
                                        </p:attrNameLst>
                                      </p:cBhvr>
                                      <p:to>
                                        <a:srgbClr val="9C9C9C"/>
                                      </p:to>
                                    </p:animClr>
                                    <p:set>
                                      <p:cBhvr>
                                        <p:cTn id="773" dur="2000" fill="hold"/>
                                        <p:tgtEl>
                                          <p:spTgt spid="17"/>
                                        </p:tgtEl>
                                        <p:attrNameLst>
                                          <p:attrName>stroke.on</p:attrName>
                                        </p:attrNameLst>
                                      </p:cBhvr>
                                      <p:to>
                                        <p:strVal val="true"/>
                                      </p:to>
                                    </p:set>
                                  </p:childTnLst>
                                </p:cTn>
                              </p:par>
                              <p:par>
                                <p:cTn id="774" presetID="7" presetClass="emph" presetSubtype="2" fill="hold" nodeType="withEffect">
                                  <p:stCondLst>
                                    <p:cond delay="0"/>
                                  </p:stCondLst>
                                  <p:childTnLst>
                                    <p:animClr clrSpc="rgb" dir="cw">
                                      <p:cBhvr>
                                        <p:cTn id="775" dur="2000" fill="hold"/>
                                        <p:tgtEl>
                                          <p:spTgt spid="16"/>
                                        </p:tgtEl>
                                        <p:attrNameLst>
                                          <p:attrName>stroke.color</p:attrName>
                                        </p:attrNameLst>
                                      </p:cBhvr>
                                      <p:to>
                                        <a:srgbClr val="9C9C9C"/>
                                      </p:to>
                                    </p:animClr>
                                    <p:set>
                                      <p:cBhvr>
                                        <p:cTn id="776" dur="2000" fill="hold"/>
                                        <p:tgtEl>
                                          <p:spTgt spid="16"/>
                                        </p:tgtEl>
                                        <p:attrNameLst>
                                          <p:attrName>stroke.on</p:attrName>
                                        </p:attrNameLst>
                                      </p:cBhvr>
                                      <p:to>
                                        <p:strVal val="true"/>
                                      </p:to>
                                    </p:set>
                                  </p:childTnLst>
                                </p:cTn>
                              </p:par>
                              <p:par>
                                <p:cTn id="777" presetID="7" presetClass="emph" presetSubtype="2" fill="hold" nodeType="withEffect">
                                  <p:stCondLst>
                                    <p:cond delay="0"/>
                                  </p:stCondLst>
                                  <p:childTnLst>
                                    <p:animClr clrSpc="rgb" dir="cw">
                                      <p:cBhvr>
                                        <p:cTn id="778" dur="2000" fill="hold"/>
                                        <p:tgtEl>
                                          <p:spTgt spid="11"/>
                                        </p:tgtEl>
                                        <p:attrNameLst>
                                          <p:attrName>stroke.color</p:attrName>
                                        </p:attrNameLst>
                                      </p:cBhvr>
                                      <p:to>
                                        <a:srgbClr val="9C9C9C"/>
                                      </p:to>
                                    </p:animClr>
                                    <p:set>
                                      <p:cBhvr>
                                        <p:cTn id="779" dur="2000" fill="hold"/>
                                        <p:tgtEl>
                                          <p:spTgt spid="11"/>
                                        </p:tgtEl>
                                        <p:attrNameLst>
                                          <p:attrName>stroke.on</p:attrName>
                                        </p:attrNameLst>
                                      </p:cBhvr>
                                      <p:to>
                                        <p:strVal val="true"/>
                                      </p:to>
                                    </p:set>
                                  </p:childTnLst>
                                </p:cTn>
                              </p:par>
                              <p:par>
                                <p:cTn id="780" presetID="7" presetClass="emph" presetSubtype="2" fill="hold" nodeType="withEffect">
                                  <p:stCondLst>
                                    <p:cond delay="0"/>
                                  </p:stCondLst>
                                  <p:childTnLst>
                                    <p:animClr clrSpc="rgb" dir="cw">
                                      <p:cBhvr>
                                        <p:cTn id="781" dur="2000" fill="hold"/>
                                        <p:tgtEl>
                                          <p:spTgt spid="8"/>
                                        </p:tgtEl>
                                        <p:attrNameLst>
                                          <p:attrName>stroke.color</p:attrName>
                                        </p:attrNameLst>
                                      </p:cBhvr>
                                      <p:to>
                                        <a:srgbClr val="9C9C9C"/>
                                      </p:to>
                                    </p:animClr>
                                    <p:set>
                                      <p:cBhvr>
                                        <p:cTn id="782" dur="2000" fill="hold"/>
                                        <p:tgtEl>
                                          <p:spTgt spid="8"/>
                                        </p:tgtEl>
                                        <p:attrNameLst>
                                          <p:attrName>stroke.on</p:attrName>
                                        </p:attrNameLst>
                                      </p:cBhvr>
                                      <p:to>
                                        <p:strVal val="true"/>
                                      </p:to>
                                    </p:set>
                                  </p:childTnLst>
                                </p:cTn>
                              </p:par>
                              <p:par>
                                <p:cTn id="783" presetID="7" presetClass="emph" presetSubtype="2" fill="hold" nodeType="withEffect">
                                  <p:stCondLst>
                                    <p:cond delay="0"/>
                                  </p:stCondLst>
                                  <p:childTnLst>
                                    <p:animClr clrSpc="rgb" dir="cw">
                                      <p:cBhvr>
                                        <p:cTn id="784" dur="2000" fill="hold"/>
                                        <p:tgtEl>
                                          <p:spTgt spid="13"/>
                                        </p:tgtEl>
                                        <p:attrNameLst>
                                          <p:attrName>stroke.color</p:attrName>
                                        </p:attrNameLst>
                                      </p:cBhvr>
                                      <p:to>
                                        <a:srgbClr val="9C9C9C"/>
                                      </p:to>
                                    </p:animClr>
                                    <p:set>
                                      <p:cBhvr>
                                        <p:cTn id="785" dur="2000" fill="hold"/>
                                        <p:tgtEl>
                                          <p:spTgt spid="13"/>
                                        </p:tgtEl>
                                        <p:attrNameLst>
                                          <p:attrName>stroke.on</p:attrName>
                                        </p:attrNameLst>
                                      </p:cBhvr>
                                      <p:to>
                                        <p:strVal val="true"/>
                                      </p:to>
                                    </p:set>
                                  </p:childTnLst>
                                </p:cTn>
                              </p:par>
                              <p:par>
                                <p:cTn id="786" presetID="7" presetClass="emph" presetSubtype="2" fill="hold" nodeType="withEffect">
                                  <p:stCondLst>
                                    <p:cond delay="0"/>
                                  </p:stCondLst>
                                  <p:childTnLst>
                                    <p:animClr clrSpc="rgb" dir="cw">
                                      <p:cBhvr>
                                        <p:cTn id="787" dur="2000" fill="hold"/>
                                        <p:tgtEl>
                                          <p:spTgt spid="20"/>
                                        </p:tgtEl>
                                        <p:attrNameLst>
                                          <p:attrName>stroke.color</p:attrName>
                                        </p:attrNameLst>
                                      </p:cBhvr>
                                      <p:to>
                                        <a:srgbClr val="9C9C9C"/>
                                      </p:to>
                                    </p:animClr>
                                    <p:set>
                                      <p:cBhvr>
                                        <p:cTn id="788" dur="2000" fill="hold"/>
                                        <p:tgtEl>
                                          <p:spTgt spid="20"/>
                                        </p:tgtEl>
                                        <p:attrNameLst>
                                          <p:attrName>stroke.on</p:attrName>
                                        </p:attrNameLst>
                                      </p:cBhvr>
                                      <p:to>
                                        <p:strVal val="true"/>
                                      </p:to>
                                    </p:set>
                                  </p:childTnLst>
                                </p:cTn>
                              </p:par>
                              <p:par>
                                <p:cTn id="789" presetID="7" presetClass="emph" presetSubtype="2" fill="hold" nodeType="withEffect">
                                  <p:stCondLst>
                                    <p:cond delay="0"/>
                                  </p:stCondLst>
                                  <p:childTnLst>
                                    <p:animClr clrSpc="rgb" dir="cw">
                                      <p:cBhvr>
                                        <p:cTn id="790" dur="2000" fill="hold"/>
                                        <p:tgtEl>
                                          <p:spTgt spid="15"/>
                                        </p:tgtEl>
                                        <p:attrNameLst>
                                          <p:attrName>stroke.color</p:attrName>
                                        </p:attrNameLst>
                                      </p:cBhvr>
                                      <p:to>
                                        <a:srgbClr val="9C9C9C"/>
                                      </p:to>
                                    </p:animClr>
                                    <p:set>
                                      <p:cBhvr>
                                        <p:cTn id="791" dur="2000" fill="hold"/>
                                        <p:tgtEl>
                                          <p:spTgt spid="15"/>
                                        </p:tgtEl>
                                        <p:attrNameLst>
                                          <p:attrName>stroke.on</p:attrName>
                                        </p:attrNameLst>
                                      </p:cBhvr>
                                      <p:to>
                                        <p:strVal val="true"/>
                                      </p:to>
                                    </p:set>
                                  </p:childTnLst>
                                </p:cTn>
                              </p:par>
                              <p:par>
                                <p:cTn id="792" presetID="7" presetClass="emph" presetSubtype="2" fill="hold" nodeType="withEffect">
                                  <p:stCondLst>
                                    <p:cond delay="0"/>
                                  </p:stCondLst>
                                  <p:childTnLst>
                                    <p:animClr clrSpc="rgb" dir="cw">
                                      <p:cBhvr>
                                        <p:cTn id="793" dur="2000" fill="hold"/>
                                        <p:tgtEl>
                                          <p:spTgt spid="14"/>
                                        </p:tgtEl>
                                        <p:attrNameLst>
                                          <p:attrName>stroke.color</p:attrName>
                                        </p:attrNameLst>
                                      </p:cBhvr>
                                      <p:to>
                                        <a:srgbClr val="9C9C9C"/>
                                      </p:to>
                                    </p:animClr>
                                    <p:set>
                                      <p:cBhvr>
                                        <p:cTn id="794" dur="2000" fill="hold"/>
                                        <p:tgtEl>
                                          <p:spTgt spid="14"/>
                                        </p:tgtEl>
                                        <p:attrNameLst>
                                          <p:attrName>stroke.on</p:attrName>
                                        </p:attrNameLst>
                                      </p:cBhvr>
                                      <p:to>
                                        <p:strVal val="true"/>
                                      </p:to>
                                    </p:set>
                                  </p:childTnLst>
                                </p:cTn>
                              </p:par>
                            </p:childTnLst>
                          </p:cTn>
                        </p:par>
                      </p:childTnLst>
                    </p:cTn>
                  </p:par>
                  <p:par>
                    <p:cTn id="795" fill="hold">
                      <p:stCondLst>
                        <p:cond delay="indefinite"/>
                      </p:stCondLst>
                      <p:childTnLst>
                        <p:par>
                          <p:cTn id="796" fill="hold">
                            <p:stCondLst>
                              <p:cond delay="0"/>
                            </p:stCondLst>
                            <p:childTnLst>
                              <p:par>
                                <p:cTn id="797" presetID="1" presetClass="entr" presetSubtype="0" fill="hold" grpId="0" nodeType="clickEffect">
                                  <p:stCondLst>
                                    <p:cond delay="0"/>
                                  </p:stCondLst>
                                  <p:childTnLst>
                                    <p:set>
                                      <p:cBhvr>
                                        <p:cTn id="79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2" grpId="0" animBg="1"/>
      <p:bldP spid="23" grpId="0" animBg="1"/>
      <p:bldP spid="24" grpId="0" animBg="1"/>
      <p:bldP spid="25" grpId="0" animBg="1"/>
      <p:bldP spid="26" grpId="0" animBg="1"/>
      <p:bldP spid="27" grpId="0" animBg="1"/>
      <p:bldP spid="28"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p:bldP spid="48" grpId="0"/>
      <p:bldP spid="50" grpId="0"/>
      <p:bldP spid="51" grpId="0"/>
      <p:bldP spid="52" grpId="0"/>
      <p:bldP spid="54" grpId="0"/>
      <p:bldP spid="3" grpId="0"/>
      <p:bldP spid="74" grpId="0"/>
      <p:bldP spid="96" grpId="0"/>
      <p:bldP spid="98" grpId="0"/>
      <p:bldP spid="89" grpId="0"/>
      <p:bldP spid="7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8C8D-4113-0859-4B13-DCF0634F77CF}"/>
              </a:ext>
            </a:extLst>
          </p:cNvPr>
          <p:cNvSpPr>
            <a:spLocks noGrp="1"/>
          </p:cNvSpPr>
          <p:nvPr>
            <p:ph type="title"/>
          </p:nvPr>
        </p:nvSpPr>
        <p:spPr/>
        <p:txBody>
          <a:bodyPr>
            <a:normAutofit fontScale="90000"/>
          </a:bodyPr>
          <a:lstStyle/>
          <a:p>
            <a:r>
              <a:rPr lang="en-GB" dirty="0"/>
              <a:t>Dijkstra's Algorithm vs. Bellman-Ford Algorithm</a:t>
            </a:r>
            <a:endParaRPr lang="en-SE" dirty="0"/>
          </a:p>
        </p:txBody>
      </p:sp>
      <p:sp>
        <p:nvSpPr>
          <p:cNvPr id="3" name="Content Placeholder 2">
            <a:extLst>
              <a:ext uri="{FF2B5EF4-FFF2-40B4-BE49-F238E27FC236}">
                <a16:creationId xmlns:a16="http://schemas.microsoft.com/office/drawing/2014/main" id="{74D9F3F7-A4F9-FC33-D547-4B4D9E49AD0E}"/>
              </a:ext>
            </a:extLst>
          </p:cNvPr>
          <p:cNvSpPr>
            <a:spLocks noGrp="1"/>
          </p:cNvSpPr>
          <p:nvPr>
            <p:ph idx="1"/>
          </p:nvPr>
        </p:nvSpPr>
        <p:spPr/>
        <p:txBody>
          <a:bodyPr>
            <a:normAutofit fontScale="92500" lnSpcReduction="10000"/>
          </a:bodyPr>
          <a:lstStyle/>
          <a:p>
            <a:r>
              <a:rPr lang="en-GB" dirty="0"/>
              <a:t>Dijkstra's Algorithm:</a:t>
            </a:r>
          </a:p>
          <a:p>
            <a:pPr lvl="1"/>
            <a:r>
              <a:rPr lang="en-GB" dirty="0"/>
              <a:t>Uses a priority queue to select the next vertex to process.</a:t>
            </a:r>
          </a:p>
          <a:p>
            <a:pPr lvl="1"/>
            <a:r>
              <a:rPr lang="en-GB" dirty="0"/>
              <a:t>Greedily selects the vertex with the smallest tentative distance to source vertex.</a:t>
            </a:r>
          </a:p>
          <a:p>
            <a:pPr lvl="1"/>
            <a:r>
              <a:rPr lang="en-GB" dirty="0"/>
              <a:t>Works only on graphs with non-negative edge weights.</a:t>
            </a:r>
          </a:p>
          <a:p>
            <a:r>
              <a:rPr lang="en-GB" dirty="0"/>
              <a:t>Bellman-Ford Algorithm:</a:t>
            </a:r>
          </a:p>
          <a:p>
            <a:pPr lvl="1"/>
            <a:r>
              <a:rPr lang="en-GB" dirty="0"/>
              <a:t>Iteratively relaxes all edges V-1 times.</a:t>
            </a:r>
          </a:p>
          <a:p>
            <a:pPr lvl="1"/>
            <a:r>
              <a:rPr lang="en-GB" dirty="0"/>
              <a:t>Does not use a priority queue.</a:t>
            </a:r>
          </a:p>
          <a:p>
            <a:pPr lvl="1"/>
            <a:r>
              <a:rPr lang="en-GB" dirty="0"/>
              <a:t>Can handle graphs with negative edge weights, and can detect negative cycles.</a:t>
            </a:r>
          </a:p>
          <a:p>
            <a:r>
              <a:rPr lang="en-GB" dirty="0"/>
              <a:t>Dijkstra's algorithm is faster and more efficient for graphs with non-negative weights; Bellman-Ford Algorithm is more versatile as it can handle negative weights and detect negative cycles, albeit at the cost of lower efficiency.</a:t>
            </a:r>
          </a:p>
        </p:txBody>
      </p:sp>
    </p:spTree>
    <p:extLst>
      <p:ext uri="{BB962C8B-B14F-4D97-AF65-F5344CB8AC3E}">
        <p14:creationId xmlns:p14="http://schemas.microsoft.com/office/powerpoint/2010/main" val="3351449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C615F-FA15-18EF-B919-E32810AB8BB0}"/>
              </a:ext>
            </a:extLst>
          </p:cNvPr>
          <p:cNvSpPr>
            <a:spLocks noGrp="1"/>
          </p:cNvSpPr>
          <p:nvPr>
            <p:ph type="title"/>
          </p:nvPr>
        </p:nvSpPr>
        <p:spPr>
          <a:xfrm>
            <a:off x="457200" y="-136842"/>
            <a:ext cx="8229600" cy="1143000"/>
          </a:xfrm>
        </p:spPr>
        <p:txBody>
          <a:bodyPr>
            <a:normAutofit/>
          </a:bodyPr>
          <a:lstStyle/>
          <a:p>
            <a:r>
              <a:rPr lang="en-GB" sz="2800" dirty="0"/>
              <a:t>Dijkstra’s Algorithm does not work for Negative Edge Weights</a:t>
            </a:r>
            <a:endParaRPr lang="en-SE" sz="2800" dirty="0"/>
          </a:p>
        </p:txBody>
      </p:sp>
      <p:sp>
        <p:nvSpPr>
          <p:cNvPr id="3" name="Content Placeholder 2">
            <a:extLst>
              <a:ext uri="{FF2B5EF4-FFF2-40B4-BE49-F238E27FC236}">
                <a16:creationId xmlns:a16="http://schemas.microsoft.com/office/drawing/2014/main" id="{38382669-1732-C441-9BE0-68115E116589}"/>
              </a:ext>
            </a:extLst>
          </p:cNvPr>
          <p:cNvSpPr>
            <a:spLocks noGrp="1"/>
          </p:cNvSpPr>
          <p:nvPr>
            <p:ph idx="1"/>
          </p:nvPr>
        </p:nvSpPr>
        <p:spPr>
          <a:xfrm>
            <a:off x="-80010" y="825957"/>
            <a:ext cx="9101294" cy="1357329"/>
          </a:xfrm>
        </p:spPr>
        <p:txBody>
          <a:bodyPr>
            <a:normAutofit/>
          </a:bodyPr>
          <a:lstStyle/>
          <a:p>
            <a:r>
              <a:rPr lang="en-GB" sz="1600" kern="0" dirty="0">
                <a:solidFill>
                  <a:srgbClr val="000000"/>
                </a:solidFill>
                <a:latin typeface="Arial" panose="020B0604020202020204" pitchFamily="34" charset="0"/>
                <a:cs typeface="+mn-cs"/>
              </a:rPr>
              <a:t>Dijkstra’s Algorithm is greedy and optimal: any vertex that has been visited should have its shortest distance to the source. After visiting A, C, D, we have got D’s shortest distance to A is 2, but after visiting D, D’s distance to A is updated to -10, which violates the greedy optimal assumption of Dijkstra’s Algorithm. Even if you update D’s distance to A to -10, its downstream vertex E’s distance will not be updated.</a:t>
            </a:r>
            <a:endParaRPr lang="en-SE" sz="1600" kern="0" dirty="0">
              <a:solidFill>
                <a:srgbClr val="000000"/>
              </a:solidFill>
              <a:latin typeface="Arial" panose="020B0604020202020204" pitchFamily="34" charset="0"/>
              <a:cs typeface="+mn-cs"/>
            </a:endParaRPr>
          </a:p>
        </p:txBody>
      </p:sp>
      <mc:AlternateContent xmlns:mc="http://schemas.openxmlformats.org/markup-compatibility/2006" xmlns:a14="http://schemas.microsoft.com/office/drawing/2010/main">
        <mc:Choice Requires="a14">
          <p:graphicFrame>
            <p:nvGraphicFramePr>
              <p:cNvPr id="42" name="Content Placeholder 4">
                <a:extLst>
                  <a:ext uri="{FF2B5EF4-FFF2-40B4-BE49-F238E27FC236}">
                    <a16:creationId xmlns:a16="http://schemas.microsoft.com/office/drawing/2014/main" id="{A9F9E979-2809-9B8C-8E83-9A51A48A2F7E}"/>
                  </a:ext>
                </a:extLst>
              </p:cNvPr>
              <p:cNvGraphicFramePr>
                <a:graphicFrameLocks/>
              </p:cNvGraphicFramePr>
              <p:nvPr>
                <p:extLst>
                  <p:ext uri="{D42A27DB-BD31-4B8C-83A1-F6EECF244321}">
                    <p14:modId xmlns:p14="http://schemas.microsoft.com/office/powerpoint/2010/main" val="2284224486"/>
                  </p:ext>
                </p:extLst>
              </p:nvPr>
            </p:nvGraphicFramePr>
            <p:xfrm>
              <a:off x="106929" y="2095316"/>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B</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C</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2443210191"/>
                      </a:ext>
                    </a:extLst>
                  </a:tr>
                  <a:tr h="370840">
                    <a:tc>
                      <a:txBody>
                        <a:bodyPr/>
                        <a:lstStyle/>
                        <a:p>
                          <a:pPr algn="ctr"/>
                          <a:r>
                            <a:rPr lang="en-GB" dirty="0"/>
                            <a:t>E</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1134241839"/>
                      </a:ext>
                    </a:extLst>
                  </a:tr>
                </a:tbl>
              </a:graphicData>
            </a:graphic>
          </p:graphicFrame>
        </mc:Choice>
        <mc:Fallback xmlns="">
          <p:graphicFrame>
            <p:nvGraphicFramePr>
              <p:cNvPr id="42" name="Content Placeholder 4">
                <a:extLst>
                  <a:ext uri="{FF2B5EF4-FFF2-40B4-BE49-F238E27FC236}">
                    <a16:creationId xmlns:a16="http://schemas.microsoft.com/office/drawing/2014/main" id="{A9F9E979-2809-9B8C-8E83-9A51A48A2F7E}"/>
                  </a:ext>
                </a:extLst>
              </p:cNvPr>
              <p:cNvGraphicFramePr>
                <a:graphicFrameLocks/>
              </p:cNvGraphicFramePr>
              <p:nvPr>
                <p:extLst>
                  <p:ext uri="{D42A27DB-BD31-4B8C-83A1-F6EECF244321}">
                    <p14:modId xmlns:p14="http://schemas.microsoft.com/office/powerpoint/2010/main" val="2284224486"/>
                  </p:ext>
                </p:extLst>
              </p:nvPr>
            </p:nvGraphicFramePr>
            <p:xfrm>
              <a:off x="106929" y="2095316"/>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B</a:t>
                          </a:r>
                          <a:endParaRPr lang="en-SE" dirty="0"/>
                        </a:p>
                      </a:txBody>
                      <a:tcPr/>
                    </a:tc>
                    <a:tc>
                      <a:txBody>
                        <a:bodyPr/>
                        <a:lstStyle/>
                        <a:p>
                          <a:endParaRPr lang="en-SE"/>
                        </a:p>
                      </a:txBody>
                      <a:tcPr>
                        <a:blipFill>
                          <a:blip r:embed="rId3"/>
                          <a:stretch>
                            <a:fillRect l="-100000" t="-208197" r="-107792" b="-324590"/>
                          </a:stretch>
                        </a:blipFill>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C</a:t>
                          </a:r>
                          <a:endParaRPr lang="en-SE" dirty="0"/>
                        </a:p>
                      </a:txBody>
                      <a:tcPr/>
                    </a:tc>
                    <a:tc>
                      <a:txBody>
                        <a:bodyPr/>
                        <a:lstStyle/>
                        <a:p>
                          <a:endParaRPr lang="en-SE"/>
                        </a:p>
                      </a:txBody>
                      <a:tcPr>
                        <a:blipFill>
                          <a:blip r:embed="rId3"/>
                          <a:stretch>
                            <a:fillRect l="-100000" t="-308197" r="-107792" b="-224590"/>
                          </a:stretch>
                        </a:blipFill>
                      </a:tcPr>
                    </a:tc>
                    <a:tc>
                      <a:txBody>
                        <a:bodyPr/>
                        <a:lstStyle/>
                        <a:p>
                          <a:pPr algn="ctr"/>
                          <a:endParaRPr lang="en-SE" dirty="0"/>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endParaRPr lang="en-SE"/>
                        </a:p>
                      </a:txBody>
                      <a:tcPr>
                        <a:blipFill>
                          <a:blip r:embed="rId3"/>
                          <a:stretch>
                            <a:fillRect l="-100000" t="-408197" r="-107792" b="-124590"/>
                          </a:stretch>
                        </a:blipFill>
                      </a:tcPr>
                    </a:tc>
                    <a:tc>
                      <a:txBody>
                        <a:bodyPr/>
                        <a:lstStyle/>
                        <a:p>
                          <a:pPr algn="ctr"/>
                          <a:endParaRPr lang="en-SE" dirty="0"/>
                        </a:p>
                      </a:txBody>
                      <a:tcPr/>
                    </a:tc>
                    <a:extLst>
                      <a:ext uri="{0D108BD9-81ED-4DB2-BD59-A6C34878D82A}">
                        <a16:rowId xmlns:a16="http://schemas.microsoft.com/office/drawing/2014/main" val="2443210191"/>
                      </a:ext>
                    </a:extLst>
                  </a:tr>
                  <a:tr h="370840">
                    <a:tc>
                      <a:txBody>
                        <a:bodyPr/>
                        <a:lstStyle/>
                        <a:p>
                          <a:pPr algn="ctr"/>
                          <a:r>
                            <a:rPr lang="en-GB" dirty="0"/>
                            <a:t>E</a:t>
                          </a:r>
                          <a:endParaRPr lang="en-SE" dirty="0"/>
                        </a:p>
                      </a:txBody>
                      <a:tcPr/>
                    </a:tc>
                    <a:tc>
                      <a:txBody>
                        <a:bodyPr/>
                        <a:lstStyle/>
                        <a:p>
                          <a:endParaRPr lang="en-SE"/>
                        </a:p>
                      </a:txBody>
                      <a:tcPr>
                        <a:blipFill>
                          <a:blip r:embed="rId3"/>
                          <a:stretch>
                            <a:fillRect l="-100000" t="-508197" r="-107792" b="-24590"/>
                          </a:stretch>
                        </a:blipFill>
                      </a:tcPr>
                    </a:tc>
                    <a:tc>
                      <a:txBody>
                        <a:bodyPr/>
                        <a:lstStyle/>
                        <a:p>
                          <a:pPr algn="ctr"/>
                          <a:endParaRPr lang="en-SE" dirty="0"/>
                        </a:p>
                      </a:txBody>
                      <a:tcPr/>
                    </a:tc>
                    <a:extLst>
                      <a:ext uri="{0D108BD9-81ED-4DB2-BD59-A6C34878D82A}">
                        <a16:rowId xmlns:a16="http://schemas.microsoft.com/office/drawing/2014/main" val="1134241839"/>
                      </a:ext>
                    </a:extLst>
                  </a:tr>
                </a:tbl>
              </a:graphicData>
            </a:graphic>
          </p:graphicFrame>
        </mc:Fallback>
      </mc:AlternateContent>
      <p:sp>
        <p:nvSpPr>
          <p:cNvPr id="43" name="Arrow: Right 42">
            <a:extLst>
              <a:ext uri="{FF2B5EF4-FFF2-40B4-BE49-F238E27FC236}">
                <a16:creationId xmlns:a16="http://schemas.microsoft.com/office/drawing/2014/main" id="{2B953188-3A69-40A9-56EC-3E5082387659}"/>
              </a:ext>
            </a:extLst>
          </p:cNvPr>
          <p:cNvSpPr/>
          <p:nvPr/>
        </p:nvSpPr>
        <p:spPr>
          <a:xfrm>
            <a:off x="1614206" y="2829604"/>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45" name="TextBox 44">
            <a:extLst>
              <a:ext uri="{FF2B5EF4-FFF2-40B4-BE49-F238E27FC236}">
                <a16:creationId xmlns:a16="http://schemas.microsoft.com/office/drawing/2014/main" id="{0F70D71C-847C-AE8E-E015-7C6B7E54293F}"/>
              </a:ext>
            </a:extLst>
          </p:cNvPr>
          <p:cNvSpPr txBox="1"/>
          <p:nvPr/>
        </p:nvSpPr>
        <p:spPr>
          <a:xfrm>
            <a:off x="1594905" y="2527546"/>
            <a:ext cx="774571" cy="369332"/>
          </a:xfrm>
          <a:prstGeom prst="rect">
            <a:avLst/>
          </a:prstGeom>
          <a:noFill/>
        </p:spPr>
        <p:txBody>
          <a:bodyPr wrap="none" rtlCol="0">
            <a:spAutoFit/>
          </a:bodyPr>
          <a:lstStyle/>
          <a:p>
            <a:pPr algn="ctr"/>
            <a:r>
              <a:rPr lang="en-GB" dirty="0"/>
              <a:t>Visit A</a:t>
            </a:r>
            <a:endParaRPr lang="en-SE" dirty="0"/>
          </a:p>
        </p:txBody>
      </p:sp>
      <p:sp>
        <p:nvSpPr>
          <p:cNvPr id="46" name="Arrow: Right 45">
            <a:extLst>
              <a:ext uri="{FF2B5EF4-FFF2-40B4-BE49-F238E27FC236}">
                <a16:creationId xmlns:a16="http://schemas.microsoft.com/office/drawing/2014/main" id="{45378056-4566-1E64-E4EB-0EA0F2531473}"/>
              </a:ext>
            </a:extLst>
          </p:cNvPr>
          <p:cNvSpPr/>
          <p:nvPr/>
        </p:nvSpPr>
        <p:spPr>
          <a:xfrm>
            <a:off x="4100620" y="2829604"/>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48" name="TextBox 47">
            <a:extLst>
              <a:ext uri="{FF2B5EF4-FFF2-40B4-BE49-F238E27FC236}">
                <a16:creationId xmlns:a16="http://schemas.microsoft.com/office/drawing/2014/main" id="{C14CE432-071E-FF5E-DA4A-A74A03E1465C}"/>
              </a:ext>
            </a:extLst>
          </p:cNvPr>
          <p:cNvSpPr txBox="1"/>
          <p:nvPr/>
        </p:nvSpPr>
        <p:spPr>
          <a:xfrm>
            <a:off x="4104562" y="2527546"/>
            <a:ext cx="764953" cy="369332"/>
          </a:xfrm>
          <a:prstGeom prst="rect">
            <a:avLst/>
          </a:prstGeom>
          <a:noFill/>
        </p:spPr>
        <p:txBody>
          <a:bodyPr wrap="none" rtlCol="0">
            <a:spAutoFit/>
          </a:bodyPr>
          <a:lstStyle/>
          <a:p>
            <a:pPr algn="ctr"/>
            <a:r>
              <a:rPr lang="en-GB" dirty="0"/>
              <a:t>Visit C</a:t>
            </a:r>
            <a:endParaRPr lang="en-SE" dirty="0"/>
          </a:p>
        </p:txBody>
      </p:sp>
      <mc:AlternateContent xmlns:mc="http://schemas.openxmlformats.org/markup-compatibility/2006" xmlns:a14="http://schemas.microsoft.com/office/drawing/2010/main">
        <mc:Choice Requires="a14">
          <p:graphicFrame>
            <p:nvGraphicFramePr>
              <p:cNvPr id="49" name="Content Placeholder 4">
                <a:extLst>
                  <a:ext uri="{FF2B5EF4-FFF2-40B4-BE49-F238E27FC236}">
                    <a16:creationId xmlns:a16="http://schemas.microsoft.com/office/drawing/2014/main" id="{8670D5A9-C70D-9CDE-FC31-EDAD7E4180F4}"/>
                  </a:ext>
                </a:extLst>
              </p:cNvPr>
              <p:cNvGraphicFramePr>
                <a:graphicFrameLocks/>
              </p:cNvGraphicFramePr>
              <p:nvPr>
                <p:extLst>
                  <p:ext uri="{D42A27DB-BD31-4B8C-83A1-F6EECF244321}">
                    <p14:modId xmlns:p14="http://schemas.microsoft.com/office/powerpoint/2010/main" val="3957305571"/>
                  </p:ext>
                </p:extLst>
              </p:nvPr>
            </p:nvGraphicFramePr>
            <p:xfrm>
              <a:off x="2550700" y="2095316"/>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rgbClr val="FF0000"/>
                              </a:solidFill>
                            </a:rPr>
                            <a:t>10</a:t>
                          </a:r>
                          <a:endParaRPr lang="en-SE" dirty="0">
                            <a:solidFill>
                              <a:srgbClr val="FF0000"/>
                            </a:solidFill>
                          </a:endParaRPr>
                        </a:p>
                      </a:txBody>
                      <a:tcPr/>
                    </a:tc>
                    <a:tc>
                      <a:txBody>
                        <a:bodyPr/>
                        <a:lstStyle/>
                        <a:p>
                          <a:pPr algn="ctr"/>
                          <a:r>
                            <a:rPr lang="en-GB" dirty="0">
                              <a:solidFill>
                                <a:srgbClr val="FF0000"/>
                              </a:solidFill>
                            </a:rPr>
                            <a:t>A</a:t>
                          </a:r>
                          <a:endParaRPr lang="en-SE" dirty="0">
                            <a:solidFill>
                              <a:srgbClr val="FF0000"/>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rgbClr val="FF0000"/>
                              </a:solidFill>
                            </a:rPr>
                            <a:t>1</a:t>
                          </a:r>
                          <a:endParaRPr lang="en-SE" dirty="0">
                            <a:solidFill>
                              <a:srgbClr val="FF0000"/>
                            </a:solidFill>
                          </a:endParaRPr>
                        </a:p>
                      </a:txBody>
                      <a:tcPr/>
                    </a:tc>
                    <a:tc>
                      <a:txBody>
                        <a:bodyPr/>
                        <a:lstStyle/>
                        <a:p>
                          <a:pPr algn="ctr"/>
                          <a:r>
                            <a:rPr lang="en-GB" dirty="0">
                              <a:solidFill>
                                <a:srgbClr val="FF0000"/>
                              </a:solidFill>
                            </a:rPr>
                            <a:t>A</a:t>
                          </a:r>
                          <a:endParaRPr lang="en-SE" dirty="0">
                            <a:solidFill>
                              <a:srgbClr val="FF0000"/>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2443210191"/>
                      </a:ext>
                    </a:extLst>
                  </a:tr>
                  <a:tr h="370840">
                    <a:tc>
                      <a:txBody>
                        <a:bodyPr/>
                        <a:lstStyle/>
                        <a:p>
                          <a:pPr algn="ctr"/>
                          <a:r>
                            <a:rPr lang="en-GB" dirty="0"/>
                            <a:t>E</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919787611"/>
                      </a:ext>
                    </a:extLst>
                  </a:tr>
                </a:tbl>
              </a:graphicData>
            </a:graphic>
          </p:graphicFrame>
        </mc:Choice>
        <mc:Fallback xmlns="">
          <p:graphicFrame>
            <p:nvGraphicFramePr>
              <p:cNvPr id="49" name="Content Placeholder 4">
                <a:extLst>
                  <a:ext uri="{FF2B5EF4-FFF2-40B4-BE49-F238E27FC236}">
                    <a16:creationId xmlns:a16="http://schemas.microsoft.com/office/drawing/2014/main" id="{8670D5A9-C70D-9CDE-FC31-EDAD7E4180F4}"/>
                  </a:ext>
                </a:extLst>
              </p:cNvPr>
              <p:cNvGraphicFramePr>
                <a:graphicFrameLocks/>
              </p:cNvGraphicFramePr>
              <p:nvPr>
                <p:extLst>
                  <p:ext uri="{D42A27DB-BD31-4B8C-83A1-F6EECF244321}">
                    <p14:modId xmlns:p14="http://schemas.microsoft.com/office/powerpoint/2010/main" val="3957305571"/>
                  </p:ext>
                </p:extLst>
              </p:nvPr>
            </p:nvGraphicFramePr>
            <p:xfrm>
              <a:off x="2550700" y="2095316"/>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rgbClr val="FF0000"/>
                              </a:solidFill>
                            </a:rPr>
                            <a:t>10</a:t>
                          </a:r>
                          <a:endParaRPr lang="en-SE" dirty="0">
                            <a:solidFill>
                              <a:srgbClr val="FF0000"/>
                            </a:solidFill>
                          </a:endParaRPr>
                        </a:p>
                      </a:txBody>
                      <a:tcPr/>
                    </a:tc>
                    <a:tc>
                      <a:txBody>
                        <a:bodyPr/>
                        <a:lstStyle/>
                        <a:p>
                          <a:pPr algn="ctr"/>
                          <a:r>
                            <a:rPr lang="en-GB" dirty="0">
                              <a:solidFill>
                                <a:srgbClr val="FF0000"/>
                              </a:solidFill>
                            </a:rPr>
                            <a:t>A</a:t>
                          </a:r>
                          <a:endParaRPr lang="en-SE" dirty="0">
                            <a:solidFill>
                              <a:srgbClr val="FF0000"/>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rgbClr val="FF0000"/>
                              </a:solidFill>
                            </a:rPr>
                            <a:t>1</a:t>
                          </a:r>
                          <a:endParaRPr lang="en-SE" dirty="0">
                            <a:solidFill>
                              <a:srgbClr val="FF0000"/>
                            </a:solidFill>
                          </a:endParaRPr>
                        </a:p>
                      </a:txBody>
                      <a:tcPr/>
                    </a:tc>
                    <a:tc>
                      <a:txBody>
                        <a:bodyPr/>
                        <a:lstStyle/>
                        <a:p>
                          <a:pPr algn="ctr"/>
                          <a:r>
                            <a:rPr lang="en-GB" dirty="0">
                              <a:solidFill>
                                <a:srgbClr val="FF0000"/>
                              </a:solidFill>
                            </a:rPr>
                            <a:t>A</a:t>
                          </a:r>
                          <a:endParaRPr lang="en-SE" dirty="0">
                            <a:solidFill>
                              <a:srgbClr val="FF0000"/>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endParaRPr lang="en-SE"/>
                        </a:p>
                      </a:txBody>
                      <a:tcPr>
                        <a:blipFill>
                          <a:blip r:embed="rId4"/>
                          <a:stretch>
                            <a:fillRect l="-100000" t="-408197" r="-107792" b="-124590"/>
                          </a:stretch>
                        </a:blipFill>
                      </a:tcPr>
                    </a:tc>
                    <a:tc>
                      <a:txBody>
                        <a:bodyPr/>
                        <a:lstStyle/>
                        <a:p>
                          <a:pPr algn="ctr"/>
                          <a:endParaRPr lang="en-SE" dirty="0"/>
                        </a:p>
                      </a:txBody>
                      <a:tcPr/>
                    </a:tc>
                    <a:extLst>
                      <a:ext uri="{0D108BD9-81ED-4DB2-BD59-A6C34878D82A}">
                        <a16:rowId xmlns:a16="http://schemas.microsoft.com/office/drawing/2014/main" val="2443210191"/>
                      </a:ext>
                    </a:extLst>
                  </a:tr>
                  <a:tr h="370840">
                    <a:tc>
                      <a:txBody>
                        <a:bodyPr/>
                        <a:lstStyle/>
                        <a:p>
                          <a:pPr algn="ctr"/>
                          <a:r>
                            <a:rPr lang="en-GB" dirty="0"/>
                            <a:t>E</a:t>
                          </a:r>
                          <a:endParaRPr lang="en-SE" dirty="0"/>
                        </a:p>
                      </a:txBody>
                      <a:tcPr/>
                    </a:tc>
                    <a:tc>
                      <a:txBody>
                        <a:bodyPr/>
                        <a:lstStyle/>
                        <a:p>
                          <a:endParaRPr lang="en-SE"/>
                        </a:p>
                      </a:txBody>
                      <a:tcPr>
                        <a:blipFill>
                          <a:blip r:embed="rId4"/>
                          <a:stretch>
                            <a:fillRect l="-100000" t="-508197" r="-107792" b="-24590"/>
                          </a:stretch>
                        </a:blipFill>
                      </a:tcPr>
                    </a:tc>
                    <a:tc>
                      <a:txBody>
                        <a:bodyPr/>
                        <a:lstStyle/>
                        <a:p>
                          <a:pPr algn="ctr"/>
                          <a:endParaRPr lang="en-SE" dirty="0"/>
                        </a:p>
                      </a:txBody>
                      <a:tcPr/>
                    </a:tc>
                    <a:extLst>
                      <a:ext uri="{0D108BD9-81ED-4DB2-BD59-A6C34878D82A}">
                        <a16:rowId xmlns:a16="http://schemas.microsoft.com/office/drawing/2014/main" val="391978761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0" name="Content Placeholder 4">
                <a:extLst>
                  <a:ext uri="{FF2B5EF4-FFF2-40B4-BE49-F238E27FC236}">
                    <a16:creationId xmlns:a16="http://schemas.microsoft.com/office/drawing/2014/main" id="{7BF4354D-E131-F5C7-A4FF-4329ADC983E3}"/>
                  </a:ext>
                </a:extLst>
              </p:cNvPr>
              <p:cNvGraphicFramePr>
                <a:graphicFrameLocks/>
              </p:cNvGraphicFramePr>
              <p:nvPr>
                <p:extLst>
                  <p:ext uri="{D42A27DB-BD31-4B8C-83A1-F6EECF244321}">
                    <p14:modId xmlns:p14="http://schemas.microsoft.com/office/powerpoint/2010/main" val="1199359830"/>
                  </p:ext>
                </p:extLst>
              </p:nvPr>
            </p:nvGraphicFramePr>
            <p:xfrm>
              <a:off x="5038874" y="2109995"/>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B</a:t>
                          </a:r>
                          <a:endParaRPr lang="en-SE" dirty="0"/>
                        </a:p>
                      </a:txBody>
                      <a:tcPr/>
                    </a:tc>
                    <a:tc>
                      <a:txBody>
                        <a:bodyPr/>
                        <a:lstStyle/>
                        <a:p>
                          <a:pPr algn="ctr"/>
                          <a:r>
                            <a:rPr lang="en-GB" dirty="0"/>
                            <a:t>10</a:t>
                          </a:r>
                          <a:endParaRPr lang="en-SE" dirty="0"/>
                        </a:p>
                      </a:txBody>
                      <a:tcPr/>
                    </a:tc>
                    <a:tc>
                      <a:txBody>
                        <a:bodyPr/>
                        <a:lstStyle/>
                        <a:p>
                          <a:pPr algn="ctr"/>
                          <a:r>
                            <a:rPr lang="en-GB" dirty="0"/>
                            <a:t>A</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C</a:t>
                          </a:r>
                          <a:endParaRPr lang="en-SE" dirty="0"/>
                        </a:p>
                      </a:txBody>
                      <a:tcPr/>
                    </a:tc>
                    <a:tc>
                      <a:txBody>
                        <a:bodyPr/>
                        <a:lstStyle/>
                        <a:p>
                          <a:pPr algn="ctr"/>
                          <a:r>
                            <a:rPr lang="en-GB" dirty="0"/>
                            <a:t>1</a:t>
                          </a:r>
                          <a:endParaRPr lang="en-SE" dirty="0"/>
                        </a:p>
                      </a:txBody>
                      <a:tcPr/>
                    </a:tc>
                    <a:tc>
                      <a:txBody>
                        <a:bodyPr/>
                        <a:lstStyle/>
                        <a:p>
                          <a:pPr algn="ctr"/>
                          <a:r>
                            <a:rPr lang="en-GB" dirty="0"/>
                            <a:t>A</a:t>
                          </a:r>
                          <a:endParaRPr lang="en-SE" dirty="0"/>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D</a:t>
                          </a:r>
                          <a:endParaRPr lang="en-SE" dirty="0">
                            <a:solidFill>
                              <a:schemeClr val="tx1"/>
                            </a:solidFill>
                          </a:endParaRPr>
                        </a:p>
                      </a:txBody>
                      <a:tcPr/>
                    </a:tc>
                    <a:tc>
                      <a:txBody>
                        <a:bodyPr/>
                        <a:lstStyle/>
                        <a:p>
                          <a:pPr algn="ctr"/>
                          <a:r>
                            <a:rPr lang="en-GB" dirty="0">
                              <a:solidFill>
                                <a:srgbClr val="FF0000"/>
                              </a:solidFill>
                            </a:rPr>
                            <a:t>2</a:t>
                          </a:r>
                          <a:endParaRPr lang="en-SE" dirty="0">
                            <a:solidFill>
                              <a:srgbClr val="FF0000"/>
                            </a:solidFill>
                          </a:endParaRPr>
                        </a:p>
                      </a:txBody>
                      <a:tcPr/>
                    </a:tc>
                    <a:tc>
                      <a:txBody>
                        <a:bodyPr/>
                        <a:lstStyle/>
                        <a:p>
                          <a:pPr algn="ctr"/>
                          <a:r>
                            <a:rPr lang="en-GB" dirty="0">
                              <a:solidFill>
                                <a:srgbClr val="FF0000"/>
                              </a:solidFill>
                            </a:rPr>
                            <a:t>C</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GB" dirty="0">
                              <a:solidFill>
                                <a:schemeClr val="tx1"/>
                              </a:solidFill>
                            </a:rPr>
                            <a:t>E</a:t>
                          </a:r>
                          <a:endParaRPr lang="en-SE"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solidFill>
                              <a:srgbClr val="FF0000"/>
                            </a:solidFill>
                          </a:endParaRPr>
                        </a:p>
                      </a:txBody>
                      <a:tcPr/>
                    </a:tc>
                    <a:tc>
                      <a:txBody>
                        <a:bodyPr/>
                        <a:lstStyle/>
                        <a:p>
                          <a:pPr algn="ctr"/>
                          <a:endParaRPr lang="en-SE" dirty="0">
                            <a:solidFill>
                              <a:srgbClr val="FF0000"/>
                            </a:solidFill>
                          </a:endParaRPr>
                        </a:p>
                      </a:txBody>
                      <a:tcPr/>
                    </a:tc>
                    <a:extLst>
                      <a:ext uri="{0D108BD9-81ED-4DB2-BD59-A6C34878D82A}">
                        <a16:rowId xmlns:a16="http://schemas.microsoft.com/office/drawing/2014/main" val="992628607"/>
                      </a:ext>
                    </a:extLst>
                  </a:tr>
                </a:tbl>
              </a:graphicData>
            </a:graphic>
          </p:graphicFrame>
        </mc:Choice>
        <mc:Fallback xmlns="">
          <p:graphicFrame>
            <p:nvGraphicFramePr>
              <p:cNvPr id="50" name="Content Placeholder 4">
                <a:extLst>
                  <a:ext uri="{FF2B5EF4-FFF2-40B4-BE49-F238E27FC236}">
                    <a16:creationId xmlns:a16="http://schemas.microsoft.com/office/drawing/2014/main" id="{7BF4354D-E131-F5C7-A4FF-4329ADC983E3}"/>
                  </a:ext>
                </a:extLst>
              </p:cNvPr>
              <p:cNvGraphicFramePr>
                <a:graphicFrameLocks/>
              </p:cNvGraphicFramePr>
              <p:nvPr>
                <p:extLst>
                  <p:ext uri="{D42A27DB-BD31-4B8C-83A1-F6EECF244321}">
                    <p14:modId xmlns:p14="http://schemas.microsoft.com/office/powerpoint/2010/main" val="1199359830"/>
                  </p:ext>
                </p:extLst>
              </p:nvPr>
            </p:nvGraphicFramePr>
            <p:xfrm>
              <a:off x="5038874" y="2109995"/>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B</a:t>
                          </a:r>
                          <a:endParaRPr lang="en-SE" dirty="0"/>
                        </a:p>
                      </a:txBody>
                      <a:tcPr/>
                    </a:tc>
                    <a:tc>
                      <a:txBody>
                        <a:bodyPr/>
                        <a:lstStyle/>
                        <a:p>
                          <a:pPr algn="ctr"/>
                          <a:r>
                            <a:rPr lang="en-GB" dirty="0"/>
                            <a:t>10</a:t>
                          </a:r>
                          <a:endParaRPr lang="en-SE" dirty="0"/>
                        </a:p>
                      </a:txBody>
                      <a:tcPr/>
                    </a:tc>
                    <a:tc>
                      <a:txBody>
                        <a:bodyPr/>
                        <a:lstStyle/>
                        <a:p>
                          <a:pPr algn="ctr"/>
                          <a:r>
                            <a:rPr lang="en-GB" dirty="0"/>
                            <a:t>A</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C</a:t>
                          </a:r>
                          <a:endParaRPr lang="en-SE" dirty="0"/>
                        </a:p>
                      </a:txBody>
                      <a:tcPr/>
                    </a:tc>
                    <a:tc>
                      <a:txBody>
                        <a:bodyPr/>
                        <a:lstStyle/>
                        <a:p>
                          <a:pPr algn="ctr"/>
                          <a:r>
                            <a:rPr lang="en-GB" dirty="0"/>
                            <a:t>1</a:t>
                          </a:r>
                          <a:endParaRPr lang="en-SE" dirty="0"/>
                        </a:p>
                      </a:txBody>
                      <a:tcPr/>
                    </a:tc>
                    <a:tc>
                      <a:txBody>
                        <a:bodyPr/>
                        <a:lstStyle/>
                        <a:p>
                          <a:pPr algn="ctr"/>
                          <a:r>
                            <a:rPr lang="en-GB" dirty="0"/>
                            <a:t>A</a:t>
                          </a:r>
                          <a:endParaRPr lang="en-SE" dirty="0"/>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D</a:t>
                          </a:r>
                          <a:endParaRPr lang="en-SE" dirty="0">
                            <a:solidFill>
                              <a:schemeClr val="tx1"/>
                            </a:solidFill>
                          </a:endParaRPr>
                        </a:p>
                      </a:txBody>
                      <a:tcPr/>
                    </a:tc>
                    <a:tc>
                      <a:txBody>
                        <a:bodyPr/>
                        <a:lstStyle/>
                        <a:p>
                          <a:pPr algn="ctr"/>
                          <a:r>
                            <a:rPr lang="en-GB" dirty="0">
                              <a:solidFill>
                                <a:srgbClr val="FF0000"/>
                              </a:solidFill>
                            </a:rPr>
                            <a:t>2</a:t>
                          </a:r>
                          <a:endParaRPr lang="en-SE" dirty="0">
                            <a:solidFill>
                              <a:srgbClr val="FF0000"/>
                            </a:solidFill>
                          </a:endParaRPr>
                        </a:p>
                      </a:txBody>
                      <a:tcPr/>
                    </a:tc>
                    <a:tc>
                      <a:txBody>
                        <a:bodyPr/>
                        <a:lstStyle/>
                        <a:p>
                          <a:pPr algn="ctr"/>
                          <a:r>
                            <a:rPr lang="en-GB" dirty="0">
                              <a:solidFill>
                                <a:srgbClr val="FF0000"/>
                              </a:solidFill>
                            </a:rPr>
                            <a:t>C</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GB" dirty="0">
                              <a:solidFill>
                                <a:schemeClr val="tx1"/>
                              </a:solidFill>
                            </a:rPr>
                            <a:t>E</a:t>
                          </a:r>
                          <a:endParaRPr lang="en-SE" dirty="0">
                            <a:solidFill>
                              <a:schemeClr val="tx1"/>
                            </a:solidFill>
                          </a:endParaRPr>
                        </a:p>
                      </a:txBody>
                      <a:tcPr/>
                    </a:tc>
                    <a:tc>
                      <a:txBody>
                        <a:bodyPr/>
                        <a:lstStyle/>
                        <a:p>
                          <a:endParaRPr lang="en-SE"/>
                        </a:p>
                      </a:txBody>
                      <a:tcPr>
                        <a:blipFill>
                          <a:blip r:embed="rId5"/>
                          <a:stretch>
                            <a:fillRect l="-100000" t="-508197" r="-107792" b="-22951"/>
                          </a:stretch>
                        </a:blipFill>
                      </a:tcPr>
                    </a:tc>
                    <a:tc>
                      <a:txBody>
                        <a:bodyPr/>
                        <a:lstStyle/>
                        <a:p>
                          <a:pPr algn="ctr"/>
                          <a:endParaRPr lang="en-SE" dirty="0">
                            <a:solidFill>
                              <a:srgbClr val="FF0000"/>
                            </a:solidFill>
                          </a:endParaRPr>
                        </a:p>
                      </a:txBody>
                      <a:tcPr/>
                    </a:tc>
                    <a:extLst>
                      <a:ext uri="{0D108BD9-81ED-4DB2-BD59-A6C34878D82A}">
                        <a16:rowId xmlns:a16="http://schemas.microsoft.com/office/drawing/2014/main" val="992628607"/>
                      </a:ext>
                    </a:extLst>
                  </a:tr>
                </a:tbl>
              </a:graphicData>
            </a:graphic>
          </p:graphicFrame>
        </mc:Fallback>
      </mc:AlternateContent>
      <p:sp>
        <p:nvSpPr>
          <p:cNvPr id="51" name="Arrow: Right 50">
            <a:extLst>
              <a:ext uri="{FF2B5EF4-FFF2-40B4-BE49-F238E27FC236}">
                <a16:creationId xmlns:a16="http://schemas.microsoft.com/office/drawing/2014/main" id="{98AB2999-6ABA-494B-19D3-9F866C33BB03}"/>
              </a:ext>
            </a:extLst>
          </p:cNvPr>
          <p:cNvSpPr/>
          <p:nvPr/>
        </p:nvSpPr>
        <p:spPr>
          <a:xfrm>
            <a:off x="6588794" y="2797568"/>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52" name="TextBox 51">
            <a:extLst>
              <a:ext uri="{FF2B5EF4-FFF2-40B4-BE49-F238E27FC236}">
                <a16:creationId xmlns:a16="http://schemas.microsoft.com/office/drawing/2014/main" id="{4D22245F-82BA-F42C-00E1-0C58B32BF658}"/>
              </a:ext>
            </a:extLst>
          </p:cNvPr>
          <p:cNvSpPr txBox="1"/>
          <p:nvPr/>
        </p:nvSpPr>
        <p:spPr>
          <a:xfrm>
            <a:off x="6583118" y="2495510"/>
            <a:ext cx="784189" cy="369332"/>
          </a:xfrm>
          <a:prstGeom prst="rect">
            <a:avLst/>
          </a:prstGeom>
          <a:noFill/>
        </p:spPr>
        <p:txBody>
          <a:bodyPr wrap="none" rtlCol="0">
            <a:spAutoFit/>
          </a:bodyPr>
          <a:lstStyle/>
          <a:p>
            <a:pPr algn="ctr"/>
            <a:r>
              <a:rPr lang="en-GB" dirty="0"/>
              <a:t>Visit D</a:t>
            </a:r>
            <a:endParaRPr lang="en-SE" dirty="0"/>
          </a:p>
        </p:txBody>
      </p:sp>
      <p:graphicFrame>
        <p:nvGraphicFramePr>
          <p:cNvPr id="53" name="Content Placeholder 4">
            <a:extLst>
              <a:ext uri="{FF2B5EF4-FFF2-40B4-BE49-F238E27FC236}">
                <a16:creationId xmlns:a16="http://schemas.microsoft.com/office/drawing/2014/main" id="{6AE4D719-A18C-753B-272B-40461DA50491}"/>
              </a:ext>
            </a:extLst>
          </p:cNvPr>
          <p:cNvGraphicFramePr>
            <a:graphicFrameLocks/>
          </p:cNvGraphicFramePr>
          <p:nvPr>
            <p:extLst>
              <p:ext uri="{D42A27DB-BD31-4B8C-83A1-F6EECF244321}">
                <p14:modId xmlns:p14="http://schemas.microsoft.com/office/powerpoint/2010/main" val="3055088114"/>
              </p:ext>
            </p:extLst>
          </p:nvPr>
        </p:nvGraphicFramePr>
        <p:xfrm>
          <a:off x="7527048" y="2095316"/>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B</a:t>
                      </a:r>
                      <a:endParaRPr lang="en-SE" dirty="0"/>
                    </a:p>
                  </a:txBody>
                  <a:tcPr/>
                </a:tc>
                <a:tc>
                  <a:txBody>
                    <a:bodyPr/>
                    <a:lstStyle/>
                    <a:p>
                      <a:pPr algn="ctr"/>
                      <a:r>
                        <a:rPr lang="en-GB" dirty="0"/>
                        <a:t>10</a:t>
                      </a:r>
                      <a:endParaRPr lang="en-SE" dirty="0"/>
                    </a:p>
                  </a:txBody>
                  <a:tcPr/>
                </a:tc>
                <a:tc>
                  <a:txBody>
                    <a:bodyPr/>
                    <a:lstStyle/>
                    <a:p>
                      <a:pPr algn="ctr"/>
                      <a:r>
                        <a:rPr lang="en-GB" dirty="0"/>
                        <a:t>A</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C</a:t>
                      </a:r>
                      <a:endParaRPr lang="en-SE" dirty="0"/>
                    </a:p>
                  </a:txBody>
                  <a:tcPr/>
                </a:tc>
                <a:tc>
                  <a:txBody>
                    <a:bodyPr/>
                    <a:lstStyle/>
                    <a:p>
                      <a:pPr algn="ctr"/>
                      <a:r>
                        <a:rPr lang="en-GB" dirty="0"/>
                        <a:t>1</a:t>
                      </a:r>
                      <a:endParaRPr lang="en-SE" dirty="0"/>
                    </a:p>
                  </a:txBody>
                  <a:tcPr/>
                </a:tc>
                <a:tc>
                  <a:txBody>
                    <a:bodyPr/>
                    <a:lstStyle/>
                    <a:p>
                      <a:pPr algn="ctr"/>
                      <a:r>
                        <a:rPr lang="en-GB" dirty="0"/>
                        <a:t>A</a:t>
                      </a:r>
                      <a:endParaRPr lang="en-SE" dirty="0"/>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C</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GB" dirty="0">
                          <a:solidFill>
                            <a:schemeClr val="tx1"/>
                          </a:solidFill>
                        </a:rPr>
                        <a:t>E</a:t>
                      </a:r>
                      <a:endParaRPr lang="en-SE" dirty="0">
                        <a:solidFill>
                          <a:schemeClr val="tx1"/>
                        </a:solidFill>
                      </a:endParaRPr>
                    </a:p>
                  </a:txBody>
                  <a:tcPr/>
                </a:tc>
                <a:tc>
                  <a:txBody>
                    <a:bodyPr/>
                    <a:lstStyle/>
                    <a:p>
                      <a:pPr algn="ctr"/>
                      <a:r>
                        <a:rPr lang="en-GB" dirty="0">
                          <a:solidFill>
                            <a:srgbClr val="FF0000"/>
                          </a:solidFill>
                        </a:rPr>
                        <a:t>3</a:t>
                      </a:r>
                      <a:endParaRPr lang="en-SE" dirty="0">
                        <a:solidFill>
                          <a:srgbClr val="FF0000"/>
                        </a:solidFill>
                      </a:endParaRPr>
                    </a:p>
                  </a:txBody>
                  <a:tcPr/>
                </a:tc>
                <a:tc>
                  <a:txBody>
                    <a:bodyPr/>
                    <a:lstStyle/>
                    <a:p>
                      <a:pPr algn="ctr"/>
                      <a:r>
                        <a:rPr lang="en-GB" dirty="0">
                          <a:solidFill>
                            <a:srgbClr val="FF0000"/>
                          </a:solidFill>
                        </a:rPr>
                        <a:t>D</a:t>
                      </a:r>
                      <a:endParaRPr lang="en-SE" dirty="0">
                        <a:solidFill>
                          <a:srgbClr val="FF0000"/>
                        </a:solidFill>
                      </a:endParaRPr>
                    </a:p>
                  </a:txBody>
                  <a:tcPr/>
                </a:tc>
                <a:extLst>
                  <a:ext uri="{0D108BD9-81ED-4DB2-BD59-A6C34878D82A}">
                    <a16:rowId xmlns:a16="http://schemas.microsoft.com/office/drawing/2014/main" val="1334971405"/>
                  </a:ext>
                </a:extLst>
              </a:tr>
            </a:tbl>
          </a:graphicData>
        </a:graphic>
      </p:graphicFrame>
      <p:graphicFrame>
        <p:nvGraphicFramePr>
          <p:cNvPr id="13" name="Content Placeholder 4">
            <a:extLst>
              <a:ext uri="{FF2B5EF4-FFF2-40B4-BE49-F238E27FC236}">
                <a16:creationId xmlns:a16="http://schemas.microsoft.com/office/drawing/2014/main" id="{E8B84105-0FB0-A101-C057-1D862FE9555D}"/>
              </a:ext>
            </a:extLst>
          </p:cNvPr>
          <p:cNvGraphicFramePr>
            <a:graphicFrameLocks/>
          </p:cNvGraphicFramePr>
          <p:nvPr>
            <p:extLst>
              <p:ext uri="{D42A27DB-BD31-4B8C-83A1-F6EECF244321}">
                <p14:modId xmlns:p14="http://schemas.microsoft.com/office/powerpoint/2010/main" val="825006775"/>
              </p:ext>
            </p:extLst>
          </p:nvPr>
        </p:nvGraphicFramePr>
        <p:xfrm>
          <a:off x="100748" y="4495531"/>
          <a:ext cx="1500819" cy="2225040"/>
        </p:xfrm>
        <a:graphic>
          <a:graphicData uri="http://schemas.openxmlformats.org/drawingml/2006/table">
            <a:tbl>
              <a:tblPr firstRow="1" bandRow="1">
                <a:tableStyleId>{5C22544A-7EE6-4342-B048-85BDC9FD1C3A}</a:tableStyleId>
              </a:tblPr>
              <a:tblGrid>
                <a:gridCol w="491816">
                  <a:extLst>
                    <a:ext uri="{9D8B030D-6E8A-4147-A177-3AD203B41FA5}">
                      <a16:colId xmlns:a16="http://schemas.microsoft.com/office/drawing/2014/main" val="1437393818"/>
                    </a:ext>
                  </a:extLst>
                </a:gridCol>
                <a:gridCol w="498703">
                  <a:extLst>
                    <a:ext uri="{9D8B030D-6E8A-4147-A177-3AD203B41FA5}">
                      <a16:colId xmlns:a16="http://schemas.microsoft.com/office/drawing/2014/main" val="3865283362"/>
                    </a:ext>
                  </a:extLst>
                </a:gridCol>
                <a:gridCol w="510300">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A</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C</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GB" dirty="0">
                          <a:solidFill>
                            <a:schemeClr val="tx1"/>
                          </a:solidFill>
                        </a:rPr>
                        <a:t>E</a:t>
                      </a:r>
                      <a:endParaRPr lang="en-SE" dirty="0">
                        <a:solidFill>
                          <a:schemeClr val="tx1"/>
                        </a:solidFill>
                      </a:endParaRPr>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extLst>
                  <a:ext uri="{0D108BD9-81ED-4DB2-BD59-A6C34878D82A}">
                    <a16:rowId xmlns:a16="http://schemas.microsoft.com/office/drawing/2014/main" val="3687637596"/>
                  </a:ext>
                </a:extLst>
              </a:tr>
            </a:tbl>
          </a:graphicData>
        </a:graphic>
      </p:graphicFrame>
      <p:sp>
        <p:nvSpPr>
          <p:cNvPr id="14" name="Arrow: Right 13">
            <a:extLst>
              <a:ext uri="{FF2B5EF4-FFF2-40B4-BE49-F238E27FC236}">
                <a16:creationId xmlns:a16="http://schemas.microsoft.com/office/drawing/2014/main" id="{C1E4AA6C-503F-1C7C-13C6-525FE5CC9100}"/>
              </a:ext>
            </a:extLst>
          </p:cNvPr>
          <p:cNvSpPr/>
          <p:nvPr/>
        </p:nvSpPr>
        <p:spPr>
          <a:xfrm rot="10646415">
            <a:off x="1617715" y="4348090"/>
            <a:ext cx="6022679" cy="305423"/>
          </a:xfrm>
          <a:prstGeom prst="rightArrow">
            <a:avLst>
              <a:gd name="adj1" fmla="val 34165"/>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15" name="TextBox 14">
            <a:extLst>
              <a:ext uri="{FF2B5EF4-FFF2-40B4-BE49-F238E27FC236}">
                <a16:creationId xmlns:a16="http://schemas.microsoft.com/office/drawing/2014/main" id="{A6F0ED83-AC4A-485B-8961-8BB4273CF174}"/>
              </a:ext>
            </a:extLst>
          </p:cNvPr>
          <p:cNvSpPr txBox="1"/>
          <p:nvPr/>
        </p:nvSpPr>
        <p:spPr>
          <a:xfrm>
            <a:off x="3414963" y="4555077"/>
            <a:ext cx="753731" cy="369332"/>
          </a:xfrm>
          <a:prstGeom prst="rect">
            <a:avLst/>
          </a:prstGeom>
          <a:noFill/>
        </p:spPr>
        <p:txBody>
          <a:bodyPr wrap="none" rtlCol="0">
            <a:spAutoFit/>
          </a:bodyPr>
          <a:lstStyle/>
          <a:p>
            <a:pPr algn="ctr"/>
            <a:r>
              <a:rPr lang="en-GB" dirty="0"/>
              <a:t>Visit E</a:t>
            </a:r>
            <a:endParaRPr lang="en-SE" dirty="0"/>
          </a:p>
        </p:txBody>
      </p:sp>
      <p:sp>
        <p:nvSpPr>
          <p:cNvPr id="16" name="TextBox 15">
            <a:extLst>
              <a:ext uri="{FF2B5EF4-FFF2-40B4-BE49-F238E27FC236}">
                <a16:creationId xmlns:a16="http://schemas.microsoft.com/office/drawing/2014/main" id="{3F13CFFB-9669-2A17-800C-39C30375C342}"/>
              </a:ext>
            </a:extLst>
          </p:cNvPr>
          <p:cNvSpPr txBox="1"/>
          <p:nvPr/>
        </p:nvSpPr>
        <p:spPr>
          <a:xfrm>
            <a:off x="4083441" y="5928026"/>
            <a:ext cx="1676765" cy="92333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solidFill>
                  <a:srgbClr val="FF0000"/>
                </a:solidFill>
              </a:rPr>
              <a:t>E’s SD is not updated and</a:t>
            </a:r>
          </a:p>
          <a:p>
            <a:r>
              <a:rPr lang="en-GB" dirty="0">
                <a:solidFill>
                  <a:srgbClr val="FF0000"/>
                </a:solidFill>
              </a:rPr>
              <a:t>Incorrect</a:t>
            </a:r>
            <a:endParaRPr lang="en-SE" dirty="0">
              <a:solidFill>
                <a:srgbClr val="FF0000"/>
              </a:solidFill>
            </a:endParaRPr>
          </a:p>
        </p:txBody>
      </p:sp>
      <p:grpSp>
        <p:nvGrpSpPr>
          <p:cNvPr id="17" name="Group 4">
            <a:extLst>
              <a:ext uri="{FF2B5EF4-FFF2-40B4-BE49-F238E27FC236}">
                <a16:creationId xmlns:a16="http://schemas.microsoft.com/office/drawing/2014/main" id="{E51C6C75-EA73-1253-DB1B-48671D690540}"/>
              </a:ext>
            </a:extLst>
          </p:cNvPr>
          <p:cNvGrpSpPr>
            <a:grpSpLocks/>
          </p:cNvGrpSpPr>
          <p:nvPr/>
        </p:nvGrpSpPr>
        <p:grpSpPr bwMode="auto">
          <a:xfrm>
            <a:off x="4755297" y="5527558"/>
            <a:ext cx="533400" cy="533400"/>
            <a:chOff x="1824" y="2736"/>
            <a:chExt cx="336" cy="336"/>
          </a:xfrm>
        </p:grpSpPr>
        <p:sp>
          <p:nvSpPr>
            <p:cNvPr id="18" name="Oval 5">
              <a:extLst>
                <a:ext uri="{FF2B5EF4-FFF2-40B4-BE49-F238E27FC236}">
                  <a16:creationId xmlns:a16="http://schemas.microsoft.com/office/drawing/2014/main" id="{09A373C4-ECFF-0791-9525-95E1EAA0F454}"/>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1" name="Text Box 6">
              <a:extLst>
                <a:ext uri="{FF2B5EF4-FFF2-40B4-BE49-F238E27FC236}">
                  <a16:creationId xmlns:a16="http://schemas.microsoft.com/office/drawing/2014/main" id="{06704524-D83D-98E8-F709-57D91F59AF25}"/>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A</a:t>
              </a:r>
            </a:p>
          </p:txBody>
        </p:sp>
      </p:grpSp>
      <p:grpSp>
        <p:nvGrpSpPr>
          <p:cNvPr id="22" name="Group 7">
            <a:extLst>
              <a:ext uri="{FF2B5EF4-FFF2-40B4-BE49-F238E27FC236}">
                <a16:creationId xmlns:a16="http://schemas.microsoft.com/office/drawing/2014/main" id="{0B6A6F24-BE62-90CB-815D-79C41DCD5C95}"/>
              </a:ext>
            </a:extLst>
          </p:cNvPr>
          <p:cNvGrpSpPr>
            <a:grpSpLocks/>
          </p:cNvGrpSpPr>
          <p:nvPr/>
        </p:nvGrpSpPr>
        <p:grpSpPr bwMode="auto">
          <a:xfrm>
            <a:off x="5898297" y="4613158"/>
            <a:ext cx="533400" cy="533400"/>
            <a:chOff x="1824" y="2736"/>
            <a:chExt cx="336" cy="336"/>
          </a:xfrm>
        </p:grpSpPr>
        <p:sp>
          <p:nvSpPr>
            <p:cNvPr id="23" name="Oval 8">
              <a:extLst>
                <a:ext uri="{FF2B5EF4-FFF2-40B4-BE49-F238E27FC236}">
                  <a16:creationId xmlns:a16="http://schemas.microsoft.com/office/drawing/2014/main" id="{CFD83184-A68E-3101-EABC-3FC919C7A9BE}"/>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4" name="Text Box 9">
              <a:extLst>
                <a:ext uri="{FF2B5EF4-FFF2-40B4-BE49-F238E27FC236}">
                  <a16:creationId xmlns:a16="http://schemas.microsoft.com/office/drawing/2014/main" id="{4D34134F-BD3A-5710-B168-64B8AE8E3F28}"/>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B</a:t>
              </a:r>
            </a:p>
          </p:txBody>
        </p:sp>
      </p:grpSp>
      <p:grpSp>
        <p:nvGrpSpPr>
          <p:cNvPr id="25" name="Group 10">
            <a:extLst>
              <a:ext uri="{FF2B5EF4-FFF2-40B4-BE49-F238E27FC236}">
                <a16:creationId xmlns:a16="http://schemas.microsoft.com/office/drawing/2014/main" id="{ACB7AA45-76D7-F3FD-0C28-E4D55634413A}"/>
              </a:ext>
            </a:extLst>
          </p:cNvPr>
          <p:cNvGrpSpPr>
            <a:grpSpLocks/>
          </p:cNvGrpSpPr>
          <p:nvPr/>
        </p:nvGrpSpPr>
        <p:grpSpPr bwMode="auto">
          <a:xfrm>
            <a:off x="5898297" y="6289558"/>
            <a:ext cx="533400" cy="533400"/>
            <a:chOff x="1824" y="2736"/>
            <a:chExt cx="336" cy="336"/>
          </a:xfrm>
        </p:grpSpPr>
        <p:sp>
          <p:nvSpPr>
            <p:cNvPr id="27" name="Oval 11">
              <a:extLst>
                <a:ext uri="{FF2B5EF4-FFF2-40B4-BE49-F238E27FC236}">
                  <a16:creationId xmlns:a16="http://schemas.microsoft.com/office/drawing/2014/main" id="{A441906A-8961-AECF-ADA3-4DA464656E5F}"/>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9" name="Text Box 12">
              <a:extLst>
                <a:ext uri="{FF2B5EF4-FFF2-40B4-BE49-F238E27FC236}">
                  <a16:creationId xmlns:a16="http://schemas.microsoft.com/office/drawing/2014/main" id="{7354EEFB-5A62-A69B-6862-961204E7F75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C</a:t>
              </a:r>
            </a:p>
          </p:txBody>
        </p:sp>
      </p:grpSp>
      <p:sp>
        <p:nvSpPr>
          <p:cNvPr id="30" name="Line 19">
            <a:extLst>
              <a:ext uri="{FF2B5EF4-FFF2-40B4-BE49-F238E27FC236}">
                <a16:creationId xmlns:a16="http://schemas.microsoft.com/office/drawing/2014/main" id="{BAFA488C-3011-D5FC-26DD-E40E775956BB}"/>
              </a:ext>
            </a:extLst>
          </p:cNvPr>
          <p:cNvSpPr>
            <a:spLocks noChangeShapeType="1"/>
          </p:cNvSpPr>
          <p:nvPr/>
        </p:nvSpPr>
        <p:spPr bwMode="auto">
          <a:xfrm flipV="1">
            <a:off x="5212497" y="5070358"/>
            <a:ext cx="762000" cy="53340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31" name="Line 20">
            <a:extLst>
              <a:ext uri="{FF2B5EF4-FFF2-40B4-BE49-F238E27FC236}">
                <a16:creationId xmlns:a16="http://schemas.microsoft.com/office/drawing/2014/main" id="{B67945AF-CF21-1841-F85E-C4A7DB004AB1}"/>
              </a:ext>
            </a:extLst>
          </p:cNvPr>
          <p:cNvSpPr>
            <a:spLocks noChangeShapeType="1"/>
          </p:cNvSpPr>
          <p:nvPr/>
        </p:nvSpPr>
        <p:spPr bwMode="auto">
          <a:xfrm>
            <a:off x="5212497" y="5984758"/>
            <a:ext cx="723900" cy="49394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defTabSz="914400" fontAlgn="base">
              <a:spcBef>
                <a:spcPct val="0"/>
              </a:spcBef>
              <a:spcAft>
                <a:spcPct val="0"/>
              </a:spcAft>
            </a:pPr>
            <a:endParaRPr lang="en-SE" kern="0">
              <a:solidFill>
                <a:srgbClr val="000000"/>
              </a:solidFill>
              <a:latin typeface="Arial" panose="020B0604020202020204" pitchFamily="34" charset="0"/>
            </a:endParaRPr>
          </a:p>
        </p:txBody>
      </p:sp>
      <p:sp>
        <p:nvSpPr>
          <p:cNvPr id="32" name="Text Box 26">
            <a:extLst>
              <a:ext uri="{FF2B5EF4-FFF2-40B4-BE49-F238E27FC236}">
                <a16:creationId xmlns:a16="http://schemas.microsoft.com/office/drawing/2014/main" id="{2EA7D0F4-A40A-3DCE-8525-292B3C8EE0B6}"/>
              </a:ext>
            </a:extLst>
          </p:cNvPr>
          <p:cNvSpPr txBox="1">
            <a:spLocks noChangeArrowheads="1"/>
          </p:cNvSpPr>
          <p:nvPr/>
        </p:nvSpPr>
        <p:spPr bwMode="auto">
          <a:xfrm>
            <a:off x="5356358" y="6151446"/>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33" name="Text Box 28">
            <a:extLst>
              <a:ext uri="{FF2B5EF4-FFF2-40B4-BE49-F238E27FC236}">
                <a16:creationId xmlns:a16="http://schemas.microsoft.com/office/drawing/2014/main" id="{80003889-5A5A-33C4-2A2B-5C014228487A}"/>
              </a:ext>
            </a:extLst>
          </p:cNvPr>
          <p:cNvSpPr txBox="1">
            <a:spLocks noChangeArrowheads="1"/>
          </p:cNvSpPr>
          <p:nvPr/>
        </p:nvSpPr>
        <p:spPr bwMode="auto">
          <a:xfrm>
            <a:off x="5212497" y="4991538"/>
            <a:ext cx="571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10</a:t>
            </a:r>
          </a:p>
        </p:txBody>
      </p:sp>
      <p:grpSp>
        <p:nvGrpSpPr>
          <p:cNvPr id="34" name="Group 7">
            <a:extLst>
              <a:ext uri="{FF2B5EF4-FFF2-40B4-BE49-F238E27FC236}">
                <a16:creationId xmlns:a16="http://schemas.microsoft.com/office/drawing/2014/main" id="{4CF43382-C93C-F022-63F2-FE9DC177F4F2}"/>
              </a:ext>
            </a:extLst>
          </p:cNvPr>
          <p:cNvGrpSpPr>
            <a:grpSpLocks/>
          </p:cNvGrpSpPr>
          <p:nvPr/>
        </p:nvGrpSpPr>
        <p:grpSpPr bwMode="auto">
          <a:xfrm>
            <a:off x="7079397" y="5448604"/>
            <a:ext cx="533400" cy="533400"/>
            <a:chOff x="1824" y="2736"/>
            <a:chExt cx="336" cy="336"/>
          </a:xfrm>
        </p:grpSpPr>
        <p:sp>
          <p:nvSpPr>
            <p:cNvPr id="44" name="Oval 8">
              <a:extLst>
                <a:ext uri="{FF2B5EF4-FFF2-40B4-BE49-F238E27FC236}">
                  <a16:creationId xmlns:a16="http://schemas.microsoft.com/office/drawing/2014/main" id="{0A582B18-EF34-7984-F863-33036E2BAC46}"/>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7" name="Text Box 9">
              <a:extLst>
                <a:ext uri="{FF2B5EF4-FFF2-40B4-BE49-F238E27FC236}">
                  <a16:creationId xmlns:a16="http://schemas.microsoft.com/office/drawing/2014/main" id="{6079ACDD-220B-F1D5-2D23-C4C66E7542A3}"/>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D</a:t>
              </a:r>
            </a:p>
          </p:txBody>
        </p:sp>
      </p:grpSp>
      <p:sp>
        <p:nvSpPr>
          <p:cNvPr id="54" name="Line 19">
            <a:extLst>
              <a:ext uri="{FF2B5EF4-FFF2-40B4-BE49-F238E27FC236}">
                <a16:creationId xmlns:a16="http://schemas.microsoft.com/office/drawing/2014/main" id="{248F5B2F-DAB3-C6D5-1CA4-FBCC2C25A741}"/>
              </a:ext>
            </a:extLst>
          </p:cNvPr>
          <p:cNvSpPr>
            <a:spLocks noChangeShapeType="1"/>
          </p:cNvSpPr>
          <p:nvPr/>
        </p:nvSpPr>
        <p:spPr bwMode="auto">
          <a:xfrm>
            <a:off x="6431697" y="5047344"/>
            <a:ext cx="685801" cy="533399"/>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55" name="Line 19">
            <a:extLst>
              <a:ext uri="{FF2B5EF4-FFF2-40B4-BE49-F238E27FC236}">
                <a16:creationId xmlns:a16="http://schemas.microsoft.com/office/drawing/2014/main" id="{6ACEDB32-1625-A0BE-5DC6-28D728A9BA5D}"/>
              </a:ext>
            </a:extLst>
          </p:cNvPr>
          <p:cNvSpPr>
            <a:spLocks noChangeShapeType="1"/>
          </p:cNvSpPr>
          <p:nvPr/>
        </p:nvSpPr>
        <p:spPr bwMode="auto">
          <a:xfrm flipV="1">
            <a:off x="6443987" y="5905805"/>
            <a:ext cx="711610" cy="572893"/>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56" name="Text Box 28">
            <a:extLst>
              <a:ext uri="{FF2B5EF4-FFF2-40B4-BE49-F238E27FC236}">
                <a16:creationId xmlns:a16="http://schemas.microsoft.com/office/drawing/2014/main" id="{D620ADEE-22D4-6C61-A4A7-C0A35F77A3C5}"/>
              </a:ext>
            </a:extLst>
          </p:cNvPr>
          <p:cNvSpPr txBox="1">
            <a:spLocks noChangeArrowheads="1"/>
          </p:cNvSpPr>
          <p:nvPr/>
        </p:nvSpPr>
        <p:spPr bwMode="auto">
          <a:xfrm>
            <a:off x="6603147" y="4991538"/>
            <a:ext cx="819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-20</a:t>
            </a:r>
          </a:p>
        </p:txBody>
      </p:sp>
      <p:sp>
        <p:nvSpPr>
          <p:cNvPr id="57" name="Text Box 26">
            <a:extLst>
              <a:ext uri="{FF2B5EF4-FFF2-40B4-BE49-F238E27FC236}">
                <a16:creationId xmlns:a16="http://schemas.microsoft.com/office/drawing/2014/main" id="{85CD4A42-564E-DC03-DBF8-354D403072D6}"/>
              </a:ext>
            </a:extLst>
          </p:cNvPr>
          <p:cNvSpPr txBox="1">
            <a:spLocks noChangeArrowheads="1"/>
          </p:cNvSpPr>
          <p:nvPr/>
        </p:nvSpPr>
        <p:spPr bwMode="auto">
          <a:xfrm>
            <a:off x="6757143" y="6111986"/>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1</a:t>
            </a:r>
          </a:p>
        </p:txBody>
      </p:sp>
      <p:grpSp>
        <p:nvGrpSpPr>
          <p:cNvPr id="58" name="Group 7">
            <a:extLst>
              <a:ext uri="{FF2B5EF4-FFF2-40B4-BE49-F238E27FC236}">
                <a16:creationId xmlns:a16="http://schemas.microsoft.com/office/drawing/2014/main" id="{F05ADA52-DECE-59FE-29BA-AFF2F5535D84}"/>
              </a:ext>
            </a:extLst>
          </p:cNvPr>
          <p:cNvGrpSpPr>
            <a:grpSpLocks/>
          </p:cNvGrpSpPr>
          <p:nvPr/>
        </p:nvGrpSpPr>
        <p:grpSpPr bwMode="auto">
          <a:xfrm>
            <a:off x="8243265" y="5448604"/>
            <a:ext cx="533400" cy="533400"/>
            <a:chOff x="1824" y="2736"/>
            <a:chExt cx="336" cy="336"/>
          </a:xfrm>
        </p:grpSpPr>
        <p:sp>
          <p:nvSpPr>
            <p:cNvPr id="59" name="Oval 8">
              <a:extLst>
                <a:ext uri="{FF2B5EF4-FFF2-40B4-BE49-F238E27FC236}">
                  <a16:creationId xmlns:a16="http://schemas.microsoft.com/office/drawing/2014/main" id="{CD760861-9B62-FBB0-DB8C-9338A9F084FF}"/>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0" name="Text Box 9">
              <a:extLst>
                <a:ext uri="{FF2B5EF4-FFF2-40B4-BE49-F238E27FC236}">
                  <a16:creationId xmlns:a16="http://schemas.microsoft.com/office/drawing/2014/main" id="{9BCFF63B-4662-91ED-F2B6-13F4069CD693}"/>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E</a:t>
              </a:r>
            </a:p>
          </p:txBody>
        </p:sp>
      </p:grpSp>
      <p:sp>
        <p:nvSpPr>
          <p:cNvPr id="61" name="Line 19">
            <a:extLst>
              <a:ext uri="{FF2B5EF4-FFF2-40B4-BE49-F238E27FC236}">
                <a16:creationId xmlns:a16="http://schemas.microsoft.com/office/drawing/2014/main" id="{16FA9C56-05C7-C759-AFF0-51227B7800D9}"/>
              </a:ext>
            </a:extLst>
          </p:cNvPr>
          <p:cNvSpPr>
            <a:spLocks noChangeShapeType="1"/>
          </p:cNvSpPr>
          <p:nvPr/>
        </p:nvSpPr>
        <p:spPr bwMode="auto">
          <a:xfrm>
            <a:off x="7585683" y="5750756"/>
            <a:ext cx="674814" cy="1"/>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62" name="Text Box 26">
            <a:extLst>
              <a:ext uri="{FF2B5EF4-FFF2-40B4-BE49-F238E27FC236}">
                <a16:creationId xmlns:a16="http://schemas.microsoft.com/office/drawing/2014/main" id="{9E473FD4-821D-9C79-37E9-69A2A8164C20}"/>
              </a:ext>
            </a:extLst>
          </p:cNvPr>
          <p:cNvSpPr txBox="1">
            <a:spLocks noChangeArrowheads="1"/>
          </p:cNvSpPr>
          <p:nvPr/>
        </p:nvSpPr>
        <p:spPr bwMode="auto">
          <a:xfrm>
            <a:off x="7780854" y="5427546"/>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1</a:t>
            </a:r>
          </a:p>
        </p:txBody>
      </p:sp>
      <p:sp>
        <p:nvSpPr>
          <p:cNvPr id="63" name="Arrow: Right 62">
            <a:extLst>
              <a:ext uri="{FF2B5EF4-FFF2-40B4-BE49-F238E27FC236}">
                <a16:creationId xmlns:a16="http://schemas.microsoft.com/office/drawing/2014/main" id="{759372B9-9A7B-9318-A09F-12EF2E498B29}"/>
              </a:ext>
            </a:extLst>
          </p:cNvPr>
          <p:cNvSpPr/>
          <p:nvPr/>
        </p:nvSpPr>
        <p:spPr>
          <a:xfrm>
            <a:off x="1665030" y="5204411"/>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64" name="TextBox 63">
            <a:extLst>
              <a:ext uri="{FF2B5EF4-FFF2-40B4-BE49-F238E27FC236}">
                <a16:creationId xmlns:a16="http://schemas.microsoft.com/office/drawing/2014/main" id="{82AD2671-9BF0-175B-072F-6DBFF143E6E9}"/>
              </a:ext>
            </a:extLst>
          </p:cNvPr>
          <p:cNvSpPr txBox="1"/>
          <p:nvPr/>
        </p:nvSpPr>
        <p:spPr>
          <a:xfrm>
            <a:off x="1659354" y="4902353"/>
            <a:ext cx="784189" cy="369332"/>
          </a:xfrm>
          <a:prstGeom prst="rect">
            <a:avLst/>
          </a:prstGeom>
          <a:noFill/>
        </p:spPr>
        <p:txBody>
          <a:bodyPr wrap="none" rtlCol="0">
            <a:spAutoFit/>
          </a:bodyPr>
          <a:lstStyle/>
          <a:p>
            <a:pPr algn="ctr"/>
            <a:r>
              <a:rPr lang="en-GB" dirty="0"/>
              <a:t>Visit B</a:t>
            </a:r>
            <a:endParaRPr lang="en-SE" dirty="0"/>
          </a:p>
        </p:txBody>
      </p:sp>
      <p:graphicFrame>
        <p:nvGraphicFramePr>
          <p:cNvPr id="66" name="Content Placeholder 4">
            <a:extLst>
              <a:ext uri="{FF2B5EF4-FFF2-40B4-BE49-F238E27FC236}">
                <a16:creationId xmlns:a16="http://schemas.microsoft.com/office/drawing/2014/main" id="{70464863-15E9-EF86-94E5-B6738B5231F1}"/>
              </a:ext>
            </a:extLst>
          </p:cNvPr>
          <p:cNvGraphicFramePr>
            <a:graphicFrameLocks/>
          </p:cNvGraphicFramePr>
          <p:nvPr>
            <p:extLst>
              <p:ext uri="{D42A27DB-BD31-4B8C-83A1-F6EECF244321}">
                <p14:modId xmlns:p14="http://schemas.microsoft.com/office/powerpoint/2010/main" val="3986802486"/>
              </p:ext>
            </p:extLst>
          </p:nvPr>
        </p:nvGraphicFramePr>
        <p:xfrm>
          <a:off x="2523569" y="4495531"/>
          <a:ext cx="1500819" cy="2225040"/>
        </p:xfrm>
        <a:graphic>
          <a:graphicData uri="http://schemas.openxmlformats.org/drawingml/2006/table">
            <a:tbl>
              <a:tblPr firstRow="1" bandRow="1">
                <a:tableStyleId>{5C22544A-7EE6-4342-B048-85BDC9FD1C3A}</a:tableStyleId>
              </a:tblPr>
              <a:tblGrid>
                <a:gridCol w="491816">
                  <a:extLst>
                    <a:ext uri="{9D8B030D-6E8A-4147-A177-3AD203B41FA5}">
                      <a16:colId xmlns:a16="http://schemas.microsoft.com/office/drawing/2014/main" val="1437393818"/>
                    </a:ext>
                  </a:extLst>
                </a:gridCol>
                <a:gridCol w="498703">
                  <a:extLst>
                    <a:ext uri="{9D8B030D-6E8A-4147-A177-3AD203B41FA5}">
                      <a16:colId xmlns:a16="http://schemas.microsoft.com/office/drawing/2014/main" val="3865283362"/>
                    </a:ext>
                  </a:extLst>
                </a:gridCol>
                <a:gridCol w="510300">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A</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D</a:t>
                      </a:r>
                      <a:endParaRPr lang="en-SE" dirty="0">
                        <a:solidFill>
                          <a:schemeClr val="tx1"/>
                        </a:solidFill>
                      </a:endParaRPr>
                    </a:p>
                  </a:txBody>
                  <a:tcPr/>
                </a:tc>
                <a:tc>
                  <a:txBody>
                    <a:bodyPr/>
                    <a:lstStyle/>
                    <a:p>
                      <a:pPr algn="ctr"/>
                      <a:r>
                        <a:rPr lang="en-GB" dirty="0">
                          <a:solidFill>
                            <a:srgbClr val="FF0000"/>
                          </a:solidFill>
                        </a:rPr>
                        <a:t>-10</a:t>
                      </a:r>
                      <a:endParaRPr lang="en-SE" dirty="0">
                        <a:solidFill>
                          <a:srgbClr val="FF0000"/>
                        </a:solidFill>
                      </a:endParaRPr>
                    </a:p>
                  </a:txBody>
                  <a:tcPr/>
                </a:tc>
                <a:tc>
                  <a:txBody>
                    <a:bodyPr/>
                    <a:lstStyle/>
                    <a:p>
                      <a:pPr algn="ctr"/>
                      <a:r>
                        <a:rPr lang="en-GB" dirty="0">
                          <a:solidFill>
                            <a:srgbClr val="FF0000"/>
                          </a:solidFill>
                        </a:rPr>
                        <a:t>B</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GB" dirty="0">
                          <a:solidFill>
                            <a:schemeClr val="tx1"/>
                          </a:solidFill>
                        </a:rPr>
                        <a:t>E</a:t>
                      </a:r>
                      <a:endParaRPr lang="en-SE" dirty="0">
                        <a:solidFill>
                          <a:schemeClr val="tx1"/>
                        </a:solidFill>
                      </a:endParaRPr>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extLst>
                  <a:ext uri="{0D108BD9-81ED-4DB2-BD59-A6C34878D82A}">
                    <a16:rowId xmlns:a16="http://schemas.microsoft.com/office/drawing/2014/main" val="3687637596"/>
                  </a:ext>
                </a:extLst>
              </a:tr>
            </a:tbl>
          </a:graphicData>
        </a:graphic>
      </p:graphicFrame>
    </p:spTree>
    <p:extLst>
      <p:ext uri="{BB962C8B-B14F-4D97-AF65-F5344CB8AC3E}">
        <p14:creationId xmlns:p14="http://schemas.microsoft.com/office/powerpoint/2010/main" val="583838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DF5F-F719-6FA5-FAE0-2DBA2E2FF043}"/>
              </a:ext>
            </a:extLst>
          </p:cNvPr>
          <p:cNvSpPr>
            <a:spLocks noGrp="1"/>
          </p:cNvSpPr>
          <p:nvPr>
            <p:ph type="title"/>
          </p:nvPr>
        </p:nvSpPr>
        <p:spPr>
          <a:xfrm>
            <a:off x="467055" y="31168"/>
            <a:ext cx="8229600" cy="1143000"/>
          </a:xfrm>
        </p:spPr>
        <p:txBody>
          <a:bodyPr>
            <a:normAutofit fontScale="90000"/>
          </a:bodyPr>
          <a:lstStyle/>
          <a:p>
            <a:r>
              <a:rPr lang="en-GB" dirty="0"/>
              <a:t>Bellman Ford Algorithm works for Negative Edge Weights</a:t>
            </a:r>
            <a:endParaRPr lang="en-SE" dirty="0"/>
          </a:p>
        </p:txBody>
      </p:sp>
      <p:sp>
        <p:nvSpPr>
          <p:cNvPr id="3" name="Content Placeholder 2">
            <a:extLst>
              <a:ext uri="{FF2B5EF4-FFF2-40B4-BE49-F238E27FC236}">
                <a16:creationId xmlns:a16="http://schemas.microsoft.com/office/drawing/2014/main" id="{89C53A20-AA40-998F-D62F-82674CF20A75}"/>
              </a:ext>
            </a:extLst>
          </p:cNvPr>
          <p:cNvSpPr>
            <a:spLocks noGrp="1"/>
          </p:cNvSpPr>
          <p:nvPr>
            <p:ph idx="1"/>
          </p:nvPr>
        </p:nvSpPr>
        <p:spPr>
          <a:xfrm>
            <a:off x="222890" y="1107242"/>
            <a:ext cx="8463909" cy="1425714"/>
          </a:xfrm>
        </p:spPr>
        <p:txBody>
          <a:bodyPr>
            <a:normAutofit fontScale="70000" lnSpcReduction="20000"/>
          </a:bodyPr>
          <a:lstStyle/>
          <a:p>
            <a:r>
              <a:rPr lang="en-GB" dirty="0"/>
              <a:t>We run for V-1=3 iterations, then run one more iteration with no change. Hence we conclude that The Bellman-Ford algorithm successfully calculated the shortest paths from vertex A to all other vertices. The shortest path from vertex A to vertex D goes through vertex B with a total cost of -10. There are no negative weight cycles.</a:t>
            </a:r>
          </a:p>
          <a:p>
            <a:r>
              <a:rPr lang="en-US" altLang="zh-CN" dirty="0"/>
              <a:t>Suppose edge update order A</a:t>
            </a:r>
            <a:r>
              <a:rPr lang="en-US" altLang="zh-CN" dirty="0">
                <a:sym typeface="Wingdings" panose="05000000000000000000" pitchFamily="2" charset="2"/>
              </a:rPr>
              <a:t></a:t>
            </a:r>
            <a:r>
              <a:rPr lang="en-US" altLang="zh-CN" dirty="0"/>
              <a:t>B, A</a:t>
            </a:r>
            <a:r>
              <a:rPr lang="en-US" altLang="zh-CN" dirty="0">
                <a:sym typeface="Wingdings" panose="05000000000000000000" pitchFamily="2" charset="2"/>
              </a:rPr>
              <a:t></a:t>
            </a:r>
            <a:r>
              <a:rPr lang="en-US" altLang="zh-CN" dirty="0"/>
              <a:t>C, B</a:t>
            </a:r>
            <a:r>
              <a:rPr lang="en-US" altLang="zh-CN" dirty="0">
                <a:sym typeface="Wingdings" panose="05000000000000000000" pitchFamily="2" charset="2"/>
              </a:rPr>
              <a:t></a:t>
            </a:r>
            <a:r>
              <a:rPr lang="en-US" altLang="zh-CN" dirty="0"/>
              <a:t>D, C</a:t>
            </a:r>
            <a:r>
              <a:rPr lang="en-US" altLang="zh-CN" dirty="0">
                <a:sym typeface="Wingdings" panose="05000000000000000000" pitchFamily="2" charset="2"/>
              </a:rPr>
              <a:t></a:t>
            </a:r>
            <a:r>
              <a:rPr lang="en-US" altLang="zh-CN" dirty="0"/>
              <a:t>D, D</a:t>
            </a:r>
            <a:r>
              <a:rPr lang="en-US" altLang="zh-CN" dirty="0">
                <a:sym typeface="Wingdings" panose="05000000000000000000" pitchFamily="2" charset="2"/>
              </a:rPr>
              <a:t></a:t>
            </a:r>
            <a:r>
              <a:rPr lang="en-US" altLang="zh-CN" dirty="0"/>
              <a:t>E</a:t>
            </a:r>
            <a:endParaRPr lang="en-SE" dirty="0"/>
          </a:p>
        </p:txBody>
      </p:sp>
      <p:grpSp>
        <p:nvGrpSpPr>
          <p:cNvPr id="4" name="Group 4">
            <a:extLst>
              <a:ext uri="{FF2B5EF4-FFF2-40B4-BE49-F238E27FC236}">
                <a16:creationId xmlns:a16="http://schemas.microsoft.com/office/drawing/2014/main" id="{56A35889-A91E-1992-FB41-EAF2067DAA45}"/>
              </a:ext>
            </a:extLst>
          </p:cNvPr>
          <p:cNvGrpSpPr>
            <a:grpSpLocks/>
          </p:cNvGrpSpPr>
          <p:nvPr/>
        </p:nvGrpSpPr>
        <p:grpSpPr bwMode="auto">
          <a:xfrm>
            <a:off x="4755297" y="5527558"/>
            <a:ext cx="533400" cy="533400"/>
            <a:chOff x="1824" y="2736"/>
            <a:chExt cx="336" cy="336"/>
          </a:xfrm>
        </p:grpSpPr>
        <p:sp>
          <p:nvSpPr>
            <p:cNvPr id="5" name="Oval 5">
              <a:extLst>
                <a:ext uri="{FF2B5EF4-FFF2-40B4-BE49-F238E27FC236}">
                  <a16:creationId xmlns:a16="http://schemas.microsoft.com/office/drawing/2014/main" id="{034EF756-4B5F-27A7-088B-49B9964DB7E5}"/>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 name="Text Box 6">
              <a:extLst>
                <a:ext uri="{FF2B5EF4-FFF2-40B4-BE49-F238E27FC236}">
                  <a16:creationId xmlns:a16="http://schemas.microsoft.com/office/drawing/2014/main" id="{999F91FC-AFAB-6C32-338E-BA4BE84C400B}"/>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A</a:t>
              </a:r>
            </a:p>
          </p:txBody>
        </p:sp>
      </p:grpSp>
      <p:grpSp>
        <p:nvGrpSpPr>
          <p:cNvPr id="7" name="Group 7">
            <a:extLst>
              <a:ext uri="{FF2B5EF4-FFF2-40B4-BE49-F238E27FC236}">
                <a16:creationId xmlns:a16="http://schemas.microsoft.com/office/drawing/2014/main" id="{EF3B5269-4420-67FB-EB46-2BD11BFD5DB5}"/>
              </a:ext>
            </a:extLst>
          </p:cNvPr>
          <p:cNvGrpSpPr>
            <a:grpSpLocks/>
          </p:cNvGrpSpPr>
          <p:nvPr/>
        </p:nvGrpSpPr>
        <p:grpSpPr bwMode="auto">
          <a:xfrm>
            <a:off x="5898297" y="4613158"/>
            <a:ext cx="533400" cy="533400"/>
            <a:chOff x="1824" y="2736"/>
            <a:chExt cx="336" cy="336"/>
          </a:xfrm>
        </p:grpSpPr>
        <p:sp>
          <p:nvSpPr>
            <p:cNvPr id="8" name="Oval 8">
              <a:extLst>
                <a:ext uri="{FF2B5EF4-FFF2-40B4-BE49-F238E27FC236}">
                  <a16:creationId xmlns:a16="http://schemas.microsoft.com/office/drawing/2014/main" id="{27D84C24-2763-D9FB-B784-42EE397AE60B}"/>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Text Box 9">
              <a:extLst>
                <a:ext uri="{FF2B5EF4-FFF2-40B4-BE49-F238E27FC236}">
                  <a16:creationId xmlns:a16="http://schemas.microsoft.com/office/drawing/2014/main" id="{137989EB-829B-B0FD-E886-B32084AB6AA5}"/>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B</a:t>
              </a:r>
            </a:p>
          </p:txBody>
        </p:sp>
      </p:grpSp>
      <p:grpSp>
        <p:nvGrpSpPr>
          <p:cNvPr id="10" name="Group 10">
            <a:extLst>
              <a:ext uri="{FF2B5EF4-FFF2-40B4-BE49-F238E27FC236}">
                <a16:creationId xmlns:a16="http://schemas.microsoft.com/office/drawing/2014/main" id="{81D0D7EB-496A-6450-FF8A-1162FF2AC51C}"/>
              </a:ext>
            </a:extLst>
          </p:cNvPr>
          <p:cNvGrpSpPr>
            <a:grpSpLocks/>
          </p:cNvGrpSpPr>
          <p:nvPr/>
        </p:nvGrpSpPr>
        <p:grpSpPr bwMode="auto">
          <a:xfrm>
            <a:off x="5898297" y="6289558"/>
            <a:ext cx="533400" cy="533400"/>
            <a:chOff x="1824" y="2736"/>
            <a:chExt cx="336" cy="336"/>
          </a:xfrm>
        </p:grpSpPr>
        <p:sp>
          <p:nvSpPr>
            <p:cNvPr id="11" name="Oval 11">
              <a:extLst>
                <a:ext uri="{FF2B5EF4-FFF2-40B4-BE49-F238E27FC236}">
                  <a16:creationId xmlns:a16="http://schemas.microsoft.com/office/drawing/2014/main" id="{D5A0561D-5500-220C-92D2-0B795988A154}"/>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 name="Text Box 12">
              <a:extLst>
                <a:ext uri="{FF2B5EF4-FFF2-40B4-BE49-F238E27FC236}">
                  <a16:creationId xmlns:a16="http://schemas.microsoft.com/office/drawing/2014/main" id="{8C1352AA-8871-C1AD-9A9E-DFB3280F1A91}"/>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C</a:t>
              </a:r>
            </a:p>
          </p:txBody>
        </p:sp>
      </p:grpSp>
      <p:sp>
        <p:nvSpPr>
          <p:cNvPr id="13" name="Line 19">
            <a:extLst>
              <a:ext uri="{FF2B5EF4-FFF2-40B4-BE49-F238E27FC236}">
                <a16:creationId xmlns:a16="http://schemas.microsoft.com/office/drawing/2014/main" id="{438A66B5-0634-0109-6E9B-C0621AC134B2}"/>
              </a:ext>
            </a:extLst>
          </p:cNvPr>
          <p:cNvSpPr>
            <a:spLocks noChangeShapeType="1"/>
          </p:cNvSpPr>
          <p:nvPr/>
        </p:nvSpPr>
        <p:spPr bwMode="auto">
          <a:xfrm flipV="1">
            <a:off x="5212497" y="5070358"/>
            <a:ext cx="762000" cy="53340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14" name="Line 20">
            <a:extLst>
              <a:ext uri="{FF2B5EF4-FFF2-40B4-BE49-F238E27FC236}">
                <a16:creationId xmlns:a16="http://schemas.microsoft.com/office/drawing/2014/main" id="{77256BFB-8B36-7C88-399A-E853393D7477}"/>
              </a:ext>
            </a:extLst>
          </p:cNvPr>
          <p:cNvSpPr>
            <a:spLocks noChangeShapeType="1"/>
          </p:cNvSpPr>
          <p:nvPr/>
        </p:nvSpPr>
        <p:spPr bwMode="auto">
          <a:xfrm>
            <a:off x="5212497" y="5984758"/>
            <a:ext cx="723900" cy="49394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defTabSz="914400" fontAlgn="base">
              <a:spcBef>
                <a:spcPct val="0"/>
              </a:spcBef>
              <a:spcAft>
                <a:spcPct val="0"/>
              </a:spcAft>
            </a:pPr>
            <a:endParaRPr lang="en-SE" kern="0">
              <a:solidFill>
                <a:srgbClr val="000000"/>
              </a:solidFill>
              <a:latin typeface="Arial" panose="020B0604020202020204" pitchFamily="34" charset="0"/>
            </a:endParaRPr>
          </a:p>
        </p:txBody>
      </p:sp>
      <p:sp>
        <p:nvSpPr>
          <p:cNvPr id="15" name="Text Box 26">
            <a:extLst>
              <a:ext uri="{FF2B5EF4-FFF2-40B4-BE49-F238E27FC236}">
                <a16:creationId xmlns:a16="http://schemas.microsoft.com/office/drawing/2014/main" id="{29F61A19-10B3-A687-BF80-4D4CF318FD2C}"/>
              </a:ext>
            </a:extLst>
          </p:cNvPr>
          <p:cNvSpPr txBox="1">
            <a:spLocks noChangeArrowheads="1"/>
          </p:cNvSpPr>
          <p:nvPr/>
        </p:nvSpPr>
        <p:spPr bwMode="auto">
          <a:xfrm>
            <a:off x="5356358" y="6151446"/>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16" name="Text Box 28">
            <a:extLst>
              <a:ext uri="{FF2B5EF4-FFF2-40B4-BE49-F238E27FC236}">
                <a16:creationId xmlns:a16="http://schemas.microsoft.com/office/drawing/2014/main" id="{CBFBC427-C2CA-F7CB-87C7-022AD504C2AD}"/>
              </a:ext>
            </a:extLst>
          </p:cNvPr>
          <p:cNvSpPr txBox="1">
            <a:spLocks noChangeArrowheads="1"/>
          </p:cNvSpPr>
          <p:nvPr/>
        </p:nvSpPr>
        <p:spPr bwMode="auto">
          <a:xfrm>
            <a:off x="5212497" y="4991538"/>
            <a:ext cx="571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10</a:t>
            </a:r>
          </a:p>
        </p:txBody>
      </p:sp>
      <p:grpSp>
        <p:nvGrpSpPr>
          <p:cNvPr id="17" name="Group 7">
            <a:extLst>
              <a:ext uri="{FF2B5EF4-FFF2-40B4-BE49-F238E27FC236}">
                <a16:creationId xmlns:a16="http://schemas.microsoft.com/office/drawing/2014/main" id="{BEE4B97B-0267-195F-8842-5B4E90061CE1}"/>
              </a:ext>
            </a:extLst>
          </p:cNvPr>
          <p:cNvGrpSpPr>
            <a:grpSpLocks/>
          </p:cNvGrpSpPr>
          <p:nvPr/>
        </p:nvGrpSpPr>
        <p:grpSpPr bwMode="auto">
          <a:xfrm>
            <a:off x="7079397" y="5448604"/>
            <a:ext cx="533400" cy="533400"/>
            <a:chOff x="1824" y="2736"/>
            <a:chExt cx="336" cy="336"/>
          </a:xfrm>
        </p:grpSpPr>
        <p:sp>
          <p:nvSpPr>
            <p:cNvPr id="18" name="Oval 8">
              <a:extLst>
                <a:ext uri="{FF2B5EF4-FFF2-40B4-BE49-F238E27FC236}">
                  <a16:creationId xmlns:a16="http://schemas.microsoft.com/office/drawing/2014/main" id="{32E77AFA-C00F-0570-930C-A458339C023C}"/>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9" name="Text Box 9">
              <a:extLst>
                <a:ext uri="{FF2B5EF4-FFF2-40B4-BE49-F238E27FC236}">
                  <a16:creationId xmlns:a16="http://schemas.microsoft.com/office/drawing/2014/main" id="{F58BAC4A-896B-CAF2-F118-0ACDAE5FD621}"/>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D</a:t>
              </a:r>
            </a:p>
          </p:txBody>
        </p:sp>
      </p:grpSp>
      <p:sp>
        <p:nvSpPr>
          <p:cNvPr id="20" name="Line 19">
            <a:extLst>
              <a:ext uri="{FF2B5EF4-FFF2-40B4-BE49-F238E27FC236}">
                <a16:creationId xmlns:a16="http://schemas.microsoft.com/office/drawing/2014/main" id="{6C623E2B-7147-87F6-F719-D47C7BDFB6EC}"/>
              </a:ext>
            </a:extLst>
          </p:cNvPr>
          <p:cNvSpPr>
            <a:spLocks noChangeShapeType="1"/>
          </p:cNvSpPr>
          <p:nvPr/>
        </p:nvSpPr>
        <p:spPr bwMode="auto">
          <a:xfrm>
            <a:off x="6431697" y="5047344"/>
            <a:ext cx="685801" cy="533399"/>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1" name="Line 19">
            <a:extLst>
              <a:ext uri="{FF2B5EF4-FFF2-40B4-BE49-F238E27FC236}">
                <a16:creationId xmlns:a16="http://schemas.microsoft.com/office/drawing/2014/main" id="{F750F996-A26F-D80B-ADF0-556912B43F43}"/>
              </a:ext>
            </a:extLst>
          </p:cNvPr>
          <p:cNvSpPr>
            <a:spLocks noChangeShapeType="1"/>
          </p:cNvSpPr>
          <p:nvPr/>
        </p:nvSpPr>
        <p:spPr bwMode="auto">
          <a:xfrm flipV="1">
            <a:off x="6443987" y="5905805"/>
            <a:ext cx="711610" cy="572893"/>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2" name="Text Box 28">
            <a:extLst>
              <a:ext uri="{FF2B5EF4-FFF2-40B4-BE49-F238E27FC236}">
                <a16:creationId xmlns:a16="http://schemas.microsoft.com/office/drawing/2014/main" id="{8297A388-9AA0-8F61-2EAF-4D7F7541C2E1}"/>
              </a:ext>
            </a:extLst>
          </p:cNvPr>
          <p:cNvSpPr txBox="1">
            <a:spLocks noChangeArrowheads="1"/>
          </p:cNvSpPr>
          <p:nvPr/>
        </p:nvSpPr>
        <p:spPr bwMode="auto">
          <a:xfrm>
            <a:off x="6603147" y="4991538"/>
            <a:ext cx="819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-20</a:t>
            </a:r>
          </a:p>
        </p:txBody>
      </p:sp>
      <p:sp>
        <p:nvSpPr>
          <p:cNvPr id="23" name="Text Box 26">
            <a:extLst>
              <a:ext uri="{FF2B5EF4-FFF2-40B4-BE49-F238E27FC236}">
                <a16:creationId xmlns:a16="http://schemas.microsoft.com/office/drawing/2014/main" id="{D26307F6-4CD3-F3E5-E316-424335535745}"/>
              </a:ext>
            </a:extLst>
          </p:cNvPr>
          <p:cNvSpPr txBox="1">
            <a:spLocks noChangeArrowheads="1"/>
          </p:cNvSpPr>
          <p:nvPr/>
        </p:nvSpPr>
        <p:spPr bwMode="auto">
          <a:xfrm>
            <a:off x="6757143" y="6111986"/>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1</a:t>
            </a:r>
          </a:p>
        </p:txBody>
      </p:sp>
      <mc:AlternateContent xmlns:mc="http://schemas.openxmlformats.org/markup-compatibility/2006" xmlns:a14="http://schemas.microsoft.com/office/drawing/2010/main">
        <mc:Choice Requires="a14">
          <p:graphicFrame>
            <p:nvGraphicFramePr>
              <p:cNvPr id="24" name="Content Placeholder 4">
                <a:extLst>
                  <a:ext uri="{FF2B5EF4-FFF2-40B4-BE49-F238E27FC236}">
                    <a16:creationId xmlns:a16="http://schemas.microsoft.com/office/drawing/2014/main" id="{EF723EFD-1C6F-779E-479F-36E339D45100}"/>
                  </a:ext>
                </a:extLst>
              </p:cNvPr>
              <p:cNvGraphicFramePr>
                <a:graphicFrameLocks/>
              </p:cNvGraphicFramePr>
              <p:nvPr>
                <p:extLst>
                  <p:ext uri="{D42A27DB-BD31-4B8C-83A1-F6EECF244321}">
                    <p14:modId xmlns:p14="http://schemas.microsoft.com/office/powerpoint/2010/main" val="1801615416"/>
                  </p:ext>
                </p:extLst>
              </p:nvPr>
            </p:nvGraphicFramePr>
            <p:xfrm>
              <a:off x="179822" y="2274747"/>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B</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C</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1688964126"/>
                      </a:ext>
                    </a:extLst>
                  </a:tr>
                </a:tbl>
              </a:graphicData>
            </a:graphic>
          </p:graphicFrame>
        </mc:Choice>
        <mc:Fallback xmlns="">
          <p:graphicFrame>
            <p:nvGraphicFramePr>
              <p:cNvPr id="24" name="Content Placeholder 4">
                <a:extLst>
                  <a:ext uri="{FF2B5EF4-FFF2-40B4-BE49-F238E27FC236}">
                    <a16:creationId xmlns:a16="http://schemas.microsoft.com/office/drawing/2014/main" id="{EF723EFD-1C6F-779E-479F-36E339D45100}"/>
                  </a:ext>
                </a:extLst>
              </p:cNvPr>
              <p:cNvGraphicFramePr>
                <a:graphicFrameLocks/>
              </p:cNvGraphicFramePr>
              <p:nvPr>
                <p:extLst>
                  <p:ext uri="{D42A27DB-BD31-4B8C-83A1-F6EECF244321}">
                    <p14:modId xmlns:p14="http://schemas.microsoft.com/office/powerpoint/2010/main" val="1801615416"/>
                  </p:ext>
                </p:extLst>
              </p:nvPr>
            </p:nvGraphicFramePr>
            <p:xfrm>
              <a:off x="179822" y="2274747"/>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B</a:t>
                          </a:r>
                          <a:endParaRPr lang="en-SE" dirty="0"/>
                        </a:p>
                      </a:txBody>
                      <a:tcPr/>
                    </a:tc>
                    <a:tc>
                      <a:txBody>
                        <a:bodyPr/>
                        <a:lstStyle/>
                        <a:p>
                          <a:endParaRPr lang="en-SE"/>
                        </a:p>
                      </a:txBody>
                      <a:tcPr>
                        <a:blipFill>
                          <a:blip r:embed="rId3"/>
                          <a:stretch>
                            <a:fillRect l="-100000" t="-208197" r="-107792" b="-322951"/>
                          </a:stretch>
                        </a:blipFill>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C</a:t>
                          </a:r>
                          <a:endParaRPr lang="en-SE" dirty="0"/>
                        </a:p>
                      </a:txBody>
                      <a:tcPr/>
                    </a:tc>
                    <a:tc>
                      <a:txBody>
                        <a:bodyPr/>
                        <a:lstStyle/>
                        <a:p>
                          <a:endParaRPr lang="en-SE"/>
                        </a:p>
                      </a:txBody>
                      <a:tcPr>
                        <a:blipFill>
                          <a:blip r:embed="rId3"/>
                          <a:stretch>
                            <a:fillRect l="-100000" t="-308197" r="-107792" b="-222951"/>
                          </a:stretch>
                        </a:blipFill>
                      </a:tcPr>
                    </a:tc>
                    <a:tc>
                      <a:txBody>
                        <a:bodyPr/>
                        <a:lstStyle/>
                        <a:p>
                          <a:pPr algn="ctr"/>
                          <a:endParaRPr lang="en-SE" dirty="0"/>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endParaRPr lang="en-SE"/>
                        </a:p>
                      </a:txBody>
                      <a:tcPr>
                        <a:blipFill>
                          <a:blip r:embed="rId3"/>
                          <a:stretch>
                            <a:fillRect l="-100000" t="-408197" r="-107792" b="-122951"/>
                          </a:stretch>
                        </a:blipFill>
                      </a:tcPr>
                    </a:tc>
                    <a:tc>
                      <a:txBody>
                        <a:bodyPr/>
                        <a:lstStyle/>
                        <a:p>
                          <a:pPr algn="ctr"/>
                          <a:endParaRPr lang="en-SE" dirty="0"/>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endParaRPr lang="en-SE"/>
                        </a:p>
                      </a:txBody>
                      <a:tcPr>
                        <a:blipFill>
                          <a:blip r:embed="rId3"/>
                          <a:stretch>
                            <a:fillRect l="-100000" t="-508197" r="-107792" b="-22951"/>
                          </a:stretch>
                        </a:blipFill>
                      </a:tcPr>
                    </a:tc>
                    <a:tc>
                      <a:txBody>
                        <a:bodyPr/>
                        <a:lstStyle/>
                        <a:p>
                          <a:pPr algn="ctr"/>
                          <a:endParaRPr lang="en-SE" dirty="0"/>
                        </a:p>
                      </a:txBody>
                      <a:tcPr/>
                    </a:tc>
                    <a:extLst>
                      <a:ext uri="{0D108BD9-81ED-4DB2-BD59-A6C34878D82A}">
                        <a16:rowId xmlns:a16="http://schemas.microsoft.com/office/drawing/2014/main" val="1688964126"/>
                      </a:ext>
                    </a:extLst>
                  </a:tr>
                </a:tbl>
              </a:graphicData>
            </a:graphic>
          </p:graphicFrame>
        </mc:Fallback>
      </mc:AlternateContent>
      <p:sp>
        <p:nvSpPr>
          <p:cNvPr id="25" name="Arrow: Right 24">
            <a:extLst>
              <a:ext uri="{FF2B5EF4-FFF2-40B4-BE49-F238E27FC236}">
                <a16:creationId xmlns:a16="http://schemas.microsoft.com/office/drawing/2014/main" id="{A095ECAC-1C1E-5824-1271-4412673D8BC6}"/>
              </a:ext>
            </a:extLst>
          </p:cNvPr>
          <p:cNvSpPr/>
          <p:nvPr/>
        </p:nvSpPr>
        <p:spPr>
          <a:xfrm>
            <a:off x="1687099" y="3009035"/>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6" name="TextBox 25">
            <a:extLst>
              <a:ext uri="{FF2B5EF4-FFF2-40B4-BE49-F238E27FC236}">
                <a16:creationId xmlns:a16="http://schemas.microsoft.com/office/drawing/2014/main" id="{D9E00CED-2EA2-AE75-2337-09856B2B55CB}"/>
              </a:ext>
            </a:extLst>
          </p:cNvPr>
          <p:cNvSpPr txBox="1"/>
          <p:nvPr/>
        </p:nvSpPr>
        <p:spPr>
          <a:xfrm>
            <a:off x="1713934" y="2706977"/>
            <a:ext cx="682303" cy="369332"/>
          </a:xfrm>
          <a:prstGeom prst="rect">
            <a:avLst/>
          </a:prstGeom>
          <a:noFill/>
        </p:spPr>
        <p:txBody>
          <a:bodyPr wrap="none" rtlCol="0">
            <a:spAutoFit/>
          </a:bodyPr>
          <a:lstStyle/>
          <a:p>
            <a:pPr algn="ctr"/>
            <a:r>
              <a:rPr lang="en-GB" dirty="0" err="1"/>
              <a:t>Iter</a:t>
            </a:r>
            <a:r>
              <a:rPr lang="en-GB" dirty="0"/>
              <a:t> 1</a:t>
            </a:r>
            <a:endParaRPr lang="en-SE" dirty="0"/>
          </a:p>
        </p:txBody>
      </p:sp>
      <p:sp>
        <p:nvSpPr>
          <p:cNvPr id="27" name="Arrow: Right 26">
            <a:extLst>
              <a:ext uri="{FF2B5EF4-FFF2-40B4-BE49-F238E27FC236}">
                <a16:creationId xmlns:a16="http://schemas.microsoft.com/office/drawing/2014/main" id="{EE775A7E-8C8A-1ECF-CF14-ED90B59FB964}"/>
              </a:ext>
            </a:extLst>
          </p:cNvPr>
          <p:cNvSpPr/>
          <p:nvPr/>
        </p:nvSpPr>
        <p:spPr>
          <a:xfrm>
            <a:off x="4173513" y="3009035"/>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8" name="TextBox 27">
            <a:extLst>
              <a:ext uri="{FF2B5EF4-FFF2-40B4-BE49-F238E27FC236}">
                <a16:creationId xmlns:a16="http://schemas.microsoft.com/office/drawing/2014/main" id="{26622498-0E05-D103-8786-C318BC51D68A}"/>
              </a:ext>
            </a:extLst>
          </p:cNvPr>
          <p:cNvSpPr txBox="1"/>
          <p:nvPr/>
        </p:nvSpPr>
        <p:spPr>
          <a:xfrm>
            <a:off x="4218780" y="2706977"/>
            <a:ext cx="682303" cy="369332"/>
          </a:xfrm>
          <a:prstGeom prst="rect">
            <a:avLst/>
          </a:prstGeom>
          <a:noFill/>
        </p:spPr>
        <p:txBody>
          <a:bodyPr wrap="none" rtlCol="0">
            <a:spAutoFit/>
          </a:bodyPr>
          <a:lstStyle/>
          <a:p>
            <a:pPr algn="ctr"/>
            <a:r>
              <a:rPr lang="en-GB" dirty="0" err="1"/>
              <a:t>Iter</a:t>
            </a:r>
            <a:r>
              <a:rPr lang="en-GB" dirty="0"/>
              <a:t> 2</a:t>
            </a:r>
            <a:endParaRPr lang="en-SE" dirty="0"/>
          </a:p>
        </p:txBody>
      </p:sp>
      <p:graphicFrame>
        <p:nvGraphicFramePr>
          <p:cNvPr id="29" name="Content Placeholder 4">
            <a:extLst>
              <a:ext uri="{FF2B5EF4-FFF2-40B4-BE49-F238E27FC236}">
                <a16:creationId xmlns:a16="http://schemas.microsoft.com/office/drawing/2014/main" id="{8033BABE-1398-96A6-16DA-73ADE5762F96}"/>
              </a:ext>
            </a:extLst>
          </p:cNvPr>
          <p:cNvGraphicFramePr>
            <a:graphicFrameLocks/>
          </p:cNvGraphicFramePr>
          <p:nvPr>
            <p:extLst>
              <p:ext uri="{D42A27DB-BD31-4B8C-83A1-F6EECF244321}">
                <p14:modId xmlns:p14="http://schemas.microsoft.com/office/powerpoint/2010/main" val="444571474"/>
              </p:ext>
            </p:extLst>
          </p:nvPr>
        </p:nvGraphicFramePr>
        <p:xfrm>
          <a:off x="2623593" y="2274747"/>
          <a:ext cx="1462045" cy="222504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rgbClr val="FF0000"/>
                          </a:solidFill>
                        </a:rPr>
                        <a:t>10</a:t>
                      </a:r>
                      <a:endParaRPr lang="en-SE" dirty="0">
                        <a:solidFill>
                          <a:srgbClr val="FF0000"/>
                        </a:solidFill>
                      </a:endParaRPr>
                    </a:p>
                  </a:txBody>
                  <a:tcPr/>
                </a:tc>
                <a:tc>
                  <a:txBody>
                    <a:bodyPr/>
                    <a:lstStyle/>
                    <a:p>
                      <a:pPr algn="ctr"/>
                      <a:r>
                        <a:rPr lang="en-GB" dirty="0">
                          <a:solidFill>
                            <a:srgbClr val="FF0000"/>
                          </a:solidFill>
                        </a:rPr>
                        <a:t>A</a:t>
                      </a:r>
                      <a:endParaRPr lang="en-SE" dirty="0">
                        <a:solidFill>
                          <a:srgbClr val="FF0000"/>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rgbClr val="FF0000"/>
                          </a:solidFill>
                        </a:rPr>
                        <a:t>1</a:t>
                      </a:r>
                      <a:endParaRPr lang="en-SE" dirty="0">
                        <a:solidFill>
                          <a:srgbClr val="FF0000"/>
                        </a:solidFill>
                      </a:endParaRPr>
                    </a:p>
                  </a:txBody>
                  <a:tcPr/>
                </a:tc>
                <a:tc>
                  <a:txBody>
                    <a:bodyPr/>
                    <a:lstStyle/>
                    <a:p>
                      <a:pPr algn="ctr"/>
                      <a:r>
                        <a:rPr lang="en-GB" dirty="0">
                          <a:solidFill>
                            <a:srgbClr val="FF0000"/>
                          </a:solidFill>
                        </a:rPr>
                        <a:t>A</a:t>
                      </a:r>
                      <a:endParaRPr lang="en-SE" dirty="0">
                        <a:solidFill>
                          <a:srgbClr val="FF0000"/>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r>
                        <a:rPr lang="en-GB" dirty="0">
                          <a:solidFill>
                            <a:srgbClr val="FF0000"/>
                          </a:solidFill>
                        </a:rPr>
                        <a:t>-10</a:t>
                      </a:r>
                      <a:endParaRPr lang="en-SE" dirty="0">
                        <a:solidFill>
                          <a:srgbClr val="FF0000"/>
                        </a:solidFill>
                      </a:endParaRPr>
                    </a:p>
                  </a:txBody>
                  <a:tcPr/>
                </a:tc>
                <a:tc>
                  <a:txBody>
                    <a:bodyPr/>
                    <a:lstStyle/>
                    <a:p>
                      <a:pPr algn="ctr"/>
                      <a:r>
                        <a:rPr lang="en-GB" dirty="0">
                          <a:solidFill>
                            <a:srgbClr val="FF0000"/>
                          </a:solidFill>
                        </a:rPr>
                        <a:t>B</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dirty="0"/>
                        <a:t>E</a:t>
                      </a:r>
                      <a:endParaRPr lang="en-SE" dirty="0"/>
                    </a:p>
                  </a:txBody>
                  <a:tcPr/>
                </a:tc>
                <a:tc>
                  <a:txBody>
                    <a:bodyPr/>
                    <a:lstStyle/>
                    <a:p>
                      <a:pPr algn="ctr"/>
                      <a:r>
                        <a:rPr lang="en-US" dirty="0">
                          <a:solidFill>
                            <a:srgbClr val="FF0000"/>
                          </a:solidFill>
                        </a:rPr>
                        <a:t>-9</a:t>
                      </a:r>
                      <a:endParaRPr lang="en-SE" dirty="0">
                        <a:solidFill>
                          <a:srgbClr val="FF0000"/>
                        </a:solidFill>
                      </a:endParaRPr>
                    </a:p>
                  </a:txBody>
                  <a:tcPr/>
                </a:tc>
                <a:tc>
                  <a:txBody>
                    <a:bodyPr/>
                    <a:lstStyle/>
                    <a:p>
                      <a:pPr algn="ctr"/>
                      <a:r>
                        <a:rPr lang="en-GB" dirty="0">
                          <a:solidFill>
                            <a:srgbClr val="FF0000"/>
                          </a:solidFill>
                        </a:rPr>
                        <a:t>D</a:t>
                      </a:r>
                      <a:endParaRPr lang="en-SE" dirty="0">
                        <a:solidFill>
                          <a:srgbClr val="FF0000"/>
                        </a:solidFill>
                      </a:endParaRPr>
                    </a:p>
                  </a:txBody>
                  <a:tcPr/>
                </a:tc>
                <a:extLst>
                  <a:ext uri="{0D108BD9-81ED-4DB2-BD59-A6C34878D82A}">
                    <a16:rowId xmlns:a16="http://schemas.microsoft.com/office/drawing/2014/main" val="3785280513"/>
                  </a:ext>
                </a:extLst>
              </a:tr>
            </a:tbl>
          </a:graphicData>
        </a:graphic>
      </p:graphicFrame>
      <p:graphicFrame>
        <p:nvGraphicFramePr>
          <p:cNvPr id="38" name="Content Placeholder 4">
            <a:extLst>
              <a:ext uri="{FF2B5EF4-FFF2-40B4-BE49-F238E27FC236}">
                <a16:creationId xmlns:a16="http://schemas.microsoft.com/office/drawing/2014/main" id="{26049D1A-CEA3-5C85-41BD-05DCBAB0FE5A}"/>
              </a:ext>
            </a:extLst>
          </p:cNvPr>
          <p:cNvGraphicFramePr>
            <a:graphicFrameLocks/>
          </p:cNvGraphicFramePr>
          <p:nvPr>
            <p:extLst>
              <p:ext uri="{D42A27DB-BD31-4B8C-83A1-F6EECF244321}">
                <p14:modId xmlns:p14="http://schemas.microsoft.com/office/powerpoint/2010/main" val="3441630736"/>
              </p:ext>
            </p:extLst>
          </p:nvPr>
        </p:nvGraphicFramePr>
        <p:xfrm>
          <a:off x="5077384" y="2274747"/>
          <a:ext cx="1462045" cy="222504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dirty="0">
                          <a:solidFill>
                            <a:schemeClr val="tx1"/>
                          </a:solidFill>
                        </a:rPr>
                        <a:t>E</a:t>
                      </a:r>
                      <a:endParaRPr lang="en-SE" dirty="0">
                        <a:solidFill>
                          <a:schemeClr val="tx1"/>
                        </a:solidFill>
                      </a:endParaRPr>
                    </a:p>
                  </a:txBody>
                  <a:tcPr/>
                </a:tc>
                <a:tc>
                  <a:txBody>
                    <a:bodyPr/>
                    <a:lstStyle/>
                    <a:p>
                      <a:pPr algn="ctr"/>
                      <a:r>
                        <a:rPr lang="en-US" dirty="0">
                          <a:solidFill>
                            <a:schemeClr val="tx1"/>
                          </a:solidFill>
                        </a:rPr>
                        <a:t>-9</a:t>
                      </a:r>
                      <a:endParaRPr lang="en-SE" dirty="0">
                        <a:solidFill>
                          <a:schemeClr val="tx1"/>
                        </a:solidFill>
                      </a:endParaRPr>
                    </a:p>
                  </a:txBody>
                  <a:tcPr/>
                </a:tc>
                <a:tc>
                  <a:txBody>
                    <a:bodyPr/>
                    <a:lstStyle/>
                    <a:p>
                      <a:pPr algn="ctr"/>
                      <a:r>
                        <a:rPr lang="en-GB" dirty="0">
                          <a:solidFill>
                            <a:schemeClr val="tx1"/>
                          </a:solidFill>
                        </a:rPr>
                        <a:t>D</a:t>
                      </a:r>
                      <a:endParaRPr lang="en-SE" dirty="0">
                        <a:solidFill>
                          <a:schemeClr val="tx1"/>
                        </a:solidFill>
                      </a:endParaRPr>
                    </a:p>
                  </a:txBody>
                  <a:tcPr/>
                </a:tc>
                <a:extLst>
                  <a:ext uri="{0D108BD9-81ED-4DB2-BD59-A6C34878D82A}">
                    <a16:rowId xmlns:a16="http://schemas.microsoft.com/office/drawing/2014/main" val="1767273385"/>
                  </a:ext>
                </a:extLst>
              </a:tr>
            </a:tbl>
          </a:graphicData>
        </a:graphic>
      </p:graphicFrame>
      <p:sp>
        <p:nvSpPr>
          <p:cNvPr id="39" name="TextBox 38">
            <a:extLst>
              <a:ext uri="{FF2B5EF4-FFF2-40B4-BE49-F238E27FC236}">
                <a16:creationId xmlns:a16="http://schemas.microsoft.com/office/drawing/2014/main" id="{F039F82C-32EA-F018-8C02-9556D7A96F08}"/>
              </a:ext>
            </a:extLst>
          </p:cNvPr>
          <p:cNvSpPr txBox="1"/>
          <p:nvPr/>
        </p:nvSpPr>
        <p:spPr>
          <a:xfrm>
            <a:off x="3990347" y="3296288"/>
            <a:ext cx="1183016" cy="646331"/>
          </a:xfrm>
          <a:prstGeom prst="rect">
            <a:avLst/>
          </a:prstGeom>
          <a:noFill/>
        </p:spPr>
        <p:txBody>
          <a:bodyPr wrap="none" rtlCol="0">
            <a:spAutoFit/>
          </a:bodyPr>
          <a:lstStyle/>
          <a:p>
            <a:pPr algn="ctr"/>
            <a:r>
              <a:rPr lang="en-GB" dirty="0"/>
              <a:t>No change</a:t>
            </a:r>
          </a:p>
          <a:p>
            <a:pPr algn="ctr"/>
            <a:r>
              <a:rPr lang="en-GB" dirty="0"/>
              <a:t>converged</a:t>
            </a:r>
            <a:endParaRPr lang="en-SE" dirty="0"/>
          </a:p>
        </p:txBody>
      </p:sp>
      <p:grpSp>
        <p:nvGrpSpPr>
          <p:cNvPr id="30" name="Group 7">
            <a:extLst>
              <a:ext uri="{FF2B5EF4-FFF2-40B4-BE49-F238E27FC236}">
                <a16:creationId xmlns:a16="http://schemas.microsoft.com/office/drawing/2014/main" id="{57D02C0D-C602-517F-3ADF-CBE949EF79E2}"/>
              </a:ext>
            </a:extLst>
          </p:cNvPr>
          <p:cNvGrpSpPr>
            <a:grpSpLocks/>
          </p:cNvGrpSpPr>
          <p:nvPr/>
        </p:nvGrpSpPr>
        <p:grpSpPr bwMode="auto">
          <a:xfrm>
            <a:off x="8243265" y="5448604"/>
            <a:ext cx="533400" cy="533400"/>
            <a:chOff x="1824" y="2736"/>
            <a:chExt cx="336" cy="336"/>
          </a:xfrm>
        </p:grpSpPr>
        <p:sp>
          <p:nvSpPr>
            <p:cNvPr id="31" name="Oval 8">
              <a:extLst>
                <a:ext uri="{FF2B5EF4-FFF2-40B4-BE49-F238E27FC236}">
                  <a16:creationId xmlns:a16="http://schemas.microsoft.com/office/drawing/2014/main" id="{4629E9F1-9933-39F4-1139-97268686093F}"/>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2" name="Text Box 9">
              <a:extLst>
                <a:ext uri="{FF2B5EF4-FFF2-40B4-BE49-F238E27FC236}">
                  <a16:creationId xmlns:a16="http://schemas.microsoft.com/office/drawing/2014/main" id="{641130D4-47E2-AABF-A45C-75922FFFF2AE}"/>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E</a:t>
              </a:r>
            </a:p>
          </p:txBody>
        </p:sp>
      </p:grpSp>
      <p:sp>
        <p:nvSpPr>
          <p:cNvPr id="33" name="Line 19">
            <a:extLst>
              <a:ext uri="{FF2B5EF4-FFF2-40B4-BE49-F238E27FC236}">
                <a16:creationId xmlns:a16="http://schemas.microsoft.com/office/drawing/2014/main" id="{3DED49A9-49EA-883F-1F2E-F62931EF5E11}"/>
              </a:ext>
            </a:extLst>
          </p:cNvPr>
          <p:cNvSpPr>
            <a:spLocks noChangeShapeType="1"/>
          </p:cNvSpPr>
          <p:nvPr/>
        </p:nvSpPr>
        <p:spPr bwMode="auto">
          <a:xfrm>
            <a:off x="7585683" y="5750756"/>
            <a:ext cx="674814" cy="1"/>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34" name="Text Box 26">
            <a:extLst>
              <a:ext uri="{FF2B5EF4-FFF2-40B4-BE49-F238E27FC236}">
                <a16:creationId xmlns:a16="http://schemas.microsoft.com/office/drawing/2014/main" id="{B7156FFB-520D-FAE2-F989-D0D81CC171AD}"/>
              </a:ext>
            </a:extLst>
          </p:cNvPr>
          <p:cNvSpPr txBox="1">
            <a:spLocks noChangeArrowheads="1"/>
          </p:cNvSpPr>
          <p:nvPr/>
        </p:nvSpPr>
        <p:spPr bwMode="auto">
          <a:xfrm>
            <a:off x="7780854" y="5427546"/>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1</a:t>
            </a:r>
          </a:p>
        </p:txBody>
      </p:sp>
    </p:spTree>
    <p:extLst>
      <p:ext uri="{BB962C8B-B14F-4D97-AF65-F5344CB8AC3E}">
        <p14:creationId xmlns:p14="http://schemas.microsoft.com/office/powerpoint/2010/main" val="3388707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E3F28-2D2C-75F8-F300-07A4D8B9498B}"/>
              </a:ext>
            </a:extLst>
          </p:cNvPr>
          <p:cNvSpPr>
            <a:spLocks noGrp="1"/>
          </p:cNvSpPr>
          <p:nvPr>
            <p:ph type="title"/>
          </p:nvPr>
        </p:nvSpPr>
        <p:spPr/>
        <p:txBody>
          <a:bodyPr>
            <a:normAutofit fontScale="90000"/>
          </a:bodyPr>
          <a:lstStyle/>
          <a:p>
            <a:r>
              <a:rPr lang="en-US" altLang="zh-CN" dirty="0">
                <a:solidFill>
                  <a:srgbClr val="FF0000"/>
                </a:solidFill>
              </a:rPr>
              <a:t>Topological Sort for Shortest</a:t>
            </a:r>
            <a:r>
              <a:rPr lang="zh-CN" altLang="en-US" dirty="0">
                <a:solidFill>
                  <a:srgbClr val="FF0000"/>
                </a:solidFill>
              </a:rPr>
              <a:t> </a:t>
            </a:r>
            <a:r>
              <a:rPr lang="en-US" altLang="zh-CN" dirty="0">
                <a:solidFill>
                  <a:srgbClr val="FF0000"/>
                </a:solidFill>
              </a:rPr>
              <a:t>Paths in Edge-weighted DAG</a:t>
            </a:r>
            <a:endParaRPr lang="en-SE"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CF105C-92BF-0DB0-0F62-9B3523A8DD67}"/>
                  </a:ext>
                </a:extLst>
              </p:cNvPr>
              <p:cNvSpPr>
                <a:spLocks noGrp="1"/>
              </p:cNvSpPr>
              <p:nvPr>
                <p:ph idx="1"/>
              </p:nvPr>
            </p:nvSpPr>
            <p:spPr>
              <a:xfrm>
                <a:off x="457200" y="1600199"/>
                <a:ext cx="8229600" cy="5145833"/>
              </a:xfrm>
            </p:spPr>
            <p:txBody>
              <a:bodyPr>
                <a:normAutofit fontScale="85000" lnSpcReduction="20000"/>
              </a:bodyPr>
              <a:lstStyle/>
              <a:p>
                <a:r>
                  <a:rPr lang="en-GB" dirty="0"/>
                  <a:t>Suppose that a graph is a Directed Acyclic Graph (DAG), i.e., it has no directed cycles. It is easier and faster to find shortest paths than in a general digraph.</a:t>
                </a:r>
              </a:p>
              <a:p>
                <a:r>
                  <a:rPr lang="en-GB" dirty="0"/>
                  <a:t>Idea: Consider vertices in topological order. Relax all outgoing edges from that vertex</a:t>
                </a:r>
              </a:p>
              <a:p>
                <a:endParaRPr lang="en-GB" sz="1900" i="1" dirty="0">
                  <a:solidFill>
                    <a:srgbClr val="273239"/>
                  </a:solidFill>
                  <a:latin typeface="Nunito" pitchFamily="2" charset="0"/>
                </a:endParaRPr>
              </a:p>
              <a:p>
                <a:r>
                  <a:rPr lang="en-GB" sz="2100" i="1" dirty="0">
                    <a:solidFill>
                      <a:srgbClr val="273239"/>
                    </a:solidFill>
                    <a:latin typeface="Nunito" pitchFamily="2" charset="0"/>
                  </a:rPr>
                  <a:t>Initialize </a:t>
                </a:r>
                <a:r>
                  <a:rPr lang="en-GB" sz="2100" i="1" dirty="0" err="1">
                    <a:solidFill>
                      <a:srgbClr val="273239"/>
                    </a:solidFill>
                    <a:latin typeface="Nunito" pitchFamily="2" charset="0"/>
                  </a:rPr>
                  <a:t>dist</a:t>
                </a:r>
                <a:r>
                  <a:rPr lang="en-GB" sz="2100" i="1" dirty="0">
                    <a:solidFill>
                      <a:srgbClr val="273239"/>
                    </a:solidFill>
                    <a:latin typeface="Nunito" pitchFamily="2" charset="0"/>
                  </a:rPr>
                  <a:t>[] = {</a:t>
                </a:r>
                <a14:m>
                  <m:oMath xmlns:m="http://schemas.openxmlformats.org/officeDocument/2006/math">
                    <m:r>
                      <a:rPr lang="en-GB" sz="2100" i="1" dirty="0">
                        <a:solidFill>
                          <a:srgbClr val="273239"/>
                        </a:solidFill>
                        <a:latin typeface="Cambria Math" panose="02040503050406030204" pitchFamily="18" charset="0"/>
                      </a:rPr>
                      <m:t>∞</m:t>
                    </m:r>
                  </m:oMath>
                </a14:m>
                <a:r>
                  <a:rPr lang="en-GB" sz="2100" i="1" dirty="0">
                    <a:solidFill>
                      <a:srgbClr val="273239"/>
                    </a:solidFill>
                    <a:latin typeface="Nunito" pitchFamily="2" charset="0"/>
                  </a:rPr>
                  <a:t>,</a:t>
                </a:r>
                <a14:m>
                  <m:oMath xmlns:m="http://schemas.openxmlformats.org/officeDocument/2006/math">
                    <m:r>
                      <a:rPr lang="en-GB" sz="2100" i="1" dirty="0">
                        <a:solidFill>
                          <a:srgbClr val="273239"/>
                        </a:solidFill>
                        <a:latin typeface="Cambria Math" panose="02040503050406030204" pitchFamily="18" charset="0"/>
                      </a:rPr>
                      <m:t>∞</m:t>
                    </m:r>
                  </m:oMath>
                </a14:m>
                <a:r>
                  <a:rPr lang="en-GB" sz="2100" i="1" dirty="0">
                    <a:solidFill>
                      <a:srgbClr val="273239"/>
                    </a:solidFill>
                    <a:latin typeface="Nunito" pitchFamily="2" charset="0"/>
                  </a:rPr>
                  <a:t>, ….} and </a:t>
                </a:r>
                <a:r>
                  <a:rPr lang="en-GB" sz="2100" i="1" dirty="0" err="1">
                    <a:solidFill>
                      <a:srgbClr val="273239"/>
                    </a:solidFill>
                    <a:latin typeface="Nunito" pitchFamily="2" charset="0"/>
                  </a:rPr>
                  <a:t>dist</a:t>
                </a:r>
                <a:r>
                  <a:rPr lang="en-GB" sz="2100" i="1" dirty="0">
                    <a:solidFill>
                      <a:srgbClr val="273239"/>
                    </a:solidFill>
                    <a:latin typeface="Nunito" pitchFamily="2" charset="0"/>
                  </a:rPr>
                  <a:t>[s] = 0 where s is the source vertex. </a:t>
                </a:r>
              </a:p>
              <a:p>
                <a:r>
                  <a:rPr lang="en-GB" sz="2100" i="1" dirty="0">
                    <a:solidFill>
                      <a:srgbClr val="273239"/>
                    </a:solidFill>
                    <a:latin typeface="Nunito" pitchFamily="2" charset="0"/>
                  </a:rPr>
                  <a:t>Create a topological order of all vertices. </a:t>
                </a:r>
              </a:p>
              <a:p>
                <a:r>
                  <a:rPr lang="en-GB" sz="2100" i="1" dirty="0">
                    <a:solidFill>
                      <a:srgbClr val="273239"/>
                    </a:solidFill>
                    <a:latin typeface="Nunito" pitchFamily="2" charset="0"/>
                  </a:rPr>
                  <a:t>For every vertex u in topological order </a:t>
                </a:r>
              </a:p>
              <a:p>
                <a:pPr marL="0" indent="0">
                  <a:buNone/>
                </a:pPr>
                <a:r>
                  <a:rPr lang="en-GB" sz="2100" i="1" dirty="0">
                    <a:solidFill>
                      <a:srgbClr val="273239"/>
                    </a:solidFill>
                    <a:latin typeface="Nunito" pitchFamily="2" charset="0"/>
                  </a:rPr>
                  <a:t>		For every adjacent vertex v of u </a:t>
                </a:r>
              </a:p>
              <a:p>
                <a:pPr marL="0" indent="0">
                  <a:buNone/>
                </a:pPr>
                <a:r>
                  <a:rPr lang="en-GB" sz="2100" i="1" dirty="0">
                    <a:solidFill>
                      <a:srgbClr val="273239"/>
                    </a:solidFill>
                    <a:latin typeface="Nunito" pitchFamily="2" charset="0"/>
                  </a:rPr>
                  <a:t>			if (</a:t>
                </a:r>
                <a:r>
                  <a:rPr lang="en-GB" sz="2100" i="1" dirty="0" err="1">
                    <a:solidFill>
                      <a:srgbClr val="273239"/>
                    </a:solidFill>
                    <a:latin typeface="Nunito" pitchFamily="2" charset="0"/>
                  </a:rPr>
                  <a:t>dist</a:t>
                </a:r>
                <a:r>
                  <a:rPr lang="en-GB" sz="2100" i="1" dirty="0">
                    <a:solidFill>
                      <a:srgbClr val="273239"/>
                    </a:solidFill>
                    <a:latin typeface="Nunito" pitchFamily="2" charset="0"/>
                  </a:rPr>
                  <a:t>[v] &gt; </a:t>
                </a:r>
                <a:r>
                  <a:rPr lang="en-GB" sz="2100" i="1" dirty="0" err="1">
                    <a:solidFill>
                      <a:srgbClr val="273239"/>
                    </a:solidFill>
                    <a:latin typeface="Nunito" pitchFamily="2" charset="0"/>
                  </a:rPr>
                  <a:t>dist</a:t>
                </a:r>
                <a:r>
                  <a:rPr lang="en-GB" sz="2100" i="1" dirty="0">
                    <a:solidFill>
                      <a:srgbClr val="273239"/>
                    </a:solidFill>
                    <a:latin typeface="Nunito" pitchFamily="2" charset="0"/>
                  </a:rPr>
                  <a:t>[u] + weight(u, v)) //relax edge </a:t>
                </a:r>
                <a:r>
                  <a:rPr lang="en-GB" sz="2100" i="1" dirty="0" err="1">
                    <a:solidFill>
                      <a:srgbClr val="273239"/>
                    </a:solidFill>
                    <a:latin typeface="Nunito" pitchFamily="2" charset="0"/>
                  </a:rPr>
                  <a:t>uv</a:t>
                </a:r>
                <a:endParaRPr lang="en-GB" sz="2100" i="1" dirty="0">
                  <a:solidFill>
                    <a:srgbClr val="273239"/>
                  </a:solidFill>
                  <a:latin typeface="Nunito" pitchFamily="2" charset="0"/>
                </a:endParaRPr>
              </a:p>
              <a:p>
                <a:pPr marL="0" indent="0">
                  <a:buNone/>
                </a:pPr>
                <a:r>
                  <a:rPr lang="en-GB" sz="2100" i="1" dirty="0">
                    <a:solidFill>
                      <a:srgbClr val="273239"/>
                    </a:solidFill>
                    <a:latin typeface="Nunito" pitchFamily="2" charset="0"/>
                  </a:rPr>
                  <a:t>				</a:t>
                </a:r>
                <a:r>
                  <a:rPr lang="en-GB" sz="2100" i="1" dirty="0" err="1">
                    <a:solidFill>
                      <a:srgbClr val="273239"/>
                    </a:solidFill>
                    <a:latin typeface="Nunito" pitchFamily="2" charset="0"/>
                  </a:rPr>
                  <a:t>dist</a:t>
                </a:r>
                <a:r>
                  <a:rPr lang="en-GB" sz="2100" i="1" dirty="0">
                    <a:solidFill>
                      <a:srgbClr val="273239"/>
                    </a:solidFill>
                    <a:latin typeface="Nunito" pitchFamily="2" charset="0"/>
                  </a:rPr>
                  <a:t>[v] = </a:t>
                </a:r>
                <a:r>
                  <a:rPr lang="en-GB" sz="2100" i="1" dirty="0" err="1">
                    <a:solidFill>
                      <a:srgbClr val="273239"/>
                    </a:solidFill>
                    <a:latin typeface="Nunito" pitchFamily="2" charset="0"/>
                  </a:rPr>
                  <a:t>dist</a:t>
                </a:r>
                <a:r>
                  <a:rPr lang="en-GB" sz="2100" i="1" dirty="0">
                    <a:solidFill>
                      <a:srgbClr val="273239"/>
                    </a:solidFill>
                    <a:latin typeface="Nunito" pitchFamily="2" charset="0"/>
                  </a:rPr>
                  <a:t>[u] + weight(u, v) </a:t>
                </a:r>
              </a:p>
              <a:p>
                <a:endParaRPr lang="en-GB" dirty="0"/>
              </a:p>
              <a:p>
                <a:r>
                  <a:rPr lang="en-GB" dirty="0"/>
                  <a:t>Time Complexity: Time complexity of topological sort is O(V+E). After finding topological order, the algorithm process all vertices and for every vertex, it runs a loop for all adjacent vertices. Total adjacent vertices in a graph is O(E), so the double for loop has complexity O(V+E). Therefore, overall time complexity is O(V+E).</a:t>
                </a:r>
                <a:endParaRPr lang="en-SE" dirty="0"/>
              </a:p>
            </p:txBody>
          </p:sp>
        </mc:Choice>
        <mc:Fallback xmlns="">
          <p:sp>
            <p:nvSpPr>
              <p:cNvPr id="3" name="Content Placeholder 2">
                <a:extLst>
                  <a:ext uri="{FF2B5EF4-FFF2-40B4-BE49-F238E27FC236}">
                    <a16:creationId xmlns:a16="http://schemas.microsoft.com/office/drawing/2014/main" id="{0BCF105C-92BF-0DB0-0F62-9B3523A8DD67}"/>
                  </a:ext>
                </a:extLst>
              </p:cNvPr>
              <p:cNvSpPr>
                <a:spLocks noGrp="1" noRot="1" noChangeAspect="1" noMove="1" noResize="1" noEditPoints="1" noAdjustHandles="1" noChangeArrowheads="1" noChangeShapeType="1" noTextEdit="1"/>
              </p:cNvSpPr>
              <p:nvPr>
                <p:ph idx="1"/>
              </p:nvPr>
            </p:nvSpPr>
            <p:spPr>
              <a:xfrm>
                <a:off x="457200" y="1600199"/>
                <a:ext cx="8229600" cy="5145833"/>
              </a:xfrm>
              <a:blipFill>
                <a:blip r:embed="rId2"/>
                <a:stretch>
                  <a:fillRect l="-667" t="-1775" r="-963"/>
                </a:stretch>
              </a:blipFill>
            </p:spPr>
            <p:txBody>
              <a:bodyPr/>
              <a:lstStyle/>
              <a:p>
                <a:r>
                  <a:rPr lang="en-SE">
                    <a:noFill/>
                  </a:rPr>
                  <a:t> </a:t>
                </a:r>
              </a:p>
            </p:txBody>
          </p:sp>
        </mc:Fallback>
      </mc:AlternateContent>
    </p:spTree>
    <p:extLst>
      <p:ext uri="{BB962C8B-B14F-4D97-AF65-F5344CB8AC3E}">
        <p14:creationId xmlns:p14="http://schemas.microsoft.com/office/powerpoint/2010/main" val="222453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1F546-8113-FE02-CAB3-D23BA4BF0D0E}"/>
              </a:ext>
            </a:extLst>
          </p:cNvPr>
          <p:cNvSpPr>
            <a:spLocks noGrp="1"/>
          </p:cNvSpPr>
          <p:nvPr>
            <p:ph type="title"/>
          </p:nvPr>
        </p:nvSpPr>
        <p:spPr/>
        <p:txBody>
          <a:bodyPr>
            <a:normAutofit fontScale="90000"/>
          </a:bodyPr>
          <a:lstStyle/>
          <a:p>
            <a:r>
              <a:rPr lang="en-GB" dirty="0"/>
              <a:t>Shortest Paths in an Unweighted Digraph</a:t>
            </a:r>
            <a:endParaRPr lang="en-SE" dirty="0"/>
          </a:p>
        </p:txBody>
      </p:sp>
      <p:sp>
        <p:nvSpPr>
          <p:cNvPr id="3" name="Content Placeholder 2">
            <a:extLst>
              <a:ext uri="{FF2B5EF4-FFF2-40B4-BE49-F238E27FC236}">
                <a16:creationId xmlns:a16="http://schemas.microsoft.com/office/drawing/2014/main" id="{2DDF0C04-D1FF-B236-335A-F7597DF5B1CA}"/>
              </a:ext>
            </a:extLst>
          </p:cNvPr>
          <p:cNvSpPr>
            <a:spLocks noGrp="1"/>
          </p:cNvSpPr>
          <p:nvPr>
            <p:ph idx="1"/>
          </p:nvPr>
        </p:nvSpPr>
        <p:spPr/>
        <p:txBody>
          <a:bodyPr>
            <a:normAutofit/>
          </a:bodyPr>
          <a:lstStyle/>
          <a:p>
            <a:r>
              <a:rPr lang="en-GB" dirty="0"/>
              <a:t>BFS (Breadth-First Search) can find shortest paths in unweighted graphs.</a:t>
            </a:r>
          </a:p>
          <a:p>
            <a:pPr lvl="1"/>
            <a:r>
              <a:rPr lang="en-GB" dirty="0"/>
              <a:t>BFS visits nodes in order of their distance from the </a:t>
            </a:r>
            <a:r>
              <a:rPr lang="en-GB"/>
              <a:t>source vertex, </a:t>
            </a:r>
            <a:r>
              <a:rPr lang="en-GB" dirty="0"/>
              <a:t>ensuring the first path found to any node is the shortest possible path in terms of the number of edges.</a:t>
            </a:r>
          </a:p>
          <a:p>
            <a:pPr lvl="1"/>
            <a:r>
              <a:rPr lang="pt-BR" dirty="0"/>
              <a:t>Time complexity: O(V+E)</a:t>
            </a:r>
          </a:p>
          <a:p>
            <a:r>
              <a:rPr lang="en-GB" dirty="0"/>
              <a:t>Advantages:</a:t>
            </a:r>
          </a:p>
          <a:p>
            <a:pPr lvl="1"/>
            <a:r>
              <a:rPr lang="en-GB" dirty="0"/>
              <a:t>Optimal for unweighted graphs</a:t>
            </a:r>
          </a:p>
          <a:p>
            <a:pPr lvl="1"/>
            <a:r>
              <a:rPr lang="en-GB" dirty="0"/>
              <a:t>Simpler implementation than Dijkstra's</a:t>
            </a:r>
          </a:p>
          <a:p>
            <a:r>
              <a:rPr lang="en-GB" dirty="0"/>
              <a:t>Limitations:</a:t>
            </a:r>
          </a:p>
          <a:p>
            <a:pPr lvl="1"/>
            <a:r>
              <a:rPr lang="en-GB" dirty="0"/>
              <a:t>Only works for unweighted graphs</a:t>
            </a:r>
          </a:p>
          <a:p>
            <a:pPr lvl="1"/>
            <a:r>
              <a:rPr lang="en-GB" dirty="0"/>
              <a:t>Not suitable for graphs with negative edges</a:t>
            </a:r>
            <a:endParaRPr lang="en-SE" dirty="0"/>
          </a:p>
        </p:txBody>
      </p:sp>
    </p:spTree>
    <p:extLst>
      <p:ext uri="{BB962C8B-B14F-4D97-AF65-F5344CB8AC3E}">
        <p14:creationId xmlns:p14="http://schemas.microsoft.com/office/powerpoint/2010/main" val="3630841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2233-7194-B945-A007-C2D44C119C24}"/>
              </a:ext>
            </a:extLst>
          </p:cNvPr>
          <p:cNvSpPr>
            <a:spLocks noGrp="1"/>
          </p:cNvSpPr>
          <p:nvPr>
            <p:ph type="title"/>
          </p:nvPr>
        </p:nvSpPr>
        <p:spPr>
          <a:xfrm>
            <a:off x="0" y="274638"/>
            <a:ext cx="9144000" cy="1143000"/>
          </a:xfrm>
        </p:spPr>
        <p:txBody>
          <a:bodyPr>
            <a:normAutofit/>
          </a:bodyPr>
          <a:lstStyle/>
          <a:p>
            <a:r>
              <a:rPr lang="en-US" altLang="zh-CN" sz="2400" dirty="0"/>
              <a:t>Shortest</a:t>
            </a:r>
            <a:r>
              <a:rPr lang="zh-CN" altLang="en-US" sz="2400" dirty="0"/>
              <a:t> </a:t>
            </a:r>
            <a:r>
              <a:rPr lang="en-US" altLang="zh-CN" sz="2400" dirty="0"/>
              <a:t>Paths in Edge-weighted DAG</a:t>
            </a:r>
            <a:r>
              <a:rPr lang="en-US" sz="2400" spc="60" dirty="0">
                <a:latin typeface="Arial"/>
                <a:cs typeface="Arial"/>
              </a:rPr>
              <a:t>: </a:t>
            </a:r>
            <a:r>
              <a:rPr lang="en-US" sz="2400" spc="-35" dirty="0">
                <a:latin typeface="Arial"/>
                <a:cs typeface="Arial"/>
              </a:rPr>
              <a:t>Correctness</a:t>
            </a:r>
            <a:r>
              <a:rPr lang="en-US" sz="2400" spc="40" dirty="0">
                <a:latin typeface="Arial"/>
                <a:cs typeface="Arial"/>
              </a:rPr>
              <a:t> </a:t>
            </a:r>
            <a:r>
              <a:rPr lang="en-US" sz="2400" spc="100" dirty="0">
                <a:latin typeface="Arial"/>
                <a:cs typeface="Arial"/>
              </a:rPr>
              <a:t>Proof</a:t>
            </a:r>
            <a:endParaRPr lang="en-US" sz="2400" dirty="0"/>
          </a:p>
        </p:txBody>
      </p:sp>
      <p:sp>
        <p:nvSpPr>
          <p:cNvPr id="26" name="Rectangle 25">
            <a:extLst>
              <a:ext uri="{FF2B5EF4-FFF2-40B4-BE49-F238E27FC236}">
                <a16:creationId xmlns:a16="http://schemas.microsoft.com/office/drawing/2014/main" id="{1C8B12B4-1C70-0847-83F4-8F6523410248}"/>
              </a:ext>
            </a:extLst>
          </p:cNvPr>
          <p:cNvSpPr/>
          <p:nvPr/>
        </p:nvSpPr>
        <p:spPr>
          <a:xfrm>
            <a:off x="725647" y="1469388"/>
            <a:ext cx="7529120" cy="871970"/>
          </a:xfrm>
          <a:prstGeom prst="rect">
            <a:avLst/>
          </a:prstGeom>
        </p:spPr>
        <p:txBody>
          <a:bodyPr wrap="square">
            <a:spAutoFit/>
          </a:bodyPr>
          <a:lstStyle/>
          <a:p>
            <a:pPr marL="12700" marR="5080">
              <a:lnSpc>
                <a:spcPct val="150000"/>
              </a:lnSpc>
              <a:spcBef>
                <a:spcPts val="100"/>
              </a:spcBef>
              <a:tabLst>
                <a:tab pos="1976755" algn="l"/>
              </a:tabLst>
            </a:pPr>
            <a:r>
              <a:rPr lang="en-US" kern="0" dirty="0">
                <a:solidFill>
                  <a:srgbClr val="005493"/>
                </a:solidFill>
                <a:latin typeface="Arial" panose="020B0604020202020204" pitchFamily="34" charset="0"/>
                <a:cs typeface="Arial" panose="020B0604020202020204" pitchFamily="34" charset="0"/>
              </a:rPr>
              <a:t>Proposition</a:t>
            </a:r>
            <a:r>
              <a:rPr lang="en-US" spc="80" dirty="0">
                <a:solidFill>
                  <a:srgbClr val="005493"/>
                </a:solidFill>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Topological sort algorithm computes SPT in any edge-  weighted DAG in time proportional to E + V.</a:t>
            </a:r>
          </a:p>
        </p:txBody>
      </p:sp>
      <p:sp>
        <p:nvSpPr>
          <p:cNvPr id="27" name="Rectangle 26">
            <a:extLst>
              <a:ext uri="{FF2B5EF4-FFF2-40B4-BE49-F238E27FC236}">
                <a16:creationId xmlns:a16="http://schemas.microsoft.com/office/drawing/2014/main" id="{292963EB-D376-AB40-BBDD-507F7F650F67}"/>
              </a:ext>
            </a:extLst>
          </p:cNvPr>
          <p:cNvSpPr/>
          <p:nvPr/>
        </p:nvSpPr>
        <p:spPr>
          <a:xfrm>
            <a:off x="725647" y="2471684"/>
            <a:ext cx="9039138" cy="3231590"/>
          </a:xfrm>
          <a:prstGeom prst="rect">
            <a:avLst/>
          </a:prstGeom>
        </p:spPr>
        <p:txBody>
          <a:bodyPr wrap="square">
            <a:spAutoFit/>
          </a:bodyPr>
          <a:lstStyle/>
          <a:p>
            <a:pPr marL="12700">
              <a:lnSpc>
                <a:spcPct val="150000"/>
              </a:lnSpc>
              <a:spcBef>
                <a:spcPts val="100"/>
              </a:spcBef>
            </a:pPr>
            <a:r>
              <a:rPr lang="en-US" kern="0" dirty="0">
                <a:solidFill>
                  <a:srgbClr val="005493"/>
                </a:solidFill>
                <a:latin typeface="Arial" panose="020B0604020202020204" pitchFamily="34" charset="0"/>
                <a:cs typeface="Arial" panose="020B0604020202020204" pitchFamily="34" charset="0"/>
              </a:rPr>
              <a:t>Pf.  </a:t>
            </a:r>
          </a:p>
          <a:p>
            <a:pPr marL="298450" indent="-285750">
              <a:lnSpc>
                <a:spcPct val="150000"/>
              </a:lnSpc>
              <a:spcBef>
                <a:spcPts val="200"/>
              </a:spcBef>
              <a:spcAft>
                <a:spcPts val="200"/>
              </a:spcAft>
              <a:buClr>
                <a:schemeClr val="accent6"/>
              </a:buClr>
              <a:buFont typeface="Wingdings" pitchFamily="2" charset="2"/>
              <a:buChar char="§"/>
            </a:pPr>
            <a:r>
              <a:rPr lang="en-US" kern="0" dirty="0">
                <a:latin typeface="Arial" panose="020B0604020202020204" pitchFamily="34" charset="0"/>
                <a:cs typeface="Arial" panose="020B0604020202020204" pitchFamily="34" charset="0"/>
              </a:rPr>
              <a:t>Each edge e = </a:t>
            </a:r>
            <a:r>
              <a:rPr lang="en-US" kern="0" dirty="0" err="1">
                <a:latin typeface="Arial" panose="020B0604020202020204" pitchFamily="34" charset="0"/>
                <a:cs typeface="Arial" panose="020B0604020202020204" pitchFamily="34" charset="0"/>
              </a:rPr>
              <a:t>v→w</a:t>
            </a:r>
            <a:r>
              <a:rPr lang="en-US" kern="0" dirty="0">
                <a:latin typeface="Arial" panose="020B0604020202020204" pitchFamily="34" charset="0"/>
                <a:cs typeface="Arial" panose="020B0604020202020204" pitchFamily="34" charset="0"/>
              </a:rPr>
              <a:t> is relaxed exactly once (when v is relaxed),  </a:t>
            </a:r>
          </a:p>
          <a:p>
            <a:pPr marL="755650" lvl="1" indent="-285750">
              <a:lnSpc>
                <a:spcPct val="150000"/>
              </a:lnSpc>
              <a:spcBef>
                <a:spcPts val="200"/>
              </a:spcBef>
              <a:spcAft>
                <a:spcPts val="200"/>
              </a:spcAft>
              <a:buClr>
                <a:schemeClr val="accent6"/>
              </a:buClr>
              <a:buFont typeface="System Font Regular"/>
              <a:buChar char="-"/>
            </a:pPr>
            <a:r>
              <a:rPr lang="en-US" kern="0" dirty="0">
                <a:latin typeface="Arial" panose="020B0604020202020204" pitchFamily="34" charset="0"/>
                <a:cs typeface="Arial" panose="020B0604020202020204" pitchFamily="34" charset="0"/>
              </a:rPr>
              <a:t>leaving </a:t>
            </a:r>
            <a:r>
              <a:rPr lang="en-US" kern="0" dirty="0" err="1">
                <a:latin typeface="Arial" panose="020B0604020202020204" pitchFamily="34" charset="0"/>
                <a:cs typeface="Arial" panose="020B0604020202020204" pitchFamily="34" charset="0"/>
              </a:rPr>
              <a:t>distTo</a:t>
            </a:r>
            <a:r>
              <a:rPr lang="en-US" kern="0" dirty="0">
                <a:latin typeface="Arial" panose="020B0604020202020204" pitchFamily="34" charset="0"/>
                <a:cs typeface="Arial" panose="020B0604020202020204" pitchFamily="34" charset="0"/>
              </a:rPr>
              <a:t>[w]  </a:t>
            </a:r>
            <a:r>
              <a:rPr lang="en-US" dirty="0">
                <a:latin typeface="Arial" panose="020B0604020202020204" pitchFamily="34" charset="0"/>
                <a:cs typeface="Arial" panose="020B0604020202020204" pitchFamily="34" charset="0"/>
              </a:rPr>
              <a:t>≤  </a:t>
            </a:r>
            <a:r>
              <a:rPr lang="en-US" kern="0" dirty="0" err="1">
                <a:latin typeface="Arial" panose="020B0604020202020204" pitchFamily="34" charset="0"/>
                <a:cs typeface="Arial" panose="020B0604020202020204" pitchFamily="34" charset="0"/>
              </a:rPr>
              <a:t>distTo</a:t>
            </a:r>
            <a:r>
              <a:rPr lang="en-US" kern="0" dirty="0">
                <a:latin typeface="Arial" panose="020B0604020202020204" pitchFamily="34" charset="0"/>
                <a:cs typeface="Arial" panose="020B0604020202020204" pitchFamily="34" charset="0"/>
              </a:rPr>
              <a:t>[v] + </a:t>
            </a:r>
            <a:r>
              <a:rPr lang="en-US" kern="0" dirty="0" err="1">
                <a:latin typeface="Arial" panose="020B0604020202020204" pitchFamily="34" charset="0"/>
                <a:cs typeface="Arial" panose="020B0604020202020204" pitchFamily="34" charset="0"/>
              </a:rPr>
              <a:t>e.weight</a:t>
            </a:r>
            <a:r>
              <a:rPr lang="en-US" kern="0" dirty="0">
                <a:latin typeface="Arial" panose="020B0604020202020204" pitchFamily="34" charset="0"/>
                <a:cs typeface="Arial" panose="020B0604020202020204" pitchFamily="34" charset="0"/>
              </a:rPr>
              <a:t>().</a:t>
            </a:r>
          </a:p>
          <a:p>
            <a:pPr marL="298450" indent="-285750">
              <a:lnSpc>
                <a:spcPct val="150000"/>
              </a:lnSpc>
              <a:spcBef>
                <a:spcPts val="200"/>
              </a:spcBef>
              <a:spcAft>
                <a:spcPts val="200"/>
              </a:spcAft>
              <a:buClr>
                <a:schemeClr val="accent6"/>
              </a:buClr>
              <a:buFont typeface="Wingdings" pitchFamily="2" charset="2"/>
              <a:buChar char="§"/>
            </a:pPr>
            <a:r>
              <a:rPr lang="en-US" kern="0" dirty="0">
                <a:latin typeface="Arial" panose="020B0604020202020204" pitchFamily="34" charset="0"/>
                <a:cs typeface="Arial" panose="020B0604020202020204" pitchFamily="34" charset="0"/>
              </a:rPr>
              <a:t>Inequality holds until algorithm terminates because:</a:t>
            </a:r>
          </a:p>
          <a:p>
            <a:pPr marL="755650" lvl="1" indent="-285750">
              <a:lnSpc>
                <a:spcPct val="150000"/>
              </a:lnSpc>
              <a:spcBef>
                <a:spcPts val="200"/>
              </a:spcBef>
              <a:spcAft>
                <a:spcPts val="200"/>
              </a:spcAft>
              <a:buClr>
                <a:schemeClr val="accent6"/>
              </a:buClr>
              <a:buFont typeface="System Font Regular"/>
              <a:buChar char="-"/>
            </a:pPr>
            <a:r>
              <a:rPr lang="en-US" kern="0" dirty="0" err="1">
                <a:latin typeface="Arial" panose="020B0604020202020204" pitchFamily="34" charset="0"/>
                <a:cs typeface="Arial" panose="020B0604020202020204" pitchFamily="34" charset="0"/>
              </a:rPr>
              <a:t>distTo</a:t>
            </a:r>
            <a:r>
              <a:rPr lang="en-US" kern="0" dirty="0">
                <a:latin typeface="Arial" panose="020B0604020202020204" pitchFamily="34" charset="0"/>
                <a:cs typeface="Arial" panose="020B0604020202020204" pitchFamily="34" charset="0"/>
              </a:rPr>
              <a:t>[w] cannot increase</a:t>
            </a:r>
          </a:p>
          <a:p>
            <a:pPr marL="755650" lvl="1" indent="-285750">
              <a:lnSpc>
                <a:spcPct val="150000"/>
              </a:lnSpc>
              <a:spcBef>
                <a:spcPts val="200"/>
              </a:spcBef>
              <a:spcAft>
                <a:spcPts val="200"/>
              </a:spcAft>
              <a:buClr>
                <a:schemeClr val="accent6"/>
              </a:buClr>
              <a:buFont typeface="System Font Regular"/>
              <a:buChar char="-"/>
            </a:pPr>
            <a:r>
              <a:rPr lang="en-US" kern="0" dirty="0" err="1">
                <a:latin typeface="Arial" panose="020B0604020202020204" pitchFamily="34" charset="0"/>
                <a:cs typeface="Arial" panose="020B0604020202020204" pitchFamily="34" charset="0"/>
              </a:rPr>
              <a:t>distTo</a:t>
            </a:r>
            <a:r>
              <a:rPr lang="en-US" kern="0" dirty="0">
                <a:latin typeface="Arial" panose="020B0604020202020204" pitchFamily="34" charset="0"/>
                <a:cs typeface="Arial" panose="020B0604020202020204" pitchFamily="34" charset="0"/>
              </a:rPr>
              <a:t>[v] will not change</a:t>
            </a:r>
          </a:p>
          <a:p>
            <a:pPr marL="298450" indent="-285750">
              <a:lnSpc>
                <a:spcPct val="150000"/>
              </a:lnSpc>
              <a:spcBef>
                <a:spcPts val="200"/>
              </a:spcBef>
              <a:spcAft>
                <a:spcPts val="200"/>
              </a:spcAft>
              <a:buClr>
                <a:schemeClr val="accent6"/>
              </a:buClr>
              <a:buFont typeface="Wingdings" pitchFamily="2" charset="2"/>
              <a:buChar char="§"/>
            </a:pPr>
            <a:r>
              <a:rPr lang="en-US" kern="0" dirty="0">
                <a:latin typeface="Arial" panose="020B0604020202020204" pitchFamily="34" charset="0"/>
                <a:cs typeface="Arial" panose="020B0604020202020204" pitchFamily="34" charset="0"/>
              </a:rPr>
              <a:t>Thus, upon termination, shortest-paths optimality conditions hold.	</a:t>
            </a:r>
          </a:p>
        </p:txBody>
      </p:sp>
      <p:sp>
        <p:nvSpPr>
          <p:cNvPr id="28" name="object 9">
            <a:extLst>
              <a:ext uri="{FF2B5EF4-FFF2-40B4-BE49-F238E27FC236}">
                <a16:creationId xmlns:a16="http://schemas.microsoft.com/office/drawing/2014/main" id="{3ABF9488-FCA0-B641-BC4D-ECABA8045ACD}"/>
              </a:ext>
            </a:extLst>
          </p:cNvPr>
          <p:cNvSpPr/>
          <p:nvPr/>
        </p:nvSpPr>
        <p:spPr>
          <a:xfrm>
            <a:off x="4528130" y="5079103"/>
            <a:ext cx="635000" cy="0"/>
          </a:xfrm>
          <a:custGeom>
            <a:avLst/>
            <a:gdLst/>
            <a:ahLst/>
            <a:cxnLst/>
            <a:rect l="l" t="t" r="r" b="b"/>
            <a:pathLst>
              <a:path w="635000">
                <a:moveTo>
                  <a:pt x="0" y="0"/>
                </a:moveTo>
                <a:lnTo>
                  <a:pt x="12700" y="0"/>
                </a:lnTo>
                <a:lnTo>
                  <a:pt x="634453" y="0"/>
                </a:lnTo>
              </a:path>
            </a:pathLst>
          </a:custGeom>
          <a:ln w="25400">
            <a:solidFill>
              <a:srgbClr val="8D3124"/>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10">
            <a:extLst>
              <a:ext uri="{FF2B5EF4-FFF2-40B4-BE49-F238E27FC236}">
                <a16:creationId xmlns:a16="http://schemas.microsoft.com/office/drawing/2014/main" id="{5B555CEF-A57E-CC43-A4D7-59C426040C24}"/>
              </a:ext>
            </a:extLst>
          </p:cNvPr>
          <p:cNvSpPr/>
          <p:nvPr/>
        </p:nvSpPr>
        <p:spPr>
          <a:xfrm>
            <a:off x="4449377" y="5018143"/>
            <a:ext cx="122555" cy="121920"/>
          </a:xfrm>
          <a:custGeom>
            <a:avLst/>
            <a:gdLst/>
            <a:ahLst/>
            <a:cxnLst/>
            <a:rect l="l" t="t" r="r" b="b"/>
            <a:pathLst>
              <a:path w="122554" h="121920">
                <a:moveTo>
                  <a:pt x="121932" y="0"/>
                </a:moveTo>
                <a:lnTo>
                  <a:pt x="0" y="60960"/>
                </a:lnTo>
                <a:lnTo>
                  <a:pt x="121932" y="121920"/>
                </a:lnTo>
                <a:lnTo>
                  <a:pt x="91452" y="60960"/>
                </a:lnTo>
                <a:lnTo>
                  <a:pt x="121932" y="0"/>
                </a:lnTo>
                <a:close/>
              </a:path>
            </a:pathLst>
          </a:custGeom>
          <a:solidFill>
            <a:srgbClr val="8D312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11">
            <a:extLst>
              <a:ext uri="{FF2B5EF4-FFF2-40B4-BE49-F238E27FC236}">
                <a16:creationId xmlns:a16="http://schemas.microsoft.com/office/drawing/2014/main" id="{8FC39E62-A967-0049-9B36-7EA20F9633CB}"/>
              </a:ext>
            </a:extLst>
          </p:cNvPr>
          <p:cNvSpPr txBox="1"/>
          <p:nvPr/>
        </p:nvSpPr>
        <p:spPr>
          <a:xfrm>
            <a:off x="5410898" y="4765092"/>
            <a:ext cx="3607267" cy="506101"/>
          </a:xfrm>
          <a:prstGeom prst="rect">
            <a:avLst/>
          </a:prstGeom>
        </p:spPr>
        <p:txBody>
          <a:bodyPr vert="horz" wrap="square" lIns="0" tIns="12700" rIns="0" bIns="0" rtlCol="0">
            <a:spAutoFit/>
          </a:bodyPr>
          <a:lstStyle/>
          <a:p>
            <a:pPr marL="8929" marR="3572">
              <a:lnSpc>
                <a:spcPct val="119800"/>
              </a:lnSpc>
              <a:spcBef>
                <a:spcPts val="70"/>
              </a:spcBef>
            </a:pPr>
            <a:r>
              <a:rPr lang="en-US" sz="1400" dirty="0">
                <a:solidFill>
                  <a:srgbClr val="8D3124"/>
                </a:solidFill>
                <a:latin typeface="Arial" panose="020B0604020202020204" pitchFamily="34" charset="0"/>
                <a:cs typeface="Arial" panose="020B0604020202020204" pitchFamily="34" charset="0"/>
              </a:rPr>
              <a:t>because of topological order, no edge pointing to v will be relaxed after v is relaxed</a:t>
            </a:r>
          </a:p>
        </p:txBody>
      </p:sp>
      <p:sp>
        <p:nvSpPr>
          <p:cNvPr id="31" name="object 12">
            <a:extLst>
              <a:ext uri="{FF2B5EF4-FFF2-40B4-BE49-F238E27FC236}">
                <a16:creationId xmlns:a16="http://schemas.microsoft.com/office/drawing/2014/main" id="{3CE7D93A-4F45-614A-B011-2365620C7ED4}"/>
              </a:ext>
            </a:extLst>
          </p:cNvPr>
          <p:cNvSpPr txBox="1"/>
          <p:nvPr/>
        </p:nvSpPr>
        <p:spPr>
          <a:xfrm>
            <a:off x="5410898" y="4403795"/>
            <a:ext cx="3431098" cy="228268"/>
          </a:xfrm>
          <a:prstGeom prst="rect">
            <a:avLst/>
          </a:prstGeom>
        </p:spPr>
        <p:txBody>
          <a:bodyPr vert="horz" wrap="square" lIns="0" tIns="12700" rIns="0" bIns="0" rtlCol="0">
            <a:spAutoFit/>
          </a:bodyPr>
          <a:lstStyle/>
          <a:p>
            <a:pPr marL="12700">
              <a:lnSpc>
                <a:spcPct val="100000"/>
              </a:lnSpc>
              <a:spcBef>
                <a:spcPts val="100"/>
              </a:spcBef>
            </a:pPr>
            <a:r>
              <a:rPr lang="en-US" sz="1400" dirty="0" err="1">
                <a:solidFill>
                  <a:srgbClr val="8D3124"/>
                </a:solidFill>
                <a:latin typeface="Arial" panose="020B0604020202020204" pitchFamily="34" charset="0"/>
                <a:cs typeface="Arial" panose="020B0604020202020204" pitchFamily="34" charset="0"/>
              </a:rPr>
              <a:t>distTo</a:t>
            </a:r>
            <a:r>
              <a:rPr lang="en-US" sz="1400" dirty="0">
                <a:solidFill>
                  <a:srgbClr val="8D3124"/>
                </a:solidFill>
                <a:latin typeface="Arial" panose="020B0604020202020204" pitchFamily="34" charset="0"/>
                <a:cs typeface="Arial" panose="020B0604020202020204" pitchFamily="34" charset="0"/>
              </a:rPr>
              <a:t>[ ] </a:t>
            </a:r>
            <a:r>
              <a:rPr sz="1400" dirty="0">
                <a:solidFill>
                  <a:srgbClr val="8D3124"/>
                </a:solidFill>
                <a:latin typeface="Arial" panose="020B0604020202020204" pitchFamily="34" charset="0"/>
                <a:cs typeface="Arial" panose="020B0604020202020204" pitchFamily="34" charset="0"/>
              </a:rPr>
              <a:t>values are monotone decreasing</a:t>
            </a:r>
          </a:p>
        </p:txBody>
      </p:sp>
      <p:sp>
        <p:nvSpPr>
          <p:cNvPr id="32" name="object 13">
            <a:extLst>
              <a:ext uri="{FF2B5EF4-FFF2-40B4-BE49-F238E27FC236}">
                <a16:creationId xmlns:a16="http://schemas.microsoft.com/office/drawing/2014/main" id="{07C51079-78B3-364C-BEB6-3B20F2A16E26}"/>
              </a:ext>
            </a:extLst>
          </p:cNvPr>
          <p:cNvSpPr/>
          <p:nvPr/>
        </p:nvSpPr>
        <p:spPr>
          <a:xfrm>
            <a:off x="4524905" y="4571103"/>
            <a:ext cx="635000" cy="0"/>
          </a:xfrm>
          <a:custGeom>
            <a:avLst/>
            <a:gdLst/>
            <a:ahLst/>
            <a:cxnLst/>
            <a:rect l="l" t="t" r="r" b="b"/>
            <a:pathLst>
              <a:path w="635000">
                <a:moveTo>
                  <a:pt x="0" y="0"/>
                </a:moveTo>
                <a:lnTo>
                  <a:pt x="12700" y="0"/>
                </a:lnTo>
                <a:lnTo>
                  <a:pt x="634466" y="0"/>
                </a:lnTo>
              </a:path>
            </a:pathLst>
          </a:custGeom>
          <a:ln w="25400">
            <a:solidFill>
              <a:srgbClr val="8D3124"/>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14">
            <a:extLst>
              <a:ext uri="{FF2B5EF4-FFF2-40B4-BE49-F238E27FC236}">
                <a16:creationId xmlns:a16="http://schemas.microsoft.com/office/drawing/2014/main" id="{EE8CE232-02C3-D14D-BA1A-F612D8B8DB4E}"/>
              </a:ext>
            </a:extLst>
          </p:cNvPr>
          <p:cNvSpPr/>
          <p:nvPr/>
        </p:nvSpPr>
        <p:spPr>
          <a:xfrm>
            <a:off x="4446165" y="4510143"/>
            <a:ext cx="121920" cy="121920"/>
          </a:xfrm>
          <a:custGeom>
            <a:avLst/>
            <a:gdLst/>
            <a:ahLst/>
            <a:cxnLst/>
            <a:rect l="l" t="t" r="r" b="b"/>
            <a:pathLst>
              <a:path w="121920" h="121920">
                <a:moveTo>
                  <a:pt x="121920" y="0"/>
                </a:moveTo>
                <a:lnTo>
                  <a:pt x="0" y="60960"/>
                </a:lnTo>
                <a:lnTo>
                  <a:pt x="121920" y="121920"/>
                </a:lnTo>
                <a:lnTo>
                  <a:pt x="91439" y="60960"/>
                </a:lnTo>
                <a:lnTo>
                  <a:pt x="121920" y="0"/>
                </a:lnTo>
                <a:close/>
              </a:path>
            </a:pathLst>
          </a:custGeom>
          <a:solidFill>
            <a:srgbClr val="8D312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368DFB38-6784-BD41-B991-69893B1C269B}"/>
              </a:ext>
            </a:extLst>
          </p:cNvPr>
          <p:cNvSpPr/>
          <p:nvPr/>
        </p:nvSpPr>
        <p:spPr>
          <a:xfrm>
            <a:off x="3468848" y="2226705"/>
            <a:ext cx="4572000" cy="500137"/>
          </a:xfrm>
          <a:prstGeom prst="rect">
            <a:avLst/>
          </a:prstGeom>
        </p:spPr>
        <p:txBody>
          <a:bodyPr>
            <a:spAutoFit/>
          </a:bodyPr>
          <a:lstStyle/>
          <a:p>
            <a:pPr marR="100455" algn="r">
              <a:lnSpc>
                <a:spcPts val="1152"/>
              </a:lnSpc>
            </a:pPr>
            <a:r>
              <a:rPr lang="en-US" sz="1400" dirty="0">
                <a:solidFill>
                  <a:srgbClr val="8D3124"/>
                </a:solidFill>
                <a:latin typeface="Arial" panose="020B0604020202020204" pitchFamily="34" charset="0"/>
                <a:cs typeface="Arial" panose="020B0604020202020204" pitchFamily="34" charset="0"/>
              </a:rPr>
              <a:t>edge weights</a:t>
            </a:r>
          </a:p>
          <a:p>
            <a:pPr marR="3572" algn="r">
              <a:spcBef>
                <a:spcPts val="267"/>
              </a:spcBef>
            </a:pPr>
            <a:r>
              <a:rPr lang="en-US" sz="1400" dirty="0">
                <a:solidFill>
                  <a:srgbClr val="8D3124"/>
                </a:solidFill>
                <a:latin typeface="Arial" panose="020B0604020202020204" pitchFamily="34" charset="0"/>
                <a:cs typeface="Arial" panose="020B0604020202020204" pitchFamily="34" charset="0"/>
              </a:rPr>
              <a:t>can be negative!</a:t>
            </a:r>
          </a:p>
        </p:txBody>
      </p:sp>
      <p:sp>
        <p:nvSpPr>
          <p:cNvPr id="35" name="object 15">
            <a:extLst>
              <a:ext uri="{FF2B5EF4-FFF2-40B4-BE49-F238E27FC236}">
                <a16:creationId xmlns:a16="http://schemas.microsoft.com/office/drawing/2014/main" id="{88EE34BD-3551-9246-AB00-C46B3638DE04}"/>
              </a:ext>
            </a:extLst>
          </p:cNvPr>
          <p:cNvSpPr/>
          <p:nvPr/>
        </p:nvSpPr>
        <p:spPr>
          <a:xfrm>
            <a:off x="6747562" y="1970080"/>
            <a:ext cx="205383" cy="232618"/>
          </a:xfrm>
          <a:custGeom>
            <a:avLst/>
            <a:gdLst/>
            <a:ahLst/>
            <a:cxnLst/>
            <a:rect l="l" t="t" r="r" b="b"/>
            <a:pathLst>
              <a:path w="292100" h="330835">
                <a:moveTo>
                  <a:pt x="0" y="0"/>
                </a:moveTo>
                <a:lnTo>
                  <a:pt x="8394" y="9525"/>
                </a:lnTo>
                <a:lnTo>
                  <a:pt x="291630" y="330631"/>
                </a:lnTo>
              </a:path>
            </a:pathLst>
          </a:custGeom>
          <a:ln w="25400">
            <a:solidFill>
              <a:srgbClr val="8D3124"/>
            </a:solidFill>
          </a:ln>
        </p:spPr>
        <p:txBody>
          <a:bodyPr wrap="square" lIns="0" tIns="0" rIns="0" bIns="0" rtlCol="0"/>
          <a:lstStyle/>
          <a:p>
            <a:endParaRPr sz="1266"/>
          </a:p>
        </p:txBody>
      </p:sp>
      <p:sp>
        <p:nvSpPr>
          <p:cNvPr id="36" name="object 16">
            <a:extLst>
              <a:ext uri="{FF2B5EF4-FFF2-40B4-BE49-F238E27FC236}">
                <a16:creationId xmlns:a16="http://schemas.microsoft.com/office/drawing/2014/main" id="{E4AE525A-A115-B24F-93FB-A49035945215}"/>
              </a:ext>
            </a:extLst>
          </p:cNvPr>
          <p:cNvSpPr/>
          <p:nvPr/>
        </p:nvSpPr>
        <p:spPr>
          <a:xfrm>
            <a:off x="6710942" y="1928557"/>
            <a:ext cx="88850" cy="92869"/>
          </a:xfrm>
          <a:custGeom>
            <a:avLst/>
            <a:gdLst/>
            <a:ahLst/>
            <a:cxnLst/>
            <a:rect l="l" t="t" r="r" b="b"/>
            <a:pathLst>
              <a:path w="126365" h="132080">
                <a:moveTo>
                  <a:pt x="0" y="0"/>
                </a:moveTo>
                <a:lnTo>
                  <a:pt x="34925" y="131762"/>
                </a:lnTo>
                <a:lnTo>
                  <a:pt x="60477" y="68580"/>
                </a:lnTo>
                <a:lnTo>
                  <a:pt x="126365" y="51117"/>
                </a:lnTo>
                <a:lnTo>
                  <a:pt x="0" y="0"/>
                </a:lnTo>
                <a:close/>
              </a:path>
            </a:pathLst>
          </a:custGeom>
          <a:solidFill>
            <a:srgbClr val="8D3124"/>
          </a:solidFill>
        </p:spPr>
        <p:txBody>
          <a:bodyPr wrap="square" lIns="0" tIns="0" rIns="0" bIns="0" rtlCol="0"/>
          <a:lstStyle/>
          <a:p>
            <a:endParaRPr sz="1266"/>
          </a:p>
        </p:txBody>
      </p:sp>
    </p:spTree>
    <p:extLst>
      <p:ext uri="{BB962C8B-B14F-4D97-AF65-F5344CB8AC3E}">
        <p14:creationId xmlns:p14="http://schemas.microsoft.com/office/powerpoint/2010/main" val="188141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AFB60-5038-73E1-42E1-34510A5D146D}"/>
              </a:ext>
            </a:extLst>
          </p:cNvPr>
          <p:cNvSpPr>
            <a:spLocks noGrp="1"/>
          </p:cNvSpPr>
          <p:nvPr>
            <p:ph type="title"/>
          </p:nvPr>
        </p:nvSpPr>
        <p:spPr/>
        <p:txBody>
          <a:bodyPr/>
          <a:lstStyle/>
          <a:p>
            <a:r>
              <a:rPr lang="en-US" altLang="zh-CN" dirty="0"/>
              <a:t>Topological Sort </a:t>
            </a:r>
            <a:r>
              <a:rPr lang="en-GB" altLang="zh-CN" dirty="0"/>
              <a:t>Example 1</a:t>
            </a:r>
            <a:endParaRPr lang="en-SE" dirty="0"/>
          </a:p>
        </p:txBody>
      </p:sp>
      <p:sp>
        <p:nvSpPr>
          <p:cNvPr id="3" name="Content Placeholder 2">
            <a:extLst>
              <a:ext uri="{FF2B5EF4-FFF2-40B4-BE49-F238E27FC236}">
                <a16:creationId xmlns:a16="http://schemas.microsoft.com/office/drawing/2014/main" id="{14E78272-FA10-8F28-4F88-B9CC4FEE7762}"/>
              </a:ext>
            </a:extLst>
          </p:cNvPr>
          <p:cNvSpPr>
            <a:spLocks noGrp="1"/>
          </p:cNvSpPr>
          <p:nvPr>
            <p:ph idx="1"/>
          </p:nvPr>
        </p:nvSpPr>
        <p:spPr/>
        <p:txBody>
          <a:bodyPr/>
          <a:lstStyle/>
          <a:p>
            <a:r>
              <a:rPr lang="en-GB" dirty="0"/>
              <a:t>Consider this DAG and a topological order ADBCEF</a:t>
            </a:r>
            <a:endParaRPr lang="en-SE" dirty="0"/>
          </a:p>
        </p:txBody>
      </p:sp>
      <p:pic>
        <p:nvPicPr>
          <p:cNvPr id="5" name="Picture 4">
            <a:extLst>
              <a:ext uri="{FF2B5EF4-FFF2-40B4-BE49-F238E27FC236}">
                <a16:creationId xmlns:a16="http://schemas.microsoft.com/office/drawing/2014/main" id="{D3BCA6BF-EB91-2B9D-533C-8CBEC8B92AAF}"/>
              </a:ext>
            </a:extLst>
          </p:cNvPr>
          <p:cNvPicPr>
            <a:picLocks noChangeAspect="1"/>
          </p:cNvPicPr>
          <p:nvPr/>
        </p:nvPicPr>
        <p:blipFill>
          <a:blip r:embed="rId2"/>
          <a:srcRect/>
          <a:stretch/>
        </p:blipFill>
        <p:spPr>
          <a:xfrm>
            <a:off x="1400672" y="2584951"/>
            <a:ext cx="6525536" cy="2213339"/>
          </a:xfrm>
          <a:prstGeom prst="rect">
            <a:avLst/>
          </a:prstGeom>
        </p:spPr>
      </p:pic>
      <p:pic>
        <p:nvPicPr>
          <p:cNvPr id="7" name="Picture 6">
            <a:extLst>
              <a:ext uri="{FF2B5EF4-FFF2-40B4-BE49-F238E27FC236}">
                <a16:creationId xmlns:a16="http://schemas.microsoft.com/office/drawing/2014/main" id="{6D1947D1-8AD8-4B53-0C1A-AF95A930DB2D}"/>
              </a:ext>
            </a:extLst>
          </p:cNvPr>
          <p:cNvPicPr>
            <a:picLocks noChangeAspect="1"/>
          </p:cNvPicPr>
          <p:nvPr/>
        </p:nvPicPr>
        <p:blipFill>
          <a:blip r:embed="rId3"/>
          <a:stretch>
            <a:fillRect/>
          </a:stretch>
        </p:blipFill>
        <p:spPr>
          <a:xfrm>
            <a:off x="675166" y="4982939"/>
            <a:ext cx="7954485" cy="1600423"/>
          </a:xfrm>
          <a:prstGeom prst="rect">
            <a:avLst/>
          </a:prstGeom>
        </p:spPr>
      </p:pic>
      <p:sp>
        <p:nvSpPr>
          <p:cNvPr id="8" name="Rectangle 7">
            <a:extLst>
              <a:ext uri="{FF2B5EF4-FFF2-40B4-BE49-F238E27FC236}">
                <a16:creationId xmlns:a16="http://schemas.microsoft.com/office/drawing/2014/main" id="{CB306E79-C24F-1362-2E37-400633A5AD76}"/>
              </a:ext>
            </a:extLst>
          </p:cNvPr>
          <p:cNvSpPr/>
          <p:nvPr/>
        </p:nvSpPr>
        <p:spPr>
          <a:xfrm>
            <a:off x="7452360" y="3131820"/>
            <a:ext cx="485278" cy="3200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solidFill>
                <a:schemeClr val="bg1"/>
              </a:solidFill>
            </a:endParaRPr>
          </a:p>
        </p:txBody>
      </p:sp>
    </p:spTree>
    <p:extLst>
      <p:ext uri="{BB962C8B-B14F-4D97-AF65-F5344CB8AC3E}">
        <p14:creationId xmlns:p14="http://schemas.microsoft.com/office/powerpoint/2010/main" val="3171829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4B7D-28D2-52CC-B903-6798290A4CB8}"/>
              </a:ext>
            </a:extLst>
          </p:cNvPr>
          <p:cNvSpPr>
            <a:spLocks noGrp="1"/>
          </p:cNvSpPr>
          <p:nvPr>
            <p:ph type="title"/>
          </p:nvPr>
        </p:nvSpPr>
        <p:spPr>
          <a:xfrm>
            <a:off x="457200" y="1200468"/>
            <a:ext cx="8229600" cy="1143000"/>
          </a:xfrm>
        </p:spPr>
        <p:txBody>
          <a:bodyPr/>
          <a:lstStyle/>
          <a:p>
            <a:endParaRPr lang="en-SE"/>
          </a:p>
        </p:txBody>
      </p:sp>
      <p:sp>
        <p:nvSpPr>
          <p:cNvPr id="3" name="Content Placeholder 2">
            <a:extLst>
              <a:ext uri="{FF2B5EF4-FFF2-40B4-BE49-F238E27FC236}">
                <a16:creationId xmlns:a16="http://schemas.microsoft.com/office/drawing/2014/main" id="{CA8279CE-22C0-85C9-D2ED-CAD80E33B0D1}"/>
              </a:ext>
            </a:extLst>
          </p:cNvPr>
          <p:cNvSpPr>
            <a:spLocks noGrp="1"/>
          </p:cNvSpPr>
          <p:nvPr>
            <p:ph idx="1"/>
          </p:nvPr>
        </p:nvSpPr>
        <p:spPr/>
        <p:txBody>
          <a:bodyPr/>
          <a:lstStyle/>
          <a:p>
            <a:endParaRPr lang="en-SE"/>
          </a:p>
        </p:txBody>
      </p:sp>
      <p:pic>
        <p:nvPicPr>
          <p:cNvPr id="7" name="Picture 6">
            <a:extLst>
              <a:ext uri="{FF2B5EF4-FFF2-40B4-BE49-F238E27FC236}">
                <a16:creationId xmlns:a16="http://schemas.microsoft.com/office/drawing/2014/main" id="{CB99540A-0CE5-E7FB-3F9E-782A279F05E7}"/>
              </a:ext>
            </a:extLst>
          </p:cNvPr>
          <p:cNvPicPr>
            <a:picLocks noChangeAspect="1"/>
          </p:cNvPicPr>
          <p:nvPr/>
        </p:nvPicPr>
        <p:blipFill>
          <a:blip r:embed="rId2"/>
          <a:stretch>
            <a:fillRect/>
          </a:stretch>
        </p:blipFill>
        <p:spPr>
          <a:xfrm>
            <a:off x="0" y="938259"/>
            <a:ext cx="9144000" cy="1733340"/>
          </a:xfrm>
          <a:prstGeom prst="rect">
            <a:avLst/>
          </a:prstGeom>
        </p:spPr>
      </p:pic>
      <p:pic>
        <p:nvPicPr>
          <p:cNvPr id="9" name="Picture 8">
            <a:extLst>
              <a:ext uri="{FF2B5EF4-FFF2-40B4-BE49-F238E27FC236}">
                <a16:creationId xmlns:a16="http://schemas.microsoft.com/office/drawing/2014/main" id="{CA56535D-99D3-A464-778B-199F5FD524D4}"/>
              </a:ext>
            </a:extLst>
          </p:cNvPr>
          <p:cNvPicPr>
            <a:picLocks noChangeAspect="1"/>
          </p:cNvPicPr>
          <p:nvPr/>
        </p:nvPicPr>
        <p:blipFill>
          <a:blip r:embed="rId3"/>
          <a:stretch>
            <a:fillRect/>
          </a:stretch>
        </p:blipFill>
        <p:spPr>
          <a:xfrm>
            <a:off x="0" y="2997354"/>
            <a:ext cx="9144000" cy="1717105"/>
          </a:xfrm>
          <a:prstGeom prst="rect">
            <a:avLst/>
          </a:prstGeom>
        </p:spPr>
      </p:pic>
      <p:pic>
        <p:nvPicPr>
          <p:cNvPr id="11" name="Picture 10">
            <a:extLst>
              <a:ext uri="{FF2B5EF4-FFF2-40B4-BE49-F238E27FC236}">
                <a16:creationId xmlns:a16="http://schemas.microsoft.com/office/drawing/2014/main" id="{8A487928-7491-037B-6B37-E5675AF94552}"/>
              </a:ext>
            </a:extLst>
          </p:cNvPr>
          <p:cNvPicPr>
            <a:picLocks noChangeAspect="1"/>
          </p:cNvPicPr>
          <p:nvPr/>
        </p:nvPicPr>
        <p:blipFill>
          <a:blip r:embed="rId4"/>
          <a:srcRect/>
          <a:stretch/>
        </p:blipFill>
        <p:spPr>
          <a:xfrm>
            <a:off x="0" y="5040214"/>
            <a:ext cx="9144000" cy="1711890"/>
          </a:xfrm>
          <a:prstGeom prst="rect">
            <a:avLst/>
          </a:prstGeom>
        </p:spPr>
      </p:pic>
      <p:sp>
        <p:nvSpPr>
          <p:cNvPr id="19" name="Arrow: Down 18">
            <a:extLst>
              <a:ext uri="{FF2B5EF4-FFF2-40B4-BE49-F238E27FC236}">
                <a16:creationId xmlns:a16="http://schemas.microsoft.com/office/drawing/2014/main" id="{0C01F64A-34CA-DE20-5064-7F5C72C08847}"/>
              </a:ext>
            </a:extLst>
          </p:cNvPr>
          <p:cNvSpPr/>
          <p:nvPr/>
        </p:nvSpPr>
        <p:spPr>
          <a:xfrm>
            <a:off x="4572000" y="2639685"/>
            <a:ext cx="484632" cy="2941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SE"/>
          </a:p>
        </p:txBody>
      </p:sp>
      <p:sp>
        <p:nvSpPr>
          <p:cNvPr id="20" name="TextBox 19">
            <a:extLst>
              <a:ext uri="{FF2B5EF4-FFF2-40B4-BE49-F238E27FC236}">
                <a16:creationId xmlns:a16="http://schemas.microsoft.com/office/drawing/2014/main" id="{628F1029-FF36-40E9-8A97-6B39296AC5AC}"/>
              </a:ext>
            </a:extLst>
          </p:cNvPr>
          <p:cNvSpPr txBox="1"/>
          <p:nvPr/>
        </p:nvSpPr>
        <p:spPr>
          <a:xfrm>
            <a:off x="5056632" y="2584459"/>
            <a:ext cx="843501" cy="400110"/>
          </a:xfrm>
          <a:prstGeom prst="rect">
            <a:avLst/>
          </a:prstGeom>
          <a:noFill/>
        </p:spPr>
        <p:txBody>
          <a:bodyPr wrap="none" rtlCol="0">
            <a:spAutoFit/>
          </a:bodyPr>
          <a:lstStyle/>
          <a:p>
            <a:r>
              <a:rPr lang="en-GB" sz="2000" dirty="0"/>
              <a:t>Visit A</a:t>
            </a:r>
            <a:endParaRPr lang="en-SE" sz="2000" dirty="0"/>
          </a:p>
        </p:txBody>
      </p:sp>
      <p:sp>
        <p:nvSpPr>
          <p:cNvPr id="21" name="Arrow: Down 20">
            <a:extLst>
              <a:ext uri="{FF2B5EF4-FFF2-40B4-BE49-F238E27FC236}">
                <a16:creationId xmlns:a16="http://schemas.microsoft.com/office/drawing/2014/main" id="{E647D24B-9C4A-D27E-CAB0-949BFBB639FD}"/>
              </a:ext>
            </a:extLst>
          </p:cNvPr>
          <p:cNvSpPr/>
          <p:nvPr/>
        </p:nvSpPr>
        <p:spPr>
          <a:xfrm>
            <a:off x="4572000" y="4743575"/>
            <a:ext cx="484632" cy="2941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SE"/>
          </a:p>
        </p:txBody>
      </p:sp>
      <p:sp>
        <p:nvSpPr>
          <p:cNvPr id="22" name="TextBox 21">
            <a:extLst>
              <a:ext uri="{FF2B5EF4-FFF2-40B4-BE49-F238E27FC236}">
                <a16:creationId xmlns:a16="http://schemas.microsoft.com/office/drawing/2014/main" id="{54917571-3D43-40BA-4C69-8F762A0B0D80}"/>
              </a:ext>
            </a:extLst>
          </p:cNvPr>
          <p:cNvSpPr txBox="1"/>
          <p:nvPr/>
        </p:nvSpPr>
        <p:spPr>
          <a:xfrm>
            <a:off x="5056632" y="4688349"/>
            <a:ext cx="843501" cy="400110"/>
          </a:xfrm>
          <a:prstGeom prst="rect">
            <a:avLst/>
          </a:prstGeom>
          <a:noFill/>
        </p:spPr>
        <p:txBody>
          <a:bodyPr wrap="none" rtlCol="0">
            <a:spAutoFit/>
          </a:bodyPr>
          <a:lstStyle/>
          <a:p>
            <a:r>
              <a:rPr lang="en-GB" sz="2000" dirty="0"/>
              <a:t>Visit D</a:t>
            </a:r>
            <a:endParaRPr lang="en-SE" sz="2000" dirty="0"/>
          </a:p>
        </p:txBody>
      </p:sp>
      <p:sp>
        <p:nvSpPr>
          <p:cNvPr id="23" name="Arrow: Down 22">
            <a:extLst>
              <a:ext uri="{FF2B5EF4-FFF2-40B4-BE49-F238E27FC236}">
                <a16:creationId xmlns:a16="http://schemas.microsoft.com/office/drawing/2014/main" id="{86CFE078-5D32-3263-0C53-50EABE6A43A5}"/>
              </a:ext>
            </a:extLst>
          </p:cNvPr>
          <p:cNvSpPr/>
          <p:nvPr/>
        </p:nvSpPr>
        <p:spPr>
          <a:xfrm>
            <a:off x="4491990" y="445267"/>
            <a:ext cx="484632" cy="2941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SE"/>
          </a:p>
        </p:txBody>
      </p:sp>
      <p:sp>
        <p:nvSpPr>
          <p:cNvPr id="24" name="TextBox 23">
            <a:extLst>
              <a:ext uri="{FF2B5EF4-FFF2-40B4-BE49-F238E27FC236}">
                <a16:creationId xmlns:a16="http://schemas.microsoft.com/office/drawing/2014/main" id="{9CEC26F6-B30B-3A74-9310-99710209CA8F}"/>
              </a:ext>
            </a:extLst>
          </p:cNvPr>
          <p:cNvSpPr txBox="1"/>
          <p:nvPr/>
        </p:nvSpPr>
        <p:spPr>
          <a:xfrm>
            <a:off x="4976622" y="390041"/>
            <a:ext cx="1054135" cy="400110"/>
          </a:xfrm>
          <a:prstGeom prst="rect">
            <a:avLst/>
          </a:prstGeom>
          <a:noFill/>
        </p:spPr>
        <p:txBody>
          <a:bodyPr wrap="none" rtlCol="0">
            <a:spAutoFit/>
          </a:bodyPr>
          <a:lstStyle/>
          <a:p>
            <a:r>
              <a:rPr lang="en-GB" sz="2000" dirty="0"/>
              <a:t>Initialize</a:t>
            </a:r>
            <a:endParaRPr lang="en-SE" sz="2000" dirty="0"/>
          </a:p>
        </p:txBody>
      </p:sp>
    </p:spTree>
    <p:extLst>
      <p:ext uri="{BB962C8B-B14F-4D97-AF65-F5344CB8AC3E}">
        <p14:creationId xmlns:p14="http://schemas.microsoft.com/office/powerpoint/2010/main" val="3615978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6B4E3-4FF3-827E-BAA3-B643A3A724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AB135-C644-61F6-2125-7A03A014C3B1}"/>
              </a:ext>
            </a:extLst>
          </p:cNvPr>
          <p:cNvSpPr>
            <a:spLocks noGrp="1"/>
          </p:cNvSpPr>
          <p:nvPr>
            <p:ph type="title"/>
          </p:nvPr>
        </p:nvSpPr>
        <p:spPr>
          <a:xfrm>
            <a:off x="457200" y="1200468"/>
            <a:ext cx="8229600" cy="1143000"/>
          </a:xfrm>
        </p:spPr>
        <p:txBody>
          <a:bodyPr/>
          <a:lstStyle/>
          <a:p>
            <a:endParaRPr lang="en-SE"/>
          </a:p>
        </p:txBody>
      </p:sp>
      <p:sp>
        <p:nvSpPr>
          <p:cNvPr id="3" name="Content Placeholder 2">
            <a:extLst>
              <a:ext uri="{FF2B5EF4-FFF2-40B4-BE49-F238E27FC236}">
                <a16:creationId xmlns:a16="http://schemas.microsoft.com/office/drawing/2014/main" id="{1DD711FA-E8AB-FA11-F4D5-E6CA11807E15}"/>
              </a:ext>
            </a:extLst>
          </p:cNvPr>
          <p:cNvSpPr>
            <a:spLocks noGrp="1"/>
          </p:cNvSpPr>
          <p:nvPr>
            <p:ph idx="1"/>
          </p:nvPr>
        </p:nvSpPr>
        <p:spPr/>
        <p:txBody>
          <a:bodyPr/>
          <a:lstStyle/>
          <a:p>
            <a:endParaRPr lang="en-SE" dirty="0"/>
          </a:p>
        </p:txBody>
      </p:sp>
      <p:pic>
        <p:nvPicPr>
          <p:cNvPr id="7" name="Picture 6">
            <a:extLst>
              <a:ext uri="{FF2B5EF4-FFF2-40B4-BE49-F238E27FC236}">
                <a16:creationId xmlns:a16="http://schemas.microsoft.com/office/drawing/2014/main" id="{724A7782-28C0-B2E2-A8D0-DEE134902E9C}"/>
              </a:ext>
            </a:extLst>
          </p:cNvPr>
          <p:cNvPicPr>
            <a:picLocks noChangeAspect="1"/>
          </p:cNvPicPr>
          <p:nvPr/>
        </p:nvPicPr>
        <p:blipFill>
          <a:blip r:embed="rId2"/>
          <a:srcRect/>
          <a:stretch/>
        </p:blipFill>
        <p:spPr>
          <a:xfrm>
            <a:off x="42367" y="938259"/>
            <a:ext cx="9059266" cy="1733340"/>
          </a:xfrm>
          <a:prstGeom prst="rect">
            <a:avLst/>
          </a:prstGeom>
        </p:spPr>
      </p:pic>
      <p:pic>
        <p:nvPicPr>
          <p:cNvPr id="9" name="Picture 8">
            <a:extLst>
              <a:ext uri="{FF2B5EF4-FFF2-40B4-BE49-F238E27FC236}">
                <a16:creationId xmlns:a16="http://schemas.microsoft.com/office/drawing/2014/main" id="{6C85FB28-0144-87B0-5B98-26982BF42E18}"/>
              </a:ext>
            </a:extLst>
          </p:cNvPr>
          <p:cNvPicPr>
            <a:picLocks noChangeAspect="1"/>
          </p:cNvPicPr>
          <p:nvPr/>
        </p:nvPicPr>
        <p:blipFill>
          <a:blip r:embed="rId3"/>
          <a:srcRect/>
          <a:stretch/>
        </p:blipFill>
        <p:spPr>
          <a:xfrm>
            <a:off x="-27248" y="3019084"/>
            <a:ext cx="9144000" cy="1701985"/>
          </a:xfrm>
          <a:prstGeom prst="rect">
            <a:avLst/>
          </a:prstGeom>
        </p:spPr>
      </p:pic>
      <p:pic>
        <p:nvPicPr>
          <p:cNvPr id="11" name="Picture 10">
            <a:extLst>
              <a:ext uri="{FF2B5EF4-FFF2-40B4-BE49-F238E27FC236}">
                <a16:creationId xmlns:a16="http://schemas.microsoft.com/office/drawing/2014/main" id="{792973FE-B49F-26ED-3F54-E34EFF9A1011}"/>
              </a:ext>
            </a:extLst>
          </p:cNvPr>
          <p:cNvPicPr>
            <a:picLocks noChangeAspect="1"/>
          </p:cNvPicPr>
          <p:nvPr/>
        </p:nvPicPr>
        <p:blipFill>
          <a:blip r:embed="rId4"/>
          <a:srcRect/>
          <a:stretch/>
        </p:blipFill>
        <p:spPr>
          <a:xfrm>
            <a:off x="42367" y="5075985"/>
            <a:ext cx="9059266" cy="1782015"/>
          </a:xfrm>
          <a:prstGeom prst="rect">
            <a:avLst/>
          </a:prstGeom>
        </p:spPr>
      </p:pic>
      <p:sp>
        <p:nvSpPr>
          <p:cNvPr id="19" name="Arrow: Down 18">
            <a:extLst>
              <a:ext uri="{FF2B5EF4-FFF2-40B4-BE49-F238E27FC236}">
                <a16:creationId xmlns:a16="http://schemas.microsoft.com/office/drawing/2014/main" id="{BEDDA705-C77C-AA81-AC66-38E1CA1224E3}"/>
              </a:ext>
            </a:extLst>
          </p:cNvPr>
          <p:cNvSpPr/>
          <p:nvPr/>
        </p:nvSpPr>
        <p:spPr>
          <a:xfrm>
            <a:off x="4572000" y="2639685"/>
            <a:ext cx="484632" cy="2941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SE"/>
          </a:p>
        </p:txBody>
      </p:sp>
      <p:sp>
        <p:nvSpPr>
          <p:cNvPr id="20" name="TextBox 19">
            <a:extLst>
              <a:ext uri="{FF2B5EF4-FFF2-40B4-BE49-F238E27FC236}">
                <a16:creationId xmlns:a16="http://schemas.microsoft.com/office/drawing/2014/main" id="{68E50FBD-B8B1-82E0-173F-E2F8D2E574E5}"/>
              </a:ext>
            </a:extLst>
          </p:cNvPr>
          <p:cNvSpPr txBox="1"/>
          <p:nvPr/>
        </p:nvSpPr>
        <p:spPr>
          <a:xfrm>
            <a:off x="5056632" y="2584459"/>
            <a:ext cx="843501" cy="400110"/>
          </a:xfrm>
          <a:prstGeom prst="rect">
            <a:avLst/>
          </a:prstGeom>
          <a:noFill/>
        </p:spPr>
        <p:txBody>
          <a:bodyPr wrap="none" rtlCol="0">
            <a:spAutoFit/>
          </a:bodyPr>
          <a:lstStyle/>
          <a:p>
            <a:r>
              <a:rPr lang="en-GB" sz="2000" dirty="0"/>
              <a:t>Visit C</a:t>
            </a:r>
            <a:endParaRPr lang="en-SE" sz="2000" dirty="0"/>
          </a:p>
        </p:txBody>
      </p:sp>
      <p:sp>
        <p:nvSpPr>
          <p:cNvPr id="21" name="Arrow: Down 20">
            <a:extLst>
              <a:ext uri="{FF2B5EF4-FFF2-40B4-BE49-F238E27FC236}">
                <a16:creationId xmlns:a16="http://schemas.microsoft.com/office/drawing/2014/main" id="{862E455F-D830-E2D5-D78E-3F82C11911B4}"/>
              </a:ext>
            </a:extLst>
          </p:cNvPr>
          <p:cNvSpPr/>
          <p:nvPr/>
        </p:nvSpPr>
        <p:spPr>
          <a:xfrm>
            <a:off x="4572000" y="4743575"/>
            <a:ext cx="484632" cy="2941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SE"/>
          </a:p>
        </p:txBody>
      </p:sp>
      <p:sp>
        <p:nvSpPr>
          <p:cNvPr id="22" name="TextBox 21">
            <a:extLst>
              <a:ext uri="{FF2B5EF4-FFF2-40B4-BE49-F238E27FC236}">
                <a16:creationId xmlns:a16="http://schemas.microsoft.com/office/drawing/2014/main" id="{446D1684-E26C-38AD-4585-70AA7D2A0C3B}"/>
              </a:ext>
            </a:extLst>
          </p:cNvPr>
          <p:cNvSpPr txBox="1"/>
          <p:nvPr/>
        </p:nvSpPr>
        <p:spPr>
          <a:xfrm>
            <a:off x="5056632" y="4688349"/>
            <a:ext cx="843501" cy="400110"/>
          </a:xfrm>
          <a:prstGeom prst="rect">
            <a:avLst/>
          </a:prstGeom>
          <a:noFill/>
        </p:spPr>
        <p:txBody>
          <a:bodyPr wrap="none" rtlCol="0">
            <a:spAutoFit/>
          </a:bodyPr>
          <a:lstStyle/>
          <a:p>
            <a:r>
              <a:rPr lang="en-GB" sz="2000" dirty="0"/>
              <a:t>Visit E</a:t>
            </a:r>
            <a:endParaRPr lang="en-SE" sz="2000" dirty="0"/>
          </a:p>
        </p:txBody>
      </p:sp>
      <p:sp>
        <p:nvSpPr>
          <p:cNvPr id="4" name="Arrow: Down 3">
            <a:extLst>
              <a:ext uri="{FF2B5EF4-FFF2-40B4-BE49-F238E27FC236}">
                <a16:creationId xmlns:a16="http://schemas.microsoft.com/office/drawing/2014/main" id="{95746279-3B0A-75FD-F4FF-021F2F74467D}"/>
              </a:ext>
            </a:extLst>
          </p:cNvPr>
          <p:cNvSpPr/>
          <p:nvPr/>
        </p:nvSpPr>
        <p:spPr>
          <a:xfrm>
            <a:off x="4572000" y="593375"/>
            <a:ext cx="484632" cy="2941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SE"/>
          </a:p>
        </p:txBody>
      </p:sp>
      <p:sp>
        <p:nvSpPr>
          <p:cNvPr id="5" name="TextBox 4">
            <a:extLst>
              <a:ext uri="{FF2B5EF4-FFF2-40B4-BE49-F238E27FC236}">
                <a16:creationId xmlns:a16="http://schemas.microsoft.com/office/drawing/2014/main" id="{8E1B3021-9142-7044-166C-6A166981C2FC}"/>
              </a:ext>
            </a:extLst>
          </p:cNvPr>
          <p:cNvSpPr txBox="1"/>
          <p:nvPr/>
        </p:nvSpPr>
        <p:spPr>
          <a:xfrm>
            <a:off x="5056632" y="538149"/>
            <a:ext cx="843501" cy="400110"/>
          </a:xfrm>
          <a:prstGeom prst="rect">
            <a:avLst/>
          </a:prstGeom>
          <a:noFill/>
        </p:spPr>
        <p:txBody>
          <a:bodyPr wrap="none" rtlCol="0">
            <a:spAutoFit/>
          </a:bodyPr>
          <a:lstStyle/>
          <a:p>
            <a:r>
              <a:rPr lang="en-GB" sz="2000" dirty="0"/>
              <a:t>Visit B</a:t>
            </a:r>
            <a:endParaRPr lang="en-SE" sz="2000" dirty="0"/>
          </a:p>
        </p:txBody>
      </p:sp>
      <p:sp>
        <p:nvSpPr>
          <p:cNvPr id="10" name="TextBox 9">
            <a:extLst>
              <a:ext uri="{FF2B5EF4-FFF2-40B4-BE49-F238E27FC236}">
                <a16:creationId xmlns:a16="http://schemas.microsoft.com/office/drawing/2014/main" id="{871AA5BF-A96E-CA45-9D42-5BD5C6C9B9C3}"/>
              </a:ext>
            </a:extLst>
          </p:cNvPr>
          <p:cNvSpPr txBox="1"/>
          <p:nvPr/>
        </p:nvSpPr>
        <p:spPr>
          <a:xfrm>
            <a:off x="742950" y="4465823"/>
            <a:ext cx="301686" cy="369332"/>
          </a:xfrm>
          <a:prstGeom prst="rect">
            <a:avLst/>
          </a:prstGeom>
          <a:solidFill>
            <a:schemeClr val="bg1"/>
          </a:solidFill>
        </p:spPr>
        <p:txBody>
          <a:bodyPr wrap="none" rtlCol="0">
            <a:spAutoFit/>
          </a:bodyPr>
          <a:lstStyle/>
          <a:p>
            <a:r>
              <a:rPr lang="en-GB" b="1" dirty="0"/>
              <a:t>8</a:t>
            </a:r>
            <a:endParaRPr lang="en-SE" b="1" dirty="0"/>
          </a:p>
        </p:txBody>
      </p:sp>
      <p:sp>
        <p:nvSpPr>
          <p:cNvPr id="12" name="TextBox 11">
            <a:extLst>
              <a:ext uri="{FF2B5EF4-FFF2-40B4-BE49-F238E27FC236}">
                <a16:creationId xmlns:a16="http://schemas.microsoft.com/office/drawing/2014/main" id="{915ECFFE-3BFD-505A-EDFB-DA2AE901BE07}"/>
              </a:ext>
            </a:extLst>
          </p:cNvPr>
          <p:cNvSpPr txBox="1"/>
          <p:nvPr/>
        </p:nvSpPr>
        <p:spPr>
          <a:xfrm>
            <a:off x="1546909" y="4504072"/>
            <a:ext cx="293670" cy="338554"/>
          </a:xfrm>
          <a:prstGeom prst="rect">
            <a:avLst/>
          </a:prstGeom>
          <a:solidFill>
            <a:schemeClr val="bg1"/>
          </a:solidFill>
        </p:spPr>
        <p:txBody>
          <a:bodyPr wrap="none" rtlCol="0">
            <a:spAutoFit/>
          </a:bodyPr>
          <a:lstStyle/>
          <a:p>
            <a:r>
              <a:rPr lang="en-GB" sz="1600" b="1" dirty="0"/>
              <a:t>C</a:t>
            </a:r>
            <a:endParaRPr lang="en-SE" sz="1600" b="1" dirty="0"/>
          </a:p>
        </p:txBody>
      </p:sp>
      <p:sp>
        <p:nvSpPr>
          <p:cNvPr id="13" name="Oval 12">
            <a:extLst>
              <a:ext uri="{FF2B5EF4-FFF2-40B4-BE49-F238E27FC236}">
                <a16:creationId xmlns:a16="http://schemas.microsoft.com/office/drawing/2014/main" id="{3EAD8D79-60DA-C90E-985E-B10E8722357C}"/>
              </a:ext>
            </a:extLst>
          </p:cNvPr>
          <p:cNvSpPr/>
          <p:nvPr/>
        </p:nvSpPr>
        <p:spPr>
          <a:xfrm>
            <a:off x="723916" y="4537527"/>
            <a:ext cx="293669" cy="293669"/>
          </a:xfrm>
          <a:prstGeom prst="ellipse">
            <a:avLst/>
          </a:prstGeom>
          <a:noFill/>
          <a:ln>
            <a:solidFill>
              <a:srgbClr val="BD25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14" name="TextBox 13">
            <a:extLst>
              <a:ext uri="{FF2B5EF4-FFF2-40B4-BE49-F238E27FC236}">
                <a16:creationId xmlns:a16="http://schemas.microsoft.com/office/drawing/2014/main" id="{068E93C0-44AF-7918-87B9-5A4FE820050E}"/>
              </a:ext>
            </a:extLst>
          </p:cNvPr>
          <p:cNvSpPr txBox="1"/>
          <p:nvPr/>
        </p:nvSpPr>
        <p:spPr>
          <a:xfrm>
            <a:off x="1566905" y="4437483"/>
            <a:ext cx="184731" cy="369332"/>
          </a:xfrm>
          <a:prstGeom prst="rect">
            <a:avLst/>
          </a:prstGeom>
          <a:solidFill>
            <a:schemeClr val="bg1"/>
          </a:solidFill>
        </p:spPr>
        <p:txBody>
          <a:bodyPr wrap="none" rtlCol="0">
            <a:spAutoFit/>
          </a:bodyPr>
          <a:lstStyle/>
          <a:p>
            <a:endParaRPr lang="en-SE" b="1" dirty="0"/>
          </a:p>
        </p:txBody>
      </p:sp>
      <p:sp>
        <p:nvSpPr>
          <p:cNvPr id="15" name="Oval 14">
            <a:extLst>
              <a:ext uri="{FF2B5EF4-FFF2-40B4-BE49-F238E27FC236}">
                <a16:creationId xmlns:a16="http://schemas.microsoft.com/office/drawing/2014/main" id="{2632C2EE-2AF0-2F82-FF09-5C39550DD8D1}"/>
              </a:ext>
            </a:extLst>
          </p:cNvPr>
          <p:cNvSpPr/>
          <p:nvPr/>
        </p:nvSpPr>
        <p:spPr>
          <a:xfrm>
            <a:off x="1536441" y="4520617"/>
            <a:ext cx="293669" cy="293669"/>
          </a:xfrm>
          <a:prstGeom prst="ellipse">
            <a:avLst/>
          </a:prstGeom>
          <a:noFill/>
          <a:ln>
            <a:solidFill>
              <a:srgbClr val="BD25B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C</a:t>
            </a:r>
            <a:endParaRPr lang="en-SE" b="1" dirty="0">
              <a:solidFill>
                <a:schemeClr val="tx1"/>
              </a:solidFill>
            </a:endParaRPr>
          </a:p>
        </p:txBody>
      </p:sp>
      <p:pic>
        <p:nvPicPr>
          <p:cNvPr id="23" name="Picture 22">
            <a:extLst>
              <a:ext uri="{FF2B5EF4-FFF2-40B4-BE49-F238E27FC236}">
                <a16:creationId xmlns:a16="http://schemas.microsoft.com/office/drawing/2014/main" id="{54A73BD1-9C43-0869-3951-0205D1478395}"/>
              </a:ext>
            </a:extLst>
          </p:cNvPr>
          <p:cNvPicPr>
            <a:picLocks noChangeAspect="1"/>
          </p:cNvPicPr>
          <p:nvPr/>
        </p:nvPicPr>
        <p:blipFill>
          <a:blip r:embed="rId5"/>
          <a:stretch>
            <a:fillRect/>
          </a:stretch>
        </p:blipFill>
        <p:spPr>
          <a:xfrm>
            <a:off x="8777049" y="5484480"/>
            <a:ext cx="196139" cy="287670"/>
          </a:xfrm>
          <a:prstGeom prst="rect">
            <a:avLst/>
          </a:prstGeom>
        </p:spPr>
      </p:pic>
      <p:cxnSp>
        <p:nvCxnSpPr>
          <p:cNvPr id="25" name="Straight Connector 24">
            <a:extLst>
              <a:ext uri="{FF2B5EF4-FFF2-40B4-BE49-F238E27FC236}">
                <a16:creationId xmlns:a16="http://schemas.microsoft.com/office/drawing/2014/main" id="{0F88B61E-04E3-6102-60A5-409A4C05BC4E}"/>
              </a:ext>
            </a:extLst>
          </p:cNvPr>
          <p:cNvCxnSpPr>
            <a:cxnSpLocks/>
          </p:cNvCxnSpPr>
          <p:nvPr/>
        </p:nvCxnSpPr>
        <p:spPr>
          <a:xfrm>
            <a:off x="8792241" y="5507340"/>
            <a:ext cx="196139" cy="175447"/>
          </a:xfrm>
          <a:prstGeom prst="line">
            <a:avLst/>
          </a:prstGeom>
          <a:ln w="952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96853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30117-F904-6248-A980-20649124EABD}"/>
              </a:ext>
            </a:extLst>
          </p:cNvPr>
          <p:cNvSpPr>
            <a:spLocks noGrp="1"/>
          </p:cNvSpPr>
          <p:nvPr>
            <p:ph type="title"/>
          </p:nvPr>
        </p:nvSpPr>
        <p:spPr/>
        <p:txBody>
          <a:bodyPr>
            <a:normAutofit/>
          </a:bodyPr>
          <a:lstStyle/>
          <a:p>
            <a:r>
              <a:rPr lang="en-US" altLang="zh-CN" dirty="0"/>
              <a:t>Topological Sort </a:t>
            </a:r>
            <a:r>
              <a:rPr lang="en-GB" altLang="zh-CN" dirty="0"/>
              <a:t>Example 2</a:t>
            </a:r>
            <a:endParaRPr lang="en-US" dirty="0"/>
          </a:p>
        </p:txBody>
      </p:sp>
      <p:sp>
        <p:nvSpPr>
          <p:cNvPr id="7" name="Oval 6">
            <a:extLst>
              <a:ext uri="{FF2B5EF4-FFF2-40B4-BE49-F238E27FC236}">
                <a16:creationId xmlns:a16="http://schemas.microsoft.com/office/drawing/2014/main" id="{8D955ABE-B04F-B846-BDC4-F69E2A70C951}"/>
              </a:ext>
            </a:extLst>
          </p:cNvPr>
          <p:cNvSpPr/>
          <p:nvPr/>
        </p:nvSpPr>
        <p:spPr>
          <a:xfrm>
            <a:off x="2121842" y="3162731"/>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23F9417C-502B-024B-8D2B-BCFC53A79075}"/>
              </a:ext>
            </a:extLst>
          </p:cNvPr>
          <p:cNvCxnSpPr>
            <a:cxnSpLocks/>
            <a:stCxn id="22" idx="1"/>
            <a:endCxn id="7" idx="5"/>
          </p:cNvCxnSpPr>
          <p:nvPr/>
        </p:nvCxnSpPr>
        <p:spPr>
          <a:xfrm flipH="1" flipV="1">
            <a:off x="2519862" y="3578210"/>
            <a:ext cx="934059" cy="1090836"/>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850022-6149-3941-969D-E6D4CB99FF71}"/>
              </a:ext>
            </a:extLst>
          </p:cNvPr>
          <p:cNvCxnSpPr>
            <a:cxnSpLocks/>
            <a:stCxn id="23" idx="5"/>
            <a:endCxn id="26" idx="0"/>
          </p:cNvCxnSpPr>
          <p:nvPr/>
        </p:nvCxnSpPr>
        <p:spPr>
          <a:xfrm>
            <a:off x="4192498" y="3947522"/>
            <a:ext cx="1114828" cy="2025913"/>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34E2604-2288-5D49-8CFD-3268C4CCF192}"/>
              </a:ext>
            </a:extLst>
          </p:cNvPr>
          <p:cNvCxnSpPr>
            <a:cxnSpLocks/>
            <a:stCxn id="27" idx="7"/>
            <a:endCxn id="22" idx="3"/>
          </p:cNvCxnSpPr>
          <p:nvPr/>
        </p:nvCxnSpPr>
        <p:spPr>
          <a:xfrm flipV="1">
            <a:off x="2984470" y="5013241"/>
            <a:ext cx="469451" cy="470850"/>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90D96F4-71F1-2B41-8DB8-24B7D8F480AB}"/>
              </a:ext>
            </a:extLst>
          </p:cNvPr>
          <p:cNvCxnSpPr>
            <a:cxnSpLocks/>
            <a:stCxn id="23" idx="2"/>
            <a:endCxn id="7" idx="6"/>
          </p:cNvCxnSpPr>
          <p:nvPr/>
        </p:nvCxnSpPr>
        <p:spPr>
          <a:xfrm flipH="1" flipV="1">
            <a:off x="2588150" y="3406113"/>
            <a:ext cx="1206329" cy="369312"/>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5469227-6174-4E45-A289-3BCC762E99B0}"/>
              </a:ext>
            </a:extLst>
          </p:cNvPr>
          <p:cNvCxnSpPr>
            <a:cxnSpLocks/>
            <a:stCxn id="25" idx="4"/>
            <a:endCxn id="24" idx="0"/>
          </p:cNvCxnSpPr>
          <p:nvPr/>
        </p:nvCxnSpPr>
        <p:spPr>
          <a:xfrm>
            <a:off x="730576" y="4849130"/>
            <a:ext cx="233154" cy="907873"/>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8EF68C0-11D8-EE48-898E-626DFA2477D8}"/>
              </a:ext>
            </a:extLst>
          </p:cNvPr>
          <p:cNvCxnSpPr>
            <a:cxnSpLocks/>
            <a:stCxn id="7" idx="4"/>
            <a:endCxn id="28" idx="0"/>
          </p:cNvCxnSpPr>
          <p:nvPr/>
        </p:nvCxnSpPr>
        <p:spPr>
          <a:xfrm flipH="1">
            <a:off x="2023960" y="3649494"/>
            <a:ext cx="331037" cy="890952"/>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FA4D3E7-2AC6-9745-82C1-0E60A9897AB3}"/>
              </a:ext>
            </a:extLst>
          </p:cNvPr>
          <p:cNvCxnSpPr>
            <a:cxnSpLocks/>
            <a:stCxn id="28" idx="4"/>
            <a:endCxn id="27" idx="1"/>
          </p:cNvCxnSpPr>
          <p:nvPr/>
        </p:nvCxnSpPr>
        <p:spPr>
          <a:xfrm>
            <a:off x="2023960" y="5027209"/>
            <a:ext cx="630779" cy="456882"/>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91650E4-3D56-7644-9F34-457FE379CB4A}"/>
              </a:ext>
            </a:extLst>
          </p:cNvPr>
          <p:cNvCxnSpPr>
            <a:cxnSpLocks/>
            <a:stCxn id="24" idx="7"/>
            <a:endCxn id="28" idx="3"/>
          </p:cNvCxnSpPr>
          <p:nvPr/>
        </p:nvCxnSpPr>
        <p:spPr>
          <a:xfrm flipV="1">
            <a:off x="1128595" y="4955925"/>
            <a:ext cx="730499" cy="872361"/>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72EEBD6-4844-5242-A4AE-0D74BEE9A684}"/>
              </a:ext>
            </a:extLst>
          </p:cNvPr>
          <p:cNvCxnSpPr>
            <a:cxnSpLocks/>
            <a:stCxn id="24" idx="6"/>
            <a:endCxn id="26" idx="3"/>
          </p:cNvCxnSpPr>
          <p:nvPr/>
        </p:nvCxnSpPr>
        <p:spPr>
          <a:xfrm>
            <a:off x="1196884" y="6000385"/>
            <a:ext cx="3945577" cy="388528"/>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452096D-2025-464C-9880-447EC8466723}"/>
              </a:ext>
            </a:extLst>
          </p:cNvPr>
          <p:cNvCxnSpPr>
            <a:cxnSpLocks/>
            <a:stCxn id="27" idx="6"/>
            <a:endCxn id="26" idx="2"/>
          </p:cNvCxnSpPr>
          <p:nvPr/>
        </p:nvCxnSpPr>
        <p:spPr>
          <a:xfrm>
            <a:off x="3052759" y="5656189"/>
            <a:ext cx="2021413" cy="560628"/>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489A45F-26BC-6448-8C5D-BEBE1D9EB1FE}"/>
              </a:ext>
            </a:extLst>
          </p:cNvPr>
          <p:cNvCxnSpPr>
            <a:cxnSpLocks/>
            <a:stCxn id="27" idx="2"/>
            <a:endCxn id="24" idx="6"/>
          </p:cNvCxnSpPr>
          <p:nvPr/>
        </p:nvCxnSpPr>
        <p:spPr>
          <a:xfrm flipH="1">
            <a:off x="1196884" y="5656189"/>
            <a:ext cx="1389567" cy="344195"/>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DEBBFF8-8C40-D149-8672-E6E9AF8AF93B}"/>
              </a:ext>
            </a:extLst>
          </p:cNvPr>
          <p:cNvCxnSpPr>
            <a:cxnSpLocks/>
            <a:stCxn id="25" idx="6"/>
            <a:endCxn id="28" idx="2"/>
          </p:cNvCxnSpPr>
          <p:nvPr/>
        </p:nvCxnSpPr>
        <p:spPr>
          <a:xfrm>
            <a:off x="963730" y="4605748"/>
            <a:ext cx="827076" cy="178080"/>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D597CEE-D9C8-D54D-BD60-AD42BF9D2910}"/>
              </a:ext>
            </a:extLst>
          </p:cNvPr>
          <p:cNvCxnSpPr>
            <a:cxnSpLocks/>
            <a:stCxn id="22" idx="2"/>
            <a:endCxn id="28" idx="6"/>
          </p:cNvCxnSpPr>
          <p:nvPr/>
        </p:nvCxnSpPr>
        <p:spPr>
          <a:xfrm flipH="1" flipV="1">
            <a:off x="2257114" y="4783828"/>
            <a:ext cx="1128518" cy="57316"/>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9F720F3-7C76-3046-8E9E-26044C0A4039}"/>
              </a:ext>
            </a:extLst>
          </p:cNvPr>
          <p:cNvCxnSpPr>
            <a:cxnSpLocks/>
            <a:stCxn id="7" idx="3"/>
            <a:endCxn id="25" idx="7"/>
          </p:cNvCxnSpPr>
          <p:nvPr/>
        </p:nvCxnSpPr>
        <p:spPr>
          <a:xfrm flipH="1">
            <a:off x="895441" y="3578210"/>
            <a:ext cx="1294689" cy="85544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D189E5A1-6898-E64F-BD8F-4FD94AFA022B}"/>
              </a:ext>
            </a:extLst>
          </p:cNvPr>
          <p:cNvSpPr/>
          <p:nvPr/>
        </p:nvSpPr>
        <p:spPr>
          <a:xfrm>
            <a:off x="3385632" y="4597762"/>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069C99DA-A9A0-0D49-BFEA-0CA2EF5160FF}"/>
              </a:ext>
            </a:extLst>
          </p:cNvPr>
          <p:cNvSpPr/>
          <p:nvPr/>
        </p:nvSpPr>
        <p:spPr>
          <a:xfrm>
            <a:off x="3794479" y="3532043"/>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FB23D43E-372A-6F43-A447-8C0610D2BE01}"/>
              </a:ext>
            </a:extLst>
          </p:cNvPr>
          <p:cNvSpPr/>
          <p:nvPr/>
        </p:nvSpPr>
        <p:spPr>
          <a:xfrm>
            <a:off x="730576" y="5757003"/>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0C0984E8-F267-C743-BC0D-D9BC3BEF7C0E}"/>
              </a:ext>
            </a:extLst>
          </p:cNvPr>
          <p:cNvSpPr/>
          <p:nvPr/>
        </p:nvSpPr>
        <p:spPr>
          <a:xfrm>
            <a:off x="497422" y="4362366"/>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78D47AE4-E942-9B4F-8E02-A7B83B56B392}"/>
              </a:ext>
            </a:extLst>
          </p:cNvPr>
          <p:cNvSpPr/>
          <p:nvPr/>
        </p:nvSpPr>
        <p:spPr>
          <a:xfrm>
            <a:off x="5074172" y="5973435"/>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ABF6ADA6-1C9E-2349-A5FB-4100F0FE24B6}"/>
              </a:ext>
            </a:extLst>
          </p:cNvPr>
          <p:cNvSpPr/>
          <p:nvPr/>
        </p:nvSpPr>
        <p:spPr>
          <a:xfrm>
            <a:off x="2586451" y="5412807"/>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570B1F7D-6058-C24F-86DA-BE83D889D3FD}"/>
              </a:ext>
            </a:extLst>
          </p:cNvPr>
          <p:cNvSpPr/>
          <p:nvPr/>
        </p:nvSpPr>
        <p:spPr>
          <a:xfrm>
            <a:off x="1790806" y="4540446"/>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D2037DE3-0394-6541-B907-10FE6FBF2B67}"/>
              </a:ext>
            </a:extLst>
          </p:cNvPr>
          <p:cNvCxnSpPr>
            <a:cxnSpLocks/>
            <a:stCxn id="23" idx="4"/>
            <a:endCxn id="22" idx="0"/>
          </p:cNvCxnSpPr>
          <p:nvPr/>
        </p:nvCxnSpPr>
        <p:spPr>
          <a:xfrm flipH="1">
            <a:off x="3618786" y="4018806"/>
            <a:ext cx="408847" cy="578956"/>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320A10CF-62B0-804E-B772-E250F8670953}"/>
              </a:ext>
            </a:extLst>
          </p:cNvPr>
          <p:cNvCxnSpPr>
            <a:cxnSpLocks/>
            <a:stCxn id="22" idx="5"/>
            <a:endCxn id="26" idx="1"/>
          </p:cNvCxnSpPr>
          <p:nvPr/>
        </p:nvCxnSpPr>
        <p:spPr>
          <a:xfrm>
            <a:off x="3783651" y="5013241"/>
            <a:ext cx="1358809" cy="1031478"/>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E303E7F2-CFCE-8F43-88AA-82D63F999B76}"/>
              </a:ext>
            </a:extLst>
          </p:cNvPr>
          <p:cNvSpPr txBox="1"/>
          <p:nvPr/>
        </p:nvSpPr>
        <p:spPr>
          <a:xfrm>
            <a:off x="3114827" y="5197726"/>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868A567-948F-FD47-A1E6-39E4ADDC65E6}"/>
              </a:ext>
            </a:extLst>
          </p:cNvPr>
          <p:cNvSpPr txBox="1"/>
          <p:nvPr/>
        </p:nvSpPr>
        <p:spPr>
          <a:xfrm>
            <a:off x="3683608" y="4227896"/>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3</a:t>
            </a:r>
            <a:endParaRPr lang="en-US" sz="11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75363AF-2034-004E-9534-C5B0EABCC6A2}"/>
              </a:ext>
            </a:extLst>
          </p:cNvPr>
          <p:cNvSpPr txBox="1"/>
          <p:nvPr/>
        </p:nvSpPr>
        <p:spPr>
          <a:xfrm>
            <a:off x="2187437" y="5167773"/>
            <a:ext cx="209449"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6</a:t>
            </a:r>
            <a:endParaRPr lang="en-US" sz="11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E9402DA7-B824-AF43-B8EE-C5F561AB60FF}"/>
              </a:ext>
            </a:extLst>
          </p:cNvPr>
          <p:cNvSpPr txBox="1"/>
          <p:nvPr/>
        </p:nvSpPr>
        <p:spPr>
          <a:xfrm>
            <a:off x="2079216" y="4031015"/>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4</a:t>
            </a:r>
            <a:endParaRPr lang="en-US" sz="11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BC2CE0A-B6DF-F94B-B2F5-5DD3C3EFC581}"/>
              </a:ext>
            </a:extLst>
          </p:cNvPr>
          <p:cNvSpPr txBox="1"/>
          <p:nvPr/>
        </p:nvSpPr>
        <p:spPr>
          <a:xfrm>
            <a:off x="2856196" y="4010325"/>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12</a:t>
            </a:r>
            <a:endParaRPr lang="en-US" sz="11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26972CD-5E5A-1B4D-9A09-3DAFF653278A}"/>
              </a:ext>
            </a:extLst>
          </p:cNvPr>
          <p:cNvSpPr txBox="1"/>
          <p:nvPr/>
        </p:nvSpPr>
        <p:spPr>
          <a:xfrm>
            <a:off x="1238610" y="4641787"/>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8</a:t>
            </a:r>
            <a:endParaRPr lang="en-US" sz="11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3378F133-5E56-6747-BA9D-7D61BD19CD31}"/>
              </a:ext>
            </a:extLst>
          </p:cNvPr>
          <p:cNvSpPr txBox="1"/>
          <p:nvPr/>
        </p:nvSpPr>
        <p:spPr>
          <a:xfrm>
            <a:off x="3145635" y="3493569"/>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15</a:t>
            </a:r>
            <a:endParaRPr lang="en-US" sz="11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D4C86028-F933-7D4D-9072-76E3FD358A6C}"/>
              </a:ext>
            </a:extLst>
          </p:cNvPr>
          <p:cNvSpPr txBox="1"/>
          <p:nvPr/>
        </p:nvSpPr>
        <p:spPr>
          <a:xfrm>
            <a:off x="1438061" y="3920202"/>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5</a:t>
            </a:r>
            <a:endParaRPr lang="en-US" sz="11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3D275694-7268-6B49-904B-CC94DC0C886E}"/>
              </a:ext>
            </a:extLst>
          </p:cNvPr>
          <p:cNvSpPr txBox="1"/>
          <p:nvPr/>
        </p:nvSpPr>
        <p:spPr>
          <a:xfrm>
            <a:off x="2723156" y="4710772"/>
            <a:ext cx="209449"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7</a:t>
            </a:r>
            <a:endParaRPr lang="en-US" sz="11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5E9D14EA-CE45-8040-BD1A-BED35B39E0F8}"/>
              </a:ext>
            </a:extLst>
          </p:cNvPr>
          <p:cNvSpPr txBox="1"/>
          <p:nvPr/>
        </p:nvSpPr>
        <p:spPr>
          <a:xfrm>
            <a:off x="748867" y="5186618"/>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9</a:t>
            </a:r>
            <a:endParaRPr lang="en-US" sz="11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1B0DCA97-DDFB-424A-BF17-0865171B9A62}"/>
              </a:ext>
            </a:extLst>
          </p:cNvPr>
          <p:cNvSpPr txBox="1"/>
          <p:nvPr/>
        </p:nvSpPr>
        <p:spPr>
          <a:xfrm>
            <a:off x="1438694" y="5232110"/>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5</a:t>
            </a:r>
            <a:endParaRPr lang="en-US" sz="11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38A319C-65B2-1C42-ACEA-7168934F8E8E}"/>
              </a:ext>
            </a:extLst>
          </p:cNvPr>
          <p:cNvSpPr txBox="1"/>
          <p:nvPr/>
        </p:nvSpPr>
        <p:spPr>
          <a:xfrm>
            <a:off x="1879350" y="5706980"/>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4</a:t>
            </a:r>
            <a:endParaRPr lang="en-US" sz="11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35195A04-361F-1840-8DEC-FD8046AED27F}"/>
              </a:ext>
            </a:extLst>
          </p:cNvPr>
          <p:cNvSpPr txBox="1"/>
          <p:nvPr/>
        </p:nvSpPr>
        <p:spPr>
          <a:xfrm>
            <a:off x="4190900" y="5318471"/>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11</a:t>
            </a:r>
            <a:endParaRPr lang="en-US" sz="11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316C29FD-A84E-7544-A4CF-FD5AEC67CBC3}"/>
              </a:ext>
            </a:extLst>
          </p:cNvPr>
          <p:cNvSpPr txBox="1"/>
          <p:nvPr/>
        </p:nvSpPr>
        <p:spPr>
          <a:xfrm>
            <a:off x="4532671" y="4696036"/>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9</a:t>
            </a:r>
            <a:endParaRPr lang="en-US" sz="110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00FE8611-7449-ED45-9642-FDB6B20793F2}"/>
              </a:ext>
            </a:extLst>
          </p:cNvPr>
          <p:cNvSpPr txBox="1"/>
          <p:nvPr/>
        </p:nvSpPr>
        <p:spPr>
          <a:xfrm>
            <a:off x="3594188" y="5777830"/>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13</a:t>
            </a:r>
            <a:endParaRPr lang="en-US" sz="1100"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91A02A50-CAC1-D740-A856-387BFB5C9A2C}"/>
              </a:ext>
            </a:extLst>
          </p:cNvPr>
          <p:cNvSpPr txBox="1"/>
          <p:nvPr/>
        </p:nvSpPr>
        <p:spPr>
          <a:xfrm>
            <a:off x="2860757" y="6087242"/>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20</a:t>
            </a:r>
            <a:endParaRPr lang="en-US" sz="1100" dirty="0">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075AB891-0389-294A-A10D-580055FE6ED7}"/>
              </a:ext>
            </a:extLst>
          </p:cNvPr>
          <p:cNvSpPr/>
          <p:nvPr/>
        </p:nvSpPr>
        <p:spPr>
          <a:xfrm>
            <a:off x="6555851" y="2015778"/>
            <a:ext cx="1039195" cy="338554"/>
          </a:xfrm>
          <a:prstGeom prst="rect">
            <a:avLst/>
          </a:prstGeom>
        </p:spPr>
        <p:txBody>
          <a:bodyPr wrap="none">
            <a:spAutoFit/>
          </a:bodyPr>
          <a:lstStyle/>
          <a:p>
            <a:r>
              <a:rPr lang="en-US" sz="1600" dirty="0">
                <a:solidFill>
                  <a:schemeClr val="accent1"/>
                </a:solidFill>
                <a:latin typeface="Times New Roman" panose="02020603050405020304" pitchFamily="18" charset="0"/>
                <a:cs typeface="Times New Roman" panose="02020603050405020304" pitchFamily="18" charset="0"/>
              </a:rPr>
              <a:t>v  </a:t>
            </a:r>
            <a:r>
              <a:rPr lang="en-US" sz="1600" dirty="0" err="1">
                <a:solidFill>
                  <a:schemeClr val="accent1"/>
                </a:solidFill>
                <a:latin typeface="Times New Roman" panose="02020603050405020304" pitchFamily="18" charset="0"/>
                <a:cs typeface="Times New Roman" panose="02020603050405020304" pitchFamily="18" charset="0"/>
              </a:rPr>
              <a:t>distTo</a:t>
            </a:r>
            <a:r>
              <a:rPr lang="en-US" sz="1600" dirty="0">
                <a:solidFill>
                  <a:schemeClr val="accent1"/>
                </a:solidFill>
                <a:latin typeface="Times New Roman" panose="02020603050405020304" pitchFamily="18" charset="0"/>
                <a:cs typeface="Times New Roman" panose="02020603050405020304" pitchFamily="18" charset="0"/>
              </a:rPr>
              <a:t>[]</a:t>
            </a:r>
            <a:endParaRPr lang="en-US" sz="1600" dirty="0">
              <a:solidFill>
                <a:schemeClr val="accent1"/>
              </a:solidFill>
              <a:effectLst/>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B9C0267B-D789-664A-A670-D3D27616754F}"/>
              </a:ext>
            </a:extLst>
          </p:cNvPr>
          <p:cNvSpPr/>
          <p:nvPr/>
        </p:nvSpPr>
        <p:spPr>
          <a:xfrm>
            <a:off x="6555851" y="2416212"/>
            <a:ext cx="304221" cy="1749197"/>
          </a:xfrm>
          <a:prstGeom prst="rect">
            <a:avLst/>
          </a:prstGeom>
          <a:noFill/>
          <a:effectLst/>
        </p:spPr>
        <p:txBody>
          <a:bodyPr wrap="square">
            <a:spAutoFit/>
          </a:bodyPr>
          <a:lstStyle/>
          <a:p>
            <a:pPr>
              <a:spcBef>
                <a:spcPts val="100"/>
              </a:spcBef>
              <a:spcAft>
                <a:spcPts val="100"/>
              </a:spcAft>
            </a:pPr>
            <a:r>
              <a:rPr lang="en-US" sz="1200" b="1" dirty="0">
                <a:latin typeface="Times" pitchFamily="2" charset="0"/>
                <a:cs typeface="Arial Hebrew" pitchFamily="2" charset="-79"/>
              </a:rPr>
              <a:t>0</a:t>
            </a:r>
          </a:p>
          <a:p>
            <a:pPr>
              <a:spcBef>
                <a:spcPts val="100"/>
              </a:spcBef>
              <a:spcAft>
                <a:spcPts val="100"/>
              </a:spcAft>
            </a:pPr>
            <a:r>
              <a:rPr lang="en-US" sz="1200" b="1" dirty="0">
                <a:latin typeface="Times" pitchFamily="2" charset="0"/>
                <a:cs typeface="Arial Hebrew" pitchFamily="2" charset="-79"/>
              </a:rPr>
              <a:t>1</a:t>
            </a:r>
          </a:p>
          <a:p>
            <a:pPr>
              <a:spcBef>
                <a:spcPts val="100"/>
              </a:spcBef>
              <a:spcAft>
                <a:spcPts val="100"/>
              </a:spcAft>
            </a:pPr>
            <a:r>
              <a:rPr lang="en-US" sz="1200" b="1" dirty="0">
                <a:latin typeface="Times" pitchFamily="2" charset="0"/>
                <a:cs typeface="Arial Hebrew" pitchFamily="2" charset="-79"/>
              </a:rPr>
              <a:t>2</a:t>
            </a:r>
          </a:p>
          <a:p>
            <a:pPr>
              <a:spcBef>
                <a:spcPts val="100"/>
              </a:spcBef>
              <a:spcAft>
                <a:spcPts val="100"/>
              </a:spcAft>
            </a:pPr>
            <a:r>
              <a:rPr lang="en-US" sz="1200" b="1" dirty="0">
                <a:latin typeface="Times" pitchFamily="2" charset="0"/>
                <a:cs typeface="Arial Hebrew" pitchFamily="2" charset="-79"/>
              </a:rPr>
              <a:t>3</a:t>
            </a:r>
          </a:p>
          <a:p>
            <a:pPr>
              <a:spcBef>
                <a:spcPts val="100"/>
              </a:spcBef>
              <a:spcAft>
                <a:spcPts val="100"/>
              </a:spcAft>
            </a:pPr>
            <a:r>
              <a:rPr lang="en-US" sz="1200" b="1" dirty="0">
                <a:latin typeface="Times" pitchFamily="2" charset="0"/>
                <a:cs typeface="Arial Hebrew" pitchFamily="2" charset="-79"/>
              </a:rPr>
              <a:t>4</a:t>
            </a:r>
          </a:p>
          <a:p>
            <a:pPr>
              <a:spcBef>
                <a:spcPts val="100"/>
              </a:spcBef>
              <a:spcAft>
                <a:spcPts val="100"/>
              </a:spcAft>
            </a:pPr>
            <a:r>
              <a:rPr lang="en-US" sz="1200" b="1" dirty="0">
                <a:latin typeface="Times" pitchFamily="2" charset="0"/>
                <a:cs typeface="Arial Hebrew" pitchFamily="2" charset="-79"/>
              </a:rPr>
              <a:t>5</a:t>
            </a:r>
          </a:p>
          <a:p>
            <a:pPr>
              <a:spcBef>
                <a:spcPts val="100"/>
              </a:spcBef>
              <a:spcAft>
                <a:spcPts val="100"/>
              </a:spcAft>
            </a:pPr>
            <a:r>
              <a:rPr lang="en-US" sz="1200" b="1" dirty="0">
                <a:latin typeface="Times" pitchFamily="2" charset="0"/>
                <a:cs typeface="Arial Hebrew" pitchFamily="2" charset="-79"/>
              </a:rPr>
              <a:t>6</a:t>
            </a:r>
          </a:p>
          <a:p>
            <a:pPr>
              <a:spcBef>
                <a:spcPts val="100"/>
              </a:spcBef>
              <a:spcAft>
                <a:spcPts val="100"/>
              </a:spcAft>
            </a:pPr>
            <a:r>
              <a:rPr lang="en-US" sz="1200" b="1" dirty="0">
                <a:latin typeface="Times" pitchFamily="2" charset="0"/>
                <a:cs typeface="Arial Hebrew" pitchFamily="2" charset="-79"/>
              </a:rPr>
              <a:t>7</a:t>
            </a:r>
          </a:p>
        </p:txBody>
      </p:sp>
      <p:cxnSp>
        <p:nvCxnSpPr>
          <p:cNvPr id="49" name="Straight Connector 48">
            <a:extLst>
              <a:ext uri="{FF2B5EF4-FFF2-40B4-BE49-F238E27FC236}">
                <a16:creationId xmlns:a16="http://schemas.microsoft.com/office/drawing/2014/main" id="{A1E767DA-D5BD-4E44-A585-C70C8EF4CB4E}"/>
              </a:ext>
            </a:extLst>
          </p:cNvPr>
          <p:cNvCxnSpPr/>
          <p:nvPr/>
        </p:nvCxnSpPr>
        <p:spPr>
          <a:xfrm>
            <a:off x="6509787" y="2361657"/>
            <a:ext cx="1174452"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F54164D6-FC66-B74F-AB06-971EFFE430A3}"/>
                  </a:ext>
                </a:extLst>
              </p:cNvPr>
              <p:cNvSpPr/>
              <p:nvPr/>
            </p:nvSpPr>
            <p:spPr>
              <a:xfrm>
                <a:off x="7060949" y="2386791"/>
                <a:ext cx="304221" cy="1774845"/>
              </a:xfrm>
              <a:prstGeom prst="rect">
                <a:avLst/>
              </a:prstGeom>
              <a:noFill/>
              <a:effectLst/>
            </p:spPr>
            <p:txBody>
              <a:bodyPr wrap="square">
                <a:spAutoFit/>
              </a:bodyPr>
              <a:lstStyle/>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smtClean="0">
                          <a:latin typeface="Cambria Math" panose="02040503050406030204" pitchFamily="18" charset="0"/>
                          <a:ea typeface="Cambria Math" panose="02040503050406030204" pitchFamily="18" charset="0"/>
                          <a:cs typeface="Arial Hebrew" pitchFamily="2" charset="-79"/>
                        </a:rPr>
                        <m:t>∞ </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 xmlns:m="http://schemas.openxmlformats.org/officeDocument/2006/math">
                    <m:r>
                      <a:rPr lang="en-US" sz="1200" b="1" i="1" dirty="0" smtClean="0">
                        <a:latin typeface="Cambria Math" panose="02040503050406030204" pitchFamily="18" charset="0"/>
                        <a:ea typeface="Cambria Math" panose="02040503050406030204" pitchFamily="18" charset="0"/>
                        <a:cs typeface="Arial Hebrew" pitchFamily="2" charset="-79"/>
                      </a:rPr>
                      <m:t>∞</m:t>
                    </m:r>
                  </m:oMath>
                </a14:m>
                <a:r>
                  <a:rPr lang="en-US" sz="1200" b="1" dirty="0">
                    <a:ea typeface="Cambria Math" panose="02040503050406030204" pitchFamily="18" charset="0"/>
                    <a:cs typeface="Arial Hebrew" pitchFamily="2" charset="-79"/>
                  </a:rPr>
                  <a:t> </a:t>
                </a:r>
                <a14:m>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 </m:t>
                    </m:r>
                  </m:oMath>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dirty="0">
                  <a:latin typeface="Times" pitchFamily="2" charset="0"/>
                  <a:cs typeface="Arial Hebrew" pitchFamily="2" charset="-79"/>
                </a:endParaRPr>
              </a:p>
            </p:txBody>
          </p:sp>
        </mc:Choice>
        <mc:Fallback xmlns="">
          <p:sp>
            <p:nvSpPr>
              <p:cNvPr id="50" name="Rectangle 49">
                <a:extLst>
                  <a:ext uri="{FF2B5EF4-FFF2-40B4-BE49-F238E27FC236}">
                    <a16:creationId xmlns:a16="http://schemas.microsoft.com/office/drawing/2014/main" id="{F54164D6-FC66-B74F-AB06-971EFFE430A3}"/>
                  </a:ext>
                </a:extLst>
              </p:cNvPr>
              <p:cNvSpPr>
                <a:spLocks noRot="1" noChangeAspect="1" noMove="1" noResize="1" noEditPoints="1" noAdjustHandles="1" noChangeArrowheads="1" noChangeShapeType="1" noTextEdit="1"/>
              </p:cNvSpPr>
              <p:nvPr/>
            </p:nvSpPr>
            <p:spPr>
              <a:xfrm>
                <a:off x="7060949" y="2386791"/>
                <a:ext cx="304221" cy="1774845"/>
              </a:xfrm>
              <a:prstGeom prst="rect">
                <a:avLst/>
              </a:prstGeom>
              <a:blipFill>
                <a:blip r:embed="rId8"/>
                <a:stretch>
                  <a:fillRect r="-8000"/>
                </a:stretch>
              </a:blipFill>
              <a:effectLst/>
            </p:spPr>
            <p:txBody>
              <a:bodyPr/>
              <a:lstStyle/>
              <a:p>
                <a:r>
                  <a:rPr lang="en-US">
                    <a:noFill/>
                  </a:rPr>
                  <a:t> </a:t>
                </a:r>
              </a:p>
            </p:txBody>
          </p:sp>
        </mc:Fallback>
      </mc:AlternateContent>
      <p:sp>
        <p:nvSpPr>
          <p:cNvPr id="51" name="Rectangle 50">
            <a:extLst>
              <a:ext uri="{FF2B5EF4-FFF2-40B4-BE49-F238E27FC236}">
                <a16:creationId xmlns:a16="http://schemas.microsoft.com/office/drawing/2014/main" id="{396797FC-5822-2F46-ACEF-BDA2F0C220D0}"/>
              </a:ext>
            </a:extLst>
          </p:cNvPr>
          <p:cNvSpPr/>
          <p:nvPr/>
        </p:nvSpPr>
        <p:spPr>
          <a:xfrm>
            <a:off x="6596841" y="4277024"/>
            <a:ext cx="1128963" cy="338554"/>
          </a:xfrm>
          <a:prstGeom prst="rect">
            <a:avLst/>
          </a:prstGeom>
        </p:spPr>
        <p:txBody>
          <a:bodyPr wrap="none">
            <a:spAutoFit/>
          </a:bodyPr>
          <a:lstStyle/>
          <a:p>
            <a:r>
              <a:rPr lang="en-US" sz="1600" dirty="0">
                <a:solidFill>
                  <a:schemeClr val="accent1"/>
                </a:solidFill>
                <a:latin typeface="Times New Roman" panose="02020603050405020304" pitchFamily="18" charset="0"/>
                <a:cs typeface="Times New Roman" panose="02020603050405020304" pitchFamily="18" charset="0"/>
              </a:rPr>
              <a:t>v  </a:t>
            </a:r>
            <a:r>
              <a:rPr lang="en-US" sz="1600" dirty="0" err="1">
                <a:solidFill>
                  <a:schemeClr val="accent1"/>
                </a:solidFill>
                <a:latin typeface="Times New Roman" panose="02020603050405020304" pitchFamily="18" charset="0"/>
                <a:cs typeface="Times New Roman" panose="02020603050405020304" pitchFamily="18" charset="0"/>
              </a:rPr>
              <a:t>edgeTo</a:t>
            </a:r>
            <a:r>
              <a:rPr lang="en-US" sz="1600" dirty="0">
                <a:solidFill>
                  <a:schemeClr val="accent1"/>
                </a:solidFill>
                <a:latin typeface="Times New Roman" panose="02020603050405020304" pitchFamily="18" charset="0"/>
                <a:cs typeface="Times New Roman" panose="02020603050405020304" pitchFamily="18" charset="0"/>
              </a:rPr>
              <a:t>[]</a:t>
            </a:r>
            <a:endParaRPr lang="en-US" sz="1600" dirty="0">
              <a:solidFill>
                <a:schemeClr val="accent1"/>
              </a:solidFill>
              <a:effectLst/>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039078A0-8962-E648-A5E6-2B8792930ADA}"/>
              </a:ext>
            </a:extLst>
          </p:cNvPr>
          <p:cNvSpPr/>
          <p:nvPr/>
        </p:nvSpPr>
        <p:spPr>
          <a:xfrm>
            <a:off x="6596841" y="4669069"/>
            <a:ext cx="304221" cy="1749197"/>
          </a:xfrm>
          <a:prstGeom prst="rect">
            <a:avLst/>
          </a:prstGeom>
          <a:noFill/>
          <a:effectLst/>
        </p:spPr>
        <p:txBody>
          <a:bodyPr wrap="square">
            <a:spAutoFit/>
          </a:bodyPr>
          <a:lstStyle/>
          <a:p>
            <a:pPr>
              <a:spcBef>
                <a:spcPts val="100"/>
              </a:spcBef>
              <a:spcAft>
                <a:spcPts val="100"/>
              </a:spcAft>
            </a:pPr>
            <a:r>
              <a:rPr lang="en-US" sz="1200" b="1" dirty="0">
                <a:latin typeface="Times" pitchFamily="2" charset="0"/>
                <a:cs typeface="Arial Hebrew" pitchFamily="2" charset="-79"/>
              </a:rPr>
              <a:t>0</a:t>
            </a:r>
          </a:p>
          <a:p>
            <a:pPr>
              <a:spcBef>
                <a:spcPts val="100"/>
              </a:spcBef>
              <a:spcAft>
                <a:spcPts val="100"/>
              </a:spcAft>
            </a:pPr>
            <a:r>
              <a:rPr lang="en-US" sz="1200" b="1" dirty="0">
                <a:latin typeface="Times" pitchFamily="2" charset="0"/>
                <a:cs typeface="Arial Hebrew" pitchFamily="2" charset="-79"/>
              </a:rPr>
              <a:t>1</a:t>
            </a:r>
          </a:p>
          <a:p>
            <a:pPr>
              <a:spcBef>
                <a:spcPts val="100"/>
              </a:spcBef>
              <a:spcAft>
                <a:spcPts val="100"/>
              </a:spcAft>
            </a:pPr>
            <a:r>
              <a:rPr lang="en-US" sz="1200" b="1" dirty="0">
                <a:latin typeface="Times" pitchFamily="2" charset="0"/>
                <a:cs typeface="Arial Hebrew" pitchFamily="2" charset="-79"/>
              </a:rPr>
              <a:t>2</a:t>
            </a:r>
          </a:p>
          <a:p>
            <a:pPr>
              <a:spcBef>
                <a:spcPts val="100"/>
              </a:spcBef>
              <a:spcAft>
                <a:spcPts val="100"/>
              </a:spcAft>
            </a:pPr>
            <a:r>
              <a:rPr lang="en-US" sz="1200" b="1" dirty="0">
                <a:latin typeface="Times" pitchFamily="2" charset="0"/>
                <a:cs typeface="Arial Hebrew" pitchFamily="2" charset="-79"/>
              </a:rPr>
              <a:t>3</a:t>
            </a:r>
          </a:p>
          <a:p>
            <a:pPr>
              <a:spcBef>
                <a:spcPts val="100"/>
              </a:spcBef>
              <a:spcAft>
                <a:spcPts val="100"/>
              </a:spcAft>
            </a:pPr>
            <a:r>
              <a:rPr lang="en-US" sz="1200" b="1" dirty="0">
                <a:latin typeface="Times" pitchFamily="2" charset="0"/>
                <a:cs typeface="Arial Hebrew" pitchFamily="2" charset="-79"/>
              </a:rPr>
              <a:t>4</a:t>
            </a:r>
          </a:p>
          <a:p>
            <a:pPr>
              <a:spcBef>
                <a:spcPts val="100"/>
              </a:spcBef>
              <a:spcAft>
                <a:spcPts val="100"/>
              </a:spcAft>
            </a:pPr>
            <a:r>
              <a:rPr lang="en-US" sz="1200" b="1" dirty="0">
                <a:latin typeface="Times" pitchFamily="2" charset="0"/>
                <a:cs typeface="Arial Hebrew" pitchFamily="2" charset="-79"/>
              </a:rPr>
              <a:t>5</a:t>
            </a:r>
          </a:p>
          <a:p>
            <a:pPr>
              <a:spcBef>
                <a:spcPts val="100"/>
              </a:spcBef>
              <a:spcAft>
                <a:spcPts val="100"/>
              </a:spcAft>
            </a:pPr>
            <a:r>
              <a:rPr lang="en-US" sz="1200" b="1" dirty="0">
                <a:latin typeface="Times" pitchFamily="2" charset="0"/>
                <a:cs typeface="Arial Hebrew" pitchFamily="2" charset="-79"/>
              </a:rPr>
              <a:t>6</a:t>
            </a:r>
          </a:p>
          <a:p>
            <a:pPr>
              <a:spcBef>
                <a:spcPts val="100"/>
              </a:spcBef>
              <a:spcAft>
                <a:spcPts val="100"/>
              </a:spcAft>
            </a:pPr>
            <a:r>
              <a:rPr lang="en-US" sz="1200" b="1" dirty="0">
                <a:latin typeface="Times" pitchFamily="2" charset="0"/>
                <a:cs typeface="Arial Hebrew" pitchFamily="2" charset="-79"/>
              </a:rPr>
              <a:t>7</a:t>
            </a:r>
          </a:p>
        </p:txBody>
      </p:sp>
      <p:cxnSp>
        <p:nvCxnSpPr>
          <p:cNvPr id="53" name="Straight Connector 52">
            <a:extLst>
              <a:ext uri="{FF2B5EF4-FFF2-40B4-BE49-F238E27FC236}">
                <a16:creationId xmlns:a16="http://schemas.microsoft.com/office/drawing/2014/main" id="{D8C1D107-0E34-4444-9882-3018E2031980}"/>
              </a:ext>
            </a:extLst>
          </p:cNvPr>
          <p:cNvCxnSpPr/>
          <p:nvPr/>
        </p:nvCxnSpPr>
        <p:spPr>
          <a:xfrm>
            <a:off x="6550777" y="4614514"/>
            <a:ext cx="1174452" cy="0"/>
          </a:xfrm>
          <a:prstGeom prst="line">
            <a:avLst/>
          </a:prstGeom>
        </p:spPr>
        <p:style>
          <a:lnRef idx="1">
            <a:schemeClr val="dk1"/>
          </a:lnRef>
          <a:fillRef idx="0">
            <a:schemeClr val="dk1"/>
          </a:fillRef>
          <a:effectRef idx="0">
            <a:schemeClr val="dk1"/>
          </a:effectRef>
          <a:fontRef idx="minor">
            <a:schemeClr val="tx1"/>
          </a:fontRef>
        </p:style>
      </p:cxnSp>
      <p:sp>
        <p:nvSpPr>
          <p:cNvPr id="54" name="Rectangle 53">
            <a:extLst>
              <a:ext uri="{FF2B5EF4-FFF2-40B4-BE49-F238E27FC236}">
                <a16:creationId xmlns:a16="http://schemas.microsoft.com/office/drawing/2014/main" id="{25A1CD7E-4178-E94F-9E6E-361C58C0DA36}"/>
              </a:ext>
            </a:extLst>
          </p:cNvPr>
          <p:cNvSpPr/>
          <p:nvPr/>
        </p:nvSpPr>
        <p:spPr>
          <a:xfrm>
            <a:off x="7101939" y="4648037"/>
            <a:ext cx="304221" cy="1749197"/>
          </a:xfrm>
          <a:prstGeom prst="rect">
            <a:avLst/>
          </a:prstGeom>
          <a:noFill/>
          <a:effectLst/>
        </p:spPr>
        <p:txBody>
          <a:bodyPr wrap="square">
            <a:spAutoFit/>
          </a:bodyPr>
          <a:lstStyle/>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p:txBody>
      </p:sp>
      <p:cxnSp>
        <p:nvCxnSpPr>
          <p:cNvPr id="55" name="Straight Connector 54">
            <a:extLst>
              <a:ext uri="{FF2B5EF4-FFF2-40B4-BE49-F238E27FC236}">
                <a16:creationId xmlns:a16="http://schemas.microsoft.com/office/drawing/2014/main" id="{733031F0-52ED-D942-B4C0-EE7018CAD1E5}"/>
              </a:ext>
            </a:extLst>
          </p:cNvPr>
          <p:cNvCxnSpPr/>
          <p:nvPr/>
        </p:nvCxnSpPr>
        <p:spPr>
          <a:xfrm>
            <a:off x="7138003" y="2758056"/>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3A89B82-0AD1-954C-910F-7D320A28607F}"/>
              </a:ext>
            </a:extLst>
          </p:cNvPr>
          <p:cNvCxnSpPr/>
          <p:nvPr/>
        </p:nvCxnSpPr>
        <p:spPr>
          <a:xfrm>
            <a:off x="7140326" y="396868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6B23998-529C-354E-85B7-F101AABD98BE}"/>
              </a:ext>
            </a:extLst>
          </p:cNvPr>
          <p:cNvCxnSpPr/>
          <p:nvPr/>
        </p:nvCxnSpPr>
        <p:spPr>
          <a:xfrm>
            <a:off x="7140326" y="3354981"/>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C8A350A0-1FAC-9D4F-9217-C9CF319CE356}"/>
              </a:ext>
            </a:extLst>
          </p:cNvPr>
          <p:cNvSpPr/>
          <p:nvPr/>
        </p:nvSpPr>
        <p:spPr>
          <a:xfrm>
            <a:off x="7518113" y="2386791"/>
            <a:ext cx="382494" cy="1749197"/>
          </a:xfrm>
          <a:prstGeom prst="rect">
            <a:avLst/>
          </a:prstGeom>
          <a:noFill/>
          <a:effectLst/>
        </p:spPr>
        <p:txBody>
          <a:bodyPr wrap="square">
            <a:spAutoFit/>
          </a:bodyPr>
          <a:lstStyle/>
          <a:p>
            <a:pPr>
              <a:spcBef>
                <a:spcPts val="100"/>
              </a:spcBef>
              <a:spcAft>
                <a:spcPts val="100"/>
              </a:spcAft>
            </a:pPr>
            <a:r>
              <a:rPr lang="en-US" sz="1200" b="1" dirty="0">
                <a:solidFill>
                  <a:schemeClr val="accent1"/>
                </a:solidFill>
                <a:latin typeface="Times" pitchFamily="2" charset="0"/>
                <a:cs typeface="Arial Hebrew" pitchFamily="2" charset="-79"/>
              </a:rPr>
              <a:t>0</a:t>
            </a:r>
          </a:p>
          <a:p>
            <a:pPr>
              <a:spcBef>
                <a:spcPts val="100"/>
              </a:spcBef>
              <a:spcAft>
                <a:spcPts val="100"/>
              </a:spcAft>
            </a:pPr>
            <a:r>
              <a:rPr lang="en-US" sz="1200" b="1" dirty="0">
                <a:solidFill>
                  <a:schemeClr val="accent1"/>
                </a:solidFill>
                <a:latin typeface="Times" pitchFamily="2" charset="0"/>
                <a:cs typeface="Arial Hebrew" pitchFamily="2" charset="-79"/>
              </a:rPr>
              <a:t>5</a:t>
            </a:r>
          </a:p>
          <a:p>
            <a:pPr>
              <a:spcBef>
                <a:spcPts val="100"/>
              </a:spcBef>
              <a:spcAft>
                <a:spcPts val="100"/>
              </a:spcAft>
            </a:pPr>
            <a:r>
              <a:rPr lang="en-US" sz="1200" b="1" dirty="0">
                <a:solidFill>
                  <a:schemeClr val="accent1"/>
                </a:solidFill>
                <a:latin typeface="Times" pitchFamily="2" charset="0"/>
                <a:cs typeface="Arial Hebrew" pitchFamily="2" charset="-79"/>
              </a:rPr>
              <a:t>17</a:t>
            </a:r>
          </a:p>
          <a:p>
            <a:pPr>
              <a:spcBef>
                <a:spcPts val="100"/>
              </a:spcBef>
              <a:spcAft>
                <a:spcPts val="100"/>
              </a:spcAft>
            </a:pPr>
            <a:r>
              <a:rPr lang="en-US" sz="1200" b="1" dirty="0">
                <a:solidFill>
                  <a:schemeClr val="accent1"/>
                </a:solidFill>
                <a:latin typeface="Times" pitchFamily="2" charset="0"/>
                <a:cs typeface="Arial Hebrew" pitchFamily="2" charset="-79"/>
              </a:rPr>
              <a:t>20</a:t>
            </a:r>
          </a:p>
          <a:p>
            <a:pPr>
              <a:spcBef>
                <a:spcPts val="100"/>
              </a:spcBef>
              <a:spcAft>
                <a:spcPts val="100"/>
              </a:spcAft>
            </a:pPr>
            <a:r>
              <a:rPr lang="en-US" sz="1200" b="1" dirty="0">
                <a:solidFill>
                  <a:schemeClr val="accent1"/>
                </a:solidFill>
                <a:latin typeface="Times" pitchFamily="2" charset="0"/>
                <a:cs typeface="Arial Hebrew" pitchFamily="2" charset="-79"/>
              </a:rPr>
              <a:t>9</a:t>
            </a:r>
          </a:p>
          <a:p>
            <a:pPr>
              <a:spcBef>
                <a:spcPts val="100"/>
              </a:spcBef>
              <a:spcAft>
                <a:spcPts val="100"/>
              </a:spcAft>
            </a:pPr>
            <a:r>
              <a:rPr lang="en-US" sz="1200" b="1" dirty="0">
                <a:solidFill>
                  <a:schemeClr val="accent1"/>
                </a:solidFill>
                <a:latin typeface="Times" pitchFamily="2" charset="0"/>
                <a:cs typeface="Arial Hebrew" pitchFamily="2" charset="-79"/>
              </a:rPr>
              <a:t>13</a:t>
            </a:r>
          </a:p>
          <a:p>
            <a:pPr>
              <a:spcBef>
                <a:spcPts val="100"/>
              </a:spcBef>
              <a:spcAft>
                <a:spcPts val="100"/>
              </a:spcAft>
            </a:pPr>
            <a:r>
              <a:rPr lang="en-US" sz="1200" b="1" dirty="0">
                <a:solidFill>
                  <a:schemeClr val="accent1"/>
                </a:solidFill>
                <a:latin typeface="Times" pitchFamily="2" charset="0"/>
                <a:cs typeface="Arial Hebrew" pitchFamily="2" charset="-79"/>
              </a:rPr>
              <a:t>29</a:t>
            </a:r>
          </a:p>
          <a:p>
            <a:pPr>
              <a:spcBef>
                <a:spcPts val="100"/>
              </a:spcBef>
              <a:spcAft>
                <a:spcPts val="100"/>
              </a:spcAft>
            </a:pPr>
            <a:r>
              <a:rPr lang="en-US" sz="1200" b="1" dirty="0">
                <a:solidFill>
                  <a:schemeClr val="accent1"/>
                </a:solidFill>
                <a:latin typeface="Times" pitchFamily="2" charset="0"/>
                <a:cs typeface="Arial Hebrew" pitchFamily="2" charset="-79"/>
              </a:rPr>
              <a:t>8</a:t>
            </a:r>
          </a:p>
        </p:txBody>
      </p:sp>
      <p:sp>
        <p:nvSpPr>
          <p:cNvPr id="59" name="Rectangle 58">
            <a:extLst>
              <a:ext uri="{FF2B5EF4-FFF2-40B4-BE49-F238E27FC236}">
                <a16:creationId xmlns:a16="http://schemas.microsoft.com/office/drawing/2014/main" id="{677275C3-4EAD-784E-B957-63976076D637}"/>
              </a:ext>
            </a:extLst>
          </p:cNvPr>
          <p:cNvSpPr/>
          <p:nvPr/>
        </p:nvSpPr>
        <p:spPr>
          <a:xfrm>
            <a:off x="7518113" y="4669068"/>
            <a:ext cx="304221"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0</a:t>
            </a:r>
          </a:p>
          <a:p>
            <a:pPr>
              <a:spcBef>
                <a:spcPts val="100"/>
              </a:spcBef>
              <a:spcAft>
                <a:spcPts val="100"/>
              </a:spcAft>
            </a:pPr>
            <a:r>
              <a:rPr lang="en-US" sz="1200" b="1" dirty="0">
                <a:solidFill>
                  <a:schemeClr val="accent1"/>
                </a:solidFill>
                <a:latin typeface="Times" pitchFamily="2" charset="0"/>
                <a:cs typeface="Arial Hebrew" pitchFamily="2" charset="-79"/>
              </a:rPr>
              <a:t>1</a:t>
            </a:r>
          </a:p>
          <a:p>
            <a:pPr>
              <a:spcBef>
                <a:spcPts val="100"/>
              </a:spcBef>
              <a:spcAft>
                <a:spcPts val="100"/>
              </a:spcAft>
            </a:pPr>
            <a:r>
              <a:rPr lang="en-US" sz="1200" b="1" dirty="0">
                <a:solidFill>
                  <a:schemeClr val="accent1"/>
                </a:solidFill>
                <a:latin typeface="Times" pitchFamily="2" charset="0"/>
                <a:cs typeface="Arial Hebrew" pitchFamily="2" charset="-79"/>
              </a:rPr>
              <a:t>1</a:t>
            </a:r>
          </a:p>
          <a:p>
            <a:pPr>
              <a:spcBef>
                <a:spcPts val="100"/>
              </a:spcBef>
              <a:spcAft>
                <a:spcPts val="100"/>
              </a:spcAft>
            </a:pPr>
            <a:r>
              <a:rPr lang="en-US" sz="1200" b="1" dirty="0">
                <a:solidFill>
                  <a:schemeClr val="accent1"/>
                </a:solidFill>
                <a:latin typeface="Times" pitchFamily="2" charset="0"/>
                <a:cs typeface="Arial Hebrew" pitchFamily="2" charset="-79"/>
              </a:rPr>
              <a:t>0</a:t>
            </a:r>
          </a:p>
          <a:p>
            <a:pPr>
              <a:spcBef>
                <a:spcPts val="100"/>
              </a:spcBef>
              <a:spcAft>
                <a:spcPts val="100"/>
              </a:spcAft>
            </a:pPr>
            <a:r>
              <a:rPr lang="en-US" sz="1200" b="1" dirty="0">
                <a:solidFill>
                  <a:schemeClr val="accent1"/>
                </a:solidFill>
                <a:latin typeface="Times" pitchFamily="2" charset="0"/>
                <a:cs typeface="Arial Hebrew" pitchFamily="2" charset="-79"/>
              </a:rPr>
              <a:t>4</a:t>
            </a:r>
          </a:p>
          <a:p>
            <a:pPr>
              <a:spcBef>
                <a:spcPts val="100"/>
              </a:spcBef>
              <a:spcAft>
                <a:spcPts val="100"/>
              </a:spcAft>
            </a:pPr>
            <a:r>
              <a:rPr lang="en-US" sz="1200" b="1" dirty="0">
                <a:solidFill>
                  <a:schemeClr val="accent1"/>
                </a:solidFill>
                <a:latin typeface="Times" pitchFamily="2" charset="0"/>
                <a:cs typeface="Arial Hebrew" pitchFamily="2" charset="-79"/>
              </a:rPr>
              <a:t>4</a:t>
            </a:r>
          </a:p>
          <a:p>
            <a:pPr>
              <a:spcBef>
                <a:spcPts val="100"/>
              </a:spcBef>
              <a:spcAft>
                <a:spcPts val="100"/>
              </a:spcAft>
            </a:pPr>
            <a:r>
              <a:rPr lang="en-US" sz="1200" b="1" dirty="0">
                <a:solidFill>
                  <a:schemeClr val="accent1"/>
                </a:solidFill>
                <a:latin typeface="Times" pitchFamily="2" charset="0"/>
                <a:cs typeface="Arial Hebrew" pitchFamily="2" charset="-79"/>
              </a:rPr>
              <a:t>0</a:t>
            </a:r>
          </a:p>
        </p:txBody>
      </p:sp>
      <p:cxnSp>
        <p:nvCxnSpPr>
          <p:cNvPr id="60" name="Straight Connector 59">
            <a:extLst>
              <a:ext uri="{FF2B5EF4-FFF2-40B4-BE49-F238E27FC236}">
                <a16:creationId xmlns:a16="http://schemas.microsoft.com/office/drawing/2014/main" id="{EA03D687-C606-7541-B1EA-18DD443E8EF7}"/>
              </a:ext>
            </a:extLst>
          </p:cNvPr>
          <p:cNvCxnSpPr/>
          <p:nvPr/>
        </p:nvCxnSpPr>
        <p:spPr>
          <a:xfrm>
            <a:off x="7154474" y="499663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A6A613F-6A07-7745-ADBC-66F5A61CEBF9}"/>
              </a:ext>
            </a:extLst>
          </p:cNvPr>
          <p:cNvCxnSpPr/>
          <p:nvPr/>
        </p:nvCxnSpPr>
        <p:spPr>
          <a:xfrm>
            <a:off x="7156797" y="6249207"/>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CD9312F6-F4B9-FB43-9D74-EB083CDC4916}"/>
              </a:ext>
            </a:extLst>
          </p:cNvPr>
          <p:cNvCxnSpPr/>
          <p:nvPr/>
        </p:nvCxnSpPr>
        <p:spPr>
          <a:xfrm>
            <a:off x="7156797" y="5627115"/>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01345AE6-3EED-284D-86B6-1B354A3191BF}"/>
              </a:ext>
            </a:extLst>
          </p:cNvPr>
          <p:cNvCxnSpPr/>
          <p:nvPr/>
        </p:nvCxnSpPr>
        <p:spPr>
          <a:xfrm>
            <a:off x="7138003" y="3152537"/>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C6FD0E65-0E91-5341-9945-6BAF155875B4}"/>
              </a:ext>
            </a:extLst>
          </p:cNvPr>
          <p:cNvCxnSpPr/>
          <p:nvPr/>
        </p:nvCxnSpPr>
        <p:spPr>
          <a:xfrm>
            <a:off x="7138003" y="294688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23AA13C7-3E86-944C-8E4F-B5B3955DE99A}"/>
              </a:ext>
            </a:extLst>
          </p:cNvPr>
          <p:cNvCxnSpPr/>
          <p:nvPr/>
        </p:nvCxnSpPr>
        <p:spPr>
          <a:xfrm>
            <a:off x="7154474" y="5209565"/>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063CEF5D-4604-5749-9F40-9EF1D0D02117}"/>
              </a:ext>
            </a:extLst>
          </p:cNvPr>
          <p:cNvCxnSpPr/>
          <p:nvPr/>
        </p:nvCxnSpPr>
        <p:spPr>
          <a:xfrm>
            <a:off x="7154474" y="5418313"/>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7" name="Rectangle 66">
            <a:extLst>
              <a:ext uri="{FF2B5EF4-FFF2-40B4-BE49-F238E27FC236}">
                <a16:creationId xmlns:a16="http://schemas.microsoft.com/office/drawing/2014/main" id="{CD76E882-6348-AD47-BCDD-351591865FD2}"/>
              </a:ext>
            </a:extLst>
          </p:cNvPr>
          <p:cNvSpPr/>
          <p:nvPr/>
        </p:nvSpPr>
        <p:spPr>
          <a:xfrm>
            <a:off x="7889629" y="2386790"/>
            <a:ext cx="382494"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15</a:t>
            </a:r>
          </a:p>
          <a:p>
            <a:pPr>
              <a:spcBef>
                <a:spcPts val="100"/>
              </a:spcBef>
              <a:spcAft>
                <a:spcPts val="100"/>
              </a:spcAft>
            </a:pPr>
            <a:r>
              <a:rPr lang="en-US" sz="1200" b="1" dirty="0">
                <a:solidFill>
                  <a:schemeClr val="accent1"/>
                </a:solidFill>
                <a:latin typeface="Times" pitchFamily="2" charset="0"/>
                <a:cs typeface="Arial Hebrew" pitchFamily="2" charset="-79"/>
              </a:rPr>
              <a:t>17</a:t>
            </a: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26</a:t>
            </a:r>
          </a:p>
          <a:p>
            <a:pPr>
              <a:spcBef>
                <a:spcPts val="100"/>
              </a:spcBef>
              <a:spcAft>
                <a:spcPts val="100"/>
              </a:spcAft>
            </a:pPr>
            <a:endParaRPr lang="en-US" sz="1200" b="1" dirty="0">
              <a:solidFill>
                <a:schemeClr val="accent2"/>
              </a:solidFill>
              <a:latin typeface="Times" pitchFamily="2" charset="0"/>
              <a:cs typeface="Arial Hebrew" pitchFamily="2" charset="-79"/>
            </a:endParaRPr>
          </a:p>
        </p:txBody>
      </p:sp>
      <p:cxnSp>
        <p:nvCxnSpPr>
          <p:cNvPr id="68" name="Straight Connector 67">
            <a:extLst>
              <a:ext uri="{FF2B5EF4-FFF2-40B4-BE49-F238E27FC236}">
                <a16:creationId xmlns:a16="http://schemas.microsoft.com/office/drawing/2014/main" id="{94B665EC-77ED-E74A-8FE6-403FC116CAA6}"/>
              </a:ext>
            </a:extLst>
          </p:cNvPr>
          <p:cNvCxnSpPr/>
          <p:nvPr/>
        </p:nvCxnSpPr>
        <p:spPr>
          <a:xfrm>
            <a:off x="7140326" y="3567381"/>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CAE267DE-EEC3-1340-8459-263D3591950D}"/>
              </a:ext>
            </a:extLst>
          </p:cNvPr>
          <p:cNvCxnSpPr/>
          <p:nvPr/>
        </p:nvCxnSpPr>
        <p:spPr>
          <a:xfrm>
            <a:off x="7605000" y="294688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7C4A2E0-0E84-084B-A7E0-D4EAC4CD1C22}"/>
              </a:ext>
            </a:extLst>
          </p:cNvPr>
          <p:cNvCxnSpPr/>
          <p:nvPr/>
        </p:nvCxnSpPr>
        <p:spPr>
          <a:xfrm>
            <a:off x="7161322" y="5827292"/>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2A615199-A22A-8B4B-B4AB-003DB35EAA59}"/>
              </a:ext>
            </a:extLst>
          </p:cNvPr>
          <p:cNvCxnSpPr/>
          <p:nvPr/>
        </p:nvCxnSpPr>
        <p:spPr>
          <a:xfrm>
            <a:off x="7566751" y="5205399"/>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F67D7AA1-843F-CE47-B636-8CD903EBF239}"/>
              </a:ext>
            </a:extLst>
          </p:cNvPr>
          <p:cNvSpPr/>
          <p:nvPr/>
        </p:nvSpPr>
        <p:spPr>
          <a:xfrm>
            <a:off x="7822334" y="4666554"/>
            <a:ext cx="304221"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7</a:t>
            </a:r>
          </a:p>
          <a:p>
            <a:pPr>
              <a:spcBef>
                <a:spcPts val="100"/>
              </a:spcBef>
              <a:spcAft>
                <a:spcPts val="100"/>
              </a:spcAft>
            </a:pPr>
            <a:r>
              <a:rPr lang="en-US" sz="1200" b="1" dirty="0">
                <a:solidFill>
                  <a:schemeClr val="accent1"/>
                </a:solidFill>
                <a:latin typeface="Times" pitchFamily="2" charset="0"/>
                <a:cs typeface="Arial Hebrew" pitchFamily="2" charset="-79"/>
              </a:rPr>
              <a:t>2</a:t>
            </a: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5</a:t>
            </a:r>
          </a:p>
          <a:p>
            <a:pPr>
              <a:spcBef>
                <a:spcPts val="100"/>
              </a:spcBef>
              <a:spcAft>
                <a:spcPts val="100"/>
              </a:spcAft>
            </a:pPr>
            <a:endParaRPr lang="en-US" sz="1200" b="1" dirty="0">
              <a:solidFill>
                <a:schemeClr val="accent1"/>
              </a:solidFill>
              <a:latin typeface="Times" pitchFamily="2" charset="0"/>
              <a:cs typeface="Arial Hebrew" pitchFamily="2" charset="-79"/>
            </a:endParaRPr>
          </a:p>
        </p:txBody>
      </p:sp>
      <p:cxnSp>
        <p:nvCxnSpPr>
          <p:cNvPr id="73" name="Straight Connector 72">
            <a:extLst>
              <a:ext uri="{FF2B5EF4-FFF2-40B4-BE49-F238E27FC236}">
                <a16:creationId xmlns:a16="http://schemas.microsoft.com/office/drawing/2014/main" id="{75E3F637-F47F-594C-81A7-78CD80DA95B6}"/>
              </a:ext>
            </a:extLst>
          </p:cNvPr>
          <p:cNvCxnSpPr/>
          <p:nvPr/>
        </p:nvCxnSpPr>
        <p:spPr>
          <a:xfrm>
            <a:off x="7138003" y="377974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F4F4659-1770-E34B-8979-2A6FD39AB791}"/>
              </a:ext>
            </a:extLst>
          </p:cNvPr>
          <p:cNvCxnSpPr/>
          <p:nvPr/>
        </p:nvCxnSpPr>
        <p:spPr>
          <a:xfrm>
            <a:off x="7169986" y="6039655"/>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F66FC5D-6996-BE40-9A65-29E8A9B1CDB3}"/>
              </a:ext>
            </a:extLst>
          </p:cNvPr>
          <p:cNvCxnSpPr>
            <a:cxnSpLocks/>
          </p:cNvCxnSpPr>
          <p:nvPr/>
        </p:nvCxnSpPr>
        <p:spPr>
          <a:xfrm>
            <a:off x="7128379" y="2524573"/>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3AABDE7-94A9-F647-93A8-507DF8E94EE6}"/>
              </a:ext>
            </a:extLst>
          </p:cNvPr>
          <p:cNvCxnSpPr/>
          <p:nvPr/>
        </p:nvCxnSpPr>
        <p:spPr>
          <a:xfrm>
            <a:off x="7590984" y="3775425"/>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156F3C7C-41C1-6948-A705-A8E136108EAA}"/>
              </a:ext>
            </a:extLst>
          </p:cNvPr>
          <p:cNvCxnSpPr/>
          <p:nvPr/>
        </p:nvCxnSpPr>
        <p:spPr>
          <a:xfrm>
            <a:off x="7974444" y="2934716"/>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0" name="Rectangle 79">
            <a:extLst>
              <a:ext uri="{FF2B5EF4-FFF2-40B4-BE49-F238E27FC236}">
                <a16:creationId xmlns:a16="http://schemas.microsoft.com/office/drawing/2014/main" id="{FE5FF03E-F347-BC45-BB5D-20EEF9E3EDF7}"/>
              </a:ext>
            </a:extLst>
          </p:cNvPr>
          <p:cNvSpPr/>
          <p:nvPr/>
        </p:nvSpPr>
        <p:spPr>
          <a:xfrm>
            <a:off x="8190922" y="2386789"/>
            <a:ext cx="382494"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14</a:t>
            </a: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25</a:t>
            </a:r>
          </a:p>
          <a:p>
            <a:pPr>
              <a:spcBef>
                <a:spcPts val="100"/>
              </a:spcBef>
              <a:spcAft>
                <a:spcPts val="100"/>
              </a:spcAft>
            </a:pPr>
            <a:endParaRPr lang="en-US" sz="1200" b="1" dirty="0">
              <a:solidFill>
                <a:schemeClr val="accent2"/>
              </a:solidFill>
              <a:latin typeface="Times" pitchFamily="2" charset="0"/>
              <a:cs typeface="Arial Hebrew" pitchFamily="2" charset="-79"/>
            </a:endParaRPr>
          </a:p>
        </p:txBody>
      </p:sp>
      <p:cxnSp>
        <p:nvCxnSpPr>
          <p:cNvPr id="81" name="Straight Connector 80">
            <a:extLst>
              <a:ext uri="{FF2B5EF4-FFF2-40B4-BE49-F238E27FC236}">
                <a16:creationId xmlns:a16="http://schemas.microsoft.com/office/drawing/2014/main" id="{9380750B-8A24-CE48-9391-00E94EC7B2FB}"/>
              </a:ext>
            </a:extLst>
          </p:cNvPr>
          <p:cNvCxnSpPr/>
          <p:nvPr/>
        </p:nvCxnSpPr>
        <p:spPr>
          <a:xfrm>
            <a:off x="7572841" y="6046108"/>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10F3969B-0425-6647-AB33-8BC62BF5F428}"/>
              </a:ext>
            </a:extLst>
          </p:cNvPr>
          <p:cNvCxnSpPr/>
          <p:nvPr/>
        </p:nvCxnSpPr>
        <p:spPr>
          <a:xfrm>
            <a:off x="7855633" y="5205399"/>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3" name="Rectangle 82">
            <a:extLst>
              <a:ext uri="{FF2B5EF4-FFF2-40B4-BE49-F238E27FC236}">
                <a16:creationId xmlns:a16="http://schemas.microsoft.com/office/drawing/2014/main" id="{21FC1FD4-1C2A-F041-ACD7-16D6764AB6A5}"/>
              </a:ext>
            </a:extLst>
          </p:cNvPr>
          <p:cNvSpPr/>
          <p:nvPr/>
        </p:nvSpPr>
        <p:spPr>
          <a:xfrm>
            <a:off x="8075291" y="4658810"/>
            <a:ext cx="304221" cy="1538883"/>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5</a:t>
            </a: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2</a:t>
            </a:r>
          </a:p>
        </p:txBody>
      </p:sp>
      <p:cxnSp>
        <p:nvCxnSpPr>
          <p:cNvPr id="84" name="Straight Connector 83">
            <a:extLst>
              <a:ext uri="{FF2B5EF4-FFF2-40B4-BE49-F238E27FC236}">
                <a16:creationId xmlns:a16="http://schemas.microsoft.com/office/drawing/2014/main" id="{56EF7FF6-539D-364B-9A7C-209245343776}"/>
              </a:ext>
            </a:extLst>
          </p:cNvPr>
          <p:cNvCxnSpPr/>
          <p:nvPr/>
        </p:nvCxnSpPr>
        <p:spPr>
          <a:xfrm>
            <a:off x="7974444" y="3762239"/>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7E3255C-E32E-A84F-9130-7C6BF83EB84B}"/>
              </a:ext>
            </a:extLst>
          </p:cNvPr>
          <p:cNvCxnSpPr/>
          <p:nvPr/>
        </p:nvCxnSpPr>
        <p:spPr>
          <a:xfrm>
            <a:off x="7609831" y="3136737"/>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BD31B58A-D7D9-AB46-8362-6FD59FAAAACB}"/>
              </a:ext>
            </a:extLst>
          </p:cNvPr>
          <p:cNvCxnSpPr/>
          <p:nvPr/>
        </p:nvCxnSpPr>
        <p:spPr>
          <a:xfrm>
            <a:off x="7855633" y="604804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069C37D5-5A54-AE49-9CE9-58574D54F089}"/>
              </a:ext>
            </a:extLst>
          </p:cNvPr>
          <p:cNvCxnSpPr/>
          <p:nvPr/>
        </p:nvCxnSpPr>
        <p:spPr>
          <a:xfrm>
            <a:off x="7563009" y="5426702"/>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C52D7395-5750-8F40-A14A-294DEDA23FAA}"/>
              </a:ext>
            </a:extLst>
          </p:cNvPr>
          <p:cNvSpPr txBox="1"/>
          <p:nvPr/>
        </p:nvSpPr>
        <p:spPr>
          <a:xfrm>
            <a:off x="4292634" y="2854102"/>
            <a:ext cx="2108269" cy="369332"/>
          </a:xfrm>
          <a:prstGeom prst="rect">
            <a:avLst/>
          </a:prstGeom>
          <a:no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0  1  4  7  5  2  3  6</a:t>
            </a:r>
          </a:p>
        </p:txBody>
      </p:sp>
      <p:cxnSp>
        <p:nvCxnSpPr>
          <p:cNvPr id="97" name="Straight Arrow Connector 96">
            <a:extLst>
              <a:ext uri="{FF2B5EF4-FFF2-40B4-BE49-F238E27FC236}">
                <a16:creationId xmlns:a16="http://schemas.microsoft.com/office/drawing/2014/main" id="{B4328D54-C636-2445-ACFB-F159FEA6FF7A}"/>
              </a:ext>
            </a:extLst>
          </p:cNvPr>
          <p:cNvCxnSpPr>
            <a:cxnSpLocks/>
          </p:cNvCxnSpPr>
          <p:nvPr/>
        </p:nvCxnSpPr>
        <p:spPr>
          <a:xfrm flipV="1">
            <a:off x="4438174" y="3223434"/>
            <a:ext cx="0" cy="20553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B212FD26-214D-F541-8B30-2C17431EB6E1}"/>
              </a:ext>
            </a:extLst>
          </p:cNvPr>
          <p:cNvCxnSpPr>
            <a:cxnSpLocks/>
          </p:cNvCxnSpPr>
          <p:nvPr/>
        </p:nvCxnSpPr>
        <p:spPr>
          <a:xfrm flipV="1">
            <a:off x="4693642" y="3223434"/>
            <a:ext cx="0" cy="20553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a:extLst>
              <a:ext uri="{FF2B5EF4-FFF2-40B4-BE49-F238E27FC236}">
                <a16:creationId xmlns:a16="http://schemas.microsoft.com/office/drawing/2014/main" id="{BCB05DA6-6C8D-F246-8388-C5F564498676}"/>
              </a:ext>
            </a:extLst>
          </p:cNvPr>
          <p:cNvCxnSpPr>
            <a:cxnSpLocks/>
          </p:cNvCxnSpPr>
          <p:nvPr/>
        </p:nvCxnSpPr>
        <p:spPr>
          <a:xfrm flipV="1">
            <a:off x="4949110" y="3223434"/>
            <a:ext cx="0" cy="20553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ACFBD5B3-8770-3B47-A381-80B469172587}"/>
              </a:ext>
            </a:extLst>
          </p:cNvPr>
          <p:cNvCxnSpPr>
            <a:cxnSpLocks/>
          </p:cNvCxnSpPr>
          <p:nvPr/>
        </p:nvCxnSpPr>
        <p:spPr>
          <a:xfrm flipV="1">
            <a:off x="5460046" y="3223434"/>
            <a:ext cx="0" cy="20553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1A4F123A-259E-F34F-AD0A-47CD9C71A0FB}"/>
              </a:ext>
            </a:extLst>
          </p:cNvPr>
          <p:cNvCxnSpPr>
            <a:cxnSpLocks/>
          </p:cNvCxnSpPr>
          <p:nvPr/>
        </p:nvCxnSpPr>
        <p:spPr>
          <a:xfrm flipV="1">
            <a:off x="6226453" y="3223434"/>
            <a:ext cx="0" cy="20553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17351B10-A6B0-814F-BBF5-2FA539903AE4}"/>
              </a:ext>
            </a:extLst>
          </p:cNvPr>
          <p:cNvCxnSpPr>
            <a:cxnSpLocks/>
          </p:cNvCxnSpPr>
          <p:nvPr/>
        </p:nvCxnSpPr>
        <p:spPr>
          <a:xfrm flipV="1">
            <a:off x="5204578" y="3223434"/>
            <a:ext cx="0" cy="20553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3F3644DB-DBF6-9544-BD48-E35035331311}"/>
              </a:ext>
            </a:extLst>
          </p:cNvPr>
          <p:cNvCxnSpPr>
            <a:cxnSpLocks/>
          </p:cNvCxnSpPr>
          <p:nvPr/>
        </p:nvCxnSpPr>
        <p:spPr>
          <a:xfrm flipV="1">
            <a:off x="5970982" y="3223434"/>
            <a:ext cx="0" cy="20553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B781C96F-8CD2-4B4A-9DA0-8E6D97C81E72}"/>
              </a:ext>
            </a:extLst>
          </p:cNvPr>
          <p:cNvCxnSpPr>
            <a:cxnSpLocks/>
          </p:cNvCxnSpPr>
          <p:nvPr/>
        </p:nvCxnSpPr>
        <p:spPr>
          <a:xfrm flipV="1">
            <a:off x="5715514" y="3223434"/>
            <a:ext cx="0" cy="20553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22A8987C-2CC8-CCE5-88A4-AA9808E19B85}"/>
              </a:ext>
            </a:extLst>
          </p:cNvPr>
          <p:cNvSpPr>
            <a:spLocks noGrp="1"/>
          </p:cNvSpPr>
          <p:nvPr>
            <p:ph idx="1"/>
          </p:nvPr>
        </p:nvSpPr>
        <p:spPr>
          <a:xfrm>
            <a:off x="457200" y="1600200"/>
            <a:ext cx="8229600" cy="4525963"/>
          </a:xfrm>
        </p:spPr>
        <p:txBody>
          <a:bodyPr/>
          <a:lstStyle/>
          <a:p>
            <a:r>
              <a:rPr lang="en-GB" dirty="0"/>
              <a:t>Consider this DAG and a topological order 01475236</a:t>
            </a:r>
            <a:endParaRPr lang="en-SE" dirty="0"/>
          </a:p>
        </p:txBody>
      </p:sp>
    </p:spTree>
    <p:extLst>
      <p:ext uri="{BB962C8B-B14F-4D97-AF65-F5344CB8AC3E}">
        <p14:creationId xmlns:p14="http://schemas.microsoft.com/office/powerpoint/2010/main" val="33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par>
                                <p:cTn id="32" presetID="9"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par>
                                <p:cTn id="35" presetID="9"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par>
                                <p:cTn id="38" presetID="9"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ssolve">
                                      <p:cBhvr>
                                        <p:cTn id="40" dur="500"/>
                                        <p:tgtEl>
                                          <p:spTgt spid="18"/>
                                        </p:tgtEl>
                                      </p:cBhvr>
                                    </p:animEffect>
                                  </p:childTnLst>
                                </p:cTn>
                              </p:par>
                              <p:par>
                                <p:cTn id="41" presetID="9"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par>
                                <p:cTn id="44" presetID="9"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dissolve">
                                      <p:cBhvr>
                                        <p:cTn id="46" dur="500"/>
                                        <p:tgtEl>
                                          <p:spTgt spid="20"/>
                                        </p:tgtEl>
                                      </p:cBhvr>
                                    </p:animEffect>
                                  </p:childTnLst>
                                </p:cTn>
                              </p:par>
                              <p:par>
                                <p:cTn id="47" presetID="9"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dissolve">
                                      <p:cBhvr>
                                        <p:cTn id="49" dur="500"/>
                                        <p:tgtEl>
                                          <p:spTgt spid="2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dissolve">
                                      <p:cBhvr>
                                        <p:cTn id="52" dur="500"/>
                                        <p:tgtEl>
                                          <p:spTgt spid="22"/>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dissolve">
                                      <p:cBhvr>
                                        <p:cTn id="55" dur="500"/>
                                        <p:tgtEl>
                                          <p:spTgt spid="2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dissolve">
                                      <p:cBhvr>
                                        <p:cTn id="58" dur="500"/>
                                        <p:tgtEl>
                                          <p:spTgt spid="24"/>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dissolve">
                                      <p:cBhvr>
                                        <p:cTn id="61" dur="500"/>
                                        <p:tgtEl>
                                          <p:spTgt spid="2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dissolve">
                                      <p:cBhvr>
                                        <p:cTn id="64" dur="500"/>
                                        <p:tgtEl>
                                          <p:spTgt spid="26"/>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dissolve">
                                      <p:cBhvr>
                                        <p:cTn id="67" dur="500"/>
                                        <p:tgtEl>
                                          <p:spTgt spid="27"/>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dissolve">
                                      <p:cBhvr>
                                        <p:cTn id="70" dur="500"/>
                                        <p:tgtEl>
                                          <p:spTgt spid="28"/>
                                        </p:tgtEl>
                                      </p:cBhvr>
                                    </p:animEffect>
                                  </p:childTnLst>
                                </p:cTn>
                              </p:par>
                              <p:par>
                                <p:cTn id="71" presetID="9"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dissolve">
                                      <p:cBhvr>
                                        <p:cTn id="73" dur="500"/>
                                        <p:tgtEl>
                                          <p:spTgt spid="29"/>
                                        </p:tgtEl>
                                      </p:cBhvr>
                                    </p:animEffect>
                                  </p:childTnLst>
                                </p:cTn>
                              </p:par>
                              <p:par>
                                <p:cTn id="74" presetID="9"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dissolve">
                                      <p:cBhvr>
                                        <p:cTn id="76" dur="500"/>
                                        <p:tgtEl>
                                          <p:spTgt spid="30"/>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dissolve">
                                      <p:cBhvr>
                                        <p:cTn id="79" dur="500"/>
                                        <p:tgtEl>
                                          <p:spTgt spid="31"/>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dissolve">
                                      <p:cBhvr>
                                        <p:cTn id="82" dur="500"/>
                                        <p:tgtEl>
                                          <p:spTgt spid="32"/>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dissolve">
                                      <p:cBhvr>
                                        <p:cTn id="85" dur="500"/>
                                        <p:tgtEl>
                                          <p:spTgt spid="33"/>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dissolve">
                                      <p:cBhvr>
                                        <p:cTn id="88" dur="500"/>
                                        <p:tgtEl>
                                          <p:spTgt spid="34"/>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dissolve">
                                      <p:cBhvr>
                                        <p:cTn id="91" dur="500"/>
                                        <p:tgtEl>
                                          <p:spTgt spid="35"/>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dissolve">
                                      <p:cBhvr>
                                        <p:cTn id="94" dur="500"/>
                                        <p:tgtEl>
                                          <p:spTgt spid="36"/>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dissolve">
                                      <p:cBhvr>
                                        <p:cTn id="97" dur="500"/>
                                        <p:tgtEl>
                                          <p:spTgt spid="37"/>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dissolve">
                                      <p:cBhvr>
                                        <p:cTn id="100" dur="500"/>
                                        <p:tgtEl>
                                          <p:spTgt spid="38"/>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dissolve">
                                      <p:cBhvr>
                                        <p:cTn id="103" dur="500"/>
                                        <p:tgtEl>
                                          <p:spTgt spid="39"/>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dissolve">
                                      <p:cBhvr>
                                        <p:cTn id="106" dur="500"/>
                                        <p:tgtEl>
                                          <p:spTgt spid="40"/>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dissolve">
                                      <p:cBhvr>
                                        <p:cTn id="109" dur="500"/>
                                        <p:tgtEl>
                                          <p:spTgt spid="41"/>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dissolve">
                                      <p:cBhvr>
                                        <p:cTn id="112" dur="500"/>
                                        <p:tgtEl>
                                          <p:spTgt spid="42"/>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dissolve">
                                      <p:cBhvr>
                                        <p:cTn id="115" dur="500"/>
                                        <p:tgtEl>
                                          <p:spTgt spid="43"/>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dissolve">
                                      <p:cBhvr>
                                        <p:cTn id="118" dur="500"/>
                                        <p:tgtEl>
                                          <p:spTgt spid="44"/>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dissolve">
                                      <p:cBhvr>
                                        <p:cTn id="121" dur="500"/>
                                        <p:tgtEl>
                                          <p:spTgt spid="45"/>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dissolve">
                                      <p:cBhvr>
                                        <p:cTn id="124" dur="500"/>
                                        <p:tgtEl>
                                          <p:spTgt spid="46"/>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dissolve">
                                      <p:cBhvr>
                                        <p:cTn id="129" dur="500"/>
                                        <p:tgtEl>
                                          <p:spTgt spid="88"/>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dissolve">
                                      <p:cBhvr>
                                        <p:cTn id="134" dur="500"/>
                                        <p:tgtEl>
                                          <p:spTgt spid="47"/>
                                        </p:tgtEl>
                                      </p:cBhvr>
                                    </p:animEffect>
                                  </p:childTnLst>
                                </p:cTn>
                              </p:par>
                              <p:par>
                                <p:cTn id="135" presetID="9" presetClass="entr" presetSubtype="0" fill="hold" nodeType="with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dissolve">
                                      <p:cBhvr>
                                        <p:cTn id="137" dur="500"/>
                                        <p:tgtEl>
                                          <p:spTgt spid="49"/>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dissolve">
                                      <p:cBhvr>
                                        <p:cTn id="140" dur="500"/>
                                        <p:tgtEl>
                                          <p:spTgt spid="48"/>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dissolve">
                                      <p:cBhvr>
                                        <p:cTn id="143" dur="500"/>
                                        <p:tgtEl>
                                          <p:spTgt spid="50"/>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Effect transition="in" filter="dissolve">
                                      <p:cBhvr>
                                        <p:cTn id="146" dur="500"/>
                                        <p:tgtEl>
                                          <p:spTgt spid="54"/>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52"/>
                                        </p:tgtEl>
                                        <p:attrNameLst>
                                          <p:attrName>style.visibility</p:attrName>
                                        </p:attrNameLst>
                                      </p:cBhvr>
                                      <p:to>
                                        <p:strVal val="visible"/>
                                      </p:to>
                                    </p:set>
                                    <p:animEffect transition="in" filter="dissolve">
                                      <p:cBhvr>
                                        <p:cTn id="149" dur="500"/>
                                        <p:tgtEl>
                                          <p:spTgt spid="52"/>
                                        </p:tgtEl>
                                      </p:cBhvr>
                                    </p:animEffect>
                                  </p:childTnLst>
                                </p:cTn>
                              </p:par>
                              <p:par>
                                <p:cTn id="150" presetID="9" presetClass="entr" presetSubtype="0" fill="hold" nodeType="withEffect">
                                  <p:stCondLst>
                                    <p:cond delay="0"/>
                                  </p:stCondLst>
                                  <p:childTnLst>
                                    <p:set>
                                      <p:cBhvr>
                                        <p:cTn id="151" dur="1" fill="hold">
                                          <p:stCondLst>
                                            <p:cond delay="0"/>
                                          </p:stCondLst>
                                        </p:cTn>
                                        <p:tgtEl>
                                          <p:spTgt spid="53"/>
                                        </p:tgtEl>
                                        <p:attrNameLst>
                                          <p:attrName>style.visibility</p:attrName>
                                        </p:attrNameLst>
                                      </p:cBhvr>
                                      <p:to>
                                        <p:strVal val="visible"/>
                                      </p:to>
                                    </p:set>
                                    <p:animEffect transition="in" filter="dissolve">
                                      <p:cBhvr>
                                        <p:cTn id="152" dur="500"/>
                                        <p:tgtEl>
                                          <p:spTgt spid="53"/>
                                        </p:tgtEl>
                                      </p:cBhvr>
                                    </p:animEffect>
                                  </p:childTnLst>
                                </p:cTn>
                              </p:par>
                              <p:par>
                                <p:cTn id="153" presetID="9" presetClass="entr" presetSubtype="0"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dissolve">
                                      <p:cBhvr>
                                        <p:cTn id="155" dur="500"/>
                                        <p:tgtEl>
                                          <p:spTgt spid="51"/>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nodeType="clickEffect">
                                  <p:stCondLst>
                                    <p:cond delay="0"/>
                                  </p:stCondLst>
                                  <p:childTnLst>
                                    <p:set>
                                      <p:cBhvr>
                                        <p:cTn id="159" dur="1" fill="hold">
                                          <p:stCondLst>
                                            <p:cond delay="0"/>
                                          </p:stCondLst>
                                        </p:cTn>
                                        <p:tgtEl>
                                          <p:spTgt spid="97"/>
                                        </p:tgtEl>
                                        <p:attrNameLst>
                                          <p:attrName>style.visibility</p:attrName>
                                        </p:attrNameLst>
                                      </p:cBhvr>
                                      <p:to>
                                        <p:strVal val="visible"/>
                                      </p:to>
                                    </p:set>
                                    <p:animEffect transition="in" filter="dissolve">
                                      <p:cBhvr>
                                        <p:cTn id="160" dur="500"/>
                                        <p:tgtEl>
                                          <p:spTgt spid="97"/>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mph" presetSubtype="2" fill="hold" nodeType="clickEffect">
                                  <p:stCondLst>
                                    <p:cond delay="0"/>
                                  </p:stCondLst>
                                  <p:childTnLst>
                                    <p:animClr clrSpc="rgb" dir="cw">
                                      <p:cBhvr>
                                        <p:cTn id="164" dur="2000" fill="hold"/>
                                        <p:tgtEl>
                                          <p:spTgt spid="25"/>
                                        </p:tgtEl>
                                        <p:attrNameLst>
                                          <p:attrName>fillcolor</p:attrName>
                                        </p:attrNameLst>
                                      </p:cBhvr>
                                      <p:to>
                                        <a:schemeClr val="accent2"/>
                                      </p:to>
                                    </p:animClr>
                                    <p:set>
                                      <p:cBhvr>
                                        <p:cTn id="165" dur="2000" fill="hold"/>
                                        <p:tgtEl>
                                          <p:spTgt spid="25"/>
                                        </p:tgtEl>
                                        <p:attrNameLst>
                                          <p:attrName>fill.type</p:attrName>
                                        </p:attrNameLst>
                                      </p:cBhvr>
                                      <p:to>
                                        <p:strVal val="solid"/>
                                      </p:to>
                                    </p:set>
                                    <p:set>
                                      <p:cBhvr>
                                        <p:cTn id="166" dur="2000" fill="hold"/>
                                        <p:tgtEl>
                                          <p:spTgt spid="25"/>
                                        </p:tgtEl>
                                        <p:attrNameLst>
                                          <p:attrName>fill.on</p:attrName>
                                        </p:attrNameLst>
                                      </p:cBhvr>
                                      <p:to>
                                        <p:strVal val="true"/>
                                      </p:to>
                                    </p:se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nodeType="clickEffect">
                                  <p:stCondLst>
                                    <p:cond delay="0"/>
                                  </p:stCondLst>
                                  <p:childTnLst>
                                    <p:set>
                                      <p:cBhvr>
                                        <p:cTn id="170" dur="1" fill="hold">
                                          <p:stCondLst>
                                            <p:cond delay="0"/>
                                          </p:stCondLst>
                                        </p:cTn>
                                        <p:tgtEl>
                                          <p:spTgt spid="77"/>
                                        </p:tgtEl>
                                        <p:attrNameLst>
                                          <p:attrName>style.visibility</p:attrName>
                                        </p:attrNameLst>
                                      </p:cBhvr>
                                      <p:to>
                                        <p:strVal val="visible"/>
                                      </p:to>
                                    </p:set>
                                    <p:animEffect transition="in" filter="dissolve">
                                      <p:cBhvr>
                                        <p:cTn id="171" dur="500"/>
                                        <p:tgtEl>
                                          <p:spTgt spid="77"/>
                                        </p:tgtEl>
                                      </p:cBhvr>
                                    </p:animEffect>
                                  </p:childTnLst>
                                </p:cTn>
                              </p:par>
                            </p:childTnLst>
                          </p:cTn>
                        </p:par>
                      </p:childTnLst>
                    </p:cTn>
                  </p:par>
                  <p:par>
                    <p:cTn id="172" fill="hold">
                      <p:stCondLst>
                        <p:cond delay="indefinite"/>
                      </p:stCondLst>
                      <p:childTnLst>
                        <p:par>
                          <p:cTn id="173" fill="hold">
                            <p:stCondLst>
                              <p:cond delay="0"/>
                            </p:stCondLst>
                            <p:childTnLst>
                              <p:par>
                                <p:cTn id="174" presetID="9" presetClass="entr" presetSubtype="0" fill="hold" nodeType="clickEffect">
                                  <p:stCondLst>
                                    <p:cond delay="0"/>
                                  </p:stCondLst>
                                  <p:childTnLst>
                                    <p:set>
                                      <p:cBhvr>
                                        <p:cTn id="175" dur="1" fill="hold">
                                          <p:stCondLst>
                                            <p:cond delay="0"/>
                                          </p:stCondLst>
                                        </p:cTn>
                                        <p:tgtEl>
                                          <p:spTgt spid="58">
                                            <p:txEl>
                                              <p:pRg st="0" end="0"/>
                                            </p:txEl>
                                          </p:spTgt>
                                        </p:tgtEl>
                                        <p:attrNameLst>
                                          <p:attrName>style.visibility</p:attrName>
                                        </p:attrNameLst>
                                      </p:cBhvr>
                                      <p:to>
                                        <p:strVal val="visible"/>
                                      </p:to>
                                    </p:set>
                                    <p:animEffect transition="in" filter="dissolve">
                                      <p:cBhvr>
                                        <p:cTn id="176" dur="500"/>
                                        <p:tgtEl>
                                          <p:spTgt spid="58">
                                            <p:txEl>
                                              <p:pRg st="0" end="0"/>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7" presetClass="emph" presetSubtype="2" fill="hold" nodeType="clickEffect">
                                  <p:stCondLst>
                                    <p:cond delay="0"/>
                                  </p:stCondLst>
                                  <p:childTnLst>
                                    <p:animClr clrSpc="rgb" dir="cw">
                                      <p:cBhvr>
                                        <p:cTn id="180" dur="2000" fill="hold"/>
                                        <p:tgtEl>
                                          <p:spTgt spid="21"/>
                                        </p:tgtEl>
                                        <p:attrNameLst>
                                          <p:attrName>stroke.color</p:attrName>
                                        </p:attrNameLst>
                                      </p:cBhvr>
                                      <p:to>
                                        <a:schemeClr val="accent2"/>
                                      </p:to>
                                    </p:animClr>
                                    <p:set>
                                      <p:cBhvr>
                                        <p:cTn id="181" dur="2000" fill="hold"/>
                                        <p:tgtEl>
                                          <p:spTgt spid="21"/>
                                        </p:tgtEl>
                                        <p:attrNameLst>
                                          <p:attrName>stroke.on</p:attrName>
                                        </p:attrNameLst>
                                      </p:cBhvr>
                                      <p:to>
                                        <p:strVal val="true"/>
                                      </p:to>
                                    </p:set>
                                  </p:childTnLst>
                                </p:cTn>
                              </p:par>
                            </p:childTnLst>
                          </p:cTn>
                        </p:par>
                      </p:childTnLst>
                    </p:cTn>
                  </p:par>
                  <p:par>
                    <p:cTn id="182" fill="hold">
                      <p:stCondLst>
                        <p:cond delay="indefinite"/>
                      </p:stCondLst>
                      <p:childTnLst>
                        <p:par>
                          <p:cTn id="183" fill="hold">
                            <p:stCondLst>
                              <p:cond delay="0"/>
                            </p:stCondLst>
                            <p:childTnLst>
                              <p:par>
                                <p:cTn id="184" presetID="9" presetClass="entr" presetSubtype="0" fill="hold" nodeType="clickEffect">
                                  <p:stCondLst>
                                    <p:cond delay="0"/>
                                  </p:stCondLst>
                                  <p:childTnLst>
                                    <p:set>
                                      <p:cBhvr>
                                        <p:cTn id="185" dur="1" fill="hold">
                                          <p:stCondLst>
                                            <p:cond delay="0"/>
                                          </p:stCondLst>
                                        </p:cTn>
                                        <p:tgtEl>
                                          <p:spTgt spid="55"/>
                                        </p:tgtEl>
                                        <p:attrNameLst>
                                          <p:attrName>style.visibility</p:attrName>
                                        </p:attrNameLst>
                                      </p:cBhvr>
                                      <p:to>
                                        <p:strVal val="visible"/>
                                      </p:to>
                                    </p:set>
                                    <p:animEffect transition="in" filter="dissolve">
                                      <p:cBhvr>
                                        <p:cTn id="186" dur="500"/>
                                        <p:tgtEl>
                                          <p:spTgt spid="55"/>
                                        </p:tgtEl>
                                      </p:cBhvr>
                                    </p:animEffect>
                                  </p:childTnLst>
                                </p:cTn>
                              </p:par>
                            </p:childTnLst>
                          </p:cTn>
                        </p:par>
                      </p:childTnLst>
                    </p:cTn>
                  </p:par>
                  <p:par>
                    <p:cTn id="187" fill="hold">
                      <p:stCondLst>
                        <p:cond delay="indefinite"/>
                      </p:stCondLst>
                      <p:childTnLst>
                        <p:par>
                          <p:cTn id="188" fill="hold">
                            <p:stCondLst>
                              <p:cond delay="0"/>
                            </p:stCondLst>
                            <p:childTnLst>
                              <p:par>
                                <p:cTn id="189" presetID="9" presetClass="entr" presetSubtype="0" fill="hold" nodeType="clickEffect">
                                  <p:stCondLst>
                                    <p:cond delay="0"/>
                                  </p:stCondLst>
                                  <p:childTnLst>
                                    <p:set>
                                      <p:cBhvr>
                                        <p:cTn id="190" dur="1" fill="hold">
                                          <p:stCondLst>
                                            <p:cond delay="0"/>
                                          </p:stCondLst>
                                        </p:cTn>
                                        <p:tgtEl>
                                          <p:spTgt spid="58">
                                            <p:txEl>
                                              <p:pRg st="1" end="1"/>
                                            </p:txEl>
                                          </p:spTgt>
                                        </p:tgtEl>
                                        <p:attrNameLst>
                                          <p:attrName>style.visibility</p:attrName>
                                        </p:attrNameLst>
                                      </p:cBhvr>
                                      <p:to>
                                        <p:strVal val="visible"/>
                                      </p:to>
                                    </p:set>
                                    <p:animEffect transition="in" filter="dissolve">
                                      <p:cBhvr>
                                        <p:cTn id="191" dur="500"/>
                                        <p:tgtEl>
                                          <p:spTgt spid="58">
                                            <p:txEl>
                                              <p:pRg st="1" end="1"/>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9" presetClass="entr" presetSubtype="0" fill="hold" nodeType="clickEffect">
                                  <p:stCondLst>
                                    <p:cond delay="0"/>
                                  </p:stCondLst>
                                  <p:childTnLst>
                                    <p:set>
                                      <p:cBhvr>
                                        <p:cTn id="195" dur="1" fill="hold">
                                          <p:stCondLst>
                                            <p:cond delay="0"/>
                                          </p:stCondLst>
                                        </p:cTn>
                                        <p:tgtEl>
                                          <p:spTgt spid="60"/>
                                        </p:tgtEl>
                                        <p:attrNameLst>
                                          <p:attrName>style.visibility</p:attrName>
                                        </p:attrNameLst>
                                      </p:cBhvr>
                                      <p:to>
                                        <p:strVal val="visible"/>
                                      </p:to>
                                    </p:set>
                                    <p:animEffect transition="in" filter="dissolve">
                                      <p:cBhvr>
                                        <p:cTn id="196" dur="500"/>
                                        <p:tgtEl>
                                          <p:spTgt spid="60"/>
                                        </p:tgtEl>
                                      </p:cBhvr>
                                    </p:animEffect>
                                  </p:childTnLst>
                                </p:cTn>
                              </p:par>
                            </p:childTnLst>
                          </p:cTn>
                        </p:par>
                      </p:childTnLst>
                    </p:cTn>
                  </p:par>
                  <p:par>
                    <p:cTn id="197" fill="hold">
                      <p:stCondLst>
                        <p:cond delay="indefinite"/>
                      </p:stCondLst>
                      <p:childTnLst>
                        <p:par>
                          <p:cTn id="198" fill="hold">
                            <p:stCondLst>
                              <p:cond delay="0"/>
                            </p:stCondLst>
                            <p:childTnLst>
                              <p:par>
                                <p:cTn id="199" presetID="9" presetClass="entr" presetSubtype="0" fill="hold" nodeType="clickEffect">
                                  <p:stCondLst>
                                    <p:cond delay="0"/>
                                  </p:stCondLst>
                                  <p:childTnLst>
                                    <p:set>
                                      <p:cBhvr>
                                        <p:cTn id="200" dur="1" fill="hold">
                                          <p:stCondLst>
                                            <p:cond delay="0"/>
                                          </p:stCondLst>
                                        </p:cTn>
                                        <p:tgtEl>
                                          <p:spTgt spid="59">
                                            <p:txEl>
                                              <p:pRg st="1" end="1"/>
                                            </p:txEl>
                                          </p:spTgt>
                                        </p:tgtEl>
                                        <p:attrNameLst>
                                          <p:attrName>style.visibility</p:attrName>
                                        </p:attrNameLst>
                                      </p:cBhvr>
                                      <p:to>
                                        <p:strVal val="visible"/>
                                      </p:to>
                                    </p:set>
                                    <p:animEffect transition="in" filter="dissolve">
                                      <p:cBhvr>
                                        <p:cTn id="201" dur="500"/>
                                        <p:tgtEl>
                                          <p:spTgt spid="59">
                                            <p:txEl>
                                              <p:pRg st="1" end="1"/>
                                            </p:txEl>
                                          </p:spTgt>
                                        </p:tgtEl>
                                      </p:cBhvr>
                                    </p:animEffect>
                                  </p:childTnLst>
                                </p:cTn>
                              </p:par>
                            </p:childTnLst>
                          </p:cTn>
                        </p:par>
                      </p:childTnLst>
                    </p:cTn>
                  </p:par>
                  <p:par>
                    <p:cTn id="202" fill="hold">
                      <p:stCondLst>
                        <p:cond delay="indefinite"/>
                      </p:stCondLst>
                      <p:childTnLst>
                        <p:par>
                          <p:cTn id="203" fill="hold">
                            <p:stCondLst>
                              <p:cond delay="0"/>
                            </p:stCondLst>
                            <p:childTnLst>
                              <p:par>
                                <p:cTn id="204" presetID="7" presetClass="emph" presetSubtype="2" fill="hold" nodeType="clickEffect">
                                  <p:stCondLst>
                                    <p:cond delay="0"/>
                                  </p:stCondLst>
                                  <p:childTnLst>
                                    <p:animClr clrSpc="rgb" dir="cw">
                                      <p:cBhvr>
                                        <p:cTn id="205" dur="2000" fill="hold"/>
                                        <p:tgtEl>
                                          <p:spTgt spid="19"/>
                                        </p:tgtEl>
                                        <p:attrNameLst>
                                          <p:attrName>stroke.color</p:attrName>
                                        </p:attrNameLst>
                                      </p:cBhvr>
                                      <p:to>
                                        <a:schemeClr val="accent2"/>
                                      </p:to>
                                    </p:animClr>
                                    <p:set>
                                      <p:cBhvr>
                                        <p:cTn id="206" dur="2000" fill="hold"/>
                                        <p:tgtEl>
                                          <p:spTgt spid="19"/>
                                        </p:tgtEl>
                                        <p:attrNameLst>
                                          <p:attrName>stroke.on</p:attrName>
                                        </p:attrNameLst>
                                      </p:cBhvr>
                                      <p:to>
                                        <p:strVal val="true"/>
                                      </p:to>
                                    </p:set>
                                  </p:childTnLst>
                                </p:cTn>
                              </p:par>
                            </p:childTnLst>
                          </p:cTn>
                        </p:par>
                      </p:childTnLst>
                    </p:cTn>
                  </p:par>
                  <p:par>
                    <p:cTn id="207" fill="hold">
                      <p:stCondLst>
                        <p:cond delay="indefinite"/>
                      </p:stCondLst>
                      <p:childTnLst>
                        <p:par>
                          <p:cTn id="208" fill="hold">
                            <p:stCondLst>
                              <p:cond delay="0"/>
                            </p:stCondLst>
                            <p:childTnLst>
                              <p:par>
                                <p:cTn id="209" presetID="9" presetClass="entr" presetSubtype="0" fill="hold" nodeType="clickEffect">
                                  <p:stCondLst>
                                    <p:cond delay="0"/>
                                  </p:stCondLst>
                                  <p:childTnLst>
                                    <p:set>
                                      <p:cBhvr>
                                        <p:cTn id="210" dur="1" fill="hold">
                                          <p:stCondLst>
                                            <p:cond delay="0"/>
                                          </p:stCondLst>
                                        </p:cTn>
                                        <p:tgtEl>
                                          <p:spTgt spid="56"/>
                                        </p:tgtEl>
                                        <p:attrNameLst>
                                          <p:attrName>style.visibility</p:attrName>
                                        </p:attrNameLst>
                                      </p:cBhvr>
                                      <p:to>
                                        <p:strVal val="visible"/>
                                      </p:to>
                                    </p:set>
                                    <p:animEffect transition="in" filter="dissolve">
                                      <p:cBhvr>
                                        <p:cTn id="211" dur="500"/>
                                        <p:tgtEl>
                                          <p:spTgt spid="56"/>
                                        </p:tgtEl>
                                      </p:cBhvr>
                                    </p:animEffect>
                                  </p:childTnLst>
                                </p:cTn>
                              </p:par>
                            </p:childTnLst>
                          </p:cTn>
                        </p:par>
                      </p:childTnLst>
                    </p:cTn>
                  </p:par>
                  <p:par>
                    <p:cTn id="212" fill="hold">
                      <p:stCondLst>
                        <p:cond delay="indefinite"/>
                      </p:stCondLst>
                      <p:childTnLst>
                        <p:par>
                          <p:cTn id="213" fill="hold">
                            <p:stCondLst>
                              <p:cond delay="0"/>
                            </p:stCondLst>
                            <p:childTnLst>
                              <p:par>
                                <p:cTn id="214" presetID="9" presetClass="entr" presetSubtype="0" fill="hold" nodeType="clickEffect">
                                  <p:stCondLst>
                                    <p:cond delay="0"/>
                                  </p:stCondLst>
                                  <p:childTnLst>
                                    <p:set>
                                      <p:cBhvr>
                                        <p:cTn id="215" dur="1" fill="hold">
                                          <p:stCondLst>
                                            <p:cond delay="0"/>
                                          </p:stCondLst>
                                        </p:cTn>
                                        <p:tgtEl>
                                          <p:spTgt spid="58">
                                            <p:txEl>
                                              <p:pRg st="7" end="7"/>
                                            </p:txEl>
                                          </p:spTgt>
                                        </p:tgtEl>
                                        <p:attrNameLst>
                                          <p:attrName>style.visibility</p:attrName>
                                        </p:attrNameLst>
                                      </p:cBhvr>
                                      <p:to>
                                        <p:strVal val="visible"/>
                                      </p:to>
                                    </p:set>
                                    <p:animEffect transition="in" filter="dissolve">
                                      <p:cBhvr>
                                        <p:cTn id="216" dur="500"/>
                                        <p:tgtEl>
                                          <p:spTgt spid="58">
                                            <p:txEl>
                                              <p:pRg st="7" end="7"/>
                                            </p:txEl>
                                          </p:spTgt>
                                        </p:tgtEl>
                                      </p:cBhvr>
                                    </p:animEffect>
                                  </p:childTnLst>
                                </p:cTn>
                              </p:par>
                            </p:childTnLst>
                          </p:cTn>
                        </p:par>
                      </p:childTnLst>
                    </p:cTn>
                  </p:par>
                  <p:par>
                    <p:cTn id="217" fill="hold">
                      <p:stCondLst>
                        <p:cond delay="indefinite"/>
                      </p:stCondLst>
                      <p:childTnLst>
                        <p:par>
                          <p:cTn id="218" fill="hold">
                            <p:stCondLst>
                              <p:cond delay="0"/>
                            </p:stCondLst>
                            <p:childTnLst>
                              <p:par>
                                <p:cTn id="219" presetID="9" presetClass="entr" presetSubtype="0" fill="hold" nodeType="clickEffect">
                                  <p:stCondLst>
                                    <p:cond delay="0"/>
                                  </p:stCondLst>
                                  <p:childTnLst>
                                    <p:set>
                                      <p:cBhvr>
                                        <p:cTn id="220" dur="1" fill="hold">
                                          <p:stCondLst>
                                            <p:cond delay="0"/>
                                          </p:stCondLst>
                                        </p:cTn>
                                        <p:tgtEl>
                                          <p:spTgt spid="61"/>
                                        </p:tgtEl>
                                        <p:attrNameLst>
                                          <p:attrName>style.visibility</p:attrName>
                                        </p:attrNameLst>
                                      </p:cBhvr>
                                      <p:to>
                                        <p:strVal val="visible"/>
                                      </p:to>
                                    </p:set>
                                    <p:animEffect transition="in" filter="dissolve">
                                      <p:cBhvr>
                                        <p:cTn id="221" dur="500"/>
                                        <p:tgtEl>
                                          <p:spTgt spid="61"/>
                                        </p:tgtEl>
                                      </p:cBhvr>
                                    </p:animEffect>
                                  </p:childTnLst>
                                </p:cTn>
                              </p:par>
                            </p:childTnLst>
                          </p:cTn>
                        </p:par>
                      </p:childTnLst>
                    </p:cTn>
                  </p:par>
                  <p:par>
                    <p:cTn id="222" fill="hold">
                      <p:stCondLst>
                        <p:cond delay="indefinite"/>
                      </p:stCondLst>
                      <p:childTnLst>
                        <p:par>
                          <p:cTn id="223" fill="hold">
                            <p:stCondLst>
                              <p:cond delay="0"/>
                            </p:stCondLst>
                            <p:childTnLst>
                              <p:par>
                                <p:cTn id="224" presetID="9" presetClass="entr" presetSubtype="0" fill="hold" nodeType="clickEffect">
                                  <p:stCondLst>
                                    <p:cond delay="0"/>
                                  </p:stCondLst>
                                  <p:childTnLst>
                                    <p:set>
                                      <p:cBhvr>
                                        <p:cTn id="225" dur="1" fill="hold">
                                          <p:stCondLst>
                                            <p:cond delay="0"/>
                                          </p:stCondLst>
                                        </p:cTn>
                                        <p:tgtEl>
                                          <p:spTgt spid="59">
                                            <p:txEl>
                                              <p:pRg st="7" end="7"/>
                                            </p:txEl>
                                          </p:spTgt>
                                        </p:tgtEl>
                                        <p:attrNameLst>
                                          <p:attrName>style.visibility</p:attrName>
                                        </p:attrNameLst>
                                      </p:cBhvr>
                                      <p:to>
                                        <p:strVal val="visible"/>
                                      </p:to>
                                    </p:set>
                                    <p:animEffect transition="in" filter="dissolve">
                                      <p:cBhvr>
                                        <p:cTn id="226" dur="500"/>
                                        <p:tgtEl>
                                          <p:spTgt spid="59">
                                            <p:txEl>
                                              <p:pRg st="7" end="7"/>
                                            </p:txEl>
                                          </p:spTgt>
                                        </p:tgtEl>
                                      </p:cBhvr>
                                    </p:animEffect>
                                  </p:childTnLst>
                                </p:cTn>
                              </p:par>
                            </p:childTnLst>
                          </p:cTn>
                        </p:par>
                      </p:childTnLst>
                    </p:cTn>
                  </p:par>
                  <p:par>
                    <p:cTn id="227" fill="hold">
                      <p:stCondLst>
                        <p:cond delay="indefinite"/>
                      </p:stCondLst>
                      <p:childTnLst>
                        <p:par>
                          <p:cTn id="228" fill="hold">
                            <p:stCondLst>
                              <p:cond delay="0"/>
                            </p:stCondLst>
                            <p:childTnLst>
                              <p:par>
                                <p:cTn id="229" presetID="7" presetClass="emph" presetSubtype="2" fill="hold" nodeType="clickEffect">
                                  <p:stCondLst>
                                    <p:cond delay="0"/>
                                  </p:stCondLst>
                                  <p:childTnLst>
                                    <p:animClr clrSpc="rgb" dir="cw">
                                      <p:cBhvr>
                                        <p:cTn id="230" dur="2000" fill="hold"/>
                                        <p:tgtEl>
                                          <p:spTgt spid="12"/>
                                        </p:tgtEl>
                                        <p:attrNameLst>
                                          <p:attrName>stroke.color</p:attrName>
                                        </p:attrNameLst>
                                      </p:cBhvr>
                                      <p:to>
                                        <a:schemeClr val="accent2"/>
                                      </p:to>
                                    </p:animClr>
                                    <p:set>
                                      <p:cBhvr>
                                        <p:cTn id="231" dur="2000" fill="hold"/>
                                        <p:tgtEl>
                                          <p:spTgt spid="12"/>
                                        </p:tgtEl>
                                        <p:attrNameLst>
                                          <p:attrName>stroke.on</p:attrName>
                                        </p:attrNameLst>
                                      </p:cBhvr>
                                      <p:to>
                                        <p:strVal val="true"/>
                                      </p:to>
                                    </p:set>
                                  </p:childTnLst>
                                </p:cTn>
                              </p:par>
                            </p:childTnLst>
                          </p:cTn>
                        </p:par>
                      </p:childTnLst>
                    </p:cTn>
                  </p:par>
                  <p:par>
                    <p:cTn id="232" fill="hold">
                      <p:stCondLst>
                        <p:cond delay="indefinite"/>
                      </p:stCondLst>
                      <p:childTnLst>
                        <p:par>
                          <p:cTn id="233" fill="hold">
                            <p:stCondLst>
                              <p:cond delay="0"/>
                            </p:stCondLst>
                            <p:childTnLst>
                              <p:par>
                                <p:cTn id="234" presetID="9" presetClass="entr" presetSubtype="0" fill="hold" nodeType="clickEffect">
                                  <p:stCondLst>
                                    <p:cond delay="0"/>
                                  </p:stCondLst>
                                  <p:childTnLst>
                                    <p:set>
                                      <p:cBhvr>
                                        <p:cTn id="235" dur="1" fill="hold">
                                          <p:stCondLst>
                                            <p:cond delay="0"/>
                                          </p:stCondLst>
                                        </p:cTn>
                                        <p:tgtEl>
                                          <p:spTgt spid="57"/>
                                        </p:tgtEl>
                                        <p:attrNameLst>
                                          <p:attrName>style.visibility</p:attrName>
                                        </p:attrNameLst>
                                      </p:cBhvr>
                                      <p:to>
                                        <p:strVal val="visible"/>
                                      </p:to>
                                    </p:set>
                                    <p:animEffect transition="in" filter="dissolve">
                                      <p:cBhvr>
                                        <p:cTn id="236" dur="500"/>
                                        <p:tgtEl>
                                          <p:spTgt spid="57"/>
                                        </p:tgtEl>
                                      </p:cBhvr>
                                    </p:animEffect>
                                  </p:childTnLst>
                                </p:cTn>
                              </p:par>
                            </p:childTnLst>
                          </p:cTn>
                        </p:par>
                      </p:childTnLst>
                    </p:cTn>
                  </p:par>
                  <p:par>
                    <p:cTn id="237" fill="hold">
                      <p:stCondLst>
                        <p:cond delay="indefinite"/>
                      </p:stCondLst>
                      <p:childTnLst>
                        <p:par>
                          <p:cTn id="238" fill="hold">
                            <p:stCondLst>
                              <p:cond delay="0"/>
                            </p:stCondLst>
                            <p:childTnLst>
                              <p:par>
                                <p:cTn id="239" presetID="9" presetClass="entr" presetSubtype="0" fill="hold" nodeType="clickEffect">
                                  <p:stCondLst>
                                    <p:cond delay="0"/>
                                  </p:stCondLst>
                                  <p:childTnLst>
                                    <p:set>
                                      <p:cBhvr>
                                        <p:cTn id="240" dur="1" fill="hold">
                                          <p:stCondLst>
                                            <p:cond delay="0"/>
                                          </p:stCondLst>
                                        </p:cTn>
                                        <p:tgtEl>
                                          <p:spTgt spid="58">
                                            <p:txEl>
                                              <p:pRg st="4" end="4"/>
                                            </p:txEl>
                                          </p:spTgt>
                                        </p:tgtEl>
                                        <p:attrNameLst>
                                          <p:attrName>style.visibility</p:attrName>
                                        </p:attrNameLst>
                                      </p:cBhvr>
                                      <p:to>
                                        <p:strVal val="visible"/>
                                      </p:to>
                                    </p:set>
                                    <p:animEffect transition="in" filter="dissolve">
                                      <p:cBhvr>
                                        <p:cTn id="241" dur="500"/>
                                        <p:tgtEl>
                                          <p:spTgt spid="58">
                                            <p:txEl>
                                              <p:pRg st="4" end="4"/>
                                            </p:txEl>
                                          </p:spTgt>
                                        </p:tgtEl>
                                      </p:cBhvr>
                                    </p:animEffect>
                                  </p:childTnLst>
                                </p:cTn>
                              </p:par>
                            </p:childTnLst>
                          </p:cTn>
                        </p:par>
                      </p:childTnLst>
                    </p:cTn>
                  </p:par>
                  <p:par>
                    <p:cTn id="242" fill="hold">
                      <p:stCondLst>
                        <p:cond delay="indefinite"/>
                      </p:stCondLst>
                      <p:childTnLst>
                        <p:par>
                          <p:cTn id="243" fill="hold">
                            <p:stCondLst>
                              <p:cond delay="0"/>
                            </p:stCondLst>
                            <p:childTnLst>
                              <p:par>
                                <p:cTn id="244" presetID="9" presetClass="entr" presetSubtype="0" fill="hold" nodeType="clickEffect">
                                  <p:stCondLst>
                                    <p:cond delay="0"/>
                                  </p:stCondLst>
                                  <p:childTnLst>
                                    <p:set>
                                      <p:cBhvr>
                                        <p:cTn id="245" dur="1" fill="hold">
                                          <p:stCondLst>
                                            <p:cond delay="0"/>
                                          </p:stCondLst>
                                        </p:cTn>
                                        <p:tgtEl>
                                          <p:spTgt spid="62"/>
                                        </p:tgtEl>
                                        <p:attrNameLst>
                                          <p:attrName>style.visibility</p:attrName>
                                        </p:attrNameLst>
                                      </p:cBhvr>
                                      <p:to>
                                        <p:strVal val="visible"/>
                                      </p:to>
                                    </p:set>
                                    <p:animEffect transition="in" filter="dissolve">
                                      <p:cBhvr>
                                        <p:cTn id="246" dur="500"/>
                                        <p:tgtEl>
                                          <p:spTgt spid="62"/>
                                        </p:tgtEl>
                                      </p:cBhvr>
                                    </p:animEffect>
                                  </p:childTnLst>
                                </p:cTn>
                              </p:par>
                            </p:childTnLst>
                          </p:cTn>
                        </p:par>
                      </p:childTnLst>
                    </p:cTn>
                  </p:par>
                  <p:par>
                    <p:cTn id="247" fill="hold">
                      <p:stCondLst>
                        <p:cond delay="indefinite"/>
                      </p:stCondLst>
                      <p:childTnLst>
                        <p:par>
                          <p:cTn id="248" fill="hold">
                            <p:stCondLst>
                              <p:cond delay="0"/>
                            </p:stCondLst>
                            <p:childTnLst>
                              <p:par>
                                <p:cTn id="249" presetID="9" presetClass="entr" presetSubtype="0" fill="hold" nodeType="clickEffect">
                                  <p:stCondLst>
                                    <p:cond delay="0"/>
                                  </p:stCondLst>
                                  <p:childTnLst>
                                    <p:set>
                                      <p:cBhvr>
                                        <p:cTn id="250" dur="1" fill="hold">
                                          <p:stCondLst>
                                            <p:cond delay="0"/>
                                          </p:stCondLst>
                                        </p:cTn>
                                        <p:tgtEl>
                                          <p:spTgt spid="59">
                                            <p:txEl>
                                              <p:pRg st="4" end="4"/>
                                            </p:txEl>
                                          </p:spTgt>
                                        </p:tgtEl>
                                        <p:attrNameLst>
                                          <p:attrName>style.visibility</p:attrName>
                                        </p:attrNameLst>
                                      </p:cBhvr>
                                      <p:to>
                                        <p:strVal val="visible"/>
                                      </p:to>
                                    </p:set>
                                    <p:animEffect transition="in" filter="dissolve">
                                      <p:cBhvr>
                                        <p:cTn id="251" dur="500"/>
                                        <p:tgtEl>
                                          <p:spTgt spid="59">
                                            <p:txEl>
                                              <p:pRg st="4" end="4"/>
                                            </p:txEl>
                                          </p:spTgt>
                                        </p:tgtEl>
                                      </p:cBhvr>
                                    </p:animEffect>
                                  </p:childTnLst>
                                </p:cTn>
                              </p:par>
                            </p:childTnLst>
                          </p:cTn>
                        </p:par>
                      </p:childTnLst>
                    </p:cTn>
                  </p:par>
                  <p:par>
                    <p:cTn id="252" fill="hold">
                      <p:stCondLst>
                        <p:cond delay="indefinite"/>
                      </p:stCondLst>
                      <p:childTnLst>
                        <p:par>
                          <p:cTn id="253" fill="hold">
                            <p:stCondLst>
                              <p:cond delay="0"/>
                            </p:stCondLst>
                            <p:childTnLst>
                              <p:par>
                                <p:cTn id="254" presetID="9" presetClass="entr" presetSubtype="0" fill="hold" nodeType="clickEffect">
                                  <p:stCondLst>
                                    <p:cond delay="0"/>
                                  </p:stCondLst>
                                  <p:childTnLst>
                                    <p:set>
                                      <p:cBhvr>
                                        <p:cTn id="255" dur="1" fill="hold">
                                          <p:stCondLst>
                                            <p:cond delay="0"/>
                                          </p:stCondLst>
                                        </p:cTn>
                                        <p:tgtEl>
                                          <p:spTgt spid="100"/>
                                        </p:tgtEl>
                                        <p:attrNameLst>
                                          <p:attrName>style.visibility</p:attrName>
                                        </p:attrNameLst>
                                      </p:cBhvr>
                                      <p:to>
                                        <p:strVal val="visible"/>
                                      </p:to>
                                    </p:set>
                                    <p:animEffect transition="in" filter="dissolve">
                                      <p:cBhvr>
                                        <p:cTn id="256" dur="500"/>
                                        <p:tgtEl>
                                          <p:spTgt spid="100"/>
                                        </p:tgtEl>
                                      </p:cBhvr>
                                    </p:animEffect>
                                  </p:childTnLst>
                                </p:cTn>
                              </p:par>
                            </p:childTnLst>
                          </p:cTn>
                        </p:par>
                      </p:childTnLst>
                    </p:cTn>
                  </p:par>
                  <p:par>
                    <p:cTn id="257" fill="hold">
                      <p:stCondLst>
                        <p:cond delay="indefinite"/>
                      </p:stCondLst>
                      <p:childTnLst>
                        <p:par>
                          <p:cTn id="258" fill="hold">
                            <p:stCondLst>
                              <p:cond delay="0"/>
                            </p:stCondLst>
                            <p:childTnLst>
                              <p:par>
                                <p:cTn id="259" presetID="1" presetClass="emph" presetSubtype="2" fill="hold" nodeType="clickEffect">
                                  <p:stCondLst>
                                    <p:cond delay="0"/>
                                  </p:stCondLst>
                                  <p:childTnLst>
                                    <p:animClr clrSpc="rgb" dir="cw">
                                      <p:cBhvr>
                                        <p:cTn id="260" dur="2000" fill="hold"/>
                                        <p:tgtEl>
                                          <p:spTgt spid="7"/>
                                        </p:tgtEl>
                                        <p:attrNameLst>
                                          <p:attrName>fillcolor</p:attrName>
                                        </p:attrNameLst>
                                      </p:cBhvr>
                                      <p:to>
                                        <a:schemeClr val="accent2"/>
                                      </p:to>
                                    </p:animClr>
                                    <p:set>
                                      <p:cBhvr>
                                        <p:cTn id="261" dur="2000" fill="hold"/>
                                        <p:tgtEl>
                                          <p:spTgt spid="7"/>
                                        </p:tgtEl>
                                        <p:attrNameLst>
                                          <p:attrName>fill.type</p:attrName>
                                        </p:attrNameLst>
                                      </p:cBhvr>
                                      <p:to>
                                        <p:strVal val="solid"/>
                                      </p:to>
                                    </p:set>
                                    <p:set>
                                      <p:cBhvr>
                                        <p:cTn id="262" dur="2000" fill="hold"/>
                                        <p:tgtEl>
                                          <p:spTgt spid="7"/>
                                        </p:tgtEl>
                                        <p:attrNameLst>
                                          <p:attrName>fill.on</p:attrName>
                                        </p:attrNameLst>
                                      </p:cBhvr>
                                      <p:to>
                                        <p:strVal val="true"/>
                                      </p:to>
                                    </p:set>
                                  </p:childTnLst>
                                </p:cTn>
                              </p:par>
                            </p:childTnLst>
                          </p:cTn>
                        </p:par>
                      </p:childTnLst>
                    </p:cTn>
                  </p:par>
                  <p:par>
                    <p:cTn id="263" fill="hold">
                      <p:stCondLst>
                        <p:cond delay="indefinite"/>
                      </p:stCondLst>
                      <p:childTnLst>
                        <p:par>
                          <p:cTn id="264" fill="hold">
                            <p:stCondLst>
                              <p:cond delay="0"/>
                            </p:stCondLst>
                            <p:childTnLst>
                              <p:par>
                                <p:cTn id="265" presetID="7" presetClass="emph" presetSubtype="2" fill="hold" nodeType="clickEffect">
                                  <p:stCondLst>
                                    <p:cond delay="0"/>
                                  </p:stCondLst>
                                  <p:childTnLst>
                                    <p:animClr clrSpc="rgb" dir="cw">
                                      <p:cBhvr>
                                        <p:cTn id="266" dur="2000" fill="hold"/>
                                        <p:tgtEl>
                                          <p:spTgt spid="11"/>
                                        </p:tgtEl>
                                        <p:attrNameLst>
                                          <p:attrName>stroke.color</p:attrName>
                                        </p:attrNameLst>
                                      </p:cBhvr>
                                      <p:to>
                                        <a:schemeClr val="accent2"/>
                                      </p:to>
                                    </p:animClr>
                                    <p:set>
                                      <p:cBhvr>
                                        <p:cTn id="267" dur="2000" fill="hold"/>
                                        <p:tgtEl>
                                          <p:spTgt spid="11"/>
                                        </p:tgtEl>
                                        <p:attrNameLst>
                                          <p:attrName>stroke.on</p:attrName>
                                        </p:attrNameLst>
                                      </p:cBhvr>
                                      <p:to>
                                        <p:strVal val="true"/>
                                      </p:to>
                                    </p:set>
                                  </p:childTnLst>
                                </p:cTn>
                              </p:par>
                            </p:childTnLst>
                          </p:cTn>
                        </p:par>
                      </p:childTnLst>
                    </p:cTn>
                  </p:par>
                  <p:par>
                    <p:cTn id="268" fill="hold">
                      <p:stCondLst>
                        <p:cond delay="indefinite"/>
                      </p:stCondLst>
                      <p:childTnLst>
                        <p:par>
                          <p:cTn id="269" fill="hold">
                            <p:stCondLst>
                              <p:cond delay="0"/>
                            </p:stCondLst>
                            <p:childTnLst>
                              <p:par>
                                <p:cTn id="270" presetID="9" presetClass="entr" presetSubtype="0" fill="hold" nodeType="clickEffect">
                                  <p:stCondLst>
                                    <p:cond delay="0"/>
                                  </p:stCondLst>
                                  <p:childTnLst>
                                    <p:set>
                                      <p:cBhvr>
                                        <p:cTn id="271" dur="1" fill="hold">
                                          <p:stCondLst>
                                            <p:cond delay="0"/>
                                          </p:stCondLst>
                                        </p:cTn>
                                        <p:tgtEl>
                                          <p:spTgt spid="63"/>
                                        </p:tgtEl>
                                        <p:attrNameLst>
                                          <p:attrName>style.visibility</p:attrName>
                                        </p:attrNameLst>
                                      </p:cBhvr>
                                      <p:to>
                                        <p:strVal val="visible"/>
                                      </p:to>
                                    </p:set>
                                    <p:animEffect transition="in" filter="dissolve">
                                      <p:cBhvr>
                                        <p:cTn id="272" dur="500"/>
                                        <p:tgtEl>
                                          <p:spTgt spid="63"/>
                                        </p:tgtEl>
                                      </p:cBhvr>
                                    </p:animEffect>
                                  </p:childTnLst>
                                </p:cTn>
                              </p:par>
                            </p:childTnLst>
                          </p:cTn>
                        </p:par>
                      </p:childTnLst>
                    </p:cTn>
                  </p:par>
                  <p:par>
                    <p:cTn id="273" fill="hold">
                      <p:stCondLst>
                        <p:cond delay="indefinite"/>
                      </p:stCondLst>
                      <p:childTnLst>
                        <p:par>
                          <p:cTn id="274" fill="hold">
                            <p:stCondLst>
                              <p:cond delay="0"/>
                            </p:stCondLst>
                            <p:childTnLst>
                              <p:par>
                                <p:cTn id="275" presetID="9" presetClass="entr" presetSubtype="0" fill="hold" nodeType="clickEffect">
                                  <p:stCondLst>
                                    <p:cond delay="0"/>
                                  </p:stCondLst>
                                  <p:childTnLst>
                                    <p:set>
                                      <p:cBhvr>
                                        <p:cTn id="276" dur="1" fill="hold">
                                          <p:stCondLst>
                                            <p:cond delay="0"/>
                                          </p:stCondLst>
                                        </p:cTn>
                                        <p:tgtEl>
                                          <p:spTgt spid="58">
                                            <p:txEl>
                                              <p:pRg st="3" end="3"/>
                                            </p:txEl>
                                          </p:spTgt>
                                        </p:tgtEl>
                                        <p:attrNameLst>
                                          <p:attrName>style.visibility</p:attrName>
                                        </p:attrNameLst>
                                      </p:cBhvr>
                                      <p:to>
                                        <p:strVal val="visible"/>
                                      </p:to>
                                    </p:set>
                                    <p:animEffect transition="in" filter="dissolve">
                                      <p:cBhvr>
                                        <p:cTn id="277" dur="500"/>
                                        <p:tgtEl>
                                          <p:spTgt spid="58">
                                            <p:txEl>
                                              <p:pRg st="3" end="3"/>
                                            </p:txEl>
                                          </p:spTgt>
                                        </p:tgtEl>
                                      </p:cBhvr>
                                    </p:animEffect>
                                  </p:childTnLst>
                                </p:cTn>
                              </p:par>
                            </p:childTnLst>
                          </p:cTn>
                        </p:par>
                      </p:childTnLst>
                    </p:cTn>
                  </p:par>
                  <p:par>
                    <p:cTn id="278" fill="hold">
                      <p:stCondLst>
                        <p:cond delay="indefinite"/>
                      </p:stCondLst>
                      <p:childTnLst>
                        <p:par>
                          <p:cTn id="279" fill="hold">
                            <p:stCondLst>
                              <p:cond delay="0"/>
                            </p:stCondLst>
                            <p:childTnLst>
                              <p:par>
                                <p:cTn id="280" presetID="9" presetClass="entr" presetSubtype="0" fill="hold"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dissolve">
                                      <p:cBhvr>
                                        <p:cTn id="282" dur="500"/>
                                        <p:tgtEl>
                                          <p:spTgt spid="66"/>
                                        </p:tgtEl>
                                      </p:cBhvr>
                                    </p:animEffect>
                                  </p:childTnLst>
                                </p:cTn>
                              </p:par>
                            </p:childTnLst>
                          </p:cTn>
                        </p:par>
                      </p:childTnLst>
                    </p:cTn>
                  </p:par>
                  <p:par>
                    <p:cTn id="283" fill="hold">
                      <p:stCondLst>
                        <p:cond delay="indefinite"/>
                      </p:stCondLst>
                      <p:childTnLst>
                        <p:par>
                          <p:cTn id="284" fill="hold">
                            <p:stCondLst>
                              <p:cond delay="0"/>
                            </p:stCondLst>
                            <p:childTnLst>
                              <p:par>
                                <p:cTn id="285" presetID="9" presetClass="entr" presetSubtype="0" fill="hold" nodeType="clickEffect">
                                  <p:stCondLst>
                                    <p:cond delay="0"/>
                                  </p:stCondLst>
                                  <p:childTnLst>
                                    <p:set>
                                      <p:cBhvr>
                                        <p:cTn id="286" dur="1" fill="hold">
                                          <p:stCondLst>
                                            <p:cond delay="0"/>
                                          </p:stCondLst>
                                        </p:cTn>
                                        <p:tgtEl>
                                          <p:spTgt spid="59">
                                            <p:txEl>
                                              <p:pRg st="3" end="3"/>
                                            </p:txEl>
                                          </p:spTgt>
                                        </p:tgtEl>
                                        <p:attrNameLst>
                                          <p:attrName>style.visibility</p:attrName>
                                        </p:attrNameLst>
                                      </p:cBhvr>
                                      <p:to>
                                        <p:strVal val="visible"/>
                                      </p:to>
                                    </p:set>
                                    <p:animEffect transition="in" filter="dissolve">
                                      <p:cBhvr>
                                        <p:cTn id="287" dur="500"/>
                                        <p:tgtEl>
                                          <p:spTgt spid="59">
                                            <p:txEl>
                                              <p:pRg st="3" end="3"/>
                                            </p:txEl>
                                          </p:spTgt>
                                        </p:tgtEl>
                                      </p:cBhvr>
                                    </p:animEffect>
                                  </p:childTnLst>
                                </p:cTn>
                              </p:par>
                            </p:childTnLst>
                          </p:cTn>
                        </p:par>
                      </p:childTnLst>
                    </p:cTn>
                  </p:par>
                  <p:par>
                    <p:cTn id="288" fill="hold">
                      <p:stCondLst>
                        <p:cond delay="indefinite"/>
                      </p:stCondLst>
                      <p:childTnLst>
                        <p:par>
                          <p:cTn id="289" fill="hold">
                            <p:stCondLst>
                              <p:cond delay="0"/>
                            </p:stCondLst>
                            <p:childTnLst>
                              <p:par>
                                <p:cTn id="290" presetID="7" presetClass="emph" presetSubtype="2" fill="hold" nodeType="clickEffect">
                                  <p:stCondLst>
                                    <p:cond delay="0"/>
                                  </p:stCondLst>
                                  <p:childTnLst>
                                    <p:animClr clrSpc="rgb" dir="cw">
                                      <p:cBhvr>
                                        <p:cTn id="291" dur="2000" fill="hold"/>
                                        <p:tgtEl>
                                          <p:spTgt spid="8"/>
                                        </p:tgtEl>
                                        <p:attrNameLst>
                                          <p:attrName>stroke.color</p:attrName>
                                        </p:attrNameLst>
                                      </p:cBhvr>
                                      <p:to>
                                        <a:schemeClr val="accent2"/>
                                      </p:to>
                                    </p:animClr>
                                    <p:set>
                                      <p:cBhvr>
                                        <p:cTn id="292" dur="2000" fill="hold"/>
                                        <p:tgtEl>
                                          <p:spTgt spid="8"/>
                                        </p:tgtEl>
                                        <p:attrNameLst>
                                          <p:attrName>stroke.on</p:attrName>
                                        </p:attrNameLst>
                                      </p:cBhvr>
                                      <p:to>
                                        <p:strVal val="true"/>
                                      </p:to>
                                    </p:set>
                                  </p:childTnLst>
                                </p:cTn>
                              </p:par>
                            </p:childTnLst>
                          </p:cTn>
                        </p:par>
                      </p:childTnLst>
                    </p:cTn>
                  </p:par>
                  <p:par>
                    <p:cTn id="293" fill="hold">
                      <p:stCondLst>
                        <p:cond delay="indefinite"/>
                      </p:stCondLst>
                      <p:childTnLst>
                        <p:par>
                          <p:cTn id="294" fill="hold">
                            <p:stCondLst>
                              <p:cond delay="0"/>
                            </p:stCondLst>
                            <p:childTnLst>
                              <p:par>
                                <p:cTn id="295" presetID="9" presetClass="entr" presetSubtype="0" fill="hold" nodeType="clickEffect">
                                  <p:stCondLst>
                                    <p:cond delay="0"/>
                                  </p:stCondLst>
                                  <p:childTnLst>
                                    <p:set>
                                      <p:cBhvr>
                                        <p:cTn id="296" dur="1" fill="hold">
                                          <p:stCondLst>
                                            <p:cond delay="0"/>
                                          </p:stCondLst>
                                        </p:cTn>
                                        <p:tgtEl>
                                          <p:spTgt spid="64"/>
                                        </p:tgtEl>
                                        <p:attrNameLst>
                                          <p:attrName>style.visibility</p:attrName>
                                        </p:attrNameLst>
                                      </p:cBhvr>
                                      <p:to>
                                        <p:strVal val="visible"/>
                                      </p:to>
                                    </p:set>
                                    <p:animEffect transition="in" filter="dissolve">
                                      <p:cBhvr>
                                        <p:cTn id="297" dur="500"/>
                                        <p:tgtEl>
                                          <p:spTgt spid="64"/>
                                        </p:tgtEl>
                                      </p:cBhvr>
                                    </p:animEffect>
                                  </p:childTnLst>
                                </p:cTn>
                              </p:par>
                            </p:childTnLst>
                          </p:cTn>
                        </p:par>
                      </p:childTnLst>
                    </p:cTn>
                  </p:par>
                  <p:par>
                    <p:cTn id="298" fill="hold">
                      <p:stCondLst>
                        <p:cond delay="indefinite"/>
                      </p:stCondLst>
                      <p:childTnLst>
                        <p:par>
                          <p:cTn id="299" fill="hold">
                            <p:stCondLst>
                              <p:cond delay="0"/>
                            </p:stCondLst>
                            <p:childTnLst>
                              <p:par>
                                <p:cTn id="300" presetID="9" presetClass="entr" presetSubtype="0" fill="hold" nodeType="clickEffect">
                                  <p:stCondLst>
                                    <p:cond delay="0"/>
                                  </p:stCondLst>
                                  <p:childTnLst>
                                    <p:set>
                                      <p:cBhvr>
                                        <p:cTn id="301" dur="1" fill="hold">
                                          <p:stCondLst>
                                            <p:cond delay="0"/>
                                          </p:stCondLst>
                                        </p:cTn>
                                        <p:tgtEl>
                                          <p:spTgt spid="58">
                                            <p:txEl>
                                              <p:pRg st="2" end="2"/>
                                            </p:txEl>
                                          </p:spTgt>
                                        </p:tgtEl>
                                        <p:attrNameLst>
                                          <p:attrName>style.visibility</p:attrName>
                                        </p:attrNameLst>
                                      </p:cBhvr>
                                      <p:to>
                                        <p:strVal val="visible"/>
                                      </p:to>
                                    </p:set>
                                    <p:animEffect transition="in" filter="dissolve">
                                      <p:cBhvr>
                                        <p:cTn id="302" dur="500"/>
                                        <p:tgtEl>
                                          <p:spTgt spid="58">
                                            <p:txEl>
                                              <p:pRg st="2" end="2"/>
                                            </p:txEl>
                                          </p:spTgt>
                                        </p:tgtEl>
                                      </p:cBhvr>
                                    </p:animEffect>
                                  </p:childTnLst>
                                </p:cTn>
                              </p:par>
                            </p:childTnLst>
                          </p:cTn>
                        </p:par>
                      </p:childTnLst>
                    </p:cTn>
                  </p:par>
                  <p:par>
                    <p:cTn id="303" fill="hold">
                      <p:stCondLst>
                        <p:cond delay="indefinite"/>
                      </p:stCondLst>
                      <p:childTnLst>
                        <p:par>
                          <p:cTn id="304" fill="hold">
                            <p:stCondLst>
                              <p:cond delay="0"/>
                            </p:stCondLst>
                            <p:childTnLst>
                              <p:par>
                                <p:cTn id="305" presetID="9" presetClass="entr" presetSubtype="0" fill="hold" nodeType="clickEffect">
                                  <p:stCondLst>
                                    <p:cond delay="0"/>
                                  </p:stCondLst>
                                  <p:childTnLst>
                                    <p:set>
                                      <p:cBhvr>
                                        <p:cTn id="306" dur="1" fill="hold">
                                          <p:stCondLst>
                                            <p:cond delay="0"/>
                                          </p:stCondLst>
                                        </p:cTn>
                                        <p:tgtEl>
                                          <p:spTgt spid="65"/>
                                        </p:tgtEl>
                                        <p:attrNameLst>
                                          <p:attrName>style.visibility</p:attrName>
                                        </p:attrNameLst>
                                      </p:cBhvr>
                                      <p:to>
                                        <p:strVal val="visible"/>
                                      </p:to>
                                    </p:set>
                                    <p:animEffect transition="in" filter="dissolve">
                                      <p:cBhvr>
                                        <p:cTn id="307" dur="500"/>
                                        <p:tgtEl>
                                          <p:spTgt spid="65"/>
                                        </p:tgtEl>
                                      </p:cBhvr>
                                    </p:animEffect>
                                  </p:childTnLst>
                                </p:cTn>
                              </p:par>
                            </p:childTnLst>
                          </p:cTn>
                        </p:par>
                      </p:childTnLst>
                    </p:cTn>
                  </p:par>
                  <p:par>
                    <p:cTn id="308" fill="hold">
                      <p:stCondLst>
                        <p:cond delay="indefinite"/>
                      </p:stCondLst>
                      <p:childTnLst>
                        <p:par>
                          <p:cTn id="309" fill="hold">
                            <p:stCondLst>
                              <p:cond delay="0"/>
                            </p:stCondLst>
                            <p:childTnLst>
                              <p:par>
                                <p:cTn id="310" presetID="9" presetClass="entr" presetSubtype="0" fill="hold" nodeType="clickEffect">
                                  <p:stCondLst>
                                    <p:cond delay="0"/>
                                  </p:stCondLst>
                                  <p:childTnLst>
                                    <p:set>
                                      <p:cBhvr>
                                        <p:cTn id="311" dur="1" fill="hold">
                                          <p:stCondLst>
                                            <p:cond delay="0"/>
                                          </p:stCondLst>
                                        </p:cTn>
                                        <p:tgtEl>
                                          <p:spTgt spid="59">
                                            <p:txEl>
                                              <p:pRg st="2" end="2"/>
                                            </p:txEl>
                                          </p:spTgt>
                                        </p:tgtEl>
                                        <p:attrNameLst>
                                          <p:attrName>style.visibility</p:attrName>
                                        </p:attrNameLst>
                                      </p:cBhvr>
                                      <p:to>
                                        <p:strVal val="visible"/>
                                      </p:to>
                                    </p:set>
                                    <p:animEffect transition="in" filter="dissolve">
                                      <p:cBhvr>
                                        <p:cTn id="312" dur="500"/>
                                        <p:tgtEl>
                                          <p:spTgt spid="59">
                                            <p:txEl>
                                              <p:pRg st="2" end="2"/>
                                            </p:txEl>
                                          </p:spTgt>
                                        </p:tgtEl>
                                      </p:cBhvr>
                                    </p:animEffect>
                                  </p:childTnLst>
                                </p:cTn>
                              </p:par>
                            </p:childTnLst>
                          </p:cTn>
                        </p:par>
                      </p:childTnLst>
                    </p:cTn>
                  </p:par>
                  <p:par>
                    <p:cTn id="313" fill="hold">
                      <p:stCondLst>
                        <p:cond delay="indefinite"/>
                      </p:stCondLst>
                      <p:childTnLst>
                        <p:par>
                          <p:cTn id="314" fill="hold">
                            <p:stCondLst>
                              <p:cond delay="0"/>
                            </p:stCondLst>
                            <p:childTnLst>
                              <p:par>
                                <p:cTn id="315" presetID="7" presetClass="emph" presetSubtype="2" fill="hold" nodeType="clickEffect">
                                  <p:stCondLst>
                                    <p:cond delay="0"/>
                                  </p:stCondLst>
                                  <p:childTnLst>
                                    <p:animClr clrSpc="rgb" dir="cw">
                                      <p:cBhvr>
                                        <p:cTn id="316" dur="2000" fill="hold"/>
                                        <p:tgtEl>
                                          <p:spTgt spid="13"/>
                                        </p:tgtEl>
                                        <p:attrNameLst>
                                          <p:attrName>stroke.color</p:attrName>
                                        </p:attrNameLst>
                                      </p:cBhvr>
                                      <p:to>
                                        <a:schemeClr val="accent2"/>
                                      </p:to>
                                    </p:animClr>
                                    <p:set>
                                      <p:cBhvr>
                                        <p:cTn id="317" dur="2000" fill="hold"/>
                                        <p:tgtEl>
                                          <p:spTgt spid="13"/>
                                        </p:tgtEl>
                                        <p:attrNameLst>
                                          <p:attrName>stroke.on</p:attrName>
                                        </p:attrNameLst>
                                      </p:cBhvr>
                                      <p:to>
                                        <p:strVal val="true"/>
                                      </p:to>
                                    </p:set>
                                  </p:childTnLst>
                                </p:cTn>
                              </p:par>
                            </p:childTnLst>
                          </p:cTn>
                        </p:par>
                      </p:childTnLst>
                    </p:cTn>
                  </p:par>
                  <p:par>
                    <p:cTn id="318" fill="hold">
                      <p:stCondLst>
                        <p:cond delay="indefinite"/>
                      </p:stCondLst>
                      <p:childTnLst>
                        <p:par>
                          <p:cTn id="319" fill="hold">
                            <p:stCondLst>
                              <p:cond delay="0"/>
                            </p:stCondLst>
                            <p:childTnLst>
                              <p:par>
                                <p:cTn id="320" presetID="9" presetClass="entr" presetSubtype="0" fill="hold" nodeType="clickEffect">
                                  <p:stCondLst>
                                    <p:cond delay="0"/>
                                  </p:stCondLst>
                                  <p:childTnLst>
                                    <p:set>
                                      <p:cBhvr>
                                        <p:cTn id="321" dur="1" fill="hold">
                                          <p:stCondLst>
                                            <p:cond delay="0"/>
                                          </p:stCondLst>
                                        </p:cTn>
                                        <p:tgtEl>
                                          <p:spTgt spid="101"/>
                                        </p:tgtEl>
                                        <p:attrNameLst>
                                          <p:attrName>style.visibility</p:attrName>
                                        </p:attrNameLst>
                                      </p:cBhvr>
                                      <p:to>
                                        <p:strVal val="visible"/>
                                      </p:to>
                                    </p:set>
                                    <p:animEffect transition="in" filter="dissolve">
                                      <p:cBhvr>
                                        <p:cTn id="322" dur="500"/>
                                        <p:tgtEl>
                                          <p:spTgt spid="101"/>
                                        </p:tgtEl>
                                      </p:cBhvr>
                                    </p:animEffect>
                                  </p:childTnLst>
                                </p:cTn>
                              </p:par>
                            </p:childTnLst>
                          </p:cTn>
                        </p:par>
                      </p:childTnLst>
                    </p:cTn>
                  </p:par>
                  <p:par>
                    <p:cTn id="323" fill="hold">
                      <p:stCondLst>
                        <p:cond delay="indefinite"/>
                      </p:stCondLst>
                      <p:childTnLst>
                        <p:par>
                          <p:cTn id="324" fill="hold">
                            <p:stCondLst>
                              <p:cond delay="0"/>
                            </p:stCondLst>
                            <p:childTnLst>
                              <p:par>
                                <p:cTn id="325" presetID="1" presetClass="emph" presetSubtype="2" fill="hold" nodeType="clickEffect">
                                  <p:stCondLst>
                                    <p:cond delay="0"/>
                                  </p:stCondLst>
                                  <p:childTnLst>
                                    <p:animClr clrSpc="rgb" dir="cw">
                                      <p:cBhvr>
                                        <p:cTn id="326" dur="2000" fill="hold"/>
                                        <p:tgtEl>
                                          <p:spTgt spid="24"/>
                                        </p:tgtEl>
                                        <p:attrNameLst>
                                          <p:attrName>fillcolor</p:attrName>
                                        </p:attrNameLst>
                                      </p:cBhvr>
                                      <p:to>
                                        <a:schemeClr val="accent2"/>
                                      </p:to>
                                    </p:animClr>
                                    <p:set>
                                      <p:cBhvr>
                                        <p:cTn id="327" dur="2000" fill="hold"/>
                                        <p:tgtEl>
                                          <p:spTgt spid="24"/>
                                        </p:tgtEl>
                                        <p:attrNameLst>
                                          <p:attrName>fill.type</p:attrName>
                                        </p:attrNameLst>
                                      </p:cBhvr>
                                      <p:to>
                                        <p:strVal val="solid"/>
                                      </p:to>
                                    </p:set>
                                    <p:set>
                                      <p:cBhvr>
                                        <p:cTn id="328" dur="2000" fill="hold"/>
                                        <p:tgtEl>
                                          <p:spTgt spid="24"/>
                                        </p:tgtEl>
                                        <p:attrNameLst>
                                          <p:attrName>fill.on</p:attrName>
                                        </p:attrNameLst>
                                      </p:cBhvr>
                                      <p:to>
                                        <p:strVal val="true"/>
                                      </p:to>
                                    </p:set>
                                  </p:childTnLst>
                                </p:cTn>
                              </p:par>
                            </p:childTnLst>
                          </p:cTn>
                        </p:par>
                      </p:childTnLst>
                    </p:cTn>
                  </p:par>
                  <p:par>
                    <p:cTn id="329" fill="hold">
                      <p:stCondLst>
                        <p:cond delay="indefinite"/>
                      </p:stCondLst>
                      <p:childTnLst>
                        <p:par>
                          <p:cTn id="330" fill="hold">
                            <p:stCondLst>
                              <p:cond delay="0"/>
                            </p:stCondLst>
                            <p:childTnLst>
                              <p:par>
                                <p:cTn id="331" presetID="7" presetClass="emph" presetSubtype="2" fill="hold" nodeType="clickEffect">
                                  <p:stCondLst>
                                    <p:cond delay="0"/>
                                  </p:stCondLst>
                                  <p:childTnLst>
                                    <p:animClr clrSpc="rgb" dir="cw">
                                      <p:cBhvr>
                                        <p:cTn id="332" dur="2000" fill="hold"/>
                                        <p:tgtEl>
                                          <p:spTgt spid="15"/>
                                        </p:tgtEl>
                                        <p:attrNameLst>
                                          <p:attrName>stroke.color</p:attrName>
                                        </p:attrNameLst>
                                      </p:cBhvr>
                                      <p:to>
                                        <a:schemeClr val="accent2"/>
                                      </p:to>
                                    </p:animClr>
                                    <p:set>
                                      <p:cBhvr>
                                        <p:cTn id="333" dur="2000" fill="hold"/>
                                        <p:tgtEl>
                                          <p:spTgt spid="15"/>
                                        </p:tgtEl>
                                        <p:attrNameLst>
                                          <p:attrName>stroke.on</p:attrName>
                                        </p:attrNameLst>
                                      </p:cBhvr>
                                      <p:to>
                                        <p:strVal val="true"/>
                                      </p:to>
                                    </p:set>
                                  </p:childTnLst>
                                </p:cTn>
                              </p:par>
                            </p:childTnLst>
                          </p:cTn>
                        </p:par>
                      </p:childTnLst>
                    </p:cTn>
                  </p:par>
                  <p:par>
                    <p:cTn id="334" fill="hold">
                      <p:stCondLst>
                        <p:cond delay="indefinite"/>
                      </p:stCondLst>
                      <p:childTnLst>
                        <p:par>
                          <p:cTn id="335" fill="hold">
                            <p:stCondLst>
                              <p:cond delay="0"/>
                            </p:stCondLst>
                            <p:childTnLst>
                              <p:par>
                                <p:cTn id="336" presetID="7" presetClass="emph" presetSubtype="2" fill="hold" nodeType="clickEffect">
                                  <p:stCondLst>
                                    <p:cond delay="0"/>
                                  </p:stCondLst>
                                  <p:childTnLst>
                                    <p:animClr clrSpc="rgb" dir="cw">
                                      <p:cBhvr>
                                        <p:cTn id="337" dur="2000" fill="hold"/>
                                        <p:tgtEl>
                                          <p:spTgt spid="18"/>
                                        </p:tgtEl>
                                        <p:attrNameLst>
                                          <p:attrName>stroke.color</p:attrName>
                                        </p:attrNameLst>
                                      </p:cBhvr>
                                      <p:to>
                                        <a:schemeClr val="accent2"/>
                                      </p:to>
                                    </p:animClr>
                                    <p:set>
                                      <p:cBhvr>
                                        <p:cTn id="338" dur="2000" fill="hold"/>
                                        <p:tgtEl>
                                          <p:spTgt spid="18"/>
                                        </p:tgtEl>
                                        <p:attrNameLst>
                                          <p:attrName>stroke.on</p:attrName>
                                        </p:attrNameLst>
                                      </p:cBhvr>
                                      <p:to>
                                        <p:strVal val="true"/>
                                      </p:to>
                                    </p:set>
                                  </p:childTnLst>
                                </p:cTn>
                              </p:par>
                            </p:childTnLst>
                          </p:cTn>
                        </p:par>
                      </p:childTnLst>
                    </p:cTn>
                  </p:par>
                  <p:par>
                    <p:cTn id="339" fill="hold">
                      <p:stCondLst>
                        <p:cond delay="indefinite"/>
                      </p:stCondLst>
                      <p:childTnLst>
                        <p:par>
                          <p:cTn id="340" fill="hold">
                            <p:stCondLst>
                              <p:cond delay="0"/>
                            </p:stCondLst>
                            <p:childTnLst>
                              <p:par>
                                <p:cTn id="341" presetID="9" presetClass="entr" presetSubtype="0" fill="hold" nodeType="clickEffect">
                                  <p:stCondLst>
                                    <p:cond delay="0"/>
                                  </p:stCondLst>
                                  <p:childTnLst>
                                    <p:set>
                                      <p:cBhvr>
                                        <p:cTn id="342" dur="1" fill="hold">
                                          <p:stCondLst>
                                            <p:cond delay="0"/>
                                          </p:stCondLst>
                                        </p:cTn>
                                        <p:tgtEl>
                                          <p:spTgt spid="68"/>
                                        </p:tgtEl>
                                        <p:attrNameLst>
                                          <p:attrName>style.visibility</p:attrName>
                                        </p:attrNameLst>
                                      </p:cBhvr>
                                      <p:to>
                                        <p:strVal val="visible"/>
                                      </p:to>
                                    </p:set>
                                    <p:animEffect transition="in" filter="dissolve">
                                      <p:cBhvr>
                                        <p:cTn id="343" dur="500"/>
                                        <p:tgtEl>
                                          <p:spTgt spid="68"/>
                                        </p:tgtEl>
                                      </p:cBhvr>
                                    </p:animEffect>
                                  </p:childTnLst>
                                </p:cTn>
                              </p:par>
                            </p:childTnLst>
                          </p:cTn>
                        </p:par>
                      </p:childTnLst>
                    </p:cTn>
                  </p:par>
                  <p:par>
                    <p:cTn id="344" fill="hold">
                      <p:stCondLst>
                        <p:cond delay="indefinite"/>
                      </p:stCondLst>
                      <p:childTnLst>
                        <p:par>
                          <p:cTn id="345" fill="hold">
                            <p:stCondLst>
                              <p:cond delay="0"/>
                            </p:stCondLst>
                            <p:childTnLst>
                              <p:par>
                                <p:cTn id="346" presetID="9" presetClass="entr" presetSubtype="0" fill="hold" nodeType="clickEffect">
                                  <p:stCondLst>
                                    <p:cond delay="0"/>
                                  </p:stCondLst>
                                  <p:childTnLst>
                                    <p:set>
                                      <p:cBhvr>
                                        <p:cTn id="347" dur="1" fill="hold">
                                          <p:stCondLst>
                                            <p:cond delay="0"/>
                                          </p:stCondLst>
                                        </p:cTn>
                                        <p:tgtEl>
                                          <p:spTgt spid="58">
                                            <p:txEl>
                                              <p:pRg st="5" end="5"/>
                                            </p:txEl>
                                          </p:spTgt>
                                        </p:tgtEl>
                                        <p:attrNameLst>
                                          <p:attrName>style.visibility</p:attrName>
                                        </p:attrNameLst>
                                      </p:cBhvr>
                                      <p:to>
                                        <p:strVal val="visible"/>
                                      </p:to>
                                    </p:set>
                                    <p:animEffect transition="in" filter="dissolve">
                                      <p:cBhvr>
                                        <p:cTn id="348" dur="500"/>
                                        <p:tgtEl>
                                          <p:spTgt spid="58">
                                            <p:txEl>
                                              <p:pRg st="5" end="5"/>
                                            </p:txEl>
                                          </p:spTgt>
                                        </p:tgtEl>
                                      </p:cBhvr>
                                    </p:animEffect>
                                  </p:childTnLst>
                                </p:cTn>
                              </p:par>
                            </p:childTnLst>
                          </p:cTn>
                        </p:par>
                      </p:childTnLst>
                    </p:cTn>
                  </p:par>
                  <p:par>
                    <p:cTn id="349" fill="hold">
                      <p:stCondLst>
                        <p:cond delay="indefinite"/>
                      </p:stCondLst>
                      <p:childTnLst>
                        <p:par>
                          <p:cTn id="350" fill="hold">
                            <p:stCondLst>
                              <p:cond delay="0"/>
                            </p:stCondLst>
                            <p:childTnLst>
                              <p:par>
                                <p:cTn id="351" presetID="9" presetClass="entr" presetSubtype="0" fill="hold" nodeType="clickEffect">
                                  <p:stCondLst>
                                    <p:cond delay="0"/>
                                  </p:stCondLst>
                                  <p:childTnLst>
                                    <p:set>
                                      <p:cBhvr>
                                        <p:cTn id="352" dur="1" fill="hold">
                                          <p:stCondLst>
                                            <p:cond delay="0"/>
                                          </p:stCondLst>
                                        </p:cTn>
                                        <p:tgtEl>
                                          <p:spTgt spid="70"/>
                                        </p:tgtEl>
                                        <p:attrNameLst>
                                          <p:attrName>style.visibility</p:attrName>
                                        </p:attrNameLst>
                                      </p:cBhvr>
                                      <p:to>
                                        <p:strVal val="visible"/>
                                      </p:to>
                                    </p:set>
                                    <p:animEffect transition="in" filter="dissolve">
                                      <p:cBhvr>
                                        <p:cTn id="353" dur="500"/>
                                        <p:tgtEl>
                                          <p:spTgt spid="70"/>
                                        </p:tgtEl>
                                      </p:cBhvr>
                                    </p:animEffect>
                                  </p:childTnLst>
                                </p:cTn>
                              </p:par>
                            </p:childTnLst>
                          </p:cTn>
                        </p:par>
                      </p:childTnLst>
                    </p:cTn>
                  </p:par>
                  <p:par>
                    <p:cTn id="354" fill="hold">
                      <p:stCondLst>
                        <p:cond delay="indefinite"/>
                      </p:stCondLst>
                      <p:childTnLst>
                        <p:par>
                          <p:cTn id="355" fill="hold">
                            <p:stCondLst>
                              <p:cond delay="0"/>
                            </p:stCondLst>
                            <p:childTnLst>
                              <p:par>
                                <p:cTn id="356" presetID="9" presetClass="entr" presetSubtype="0" fill="hold" nodeType="clickEffect">
                                  <p:stCondLst>
                                    <p:cond delay="0"/>
                                  </p:stCondLst>
                                  <p:childTnLst>
                                    <p:set>
                                      <p:cBhvr>
                                        <p:cTn id="357" dur="1" fill="hold">
                                          <p:stCondLst>
                                            <p:cond delay="0"/>
                                          </p:stCondLst>
                                        </p:cTn>
                                        <p:tgtEl>
                                          <p:spTgt spid="59">
                                            <p:txEl>
                                              <p:pRg st="5" end="5"/>
                                            </p:txEl>
                                          </p:spTgt>
                                        </p:tgtEl>
                                        <p:attrNameLst>
                                          <p:attrName>style.visibility</p:attrName>
                                        </p:attrNameLst>
                                      </p:cBhvr>
                                      <p:to>
                                        <p:strVal val="visible"/>
                                      </p:to>
                                    </p:set>
                                    <p:animEffect transition="in" filter="dissolve">
                                      <p:cBhvr>
                                        <p:cTn id="358" dur="500"/>
                                        <p:tgtEl>
                                          <p:spTgt spid="59">
                                            <p:txEl>
                                              <p:pRg st="5" end="5"/>
                                            </p:txEl>
                                          </p:spTgt>
                                        </p:tgtEl>
                                      </p:cBhvr>
                                    </p:animEffect>
                                  </p:childTnLst>
                                </p:cTn>
                              </p:par>
                            </p:childTnLst>
                          </p:cTn>
                        </p:par>
                      </p:childTnLst>
                    </p:cTn>
                  </p:par>
                  <p:par>
                    <p:cTn id="359" fill="hold">
                      <p:stCondLst>
                        <p:cond delay="indefinite"/>
                      </p:stCondLst>
                      <p:childTnLst>
                        <p:par>
                          <p:cTn id="360" fill="hold">
                            <p:stCondLst>
                              <p:cond delay="0"/>
                            </p:stCondLst>
                            <p:childTnLst>
                              <p:par>
                                <p:cTn id="361" presetID="7" presetClass="emph" presetSubtype="2" fill="hold" nodeType="clickEffect">
                                  <p:stCondLst>
                                    <p:cond delay="0"/>
                                  </p:stCondLst>
                                  <p:childTnLst>
                                    <p:animClr clrSpc="rgb" dir="cw">
                                      <p:cBhvr>
                                        <p:cTn id="362" dur="2000" fill="hold"/>
                                        <p:tgtEl>
                                          <p:spTgt spid="16"/>
                                        </p:tgtEl>
                                        <p:attrNameLst>
                                          <p:attrName>stroke.color</p:attrName>
                                        </p:attrNameLst>
                                      </p:cBhvr>
                                      <p:to>
                                        <a:schemeClr val="accent2"/>
                                      </p:to>
                                    </p:animClr>
                                    <p:set>
                                      <p:cBhvr>
                                        <p:cTn id="363" dur="2000" fill="hold"/>
                                        <p:tgtEl>
                                          <p:spTgt spid="16"/>
                                        </p:tgtEl>
                                        <p:attrNameLst>
                                          <p:attrName>stroke.on</p:attrName>
                                        </p:attrNameLst>
                                      </p:cBhvr>
                                      <p:to>
                                        <p:strVal val="true"/>
                                      </p:to>
                                    </p:set>
                                  </p:childTnLst>
                                </p:cTn>
                              </p:par>
                            </p:childTnLst>
                          </p:cTn>
                        </p:par>
                      </p:childTnLst>
                    </p:cTn>
                  </p:par>
                  <p:par>
                    <p:cTn id="364" fill="hold">
                      <p:stCondLst>
                        <p:cond delay="indefinite"/>
                      </p:stCondLst>
                      <p:childTnLst>
                        <p:par>
                          <p:cTn id="365" fill="hold">
                            <p:stCondLst>
                              <p:cond delay="0"/>
                            </p:stCondLst>
                            <p:childTnLst>
                              <p:par>
                                <p:cTn id="366" presetID="9" presetClass="entr" presetSubtype="0" fill="hold" nodeType="clickEffect">
                                  <p:stCondLst>
                                    <p:cond delay="0"/>
                                  </p:stCondLst>
                                  <p:childTnLst>
                                    <p:set>
                                      <p:cBhvr>
                                        <p:cTn id="367" dur="1" fill="hold">
                                          <p:stCondLst>
                                            <p:cond delay="0"/>
                                          </p:stCondLst>
                                        </p:cTn>
                                        <p:tgtEl>
                                          <p:spTgt spid="73"/>
                                        </p:tgtEl>
                                        <p:attrNameLst>
                                          <p:attrName>style.visibility</p:attrName>
                                        </p:attrNameLst>
                                      </p:cBhvr>
                                      <p:to>
                                        <p:strVal val="visible"/>
                                      </p:to>
                                    </p:set>
                                    <p:animEffect transition="in" filter="dissolve">
                                      <p:cBhvr>
                                        <p:cTn id="368" dur="500"/>
                                        <p:tgtEl>
                                          <p:spTgt spid="73"/>
                                        </p:tgtEl>
                                      </p:cBhvr>
                                    </p:animEffect>
                                  </p:childTnLst>
                                </p:cTn>
                              </p:par>
                            </p:childTnLst>
                          </p:cTn>
                        </p:par>
                      </p:childTnLst>
                    </p:cTn>
                  </p:par>
                  <p:par>
                    <p:cTn id="369" fill="hold">
                      <p:stCondLst>
                        <p:cond delay="indefinite"/>
                      </p:stCondLst>
                      <p:childTnLst>
                        <p:par>
                          <p:cTn id="370" fill="hold">
                            <p:stCondLst>
                              <p:cond delay="0"/>
                            </p:stCondLst>
                            <p:childTnLst>
                              <p:par>
                                <p:cTn id="371" presetID="9" presetClass="entr" presetSubtype="0" fill="hold" nodeType="clickEffect">
                                  <p:stCondLst>
                                    <p:cond delay="0"/>
                                  </p:stCondLst>
                                  <p:childTnLst>
                                    <p:set>
                                      <p:cBhvr>
                                        <p:cTn id="372" dur="1" fill="hold">
                                          <p:stCondLst>
                                            <p:cond delay="0"/>
                                          </p:stCondLst>
                                        </p:cTn>
                                        <p:tgtEl>
                                          <p:spTgt spid="58">
                                            <p:txEl>
                                              <p:pRg st="6" end="6"/>
                                            </p:txEl>
                                          </p:spTgt>
                                        </p:tgtEl>
                                        <p:attrNameLst>
                                          <p:attrName>style.visibility</p:attrName>
                                        </p:attrNameLst>
                                      </p:cBhvr>
                                      <p:to>
                                        <p:strVal val="visible"/>
                                      </p:to>
                                    </p:set>
                                    <p:animEffect transition="in" filter="dissolve">
                                      <p:cBhvr>
                                        <p:cTn id="373" dur="500"/>
                                        <p:tgtEl>
                                          <p:spTgt spid="58">
                                            <p:txEl>
                                              <p:pRg st="6" end="6"/>
                                            </p:txEl>
                                          </p:spTgt>
                                        </p:tgtEl>
                                      </p:cBhvr>
                                    </p:animEffect>
                                  </p:childTnLst>
                                </p:cTn>
                              </p:par>
                            </p:childTnLst>
                          </p:cTn>
                        </p:par>
                      </p:childTnLst>
                    </p:cTn>
                  </p:par>
                  <p:par>
                    <p:cTn id="374" fill="hold">
                      <p:stCondLst>
                        <p:cond delay="indefinite"/>
                      </p:stCondLst>
                      <p:childTnLst>
                        <p:par>
                          <p:cTn id="375" fill="hold">
                            <p:stCondLst>
                              <p:cond delay="0"/>
                            </p:stCondLst>
                            <p:childTnLst>
                              <p:par>
                                <p:cTn id="376" presetID="9" presetClass="entr" presetSubtype="0" fill="hold" nodeType="clickEffect">
                                  <p:stCondLst>
                                    <p:cond delay="0"/>
                                  </p:stCondLst>
                                  <p:childTnLst>
                                    <p:set>
                                      <p:cBhvr>
                                        <p:cTn id="377" dur="1" fill="hold">
                                          <p:stCondLst>
                                            <p:cond delay="0"/>
                                          </p:stCondLst>
                                        </p:cTn>
                                        <p:tgtEl>
                                          <p:spTgt spid="75"/>
                                        </p:tgtEl>
                                        <p:attrNameLst>
                                          <p:attrName>style.visibility</p:attrName>
                                        </p:attrNameLst>
                                      </p:cBhvr>
                                      <p:to>
                                        <p:strVal val="visible"/>
                                      </p:to>
                                    </p:set>
                                    <p:animEffect transition="in" filter="dissolve">
                                      <p:cBhvr>
                                        <p:cTn id="378" dur="500"/>
                                        <p:tgtEl>
                                          <p:spTgt spid="75"/>
                                        </p:tgtEl>
                                      </p:cBhvr>
                                    </p:animEffect>
                                  </p:childTnLst>
                                </p:cTn>
                              </p:par>
                            </p:childTnLst>
                          </p:cTn>
                        </p:par>
                      </p:childTnLst>
                    </p:cTn>
                  </p:par>
                  <p:par>
                    <p:cTn id="379" fill="hold">
                      <p:stCondLst>
                        <p:cond delay="indefinite"/>
                      </p:stCondLst>
                      <p:childTnLst>
                        <p:par>
                          <p:cTn id="380" fill="hold">
                            <p:stCondLst>
                              <p:cond delay="0"/>
                            </p:stCondLst>
                            <p:childTnLst>
                              <p:par>
                                <p:cTn id="381" presetID="9" presetClass="entr" presetSubtype="0" fill="hold" nodeType="clickEffect">
                                  <p:stCondLst>
                                    <p:cond delay="0"/>
                                  </p:stCondLst>
                                  <p:childTnLst>
                                    <p:set>
                                      <p:cBhvr>
                                        <p:cTn id="382" dur="1" fill="hold">
                                          <p:stCondLst>
                                            <p:cond delay="0"/>
                                          </p:stCondLst>
                                        </p:cTn>
                                        <p:tgtEl>
                                          <p:spTgt spid="59">
                                            <p:txEl>
                                              <p:pRg st="6" end="6"/>
                                            </p:txEl>
                                          </p:spTgt>
                                        </p:tgtEl>
                                        <p:attrNameLst>
                                          <p:attrName>style.visibility</p:attrName>
                                        </p:attrNameLst>
                                      </p:cBhvr>
                                      <p:to>
                                        <p:strVal val="visible"/>
                                      </p:to>
                                    </p:set>
                                    <p:animEffect transition="in" filter="dissolve">
                                      <p:cBhvr>
                                        <p:cTn id="383" dur="500"/>
                                        <p:tgtEl>
                                          <p:spTgt spid="59">
                                            <p:txEl>
                                              <p:pRg st="6" end="6"/>
                                            </p:txEl>
                                          </p:spTgt>
                                        </p:tgtEl>
                                      </p:cBhvr>
                                    </p:animEffect>
                                  </p:childTnLst>
                                </p:cTn>
                              </p:par>
                            </p:childTnLst>
                          </p:cTn>
                        </p:par>
                      </p:childTnLst>
                    </p:cTn>
                  </p:par>
                  <p:par>
                    <p:cTn id="384" fill="hold">
                      <p:stCondLst>
                        <p:cond delay="indefinite"/>
                      </p:stCondLst>
                      <p:childTnLst>
                        <p:par>
                          <p:cTn id="385" fill="hold">
                            <p:stCondLst>
                              <p:cond delay="0"/>
                            </p:stCondLst>
                            <p:childTnLst>
                              <p:par>
                                <p:cTn id="386" presetID="9" presetClass="entr" presetSubtype="0" fill="hold" nodeType="clickEffect">
                                  <p:stCondLst>
                                    <p:cond delay="0"/>
                                  </p:stCondLst>
                                  <p:childTnLst>
                                    <p:set>
                                      <p:cBhvr>
                                        <p:cTn id="387" dur="1" fill="hold">
                                          <p:stCondLst>
                                            <p:cond delay="0"/>
                                          </p:stCondLst>
                                        </p:cTn>
                                        <p:tgtEl>
                                          <p:spTgt spid="104"/>
                                        </p:tgtEl>
                                        <p:attrNameLst>
                                          <p:attrName>style.visibility</p:attrName>
                                        </p:attrNameLst>
                                      </p:cBhvr>
                                      <p:to>
                                        <p:strVal val="visible"/>
                                      </p:to>
                                    </p:set>
                                    <p:animEffect transition="in" filter="dissolve">
                                      <p:cBhvr>
                                        <p:cTn id="388" dur="500"/>
                                        <p:tgtEl>
                                          <p:spTgt spid="104"/>
                                        </p:tgtEl>
                                      </p:cBhvr>
                                    </p:animEffect>
                                  </p:childTnLst>
                                </p:cTn>
                              </p:par>
                            </p:childTnLst>
                          </p:cTn>
                        </p:par>
                      </p:childTnLst>
                    </p:cTn>
                  </p:par>
                  <p:par>
                    <p:cTn id="389" fill="hold">
                      <p:stCondLst>
                        <p:cond delay="indefinite"/>
                      </p:stCondLst>
                      <p:childTnLst>
                        <p:par>
                          <p:cTn id="390" fill="hold">
                            <p:stCondLst>
                              <p:cond delay="0"/>
                            </p:stCondLst>
                            <p:childTnLst>
                              <p:par>
                                <p:cTn id="391" presetID="1" presetClass="emph" presetSubtype="2" fill="hold" nodeType="clickEffect">
                                  <p:stCondLst>
                                    <p:cond delay="0"/>
                                  </p:stCondLst>
                                  <p:childTnLst>
                                    <p:animClr clrSpc="rgb" dir="cw">
                                      <p:cBhvr>
                                        <p:cTn id="392" dur="2000" fill="hold"/>
                                        <p:tgtEl>
                                          <p:spTgt spid="28"/>
                                        </p:tgtEl>
                                        <p:attrNameLst>
                                          <p:attrName>fillcolor</p:attrName>
                                        </p:attrNameLst>
                                      </p:cBhvr>
                                      <p:to>
                                        <a:schemeClr val="accent2"/>
                                      </p:to>
                                    </p:animClr>
                                    <p:set>
                                      <p:cBhvr>
                                        <p:cTn id="393" dur="2000" fill="hold"/>
                                        <p:tgtEl>
                                          <p:spTgt spid="28"/>
                                        </p:tgtEl>
                                        <p:attrNameLst>
                                          <p:attrName>fill.type</p:attrName>
                                        </p:attrNameLst>
                                      </p:cBhvr>
                                      <p:to>
                                        <p:strVal val="solid"/>
                                      </p:to>
                                    </p:set>
                                    <p:set>
                                      <p:cBhvr>
                                        <p:cTn id="394" dur="2000" fill="hold"/>
                                        <p:tgtEl>
                                          <p:spTgt spid="28"/>
                                        </p:tgtEl>
                                        <p:attrNameLst>
                                          <p:attrName>fill.on</p:attrName>
                                        </p:attrNameLst>
                                      </p:cBhvr>
                                      <p:to>
                                        <p:strVal val="true"/>
                                      </p:to>
                                    </p:set>
                                  </p:childTnLst>
                                </p:cTn>
                              </p:par>
                            </p:childTnLst>
                          </p:cTn>
                        </p:par>
                      </p:childTnLst>
                    </p:cTn>
                  </p:par>
                  <p:par>
                    <p:cTn id="395" fill="hold">
                      <p:stCondLst>
                        <p:cond delay="indefinite"/>
                      </p:stCondLst>
                      <p:childTnLst>
                        <p:par>
                          <p:cTn id="396" fill="hold">
                            <p:stCondLst>
                              <p:cond delay="0"/>
                            </p:stCondLst>
                            <p:childTnLst>
                              <p:par>
                                <p:cTn id="397" presetID="7" presetClass="emph" presetSubtype="2" fill="hold" nodeType="clickEffect">
                                  <p:stCondLst>
                                    <p:cond delay="0"/>
                                  </p:stCondLst>
                                  <p:childTnLst>
                                    <p:animClr clrSpc="rgb" dir="cw">
                                      <p:cBhvr>
                                        <p:cTn id="398" dur="2000" fill="hold"/>
                                        <p:tgtEl>
                                          <p:spTgt spid="20"/>
                                        </p:tgtEl>
                                        <p:attrNameLst>
                                          <p:attrName>stroke.color</p:attrName>
                                        </p:attrNameLst>
                                      </p:cBhvr>
                                      <p:to>
                                        <a:schemeClr val="accent2"/>
                                      </p:to>
                                    </p:animClr>
                                    <p:set>
                                      <p:cBhvr>
                                        <p:cTn id="399" dur="2000" fill="hold"/>
                                        <p:tgtEl>
                                          <p:spTgt spid="20"/>
                                        </p:tgtEl>
                                        <p:attrNameLst>
                                          <p:attrName>stroke.on</p:attrName>
                                        </p:attrNameLst>
                                      </p:cBhvr>
                                      <p:to>
                                        <p:strVal val="true"/>
                                      </p:to>
                                    </p:set>
                                  </p:childTnLst>
                                </p:cTn>
                              </p:par>
                            </p:childTnLst>
                          </p:cTn>
                        </p:par>
                      </p:childTnLst>
                    </p:cTn>
                  </p:par>
                  <p:par>
                    <p:cTn id="400" fill="hold">
                      <p:stCondLst>
                        <p:cond delay="indefinite"/>
                      </p:stCondLst>
                      <p:childTnLst>
                        <p:par>
                          <p:cTn id="401" fill="hold">
                            <p:stCondLst>
                              <p:cond delay="0"/>
                            </p:stCondLst>
                            <p:childTnLst>
                              <p:par>
                                <p:cTn id="402" presetID="9" presetClass="entr" presetSubtype="0" fill="hold" nodeType="clickEffect">
                                  <p:stCondLst>
                                    <p:cond delay="0"/>
                                  </p:stCondLst>
                                  <p:childTnLst>
                                    <p:set>
                                      <p:cBhvr>
                                        <p:cTn id="403" dur="1" fill="hold">
                                          <p:stCondLst>
                                            <p:cond delay="0"/>
                                          </p:stCondLst>
                                        </p:cTn>
                                        <p:tgtEl>
                                          <p:spTgt spid="69"/>
                                        </p:tgtEl>
                                        <p:attrNameLst>
                                          <p:attrName>style.visibility</p:attrName>
                                        </p:attrNameLst>
                                      </p:cBhvr>
                                      <p:to>
                                        <p:strVal val="visible"/>
                                      </p:to>
                                    </p:set>
                                    <p:animEffect transition="in" filter="dissolve">
                                      <p:cBhvr>
                                        <p:cTn id="404" dur="500"/>
                                        <p:tgtEl>
                                          <p:spTgt spid="69"/>
                                        </p:tgtEl>
                                      </p:cBhvr>
                                    </p:animEffect>
                                  </p:childTnLst>
                                </p:cTn>
                              </p:par>
                            </p:childTnLst>
                          </p:cTn>
                        </p:par>
                      </p:childTnLst>
                    </p:cTn>
                  </p:par>
                  <p:par>
                    <p:cTn id="405" fill="hold">
                      <p:stCondLst>
                        <p:cond delay="indefinite"/>
                      </p:stCondLst>
                      <p:childTnLst>
                        <p:par>
                          <p:cTn id="406" fill="hold">
                            <p:stCondLst>
                              <p:cond delay="0"/>
                            </p:stCondLst>
                            <p:childTnLst>
                              <p:par>
                                <p:cTn id="407" presetID="9" presetClass="entr" presetSubtype="0" fill="hold" nodeType="clickEffect">
                                  <p:stCondLst>
                                    <p:cond delay="0"/>
                                  </p:stCondLst>
                                  <p:childTnLst>
                                    <p:set>
                                      <p:cBhvr>
                                        <p:cTn id="408" dur="1" fill="hold">
                                          <p:stCondLst>
                                            <p:cond delay="0"/>
                                          </p:stCondLst>
                                        </p:cTn>
                                        <p:tgtEl>
                                          <p:spTgt spid="67">
                                            <p:txEl>
                                              <p:pRg st="2" end="2"/>
                                            </p:txEl>
                                          </p:spTgt>
                                        </p:tgtEl>
                                        <p:attrNameLst>
                                          <p:attrName>style.visibility</p:attrName>
                                        </p:attrNameLst>
                                      </p:cBhvr>
                                      <p:to>
                                        <p:strVal val="visible"/>
                                      </p:to>
                                    </p:set>
                                    <p:animEffect transition="in" filter="dissolve">
                                      <p:cBhvr>
                                        <p:cTn id="409" dur="500"/>
                                        <p:tgtEl>
                                          <p:spTgt spid="67">
                                            <p:txEl>
                                              <p:pRg st="2" end="2"/>
                                            </p:txEl>
                                          </p:spTgt>
                                        </p:tgtEl>
                                      </p:cBhvr>
                                    </p:animEffect>
                                  </p:childTnLst>
                                </p:cTn>
                              </p:par>
                            </p:childTnLst>
                          </p:cTn>
                        </p:par>
                      </p:childTnLst>
                    </p:cTn>
                  </p:par>
                  <p:par>
                    <p:cTn id="410" fill="hold">
                      <p:stCondLst>
                        <p:cond delay="indefinite"/>
                      </p:stCondLst>
                      <p:childTnLst>
                        <p:par>
                          <p:cTn id="411" fill="hold">
                            <p:stCondLst>
                              <p:cond delay="0"/>
                            </p:stCondLst>
                            <p:childTnLst>
                              <p:par>
                                <p:cTn id="412" presetID="9" presetClass="entr" presetSubtype="0" fill="hold" nodeType="clickEffect">
                                  <p:stCondLst>
                                    <p:cond delay="0"/>
                                  </p:stCondLst>
                                  <p:childTnLst>
                                    <p:set>
                                      <p:cBhvr>
                                        <p:cTn id="413" dur="1" fill="hold">
                                          <p:stCondLst>
                                            <p:cond delay="0"/>
                                          </p:stCondLst>
                                        </p:cTn>
                                        <p:tgtEl>
                                          <p:spTgt spid="71"/>
                                        </p:tgtEl>
                                        <p:attrNameLst>
                                          <p:attrName>style.visibility</p:attrName>
                                        </p:attrNameLst>
                                      </p:cBhvr>
                                      <p:to>
                                        <p:strVal val="visible"/>
                                      </p:to>
                                    </p:set>
                                    <p:animEffect transition="in" filter="dissolve">
                                      <p:cBhvr>
                                        <p:cTn id="414" dur="500"/>
                                        <p:tgtEl>
                                          <p:spTgt spid="71"/>
                                        </p:tgtEl>
                                      </p:cBhvr>
                                    </p:animEffect>
                                  </p:childTnLst>
                                </p:cTn>
                              </p:par>
                            </p:childTnLst>
                          </p:cTn>
                        </p:par>
                      </p:childTnLst>
                    </p:cTn>
                  </p:par>
                  <p:par>
                    <p:cTn id="415" fill="hold">
                      <p:stCondLst>
                        <p:cond delay="indefinite"/>
                      </p:stCondLst>
                      <p:childTnLst>
                        <p:par>
                          <p:cTn id="416" fill="hold">
                            <p:stCondLst>
                              <p:cond delay="0"/>
                            </p:stCondLst>
                            <p:childTnLst>
                              <p:par>
                                <p:cTn id="417" presetID="9" presetClass="entr" presetSubtype="0" fill="hold" nodeType="clickEffect">
                                  <p:stCondLst>
                                    <p:cond delay="0"/>
                                  </p:stCondLst>
                                  <p:childTnLst>
                                    <p:set>
                                      <p:cBhvr>
                                        <p:cTn id="418" dur="1" fill="hold">
                                          <p:stCondLst>
                                            <p:cond delay="0"/>
                                          </p:stCondLst>
                                        </p:cTn>
                                        <p:tgtEl>
                                          <p:spTgt spid="72">
                                            <p:txEl>
                                              <p:pRg st="2" end="2"/>
                                            </p:txEl>
                                          </p:spTgt>
                                        </p:tgtEl>
                                        <p:attrNameLst>
                                          <p:attrName>style.visibility</p:attrName>
                                        </p:attrNameLst>
                                      </p:cBhvr>
                                      <p:to>
                                        <p:strVal val="visible"/>
                                      </p:to>
                                    </p:set>
                                    <p:animEffect transition="in" filter="dissolve">
                                      <p:cBhvr>
                                        <p:cTn id="419" dur="500"/>
                                        <p:tgtEl>
                                          <p:spTgt spid="72">
                                            <p:txEl>
                                              <p:pRg st="2" end="2"/>
                                            </p:txEl>
                                          </p:spTgt>
                                        </p:tgtEl>
                                      </p:cBhvr>
                                    </p:animEffect>
                                  </p:childTnLst>
                                </p:cTn>
                              </p:par>
                            </p:childTnLst>
                          </p:cTn>
                        </p:par>
                      </p:childTnLst>
                    </p:cTn>
                  </p:par>
                  <p:par>
                    <p:cTn id="420" fill="hold">
                      <p:stCondLst>
                        <p:cond delay="indefinite"/>
                      </p:stCondLst>
                      <p:childTnLst>
                        <p:par>
                          <p:cTn id="421" fill="hold">
                            <p:stCondLst>
                              <p:cond delay="0"/>
                            </p:stCondLst>
                            <p:childTnLst>
                              <p:par>
                                <p:cTn id="422" presetID="7" presetClass="emph" presetSubtype="2" fill="hold" nodeType="clickEffect">
                                  <p:stCondLst>
                                    <p:cond delay="0"/>
                                  </p:stCondLst>
                                  <p:childTnLst>
                                    <p:animClr clrSpc="rgb" dir="cw">
                                      <p:cBhvr>
                                        <p:cTn id="423" dur="2000" fill="hold"/>
                                        <p:tgtEl>
                                          <p:spTgt spid="14"/>
                                        </p:tgtEl>
                                        <p:attrNameLst>
                                          <p:attrName>stroke.color</p:attrName>
                                        </p:attrNameLst>
                                      </p:cBhvr>
                                      <p:to>
                                        <a:schemeClr val="accent2"/>
                                      </p:to>
                                    </p:animClr>
                                    <p:set>
                                      <p:cBhvr>
                                        <p:cTn id="424" dur="2000" fill="hold"/>
                                        <p:tgtEl>
                                          <p:spTgt spid="14"/>
                                        </p:tgtEl>
                                        <p:attrNameLst>
                                          <p:attrName>stroke.on</p:attrName>
                                        </p:attrNameLst>
                                      </p:cBhvr>
                                      <p:to>
                                        <p:strVal val="true"/>
                                      </p:to>
                                    </p:set>
                                  </p:childTnLst>
                                </p:cTn>
                              </p:par>
                            </p:childTnLst>
                          </p:cTn>
                        </p:par>
                      </p:childTnLst>
                    </p:cTn>
                  </p:par>
                  <p:par>
                    <p:cTn id="425" fill="hold">
                      <p:stCondLst>
                        <p:cond delay="indefinite"/>
                      </p:stCondLst>
                      <p:childTnLst>
                        <p:par>
                          <p:cTn id="426" fill="hold">
                            <p:stCondLst>
                              <p:cond delay="0"/>
                            </p:stCondLst>
                            <p:childTnLst>
                              <p:par>
                                <p:cTn id="427" presetID="9" presetClass="entr" presetSubtype="0" fill="hold" nodeType="clickEffect">
                                  <p:stCondLst>
                                    <p:cond delay="0"/>
                                  </p:stCondLst>
                                  <p:childTnLst>
                                    <p:set>
                                      <p:cBhvr>
                                        <p:cTn id="428" dur="1" fill="hold">
                                          <p:stCondLst>
                                            <p:cond delay="0"/>
                                          </p:stCondLst>
                                        </p:cTn>
                                        <p:tgtEl>
                                          <p:spTgt spid="102"/>
                                        </p:tgtEl>
                                        <p:attrNameLst>
                                          <p:attrName>style.visibility</p:attrName>
                                        </p:attrNameLst>
                                      </p:cBhvr>
                                      <p:to>
                                        <p:strVal val="visible"/>
                                      </p:to>
                                    </p:set>
                                    <p:animEffect transition="in" filter="dissolve">
                                      <p:cBhvr>
                                        <p:cTn id="429" dur="500"/>
                                        <p:tgtEl>
                                          <p:spTgt spid="102"/>
                                        </p:tgtEl>
                                      </p:cBhvr>
                                    </p:animEffect>
                                  </p:childTnLst>
                                </p:cTn>
                              </p:par>
                            </p:childTnLst>
                          </p:cTn>
                        </p:par>
                      </p:childTnLst>
                    </p:cTn>
                  </p:par>
                  <p:par>
                    <p:cTn id="430" fill="hold">
                      <p:stCondLst>
                        <p:cond delay="indefinite"/>
                      </p:stCondLst>
                      <p:childTnLst>
                        <p:par>
                          <p:cTn id="431" fill="hold">
                            <p:stCondLst>
                              <p:cond delay="0"/>
                            </p:stCondLst>
                            <p:childTnLst>
                              <p:par>
                                <p:cTn id="432" presetID="1" presetClass="emph" presetSubtype="2" fill="hold" nodeType="clickEffect">
                                  <p:stCondLst>
                                    <p:cond delay="0"/>
                                  </p:stCondLst>
                                  <p:childTnLst>
                                    <p:animClr clrSpc="rgb" dir="cw">
                                      <p:cBhvr>
                                        <p:cTn id="433" dur="2000" fill="hold"/>
                                        <p:tgtEl>
                                          <p:spTgt spid="27"/>
                                        </p:tgtEl>
                                        <p:attrNameLst>
                                          <p:attrName>fillcolor</p:attrName>
                                        </p:attrNameLst>
                                      </p:cBhvr>
                                      <p:to>
                                        <a:schemeClr val="accent2"/>
                                      </p:to>
                                    </p:animClr>
                                    <p:set>
                                      <p:cBhvr>
                                        <p:cTn id="434" dur="2000" fill="hold"/>
                                        <p:tgtEl>
                                          <p:spTgt spid="27"/>
                                        </p:tgtEl>
                                        <p:attrNameLst>
                                          <p:attrName>fill.type</p:attrName>
                                        </p:attrNameLst>
                                      </p:cBhvr>
                                      <p:to>
                                        <p:strVal val="solid"/>
                                      </p:to>
                                    </p:set>
                                    <p:set>
                                      <p:cBhvr>
                                        <p:cTn id="435" dur="2000" fill="hold"/>
                                        <p:tgtEl>
                                          <p:spTgt spid="27"/>
                                        </p:tgtEl>
                                        <p:attrNameLst>
                                          <p:attrName>fill.on</p:attrName>
                                        </p:attrNameLst>
                                      </p:cBhvr>
                                      <p:to>
                                        <p:strVal val="true"/>
                                      </p:to>
                                    </p:set>
                                  </p:childTnLst>
                                </p:cTn>
                              </p:par>
                            </p:childTnLst>
                          </p:cTn>
                        </p:par>
                      </p:childTnLst>
                    </p:cTn>
                  </p:par>
                  <p:par>
                    <p:cTn id="436" fill="hold">
                      <p:stCondLst>
                        <p:cond delay="indefinite"/>
                      </p:stCondLst>
                      <p:childTnLst>
                        <p:par>
                          <p:cTn id="437" fill="hold">
                            <p:stCondLst>
                              <p:cond delay="0"/>
                            </p:stCondLst>
                            <p:childTnLst>
                              <p:par>
                                <p:cTn id="438" presetID="7" presetClass="emph" presetSubtype="2" fill="hold" nodeType="clickEffect">
                                  <p:stCondLst>
                                    <p:cond delay="0"/>
                                  </p:stCondLst>
                                  <p:childTnLst>
                                    <p:animClr clrSpc="rgb" dir="cw">
                                      <p:cBhvr>
                                        <p:cTn id="439" dur="2000" fill="hold"/>
                                        <p:tgtEl>
                                          <p:spTgt spid="10"/>
                                        </p:tgtEl>
                                        <p:attrNameLst>
                                          <p:attrName>stroke.color</p:attrName>
                                        </p:attrNameLst>
                                      </p:cBhvr>
                                      <p:to>
                                        <a:schemeClr val="accent2"/>
                                      </p:to>
                                    </p:animClr>
                                    <p:set>
                                      <p:cBhvr>
                                        <p:cTn id="440" dur="2000" fill="hold"/>
                                        <p:tgtEl>
                                          <p:spTgt spid="10"/>
                                        </p:tgtEl>
                                        <p:attrNameLst>
                                          <p:attrName>stroke.on</p:attrName>
                                        </p:attrNameLst>
                                      </p:cBhvr>
                                      <p:to>
                                        <p:strVal val="true"/>
                                      </p:to>
                                    </p:set>
                                  </p:childTnLst>
                                </p:cTn>
                              </p:par>
                            </p:childTnLst>
                          </p:cTn>
                        </p:par>
                      </p:childTnLst>
                    </p:cTn>
                  </p:par>
                  <p:par>
                    <p:cTn id="441" fill="hold">
                      <p:stCondLst>
                        <p:cond delay="indefinite"/>
                      </p:stCondLst>
                      <p:childTnLst>
                        <p:par>
                          <p:cTn id="442" fill="hold">
                            <p:stCondLst>
                              <p:cond delay="0"/>
                            </p:stCondLst>
                            <p:childTnLst>
                              <p:par>
                                <p:cTn id="443" presetID="9" presetClass="entr" presetSubtype="0" fill="hold" nodeType="clickEffect">
                                  <p:stCondLst>
                                    <p:cond delay="0"/>
                                  </p:stCondLst>
                                  <p:childTnLst>
                                    <p:set>
                                      <p:cBhvr>
                                        <p:cTn id="444" dur="1" fill="hold">
                                          <p:stCondLst>
                                            <p:cond delay="0"/>
                                          </p:stCondLst>
                                        </p:cTn>
                                        <p:tgtEl>
                                          <p:spTgt spid="79"/>
                                        </p:tgtEl>
                                        <p:attrNameLst>
                                          <p:attrName>style.visibility</p:attrName>
                                        </p:attrNameLst>
                                      </p:cBhvr>
                                      <p:to>
                                        <p:strVal val="visible"/>
                                      </p:to>
                                    </p:set>
                                    <p:animEffect transition="in" filter="dissolve">
                                      <p:cBhvr>
                                        <p:cTn id="445" dur="500"/>
                                        <p:tgtEl>
                                          <p:spTgt spid="79"/>
                                        </p:tgtEl>
                                      </p:cBhvr>
                                    </p:animEffect>
                                  </p:childTnLst>
                                </p:cTn>
                              </p:par>
                            </p:childTnLst>
                          </p:cTn>
                        </p:par>
                      </p:childTnLst>
                    </p:cTn>
                  </p:par>
                  <p:par>
                    <p:cTn id="446" fill="hold">
                      <p:stCondLst>
                        <p:cond delay="indefinite"/>
                      </p:stCondLst>
                      <p:childTnLst>
                        <p:par>
                          <p:cTn id="447" fill="hold">
                            <p:stCondLst>
                              <p:cond delay="0"/>
                            </p:stCondLst>
                            <p:childTnLst>
                              <p:par>
                                <p:cTn id="448" presetID="9" presetClass="entr" presetSubtype="0" fill="hold" nodeType="clickEffect">
                                  <p:stCondLst>
                                    <p:cond delay="0"/>
                                  </p:stCondLst>
                                  <p:childTnLst>
                                    <p:set>
                                      <p:cBhvr>
                                        <p:cTn id="449" dur="1" fill="hold">
                                          <p:stCondLst>
                                            <p:cond delay="0"/>
                                          </p:stCondLst>
                                        </p:cTn>
                                        <p:tgtEl>
                                          <p:spTgt spid="80">
                                            <p:txEl>
                                              <p:pRg st="2" end="2"/>
                                            </p:txEl>
                                          </p:spTgt>
                                        </p:tgtEl>
                                        <p:attrNameLst>
                                          <p:attrName>style.visibility</p:attrName>
                                        </p:attrNameLst>
                                      </p:cBhvr>
                                      <p:to>
                                        <p:strVal val="visible"/>
                                      </p:to>
                                    </p:set>
                                    <p:animEffect transition="in" filter="dissolve">
                                      <p:cBhvr>
                                        <p:cTn id="450" dur="500"/>
                                        <p:tgtEl>
                                          <p:spTgt spid="80">
                                            <p:txEl>
                                              <p:pRg st="2" end="2"/>
                                            </p:txEl>
                                          </p:spTgt>
                                        </p:tgtEl>
                                      </p:cBhvr>
                                    </p:animEffect>
                                  </p:childTnLst>
                                </p:cTn>
                              </p:par>
                            </p:childTnLst>
                          </p:cTn>
                        </p:par>
                      </p:childTnLst>
                    </p:cTn>
                  </p:par>
                  <p:par>
                    <p:cTn id="451" fill="hold">
                      <p:stCondLst>
                        <p:cond delay="indefinite"/>
                      </p:stCondLst>
                      <p:childTnLst>
                        <p:par>
                          <p:cTn id="452" fill="hold">
                            <p:stCondLst>
                              <p:cond delay="0"/>
                            </p:stCondLst>
                            <p:childTnLst>
                              <p:par>
                                <p:cTn id="453" presetID="9" presetClass="entr" presetSubtype="0" fill="hold" nodeType="clickEffect">
                                  <p:stCondLst>
                                    <p:cond delay="0"/>
                                  </p:stCondLst>
                                  <p:childTnLst>
                                    <p:set>
                                      <p:cBhvr>
                                        <p:cTn id="454" dur="1" fill="hold">
                                          <p:stCondLst>
                                            <p:cond delay="0"/>
                                          </p:stCondLst>
                                        </p:cTn>
                                        <p:tgtEl>
                                          <p:spTgt spid="82"/>
                                        </p:tgtEl>
                                        <p:attrNameLst>
                                          <p:attrName>style.visibility</p:attrName>
                                        </p:attrNameLst>
                                      </p:cBhvr>
                                      <p:to>
                                        <p:strVal val="visible"/>
                                      </p:to>
                                    </p:set>
                                    <p:animEffect transition="in" filter="dissolve">
                                      <p:cBhvr>
                                        <p:cTn id="455" dur="500"/>
                                        <p:tgtEl>
                                          <p:spTgt spid="82"/>
                                        </p:tgtEl>
                                      </p:cBhvr>
                                    </p:animEffect>
                                  </p:childTnLst>
                                </p:cTn>
                              </p:par>
                            </p:childTnLst>
                          </p:cTn>
                        </p:par>
                      </p:childTnLst>
                    </p:cTn>
                  </p:par>
                  <p:par>
                    <p:cTn id="456" fill="hold">
                      <p:stCondLst>
                        <p:cond delay="indefinite"/>
                      </p:stCondLst>
                      <p:childTnLst>
                        <p:par>
                          <p:cTn id="457" fill="hold">
                            <p:stCondLst>
                              <p:cond delay="0"/>
                            </p:stCondLst>
                            <p:childTnLst>
                              <p:par>
                                <p:cTn id="458" presetID="9" presetClass="entr" presetSubtype="0" fill="hold" nodeType="clickEffect">
                                  <p:stCondLst>
                                    <p:cond delay="0"/>
                                  </p:stCondLst>
                                  <p:childTnLst>
                                    <p:set>
                                      <p:cBhvr>
                                        <p:cTn id="459" dur="1" fill="hold">
                                          <p:stCondLst>
                                            <p:cond delay="0"/>
                                          </p:stCondLst>
                                        </p:cTn>
                                        <p:tgtEl>
                                          <p:spTgt spid="83">
                                            <p:txEl>
                                              <p:pRg st="2" end="2"/>
                                            </p:txEl>
                                          </p:spTgt>
                                        </p:tgtEl>
                                        <p:attrNameLst>
                                          <p:attrName>style.visibility</p:attrName>
                                        </p:attrNameLst>
                                      </p:cBhvr>
                                      <p:to>
                                        <p:strVal val="visible"/>
                                      </p:to>
                                    </p:set>
                                    <p:animEffect transition="in" filter="dissolve">
                                      <p:cBhvr>
                                        <p:cTn id="460" dur="500"/>
                                        <p:tgtEl>
                                          <p:spTgt spid="83">
                                            <p:txEl>
                                              <p:pRg st="2" end="2"/>
                                            </p:txEl>
                                          </p:spTgt>
                                        </p:tgtEl>
                                      </p:cBhvr>
                                    </p:animEffect>
                                  </p:childTnLst>
                                </p:cTn>
                              </p:par>
                            </p:childTnLst>
                          </p:cTn>
                        </p:par>
                      </p:childTnLst>
                    </p:cTn>
                  </p:par>
                  <p:par>
                    <p:cTn id="461" fill="hold">
                      <p:stCondLst>
                        <p:cond delay="indefinite"/>
                      </p:stCondLst>
                      <p:childTnLst>
                        <p:par>
                          <p:cTn id="462" fill="hold">
                            <p:stCondLst>
                              <p:cond delay="0"/>
                            </p:stCondLst>
                            <p:childTnLst>
                              <p:par>
                                <p:cTn id="463" presetID="7" presetClass="emph" presetSubtype="2" fill="hold" nodeType="clickEffect">
                                  <p:stCondLst>
                                    <p:cond delay="0"/>
                                  </p:stCondLst>
                                  <p:childTnLst>
                                    <p:animClr clrSpc="rgb" dir="cw">
                                      <p:cBhvr>
                                        <p:cTn id="464" dur="2000" fill="hold"/>
                                        <p:tgtEl>
                                          <p:spTgt spid="17"/>
                                        </p:tgtEl>
                                        <p:attrNameLst>
                                          <p:attrName>stroke.color</p:attrName>
                                        </p:attrNameLst>
                                      </p:cBhvr>
                                      <p:to>
                                        <a:schemeClr val="accent2"/>
                                      </p:to>
                                    </p:animClr>
                                    <p:set>
                                      <p:cBhvr>
                                        <p:cTn id="465" dur="2000" fill="hold"/>
                                        <p:tgtEl>
                                          <p:spTgt spid="17"/>
                                        </p:tgtEl>
                                        <p:attrNameLst>
                                          <p:attrName>stroke.on</p:attrName>
                                        </p:attrNameLst>
                                      </p:cBhvr>
                                      <p:to>
                                        <p:strVal val="true"/>
                                      </p:to>
                                    </p:set>
                                  </p:childTnLst>
                                </p:cTn>
                              </p:par>
                            </p:childTnLst>
                          </p:cTn>
                        </p:par>
                      </p:childTnLst>
                    </p:cTn>
                  </p:par>
                  <p:par>
                    <p:cTn id="466" fill="hold">
                      <p:stCondLst>
                        <p:cond delay="indefinite"/>
                      </p:stCondLst>
                      <p:childTnLst>
                        <p:par>
                          <p:cTn id="467" fill="hold">
                            <p:stCondLst>
                              <p:cond delay="0"/>
                            </p:stCondLst>
                            <p:childTnLst>
                              <p:par>
                                <p:cTn id="468" presetID="9" presetClass="entr" presetSubtype="0" fill="hold" nodeType="clickEffect">
                                  <p:stCondLst>
                                    <p:cond delay="0"/>
                                  </p:stCondLst>
                                  <p:childTnLst>
                                    <p:set>
                                      <p:cBhvr>
                                        <p:cTn id="469" dur="1" fill="hold">
                                          <p:stCondLst>
                                            <p:cond delay="0"/>
                                          </p:stCondLst>
                                        </p:cTn>
                                        <p:tgtEl>
                                          <p:spTgt spid="78"/>
                                        </p:tgtEl>
                                        <p:attrNameLst>
                                          <p:attrName>style.visibility</p:attrName>
                                        </p:attrNameLst>
                                      </p:cBhvr>
                                      <p:to>
                                        <p:strVal val="visible"/>
                                      </p:to>
                                    </p:set>
                                    <p:animEffect transition="in" filter="dissolve">
                                      <p:cBhvr>
                                        <p:cTn id="470" dur="500"/>
                                        <p:tgtEl>
                                          <p:spTgt spid="78"/>
                                        </p:tgtEl>
                                      </p:cBhvr>
                                    </p:animEffect>
                                  </p:childTnLst>
                                </p:cTn>
                              </p:par>
                            </p:childTnLst>
                          </p:cTn>
                        </p:par>
                      </p:childTnLst>
                    </p:cTn>
                  </p:par>
                  <p:par>
                    <p:cTn id="471" fill="hold">
                      <p:stCondLst>
                        <p:cond delay="indefinite"/>
                      </p:stCondLst>
                      <p:childTnLst>
                        <p:par>
                          <p:cTn id="472" fill="hold">
                            <p:stCondLst>
                              <p:cond delay="0"/>
                            </p:stCondLst>
                            <p:childTnLst>
                              <p:par>
                                <p:cTn id="473" presetID="9" presetClass="entr" presetSubtype="0" fill="hold" nodeType="clickEffect">
                                  <p:stCondLst>
                                    <p:cond delay="0"/>
                                  </p:stCondLst>
                                  <p:childTnLst>
                                    <p:set>
                                      <p:cBhvr>
                                        <p:cTn id="474" dur="1" fill="hold">
                                          <p:stCondLst>
                                            <p:cond delay="0"/>
                                          </p:stCondLst>
                                        </p:cTn>
                                        <p:tgtEl>
                                          <p:spTgt spid="67">
                                            <p:txEl>
                                              <p:pRg st="6" end="6"/>
                                            </p:txEl>
                                          </p:spTgt>
                                        </p:tgtEl>
                                        <p:attrNameLst>
                                          <p:attrName>style.visibility</p:attrName>
                                        </p:attrNameLst>
                                      </p:cBhvr>
                                      <p:to>
                                        <p:strVal val="visible"/>
                                      </p:to>
                                    </p:set>
                                    <p:animEffect transition="in" filter="dissolve">
                                      <p:cBhvr>
                                        <p:cTn id="475" dur="500"/>
                                        <p:tgtEl>
                                          <p:spTgt spid="67">
                                            <p:txEl>
                                              <p:pRg st="6" end="6"/>
                                            </p:txEl>
                                          </p:spTgt>
                                        </p:tgtEl>
                                      </p:cBhvr>
                                    </p:animEffect>
                                  </p:childTnLst>
                                </p:cTn>
                              </p:par>
                            </p:childTnLst>
                          </p:cTn>
                        </p:par>
                      </p:childTnLst>
                    </p:cTn>
                  </p:par>
                  <p:par>
                    <p:cTn id="476" fill="hold">
                      <p:stCondLst>
                        <p:cond delay="indefinite"/>
                      </p:stCondLst>
                      <p:childTnLst>
                        <p:par>
                          <p:cTn id="477" fill="hold">
                            <p:stCondLst>
                              <p:cond delay="0"/>
                            </p:stCondLst>
                            <p:childTnLst>
                              <p:par>
                                <p:cTn id="478" presetID="9" presetClass="entr" presetSubtype="0" fill="hold" nodeType="clickEffect">
                                  <p:stCondLst>
                                    <p:cond delay="0"/>
                                  </p:stCondLst>
                                  <p:childTnLst>
                                    <p:set>
                                      <p:cBhvr>
                                        <p:cTn id="479" dur="1" fill="hold">
                                          <p:stCondLst>
                                            <p:cond delay="0"/>
                                          </p:stCondLst>
                                        </p:cTn>
                                        <p:tgtEl>
                                          <p:spTgt spid="81"/>
                                        </p:tgtEl>
                                        <p:attrNameLst>
                                          <p:attrName>style.visibility</p:attrName>
                                        </p:attrNameLst>
                                      </p:cBhvr>
                                      <p:to>
                                        <p:strVal val="visible"/>
                                      </p:to>
                                    </p:set>
                                    <p:animEffect transition="in" filter="dissolve">
                                      <p:cBhvr>
                                        <p:cTn id="480" dur="500"/>
                                        <p:tgtEl>
                                          <p:spTgt spid="81"/>
                                        </p:tgtEl>
                                      </p:cBhvr>
                                    </p:animEffect>
                                  </p:childTnLst>
                                </p:cTn>
                              </p:par>
                            </p:childTnLst>
                          </p:cTn>
                        </p:par>
                      </p:childTnLst>
                    </p:cTn>
                  </p:par>
                  <p:par>
                    <p:cTn id="481" fill="hold">
                      <p:stCondLst>
                        <p:cond delay="indefinite"/>
                      </p:stCondLst>
                      <p:childTnLst>
                        <p:par>
                          <p:cTn id="482" fill="hold">
                            <p:stCondLst>
                              <p:cond delay="0"/>
                            </p:stCondLst>
                            <p:childTnLst>
                              <p:par>
                                <p:cTn id="483" presetID="9" presetClass="entr" presetSubtype="0" fill="hold" nodeType="clickEffect">
                                  <p:stCondLst>
                                    <p:cond delay="0"/>
                                  </p:stCondLst>
                                  <p:childTnLst>
                                    <p:set>
                                      <p:cBhvr>
                                        <p:cTn id="484" dur="1" fill="hold">
                                          <p:stCondLst>
                                            <p:cond delay="0"/>
                                          </p:stCondLst>
                                        </p:cTn>
                                        <p:tgtEl>
                                          <p:spTgt spid="72">
                                            <p:txEl>
                                              <p:pRg st="6" end="6"/>
                                            </p:txEl>
                                          </p:spTgt>
                                        </p:tgtEl>
                                        <p:attrNameLst>
                                          <p:attrName>style.visibility</p:attrName>
                                        </p:attrNameLst>
                                      </p:cBhvr>
                                      <p:to>
                                        <p:strVal val="visible"/>
                                      </p:to>
                                    </p:set>
                                    <p:animEffect transition="in" filter="dissolve">
                                      <p:cBhvr>
                                        <p:cTn id="485" dur="500"/>
                                        <p:tgtEl>
                                          <p:spTgt spid="72">
                                            <p:txEl>
                                              <p:pRg st="6" end="6"/>
                                            </p:txEl>
                                          </p:spTgt>
                                        </p:tgtEl>
                                      </p:cBhvr>
                                    </p:animEffect>
                                  </p:childTnLst>
                                </p:cTn>
                              </p:par>
                            </p:childTnLst>
                          </p:cTn>
                        </p:par>
                      </p:childTnLst>
                    </p:cTn>
                  </p:par>
                  <p:par>
                    <p:cTn id="486" fill="hold">
                      <p:stCondLst>
                        <p:cond delay="indefinite"/>
                      </p:stCondLst>
                      <p:childTnLst>
                        <p:par>
                          <p:cTn id="487" fill="hold">
                            <p:stCondLst>
                              <p:cond delay="0"/>
                            </p:stCondLst>
                            <p:childTnLst>
                              <p:par>
                                <p:cTn id="488" presetID="9" presetClass="entr" presetSubtype="0" fill="hold" nodeType="clickEffect">
                                  <p:stCondLst>
                                    <p:cond delay="0"/>
                                  </p:stCondLst>
                                  <p:childTnLst>
                                    <p:set>
                                      <p:cBhvr>
                                        <p:cTn id="489" dur="1" fill="hold">
                                          <p:stCondLst>
                                            <p:cond delay="0"/>
                                          </p:stCondLst>
                                        </p:cTn>
                                        <p:tgtEl>
                                          <p:spTgt spid="106"/>
                                        </p:tgtEl>
                                        <p:attrNameLst>
                                          <p:attrName>style.visibility</p:attrName>
                                        </p:attrNameLst>
                                      </p:cBhvr>
                                      <p:to>
                                        <p:strVal val="visible"/>
                                      </p:to>
                                    </p:set>
                                    <p:animEffect transition="in" filter="dissolve">
                                      <p:cBhvr>
                                        <p:cTn id="490" dur="500"/>
                                        <p:tgtEl>
                                          <p:spTgt spid="106"/>
                                        </p:tgtEl>
                                      </p:cBhvr>
                                    </p:animEffect>
                                  </p:childTnLst>
                                </p:cTn>
                              </p:par>
                            </p:childTnLst>
                          </p:cTn>
                        </p:par>
                      </p:childTnLst>
                    </p:cTn>
                  </p:par>
                  <p:par>
                    <p:cTn id="491" fill="hold">
                      <p:stCondLst>
                        <p:cond delay="indefinite"/>
                      </p:stCondLst>
                      <p:childTnLst>
                        <p:par>
                          <p:cTn id="492" fill="hold">
                            <p:stCondLst>
                              <p:cond delay="0"/>
                            </p:stCondLst>
                            <p:childTnLst>
                              <p:par>
                                <p:cTn id="493" presetID="1" presetClass="emph" presetSubtype="2" fill="hold" nodeType="clickEffect">
                                  <p:stCondLst>
                                    <p:cond delay="0"/>
                                  </p:stCondLst>
                                  <p:childTnLst>
                                    <p:animClr clrSpc="rgb" dir="cw">
                                      <p:cBhvr>
                                        <p:cTn id="494" dur="2000" fill="hold"/>
                                        <p:tgtEl>
                                          <p:spTgt spid="22"/>
                                        </p:tgtEl>
                                        <p:attrNameLst>
                                          <p:attrName>fillcolor</p:attrName>
                                        </p:attrNameLst>
                                      </p:cBhvr>
                                      <p:to>
                                        <a:schemeClr val="accent2"/>
                                      </p:to>
                                    </p:animClr>
                                    <p:set>
                                      <p:cBhvr>
                                        <p:cTn id="495" dur="2000" fill="hold"/>
                                        <p:tgtEl>
                                          <p:spTgt spid="22"/>
                                        </p:tgtEl>
                                        <p:attrNameLst>
                                          <p:attrName>fill.type</p:attrName>
                                        </p:attrNameLst>
                                      </p:cBhvr>
                                      <p:to>
                                        <p:strVal val="solid"/>
                                      </p:to>
                                    </p:set>
                                    <p:set>
                                      <p:cBhvr>
                                        <p:cTn id="496" dur="2000" fill="hold"/>
                                        <p:tgtEl>
                                          <p:spTgt spid="22"/>
                                        </p:tgtEl>
                                        <p:attrNameLst>
                                          <p:attrName>fill.on</p:attrName>
                                        </p:attrNameLst>
                                      </p:cBhvr>
                                      <p:to>
                                        <p:strVal val="true"/>
                                      </p:to>
                                    </p:set>
                                  </p:childTnLst>
                                </p:cTn>
                              </p:par>
                            </p:childTnLst>
                          </p:cTn>
                        </p:par>
                      </p:childTnLst>
                    </p:cTn>
                  </p:par>
                  <p:par>
                    <p:cTn id="497" fill="hold">
                      <p:stCondLst>
                        <p:cond delay="indefinite"/>
                      </p:stCondLst>
                      <p:childTnLst>
                        <p:par>
                          <p:cTn id="498" fill="hold">
                            <p:stCondLst>
                              <p:cond delay="0"/>
                            </p:stCondLst>
                            <p:childTnLst>
                              <p:par>
                                <p:cTn id="499" presetID="7" presetClass="emph" presetSubtype="2" fill="hold" nodeType="clickEffect">
                                  <p:stCondLst>
                                    <p:cond delay="0"/>
                                  </p:stCondLst>
                                  <p:childTnLst>
                                    <p:animClr clrSpc="rgb" dir="cw">
                                      <p:cBhvr>
                                        <p:cTn id="500" dur="2000" fill="hold"/>
                                        <p:tgtEl>
                                          <p:spTgt spid="29"/>
                                        </p:tgtEl>
                                        <p:attrNameLst>
                                          <p:attrName>stroke.color</p:attrName>
                                        </p:attrNameLst>
                                      </p:cBhvr>
                                      <p:to>
                                        <a:schemeClr val="accent2"/>
                                      </p:to>
                                    </p:animClr>
                                    <p:set>
                                      <p:cBhvr>
                                        <p:cTn id="501" dur="2000" fill="hold"/>
                                        <p:tgtEl>
                                          <p:spTgt spid="29"/>
                                        </p:tgtEl>
                                        <p:attrNameLst>
                                          <p:attrName>stroke.on</p:attrName>
                                        </p:attrNameLst>
                                      </p:cBhvr>
                                      <p:to>
                                        <p:strVal val="true"/>
                                      </p:to>
                                    </p:set>
                                  </p:childTnLst>
                                </p:cTn>
                              </p:par>
                            </p:childTnLst>
                          </p:cTn>
                        </p:par>
                      </p:childTnLst>
                    </p:cTn>
                  </p:par>
                  <p:par>
                    <p:cTn id="502" fill="hold">
                      <p:stCondLst>
                        <p:cond delay="indefinite"/>
                      </p:stCondLst>
                      <p:childTnLst>
                        <p:par>
                          <p:cTn id="503" fill="hold">
                            <p:stCondLst>
                              <p:cond delay="0"/>
                            </p:stCondLst>
                            <p:childTnLst>
                              <p:par>
                                <p:cTn id="504" presetID="9" presetClass="entr" presetSubtype="0" fill="hold" nodeType="clickEffect">
                                  <p:stCondLst>
                                    <p:cond delay="0"/>
                                  </p:stCondLst>
                                  <p:childTnLst>
                                    <p:set>
                                      <p:cBhvr>
                                        <p:cTn id="505" dur="1" fill="hold">
                                          <p:stCondLst>
                                            <p:cond delay="0"/>
                                          </p:stCondLst>
                                        </p:cTn>
                                        <p:tgtEl>
                                          <p:spTgt spid="85"/>
                                        </p:tgtEl>
                                        <p:attrNameLst>
                                          <p:attrName>style.visibility</p:attrName>
                                        </p:attrNameLst>
                                      </p:cBhvr>
                                      <p:to>
                                        <p:strVal val="visible"/>
                                      </p:to>
                                    </p:set>
                                    <p:animEffect transition="in" filter="dissolve">
                                      <p:cBhvr>
                                        <p:cTn id="506" dur="500"/>
                                        <p:tgtEl>
                                          <p:spTgt spid="85"/>
                                        </p:tgtEl>
                                      </p:cBhvr>
                                    </p:animEffect>
                                  </p:childTnLst>
                                </p:cTn>
                              </p:par>
                            </p:childTnLst>
                          </p:cTn>
                        </p:par>
                      </p:childTnLst>
                    </p:cTn>
                  </p:par>
                  <p:par>
                    <p:cTn id="507" fill="hold">
                      <p:stCondLst>
                        <p:cond delay="indefinite"/>
                      </p:stCondLst>
                      <p:childTnLst>
                        <p:par>
                          <p:cTn id="508" fill="hold">
                            <p:stCondLst>
                              <p:cond delay="0"/>
                            </p:stCondLst>
                            <p:childTnLst>
                              <p:par>
                                <p:cTn id="509" presetID="9" presetClass="entr" presetSubtype="0" fill="hold" nodeType="clickEffect">
                                  <p:stCondLst>
                                    <p:cond delay="0"/>
                                  </p:stCondLst>
                                  <p:childTnLst>
                                    <p:set>
                                      <p:cBhvr>
                                        <p:cTn id="510" dur="1" fill="hold">
                                          <p:stCondLst>
                                            <p:cond delay="0"/>
                                          </p:stCondLst>
                                        </p:cTn>
                                        <p:tgtEl>
                                          <p:spTgt spid="67">
                                            <p:txEl>
                                              <p:pRg st="3" end="3"/>
                                            </p:txEl>
                                          </p:spTgt>
                                        </p:tgtEl>
                                        <p:attrNameLst>
                                          <p:attrName>style.visibility</p:attrName>
                                        </p:attrNameLst>
                                      </p:cBhvr>
                                      <p:to>
                                        <p:strVal val="visible"/>
                                      </p:to>
                                    </p:set>
                                    <p:animEffect transition="in" filter="dissolve">
                                      <p:cBhvr>
                                        <p:cTn id="511" dur="500"/>
                                        <p:tgtEl>
                                          <p:spTgt spid="67">
                                            <p:txEl>
                                              <p:pRg st="3" end="3"/>
                                            </p:txEl>
                                          </p:spTgt>
                                        </p:tgtEl>
                                      </p:cBhvr>
                                    </p:animEffect>
                                  </p:childTnLst>
                                </p:cTn>
                              </p:par>
                            </p:childTnLst>
                          </p:cTn>
                        </p:par>
                      </p:childTnLst>
                    </p:cTn>
                  </p:par>
                  <p:par>
                    <p:cTn id="512" fill="hold">
                      <p:stCondLst>
                        <p:cond delay="indefinite"/>
                      </p:stCondLst>
                      <p:childTnLst>
                        <p:par>
                          <p:cTn id="513" fill="hold">
                            <p:stCondLst>
                              <p:cond delay="0"/>
                            </p:stCondLst>
                            <p:childTnLst>
                              <p:par>
                                <p:cTn id="514" presetID="9" presetClass="entr" presetSubtype="0" fill="hold" nodeType="clickEffect">
                                  <p:stCondLst>
                                    <p:cond delay="0"/>
                                  </p:stCondLst>
                                  <p:childTnLst>
                                    <p:set>
                                      <p:cBhvr>
                                        <p:cTn id="515" dur="1" fill="hold">
                                          <p:stCondLst>
                                            <p:cond delay="0"/>
                                          </p:stCondLst>
                                        </p:cTn>
                                        <p:tgtEl>
                                          <p:spTgt spid="87"/>
                                        </p:tgtEl>
                                        <p:attrNameLst>
                                          <p:attrName>style.visibility</p:attrName>
                                        </p:attrNameLst>
                                      </p:cBhvr>
                                      <p:to>
                                        <p:strVal val="visible"/>
                                      </p:to>
                                    </p:set>
                                    <p:animEffect transition="in" filter="dissolve">
                                      <p:cBhvr>
                                        <p:cTn id="516" dur="500"/>
                                        <p:tgtEl>
                                          <p:spTgt spid="87"/>
                                        </p:tgtEl>
                                      </p:cBhvr>
                                    </p:animEffect>
                                  </p:childTnLst>
                                </p:cTn>
                              </p:par>
                            </p:childTnLst>
                          </p:cTn>
                        </p:par>
                      </p:childTnLst>
                    </p:cTn>
                  </p:par>
                  <p:par>
                    <p:cTn id="517" fill="hold">
                      <p:stCondLst>
                        <p:cond delay="indefinite"/>
                      </p:stCondLst>
                      <p:childTnLst>
                        <p:par>
                          <p:cTn id="518" fill="hold">
                            <p:stCondLst>
                              <p:cond delay="0"/>
                            </p:stCondLst>
                            <p:childTnLst>
                              <p:par>
                                <p:cTn id="519" presetID="9" presetClass="entr" presetSubtype="0" fill="hold" nodeType="clickEffect">
                                  <p:stCondLst>
                                    <p:cond delay="0"/>
                                  </p:stCondLst>
                                  <p:childTnLst>
                                    <p:set>
                                      <p:cBhvr>
                                        <p:cTn id="520" dur="1" fill="hold">
                                          <p:stCondLst>
                                            <p:cond delay="0"/>
                                          </p:stCondLst>
                                        </p:cTn>
                                        <p:tgtEl>
                                          <p:spTgt spid="72">
                                            <p:txEl>
                                              <p:pRg st="3" end="3"/>
                                            </p:txEl>
                                          </p:spTgt>
                                        </p:tgtEl>
                                        <p:attrNameLst>
                                          <p:attrName>style.visibility</p:attrName>
                                        </p:attrNameLst>
                                      </p:cBhvr>
                                      <p:to>
                                        <p:strVal val="visible"/>
                                      </p:to>
                                    </p:set>
                                    <p:animEffect transition="in" filter="dissolve">
                                      <p:cBhvr>
                                        <p:cTn id="521" dur="500"/>
                                        <p:tgtEl>
                                          <p:spTgt spid="72">
                                            <p:txEl>
                                              <p:pRg st="3" end="3"/>
                                            </p:txEl>
                                          </p:spTgt>
                                        </p:tgtEl>
                                      </p:cBhvr>
                                    </p:animEffect>
                                  </p:childTnLst>
                                </p:cTn>
                              </p:par>
                            </p:childTnLst>
                          </p:cTn>
                        </p:par>
                      </p:childTnLst>
                    </p:cTn>
                  </p:par>
                  <p:par>
                    <p:cTn id="522" fill="hold">
                      <p:stCondLst>
                        <p:cond delay="indefinite"/>
                      </p:stCondLst>
                      <p:childTnLst>
                        <p:par>
                          <p:cTn id="523" fill="hold">
                            <p:stCondLst>
                              <p:cond delay="0"/>
                            </p:stCondLst>
                            <p:childTnLst>
                              <p:par>
                                <p:cTn id="524" presetID="7" presetClass="emph" presetSubtype="2" fill="hold" nodeType="clickEffect">
                                  <p:stCondLst>
                                    <p:cond delay="0"/>
                                  </p:stCondLst>
                                  <p:childTnLst>
                                    <p:animClr clrSpc="rgb" dir="cw">
                                      <p:cBhvr>
                                        <p:cTn id="525" dur="2000" fill="hold"/>
                                        <p:tgtEl>
                                          <p:spTgt spid="30"/>
                                        </p:tgtEl>
                                        <p:attrNameLst>
                                          <p:attrName>stroke.color</p:attrName>
                                        </p:attrNameLst>
                                      </p:cBhvr>
                                      <p:to>
                                        <a:schemeClr val="accent2"/>
                                      </p:to>
                                    </p:animClr>
                                    <p:set>
                                      <p:cBhvr>
                                        <p:cTn id="526" dur="2000" fill="hold"/>
                                        <p:tgtEl>
                                          <p:spTgt spid="30"/>
                                        </p:tgtEl>
                                        <p:attrNameLst>
                                          <p:attrName>stroke.on</p:attrName>
                                        </p:attrNameLst>
                                      </p:cBhvr>
                                      <p:to>
                                        <p:strVal val="true"/>
                                      </p:to>
                                    </p:set>
                                  </p:childTnLst>
                                </p:cTn>
                              </p:par>
                            </p:childTnLst>
                          </p:cTn>
                        </p:par>
                      </p:childTnLst>
                    </p:cTn>
                  </p:par>
                  <p:par>
                    <p:cTn id="527" fill="hold">
                      <p:stCondLst>
                        <p:cond delay="indefinite"/>
                      </p:stCondLst>
                      <p:childTnLst>
                        <p:par>
                          <p:cTn id="528" fill="hold">
                            <p:stCondLst>
                              <p:cond delay="0"/>
                            </p:stCondLst>
                            <p:childTnLst>
                              <p:par>
                                <p:cTn id="529" presetID="9" presetClass="entr" presetSubtype="0" fill="hold" nodeType="clickEffect">
                                  <p:stCondLst>
                                    <p:cond delay="0"/>
                                  </p:stCondLst>
                                  <p:childTnLst>
                                    <p:set>
                                      <p:cBhvr>
                                        <p:cTn id="530" dur="1" fill="hold">
                                          <p:stCondLst>
                                            <p:cond delay="0"/>
                                          </p:stCondLst>
                                        </p:cTn>
                                        <p:tgtEl>
                                          <p:spTgt spid="84"/>
                                        </p:tgtEl>
                                        <p:attrNameLst>
                                          <p:attrName>style.visibility</p:attrName>
                                        </p:attrNameLst>
                                      </p:cBhvr>
                                      <p:to>
                                        <p:strVal val="visible"/>
                                      </p:to>
                                    </p:set>
                                    <p:animEffect transition="in" filter="dissolve">
                                      <p:cBhvr>
                                        <p:cTn id="531" dur="500"/>
                                        <p:tgtEl>
                                          <p:spTgt spid="84"/>
                                        </p:tgtEl>
                                      </p:cBhvr>
                                    </p:animEffect>
                                  </p:childTnLst>
                                </p:cTn>
                              </p:par>
                            </p:childTnLst>
                          </p:cTn>
                        </p:par>
                      </p:childTnLst>
                    </p:cTn>
                  </p:par>
                  <p:par>
                    <p:cTn id="532" fill="hold">
                      <p:stCondLst>
                        <p:cond delay="indefinite"/>
                      </p:stCondLst>
                      <p:childTnLst>
                        <p:par>
                          <p:cTn id="533" fill="hold">
                            <p:stCondLst>
                              <p:cond delay="0"/>
                            </p:stCondLst>
                            <p:childTnLst>
                              <p:par>
                                <p:cTn id="534" presetID="9" presetClass="entr" presetSubtype="0" fill="hold" nodeType="clickEffect">
                                  <p:stCondLst>
                                    <p:cond delay="0"/>
                                  </p:stCondLst>
                                  <p:childTnLst>
                                    <p:set>
                                      <p:cBhvr>
                                        <p:cTn id="535" dur="1" fill="hold">
                                          <p:stCondLst>
                                            <p:cond delay="0"/>
                                          </p:stCondLst>
                                        </p:cTn>
                                        <p:tgtEl>
                                          <p:spTgt spid="80">
                                            <p:txEl>
                                              <p:pRg st="6" end="6"/>
                                            </p:txEl>
                                          </p:spTgt>
                                        </p:tgtEl>
                                        <p:attrNameLst>
                                          <p:attrName>style.visibility</p:attrName>
                                        </p:attrNameLst>
                                      </p:cBhvr>
                                      <p:to>
                                        <p:strVal val="visible"/>
                                      </p:to>
                                    </p:set>
                                    <p:animEffect transition="in" filter="dissolve">
                                      <p:cBhvr>
                                        <p:cTn id="536" dur="500"/>
                                        <p:tgtEl>
                                          <p:spTgt spid="80">
                                            <p:txEl>
                                              <p:pRg st="6" end="6"/>
                                            </p:txEl>
                                          </p:spTgt>
                                        </p:tgtEl>
                                      </p:cBhvr>
                                    </p:animEffect>
                                  </p:childTnLst>
                                </p:cTn>
                              </p:par>
                            </p:childTnLst>
                          </p:cTn>
                        </p:par>
                      </p:childTnLst>
                    </p:cTn>
                  </p:par>
                  <p:par>
                    <p:cTn id="537" fill="hold">
                      <p:stCondLst>
                        <p:cond delay="indefinite"/>
                      </p:stCondLst>
                      <p:childTnLst>
                        <p:par>
                          <p:cTn id="538" fill="hold">
                            <p:stCondLst>
                              <p:cond delay="0"/>
                            </p:stCondLst>
                            <p:childTnLst>
                              <p:par>
                                <p:cTn id="539" presetID="9" presetClass="entr" presetSubtype="0" fill="hold" nodeType="clickEffect">
                                  <p:stCondLst>
                                    <p:cond delay="0"/>
                                  </p:stCondLst>
                                  <p:childTnLst>
                                    <p:set>
                                      <p:cBhvr>
                                        <p:cTn id="540" dur="1" fill="hold">
                                          <p:stCondLst>
                                            <p:cond delay="0"/>
                                          </p:stCondLst>
                                        </p:cTn>
                                        <p:tgtEl>
                                          <p:spTgt spid="86"/>
                                        </p:tgtEl>
                                        <p:attrNameLst>
                                          <p:attrName>style.visibility</p:attrName>
                                        </p:attrNameLst>
                                      </p:cBhvr>
                                      <p:to>
                                        <p:strVal val="visible"/>
                                      </p:to>
                                    </p:set>
                                    <p:animEffect transition="in" filter="dissolve">
                                      <p:cBhvr>
                                        <p:cTn id="541" dur="500"/>
                                        <p:tgtEl>
                                          <p:spTgt spid="86"/>
                                        </p:tgtEl>
                                      </p:cBhvr>
                                    </p:animEffect>
                                  </p:childTnLst>
                                </p:cTn>
                              </p:par>
                            </p:childTnLst>
                          </p:cTn>
                        </p:par>
                      </p:childTnLst>
                    </p:cTn>
                  </p:par>
                  <p:par>
                    <p:cTn id="542" fill="hold">
                      <p:stCondLst>
                        <p:cond delay="indefinite"/>
                      </p:stCondLst>
                      <p:childTnLst>
                        <p:par>
                          <p:cTn id="543" fill="hold">
                            <p:stCondLst>
                              <p:cond delay="0"/>
                            </p:stCondLst>
                            <p:childTnLst>
                              <p:par>
                                <p:cTn id="544" presetID="9" presetClass="entr" presetSubtype="0" fill="hold" nodeType="clickEffect">
                                  <p:stCondLst>
                                    <p:cond delay="0"/>
                                  </p:stCondLst>
                                  <p:childTnLst>
                                    <p:set>
                                      <p:cBhvr>
                                        <p:cTn id="545" dur="1" fill="hold">
                                          <p:stCondLst>
                                            <p:cond delay="0"/>
                                          </p:stCondLst>
                                        </p:cTn>
                                        <p:tgtEl>
                                          <p:spTgt spid="83">
                                            <p:txEl>
                                              <p:pRg st="6" end="6"/>
                                            </p:txEl>
                                          </p:spTgt>
                                        </p:tgtEl>
                                        <p:attrNameLst>
                                          <p:attrName>style.visibility</p:attrName>
                                        </p:attrNameLst>
                                      </p:cBhvr>
                                      <p:to>
                                        <p:strVal val="visible"/>
                                      </p:to>
                                    </p:set>
                                    <p:animEffect transition="in" filter="dissolve">
                                      <p:cBhvr>
                                        <p:cTn id="546" dur="500"/>
                                        <p:tgtEl>
                                          <p:spTgt spid="83">
                                            <p:txEl>
                                              <p:pRg st="6" end="6"/>
                                            </p:txEl>
                                          </p:spTgt>
                                        </p:tgtEl>
                                      </p:cBhvr>
                                    </p:animEffect>
                                  </p:childTnLst>
                                </p:cTn>
                              </p:par>
                            </p:childTnLst>
                          </p:cTn>
                        </p:par>
                      </p:childTnLst>
                    </p:cTn>
                  </p:par>
                  <p:par>
                    <p:cTn id="547" fill="hold">
                      <p:stCondLst>
                        <p:cond delay="indefinite"/>
                      </p:stCondLst>
                      <p:childTnLst>
                        <p:par>
                          <p:cTn id="548" fill="hold">
                            <p:stCondLst>
                              <p:cond delay="0"/>
                            </p:stCondLst>
                            <p:childTnLst>
                              <p:par>
                                <p:cTn id="549" presetID="9" presetClass="entr" presetSubtype="0" fill="hold" nodeType="clickEffect">
                                  <p:stCondLst>
                                    <p:cond delay="0"/>
                                  </p:stCondLst>
                                  <p:childTnLst>
                                    <p:set>
                                      <p:cBhvr>
                                        <p:cTn id="550" dur="1" fill="hold">
                                          <p:stCondLst>
                                            <p:cond delay="0"/>
                                          </p:stCondLst>
                                        </p:cTn>
                                        <p:tgtEl>
                                          <p:spTgt spid="105"/>
                                        </p:tgtEl>
                                        <p:attrNameLst>
                                          <p:attrName>style.visibility</p:attrName>
                                        </p:attrNameLst>
                                      </p:cBhvr>
                                      <p:to>
                                        <p:strVal val="visible"/>
                                      </p:to>
                                    </p:set>
                                    <p:animEffect transition="in" filter="dissolve">
                                      <p:cBhvr>
                                        <p:cTn id="551" dur="500"/>
                                        <p:tgtEl>
                                          <p:spTgt spid="105"/>
                                        </p:tgtEl>
                                      </p:cBhvr>
                                    </p:animEffect>
                                  </p:childTnLst>
                                </p:cTn>
                              </p:par>
                            </p:childTnLst>
                          </p:cTn>
                        </p:par>
                      </p:childTnLst>
                    </p:cTn>
                  </p:par>
                  <p:par>
                    <p:cTn id="552" fill="hold">
                      <p:stCondLst>
                        <p:cond delay="indefinite"/>
                      </p:stCondLst>
                      <p:childTnLst>
                        <p:par>
                          <p:cTn id="553" fill="hold">
                            <p:stCondLst>
                              <p:cond delay="0"/>
                            </p:stCondLst>
                            <p:childTnLst>
                              <p:par>
                                <p:cTn id="554" presetID="1" presetClass="emph" presetSubtype="2" fill="hold" nodeType="clickEffect">
                                  <p:stCondLst>
                                    <p:cond delay="0"/>
                                  </p:stCondLst>
                                  <p:childTnLst>
                                    <p:animClr clrSpc="rgb" dir="cw">
                                      <p:cBhvr>
                                        <p:cTn id="555" dur="2000" fill="hold"/>
                                        <p:tgtEl>
                                          <p:spTgt spid="23"/>
                                        </p:tgtEl>
                                        <p:attrNameLst>
                                          <p:attrName>fillcolor</p:attrName>
                                        </p:attrNameLst>
                                      </p:cBhvr>
                                      <p:to>
                                        <a:schemeClr val="accent2"/>
                                      </p:to>
                                    </p:animClr>
                                    <p:set>
                                      <p:cBhvr>
                                        <p:cTn id="556" dur="2000" fill="hold"/>
                                        <p:tgtEl>
                                          <p:spTgt spid="23"/>
                                        </p:tgtEl>
                                        <p:attrNameLst>
                                          <p:attrName>fill.type</p:attrName>
                                        </p:attrNameLst>
                                      </p:cBhvr>
                                      <p:to>
                                        <p:strVal val="solid"/>
                                      </p:to>
                                    </p:set>
                                    <p:set>
                                      <p:cBhvr>
                                        <p:cTn id="557" dur="2000" fill="hold"/>
                                        <p:tgtEl>
                                          <p:spTgt spid="23"/>
                                        </p:tgtEl>
                                        <p:attrNameLst>
                                          <p:attrName>fill.on</p:attrName>
                                        </p:attrNameLst>
                                      </p:cBhvr>
                                      <p:to>
                                        <p:strVal val="true"/>
                                      </p:to>
                                    </p:set>
                                  </p:childTnLst>
                                </p:cTn>
                              </p:par>
                            </p:childTnLst>
                          </p:cTn>
                        </p:par>
                      </p:childTnLst>
                    </p:cTn>
                  </p:par>
                  <p:par>
                    <p:cTn id="558" fill="hold">
                      <p:stCondLst>
                        <p:cond delay="indefinite"/>
                      </p:stCondLst>
                      <p:childTnLst>
                        <p:par>
                          <p:cTn id="559" fill="hold">
                            <p:stCondLst>
                              <p:cond delay="0"/>
                            </p:stCondLst>
                            <p:childTnLst>
                              <p:par>
                                <p:cTn id="560" presetID="7" presetClass="emph" presetSubtype="2" fill="hold" nodeType="clickEffect">
                                  <p:stCondLst>
                                    <p:cond delay="0"/>
                                  </p:stCondLst>
                                  <p:childTnLst>
                                    <p:animClr clrSpc="rgb" dir="cw">
                                      <p:cBhvr>
                                        <p:cTn id="561" dur="2000" fill="hold"/>
                                        <p:tgtEl>
                                          <p:spTgt spid="9"/>
                                        </p:tgtEl>
                                        <p:attrNameLst>
                                          <p:attrName>stroke.color</p:attrName>
                                        </p:attrNameLst>
                                      </p:cBhvr>
                                      <p:to>
                                        <a:schemeClr val="accent2"/>
                                      </p:to>
                                    </p:animClr>
                                    <p:set>
                                      <p:cBhvr>
                                        <p:cTn id="562" dur="2000" fill="hold"/>
                                        <p:tgtEl>
                                          <p:spTgt spid="9"/>
                                        </p:tgtEl>
                                        <p:attrNameLst>
                                          <p:attrName>stroke.on</p:attrName>
                                        </p:attrNameLst>
                                      </p:cBhvr>
                                      <p:to>
                                        <p:strVal val="true"/>
                                      </p:to>
                                    </p:set>
                                  </p:childTnLst>
                                </p:cTn>
                              </p:par>
                            </p:childTnLst>
                          </p:cTn>
                        </p:par>
                      </p:childTnLst>
                    </p:cTn>
                  </p:par>
                  <p:par>
                    <p:cTn id="563" fill="hold">
                      <p:stCondLst>
                        <p:cond delay="indefinite"/>
                      </p:stCondLst>
                      <p:childTnLst>
                        <p:par>
                          <p:cTn id="564" fill="hold">
                            <p:stCondLst>
                              <p:cond delay="0"/>
                            </p:stCondLst>
                            <p:childTnLst>
                              <p:par>
                                <p:cTn id="565" presetID="9" presetClass="entr" presetSubtype="0" fill="hold" nodeType="clickEffect">
                                  <p:stCondLst>
                                    <p:cond delay="0"/>
                                  </p:stCondLst>
                                  <p:childTnLst>
                                    <p:set>
                                      <p:cBhvr>
                                        <p:cTn id="566" dur="1" fill="hold">
                                          <p:stCondLst>
                                            <p:cond delay="0"/>
                                          </p:stCondLst>
                                        </p:cTn>
                                        <p:tgtEl>
                                          <p:spTgt spid="103"/>
                                        </p:tgtEl>
                                        <p:attrNameLst>
                                          <p:attrName>style.visibility</p:attrName>
                                        </p:attrNameLst>
                                      </p:cBhvr>
                                      <p:to>
                                        <p:strVal val="visible"/>
                                      </p:to>
                                    </p:set>
                                    <p:animEffect transition="in" filter="dissolve">
                                      <p:cBhvr>
                                        <p:cTn id="567" dur="500"/>
                                        <p:tgtEl>
                                          <p:spTgt spid="103"/>
                                        </p:tgtEl>
                                      </p:cBhvr>
                                    </p:animEffect>
                                  </p:childTnLst>
                                </p:cTn>
                              </p:par>
                            </p:childTnLst>
                          </p:cTn>
                        </p:par>
                      </p:childTnLst>
                    </p:cTn>
                  </p:par>
                  <p:par>
                    <p:cTn id="568" fill="hold">
                      <p:stCondLst>
                        <p:cond delay="indefinite"/>
                      </p:stCondLst>
                      <p:childTnLst>
                        <p:par>
                          <p:cTn id="569" fill="hold">
                            <p:stCondLst>
                              <p:cond delay="0"/>
                            </p:stCondLst>
                            <p:childTnLst>
                              <p:par>
                                <p:cTn id="570" presetID="1" presetClass="emph" presetSubtype="2" fill="hold" nodeType="clickEffect">
                                  <p:stCondLst>
                                    <p:cond delay="0"/>
                                  </p:stCondLst>
                                  <p:childTnLst>
                                    <p:animClr clrSpc="rgb" dir="cw">
                                      <p:cBhvr>
                                        <p:cTn id="571" dur="2000" fill="hold"/>
                                        <p:tgtEl>
                                          <p:spTgt spid="26"/>
                                        </p:tgtEl>
                                        <p:attrNameLst>
                                          <p:attrName>fillcolor</p:attrName>
                                        </p:attrNameLst>
                                      </p:cBhvr>
                                      <p:to>
                                        <a:schemeClr val="accent2"/>
                                      </p:to>
                                    </p:animClr>
                                    <p:set>
                                      <p:cBhvr>
                                        <p:cTn id="572" dur="2000" fill="hold"/>
                                        <p:tgtEl>
                                          <p:spTgt spid="26"/>
                                        </p:tgtEl>
                                        <p:attrNameLst>
                                          <p:attrName>fill.type</p:attrName>
                                        </p:attrNameLst>
                                      </p:cBhvr>
                                      <p:to>
                                        <p:strVal val="solid"/>
                                      </p:to>
                                    </p:set>
                                    <p:set>
                                      <p:cBhvr>
                                        <p:cTn id="573" dur="2000" fill="hold"/>
                                        <p:tgtEl>
                                          <p:spTgt spid="26"/>
                                        </p:tgtEl>
                                        <p:attrNameLst>
                                          <p:attrName>fill.on</p:attrName>
                                        </p:attrNameLst>
                                      </p:cBhvr>
                                      <p:to>
                                        <p:strVal val="true"/>
                                      </p:to>
                                    </p:set>
                                  </p:childTnLst>
                                </p:cTn>
                              </p:par>
                            </p:childTnLst>
                          </p:cTn>
                        </p:par>
                      </p:childTnLst>
                    </p:cTn>
                  </p:par>
                  <p:par>
                    <p:cTn id="574" fill="hold">
                      <p:stCondLst>
                        <p:cond delay="indefinite"/>
                      </p:stCondLst>
                      <p:childTnLst>
                        <p:par>
                          <p:cTn id="575" fill="hold">
                            <p:stCondLst>
                              <p:cond delay="0"/>
                            </p:stCondLst>
                            <p:childTnLst>
                              <p:par>
                                <p:cTn id="576" presetID="7" presetClass="emph" presetSubtype="2" fill="hold" nodeType="clickEffect">
                                  <p:stCondLst>
                                    <p:cond delay="0"/>
                                  </p:stCondLst>
                                  <p:childTnLst>
                                    <p:animClr clrSpc="rgb" dir="cw">
                                      <p:cBhvr>
                                        <p:cTn id="577" dur="2000" fill="hold"/>
                                        <p:tgtEl>
                                          <p:spTgt spid="21"/>
                                        </p:tgtEl>
                                        <p:attrNameLst>
                                          <p:attrName>stroke.color</p:attrName>
                                        </p:attrNameLst>
                                      </p:cBhvr>
                                      <p:to>
                                        <a:schemeClr val="tx1"/>
                                      </p:to>
                                    </p:animClr>
                                    <p:set>
                                      <p:cBhvr>
                                        <p:cTn id="578" dur="2000" fill="hold"/>
                                        <p:tgtEl>
                                          <p:spTgt spid="21"/>
                                        </p:tgtEl>
                                        <p:attrNameLst>
                                          <p:attrName>stroke.on</p:attrName>
                                        </p:attrNameLst>
                                      </p:cBhvr>
                                      <p:to>
                                        <p:strVal val="true"/>
                                      </p:to>
                                    </p:set>
                                  </p:childTnLst>
                                </p:cTn>
                              </p:par>
                              <p:par>
                                <p:cTn id="579" presetID="7" presetClass="emph" presetSubtype="2" fill="hold" nodeType="withEffect">
                                  <p:stCondLst>
                                    <p:cond delay="0"/>
                                  </p:stCondLst>
                                  <p:childTnLst>
                                    <p:animClr clrSpc="rgb" dir="cw">
                                      <p:cBhvr>
                                        <p:cTn id="580" dur="2000" fill="hold"/>
                                        <p:tgtEl>
                                          <p:spTgt spid="19"/>
                                        </p:tgtEl>
                                        <p:attrNameLst>
                                          <p:attrName>stroke.color</p:attrName>
                                        </p:attrNameLst>
                                      </p:cBhvr>
                                      <p:to>
                                        <a:schemeClr val="tx1"/>
                                      </p:to>
                                    </p:animClr>
                                    <p:set>
                                      <p:cBhvr>
                                        <p:cTn id="581" dur="2000" fill="hold"/>
                                        <p:tgtEl>
                                          <p:spTgt spid="19"/>
                                        </p:tgtEl>
                                        <p:attrNameLst>
                                          <p:attrName>stroke.on</p:attrName>
                                        </p:attrNameLst>
                                      </p:cBhvr>
                                      <p:to>
                                        <p:strVal val="true"/>
                                      </p:to>
                                    </p:set>
                                  </p:childTnLst>
                                </p:cTn>
                              </p:par>
                              <p:par>
                                <p:cTn id="582" presetID="7" presetClass="emph" presetSubtype="2" fill="hold" nodeType="withEffect">
                                  <p:stCondLst>
                                    <p:cond delay="0"/>
                                  </p:stCondLst>
                                  <p:childTnLst>
                                    <p:animClr clrSpc="rgb" dir="cw">
                                      <p:cBhvr>
                                        <p:cTn id="583" dur="2000" fill="hold"/>
                                        <p:tgtEl>
                                          <p:spTgt spid="12"/>
                                        </p:tgtEl>
                                        <p:attrNameLst>
                                          <p:attrName>stroke.color</p:attrName>
                                        </p:attrNameLst>
                                      </p:cBhvr>
                                      <p:to>
                                        <a:schemeClr val="tx1"/>
                                      </p:to>
                                    </p:animClr>
                                    <p:set>
                                      <p:cBhvr>
                                        <p:cTn id="584" dur="2000" fill="hold"/>
                                        <p:tgtEl>
                                          <p:spTgt spid="12"/>
                                        </p:tgtEl>
                                        <p:attrNameLst>
                                          <p:attrName>stroke.on</p:attrName>
                                        </p:attrNameLst>
                                      </p:cBhvr>
                                      <p:to>
                                        <p:strVal val="true"/>
                                      </p:to>
                                    </p:set>
                                  </p:childTnLst>
                                </p:cTn>
                              </p:par>
                              <p:par>
                                <p:cTn id="585" presetID="7" presetClass="emph" presetSubtype="2" fill="hold" nodeType="withEffect">
                                  <p:stCondLst>
                                    <p:cond delay="0"/>
                                  </p:stCondLst>
                                  <p:childTnLst>
                                    <p:animClr clrSpc="rgb" dir="cw">
                                      <p:cBhvr>
                                        <p:cTn id="586" dur="2000" fill="hold"/>
                                        <p:tgtEl>
                                          <p:spTgt spid="18"/>
                                        </p:tgtEl>
                                        <p:attrNameLst>
                                          <p:attrName>stroke.color</p:attrName>
                                        </p:attrNameLst>
                                      </p:cBhvr>
                                      <p:to>
                                        <a:schemeClr val="tx1"/>
                                      </p:to>
                                    </p:animClr>
                                    <p:set>
                                      <p:cBhvr>
                                        <p:cTn id="587" dur="2000" fill="hold"/>
                                        <p:tgtEl>
                                          <p:spTgt spid="18"/>
                                        </p:tgtEl>
                                        <p:attrNameLst>
                                          <p:attrName>stroke.on</p:attrName>
                                        </p:attrNameLst>
                                      </p:cBhvr>
                                      <p:to>
                                        <p:strVal val="true"/>
                                      </p:to>
                                    </p:set>
                                  </p:childTnLst>
                                </p:cTn>
                              </p:par>
                              <p:par>
                                <p:cTn id="588" presetID="7" presetClass="emph" presetSubtype="2" fill="hold" nodeType="withEffect">
                                  <p:stCondLst>
                                    <p:cond delay="0"/>
                                  </p:stCondLst>
                                  <p:childTnLst>
                                    <p:animClr clrSpc="rgb" dir="cw">
                                      <p:cBhvr>
                                        <p:cTn id="589" dur="2000" fill="hold"/>
                                        <p:tgtEl>
                                          <p:spTgt spid="10"/>
                                        </p:tgtEl>
                                        <p:attrNameLst>
                                          <p:attrName>stroke.color</p:attrName>
                                        </p:attrNameLst>
                                      </p:cBhvr>
                                      <p:to>
                                        <a:schemeClr val="tx1"/>
                                      </p:to>
                                    </p:animClr>
                                    <p:set>
                                      <p:cBhvr>
                                        <p:cTn id="590" dur="2000" fill="hold"/>
                                        <p:tgtEl>
                                          <p:spTgt spid="10"/>
                                        </p:tgtEl>
                                        <p:attrNameLst>
                                          <p:attrName>stroke.on</p:attrName>
                                        </p:attrNameLst>
                                      </p:cBhvr>
                                      <p:to>
                                        <p:strVal val="true"/>
                                      </p:to>
                                    </p:set>
                                  </p:childTnLst>
                                </p:cTn>
                              </p:par>
                              <p:par>
                                <p:cTn id="591" presetID="7" presetClass="emph" presetSubtype="2" fill="hold" nodeType="withEffect">
                                  <p:stCondLst>
                                    <p:cond delay="0"/>
                                  </p:stCondLst>
                                  <p:childTnLst>
                                    <p:animClr clrSpc="rgb" dir="cw">
                                      <p:cBhvr>
                                        <p:cTn id="592" dur="2000" fill="hold"/>
                                        <p:tgtEl>
                                          <p:spTgt spid="29"/>
                                        </p:tgtEl>
                                        <p:attrNameLst>
                                          <p:attrName>stroke.color</p:attrName>
                                        </p:attrNameLst>
                                      </p:cBhvr>
                                      <p:to>
                                        <a:schemeClr val="tx1"/>
                                      </p:to>
                                    </p:animClr>
                                    <p:set>
                                      <p:cBhvr>
                                        <p:cTn id="593" dur="2000" fill="hold"/>
                                        <p:tgtEl>
                                          <p:spTgt spid="29"/>
                                        </p:tgtEl>
                                        <p:attrNameLst>
                                          <p:attrName>stroke.on</p:attrName>
                                        </p:attrNameLst>
                                      </p:cBhvr>
                                      <p:to>
                                        <p:strVal val="true"/>
                                      </p:to>
                                    </p:set>
                                  </p:childTnLst>
                                </p:cTn>
                              </p:par>
                              <p:par>
                                <p:cTn id="594" presetID="7" presetClass="emph" presetSubtype="2" fill="hold" nodeType="withEffect">
                                  <p:stCondLst>
                                    <p:cond delay="0"/>
                                  </p:stCondLst>
                                  <p:childTnLst>
                                    <p:animClr clrSpc="rgb" dir="cw">
                                      <p:cBhvr>
                                        <p:cTn id="595" dur="2000" fill="hold"/>
                                        <p:tgtEl>
                                          <p:spTgt spid="30"/>
                                        </p:tgtEl>
                                        <p:attrNameLst>
                                          <p:attrName>stroke.color</p:attrName>
                                        </p:attrNameLst>
                                      </p:cBhvr>
                                      <p:to>
                                        <a:schemeClr val="tx1"/>
                                      </p:to>
                                    </p:animClr>
                                    <p:set>
                                      <p:cBhvr>
                                        <p:cTn id="596" dur="2000" fill="hold"/>
                                        <p:tgtEl>
                                          <p:spTgt spid="30"/>
                                        </p:tgtEl>
                                        <p:attrNameLst>
                                          <p:attrName>stroke.on</p:attrName>
                                        </p:attrNameLst>
                                      </p:cBhvr>
                                      <p:to>
                                        <p:strVal val="true"/>
                                      </p:to>
                                    </p:set>
                                  </p:childTnLst>
                                </p:cTn>
                              </p:par>
                              <p:par>
                                <p:cTn id="597" presetID="7" presetClass="emph" presetSubtype="2" fill="hold" nodeType="withEffect">
                                  <p:stCondLst>
                                    <p:cond delay="0"/>
                                  </p:stCondLst>
                                  <p:childTnLst>
                                    <p:animClr clrSpc="rgb" dir="cw">
                                      <p:cBhvr>
                                        <p:cTn id="598" dur="2000" fill="hold"/>
                                        <p:tgtEl>
                                          <p:spTgt spid="20"/>
                                        </p:tgtEl>
                                        <p:attrNameLst>
                                          <p:attrName>stroke.color</p:attrName>
                                        </p:attrNameLst>
                                      </p:cBhvr>
                                      <p:to>
                                        <a:srgbClr val="9C9C9C"/>
                                      </p:to>
                                    </p:animClr>
                                    <p:set>
                                      <p:cBhvr>
                                        <p:cTn id="599" dur="2000" fill="hold"/>
                                        <p:tgtEl>
                                          <p:spTgt spid="20"/>
                                        </p:tgtEl>
                                        <p:attrNameLst>
                                          <p:attrName>stroke.on</p:attrName>
                                        </p:attrNameLst>
                                      </p:cBhvr>
                                      <p:to>
                                        <p:strVal val="true"/>
                                      </p:to>
                                    </p:set>
                                  </p:childTnLst>
                                </p:cTn>
                              </p:par>
                              <p:par>
                                <p:cTn id="600" presetID="7" presetClass="emph" presetSubtype="2" fill="hold" nodeType="withEffect">
                                  <p:stCondLst>
                                    <p:cond delay="0"/>
                                  </p:stCondLst>
                                  <p:childTnLst>
                                    <p:animClr clrSpc="rgb" dir="cw">
                                      <p:cBhvr>
                                        <p:cTn id="601" dur="2000" fill="hold"/>
                                        <p:tgtEl>
                                          <p:spTgt spid="8"/>
                                        </p:tgtEl>
                                        <p:attrNameLst>
                                          <p:attrName>stroke.color</p:attrName>
                                        </p:attrNameLst>
                                      </p:cBhvr>
                                      <p:to>
                                        <a:srgbClr val="9C9C9C"/>
                                      </p:to>
                                    </p:animClr>
                                    <p:set>
                                      <p:cBhvr>
                                        <p:cTn id="602" dur="2000" fill="hold"/>
                                        <p:tgtEl>
                                          <p:spTgt spid="8"/>
                                        </p:tgtEl>
                                        <p:attrNameLst>
                                          <p:attrName>stroke.on</p:attrName>
                                        </p:attrNameLst>
                                      </p:cBhvr>
                                      <p:to>
                                        <p:strVal val="true"/>
                                      </p:to>
                                    </p:set>
                                  </p:childTnLst>
                                </p:cTn>
                              </p:par>
                              <p:par>
                                <p:cTn id="603" presetID="7" presetClass="emph" presetSubtype="2" fill="hold" nodeType="withEffect">
                                  <p:stCondLst>
                                    <p:cond delay="0"/>
                                  </p:stCondLst>
                                  <p:childTnLst>
                                    <p:animClr clrSpc="rgb" dir="cw">
                                      <p:cBhvr>
                                        <p:cTn id="604" dur="2000" fill="hold"/>
                                        <p:tgtEl>
                                          <p:spTgt spid="11"/>
                                        </p:tgtEl>
                                        <p:attrNameLst>
                                          <p:attrName>stroke.color</p:attrName>
                                        </p:attrNameLst>
                                      </p:cBhvr>
                                      <p:to>
                                        <a:srgbClr val="9C9C9C"/>
                                      </p:to>
                                    </p:animClr>
                                    <p:set>
                                      <p:cBhvr>
                                        <p:cTn id="605" dur="2000" fill="hold"/>
                                        <p:tgtEl>
                                          <p:spTgt spid="11"/>
                                        </p:tgtEl>
                                        <p:attrNameLst>
                                          <p:attrName>stroke.on</p:attrName>
                                        </p:attrNameLst>
                                      </p:cBhvr>
                                      <p:to>
                                        <p:strVal val="true"/>
                                      </p:to>
                                    </p:set>
                                  </p:childTnLst>
                                </p:cTn>
                              </p:par>
                              <p:par>
                                <p:cTn id="606" presetID="7" presetClass="emph" presetSubtype="2" fill="hold" nodeType="withEffect">
                                  <p:stCondLst>
                                    <p:cond delay="0"/>
                                  </p:stCondLst>
                                  <p:childTnLst>
                                    <p:animClr clrSpc="rgb" dir="cw">
                                      <p:cBhvr>
                                        <p:cTn id="607" dur="2000" fill="hold"/>
                                        <p:tgtEl>
                                          <p:spTgt spid="9"/>
                                        </p:tgtEl>
                                        <p:attrNameLst>
                                          <p:attrName>stroke.color</p:attrName>
                                        </p:attrNameLst>
                                      </p:cBhvr>
                                      <p:to>
                                        <a:srgbClr val="9C9C9C"/>
                                      </p:to>
                                    </p:animClr>
                                    <p:set>
                                      <p:cBhvr>
                                        <p:cTn id="608" dur="2000" fill="hold"/>
                                        <p:tgtEl>
                                          <p:spTgt spid="9"/>
                                        </p:tgtEl>
                                        <p:attrNameLst>
                                          <p:attrName>stroke.on</p:attrName>
                                        </p:attrNameLst>
                                      </p:cBhvr>
                                      <p:to>
                                        <p:strVal val="true"/>
                                      </p:to>
                                    </p:set>
                                  </p:childTnLst>
                                </p:cTn>
                              </p:par>
                              <p:par>
                                <p:cTn id="609" presetID="7" presetClass="emph" presetSubtype="2" fill="hold" nodeType="withEffect">
                                  <p:stCondLst>
                                    <p:cond delay="0"/>
                                  </p:stCondLst>
                                  <p:childTnLst>
                                    <p:animClr clrSpc="rgb" dir="cw">
                                      <p:cBhvr>
                                        <p:cTn id="610" dur="2000" fill="hold"/>
                                        <p:tgtEl>
                                          <p:spTgt spid="16"/>
                                        </p:tgtEl>
                                        <p:attrNameLst>
                                          <p:attrName>stroke.color</p:attrName>
                                        </p:attrNameLst>
                                      </p:cBhvr>
                                      <p:to>
                                        <a:srgbClr val="9C9C9C"/>
                                      </p:to>
                                    </p:animClr>
                                    <p:set>
                                      <p:cBhvr>
                                        <p:cTn id="611" dur="2000" fill="hold"/>
                                        <p:tgtEl>
                                          <p:spTgt spid="16"/>
                                        </p:tgtEl>
                                        <p:attrNameLst>
                                          <p:attrName>stroke.on</p:attrName>
                                        </p:attrNameLst>
                                      </p:cBhvr>
                                      <p:to>
                                        <p:strVal val="true"/>
                                      </p:to>
                                    </p:set>
                                  </p:childTnLst>
                                </p:cTn>
                              </p:par>
                              <p:par>
                                <p:cTn id="612" presetID="7" presetClass="emph" presetSubtype="2" fill="hold" nodeType="withEffect">
                                  <p:stCondLst>
                                    <p:cond delay="0"/>
                                  </p:stCondLst>
                                  <p:childTnLst>
                                    <p:animClr clrSpc="rgb" dir="cw">
                                      <p:cBhvr>
                                        <p:cTn id="613" dur="2000" fill="hold"/>
                                        <p:tgtEl>
                                          <p:spTgt spid="17"/>
                                        </p:tgtEl>
                                        <p:attrNameLst>
                                          <p:attrName>stroke.color</p:attrName>
                                        </p:attrNameLst>
                                      </p:cBhvr>
                                      <p:to>
                                        <a:srgbClr val="9C9C9C"/>
                                      </p:to>
                                    </p:animClr>
                                    <p:set>
                                      <p:cBhvr>
                                        <p:cTn id="614" dur="2000" fill="hold"/>
                                        <p:tgtEl>
                                          <p:spTgt spid="17"/>
                                        </p:tgtEl>
                                        <p:attrNameLst>
                                          <p:attrName>stroke.on</p:attrName>
                                        </p:attrNameLst>
                                      </p:cBhvr>
                                      <p:to>
                                        <p:strVal val="true"/>
                                      </p:to>
                                    </p:set>
                                  </p:childTnLst>
                                </p:cTn>
                              </p:par>
                              <p:par>
                                <p:cTn id="615" presetID="7" presetClass="emph" presetSubtype="2" fill="hold" nodeType="withEffect">
                                  <p:stCondLst>
                                    <p:cond delay="0"/>
                                  </p:stCondLst>
                                  <p:childTnLst>
                                    <p:animClr clrSpc="rgb" dir="cw">
                                      <p:cBhvr>
                                        <p:cTn id="616" dur="2000" fill="hold"/>
                                        <p:tgtEl>
                                          <p:spTgt spid="14"/>
                                        </p:tgtEl>
                                        <p:attrNameLst>
                                          <p:attrName>stroke.color</p:attrName>
                                        </p:attrNameLst>
                                      </p:cBhvr>
                                      <p:to>
                                        <a:srgbClr val="9C9C9C"/>
                                      </p:to>
                                    </p:animClr>
                                    <p:set>
                                      <p:cBhvr>
                                        <p:cTn id="617" dur="2000" fill="hold"/>
                                        <p:tgtEl>
                                          <p:spTgt spid="14"/>
                                        </p:tgtEl>
                                        <p:attrNameLst>
                                          <p:attrName>stroke.on</p:attrName>
                                        </p:attrNameLst>
                                      </p:cBhvr>
                                      <p:to>
                                        <p:strVal val="true"/>
                                      </p:to>
                                    </p:set>
                                  </p:childTnLst>
                                </p:cTn>
                              </p:par>
                              <p:par>
                                <p:cTn id="618" presetID="7" presetClass="emph" presetSubtype="2" fill="hold" nodeType="withEffect">
                                  <p:stCondLst>
                                    <p:cond delay="0"/>
                                  </p:stCondLst>
                                  <p:childTnLst>
                                    <p:animClr clrSpc="rgb" dir="cw">
                                      <p:cBhvr>
                                        <p:cTn id="619" dur="2000" fill="hold"/>
                                        <p:tgtEl>
                                          <p:spTgt spid="15"/>
                                        </p:tgtEl>
                                        <p:attrNameLst>
                                          <p:attrName>stroke.color</p:attrName>
                                        </p:attrNameLst>
                                      </p:cBhvr>
                                      <p:to>
                                        <a:srgbClr val="9C9C9C"/>
                                      </p:to>
                                    </p:animClr>
                                    <p:set>
                                      <p:cBhvr>
                                        <p:cTn id="620" dur="2000" fill="hold"/>
                                        <p:tgtEl>
                                          <p:spTgt spid="15"/>
                                        </p:tgtEl>
                                        <p:attrNameLst>
                                          <p:attrName>stroke.on</p:attrName>
                                        </p:attrNameLst>
                                      </p:cBhvr>
                                      <p:to>
                                        <p:strVal val="true"/>
                                      </p:to>
                                    </p:set>
                                  </p:childTnLst>
                                </p:cTn>
                              </p:par>
                              <p:par>
                                <p:cTn id="621" presetID="7" presetClass="emph" presetSubtype="2" fill="hold" nodeType="withEffect">
                                  <p:stCondLst>
                                    <p:cond delay="0"/>
                                  </p:stCondLst>
                                  <p:childTnLst>
                                    <p:animClr clrSpc="rgb" dir="cw">
                                      <p:cBhvr>
                                        <p:cTn id="622" dur="2000" fill="hold"/>
                                        <p:tgtEl>
                                          <p:spTgt spid="13"/>
                                        </p:tgtEl>
                                        <p:attrNameLst>
                                          <p:attrName>stroke.color</p:attrName>
                                        </p:attrNameLst>
                                      </p:cBhvr>
                                      <p:to>
                                        <a:srgbClr val="9C9C9C"/>
                                      </p:to>
                                    </p:animClr>
                                    <p:set>
                                      <p:cBhvr>
                                        <p:cTn id="623" dur="2000" fill="hold"/>
                                        <p:tgtEl>
                                          <p:spTgt spid="1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3" grpId="0" animBg="1"/>
      <p:bldP spid="24" grpId="0" animBg="1"/>
      <p:bldP spid="25" grpId="0" animBg="1"/>
      <p:bldP spid="26" grpId="0" animBg="1"/>
      <p:bldP spid="27" grpId="0" animBg="1"/>
      <p:bldP spid="28"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p:bldP spid="48" grpId="0"/>
      <p:bldP spid="50" grpId="0"/>
      <p:bldP spid="51" grpId="0"/>
      <p:bldP spid="52" grpId="0"/>
      <p:bldP spid="54" grpId="0"/>
      <p:bldP spid="8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DF5F-F719-6FA5-FAE0-2DBA2E2FF043}"/>
              </a:ext>
            </a:extLst>
          </p:cNvPr>
          <p:cNvSpPr>
            <a:spLocks noGrp="1"/>
          </p:cNvSpPr>
          <p:nvPr>
            <p:ph type="title"/>
          </p:nvPr>
        </p:nvSpPr>
        <p:spPr>
          <a:xfrm>
            <a:off x="467055" y="31168"/>
            <a:ext cx="8229600" cy="1143000"/>
          </a:xfrm>
        </p:spPr>
        <p:txBody>
          <a:bodyPr>
            <a:normAutofit/>
          </a:bodyPr>
          <a:lstStyle/>
          <a:p>
            <a:r>
              <a:rPr lang="en-US" altLang="zh-CN" dirty="0"/>
              <a:t>Topological Sort </a:t>
            </a:r>
            <a:r>
              <a:rPr lang="en-GB" altLang="zh-CN" dirty="0"/>
              <a:t>Example 3</a:t>
            </a:r>
            <a:endParaRPr lang="en-SE" dirty="0"/>
          </a:p>
        </p:txBody>
      </p:sp>
      <p:sp>
        <p:nvSpPr>
          <p:cNvPr id="3" name="Content Placeholder 2">
            <a:extLst>
              <a:ext uri="{FF2B5EF4-FFF2-40B4-BE49-F238E27FC236}">
                <a16:creationId xmlns:a16="http://schemas.microsoft.com/office/drawing/2014/main" id="{89C53A20-AA40-998F-D62F-82674CF20A75}"/>
              </a:ext>
            </a:extLst>
          </p:cNvPr>
          <p:cNvSpPr>
            <a:spLocks noGrp="1"/>
          </p:cNvSpPr>
          <p:nvPr>
            <p:ph idx="1"/>
          </p:nvPr>
        </p:nvSpPr>
        <p:spPr>
          <a:xfrm>
            <a:off x="222890" y="1358702"/>
            <a:ext cx="8463909" cy="1425714"/>
          </a:xfrm>
        </p:spPr>
        <p:txBody>
          <a:bodyPr>
            <a:normAutofit/>
          </a:bodyPr>
          <a:lstStyle/>
          <a:p>
            <a:endParaRPr lang="en-SE" dirty="0"/>
          </a:p>
        </p:txBody>
      </p:sp>
      <p:grpSp>
        <p:nvGrpSpPr>
          <p:cNvPr id="4" name="Group 4">
            <a:extLst>
              <a:ext uri="{FF2B5EF4-FFF2-40B4-BE49-F238E27FC236}">
                <a16:creationId xmlns:a16="http://schemas.microsoft.com/office/drawing/2014/main" id="{56A35889-A91E-1992-FB41-EAF2067DAA45}"/>
              </a:ext>
            </a:extLst>
          </p:cNvPr>
          <p:cNvGrpSpPr>
            <a:grpSpLocks/>
          </p:cNvGrpSpPr>
          <p:nvPr/>
        </p:nvGrpSpPr>
        <p:grpSpPr bwMode="auto">
          <a:xfrm>
            <a:off x="4755297" y="5527558"/>
            <a:ext cx="533400" cy="533400"/>
            <a:chOff x="1824" y="2736"/>
            <a:chExt cx="336" cy="336"/>
          </a:xfrm>
        </p:grpSpPr>
        <p:sp>
          <p:nvSpPr>
            <p:cNvPr id="5" name="Oval 5">
              <a:extLst>
                <a:ext uri="{FF2B5EF4-FFF2-40B4-BE49-F238E27FC236}">
                  <a16:creationId xmlns:a16="http://schemas.microsoft.com/office/drawing/2014/main" id="{034EF756-4B5F-27A7-088B-49B9964DB7E5}"/>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 name="Text Box 6">
              <a:extLst>
                <a:ext uri="{FF2B5EF4-FFF2-40B4-BE49-F238E27FC236}">
                  <a16:creationId xmlns:a16="http://schemas.microsoft.com/office/drawing/2014/main" id="{999F91FC-AFAB-6C32-338E-BA4BE84C400B}"/>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A</a:t>
              </a:r>
            </a:p>
          </p:txBody>
        </p:sp>
      </p:grpSp>
      <p:grpSp>
        <p:nvGrpSpPr>
          <p:cNvPr id="7" name="Group 7">
            <a:extLst>
              <a:ext uri="{FF2B5EF4-FFF2-40B4-BE49-F238E27FC236}">
                <a16:creationId xmlns:a16="http://schemas.microsoft.com/office/drawing/2014/main" id="{EF3B5269-4420-67FB-EB46-2BD11BFD5DB5}"/>
              </a:ext>
            </a:extLst>
          </p:cNvPr>
          <p:cNvGrpSpPr>
            <a:grpSpLocks/>
          </p:cNvGrpSpPr>
          <p:nvPr/>
        </p:nvGrpSpPr>
        <p:grpSpPr bwMode="auto">
          <a:xfrm>
            <a:off x="5898297" y="4613158"/>
            <a:ext cx="533400" cy="533400"/>
            <a:chOff x="1824" y="2736"/>
            <a:chExt cx="336" cy="336"/>
          </a:xfrm>
        </p:grpSpPr>
        <p:sp>
          <p:nvSpPr>
            <p:cNvPr id="8" name="Oval 8">
              <a:extLst>
                <a:ext uri="{FF2B5EF4-FFF2-40B4-BE49-F238E27FC236}">
                  <a16:creationId xmlns:a16="http://schemas.microsoft.com/office/drawing/2014/main" id="{27D84C24-2763-D9FB-B784-42EE397AE60B}"/>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Text Box 9">
              <a:extLst>
                <a:ext uri="{FF2B5EF4-FFF2-40B4-BE49-F238E27FC236}">
                  <a16:creationId xmlns:a16="http://schemas.microsoft.com/office/drawing/2014/main" id="{137989EB-829B-B0FD-E886-B32084AB6AA5}"/>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B</a:t>
              </a:r>
            </a:p>
          </p:txBody>
        </p:sp>
      </p:grpSp>
      <p:grpSp>
        <p:nvGrpSpPr>
          <p:cNvPr id="10" name="Group 10">
            <a:extLst>
              <a:ext uri="{FF2B5EF4-FFF2-40B4-BE49-F238E27FC236}">
                <a16:creationId xmlns:a16="http://schemas.microsoft.com/office/drawing/2014/main" id="{81D0D7EB-496A-6450-FF8A-1162FF2AC51C}"/>
              </a:ext>
            </a:extLst>
          </p:cNvPr>
          <p:cNvGrpSpPr>
            <a:grpSpLocks/>
          </p:cNvGrpSpPr>
          <p:nvPr/>
        </p:nvGrpSpPr>
        <p:grpSpPr bwMode="auto">
          <a:xfrm>
            <a:off x="5898297" y="6289558"/>
            <a:ext cx="533400" cy="533400"/>
            <a:chOff x="1824" y="2736"/>
            <a:chExt cx="336" cy="336"/>
          </a:xfrm>
        </p:grpSpPr>
        <p:sp>
          <p:nvSpPr>
            <p:cNvPr id="11" name="Oval 11">
              <a:extLst>
                <a:ext uri="{FF2B5EF4-FFF2-40B4-BE49-F238E27FC236}">
                  <a16:creationId xmlns:a16="http://schemas.microsoft.com/office/drawing/2014/main" id="{D5A0561D-5500-220C-92D2-0B795988A154}"/>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 name="Text Box 12">
              <a:extLst>
                <a:ext uri="{FF2B5EF4-FFF2-40B4-BE49-F238E27FC236}">
                  <a16:creationId xmlns:a16="http://schemas.microsoft.com/office/drawing/2014/main" id="{8C1352AA-8871-C1AD-9A9E-DFB3280F1A91}"/>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C</a:t>
              </a:r>
            </a:p>
          </p:txBody>
        </p:sp>
      </p:grpSp>
      <p:sp>
        <p:nvSpPr>
          <p:cNvPr id="13" name="Line 19">
            <a:extLst>
              <a:ext uri="{FF2B5EF4-FFF2-40B4-BE49-F238E27FC236}">
                <a16:creationId xmlns:a16="http://schemas.microsoft.com/office/drawing/2014/main" id="{438A66B5-0634-0109-6E9B-C0621AC134B2}"/>
              </a:ext>
            </a:extLst>
          </p:cNvPr>
          <p:cNvSpPr>
            <a:spLocks noChangeShapeType="1"/>
          </p:cNvSpPr>
          <p:nvPr/>
        </p:nvSpPr>
        <p:spPr bwMode="auto">
          <a:xfrm flipV="1">
            <a:off x="5212497" y="5070358"/>
            <a:ext cx="762000" cy="53340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14" name="Line 20">
            <a:extLst>
              <a:ext uri="{FF2B5EF4-FFF2-40B4-BE49-F238E27FC236}">
                <a16:creationId xmlns:a16="http://schemas.microsoft.com/office/drawing/2014/main" id="{77256BFB-8B36-7C88-399A-E853393D7477}"/>
              </a:ext>
            </a:extLst>
          </p:cNvPr>
          <p:cNvSpPr>
            <a:spLocks noChangeShapeType="1"/>
          </p:cNvSpPr>
          <p:nvPr/>
        </p:nvSpPr>
        <p:spPr bwMode="auto">
          <a:xfrm>
            <a:off x="5212497" y="5984758"/>
            <a:ext cx="723900" cy="49394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defTabSz="914400" fontAlgn="base">
              <a:spcBef>
                <a:spcPct val="0"/>
              </a:spcBef>
              <a:spcAft>
                <a:spcPct val="0"/>
              </a:spcAft>
            </a:pPr>
            <a:endParaRPr lang="en-SE" kern="0">
              <a:solidFill>
                <a:srgbClr val="000000"/>
              </a:solidFill>
              <a:latin typeface="Arial" panose="020B0604020202020204" pitchFamily="34" charset="0"/>
            </a:endParaRPr>
          </a:p>
        </p:txBody>
      </p:sp>
      <p:sp>
        <p:nvSpPr>
          <p:cNvPr id="15" name="Text Box 26">
            <a:extLst>
              <a:ext uri="{FF2B5EF4-FFF2-40B4-BE49-F238E27FC236}">
                <a16:creationId xmlns:a16="http://schemas.microsoft.com/office/drawing/2014/main" id="{29F61A19-10B3-A687-BF80-4D4CF318FD2C}"/>
              </a:ext>
            </a:extLst>
          </p:cNvPr>
          <p:cNvSpPr txBox="1">
            <a:spLocks noChangeArrowheads="1"/>
          </p:cNvSpPr>
          <p:nvPr/>
        </p:nvSpPr>
        <p:spPr bwMode="auto">
          <a:xfrm>
            <a:off x="5356358" y="6151446"/>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16" name="Text Box 28">
            <a:extLst>
              <a:ext uri="{FF2B5EF4-FFF2-40B4-BE49-F238E27FC236}">
                <a16:creationId xmlns:a16="http://schemas.microsoft.com/office/drawing/2014/main" id="{CBFBC427-C2CA-F7CB-87C7-022AD504C2AD}"/>
              </a:ext>
            </a:extLst>
          </p:cNvPr>
          <p:cNvSpPr txBox="1">
            <a:spLocks noChangeArrowheads="1"/>
          </p:cNvSpPr>
          <p:nvPr/>
        </p:nvSpPr>
        <p:spPr bwMode="auto">
          <a:xfrm>
            <a:off x="5212497" y="4991538"/>
            <a:ext cx="571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10</a:t>
            </a:r>
          </a:p>
        </p:txBody>
      </p:sp>
      <p:grpSp>
        <p:nvGrpSpPr>
          <p:cNvPr id="17" name="Group 7">
            <a:extLst>
              <a:ext uri="{FF2B5EF4-FFF2-40B4-BE49-F238E27FC236}">
                <a16:creationId xmlns:a16="http://schemas.microsoft.com/office/drawing/2014/main" id="{BEE4B97B-0267-195F-8842-5B4E90061CE1}"/>
              </a:ext>
            </a:extLst>
          </p:cNvPr>
          <p:cNvGrpSpPr>
            <a:grpSpLocks/>
          </p:cNvGrpSpPr>
          <p:nvPr/>
        </p:nvGrpSpPr>
        <p:grpSpPr bwMode="auto">
          <a:xfrm>
            <a:off x="7079397" y="5448604"/>
            <a:ext cx="533400" cy="533400"/>
            <a:chOff x="1824" y="2736"/>
            <a:chExt cx="336" cy="336"/>
          </a:xfrm>
        </p:grpSpPr>
        <p:sp>
          <p:nvSpPr>
            <p:cNvPr id="18" name="Oval 8">
              <a:extLst>
                <a:ext uri="{FF2B5EF4-FFF2-40B4-BE49-F238E27FC236}">
                  <a16:creationId xmlns:a16="http://schemas.microsoft.com/office/drawing/2014/main" id="{32E77AFA-C00F-0570-930C-A458339C023C}"/>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9" name="Text Box 9">
              <a:extLst>
                <a:ext uri="{FF2B5EF4-FFF2-40B4-BE49-F238E27FC236}">
                  <a16:creationId xmlns:a16="http://schemas.microsoft.com/office/drawing/2014/main" id="{F58BAC4A-896B-CAF2-F118-0ACDAE5FD621}"/>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D</a:t>
              </a:r>
            </a:p>
          </p:txBody>
        </p:sp>
      </p:grpSp>
      <p:sp>
        <p:nvSpPr>
          <p:cNvPr id="20" name="Line 19">
            <a:extLst>
              <a:ext uri="{FF2B5EF4-FFF2-40B4-BE49-F238E27FC236}">
                <a16:creationId xmlns:a16="http://schemas.microsoft.com/office/drawing/2014/main" id="{6C623E2B-7147-87F6-F719-D47C7BDFB6EC}"/>
              </a:ext>
            </a:extLst>
          </p:cNvPr>
          <p:cNvSpPr>
            <a:spLocks noChangeShapeType="1"/>
          </p:cNvSpPr>
          <p:nvPr/>
        </p:nvSpPr>
        <p:spPr bwMode="auto">
          <a:xfrm>
            <a:off x="6431697" y="5047344"/>
            <a:ext cx="685801" cy="533399"/>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1" name="Line 19">
            <a:extLst>
              <a:ext uri="{FF2B5EF4-FFF2-40B4-BE49-F238E27FC236}">
                <a16:creationId xmlns:a16="http://schemas.microsoft.com/office/drawing/2014/main" id="{F750F996-A26F-D80B-ADF0-556912B43F43}"/>
              </a:ext>
            </a:extLst>
          </p:cNvPr>
          <p:cNvSpPr>
            <a:spLocks noChangeShapeType="1"/>
          </p:cNvSpPr>
          <p:nvPr/>
        </p:nvSpPr>
        <p:spPr bwMode="auto">
          <a:xfrm flipV="1">
            <a:off x="6443987" y="5905805"/>
            <a:ext cx="711610" cy="572893"/>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2" name="Text Box 28">
            <a:extLst>
              <a:ext uri="{FF2B5EF4-FFF2-40B4-BE49-F238E27FC236}">
                <a16:creationId xmlns:a16="http://schemas.microsoft.com/office/drawing/2014/main" id="{8297A388-9AA0-8F61-2EAF-4D7F7541C2E1}"/>
              </a:ext>
            </a:extLst>
          </p:cNvPr>
          <p:cNvSpPr txBox="1">
            <a:spLocks noChangeArrowheads="1"/>
          </p:cNvSpPr>
          <p:nvPr/>
        </p:nvSpPr>
        <p:spPr bwMode="auto">
          <a:xfrm>
            <a:off x="6603147" y="4991538"/>
            <a:ext cx="819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-20</a:t>
            </a:r>
          </a:p>
        </p:txBody>
      </p:sp>
      <p:sp>
        <p:nvSpPr>
          <p:cNvPr id="23" name="Text Box 26">
            <a:extLst>
              <a:ext uri="{FF2B5EF4-FFF2-40B4-BE49-F238E27FC236}">
                <a16:creationId xmlns:a16="http://schemas.microsoft.com/office/drawing/2014/main" id="{D26307F6-4CD3-F3E5-E316-424335535745}"/>
              </a:ext>
            </a:extLst>
          </p:cNvPr>
          <p:cNvSpPr txBox="1">
            <a:spLocks noChangeArrowheads="1"/>
          </p:cNvSpPr>
          <p:nvPr/>
        </p:nvSpPr>
        <p:spPr bwMode="auto">
          <a:xfrm>
            <a:off x="6757143" y="6111986"/>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1</a:t>
            </a:r>
          </a:p>
        </p:txBody>
      </p:sp>
      <mc:AlternateContent xmlns:mc="http://schemas.openxmlformats.org/markup-compatibility/2006" xmlns:a14="http://schemas.microsoft.com/office/drawing/2010/main">
        <mc:Choice Requires="a14">
          <p:graphicFrame>
            <p:nvGraphicFramePr>
              <p:cNvPr id="24" name="Content Placeholder 4">
                <a:extLst>
                  <a:ext uri="{FF2B5EF4-FFF2-40B4-BE49-F238E27FC236}">
                    <a16:creationId xmlns:a16="http://schemas.microsoft.com/office/drawing/2014/main" id="{EF723EFD-1C6F-779E-479F-36E339D45100}"/>
                  </a:ext>
                </a:extLst>
              </p:cNvPr>
              <p:cNvGraphicFramePr>
                <a:graphicFrameLocks/>
              </p:cNvGraphicFramePr>
              <p:nvPr>
                <p:extLst>
                  <p:ext uri="{D42A27DB-BD31-4B8C-83A1-F6EECF244321}">
                    <p14:modId xmlns:p14="http://schemas.microsoft.com/office/powerpoint/2010/main" val="3887376741"/>
                  </p:ext>
                </p:extLst>
              </p:nvPr>
            </p:nvGraphicFramePr>
            <p:xfrm>
              <a:off x="179822" y="1330452"/>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B</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C</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1688964126"/>
                      </a:ext>
                    </a:extLst>
                  </a:tr>
                </a:tbl>
              </a:graphicData>
            </a:graphic>
          </p:graphicFrame>
        </mc:Choice>
        <mc:Fallback xmlns="">
          <p:graphicFrame>
            <p:nvGraphicFramePr>
              <p:cNvPr id="24" name="Content Placeholder 4">
                <a:extLst>
                  <a:ext uri="{FF2B5EF4-FFF2-40B4-BE49-F238E27FC236}">
                    <a16:creationId xmlns:a16="http://schemas.microsoft.com/office/drawing/2014/main" id="{EF723EFD-1C6F-779E-479F-36E339D45100}"/>
                  </a:ext>
                </a:extLst>
              </p:cNvPr>
              <p:cNvGraphicFramePr>
                <a:graphicFrameLocks/>
              </p:cNvGraphicFramePr>
              <p:nvPr>
                <p:extLst>
                  <p:ext uri="{D42A27DB-BD31-4B8C-83A1-F6EECF244321}">
                    <p14:modId xmlns:p14="http://schemas.microsoft.com/office/powerpoint/2010/main" val="3887376741"/>
                  </p:ext>
                </p:extLst>
              </p:nvPr>
            </p:nvGraphicFramePr>
            <p:xfrm>
              <a:off x="179822" y="1330452"/>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B</a:t>
                          </a:r>
                          <a:endParaRPr lang="en-SE" dirty="0"/>
                        </a:p>
                      </a:txBody>
                      <a:tcPr/>
                    </a:tc>
                    <a:tc>
                      <a:txBody>
                        <a:bodyPr/>
                        <a:lstStyle/>
                        <a:p>
                          <a:endParaRPr lang="en-SE"/>
                        </a:p>
                      </a:txBody>
                      <a:tcPr>
                        <a:blipFill>
                          <a:blip r:embed="rId3"/>
                          <a:stretch>
                            <a:fillRect l="-100000" t="-208197" r="-107792" b="-322951"/>
                          </a:stretch>
                        </a:blipFill>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C</a:t>
                          </a:r>
                          <a:endParaRPr lang="en-SE" dirty="0"/>
                        </a:p>
                      </a:txBody>
                      <a:tcPr/>
                    </a:tc>
                    <a:tc>
                      <a:txBody>
                        <a:bodyPr/>
                        <a:lstStyle/>
                        <a:p>
                          <a:endParaRPr lang="en-SE"/>
                        </a:p>
                      </a:txBody>
                      <a:tcPr>
                        <a:blipFill>
                          <a:blip r:embed="rId3"/>
                          <a:stretch>
                            <a:fillRect l="-100000" t="-308197" r="-107792" b="-222951"/>
                          </a:stretch>
                        </a:blipFill>
                      </a:tcPr>
                    </a:tc>
                    <a:tc>
                      <a:txBody>
                        <a:bodyPr/>
                        <a:lstStyle/>
                        <a:p>
                          <a:pPr algn="ctr"/>
                          <a:endParaRPr lang="en-SE" dirty="0"/>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endParaRPr lang="en-SE"/>
                        </a:p>
                      </a:txBody>
                      <a:tcPr>
                        <a:blipFill>
                          <a:blip r:embed="rId3"/>
                          <a:stretch>
                            <a:fillRect l="-100000" t="-408197" r="-107792" b="-122951"/>
                          </a:stretch>
                        </a:blipFill>
                      </a:tcPr>
                    </a:tc>
                    <a:tc>
                      <a:txBody>
                        <a:bodyPr/>
                        <a:lstStyle/>
                        <a:p>
                          <a:pPr algn="ctr"/>
                          <a:endParaRPr lang="en-SE" dirty="0"/>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endParaRPr lang="en-SE"/>
                        </a:p>
                      </a:txBody>
                      <a:tcPr>
                        <a:blipFill>
                          <a:blip r:embed="rId3"/>
                          <a:stretch>
                            <a:fillRect l="-100000" t="-508197" r="-107792" b="-22951"/>
                          </a:stretch>
                        </a:blipFill>
                      </a:tcPr>
                    </a:tc>
                    <a:tc>
                      <a:txBody>
                        <a:bodyPr/>
                        <a:lstStyle/>
                        <a:p>
                          <a:pPr algn="ctr"/>
                          <a:endParaRPr lang="en-SE" dirty="0"/>
                        </a:p>
                      </a:txBody>
                      <a:tcPr/>
                    </a:tc>
                    <a:extLst>
                      <a:ext uri="{0D108BD9-81ED-4DB2-BD59-A6C34878D82A}">
                        <a16:rowId xmlns:a16="http://schemas.microsoft.com/office/drawing/2014/main" val="1688964126"/>
                      </a:ext>
                    </a:extLst>
                  </a:tr>
                </a:tbl>
              </a:graphicData>
            </a:graphic>
          </p:graphicFrame>
        </mc:Fallback>
      </mc:AlternateContent>
      <p:sp>
        <p:nvSpPr>
          <p:cNvPr id="25" name="Arrow: Right 24">
            <a:extLst>
              <a:ext uri="{FF2B5EF4-FFF2-40B4-BE49-F238E27FC236}">
                <a16:creationId xmlns:a16="http://schemas.microsoft.com/office/drawing/2014/main" id="{A095ECAC-1C1E-5824-1271-4412673D8BC6}"/>
              </a:ext>
            </a:extLst>
          </p:cNvPr>
          <p:cNvSpPr/>
          <p:nvPr/>
        </p:nvSpPr>
        <p:spPr>
          <a:xfrm>
            <a:off x="1687099" y="2064740"/>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6" name="TextBox 25">
            <a:extLst>
              <a:ext uri="{FF2B5EF4-FFF2-40B4-BE49-F238E27FC236}">
                <a16:creationId xmlns:a16="http://schemas.microsoft.com/office/drawing/2014/main" id="{D9E00CED-2EA2-AE75-2337-09856B2B55CB}"/>
              </a:ext>
            </a:extLst>
          </p:cNvPr>
          <p:cNvSpPr txBox="1"/>
          <p:nvPr/>
        </p:nvSpPr>
        <p:spPr>
          <a:xfrm>
            <a:off x="1667800" y="1762682"/>
            <a:ext cx="774572" cy="369332"/>
          </a:xfrm>
          <a:prstGeom prst="rect">
            <a:avLst/>
          </a:prstGeom>
          <a:noFill/>
        </p:spPr>
        <p:txBody>
          <a:bodyPr wrap="none" rtlCol="0">
            <a:spAutoFit/>
          </a:bodyPr>
          <a:lstStyle/>
          <a:p>
            <a:pPr algn="ctr"/>
            <a:r>
              <a:rPr lang="en-GB" dirty="0"/>
              <a:t>Visit A</a:t>
            </a:r>
            <a:endParaRPr lang="en-SE" dirty="0"/>
          </a:p>
        </p:txBody>
      </p:sp>
      <p:sp>
        <p:nvSpPr>
          <p:cNvPr id="27" name="Arrow: Right 26">
            <a:extLst>
              <a:ext uri="{FF2B5EF4-FFF2-40B4-BE49-F238E27FC236}">
                <a16:creationId xmlns:a16="http://schemas.microsoft.com/office/drawing/2014/main" id="{EE775A7E-8C8A-1ECF-CF14-ED90B59FB964}"/>
              </a:ext>
            </a:extLst>
          </p:cNvPr>
          <p:cNvSpPr/>
          <p:nvPr/>
        </p:nvSpPr>
        <p:spPr>
          <a:xfrm>
            <a:off x="4173513" y="2064740"/>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8" name="TextBox 27">
            <a:extLst>
              <a:ext uri="{FF2B5EF4-FFF2-40B4-BE49-F238E27FC236}">
                <a16:creationId xmlns:a16="http://schemas.microsoft.com/office/drawing/2014/main" id="{26622498-0E05-D103-8786-C318BC51D68A}"/>
              </a:ext>
            </a:extLst>
          </p:cNvPr>
          <p:cNvSpPr txBox="1"/>
          <p:nvPr/>
        </p:nvSpPr>
        <p:spPr>
          <a:xfrm>
            <a:off x="4172646" y="1762682"/>
            <a:ext cx="774572" cy="369332"/>
          </a:xfrm>
          <a:prstGeom prst="rect">
            <a:avLst/>
          </a:prstGeom>
          <a:noFill/>
        </p:spPr>
        <p:txBody>
          <a:bodyPr wrap="none" rtlCol="0">
            <a:spAutoFit/>
          </a:bodyPr>
          <a:lstStyle/>
          <a:p>
            <a:pPr algn="ctr"/>
            <a:r>
              <a:rPr lang="en-GB" dirty="0"/>
              <a:t>Visit B</a:t>
            </a:r>
            <a:endParaRPr lang="en-SE" dirty="0"/>
          </a:p>
        </p:txBody>
      </p:sp>
      <mc:AlternateContent xmlns:mc="http://schemas.openxmlformats.org/markup-compatibility/2006" xmlns:a14="http://schemas.microsoft.com/office/drawing/2010/main">
        <mc:Choice Requires="a14">
          <p:graphicFrame>
            <p:nvGraphicFramePr>
              <p:cNvPr id="29" name="Content Placeholder 4">
                <a:extLst>
                  <a:ext uri="{FF2B5EF4-FFF2-40B4-BE49-F238E27FC236}">
                    <a16:creationId xmlns:a16="http://schemas.microsoft.com/office/drawing/2014/main" id="{8033BABE-1398-96A6-16DA-73ADE5762F96}"/>
                  </a:ext>
                </a:extLst>
              </p:cNvPr>
              <p:cNvGraphicFramePr>
                <a:graphicFrameLocks/>
              </p:cNvGraphicFramePr>
              <p:nvPr>
                <p:extLst>
                  <p:ext uri="{D42A27DB-BD31-4B8C-83A1-F6EECF244321}">
                    <p14:modId xmlns:p14="http://schemas.microsoft.com/office/powerpoint/2010/main" val="4045407184"/>
                  </p:ext>
                </p:extLst>
              </p:nvPr>
            </p:nvGraphicFramePr>
            <p:xfrm>
              <a:off x="2623593" y="1330452"/>
              <a:ext cx="1462045" cy="222504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rgbClr val="FF0000"/>
                              </a:solidFill>
                            </a:rPr>
                            <a:t>10</a:t>
                          </a:r>
                          <a:endParaRPr lang="en-SE" dirty="0">
                            <a:solidFill>
                              <a:srgbClr val="FF0000"/>
                            </a:solidFill>
                          </a:endParaRPr>
                        </a:p>
                      </a:txBody>
                      <a:tcPr/>
                    </a:tc>
                    <a:tc>
                      <a:txBody>
                        <a:bodyPr/>
                        <a:lstStyle/>
                        <a:p>
                          <a:pPr algn="ctr"/>
                          <a:r>
                            <a:rPr lang="en-GB" dirty="0">
                              <a:solidFill>
                                <a:srgbClr val="FF0000"/>
                              </a:solidFill>
                            </a:rPr>
                            <a:t>A</a:t>
                          </a:r>
                          <a:endParaRPr lang="en-SE" dirty="0">
                            <a:solidFill>
                              <a:srgbClr val="FF0000"/>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rgbClr val="FF0000"/>
                              </a:solidFill>
                            </a:rPr>
                            <a:t>1</a:t>
                          </a:r>
                          <a:endParaRPr lang="en-SE" dirty="0">
                            <a:solidFill>
                              <a:srgbClr val="FF0000"/>
                            </a:solidFill>
                          </a:endParaRPr>
                        </a:p>
                      </a:txBody>
                      <a:tcPr/>
                    </a:tc>
                    <a:tc>
                      <a:txBody>
                        <a:bodyPr/>
                        <a:lstStyle/>
                        <a:p>
                          <a:pPr algn="ctr"/>
                          <a:r>
                            <a:rPr lang="en-GB" dirty="0">
                              <a:solidFill>
                                <a:srgbClr val="FF0000"/>
                              </a:solidFill>
                            </a:rPr>
                            <a:t>A</a:t>
                          </a:r>
                          <a:endParaRPr lang="en-SE" dirty="0">
                            <a:solidFill>
                              <a:srgbClr val="FF0000"/>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785280513"/>
                      </a:ext>
                    </a:extLst>
                  </a:tr>
                </a:tbl>
              </a:graphicData>
            </a:graphic>
          </p:graphicFrame>
        </mc:Choice>
        <mc:Fallback xmlns="">
          <p:graphicFrame>
            <p:nvGraphicFramePr>
              <p:cNvPr id="29" name="Content Placeholder 4">
                <a:extLst>
                  <a:ext uri="{FF2B5EF4-FFF2-40B4-BE49-F238E27FC236}">
                    <a16:creationId xmlns:a16="http://schemas.microsoft.com/office/drawing/2014/main" id="{8033BABE-1398-96A6-16DA-73ADE5762F96}"/>
                  </a:ext>
                </a:extLst>
              </p:cNvPr>
              <p:cNvGraphicFramePr>
                <a:graphicFrameLocks/>
              </p:cNvGraphicFramePr>
              <p:nvPr>
                <p:extLst>
                  <p:ext uri="{D42A27DB-BD31-4B8C-83A1-F6EECF244321}">
                    <p14:modId xmlns:p14="http://schemas.microsoft.com/office/powerpoint/2010/main" val="4045407184"/>
                  </p:ext>
                </p:extLst>
              </p:nvPr>
            </p:nvGraphicFramePr>
            <p:xfrm>
              <a:off x="2623593" y="1330452"/>
              <a:ext cx="1462045" cy="222504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rgbClr val="FF0000"/>
                              </a:solidFill>
                            </a:rPr>
                            <a:t>10</a:t>
                          </a:r>
                          <a:endParaRPr lang="en-SE" dirty="0">
                            <a:solidFill>
                              <a:srgbClr val="FF0000"/>
                            </a:solidFill>
                          </a:endParaRPr>
                        </a:p>
                      </a:txBody>
                      <a:tcPr/>
                    </a:tc>
                    <a:tc>
                      <a:txBody>
                        <a:bodyPr/>
                        <a:lstStyle/>
                        <a:p>
                          <a:pPr algn="ctr"/>
                          <a:r>
                            <a:rPr lang="en-GB" dirty="0">
                              <a:solidFill>
                                <a:srgbClr val="FF0000"/>
                              </a:solidFill>
                            </a:rPr>
                            <a:t>A</a:t>
                          </a:r>
                          <a:endParaRPr lang="en-SE" dirty="0">
                            <a:solidFill>
                              <a:srgbClr val="FF0000"/>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rgbClr val="FF0000"/>
                              </a:solidFill>
                            </a:rPr>
                            <a:t>1</a:t>
                          </a:r>
                          <a:endParaRPr lang="en-SE" dirty="0">
                            <a:solidFill>
                              <a:srgbClr val="FF0000"/>
                            </a:solidFill>
                          </a:endParaRPr>
                        </a:p>
                      </a:txBody>
                      <a:tcPr/>
                    </a:tc>
                    <a:tc>
                      <a:txBody>
                        <a:bodyPr/>
                        <a:lstStyle/>
                        <a:p>
                          <a:pPr algn="ctr"/>
                          <a:r>
                            <a:rPr lang="en-GB" dirty="0">
                              <a:solidFill>
                                <a:srgbClr val="FF0000"/>
                              </a:solidFill>
                            </a:rPr>
                            <a:t>A</a:t>
                          </a:r>
                          <a:endParaRPr lang="en-SE" dirty="0">
                            <a:solidFill>
                              <a:srgbClr val="FF0000"/>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endParaRPr lang="en-SE"/>
                        </a:p>
                      </a:txBody>
                      <a:tcPr>
                        <a:blipFill>
                          <a:blip r:embed="rId4"/>
                          <a:stretch>
                            <a:fillRect l="-100000" t="-408197" r="-107500" b="-122951"/>
                          </a:stretch>
                        </a:blipFill>
                      </a:tcPr>
                    </a:tc>
                    <a:tc>
                      <a:txBody>
                        <a:bodyPr/>
                        <a:lstStyle/>
                        <a:p>
                          <a:pPr algn="ctr"/>
                          <a:endParaRPr lang="en-SE" dirty="0"/>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endParaRPr lang="en-SE"/>
                        </a:p>
                      </a:txBody>
                      <a:tcPr>
                        <a:blipFill>
                          <a:blip r:embed="rId4"/>
                          <a:stretch>
                            <a:fillRect l="-100000" t="-508197" r="-107500" b="-22951"/>
                          </a:stretch>
                        </a:blipFill>
                      </a:tcPr>
                    </a:tc>
                    <a:tc>
                      <a:txBody>
                        <a:bodyPr/>
                        <a:lstStyle/>
                        <a:p>
                          <a:pPr algn="ctr"/>
                          <a:endParaRPr lang="en-SE" dirty="0"/>
                        </a:p>
                      </a:txBody>
                      <a:tcPr/>
                    </a:tc>
                    <a:extLst>
                      <a:ext uri="{0D108BD9-81ED-4DB2-BD59-A6C34878D82A}">
                        <a16:rowId xmlns:a16="http://schemas.microsoft.com/office/drawing/2014/main" val="37852805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8" name="Content Placeholder 4">
                <a:extLst>
                  <a:ext uri="{FF2B5EF4-FFF2-40B4-BE49-F238E27FC236}">
                    <a16:creationId xmlns:a16="http://schemas.microsoft.com/office/drawing/2014/main" id="{26049D1A-CEA3-5C85-41BD-05DCBAB0FE5A}"/>
                  </a:ext>
                </a:extLst>
              </p:cNvPr>
              <p:cNvGraphicFramePr>
                <a:graphicFrameLocks/>
              </p:cNvGraphicFramePr>
              <p:nvPr>
                <p:extLst>
                  <p:ext uri="{D42A27DB-BD31-4B8C-83A1-F6EECF244321}">
                    <p14:modId xmlns:p14="http://schemas.microsoft.com/office/powerpoint/2010/main" val="3173193733"/>
                  </p:ext>
                </p:extLst>
              </p:nvPr>
            </p:nvGraphicFramePr>
            <p:xfrm>
              <a:off x="5077384" y="1330452"/>
              <a:ext cx="1462045" cy="222504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r>
                            <a:rPr lang="en-GB" dirty="0">
                              <a:solidFill>
                                <a:srgbClr val="FF0000"/>
                              </a:solidFill>
                            </a:rPr>
                            <a:t>-10</a:t>
                          </a:r>
                          <a:endParaRPr lang="en-SE" dirty="0">
                            <a:solidFill>
                              <a:srgbClr val="FF0000"/>
                            </a:solidFill>
                          </a:endParaRPr>
                        </a:p>
                      </a:txBody>
                      <a:tcPr/>
                    </a:tc>
                    <a:tc>
                      <a:txBody>
                        <a:bodyPr/>
                        <a:lstStyle/>
                        <a:p>
                          <a:pPr algn="ctr"/>
                          <a:r>
                            <a:rPr lang="en-GB" dirty="0">
                              <a:solidFill>
                                <a:srgbClr val="FF0000"/>
                              </a:solidFill>
                            </a:rPr>
                            <a:t>B</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1767273385"/>
                      </a:ext>
                    </a:extLst>
                  </a:tr>
                </a:tbl>
              </a:graphicData>
            </a:graphic>
          </p:graphicFrame>
        </mc:Choice>
        <mc:Fallback xmlns="">
          <p:graphicFrame>
            <p:nvGraphicFramePr>
              <p:cNvPr id="38" name="Content Placeholder 4">
                <a:extLst>
                  <a:ext uri="{FF2B5EF4-FFF2-40B4-BE49-F238E27FC236}">
                    <a16:creationId xmlns:a16="http://schemas.microsoft.com/office/drawing/2014/main" id="{26049D1A-CEA3-5C85-41BD-05DCBAB0FE5A}"/>
                  </a:ext>
                </a:extLst>
              </p:cNvPr>
              <p:cNvGraphicFramePr>
                <a:graphicFrameLocks/>
              </p:cNvGraphicFramePr>
              <p:nvPr>
                <p:extLst>
                  <p:ext uri="{D42A27DB-BD31-4B8C-83A1-F6EECF244321}">
                    <p14:modId xmlns:p14="http://schemas.microsoft.com/office/powerpoint/2010/main" val="3173193733"/>
                  </p:ext>
                </p:extLst>
              </p:nvPr>
            </p:nvGraphicFramePr>
            <p:xfrm>
              <a:off x="5077384" y="1330452"/>
              <a:ext cx="1462045" cy="222504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r>
                            <a:rPr lang="en-GB" dirty="0">
                              <a:solidFill>
                                <a:srgbClr val="FF0000"/>
                              </a:solidFill>
                            </a:rPr>
                            <a:t>-10</a:t>
                          </a:r>
                          <a:endParaRPr lang="en-SE" dirty="0">
                            <a:solidFill>
                              <a:srgbClr val="FF0000"/>
                            </a:solidFill>
                          </a:endParaRPr>
                        </a:p>
                      </a:txBody>
                      <a:tcPr/>
                    </a:tc>
                    <a:tc>
                      <a:txBody>
                        <a:bodyPr/>
                        <a:lstStyle/>
                        <a:p>
                          <a:pPr algn="ctr"/>
                          <a:r>
                            <a:rPr lang="en-GB" dirty="0">
                              <a:solidFill>
                                <a:srgbClr val="FF0000"/>
                              </a:solidFill>
                            </a:rPr>
                            <a:t>B</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endParaRPr lang="en-SE"/>
                        </a:p>
                      </a:txBody>
                      <a:tcPr>
                        <a:blipFill>
                          <a:blip r:embed="rId5"/>
                          <a:stretch>
                            <a:fillRect l="-100000" t="-508197" r="-107500" b="-22951"/>
                          </a:stretch>
                        </a:blipFill>
                      </a:tcPr>
                    </a:tc>
                    <a:tc>
                      <a:txBody>
                        <a:bodyPr/>
                        <a:lstStyle/>
                        <a:p>
                          <a:pPr algn="ctr"/>
                          <a:endParaRPr lang="en-SE" dirty="0"/>
                        </a:p>
                      </a:txBody>
                      <a:tcPr/>
                    </a:tc>
                    <a:extLst>
                      <a:ext uri="{0D108BD9-81ED-4DB2-BD59-A6C34878D82A}">
                        <a16:rowId xmlns:a16="http://schemas.microsoft.com/office/drawing/2014/main" val="1767273385"/>
                      </a:ext>
                    </a:extLst>
                  </a:tr>
                </a:tbl>
              </a:graphicData>
            </a:graphic>
          </p:graphicFrame>
        </mc:Fallback>
      </mc:AlternateContent>
      <p:grpSp>
        <p:nvGrpSpPr>
          <p:cNvPr id="30" name="Group 7">
            <a:extLst>
              <a:ext uri="{FF2B5EF4-FFF2-40B4-BE49-F238E27FC236}">
                <a16:creationId xmlns:a16="http://schemas.microsoft.com/office/drawing/2014/main" id="{57D02C0D-C602-517F-3ADF-CBE949EF79E2}"/>
              </a:ext>
            </a:extLst>
          </p:cNvPr>
          <p:cNvGrpSpPr>
            <a:grpSpLocks/>
          </p:cNvGrpSpPr>
          <p:nvPr/>
        </p:nvGrpSpPr>
        <p:grpSpPr bwMode="auto">
          <a:xfrm>
            <a:off x="8243265" y="5448604"/>
            <a:ext cx="533400" cy="533400"/>
            <a:chOff x="1824" y="2736"/>
            <a:chExt cx="336" cy="336"/>
          </a:xfrm>
        </p:grpSpPr>
        <p:sp>
          <p:nvSpPr>
            <p:cNvPr id="31" name="Oval 8">
              <a:extLst>
                <a:ext uri="{FF2B5EF4-FFF2-40B4-BE49-F238E27FC236}">
                  <a16:creationId xmlns:a16="http://schemas.microsoft.com/office/drawing/2014/main" id="{4629E9F1-9933-39F4-1139-97268686093F}"/>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2" name="Text Box 9">
              <a:extLst>
                <a:ext uri="{FF2B5EF4-FFF2-40B4-BE49-F238E27FC236}">
                  <a16:creationId xmlns:a16="http://schemas.microsoft.com/office/drawing/2014/main" id="{641130D4-47E2-AABF-A45C-75922FFFF2AE}"/>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E</a:t>
              </a:r>
            </a:p>
          </p:txBody>
        </p:sp>
      </p:grpSp>
      <p:sp>
        <p:nvSpPr>
          <p:cNvPr id="33" name="Line 19">
            <a:extLst>
              <a:ext uri="{FF2B5EF4-FFF2-40B4-BE49-F238E27FC236}">
                <a16:creationId xmlns:a16="http://schemas.microsoft.com/office/drawing/2014/main" id="{3DED49A9-49EA-883F-1F2E-F62931EF5E11}"/>
              </a:ext>
            </a:extLst>
          </p:cNvPr>
          <p:cNvSpPr>
            <a:spLocks noChangeShapeType="1"/>
          </p:cNvSpPr>
          <p:nvPr/>
        </p:nvSpPr>
        <p:spPr bwMode="auto">
          <a:xfrm>
            <a:off x="7585683" y="5750756"/>
            <a:ext cx="674814" cy="1"/>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34" name="Text Box 26">
            <a:extLst>
              <a:ext uri="{FF2B5EF4-FFF2-40B4-BE49-F238E27FC236}">
                <a16:creationId xmlns:a16="http://schemas.microsoft.com/office/drawing/2014/main" id="{B7156FFB-520D-FAE2-F989-D0D81CC171AD}"/>
              </a:ext>
            </a:extLst>
          </p:cNvPr>
          <p:cNvSpPr txBox="1">
            <a:spLocks noChangeArrowheads="1"/>
          </p:cNvSpPr>
          <p:nvPr/>
        </p:nvSpPr>
        <p:spPr bwMode="auto">
          <a:xfrm>
            <a:off x="7780854" y="5427546"/>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1</a:t>
            </a:r>
          </a:p>
        </p:txBody>
      </p:sp>
      <p:sp>
        <p:nvSpPr>
          <p:cNvPr id="40" name="Arrow: Right 39">
            <a:extLst>
              <a:ext uri="{FF2B5EF4-FFF2-40B4-BE49-F238E27FC236}">
                <a16:creationId xmlns:a16="http://schemas.microsoft.com/office/drawing/2014/main" id="{20636036-41EF-4D87-8347-0D42C822FD78}"/>
              </a:ext>
            </a:extLst>
          </p:cNvPr>
          <p:cNvSpPr/>
          <p:nvPr/>
        </p:nvSpPr>
        <p:spPr>
          <a:xfrm>
            <a:off x="6643041" y="2092413"/>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41" name="TextBox 40">
            <a:extLst>
              <a:ext uri="{FF2B5EF4-FFF2-40B4-BE49-F238E27FC236}">
                <a16:creationId xmlns:a16="http://schemas.microsoft.com/office/drawing/2014/main" id="{9115CA80-CD91-4DEA-9D78-8D45FA5AE420}"/>
              </a:ext>
            </a:extLst>
          </p:cNvPr>
          <p:cNvSpPr txBox="1"/>
          <p:nvPr/>
        </p:nvSpPr>
        <p:spPr>
          <a:xfrm>
            <a:off x="6642174" y="1790355"/>
            <a:ext cx="774572" cy="369332"/>
          </a:xfrm>
          <a:prstGeom prst="rect">
            <a:avLst/>
          </a:prstGeom>
          <a:noFill/>
        </p:spPr>
        <p:txBody>
          <a:bodyPr wrap="none" rtlCol="0">
            <a:spAutoFit/>
          </a:bodyPr>
          <a:lstStyle/>
          <a:p>
            <a:pPr algn="ctr"/>
            <a:r>
              <a:rPr lang="en-GB" dirty="0"/>
              <a:t>Visit C</a:t>
            </a:r>
            <a:endParaRPr lang="en-SE" dirty="0"/>
          </a:p>
        </p:txBody>
      </p:sp>
      <mc:AlternateContent xmlns:mc="http://schemas.openxmlformats.org/markup-compatibility/2006" xmlns:a14="http://schemas.microsoft.com/office/drawing/2010/main">
        <mc:Choice Requires="a14">
          <p:graphicFrame>
            <p:nvGraphicFramePr>
              <p:cNvPr id="42" name="Content Placeholder 4">
                <a:extLst>
                  <a:ext uri="{FF2B5EF4-FFF2-40B4-BE49-F238E27FC236}">
                    <a16:creationId xmlns:a16="http://schemas.microsoft.com/office/drawing/2014/main" id="{C90D678B-7538-4FA8-95C5-3F9F67C55EEE}"/>
                  </a:ext>
                </a:extLst>
              </p:cNvPr>
              <p:cNvGraphicFramePr>
                <a:graphicFrameLocks/>
              </p:cNvGraphicFramePr>
              <p:nvPr>
                <p:extLst>
                  <p:ext uri="{D42A27DB-BD31-4B8C-83A1-F6EECF244321}">
                    <p14:modId xmlns:p14="http://schemas.microsoft.com/office/powerpoint/2010/main" val="257845307"/>
                  </p:ext>
                </p:extLst>
              </p:nvPr>
            </p:nvGraphicFramePr>
            <p:xfrm>
              <a:off x="7546912" y="1358125"/>
              <a:ext cx="1462045" cy="222504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1767273385"/>
                      </a:ext>
                    </a:extLst>
                  </a:tr>
                </a:tbl>
              </a:graphicData>
            </a:graphic>
          </p:graphicFrame>
        </mc:Choice>
        <mc:Fallback xmlns="">
          <p:graphicFrame>
            <p:nvGraphicFramePr>
              <p:cNvPr id="42" name="Content Placeholder 4">
                <a:extLst>
                  <a:ext uri="{FF2B5EF4-FFF2-40B4-BE49-F238E27FC236}">
                    <a16:creationId xmlns:a16="http://schemas.microsoft.com/office/drawing/2014/main" id="{C90D678B-7538-4FA8-95C5-3F9F67C55EEE}"/>
                  </a:ext>
                </a:extLst>
              </p:cNvPr>
              <p:cNvGraphicFramePr>
                <a:graphicFrameLocks/>
              </p:cNvGraphicFramePr>
              <p:nvPr>
                <p:extLst>
                  <p:ext uri="{D42A27DB-BD31-4B8C-83A1-F6EECF244321}">
                    <p14:modId xmlns:p14="http://schemas.microsoft.com/office/powerpoint/2010/main" val="257845307"/>
                  </p:ext>
                </p:extLst>
              </p:nvPr>
            </p:nvGraphicFramePr>
            <p:xfrm>
              <a:off x="7546912" y="1358125"/>
              <a:ext cx="1462045" cy="222504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endParaRPr lang="en-SE"/>
                        </a:p>
                      </a:txBody>
                      <a:tcPr>
                        <a:blipFill>
                          <a:blip r:embed="rId6"/>
                          <a:stretch>
                            <a:fillRect l="-102532" t="-508197" r="-110127" b="-24590"/>
                          </a:stretch>
                        </a:blipFill>
                      </a:tcPr>
                    </a:tc>
                    <a:tc>
                      <a:txBody>
                        <a:bodyPr/>
                        <a:lstStyle/>
                        <a:p>
                          <a:pPr algn="ctr"/>
                          <a:endParaRPr lang="en-SE" dirty="0"/>
                        </a:p>
                      </a:txBody>
                      <a:tcPr/>
                    </a:tc>
                    <a:extLst>
                      <a:ext uri="{0D108BD9-81ED-4DB2-BD59-A6C34878D82A}">
                        <a16:rowId xmlns:a16="http://schemas.microsoft.com/office/drawing/2014/main" val="1767273385"/>
                      </a:ext>
                    </a:extLst>
                  </a:tr>
                </a:tbl>
              </a:graphicData>
            </a:graphic>
          </p:graphicFrame>
        </mc:Fallback>
      </mc:AlternateContent>
      <p:graphicFrame>
        <p:nvGraphicFramePr>
          <p:cNvPr id="43" name="Content Placeholder 4">
            <a:extLst>
              <a:ext uri="{FF2B5EF4-FFF2-40B4-BE49-F238E27FC236}">
                <a16:creationId xmlns:a16="http://schemas.microsoft.com/office/drawing/2014/main" id="{45ECF364-6CFB-49D8-A343-88C93FDC347F}"/>
              </a:ext>
            </a:extLst>
          </p:cNvPr>
          <p:cNvGraphicFramePr>
            <a:graphicFrameLocks/>
          </p:cNvGraphicFramePr>
          <p:nvPr/>
        </p:nvGraphicFramePr>
        <p:xfrm>
          <a:off x="123635" y="3957838"/>
          <a:ext cx="1462045" cy="222504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-9</a:t>
                      </a:r>
                      <a:endParaRPr lang="en-SE" dirty="0">
                        <a:solidFill>
                          <a:srgbClr val="FF0000"/>
                        </a:solidFill>
                      </a:endParaRPr>
                    </a:p>
                  </a:txBody>
                  <a:tcPr/>
                </a:tc>
                <a:tc>
                  <a:txBody>
                    <a:bodyPr/>
                    <a:lstStyle/>
                    <a:p>
                      <a:pPr algn="ctr"/>
                      <a:r>
                        <a:rPr lang="en-US" dirty="0">
                          <a:solidFill>
                            <a:srgbClr val="FF0000"/>
                          </a:solidFill>
                        </a:rPr>
                        <a:t>D</a:t>
                      </a:r>
                      <a:endParaRPr lang="en-SE" dirty="0">
                        <a:solidFill>
                          <a:srgbClr val="FF0000"/>
                        </a:solidFill>
                      </a:endParaRPr>
                    </a:p>
                  </a:txBody>
                  <a:tcPr/>
                </a:tc>
                <a:extLst>
                  <a:ext uri="{0D108BD9-81ED-4DB2-BD59-A6C34878D82A}">
                    <a16:rowId xmlns:a16="http://schemas.microsoft.com/office/drawing/2014/main" val="1767273385"/>
                  </a:ext>
                </a:extLst>
              </a:tr>
            </a:tbl>
          </a:graphicData>
        </a:graphic>
      </p:graphicFrame>
      <p:sp>
        <p:nvSpPr>
          <p:cNvPr id="44" name="Arrow: Right 43">
            <a:extLst>
              <a:ext uri="{FF2B5EF4-FFF2-40B4-BE49-F238E27FC236}">
                <a16:creationId xmlns:a16="http://schemas.microsoft.com/office/drawing/2014/main" id="{F9A69A75-77F1-43C1-A6B8-0ADC4966EFFA}"/>
              </a:ext>
            </a:extLst>
          </p:cNvPr>
          <p:cNvSpPr/>
          <p:nvPr/>
        </p:nvSpPr>
        <p:spPr>
          <a:xfrm rot="10511321">
            <a:off x="1664259" y="3643295"/>
            <a:ext cx="5879775" cy="315618"/>
          </a:xfrm>
          <a:prstGeom prst="rightArrow">
            <a:avLst>
              <a:gd name="adj1" fmla="val 34165"/>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45" name="TextBox 44">
            <a:extLst>
              <a:ext uri="{FF2B5EF4-FFF2-40B4-BE49-F238E27FC236}">
                <a16:creationId xmlns:a16="http://schemas.microsoft.com/office/drawing/2014/main" id="{B4F80426-0DB6-4809-8A30-EFF4628CEFC8}"/>
              </a:ext>
            </a:extLst>
          </p:cNvPr>
          <p:cNvSpPr txBox="1"/>
          <p:nvPr/>
        </p:nvSpPr>
        <p:spPr>
          <a:xfrm>
            <a:off x="4263659" y="3420395"/>
            <a:ext cx="784190" cy="369332"/>
          </a:xfrm>
          <a:prstGeom prst="rect">
            <a:avLst/>
          </a:prstGeom>
          <a:noFill/>
        </p:spPr>
        <p:txBody>
          <a:bodyPr wrap="none" rtlCol="0">
            <a:spAutoFit/>
          </a:bodyPr>
          <a:lstStyle/>
          <a:p>
            <a:pPr algn="ctr"/>
            <a:r>
              <a:rPr lang="en-GB" dirty="0"/>
              <a:t>Visit D</a:t>
            </a:r>
            <a:endParaRPr lang="en-SE" dirty="0"/>
          </a:p>
        </p:txBody>
      </p:sp>
      <p:graphicFrame>
        <p:nvGraphicFramePr>
          <p:cNvPr id="46" name="Content Placeholder 4">
            <a:extLst>
              <a:ext uri="{FF2B5EF4-FFF2-40B4-BE49-F238E27FC236}">
                <a16:creationId xmlns:a16="http://schemas.microsoft.com/office/drawing/2014/main" id="{A05C4064-79A7-4629-B918-07B00645EBE1}"/>
              </a:ext>
            </a:extLst>
          </p:cNvPr>
          <p:cNvGraphicFramePr>
            <a:graphicFrameLocks/>
          </p:cNvGraphicFramePr>
          <p:nvPr/>
        </p:nvGraphicFramePr>
        <p:xfrm>
          <a:off x="2671388" y="3997612"/>
          <a:ext cx="1462045" cy="222504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A</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altLang="zh-CN" dirty="0">
                          <a:solidFill>
                            <a:schemeClr val="tx1"/>
                          </a:solidFill>
                        </a:rPr>
                        <a:t>E</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-9</a:t>
                      </a:r>
                      <a:endParaRPr lang="en-SE" dirty="0">
                        <a:solidFill>
                          <a:schemeClr val="tx1"/>
                        </a:solidFill>
                      </a:endParaRPr>
                    </a:p>
                  </a:txBody>
                  <a:tcPr/>
                </a:tc>
                <a:tc>
                  <a:txBody>
                    <a:bodyPr/>
                    <a:lstStyle/>
                    <a:p>
                      <a:pPr algn="ctr"/>
                      <a:r>
                        <a:rPr lang="en-US" dirty="0">
                          <a:solidFill>
                            <a:schemeClr val="tx1"/>
                          </a:solidFill>
                        </a:rPr>
                        <a:t>D</a:t>
                      </a:r>
                      <a:endParaRPr lang="en-SE" dirty="0">
                        <a:solidFill>
                          <a:schemeClr val="tx1"/>
                        </a:solidFill>
                      </a:endParaRPr>
                    </a:p>
                  </a:txBody>
                  <a:tcPr/>
                </a:tc>
                <a:extLst>
                  <a:ext uri="{0D108BD9-81ED-4DB2-BD59-A6C34878D82A}">
                    <a16:rowId xmlns:a16="http://schemas.microsoft.com/office/drawing/2014/main" val="1767273385"/>
                  </a:ext>
                </a:extLst>
              </a:tr>
            </a:tbl>
          </a:graphicData>
        </a:graphic>
      </p:graphicFrame>
      <p:sp>
        <p:nvSpPr>
          <p:cNvPr id="47" name="Arrow: Right 46">
            <a:extLst>
              <a:ext uri="{FF2B5EF4-FFF2-40B4-BE49-F238E27FC236}">
                <a16:creationId xmlns:a16="http://schemas.microsoft.com/office/drawing/2014/main" id="{15855524-7323-43E0-8194-4A76CD3E472E}"/>
              </a:ext>
            </a:extLst>
          </p:cNvPr>
          <p:cNvSpPr/>
          <p:nvPr/>
        </p:nvSpPr>
        <p:spPr>
          <a:xfrm>
            <a:off x="1687099" y="4741784"/>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48" name="TextBox 47">
            <a:extLst>
              <a:ext uri="{FF2B5EF4-FFF2-40B4-BE49-F238E27FC236}">
                <a16:creationId xmlns:a16="http://schemas.microsoft.com/office/drawing/2014/main" id="{6A65E654-6A8F-40C2-8E6D-E8BB0CA0292C}"/>
              </a:ext>
            </a:extLst>
          </p:cNvPr>
          <p:cNvSpPr txBox="1"/>
          <p:nvPr/>
        </p:nvSpPr>
        <p:spPr>
          <a:xfrm>
            <a:off x="1667800" y="4439726"/>
            <a:ext cx="774572" cy="369332"/>
          </a:xfrm>
          <a:prstGeom prst="rect">
            <a:avLst/>
          </a:prstGeom>
          <a:noFill/>
        </p:spPr>
        <p:txBody>
          <a:bodyPr wrap="none" rtlCol="0">
            <a:spAutoFit/>
          </a:bodyPr>
          <a:lstStyle/>
          <a:p>
            <a:pPr algn="ctr"/>
            <a:r>
              <a:rPr lang="en-GB" dirty="0"/>
              <a:t>Visit E</a:t>
            </a:r>
            <a:endParaRPr lang="en-SE" dirty="0"/>
          </a:p>
        </p:txBody>
      </p:sp>
      <p:sp>
        <p:nvSpPr>
          <p:cNvPr id="36" name="object 5">
            <a:extLst>
              <a:ext uri="{FF2B5EF4-FFF2-40B4-BE49-F238E27FC236}">
                <a16:creationId xmlns:a16="http://schemas.microsoft.com/office/drawing/2014/main" id="{FA1A040A-90E2-D6EB-E4AB-4BE151FECDB9}"/>
              </a:ext>
            </a:extLst>
          </p:cNvPr>
          <p:cNvSpPr txBox="1"/>
          <p:nvPr/>
        </p:nvSpPr>
        <p:spPr>
          <a:xfrm>
            <a:off x="465637" y="6386981"/>
            <a:ext cx="37078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defPPr>
              <a:defRPr lang="en-US"/>
            </a:defPPr>
            <a:lvl1pPr indent="-285750">
              <a:spcBef>
                <a:spcPts val="300"/>
              </a:spcBef>
              <a:spcAft>
                <a:spcPts val="300"/>
              </a:spcAft>
              <a:buClr>
                <a:schemeClr val="accent1"/>
              </a:buClr>
              <a:buFont typeface="Wingdings" pitchFamily="2" charset="2"/>
              <a:buChar char="§"/>
              <a:defRPr sz="1400">
                <a:latin typeface="Arial"/>
                <a:cs typeface="Arial"/>
              </a:defRPr>
            </a:lvl1pPr>
          </a:lstStyle>
          <a:p>
            <a:pPr indent="0">
              <a:buNone/>
            </a:pPr>
            <a:r>
              <a:rPr lang="en-GB" sz="1800" dirty="0"/>
              <a:t>Consider topological order ABCDE</a:t>
            </a:r>
            <a:endParaRPr sz="1800" dirty="0"/>
          </a:p>
        </p:txBody>
      </p:sp>
    </p:spTree>
    <p:extLst>
      <p:ext uri="{BB962C8B-B14F-4D97-AF65-F5344CB8AC3E}">
        <p14:creationId xmlns:p14="http://schemas.microsoft.com/office/powerpoint/2010/main" val="25998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33C11-5010-AAB6-B65D-1570242478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852EC-69DF-15CA-DAFD-9293DCE71C6E}"/>
              </a:ext>
            </a:extLst>
          </p:cNvPr>
          <p:cNvSpPr>
            <a:spLocks noGrp="1"/>
          </p:cNvSpPr>
          <p:nvPr>
            <p:ph type="title"/>
          </p:nvPr>
        </p:nvSpPr>
        <p:spPr>
          <a:xfrm>
            <a:off x="467055" y="31168"/>
            <a:ext cx="8229600" cy="1143000"/>
          </a:xfrm>
        </p:spPr>
        <p:txBody>
          <a:bodyPr>
            <a:normAutofit/>
          </a:bodyPr>
          <a:lstStyle/>
          <a:p>
            <a:r>
              <a:rPr lang="en-US" altLang="zh-CN" dirty="0"/>
              <a:t>Topological Sort </a:t>
            </a:r>
            <a:r>
              <a:rPr lang="en-GB" altLang="zh-CN" dirty="0"/>
              <a:t>Example 3</a:t>
            </a:r>
            <a:endParaRPr lang="en-SE" dirty="0"/>
          </a:p>
        </p:txBody>
      </p:sp>
      <p:sp>
        <p:nvSpPr>
          <p:cNvPr id="3" name="Content Placeholder 2">
            <a:extLst>
              <a:ext uri="{FF2B5EF4-FFF2-40B4-BE49-F238E27FC236}">
                <a16:creationId xmlns:a16="http://schemas.microsoft.com/office/drawing/2014/main" id="{8CCF917F-60A5-BE84-6447-7CA39A70C5BC}"/>
              </a:ext>
            </a:extLst>
          </p:cNvPr>
          <p:cNvSpPr>
            <a:spLocks noGrp="1"/>
          </p:cNvSpPr>
          <p:nvPr>
            <p:ph idx="1"/>
          </p:nvPr>
        </p:nvSpPr>
        <p:spPr>
          <a:xfrm>
            <a:off x="222890" y="1358702"/>
            <a:ext cx="8463909" cy="1425714"/>
          </a:xfrm>
        </p:spPr>
        <p:txBody>
          <a:bodyPr>
            <a:normAutofit/>
          </a:bodyPr>
          <a:lstStyle/>
          <a:p>
            <a:endParaRPr lang="en-SE" dirty="0"/>
          </a:p>
        </p:txBody>
      </p:sp>
      <p:grpSp>
        <p:nvGrpSpPr>
          <p:cNvPr id="4" name="Group 4">
            <a:extLst>
              <a:ext uri="{FF2B5EF4-FFF2-40B4-BE49-F238E27FC236}">
                <a16:creationId xmlns:a16="http://schemas.microsoft.com/office/drawing/2014/main" id="{353BCC56-4E45-32C4-D802-DA116DBF3E6F}"/>
              </a:ext>
            </a:extLst>
          </p:cNvPr>
          <p:cNvGrpSpPr>
            <a:grpSpLocks/>
          </p:cNvGrpSpPr>
          <p:nvPr/>
        </p:nvGrpSpPr>
        <p:grpSpPr bwMode="auto">
          <a:xfrm>
            <a:off x="4755297" y="5527558"/>
            <a:ext cx="533400" cy="533400"/>
            <a:chOff x="1824" y="2736"/>
            <a:chExt cx="336" cy="336"/>
          </a:xfrm>
        </p:grpSpPr>
        <p:sp>
          <p:nvSpPr>
            <p:cNvPr id="5" name="Oval 5">
              <a:extLst>
                <a:ext uri="{FF2B5EF4-FFF2-40B4-BE49-F238E27FC236}">
                  <a16:creationId xmlns:a16="http://schemas.microsoft.com/office/drawing/2014/main" id="{751965C9-FC6D-49B8-BAEF-D4284A31E28F}"/>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 name="Text Box 6">
              <a:extLst>
                <a:ext uri="{FF2B5EF4-FFF2-40B4-BE49-F238E27FC236}">
                  <a16:creationId xmlns:a16="http://schemas.microsoft.com/office/drawing/2014/main" id="{464011DC-D533-F4D6-89DC-69F115026D05}"/>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A</a:t>
              </a:r>
            </a:p>
          </p:txBody>
        </p:sp>
      </p:grpSp>
      <p:grpSp>
        <p:nvGrpSpPr>
          <p:cNvPr id="7" name="Group 7">
            <a:extLst>
              <a:ext uri="{FF2B5EF4-FFF2-40B4-BE49-F238E27FC236}">
                <a16:creationId xmlns:a16="http://schemas.microsoft.com/office/drawing/2014/main" id="{59660E01-AFAD-36FA-1138-C2B1A711FDFD}"/>
              </a:ext>
            </a:extLst>
          </p:cNvPr>
          <p:cNvGrpSpPr>
            <a:grpSpLocks/>
          </p:cNvGrpSpPr>
          <p:nvPr/>
        </p:nvGrpSpPr>
        <p:grpSpPr bwMode="auto">
          <a:xfrm>
            <a:off x="5898297" y="4613158"/>
            <a:ext cx="533400" cy="533400"/>
            <a:chOff x="1824" y="2736"/>
            <a:chExt cx="336" cy="336"/>
          </a:xfrm>
        </p:grpSpPr>
        <p:sp>
          <p:nvSpPr>
            <p:cNvPr id="8" name="Oval 8">
              <a:extLst>
                <a:ext uri="{FF2B5EF4-FFF2-40B4-BE49-F238E27FC236}">
                  <a16:creationId xmlns:a16="http://schemas.microsoft.com/office/drawing/2014/main" id="{D9AE8ABE-369B-C1FC-9377-BF69F7DB6838}"/>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Text Box 9">
              <a:extLst>
                <a:ext uri="{FF2B5EF4-FFF2-40B4-BE49-F238E27FC236}">
                  <a16:creationId xmlns:a16="http://schemas.microsoft.com/office/drawing/2014/main" id="{546BC90D-3088-43D8-C482-D054E8113CF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B</a:t>
              </a:r>
            </a:p>
          </p:txBody>
        </p:sp>
      </p:grpSp>
      <p:grpSp>
        <p:nvGrpSpPr>
          <p:cNvPr id="10" name="Group 10">
            <a:extLst>
              <a:ext uri="{FF2B5EF4-FFF2-40B4-BE49-F238E27FC236}">
                <a16:creationId xmlns:a16="http://schemas.microsoft.com/office/drawing/2014/main" id="{BD130E1F-2774-07DC-DCFE-AFB9FA8F2C76}"/>
              </a:ext>
            </a:extLst>
          </p:cNvPr>
          <p:cNvGrpSpPr>
            <a:grpSpLocks/>
          </p:cNvGrpSpPr>
          <p:nvPr/>
        </p:nvGrpSpPr>
        <p:grpSpPr bwMode="auto">
          <a:xfrm>
            <a:off x="5898297" y="6289558"/>
            <a:ext cx="533400" cy="533400"/>
            <a:chOff x="1824" y="2736"/>
            <a:chExt cx="336" cy="336"/>
          </a:xfrm>
        </p:grpSpPr>
        <p:sp>
          <p:nvSpPr>
            <p:cNvPr id="11" name="Oval 11">
              <a:extLst>
                <a:ext uri="{FF2B5EF4-FFF2-40B4-BE49-F238E27FC236}">
                  <a16:creationId xmlns:a16="http://schemas.microsoft.com/office/drawing/2014/main" id="{160C857E-793D-16BB-EDCA-730877C5124B}"/>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 name="Text Box 12">
              <a:extLst>
                <a:ext uri="{FF2B5EF4-FFF2-40B4-BE49-F238E27FC236}">
                  <a16:creationId xmlns:a16="http://schemas.microsoft.com/office/drawing/2014/main" id="{07C19B5E-9DCD-794B-F62C-D2371F52BDF2}"/>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a:ln>
                    <a:noFill/>
                  </a:ln>
                  <a:solidFill>
                    <a:srgbClr val="000000"/>
                  </a:solidFill>
                  <a:effectLst/>
                  <a:uLnTx/>
                  <a:uFillTx/>
                  <a:latin typeface="Arial" panose="020B0604020202020204" pitchFamily="34" charset="0"/>
                </a:rPr>
                <a:t>C</a:t>
              </a:r>
            </a:p>
          </p:txBody>
        </p:sp>
      </p:grpSp>
      <p:sp>
        <p:nvSpPr>
          <p:cNvPr id="13" name="Line 19">
            <a:extLst>
              <a:ext uri="{FF2B5EF4-FFF2-40B4-BE49-F238E27FC236}">
                <a16:creationId xmlns:a16="http://schemas.microsoft.com/office/drawing/2014/main" id="{B5C45A3E-0BC9-24D7-E20B-BECB6E0CA4F2}"/>
              </a:ext>
            </a:extLst>
          </p:cNvPr>
          <p:cNvSpPr>
            <a:spLocks noChangeShapeType="1"/>
          </p:cNvSpPr>
          <p:nvPr/>
        </p:nvSpPr>
        <p:spPr bwMode="auto">
          <a:xfrm flipV="1">
            <a:off x="5212497" y="5070358"/>
            <a:ext cx="762000" cy="53340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14" name="Line 20">
            <a:extLst>
              <a:ext uri="{FF2B5EF4-FFF2-40B4-BE49-F238E27FC236}">
                <a16:creationId xmlns:a16="http://schemas.microsoft.com/office/drawing/2014/main" id="{60C215EB-E943-475F-47CB-A8146EB85205}"/>
              </a:ext>
            </a:extLst>
          </p:cNvPr>
          <p:cNvSpPr>
            <a:spLocks noChangeShapeType="1"/>
          </p:cNvSpPr>
          <p:nvPr/>
        </p:nvSpPr>
        <p:spPr bwMode="auto">
          <a:xfrm>
            <a:off x="5212497" y="5984758"/>
            <a:ext cx="723900" cy="49394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defTabSz="914400" fontAlgn="base">
              <a:spcBef>
                <a:spcPct val="0"/>
              </a:spcBef>
              <a:spcAft>
                <a:spcPct val="0"/>
              </a:spcAft>
            </a:pPr>
            <a:endParaRPr lang="en-SE" kern="0">
              <a:solidFill>
                <a:srgbClr val="000000"/>
              </a:solidFill>
              <a:latin typeface="Arial" panose="020B0604020202020204" pitchFamily="34" charset="0"/>
            </a:endParaRPr>
          </a:p>
        </p:txBody>
      </p:sp>
      <p:sp>
        <p:nvSpPr>
          <p:cNvPr id="15" name="Text Box 26">
            <a:extLst>
              <a:ext uri="{FF2B5EF4-FFF2-40B4-BE49-F238E27FC236}">
                <a16:creationId xmlns:a16="http://schemas.microsoft.com/office/drawing/2014/main" id="{4E84A7B8-E183-D732-375F-847B0F6607D5}"/>
              </a:ext>
            </a:extLst>
          </p:cNvPr>
          <p:cNvSpPr txBox="1">
            <a:spLocks noChangeArrowheads="1"/>
          </p:cNvSpPr>
          <p:nvPr/>
        </p:nvSpPr>
        <p:spPr bwMode="auto">
          <a:xfrm>
            <a:off x="5356358" y="6151446"/>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a:solidFill>
                  <a:srgbClr val="000000"/>
                </a:solidFill>
                <a:latin typeface="Arial" panose="020B0604020202020204" pitchFamily="34" charset="0"/>
              </a:rPr>
              <a:t>1</a:t>
            </a:r>
          </a:p>
        </p:txBody>
      </p:sp>
      <p:sp>
        <p:nvSpPr>
          <p:cNvPr id="16" name="Text Box 28">
            <a:extLst>
              <a:ext uri="{FF2B5EF4-FFF2-40B4-BE49-F238E27FC236}">
                <a16:creationId xmlns:a16="http://schemas.microsoft.com/office/drawing/2014/main" id="{8268B542-FDE0-7F3F-37F5-676A9D808636}"/>
              </a:ext>
            </a:extLst>
          </p:cNvPr>
          <p:cNvSpPr txBox="1">
            <a:spLocks noChangeArrowheads="1"/>
          </p:cNvSpPr>
          <p:nvPr/>
        </p:nvSpPr>
        <p:spPr bwMode="auto">
          <a:xfrm>
            <a:off x="5212497" y="4991538"/>
            <a:ext cx="571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10</a:t>
            </a:r>
          </a:p>
        </p:txBody>
      </p:sp>
      <p:grpSp>
        <p:nvGrpSpPr>
          <p:cNvPr id="17" name="Group 7">
            <a:extLst>
              <a:ext uri="{FF2B5EF4-FFF2-40B4-BE49-F238E27FC236}">
                <a16:creationId xmlns:a16="http://schemas.microsoft.com/office/drawing/2014/main" id="{3E16E587-70AC-B55E-DBD8-4366E7386250}"/>
              </a:ext>
            </a:extLst>
          </p:cNvPr>
          <p:cNvGrpSpPr>
            <a:grpSpLocks/>
          </p:cNvGrpSpPr>
          <p:nvPr/>
        </p:nvGrpSpPr>
        <p:grpSpPr bwMode="auto">
          <a:xfrm>
            <a:off x="7079397" y="5448604"/>
            <a:ext cx="533400" cy="533400"/>
            <a:chOff x="1824" y="2736"/>
            <a:chExt cx="336" cy="336"/>
          </a:xfrm>
        </p:grpSpPr>
        <p:sp>
          <p:nvSpPr>
            <p:cNvPr id="18" name="Oval 8">
              <a:extLst>
                <a:ext uri="{FF2B5EF4-FFF2-40B4-BE49-F238E27FC236}">
                  <a16:creationId xmlns:a16="http://schemas.microsoft.com/office/drawing/2014/main" id="{94F459F0-E2B9-1A99-C235-18ED0A73FD87}"/>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9" name="Text Box 9">
              <a:extLst>
                <a:ext uri="{FF2B5EF4-FFF2-40B4-BE49-F238E27FC236}">
                  <a16:creationId xmlns:a16="http://schemas.microsoft.com/office/drawing/2014/main" id="{722B00AC-3C05-6393-40C5-8C6D3FEC296A}"/>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D</a:t>
              </a:r>
            </a:p>
          </p:txBody>
        </p:sp>
      </p:grpSp>
      <p:sp>
        <p:nvSpPr>
          <p:cNvPr id="20" name="Line 19">
            <a:extLst>
              <a:ext uri="{FF2B5EF4-FFF2-40B4-BE49-F238E27FC236}">
                <a16:creationId xmlns:a16="http://schemas.microsoft.com/office/drawing/2014/main" id="{BFBA6846-A9C3-4353-6FFA-0BB0925006CB}"/>
              </a:ext>
            </a:extLst>
          </p:cNvPr>
          <p:cNvSpPr>
            <a:spLocks noChangeShapeType="1"/>
          </p:cNvSpPr>
          <p:nvPr/>
        </p:nvSpPr>
        <p:spPr bwMode="auto">
          <a:xfrm>
            <a:off x="6431697" y="5047344"/>
            <a:ext cx="685801" cy="533399"/>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1" name="Line 19">
            <a:extLst>
              <a:ext uri="{FF2B5EF4-FFF2-40B4-BE49-F238E27FC236}">
                <a16:creationId xmlns:a16="http://schemas.microsoft.com/office/drawing/2014/main" id="{944B1584-5B59-31CF-714A-75F16B25014F}"/>
              </a:ext>
            </a:extLst>
          </p:cNvPr>
          <p:cNvSpPr>
            <a:spLocks noChangeShapeType="1"/>
          </p:cNvSpPr>
          <p:nvPr/>
        </p:nvSpPr>
        <p:spPr bwMode="auto">
          <a:xfrm flipV="1">
            <a:off x="6443987" y="5905805"/>
            <a:ext cx="711610" cy="572893"/>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2" name="Text Box 28">
            <a:extLst>
              <a:ext uri="{FF2B5EF4-FFF2-40B4-BE49-F238E27FC236}">
                <a16:creationId xmlns:a16="http://schemas.microsoft.com/office/drawing/2014/main" id="{BB638846-53C5-C5DC-28E2-91EEEC24316E}"/>
              </a:ext>
            </a:extLst>
          </p:cNvPr>
          <p:cNvSpPr txBox="1">
            <a:spLocks noChangeArrowheads="1"/>
          </p:cNvSpPr>
          <p:nvPr/>
        </p:nvSpPr>
        <p:spPr bwMode="auto">
          <a:xfrm>
            <a:off x="6603147" y="4991538"/>
            <a:ext cx="819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-20</a:t>
            </a:r>
          </a:p>
        </p:txBody>
      </p:sp>
      <p:sp>
        <p:nvSpPr>
          <p:cNvPr id="23" name="Text Box 26">
            <a:extLst>
              <a:ext uri="{FF2B5EF4-FFF2-40B4-BE49-F238E27FC236}">
                <a16:creationId xmlns:a16="http://schemas.microsoft.com/office/drawing/2014/main" id="{FFECBFE4-7B4D-59D8-D0AC-56F069B29817}"/>
              </a:ext>
            </a:extLst>
          </p:cNvPr>
          <p:cNvSpPr txBox="1">
            <a:spLocks noChangeArrowheads="1"/>
          </p:cNvSpPr>
          <p:nvPr/>
        </p:nvSpPr>
        <p:spPr bwMode="auto">
          <a:xfrm>
            <a:off x="6757143" y="6111986"/>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1</a:t>
            </a:r>
          </a:p>
        </p:txBody>
      </p:sp>
      <mc:AlternateContent xmlns:mc="http://schemas.openxmlformats.org/markup-compatibility/2006" xmlns:a14="http://schemas.microsoft.com/office/drawing/2010/main">
        <mc:Choice Requires="a14">
          <p:graphicFrame>
            <p:nvGraphicFramePr>
              <p:cNvPr id="24" name="Content Placeholder 4">
                <a:extLst>
                  <a:ext uri="{FF2B5EF4-FFF2-40B4-BE49-F238E27FC236}">
                    <a16:creationId xmlns:a16="http://schemas.microsoft.com/office/drawing/2014/main" id="{E65B656A-4ADF-CD6F-4A0A-DD5A963C918C}"/>
                  </a:ext>
                </a:extLst>
              </p:cNvPr>
              <p:cNvGraphicFramePr>
                <a:graphicFrameLocks/>
              </p:cNvGraphicFramePr>
              <p:nvPr/>
            </p:nvGraphicFramePr>
            <p:xfrm>
              <a:off x="179822" y="1330452"/>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B</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C</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1688964126"/>
                      </a:ext>
                    </a:extLst>
                  </a:tr>
                </a:tbl>
              </a:graphicData>
            </a:graphic>
          </p:graphicFrame>
        </mc:Choice>
        <mc:Fallback xmlns="">
          <p:graphicFrame>
            <p:nvGraphicFramePr>
              <p:cNvPr id="24" name="Content Placeholder 4">
                <a:extLst>
                  <a:ext uri="{FF2B5EF4-FFF2-40B4-BE49-F238E27FC236}">
                    <a16:creationId xmlns:a16="http://schemas.microsoft.com/office/drawing/2014/main" id="{E65B656A-4ADF-CD6F-4A0A-DD5A963C918C}"/>
                  </a:ext>
                </a:extLst>
              </p:cNvPr>
              <p:cNvGraphicFramePr>
                <a:graphicFrameLocks/>
              </p:cNvGraphicFramePr>
              <p:nvPr/>
            </p:nvGraphicFramePr>
            <p:xfrm>
              <a:off x="179822" y="1330452"/>
              <a:ext cx="1408679" cy="222504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B</a:t>
                          </a:r>
                          <a:endParaRPr lang="en-SE" dirty="0"/>
                        </a:p>
                      </a:txBody>
                      <a:tcPr/>
                    </a:tc>
                    <a:tc>
                      <a:txBody>
                        <a:bodyPr/>
                        <a:lstStyle/>
                        <a:p>
                          <a:endParaRPr lang="en-SE"/>
                        </a:p>
                      </a:txBody>
                      <a:tcPr>
                        <a:blipFill>
                          <a:blip r:embed="rId3"/>
                          <a:stretch>
                            <a:fillRect l="-100000" t="-208197" r="-107792" b="-322951"/>
                          </a:stretch>
                        </a:blipFill>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C</a:t>
                          </a:r>
                          <a:endParaRPr lang="en-SE" dirty="0"/>
                        </a:p>
                      </a:txBody>
                      <a:tcPr/>
                    </a:tc>
                    <a:tc>
                      <a:txBody>
                        <a:bodyPr/>
                        <a:lstStyle/>
                        <a:p>
                          <a:endParaRPr lang="en-SE"/>
                        </a:p>
                      </a:txBody>
                      <a:tcPr>
                        <a:blipFill>
                          <a:blip r:embed="rId3"/>
                          <a:stretch>
                            <a:fillRect l="-100000" t="-308197" r="-107792" b="-222951"/>
                          </a:stretch>
                        </a:blipFill>
                      </a:tcPr>
                    </a:tc>
                    <a:tc>
                      <a:txBody>
                        <a:bodyPr/>
                        <a:lstStyle/>
                        <a:p>
                          <a:pPr algn="ctr"/>
                          <a:endParaRPr lang="en-SE" dirty="0"/>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endParaRPr lang="en-SE"/>
                        </a:p>
                      </a:txBody>
                      <a:tcPr>
                        <a:blipFill>
                          <a:blip r:embed="rId3"/>
                          <a:stretch>
                            <a:fillRect l="-100000" t="-408197" r="-107792" b="-122951"/>
                          </a:stretch>
                        </a:blipFill>
                      </a:tcPr>
                    </a:tc>
                    <a:tc>
                      <a:txBody>
                        <a:bodyPr/>
                        <a:lstStyle/>
                        <a:p>
                          <a:pPr algn="ctr"/>
                          <a:endParaRPr lang="en-SE" dirty="0"/>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endParaRPr lang="en-SE"/>
                        </a:p>
                      </a:txBody>
                      <a:tcPr>
                        <a:blipFill>
                          <a:blip r:embed="rId3"/>
                          <a:stretch>
                            <a:fillRect l="-100000" t="-508197" r="-107792" b="-22951"/>
                          </a:stretch>
                        </a:blipFill>
                      </a:tcPr>
                    </a:tc>
                    <a:tc>
                      <a:txBody>
                        <a:bodyPr/>
                        <a:lstStyle/>
                        <a:p>
                          <a:pPr algn="ctr"/>
                          <a:endParaRPr lang="en-SE" dirty="0"/>
                        </a:p>
                      </a:txBody>
                      <a:tcPr/>
                    </a:tc>
                    <a:extLst>
                      <a:ext uri="{0D108BD9-81ED-4DB2-BD59-A6C34878D82A}">
                        <a16:rowId xmlns:a16="http://schemas.microsoft.com/office/drawing/2014/main" val="1688964126"/>
                      </a:ext>
                    </a:extLst>
                  </a:tr>
                </a:tbl>
              </a:graphicData>
            </a:graphic>
          </p:graphicFrame>
        </mc:Fallback>
      </mc:AlternateContent>
      <p:sp>
        <p:nvSpPr>
          <p:cNvPr id="25" name="Arrow: Right 24">
            <a:extLst>
              <a:ext uri="{FF2B5EF4-FFF2-40B4-BE49-F238E27FC236}">
                <a16:creationId xmlns:a16="http://schemas.microsoft.com/office/drawing/2014/main" id="{9827B119-FA8B-76A2-1936-6EF48B4B4D84}"/>
              </a:ext>
            </a:extLst>
          </p:cNvPr>
          <p:cNvSpPr/>
          <p:nvPr/>
        </p:nvSpPr>
        <p:spPr>
          <a:xfrm>
            <a:off x="1687099" y="2064740"/>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6" name="TextBox 25">
            <a:extLst>
              <a:ext uri="{FF2B5EF4-FFF2-40B4-BE49-F238E27FC236}">
                <a16:creationId xmlns:a16="http://schemas.microsoft.com/office/drawing/2014/main" id="{EEA0C19E-8859-9D83-76D6-30953EB4CF23}"/>
              </a:ext>
            </a:extLst>
          </p:cNvPr>
          <p:cNvSpPr txBox="1"/>
          <p:nvPr/>
        </p:nvSpPr>
        <p:spPr>
          <a:xfrm>
            <a:off x="1667800" y="1762682"/>
            <a:ext cx="774572" cy="369332"/>
          </a:xfrm>
          <a:prstGeom prst="rect">
            <a:avLst/>
          </a:prstGeom>
          <a:noFill/>
        </p:spPr>
        <p:txBody>
          <a:bodyPr wrap="none" rtlCol="0">
            <a:spAutoFit/>
          </a:bodyPr>
          <a:lstStyle/>
          <a:p>
            <a:pPr algn="ctr"/>
            <a:r>
              <a:rPr lang="en-GB" dirty="0"/>
              <a:t>Visit A</a:t>
            </a:r>
            <a:endParaRPr lang="en-SE" dirty="0"/>
          </a:p>
        </p:txBody>
      </p:sp>
      <p:sp>
        <p:nvSpPr>
          <p:cNvPr id="27" name="Arrow: Right 26">
            <a:extLst>
              <a:ext uri="{FF2B5EF4-FFF2-40B4-BE49-F238E27FC236}">
                <a16:creationId xmlns:a16="http://schemas.microsoft.com/office/drawing/2014/main" id="{E7B85C4E-F817-0B16-41B8-18DD6E91C5E0}"/>
              </a:ext>
            </a:extLst>
          </p:cNvPr>
          <p:cNvSpPr/>
          <p:nvPr/>
        </p:nvSpPr>
        <p:spPr>
          <a:xfrm>
            <a:off x="4173513" y="2064740"/>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8" name="TextBox 27">
            <a:extLst>
              <a:ext uri="{FF2B5EF4-FFF2-40B4-BE49-F238E27FC236}">
                <a16:creationId xmlns:a16="http://schemas.microsoft.com/office/drawing/2014/main" id="{B9BF3147-E4AF-2987-FAE7-B2ABDCC9B120}"/>
              </a:ext>
            </a:extLst>
          </p:cNvPr>
          <p:cNvSpPr txBox="1"/>
          <p:nvPr/>
        </p:nvSpPr>
        <p:spPr>
          <a:xfrm>
            <a:off x="4172646" y="1762682"/>
            <a:ext cx="774572" cy="369332"/>
          </a:xfrm>
          <a:prstGeom prst="rect">
            <a:avLst/>
          </a:prstGeom>
          <a:noFill/>
        </p:spPr>
        <p:txBody>
          <a:bodyPr wrap="none" rtlCol="0">
            <a:spAutoFit/>
          </a:bodyPr>
          <a:lstStyle/>
          <a:p>
            <a:pPr algn="ctr"/>
            <a:r>
              <a:rPr lang="en-GB" dirty="0"/>
              <a:t>Visit C</a:t>
            </a:r>
            <a:endParaRPr lang="en-SE" dirty="0"/>
          </a:p>
        </p:txBody>
      </p:sp>
      <mc:AlternateContent xmlns:mc="http://schemas.openxmlformats.org/markup-compatibility/2006" xmlns:a14="http://schemas.microsoft.com/office/drawing/2010/main">
        <mc:Choice Requires="a14">
          <p:graphicFrame>
            <p:nvGraphicFramePr>
              <p:cNvPr id="29" name="Content Placeholder 4">
                <a:extLst>
                  <a:ext uri="{FF2B5EF4-FFF2-40B4-BE49-F238E27FC236}">
                    <a16:creationId xmlns:a16="http://schemas.microsoft.com/office/drawing/2014/main" id="{3027AB59-3065-59BF-487D-C4D7BD58B83D}"/>
                  </a:ext>
                </a:extLst>
              </p:cNvPr>
              <p:cNvGraphicFramePr>
                <a:graphicFrameLocks/>
              </p:cNvGraphicFramePr>
              <p:nvPr/>
            </p:nvGraphicFramePr>
            <p:xfrm>
              <a:off x="2623593" y="1330452"/>
              <a:ext cx="1462045" cy="222504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rgbClr val="FF0000"/>
                              </a:solidFill>
                            </a:rPr>
                            <a:t>10</a:t>
                          </a:r>
                          <a:endParaRPr lang="en-SE" dirty="0">
                            <a:solidFill>
                              <a:srgbClr val="FF0000"/>
                            </a:solidFill>
                          </a:endParaRPr>
                        </a:p>
                      </a:txBody>
                      <a:tcPr/>
                    </a:tc>
                    <a:tc>
                      <a:txBody>
                        <a:bodyPr/>
                        <a:lstStyle/>
                        <a:p>
                          <a:pPr algn="ctr"/>
                          <a:r>
                            <a:rPr lang="en-GB" dirty="0">
                              <a:solidFill>
                                <a:srgbClr val="FF0000"/>
                              </a:solidFill>
                            </a:rPr>
                            <a:t>A</a:t>
                          </a:r>
                          <a:endParaRPr lang="en-SE" dirty="0">
                            <a:solidFill>
                              <a:srgbClr val="FF0000"/>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rgbClr val="FF0000"/>
                              </a:solidFill>
                            </a:rPr>
                            <a:t>1</a:t>
                          </a:r>
                          <a:endParaRPr lang="en-SE" dirty="0">
                            <a:solidFill>
                              <a:srgbClr val="FF0000"/>
                            </a:solidFill>
                          </a:endParaRPr>
                        </a:p>
                      </a:txBody>
                      <a:tcPr/>
                    </a:tc>
                    <a:tc>
                      <a:txBody>
                        <a:bodyPr/>
                        <a:lstStyle/>
                        <a:p>
                          <a:pPr algn="ctr"/>
                          <a:r>
                            <a:rPr lang="en-GB" dirty="0">
                              <a:solidFill>
                                <a:srgbClr val="FF0000"/>
                              </a:solidFill>
                            </a:rPr>
                            <a:t>A</a:t>
                          </a:r>
                          <a:endParaRPr lang="en-SE" dirty="0">
                            <a:solidFill>
                              <a:srgbClr val="FF0000"/>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785280513"/>
                      </a:ext>
                    </a:extLst>
                  </a:tr>
                </a:tbl>
              </a:graphicData>
            </a:graphic>
          </p:graphicFrame>
        </mc:Choice>
        <mc:Fallback xmlns="">
          <p:graphicFrame>
            <p:nvGraphicFramePr>
              <p:cNvPr id="29" name="Content Placeholder 4">
                <a:extLst>
                  <a:ext uri="{FF2B5EF4-FFF2-40B4-BE49-F238E27FC236}">
                    <a16:creationId xmlns:a16="http://schemas.microsoft.com/office/drawing/2014/main" id="{3027AB59-3065-59BF-487D-C4D7BD58B83D}"/>
                  </a:ext>
                </a:extLst>
              </p:cNvPr>
              <p:cNvGraphicFramePr>
                <a:graphicFrameLocks/>
              </p:cNvGraphicFramePr>
              <p:nvPr/>
            </p:nvGraphicFramePr>
            <p:xfrm>
              <a:off x="2623593" y="1330452"/>
              <a:ext cx="1462045" cy="222504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rgbClr val="FF0000"/>
                              </a:solidFill>
                            </a:rPr>
                            <a:t>10</a:t>
                          </a:r>
                          <a:endParaRPr lang="en-SE" dirty="0">
                            <a:solidFill>
                              <a:srgbClr val="FF0000"/>
                            </a:solidFill>
                          </a:endParaRPr>
                        </a:p>
                      </a:txBody>
                      <a:tcPr/>
                    </a:tc>
                    <a:tc>
                      <a:txBody>
                        <a:bodyPr/>
                        <a:lstStyle/>
                        <a:p>
                          <a:pPr algn="ctr"/>
                          <a:r>
                            <a:rPr lang="en-GB" dirty="0">
                              <a:solidFill>
                                <a:srgbClr val="FF0000"/>
                              </a:solidFill>
                            </a:rPr>
                            <a:t>A</a:t>
                          </a:r>
                          <a:endParaRPr lang="en-SE" dirty="0">
                            <a:solidFill>
                              <a:srgbClr val="FF0000"/>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rgbClr val="FF0000"/>
                              </a:solidFill>
                            </a:rPr>
                            <a:t>1</a:t>
                          </a:r>
                          <a:endParaRPr lang="en-SE" dirty="0">
                            <a:solidFill>
                              <a:srgbClr val="FF0000"/>
                            </a:solidFill>
                          </a:endParaRPr>
                        </a:p>
                      </a:txBody>
                      <a:tcPr/>
                    </a:tc>
                    <a:tc>
                      <a:txBody>
                        <a:bodyPr/>
                        <a:lstStyle/>
                        <a:p>
                          <a:pPr algn="ctr"/>
                          <a:r>
                            <a:rPr lang="en-GB" dirty="0">
                              <a:solidFill>
                                <a:srgbClr val="FF0000"/>
                              </a:solidFill>
                            </a:rPr>
                            <a:t>A</a:t>
                          </a:r>
                          <a:endParaRPr lang="en-SE" dirty="0">
                            <a:solidFill>
                              <a:srgbClr val="FF0000"/>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endParaRPr lang="en-SE"/>
                        </a:p>
                      </a:txBody>
                      <a:tcPr>
                        <a:blipFill>
                          <a:blip r:embed="rId4"/>
                          <a:stretch>
                            <a:fillRect l="-100000" t="-408197" r="-107500" b="-122951"/>
                          </a:stretch>
                        </a:blipFill>
                      </a:tcPr>
                    </a:tc>
                    <a:tc>
                      <a:txBody>
                        <a:bodyPr/>
                        <a:lstStyle/>
                        <a:p>
                          <a:pPr algn="ctr"/>
                          <a:endParaRPr lang="en-SE" dirty="0"/>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endParaRPr lang="en-SE"/>
                        </a:p>
                      </a:txBody>
                      <a:tcPr>
                        <a:blipFill>
                          <a:blip r:embed="rId4"/>
                          <a:stretch>
                            <a:fillRect l="-100000" t="-508197" r="-107500" b="-22951"/>
                          </a:stretch>
                        </a:blipFill>
                      </a:tcPr>
                    </a:tc>
                    <a:tc>
                      <a:txBody>
                        <a:bodyPr/>
                        <a:lstStyle/>
                        <a:p>
                          <a:pPr algn="ctr"/>
                          <a:endParaRPr lang="en-SE" dirty="0"/>
                        </a:p>
                      </a:txBody>
                      <a:tcPr/>
                    </a:tc>
                    <a:extLst>
                      <a:ext uri="{0D108BD9-81ED-4DB2-BD59-A6C34878D82A}">
                        <a16:rowId xmlns:a16="http://schemas.microsoft.com/office/drawing/2014/main" val="37852805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8" name="Content Placeholder 4">
                <a:extLst>
                  <a:ext uri="{FF2B5EF4-FFF2-40B4-BE49-F238E27FC236}">
                    <a16:creationId xmlns:a16="http://schemas.microsoft.com/office/drawing/2014/main" id="{A1B213F5-8073-6685-E3C3-6C8740168230}"/>
                  </a:ext>
                </a:extLst>
              </p:cNvPr>
              <p:cNvGraphicFramePr>
                <a:graphicFrameLocks/>
              </p:cNvGraphicFramePr>
              <p:nvPr>
                <p:extLst>
                  <p:ext uri="{D42A27DB-BD31-4B8C-83A1-F6EECF244321}">
                    <p14:modId xmlns:p14="http://schemas.microsoft.com/office/powerpoint/2010/main" val="2866220894"/>
                  </p:ext>
                </p:extLst>
              </p:nvPr>
            </p:nvGraphicFramePr>
            <p:xfrm>
              <a:off x="5077384" y="1330452"/>
              <a:ext cx="1462045" cy="222504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r>
                            <a:rPr lang="en-GB" dirty="0">
                              <a:solidFill>
                                <a:srgbClr val="FF0000"/>
                              </a:solidFill>
                            </a:rPr>
                            <a:t>2</a:t>
                          </a:r>
                          <a:endParaRPr lang="en-SE" dirty="0">
                            <a:solidFill>
                              <a:srgbClr val="FF0000"/>
                            </a:solidFill>
                          </a:endParaRPr>
                        </a:p>
                      </a:txBody>
                      <a:tcPr/>
                    </a:tc>
                    <a:tc>
                      <a:txBody>
                        <a:bodyPr/>
                        <a:lstStyle/>
                        <a:p>
                          <a:pPr algn="ctr"/>
                          <a:r>
                            <a:rPr lang="en-GB" dirty="0">
                              <a:solidFill>
                                <a:srgbClr val="FF0000"/>
                              </a:solidFill>
                            </a:rPr>
                            <a:t>C</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1767273385"/>
                      </a:ext>
                    </a:extLst>
                  </a:tr>
                </a:tbl>
              </a:graphicData>
            </a:graphic>
          </p:graphicFrame>
        </mc:Choice>
        <mc:Fallback xmlns="">
          <p:graphicFrame>
            <p:nvGraphicFramePr>
              <p:cNvPr id="38" name="Content Placeholder 4">
                <a:extLst>
                  <a:ext uri="{FF2B5EF4-FFF2-40B4-BE49-F238E27FC236}">
                    <a16:creationId xmlns:a16="http://schemas.microsoft.com/office/drawing/2014/main" id="{A1B213F5-8073-6685-E3C3-6C8740168230}"/>
                  </a:ext>
                </a:extLst>
              </p:cNvPr>
              <p:cNvGraphicFramePr>
                <a:graphicFrameLocks/>
              </p:cNvGraphicFramePr>
              <p:nvPr>
                <p:extLst>
                  <p:ext uri="{D42A27DB-BD31-4B8C-83A1-F6EECF244321}">
                    <p14:modId xmlns:p14="http://schemas.microsoft.com/office/powerpoint/2010/main" val="2866220894"/>
                  </p:ext>
                </p:extLst>
              </p:nvPr>
            </p:nvGraphicFramePr>
            <p:xfrm>
              <a:off x="5077384" y="1330452"/>
              <a:ext cx="1462045" cy="222504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r>
                            <a:rPr lang="en-GB" dirty="0">
                              <a:solidFill>
                                <a:srgbClr val="FF0000"/>
                              </a:solidFill>
                            </a:rPr>
                            <a:t>2</a:t>
                          </a:r>
                          <a:endParaRPr lang="en-SE" dirty="0">
                            <a:solidFill>
                              <a:srgbClr val="FF0000"/>
                            </a:solidFill>
                          </a:endParaRPr>
                        </a:p>
                      </a:txBody>
                      <a:tcPr/>
                    </a:tc>
                    <a:tc>
                      <a:txBody>
                        <a:bodyPr/>
                        <a:lstStyle/>
                        <a:p>
                          <a:pPr algn="ctr"/>
                          <a:r>
                            <a:rPr lang="en-GB" dirty="0">
                              <a:solidFill>
                                <a:srgbClr val="FF0000"/>
                              </a:solidFill>
                            </a:rPr>
                            <a:t>C</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endParaRPr lang="en-SE"/>
                        </a:p>
                      </a:txBody>
                      <a:tcPr>
                        <a:blipFill>
                          <a:blip r:embed="rId5"/>
                          <a:stretch>
                            <a:fillRect l="-100000" t="-508197" r="-107500" b="-22951"/>
                          </a:stretch>
                        </a:blipFill>
                      </a:tcPr>
                    </a:tc>
                    <a:tc>
                      <a:txBody>
                        <a:bodyPr/>
                        <a:lstStyle/>
                        <a:p>
                          <a:pPr algn="ctr"/>
                          <a:endParaRPr lang="en-SE" dirty="0"/>
                        </a:p>
                      </a:txBody>
                      <a:tcPr/>
                    </a:tc>
                    <a:extLst>
                      <a:ext uri="{0D108BD9-81ED-4DB2-BD59-A6C34878D82A}">
                        <a16:rowId xmlns:a16="http://schemas.microsoft.com/office/drawing/2014/main" val="1767273385"/>
                      </a:ext>
                    </a:extLst>
                  </a:tr>
                </a:tbl>
              </a:graphicData>
            </a:graphic>
          </p:graphicFrame>
        </mc:Fallback>
      </mc:AlternateContent>
      <p:grpSp>
        <p:nvGrpSpPr>
          <p:cNvPr id="30" name="Group 7">
            <a:extLst>
              <a:ext uri="{FF2B5EF4-FFF2-40B4-BE49-F238E27FC236}">
                <a16:creationId xmlns:a16="http://schemas.microsoft.com/office/drawing/2014/main" id="{41D9B1DB-1E28-9D22-5B5E-BDDB344A1959}"/>
              </a:ext>
            </a:extLst>
          </p:cNvPr>
          <p:cNvGrpSpPr>
            <a:grpSpLocks/>
          </p:cNvGrpSpPr>
          <p:nvPr/>
        </p:nvGrpSpPr>
        <p:grpSpPr bwMode="auto">
          <a:xfrm>
            <a:off x="8243265" y="5448604"/>
            <a:ext cx="533400" cy="533400"/>
            <a:chOff x="1824" y="2736"/>
            <a:chExt cx="336" cy="336"/>
          </a:xfrm>
        </p:grpSpPr>
        <p:sp>
          <p:nvSpPr>
            <p:cNvPr id="31" name="Oval 8">
              <a:extLst>
                <a:ext uri="{FF2B5EF4-FFF2-40B4-BE49-F238E27FC236}">
                  <a16:creationId xmlns:a16="http://schemas.microsoft.com/office/drawing/2014/main" id="{697A80BC-4D20-8E77-4CFC-13E540565213}"/>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2" name="Text Box 9">
              <a:extLst>
                <a:ext uri="{FF2B5EF4-FFF2-40B4-BE49-F238E27FC236}">
                  <a16:creationId xmlns:a16="http://schemas.microsoft.com/office/drawing/2014/main" id="{AE69BCDD-D969-D4C7-3AC8-7FDD9BC73D58}"/>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E</a:t>
              </a:r>
            </a:p>
          </p:txBody>
        </p:sp>
      </p:grpSp>
      <p:sp>
        <p:nvSpPr>
          <p:cNvPr id="33" name="Line 19">
            <a:extLst>
              <a:ext uri="{FF2B5EF4-FFF2-40B4-BE49-F238E27FC236}">
                <a16:creationId xmlns:a16="http://schemas.microsoft.com/office/drawing/2014/main" id="{EBB5D37B-FDF6-DB05-DB72-05A09049C742}"/>
              </a:ext>
            </a:extLst>
          </p:cNvPr>
          <p:cNvSpPr>
            <a:spLocks noChangeShapeType="1"/>
          </p:cNvSpPr>
          <p:nvPr/>
        </p:nvSpPr>
        <p:spPr bwMode="auto">
          <a:xfrm>
            <a:off x="7585683" y="5750756"/>
            <a:ext cx="674814" cy="1"/>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34" name="Text Box 26">
            <a:extLst>
              <a:ext uri="{FF2B5EF4-FFF2-40B4-BE49-F238E27FC236}">
                <a16:creationId xmlns:a16="http://schemas.microsoft.com/office/drawing/2014/main" id="{4877B128-DA0B-92E0-B404-7BEE2806370A}"/>
              </a:ext>
            </a:extLst>
          </p:cNvPr>
          <p:cNvSpPr txBox="1">
            <a:spLocks noChangeArrowheads="1"/>
          </p:cNvSpPr>
          <p:nvPr/>
        </p:nvSpPr>
        <p:spPr bwMode="auto">
          <a:xfrm>
            <a:off x="7780854" y="5427546"/>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1</a:t>
            </a:r>
          </a:p>
        </p:txBody>
      </p:sp>
      <p:sp>
        <p:nvSpPr>
          <p:cNvPr id="40" name="Arrow: Right 39">
            <a:extLst>
              <a:ext uri="{FF2B5EF4-FFF2-40B4-BE49-F238E27FC236}">
                <a16:creationId xmlns:a16="http://schemas.microsoft.com/office/drawing/2014/main" id="{F2BDBDA7-AB11-EA84-C22F-35BE78316B7C}"/>
              </a:ext>
            </a:extLst>
          </p:cNvPr>
          <p:cNvSpPr/>
          <p:nvPr/>
        </p:nvSpPr>
        <p:spPr>
          <a:xfrm>
            <a:off x="6643041" y="2092413"/>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41" name="TextBox 40">
            <a:extLst>
              <a:ext uri="{FF2B5EF4-FFF2-40B4-BE49-F238E27FC236}">
                <a16:creationId xmlns:a16="http://schemas.microsoft.com/office/drawing/2014/main" id="{42AF7ABC-13DC-4140-5A2F-EEB4C908B988}"/>
              </a:ext>
            </a:extLst>
          </p:cNvPr>
          <p:cNvSpPr txBox="1"/>
          <p:nvPr/>
        </p:nvSpPr>
        <p:spPr>
          <a:xfrm>
            <a:off x="6642174" y="1790355"/>
            <a:ext cx="774572" cy="369332"/>
          </a:xfrm>
          <a:prstGeom prst="rect">
            <a:avLst/>
          </a:prstGeom>
          <a:noFill/>
        </p:spPr>
        <p:txBody>
          <a:bodyPr wrap="none" rtlCol="0">
            <a:spAutoFit/>
          </a:bodyPr>
          <a:lstStyle/>
          <a:p>
            <a:pPr algn="ctr"/>
            <a:r>
              <a:rPr lang="en-GB" dirty="0"/>
              <a:t>Visit B</a:t>
            </a:r>
            <a:endParaRPr lang="en-SE" dirty="0"/>
          </a:p>
        </p:txBody>
      </p:sp>
      <mc:AlternateContent xmlns:mc="http://schemas.openxmlformats.org/markup-compatibility/2006" xmlns:a14="http://schemas.microsoft.com/office/drawing/2010/main">
        <mc:Choice Requires="a14">
          <p:graphicFrame>
            <p:nvGraphicFramePr>
              <p:cNvPr id="42" name="Content Placeholder 4">
                <a:extLst>
                  <a:ext uri="{FF2B5EF4-FFF2-40B4-BE49-F238E27FC236}">
                    <a16:creationId xmlns:a16="http://schemas.microsoft.com/office/drawing/2014/main" id="{C834422B-7CE2-3496-F33D-52DA6B1568A3}"/>
                  </a:ext>
                </a:extLst>
              </p:cNvPr>
              <p:cNvGraphicFramePr>
                <a:graphicFrameLocks/>
              </p:cNvGraphicFramePr>
              <p:nvPr>
                <p:extLst>
                  <p:ext uri="{D42A27DB-BD31-4B8C-83A1-F6EECF244321}">
                    <p14:modId xmlns:p14="http://schemas.microsoft.com/office/powerpoint/2010/main" val="477050411"/>
                  </p:ext>
                </p:extLst>
              </p:nvPr>
            </p:nvGraphicFramePr>
            <p:xfrm>
              <a:off x="7546912" y="1358125"/>
              <a:ext cx="1462045" cy="222504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r>
                            <a:rPr lang="en-GB" dirty="0">
                              <a:solidFill>
                                <a:srgbClr val="FF0000"/>
                              </a:solidFill>
                            </a:rPr>
                            <a:t>-10</a:t>
                          </a:r>
                          <a:endParaRPr lang="en-SE" dirty="0">
                            <a:solidFill>
                              <a:srgbClr val="FF0000"/>
                            </a:solidFill>
                          </a:endParaRPr>
                        </a:p>
                      </a:txBody>
                      <a:tcPr/>
                    </a:tc>
                    <a:tc>
                      <a:txBody>
                        <a:bodyPr/>
                        <a:lstStyle/>
                        <a:p>
                          <a:pPr algn="ctr"/>
                          <a:r>
                            <a:rPr lang="en-GB" dirty="0">
                              <a:solidFill>
                                <a:srgbClr val="FF0000"/>
                              </a:solidFill>
                            </a:rPr>
                            <a:t>B</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1767273385"/>
                      </a:ext>
                    </a:extLst>
                  </a:tr>
                </a:tbl>
              </a:graphicData>
            </a:graphic>
          </p:graphicFrame>
        </mc:Choice>
        <mc:Fallback xmlns="">
          <p:graphicFrame>
            <p:nvGraphicFramePr>
              <p:cNvPr id="42" name="Content Placeholder 4">
                <a:extLst>
                  <a:ext uri="{FF2B5EF4-FFF2-40B4-BE49-F238E27FC236}">
                    <a16:creationId xmlns:a16="http://schemas.microsoft.com/office/drawing/2014/main" id="{C834422B-7CE2-3496-F33D-52DA6B1568A3}"/>
                  </a:ext>
                </a:extLst>
              </p:cNvPr>
              <p:cNvGraphicFramePr>
                <a:graphicFrameLocks/>
              </p:cNvGraphicFramePr>
              <p:nvPr>
                <p:extLst>
                  <p:ext uri="{D42A27DB-BD31-4B8C-83A1-F6EECF244321}">
                    <p14:modId xmlns:p14="http://schemas.microsoft.com/office/powerpoint/2010/main" val="477050411"/>
                  </p:ext>
                </p:extLst>
              </p:nvPr>
            </p:nvGraphicFramePr>
            <p:xfrm>
              <a:off x="7546912" y="1358125"/>
              <a:ext cx="1462045" cy="222504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r>
                            <a:rPr lang="en-GB" dirty="0">
                              <a:solidFill>
                                <a:srgbClr val="FF0000"/>
                              </a:solidFill>
                            </a:rPr>
                            <a:t>-10</a:t>
                          </a:r>
                          <a:endParaRPr lang="en-SE" dirty="0">
                            <a:solidFill>
                              <a:srgbClr val="FF0000"/>
                            </a:solidFill>
                          </a:endParaRPr>
                        </a:p>
                      </a:txBody>
                      <a:tcPr/>
                    </a:tc>
                    <a:tc>
                      <a:txBody>
                        <a:bodyPr/>
                        <a:lstStyle/>
                        <a:p>
                          <a:pPr algn="ctr"/>
                          <a:r>
                            <a:rPr lang="en-GB" dirty="0">
                              <a:solidFill>
                                <a:srgbClr val="FF0000"/>
                              </a:solidFill>
                            </a:rPr>
                            <a:t>B</a:t>
                          </a:r>
                          <a:endParaRPr lang="en-SE" dirty="0">
                            <a:solidFill>
                              <a:srgbClr val="FF0000"/>
                            </a:solidFill>
                          </a:endParaRPr>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endParaRPr lang="en-SE"/>
                        </a:p>
                      </a:txBody>
                      <a:tcPr>
                        <a:blipFill>
                          <a:blip r:embed="rId6"/>
                          <a:stretch>
                            <a:fillRect l="-102532" t="-508197" r="-110127" b="-24590"/>
                          </a:stretch>
                        </a:blipFill>
                      </a:tcPr>
                    </a:tc>
                    <a:tc>
                      <a:txBody>
                        <a:bodyPr/>
                        <a:lstStyle/>
                        <a:p>
                          <a:pPr algn="ctr"/>
                          <a:endParaRPr lang="en-SE" dirty="0"/>
                        </a:p>
                      </a:txBody>
                      <a:tcPr/>
                    </a:tc>
                    <a:extLst>
                      <a:ext uri="{0D108BD9-81ED-4DB2-BD59-A6C34878D82A}">
                        <a16:rowId xmlns:a16="http://schemas.microsoft.com/office/drawing/2014/main" val="1767273385"/>
                      </a:ext>
                    </a:extLst>
                  </a:tr>
                </a:tbl>
              </a:graphicData>
            </a:graphic>
          </p:graphicFrame>
        </mc:Fallback>
      </mc:AlternateContent>
      <p:graphicFrame>
        <p:nvGraphicFramePr>
          <p:cNvPr id="43" name="Content Placeholder 4">
            <a:extLst>
              <a:ext uri="{FF2B5EF4-FFF2-40B4-BE49-F238E27FC236}">
                <a16:creationId xmlns:a16="http://schemas.microsoft.com/office/drawing/2014/main" id="{0216995B-EDE2-4BB8-9B7A-74A7863FBFB5}"/>
              </a:ext>
            </a:extLst>
          </p:cNvPr>
          <p:cNvGraphicFramePr>
            <a:graphicFrameLocks/>
          </p:cNvGraphicFramePr>
          <p:nvPr/>
        </p:nvGraphicFramePr>
        <p:xfrm>
          <a:off x="123635" y="3957838"/>
          <a:ext cx="1462045" cy="222504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A</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D</a:t>
                      </a:r>
                      <a:endParaRPr lang="en-SE" dirty="0"/>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altLang="zh-CN" dirty="0"/>
                        <a:t>E</a:t>
                      </a:r>
                      <a:endParaRPr lang="en-S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-9</a:t>
                      </a:r>
                      <a:endParaRPr lang="en-SE" dirty="0">
                        <a:solidFill>
                          <a:srgbClr val="FF0000"/>
                        </a:solidFill>
                      </a:endParaRPr>
                    </a:p>
                  </a:txBody>
                  <a:tcPr/>
                </a:tc>
                <a:tc>
                  <a:txBody>
                    <a:bodyPr/>
                    <a:lstStyle/>
                    <a:p>
                      <a:pPr algn="ctr"/>
                      <a:r>
                        <a:rPr lang="en-US" dirty="0">
                          <a:solidFill>
                            <a:srgbClr val="FF0000"/>
                          </a:solidFill>
                        </a:rPr>
                        <a:t>D</a:t>
                      </a:r>
                      <a:endParaRPr lang="en-SE" dirty="0">
                        <a:solidFill>
                          <a:srgbClr val="FF0000"/>
                        </a:solidFill>
                      </a:endParaRPr>
                    </a:p>
                  </a:txBody>
                  <a:tcPr/>
                </a:tc>
                <a:extLst>
                  <a:ext uri="{0D108BD9-81ED-4DB2-BD59-A6C34878D82A}">
                    <a16:rowId xmlns:a16="http://schemas.microsoft.com/office/drawing/2014/main" val="1767273385"/>
                  </a:ext>
                </a:extLst>
              </a:tr>
            </a:tbl>
          </a:graphicData>
        </a:graphic>
      </p:graphicFrame>
      <p:sp>
        <p:nvSpPr>
          <p:cNvPr id="44" name="Arrow: Right 43">
            <a:extLst>
              <a:ext uri="{FF2B5EF4-FFF2-40B4-BE49-F238E27FC236}">
                <a16:creationId xmlns:a16="http://schemas.microsoft.com/office/drawing/2014/main" id="{3E2414F2-8691-D1E3-61BC-5E269442EBE0}"/>
              </a:ext>
            </a:extLst>
          </p:cNvPr>
          <p:cNvSpPr/>
          <p:nvPr/>
        </p:nvSpPr>
        <p:spPr>
          <a:xfrm rot="10511321">
            <a:off x="1664259" y="3643295"/>
            <a:ext cx="5879775" cy="315618"/>
          </a:xfrm>
          <a:prstGeom prst="rightArrow">
            <a:avLst>
              <a:gd name="adj1" fmla="val 34165"/>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45" name="TextBox 44">
            <a:extLst>
              <a:ext uri="{FF2B5EF4-FFF2-40B4-BE49-F238E27FC236}">
                <a16:creationId xmlns:a16="http://schemas.microsoft.com/office/drawing/2014/main" id="{C9BA7DD7-75FA-886C-A278-8BFA51B8861E}"/>
              </a:ext>
            </a:extLst>
          </p:cNvPr>
          <p:cNvSpPr txBox="1"/>
          <p:nvPr/>
        </p:nvSpPr>
        <p:spPr>
          <a:xfrm>
            <a:off x="4263659" y="3420395"/>
            <a:ext cx="784190" cy="369332"/>
          </a:xfrm>
          <a:prstGeom prst="rect">
            <a:avLst/>
          </a:prstGeom>
          <a:noFill/>
        </p:spPr>
        <p:txBody>
          <a:bodyPr wrap="none" rtlCol="0">
            <a:spAutoFit/>
          </a:bodyPr>
          <a:lstStyle/>
          <a:p>
            <a:pPr algn="ctr"/>
            <a:r>
              <a:rPr lang="en-GB" dirty="0"/>
              <a:t>Visit D</a:t>
            </a:r>
            <a:endParaRPr lang="en-SE" dirty="0"/>
          </a:p>
        </p:txBody>
      </p:sp>
      <p:graphicFrame>
        <p:nvGraphicFramePr>
          <p:cNvPr id="46" name="Content Placeholder 4">
            <a:extLst>
              <a:ext uri="{FF2B5EF4-FFF2-40B4-BE49-F238E27FC236}">
                <a16:creationId xmlns:a16="http://schemas.microsoft.com/office/drawing/2014/main" id="{409B8920-93CE-0535-8BAA-FDEF8602013F}"/>
              </a:ext>
            </a:extLst>
          </p:cNvPr>
          <p:cNvGraphicFramePr>
            <a:graphicFrameLocks/>
          </p:cNvGraphicFramePr>
          <p:nvPr/>
        </p:nvGraphicFramePr>
        <p:xfrm>
          <a:off x="2671388" y="3997612"/>
          <a:ext cx="1462045" cy="222504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solidFill>
                            <a:schemeClr val="tx1"/>
                          </a:solidFill>
                        </a:rPr>
                        <a:t>N</a:t>
                      </a:r>
                      <a:endParaRPr lang="en-SE" dirty="0">
                        <a:solidFill>
                          <a:schemeClr val="tx1"/>
                        </a:solidFill>
                      </a:endParaRPr>
                    </a:p>
                  </a:txBody>
                  <a:tcPr/>
                </a:tc>
                <a:tc>
                  <a:txBody>
                    <a:bodyPr/>
                    <a:lstStyle/>
                    <a:p>
                      <a:pPr algn="ctr"/>
                      <a:r>
                        <a:rPr lang="en-US" dirty="0">
                          <a:solidFill>
                            <a:schemeClr val="tx1"/>
                          </a:solidFill>
                        </a:rPr>
                        <a:t>SD</a:t>
                      </a:r>
                      <a:endParaRPr lang="en-SE" dirty="0">
                        <a:solidFill>
                          <a:schemeClr val="tx1"/>
                        </a:solidFill>
                      </a:endParaRPr>
                    </a:p>
                  </a:txBody>
                  <a:tcPr/>
                </a:tc>
                <a:tc>
                  <a:txBody>
                    <a:bodyPr/>
                    <a:lstStyle/>
                    <a:p>
                      <a:pPr algn="ctr"/>
                      <a:r>
                        <a:rPr lang="en-US" dirty="0">
                          <a:solidFill>
                            <a:schemeClr val="tx1"/>
                          </a:solidFill>
                        </a:rPr>
                        <a:t>PN</a:t>
                      </a:r>
                      <a:endParaRPr lang="en-SE" dirty="0">
                        <a:solidFill>
                          <a:schemeClr val="tx1"/>
                        </a:solidFill>
                      </a:endParaRPr>
                    </a:p>
                  </a:txBody>
                  <a:tcPr/>
                </a:tc>
                <a:extLst>
                  <a:ext uri="{0D108BD9-81ED-4DB2-BD59-A6C34878D82A}">
                    <a16:rowId xmlns:a16="http://schemas.microsoft.com/office/drawing/2014/main" val="3515259906"/>
                  </a:ext>
                </a:extLst>
              </a:tr>
              <a:tr h="370840">
                <a:tc>
                  <a:txBody>
                    <a:bodyPr/>
                    <a:lstStyle/>
                    <a:p>
                      <a:pPr algn="ctr"/>
                      <a:r>
                        <a:rPr lang="en-US" altLang="zh-CN" dirty="0">
                          <a:solidFill>
                            <a:schemeClr val="tx1"/>
                          </a:solidFill>
                        </a:rPr>
                        <a:t>A</a:t>
                      </a:r>
                      <a:endParaRPr lang="en-SE" dirty="0">
                        <a:solidFill>
                          <a:schemeClr val="tx1"/>
                        </a:solidFill>
                      </a:endParaRPr>
                    </a:p>
                  </a:txBody>
                  <a:tcPr/>
                </a:tc>
                <a:tc>
                  <a:txBody>
                    <a:bodyPr/>
                    <a:lstStyle/>
                    <a:p>
                      <a:pPr algn="ctr"/>
                      <a:r>
                        <a:rPr lang="en-US" dirty="0">
                          <a:solidFill>
                            <a:schemeClr val="tx1"/>
                          </a:solidFill>
                        </a:rPr>
                        <a:t>0</a:t>
                      </a:r>
                      <a:endParaRPr lang="en-SE" dirty="0">
                        <a:solidFill>
                          <a:schemeClr val="tx1"/>
                        </a:solidFill>
                      </a:endParaRPr>
                    </a:p>
                  </a:txBody>
                  <a:tcPr/>
                </a:tc>
                <a:tc>
                  <a:txBody>
                    <a:bodyPr/>
                    <a:lstStyle/>
                    <a:p>
                      <a:pPr algn="ctr"/>
                      <a:endParaRPr lang="en-SE" dirty="0">
                        <a:solidFill>
                          <a:schemeClr val="tx1"/>
                        </a:solidFill>
                      </a:endParaRPr>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C</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solidFill>
                            <a:schemeClr val="tx1"/>
                          </a:solidFill>
                        </a:rPr>
                        <a:t>D</a:t>
                      </a:r>
                      <a:endParaRPr lang="en-SE" dirty="0">
                        <a:solidFill>
                          <a:schemeClr val="tx1"/>
                        </a:solidFill>
                      </a:endParaRPr>
                    </a:p>
                  </a:txBody>
                  <a:tcPr/>
                </a:tc>
                <a:tc>
                  <a:txBody>
                    <a:bodyPr/>
                    <a:lstStyle/>
                    <a:p>
                      <a:pPr algn="ctr"/>
                      <a:r>
                        <a:rPr lang="en-GB" dirty="0">
                          <a:solidFill>
                            <a:schemeClr val="tx1"/>
                          </a:solidFill>
                        </a:rPr>
                        <a:t>-10</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extLst>
                  <a:ext uri="{0D108BD9-81ED-4DB2-BD59-A6C34878D82A}">
                    <a16:rowId xmlns:a16="http://schemas.microsoft.com/office/drawing/2014/main" val="2443210191"/>
                  </a:ext>
                </a:extLst>
              </a:tr>
              <a:tr h="370840">
                <a:tc>
                  <a:txBody>
                    <a:bodyPr/>
                    <a:lstStyle/>
                    <a:p>
                      <a:pPr algn="ctr"/>
                      <a:r>
                        <a:rPr lang="en-US" altLang="zh-CN" dirty="0">
                          <a:solidFill>
                            <a:schemeClr val="tx1"/>
                          </a:solidFill>
                        </a:rPr>
                        <a:t>E</a:t>
                      </a:r>
                      <a:endParaRPr lang="en-SE"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-9</a:t>
                      </a:r>
                      <a:endParaRPr lang="en-SE" dirty="0">
                        <a:solidFill>
                          <a:schemeClr val="tx1"/>
                        </a:solidFill>
                      </a:endParaRPr>
                    </a:p>
                  </a:txBody>
                  <a:tcPr/>
                </a:tc>
                <a:tc>
                  <a:txBody>
                    <a:bodyPr/>
                    <a:lstStyle/>
                    <a:p>
                      <a:pPr algn="ctr"/>
                      <a:r>
                        <a:rPr lang="en-US" dirty="0">
                          <a:solidFill>
                            <a:schemeClr val="tx1"/>
                          </a:solidFill>
                        </a:rPr>
                        <a:t>D</a:t>
                      </a:r>
                      <a:endParaRPr lang="en-SE" dirty="0">
                        <a:solidFill>
                          <a:schemeClr val="tx1"/>
                        </a:solidFill>
                      </a:endParaRPr>
                    </a:p>
                  </a:txBody>
                  <a:tcPr/>
                </a:tc>
                <a:extLst>
                  <a:ext uri="{0D108BD9-81ED-4DB2-BD59-A6C34878D82A}">
                    <a16:rowId xmlns:a16="http://schemas.microsoft.com/office/drawing/2014/main" val="1767273385"/>
                  </a:ext>
                </a:extLst>
              </a:tr>
            </a:tbl>
          </a:graphicData>
        </a:graphic>
      </p:graphicFrame>
      <p:sp>
        <p:nvSpPr>
          <p:cNvPr id="47" name="Arrow: Right 46">
            <a:extLst>
              <a:ext uri="{FF2B5EF4-FFF2-40B4-BE49-F238E27FC236}">
                <a16:creationId xmlns:a16="http://schemas.microsoft.com/office/drawing/2014/main" id="{D33CA7E4-EF00-1C90-DD44-5BFCE4C0DEAE}"/>
              </a:ext>
            </a:extLst>
          </p:cNvPr>
          <p:cNvSpPr/>
          <p:nvPr/>
        </p:nvSpPr>
        <p:spPr>
          <a:xfrm>
            <a:off x="1687099" y="4741784"/>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48" name="TextBox 47">
            <a:extLst>
              <a:ext uri="{FF2B5EF4-FFF2-40B4-BE49-F238E27FC236}">
                <a16:creationId xmlns:a16="http://schemas.microsoft.com/office/drawing/2014/main" id="{871D9562-A956-B3EA-73E3-1274279318B5}"/>
              </a:ext>
            </a:extLst>
          </p:cNvPr>
          <p:cNvSpPr txBox="1"/>
          <p:nvPr/>
        </p:nvSpPr>
        <p:spPr>
          <a:xfrm>
            <a:off x="1667800" y="4439726"/>
            <a:ext cx="774572" cy="369332"/>
          </a:xfrm>
          <a:prstGeom prst="rect">
            <a:avLst/>
          </a:prstGeom>
          <a:noFill/>
        </p:spPr>
        <p:txBody>
          <a:bodyPr wrap="none" rtlCol="0">
            <a:spAutoFit/>
          </a:bodyPr>
          <a:lstStyle/>
          <a:p>
            <a:pPr algn="ctr"/>
            <a:r>
              <a:rPr lang="en-GB" dirty="0"/>
              <a:t>Visit E</a:t>
            </a:r>
            <a:endParaRPr lang="en-SE" dirty="0"/>
          </a:p>
        </p:txBody>
      </p:sp>
      <p:sp>
        <p:nvSpPr>
          <p:cNvPr id="35" name="object 5">
            <a:extLst>
              <a:ext uri="{FF2B5EF4-FFF2-40B4-BE49-F238E27FC236}">
                <a16:creationId xmlns:a16="http://schemas.microsoft.com/office/drawing/2014/main" id="{F844A68B-86BE-0590-CEDB-F8F66F14F09F}"/>
              </a:ext>
            </a:extLst>
          </p:cNvPr>
          <p:cNvSpPr txBox="1"/>
          <p:nvPr/>
        </p:nvSpPr>
        <p:spPr>
          <a:xfrm>
            <a:off x="465637" y="6386981"/>
            <a:ext cx="37078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defPPr>
              <a:defRPr lang="en-US"/>
            </a:defPPr>
            <a:lvl1pPr indent="-285750">
              <a:spcBef>
                <a:spcPts val="300"/>
              </a:spcBef>
              <a:spcAft>
                <a:spcPts val="300"/>
              </a:spcAft>
              <a:buClr>
                <a:schemeClr val="accent1"/>
              </a:buClr>
              <a:buFont typeface="Wingdings" pitchFamily="2" charset="2"/>
              <a:buChar char="§"/>
              <a:defRPr sz="1400">
                <a:latin typeface="Arial"/>
                <a:cs typeface="Arial"/>
              </a:defRPr>
            </a:lvl1pPr>
          </a:lstStyle>
          <a:p>
            <a:pPr indent="0">
              <a:buNone/>
            </a:pPr>
            <a:r>
              <a:rPr lang="en-GB" sz="1800" dirty="0"/>
              <a:t>Consider topological order ACBDE</a:t>
            </a:r>
            <a:endParaRPr sz="1800" dirty="0"/>
          </a:p>
        </p:txBody>
      </p:sp>
    </p:spTree>
    <p:extLst>
      <p:ext uri="{BB962C8B-B14F-4D97-AF65-F5344CB8AC3E}">
        <p14:creationId xmlns:p14="http://schemas.microsoft.com/office/powerpoint/2010/main" val="221815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664D-E3CB-B840-9B76-691851A11950}"/>
              </a:ext>
            </a:extLst>
          </p:cNvPr>
          <p:cNvSpPr>
            <a:spLocks noGrp="1"/>
          </p:cNvSpPr>
          <p:nvPr>
            <p:ph type="title"/>
          </p:nvPr>
        </p:nvSpPr>
        <p:spPr/>
        <p:txBody>
          <a:bodyPr/>
          <a:lstStyle/>
          <a:p>
            <a:r>
              <a:rPr lang="en-US" altLang="zh-CN" dirty="0"/>
              <a:t>Longest</a:t>
            </a:r>
            <a:r>
              <a:rPr lang="zh-CN" altLang="en-US" dirty="0"/>
              <a:t> </a:t>
            </a:r>
            <a:r>
              <a:rPr lang="en-US" altLang="zh-CN" dirty="0"/>
              <a:t>Paths in Edge-weighted DAG</a:t>
            </a:r>
            <a:endParaRPr lang="en-US" dirty="0"/>
          </a:p>
        </p:txBody>
      </p:sp>
      <p:sp>
        <p:nvSpPr>
          <p:cNvPr id="4" name="object 2">
            <a:extLst>
              <a:ext uri="{FF2B5EF4-FFF2-40B4-BE49-F238E27FC236}">
                <a16:creationId xmlns:a16="http://schemas.microsoft.com/office/drawing/2014/main" id="{9C5D6406-158D-4241-82BE-99C22E5AE553}"/>
              </a:ext>
            </a:extLst>
          </p:cNvPr>
          <p:cNvSpPr txBox="1"/>
          <p:nvPr/>
        </p:nvSpPr>
        <p:spPr>
          <a:xfrm>
            <a:off x="761492" y="1414645"/>
            <a:ext cx="6619577" cy="1347845"/>
          </a:xfrm>
          <a:prstGeom prst="rect">
            <a:avLst/>
          </a:prstGeom>
        </p:spPr>
        <p:txBody>
          <a:bodyPr vert="horz" wrap="square" lIns="0" tIns="8930" rIns="0" bIns="0" rtlCol="0">
            <a:spAutoFit/>
          </a:bodyPr>
          <a:lstStyle/>
          <a:p>
            <a:pPr marL="8929">
              <a:spcBef>
                <a:spcPts val="300"/>
              </a:spcBef>
              <a:spcAft>
                <a:spcPts val="300"/>
              </a:spcAft>
            </a:pPr>
            <a:r>
              <a:rPr dirty="0">
                <a:solidFill>
                  <a:srgbClr val="005493"/>
                </a:solidFill>
                <a:latin typeface="Times New Roman" panose="02020603050405020304" pitchFamily="18" charset="0"/>
                <a:cs typeface="Times New Roman" panose="02020603050405020304" pitchFamily="18" charset="0"/>
              </a:rPr>
              <a:t>Formulate</a:t>
            </a:r>
            <a:r>
              <a:rPr spc="53" dirty="0">
                <a:solidFill>
                  <a:srgbClr val="005493"/>
                </a:solidFill>
                <a:latin typeface="Times New Roman" panose="02020603050405020304" pitchFamily="18" charset="0"/>
                <a:cs typeface="Times New Roman" panose="02020603050405020304" pitchFamily="18" charset="0"/>
              </a:rPr>
              <a:t> </a:t>
            </a:r>
            <a:r>
              <a:rPr dirty="0">
                <a:solidFill>
                  <a:srgbClr val="005493"/>
                </a:solidFill>
                <a:latin typeface="Times New Roman" panose="02020603050405020304" pitchFamily="18" charset="0"/>
                <a:cs typeface="Times New Roman" panose="02020603050405020304" pitchFamily="18" charset="0"/>
              </a:rPr>
              <a:t>as a shortest paths problem in edge-weighted DAGs.</a:t>
            </a:r>
          </a:p>
          <a:p>
            <a:pPr marL="285750" indent="-285750">
              <a:spcBef>
                <a:spcPts val="300"/>
              </a:spcBef>
              <a:spcAft>
                <a:spcPts val="300"/>
              </a:spcAft>
              <a:buClr>
                <a:schemeClr val="accent6"/>
              </a:buClr>
              <a:buFont typeface="Wingdings" pitchFamily="2" charset="2"/>
              <a:buChar char="§"/>
            </a:pPr>
            <a:r>
              <a:rPr kern="0" dirty="0">
                <a:latin typeface="Times New Roman" panose="02020603050405020304" pitchFamily="18" charset="0"/>
                <a:cs typeface="Times New Roman" panose="02020603050405020304" pitchFamily="18" charset="0"/>
              </a:rPr>
              <a:t>Negate all weights.</a:t>
            </a:r>
            <a:endParaRPr lang="en-US" kern="0" dirty="0">
              <a:latin typeface="Times New Roman" panose="02020603050405020304" pitchFamily="18" charset="0"/>
              <a:cs typeface="Times New Roman" panose="02020603050405020304" pitchFamily="18" charset="0"/>
            </a:endParaRPr>
          </a:p>
          <a:p>
            <a:pPr marL="285750" indent="-285750">
              <a:spcBef>
                <a:spcPts val="300"/>
              </a:spcBef>
              <a:spcAft>
                <a:spcPts val="300"/>
              </a:spcAft>
              <a:buClr>
                <a:schemeClr val="accent6"/>
              </a:buClr>
              <a:buFont typeface="Wingdings" pitchFamily="2" charset="2"/>
              <a:buChar char="§"/>
            </a:pPr>
            <a:r>
              <a:rPr lang="en-US" kern="0" dirty="0">
                <a:latin typeface="Times New Roman" panose="02020603050405020304" pitchFamily="18" charset="0"/>
                <a:cs typeface="Times New Roman" panose="02020603050405020304" pitchFamily="18" charset="0"/>
              </a:rPr>
              <a:t>Find shortest paths.</a:t>
            </a:r>
          </a:p>
          <a:p>
            <a:pPr marL="285750" indent="-285750">
              <a:spcBef>
                <a:spcPts val="300"/>
              </a:spcBef>
              <a:spcAft>
                <a:spcPts val="300"/>
              </a:spcAft>
              <a:buClr>
                <a:schemeClr val="accent6"/>
              </a:buClr>
              <a:buFont typeface="Wingdings" pitchFamily="2" charset="2"/>
              <a:buChar char="§"/>
            </a:pPr>
            <a:r>
              <a:rPr lang="en-US" kern="0" dirty="0">
                <a:latin typeface="Times New Roman" panose="02020603050405020304" pitchFamily="18" charset="0"/>
                <a:cs typeface="Times New Roman" panose="02020603050405020304" pitchFamily="18" charset="0"/>
              </a:rPr>
              <a:t>Negate weights in result.</a:t>
            </a:r>
            <a:endParaRPr kern="0" dirty="0">
              <a:latin typeface="Times New Roman" panose="02020603050405020304" pitchFamily="18" charset="0"/>
              <a:cs typeface="Times New Roman" panose="02020603050405020304" pitchFamily="18" charset="0"/>
            </a:endParaRPr>
          </a:p>
        </p:txBody>
      </p:sp>
      <p:sp>
        <p:nvSpPr>
          <p:cNvPr id="7" name="object 5">
            <a:extLst>
              <a:ext uri="{FF2B5EF4-FFF2-40B4-BE49-F238E27FC236}">
                <a16:creationId xmlns:a16="http://schemas.microsoft.com/office/drawing/2014/main" id="{B27704AA-5AEE-FA46-8743-670150606AAE}"/>
              </a:ext>
            </a:extLst>
          </p:cNvPr>
          <p:cNvSpPr txBox="1"/>
          <p:nvPr/>
        </p:nvSpPr>
        <p:spPr>
          <a:xfrm>
            <a:off x="609720" y="5842431"/>
            <a:ext cx="8229600" cy="90794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defPPr>
              <a:defRPr lang="en-US"/>
            </a:defPPr>
            <a:lvl1pPr indent="-285750">
              <a:spcBef>
                <a:spcPts val="300"/>
              </a:spcBef>
              <a:spcAft>
                <a:spcPts val="300"/>
              </a:spcAft>
              <a:buClr>
                <a:schemeClr val="accent1"/>
              </a:buClr>
              <a:buFont typeface="Wingdings" pitchFamily="2" charset="2"/>
              <a:buChar char="§"/>
              <a:defRPr sz="1400">
                <a:latin typeface="Arial"/>
                <a:cs typeface="Arial"/>
              </a:defRPr>
            </a:lvl1pPr>
          </a:lstStyle>
          <a:p>
            <a:pPr indent="0">
              <a:buNone/>
            </a:pPr>
            <a:r>
              <a:rPr sz="1600" dirty="0"/>
              <a:t>Topological sort algorithm </a:t>
            </a:r>
            <a:r>
              <a:rPr lang="en-GB" sz="1600" dirty="0"/>
              <a:t>for DAGs </a:t>
            </a:r>
            <a:r>
              <a:rPr sz="1600" dirty="0"/>
              <a:t>works even with negative weights.</a:t>
            </a:r>
            <a:endParaRPr lang="en-GB" sz="1600" dirty="0"/>
          </a:p>
          <a:p>
            <a:pPr indent="0">
              <a:buNone/>
            </a:pPr>
            <a:r>
              <a:rPr lang="en-GB" sz="1600" dirty="0"/>
              <a:t>For general graphs, the longest paths problem is an unsolved problem (exponential time at best)</a:t>
            </a:r>
            <a:endParaRPr sz="1600" dirty="0"/>
          </a:p>
        </p:txBody>
      </p:sp>
      <p:sp>
        <p:nvSpPr>
          <p:cNvPr id="8" name="object 7">
            <a:extLst>
              <a:ext uri="{FF2B5EF4-FFF2-40B4-BE49-F238E27FC236}">
                <a16:creationId xmlns:a16="http://schemas.microsoft.com/office/drawing/2014/main" id="{9724449F-280A-3B44-ABE4-63474F5E2DE2}"/>
              </a:ext>
            </a:extLst>
          </p:cNvPr>
          <p:cNvSpPr txBox="1"/>
          <p:nvPr/>
        </p:nvSpPr>
        <p:spPr>
          <a:xfrm>
            <a:off x="4798426" y="2148387"/>
            <a:ext cx="3384352" cy="193683"/>
          </a:xfrm>
          <a:prstGeom prst="rect">
            <a:avLst/>
          </a:prstGeom>
        </p:spPr>
        <p:txBody>
          <a:bodyPr vert="horz" wrap="square" lIns="0" tIns="8930" rIns="0" bIns="0" rtlCol="0">
            <a:spAutoFit/>
          </a:bodyPr>
          <a:lstStyle/>
          <a:p>
            <a:pPr marL="8929">
              <a:spcBef>
                <a:spcPts val="70"/>
              </a:spcBef>
            </a:pPr>
            <a:r>
              <a:rPr sz="1200" kern="0" dirty="0">
                <a:solidFill>
                  <a:srgbClr val="8D3124"/>
                </a:solidFill>
                <a:latin typeface="Trebuchet MS"/>
                <a:cs typeface="Trebuchet MS"/>
              </a:rPr>
              <a:t>equivalent</a:t>
            </a:r>
            <a:r>
              <a:rPr sz="1200" kern="0" dirty="0">
                <a:solidFill>
                  <a:srgbClr val="8D3124"/>
                </a:solidFill>
                <a:latin typeface="Trebuchet MS"/>
              </a:rPr>
              <a:t>: reverse sense of equality in relax()</a:t>
            </a:r>
          </a:p>
        </p:txBody>
      </p:sp>
      <p:sp>
        <p:nvSpPr>
          <p:cNvPr id="9" name="object 8">
            <a:extLst>
              <a:ext uri="{FF2B5EF4-FFF2-40B4-BE49-F238E27FC236}">
                <a16:creationId xmlns:a16="http://schemas.microsoft.com/office/drawing/2014/main" id="{686F32E8-DFDB-CA4A-9F65-F3B9631BD0A4}"/>
              </a:ext>
            </a:extLst>
          </p:cNvPr>
          <p:cNvSpPr/>
          <p:nvPr/>
        </p:nvSpPr>
        <p:spPr>
          <a:xfrm>
            <a:off x="3696305" y="2245336"/>
            <a:ext cx="981373" cy="0"/>
          </a:xfrm>
          <a:custGeom>
            <a:avLst/>
            <a:gdLst/>
            <a:ahLst/>
            <a:cxnLst/>
            <a:rect l="l" t="t" r="r" b="b"/>
            <a:pathLst>
              <a:path w="1395729">
                <a:moveTo>
                  <a:pt x="0" y="0"/>
                </a:moveTo>
                <a:lnTo>
                  <a:pt x="12700" y="0"/>
                </a:lnTo>
                <a:lnTo>
                  <a:pt x="1395107" y="0"/>
                </a:lnTo>
              </a:path>
            </a:pathLst>
          </a:custGeom>
          <a:ln w="25400">
            <a:solidFill>
              <a:srgbClr val="8D3124"/>
            </a:solidFill>
          </a:ln>
        </p:spPr>
        <p:txBody>
          <a:bodyPr wrap="square" lIns="0" tIns="0" rIns="0" bIns="0" rtlCol="0"/>
          <a:lstStyle/>
          <a:p>
            <a:endParaRPr sz="1266"/>
          </a:p>
        </p:txBody>
      </p:sp>
      <p:sp>
        <p:nvSpPr>
          <p:cNvPr id="10" name="object 9">
            <a:extLst>
              <a:ext uri="{FF2B5EF4-FFF2-40B4-BE49-F238E27FC236}">
                <a16:creationId xmlns:a16="http://schemas.microsoft.com/office/drawing/2014/main" id="{EC9A94DE-B0A1-354A-978E-AD55FA9693AB}"/>
              </a:ext>
            </a:extLst>
          </p:cNvPr>
          <p:cNvSpPr/>
          <p:nvPr/>
        </p:nvSpPr>
        <p:spPr>
          <a:xfrm>
            <a:off x="3640941" y="2202473"/>
            <a:ext cx="85725" cy="85725"/>
          </a:xfrm>
          <a:custGeom>
            <a:avLst/>
            <a:gdLst/>
            <a:ahLst/>
            <a:cxnLst/>
            <a:rect l="l" t="t" r="r" b="b"/>
            <a:pathLst>
              <a:path w="121920" h="121919">
                <a:moveTo>
                  <a:pt x="121920" y="0"/>
                </a:moveTo>
                <a:lnTo>
                  <a:pt x="0" y="60959"/>
                </a:lnTo>
                <a:lnTo>
                  <a:pt x="121920" y="121920"/>
                </a:lnTo>
                <a:lnTo>
                  <a:pt x="91439" y="60959"/>
                </a:lnTo>
                <a:lnTo>
                  <a:pt x="121920" y="0"/>
                </a:lnTo>
                <a:close/>
              </a:path>
            </a:pathLst>
          </a:custGeom>
          <a:solidFill>
            <a:srgbClr val="8D3124"/>
          </a:solidFill>
        </p:spPr>
        <p:txBody>
          <a:bodyPr wrap="square" lIns="0" tIns="0" rIns="0" bIns="0" rtlCol="0"/>
          <a:lstStyle/>
          <a:p>
            <a:endParaRPr sz="1266"/>
          </a:p>
        </p:txBody>
      </p:sp>
      <p:sp>
        <p:nvSpPr>
          <p:cNvPr id="11" name="object 10">
            <a:extLst>
              <a:ext uri="{FF2B5EF4-FFF2-40B4-BE49-F238E27FC236}">
                <a16:creationId xmlns:a16="http://schemas.microsoft.com/office/drawing/2014/main" id="{49D6CC49-9B64-E84C-A38F-147E41956854}"/>
              </a:ext>
            </a:extLst>
          </p:cNvPr>
          <p:cNvSpPr/>
          <p:nvPr/>
        </p:nvSpPr>
        <p:spPr>
          <a:xfrm>
            <a:off x="3693268" y="2245229"/>
            <a:ext cx="981373" cy="339328"/>
          </a:xfrm>
          <a:custGeom>
            <a:avLst/>
            <a:gdLst/>
            <a:ahLst/>
            <a:cxnLst/>
            <a:rect l="l" t="t" r="r" b="b"/>
            <a:pathLst>
              <a:path w="1395729" h="482600">
                <a:moveTo>
                  <a:pt x="0" y="482422"/>
                </a:moveTo>
                <a:lnTo>
                  <a:pt x="12001" y="478281"/>
                </a:lnTo>
                <a:lnTo>
                  <a:pt x="1395602" y="0"/>
                </a:lnTo>
              </a:path>
            </a:pathLst>
          </a:custGeom>
          <a:ln w="25400">
            <a:solidFill>
              <a:srgbClr val="8D3124"/>
            </a:solidFill>
          </a:ln>
        </p:spPr>
        <p:txBody>
          <a:bodyPr wrap="square" lIns="0" tIns="0" rIns="0" bIns="0" rtlCol="0"/>
          <a:lstStyle/>
          <a:p>
            <a:endParaRPr sz="1266"/>
          </a:p>
        </p:txBody>
      </p:sp>
      <p:sp>
        <p:nvSpPr>
          <p:cNvPr id="12" name="object 11">
            <a:extLst>
              <a:ext uri="{FF2B5EF4-FFF2-40B4-BE49-F238E27FC236}">
                <a16:creationId xmlns:a16="http://schemas.microsoft.com/office/drawing/2014/main" id="{9B336899-B6A7-D445-9458-36B6EBB4BEB7}"/>
              </a:ext>
            </a:extLst>
          </p:cNvPr>
          <p:cNvSpPr/>
          <p:nvPr/>
        </p:nvSpPr>
        <p:spPr>
          <a:xfrm>
            <a:off x="3640941" y="2534006"/>
            <a:ext cx="95101" cy="81260"/>
          </a:xfrm>
          <a:custGeom>
            <a:avLst/>
            <a:gdLst/>
            <a:ahLst/>
            <a:cxnLst/>
            <a:rect l="l" t="t" r="r" b="b"/>
            <a:pathLst>
              <a:path w="135254" h="115569">
                <a:moveTo>
                  <a:pt x="95313" y="0"/>
                </a:moveTo>
                <a:lnTo>
                  <a:pt x="0" y="97447"/>
                </a:lnTo>
                <a:lnTo>
                  <a:pt x="135140" y="115227"/>
                </a:lnTo>
                <a:lnTo>
                  <a:pt x="86423" y="67576"/>
                </a:lnTo>
                <a:lnTo>
                  <a:pt x="95313" y="0"/>
                </a:lnTo>
                <a:close/>
              </a:path>
            </a:pathLst>
          </a:custGeom>
          <a:solidFill>
            <a:srgbClr val="8D3124"/>
          </a:solidFill>
        </p:spPr>
        <p:txBody>
          <a:bodyPr wrap="square" lIns="0" tIns="0" rIns="0" bIns="0" rtlCol="0"/>
          <a:lstStyle/>
          <a:p>
            <a:endParaRPr sz="1266"/>
          </a:p>
        </p:txBody>
      </p:sp>
      <p:sp>
        <p:nvSpPr>
          <p:cNvPr id="13" name="object 12">
            <a:extLst>
              <a:ext uri="{FF2B5EF4-FFF2-40B4-BE49-F238E27FC236}">
                <a16:creationId xmlns:a16="http://schemas.microsoft.com/office/drawing/2014/main" id="{8D3C096E-CF1E-CA4C-A270-605F1C775267}"/>
              </a:ext>
            </a:extLst>
          </p:cNvPr>
          <p:cNvSpPr/>
          <p:nvPr/>
        </p:nvSpPr>
        <p:spPr>
          <a:xfrm>
            <a:off x="3693268" y="1906222"/>
            <a:ext cx="981373" cy="339328"/>
          </a:xfrm>
          <a:custGeom>
            <a:avLst/>
            <a:gdLst/>
            <a:ahLst/>
            <a:cxnLst/>
            <a:rect l="l" t="t" r="r" b="b"/>
            <a:pathLst>
              <a:path w="1395729" h="482600">
                <a:moveTo>
                  <a:pt x="0" y="0"/>
                </a:moveTo>
                <a:lnTo>
                  <a:pt x="12014" y="4152"/>
                </a:lnTo>
                <a:lnTo>
                  <a:pt x="1395602" y="482142"/>
                </a:lnTo>
              </a:path>
            </a:pathLst>
          </a:custGeom>
          <a:ln w="25400">
            <a:solidFill>
              <a:srgbClr val="8D3124"/>
            </a:solidFill>
          </a:ln>
        </p:spPr>
        <p:txBody>
          <a:bodyPr wrap="square" lIns="0" tIns="0" rIns="0" bIns="0" rtlCol="0"/>
          <a:lstStyle/>
          <a:p>
            <a:endParaRPr sz="1266"/>
          </a:p>
        </p:txBody>
      </p:sp>
      <p:sp>
        <p:nvSpPr>
          <p:cNvPr id="14" name="object 13">
            <a:extLst>
              <a:ext uri="{FF2B5EF4-FFF2-40B4-BE49-F238E27FC236}">
                <a16:creationId xmlns:a16="http://schemas.microsoft.com/office/drawing/2014/main" id="{5E3126A9-CE5F-4F48-A55C-E455AA4FA1B0}"/>
              </a:ext>
            </a:extLst>
          </p:cNvPr>
          <p:cNvSpPr/>
          <p:nvPr/>
        </p:nvSpPr>
        <p:spPr>
          <a:xfrm>
            <a:off x="3640941" y="1875629"/>
            <a:ext cx="95101" cy="81260"/>
          </a:xfrm>
          <a:custGeom>
            <a:avLst/>
            <a:gdLst/>
            <a:ahLst/>
            <a:cxnLst/>
            <a:rect l="l" t="t" r="r" b="b"/>
            <a:pathLst>
              <a:path w="135254" h="115569">
                <a:moveTo>
                  <a:pt x="135140" y="0"/>
                </a:moveTo>
                <a:lnTo>
                  <a:pt x="0" y="17805"/>
                </a:lnTo>
                <a:lnTo>
                  <a:pt x="95338" y="115227"/>
                </a:lnTo>
                <a:lnTo>
                  <a:pt x="86436" y="47663"/>
                </a:lnTo>
                <a:lnTo>
                  <a:pt x="135140" y="0"/>
                </a:lnTo>
                <a:close/>
              </a:path>
            </a:pathLst>
          </a:custGeom>
          <a:solidFill>
            <a:srgbClr val="8D3124"/>
          </a:solidFill>
        </p:spPr>
        <p:txBody>
          <a:bodyPr wrap="square" lIns="0" tIns="0" rIns="0" bIns="0" rtlCol="0"/>
          <a:lstStyle/>
          <a:p>
            <a:endParaRPr sz="1266"/>
          </a:p>
        </p:txBody>
      </p:sp>
      <p:sp>
        <p:nvSpPr>
          <p:cNvPr id="15" name="object 14">
            <a:extLst>
              <a:ext uri="{FF2B5EF4-FFF2-40B4-BE49-F238E27FC236}">
                <a16:creationId xmlns:a16="http://schemas.microsoft.com/office/drawing/2014/main" id="{5042E990-C99A-534C-97F4-6CE84E04B3E0}"/>
              </a:ext>
            </a:extLst>
          </p:cNvPr>
          <p:cNvSpPr txBox="1"/>
          <p:nvPr/>
        </p:nvSpPr>
        <p:spPr>
          <a:xfrm>
            <a:off x="2615161" y="3050830"/>
            <a:ext cx="1697086" cy="182142"/>
          </a:xfrm>
          <a:prstGeom prst="rect">
            <a:avLst/>
          </a:prstGeom>
        </p:spPr>
        <p:txBody>
          <a:bodyPr vert="horz" wrap="square" lIns="0" tIns="8930" rIns="0" bIns="0" rtlCol="0">
            <a:spAutoFit/>
          </a:bodyPr>
          <a:lstStyle/>
          <a:p>
            <a:pPr marL="8929">
              <a:spcBef>
                <a:spcPts val="70"/>
              </a:spcBef>
            </a:pPr>
            <a:r>
              <a:rPr sz="1125" b="1" dirty="0">
                <a:latin typeface="DejaVu Sans"/>
              </a:rPr>
              <a:t>shortest paths input</a:t>
            </a:r>
          </a:p>
        </p:txBody>
      </p:sp>
      <p:graphicFrame>
        <p:nvGraphicFramePr>
          <p:cNvPr id="16" name="object 15">
            <a:extLst>
              <a:ext uri="{FF2B5EF4-FFF2-40B4-BE49-F238E27FC236}">
                <a16:creationId xmlns:a16="http://schemas.microsoft.com/office/drawing/2014/main" id="{FBF144B3-A316-F449-BA56-FA494EE547B3}"/>
              </a:ext>
            </a:extLst>
          </p:cNvPr>
          <p:cNvGraphicFramePr>
            <a:graphicFrameLocks noGrp="1"/>
          </p:cNvGraphicFramePr>
          <p:nvPr/>
        </p:nvGraphicFramePr>
        <p:xfrm>
          <a:off x="1030301" y="3347795"/>
          <a:ext cx="2758379" cy="2389898"/>
        </p:xfrm>
        <a:graphic>
          <a:graphicData uri="http://schemas.openxmlformats.org/drawingml/2006/table">
            <a:tbl>
              <a:tblPr firstRow="1" bandRow="1">
                <a:tableStyleId>{2D5ABB26-0587-4C30-8999-92F81FD0307C}</a:tableStyleId>
              </a:tblPr>
              <a:tblGrid>
                <a:gridCol w="446038">
                  <a:extLst>
                    <a:ext uri="{9D8B030D-6E8A-4147-A177-3AD203B41FA5}">
                      <a16:colId xmlns:a16="http://schemas.microsoft.com/office/drawing/2014/main" val="20000"/>
                    </a:ext>
                  </a:extLst>
                </a:gridCol>
                <a:gridCol w="933152">
                  <a:extLst>
                    <a:ext uri="{9D8B030D-6E8A-4147-A177-3AD203B41FA5}">
                      <a16:colId xmlns:a16="http://schemas.microsoft.com/office/drawing/2014/main" val="20001"/>
                    </a:ext>
                  </a:extLst>
                </a:gridCol>
                <a:gridCol w="890736">
                  <a:extLst>
                    <a:ext uri="{9D8B030D-6E8A-4147-A177-3AD203B41FA5}">
                      <a16:colId xmlns:a16="http://schemas.microsoft.com/office/drawing/2014/main" val="20002"/>
                    </a:ext>
                  </a:extLst>
                </a:gridCol>
                <a:gridCol w="488453">
                  <a:extLst>
                    <a:ext uri="{9D8B030D-6E8A-4147-A177-3AD203B41FA5}">
                      <a16:colId xmlns:a16="http://schemas.microsoft.com/office/drawing/2014/main" val="20003"/>
                    </a:ext>
                  </a:extLst>
                </a:gridCol>
              </a:tblGrid>
              <a:tr h="173235">
                <a:tc>
                  <a:txBody>
                    <a:bodyPr/>
                    <a:lstStyle/>
                    <a:p>
                      <a:pPr marL="31750">
                        <a:lnSpc>
                          <a:spcPts val="1775"/>
                        </a:lnSpc>
                      </a:pPr>
                      <a:r>
                        <a:rPr sz="1100" spc="15" dirty="0">
                          <a:solidFill>
                            <a:srgbClr val="231F20"/>
                          </a:solidFill>
                          <a:latin typeface="DejaVu Sans Mono"/>
                          <a:cs typeface="DejaVu Sans Mono"/>
                        </a:rPr>
                        <a:t>5-&gt;4</a:t>
                      </a:r>
                      <a:endParaRPr sz="1100">
                        <a:latin typeface="DejaVu Sans Mono"/>
                        <a:cs typeface="DejaVu Sans Mono"/>
                      </a:endParaRPr>
                    </a:p>
                  </a:txBody>
                  <a:tcPr marL="0" marR="0" marT="0" marB="0">
                    <a:solidFill>
                      <a:srgbClr val="F2F2F2"/>
                    </a:solidFill>
                  </a:tcPr>
                </a:tc>
                <a:tc>
                  <a:txBody>
                    <a:bodyPr/>
                    <a:lstStyle/>
                    <a:p>
                      <a:pPr marL="120650">
                        <a:lnSpc>
                          <a:spcPts val="1775"/>
                        </a:lnSpc>
                      </a:pPr>
                      <a:r>
                        <a:rPr sz="1100" spc="15" dirty="0">
                          <a:solidFill>
                            <a:srgbClr val="231F20"/>
                          </a:solidFill>
                          <a:latin typeface="DejaVu Sans Mono"/>
                          <a:cs typeface="DejaVu Sans Mono"/>
                        </a:rPr>
                        <a:t>0.35</a:t>
                      </a:r>
                      <a:endParaRPr sz="1100">
                        <a:latin typeface="DejaVu Sans Mono"/>
                        <a:cs typeface="DejaVu Sans Mono"/>
                      </a:endParaRPr>
                    </a:p>
                  </a:txBody>
                  <a:tcPr marL="0" marR="0" marT="0" marB="0">
                    <a:solidFill>
                      <a:srgbClr val="F2F2F2"/>
                    </a:solidFill>
                  </a:tcPr>
                </a:tc>
                <a:tc>
                  <a:txBody>
                    <a:bodyPr/>
                    <a:lstStyle/>
                    <a:p>
                      <a:pPr marR="52069" algn="r">
                        <a:lnSpc>
                          <a:spcPts val="1775"/>
                        </a:lnSpc>
                      </a:pPr>
                      <a:r>
                        <a:rPr sz="1100" dirty="0">
                          <a:solidFill>
                            <a:srgbClr val="231F20"/>
                          </a:solidFill>
                          <a:latin typeface="DejaVu Sans Mono"/>
                          <a:cs typeface="DejaVu Sans Mono"/>
                        </a:rPr>
                        <a:t>5-&gt;4</a:t>
                      </a:r>
                      <a:endParaRPr sz="1100">
                        <a:latin typeface="DejaVu Sans Mono"/>
                        <a:cs typeface="DejaVu Sans Mono"/>
                      </a:endParaRPr>
                    </a:p>
                  </a:txBody>
                  <a:tcPr marL="0" marR="0" marT="0" marB="0">
                    <a:solidFill>
                      <a:srgbClr val="F2F2F2"/>
                    </a:solidFill>
                  </a:tcPr>
                </a:tc>
                <a:tc>
                  <a:txBody>
                    <a:bodyPr/>
                    <a:lstStyle/>
                    <a:p>
                      <a:pPr marL="29209" algn="ctr">
                        <a:lnSpc>
                          <a:spcPts val="1775"/>
                        </a:lnSpc>
                      </a:pPr>
                      <a:r>
                        <a:rPr sz="1100" spc="15" dirty="0">
                          <a:solidFill>
                            <a:srgbClr val="231F20"/>
                          </a:solidFill>
                          <a:latin typeface="DejaVu Sans Mono"/>
                          <a:cs typeface="DejaVu Sans Mono"/>
                        </a:rPr>
                        <a:t>-0.35</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0"/>
                  </a:ext>
                </a:extLst>
              </a:tr>
              <a:tr h="180826">
                <a:tc>
                  <a:txBody>
                    <a:bodyPr/>
                    <a:lstStyle/>
                    <a:p>
                      <a:pPr marL="31750">
                        <a:lnSpc>
                          <a:spcPct val="100000"/>
                        </a:lnSpc>
                      </a:pPr>
                      <a:r>
                        <a:rPr sz="1100" spc="15" dirty="0">
                          <a:solidFill>
                            <a:srgbClr val="231F20"/>
                          </a:solidFill>
                          <a:latin typeface="DejaVu Sans Mono"/>
                          <a:cs typeface="DejaVu Sans Mono"/>
                        </a:rPr>
                        <a:t>4-&gt;7</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0.37</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4-&gt;7</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-0.37</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1"/>
                  </a:ext>
                </a:extLst>
              </a:tr>
              <a:tr h="180826">
                <a:tc>
                  <a:txBody>
                    <a:bodyPr/>
                    <a:lstStyle/>
                    <a:p>
                      <a:pPr marL="31750">
                        <a:lnSpc>
                          <a:spcPct val="100000"/>
                        </a:lnSpc>
                      </a:pPr>
                      <a:r>
                        <a:rPr sz="1100" spc="15" dirty="0">
                          <a:solidFill>
                            <a:srgbClr val="231F20"/>
                          </a:solidFill>
                          <a:latin typeface="DejaVu Sans Mono"/>
                          <a:cs typeface="DejaVu Sans Mono"/>
                        </a:rPr>
                        <a:t>5-&gt;7</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0.28</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5-&gt;7</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-0.28</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2"/>
                  </a:ext>
                </a:extLst>
              </a:tr>
              <a:tr h="180826">
                <a:tc>
                  <a:txBody>
                    <a:bodyPr/>
                    <a:lstStyle/>
                    <a:p>
                      <a:pPr marL="31750">
                        <a:lnSpc>
                          <a:spcPct val="100000"/>
                        </a:lnSpc>
                      </a:pPr>
                      <a:r>
                        <a:rPr sz="1100" spc="15" dirty="0">
                          <a:solidFill>
                            <a:srgbClr val="231F20"/>
                          </a:solidFill>
                          <a:latin typeface="DejaVu Sans Mono"/>
                          <a:cs typeface="DejaVu Sans Mono"/>
                        </a:rPr>
                        <a:t>5-&gt;1</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0.32</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5-&gt;1</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-0.32</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3"/>
                  </a:ext>
                </a:extLst>
              </a:tr>
              <a:tr h="180826">
                <a:tc>
                  <a:txBody>
                    <a:bodyPr/>
                    <a:lstStyle/>
                    <a:p>
                      <a:pPr marL="31750">
                        <a:lnSpc>
                          <a:spcPct val="100000"/>
                        </a:lnSpc>
                      </a:pPr>
                      <a:r>
                        <a:rPr sz="1100" spc="15" dirty="0">
                          <a:solidFill>
                            <a:srgbClr val="231F20"/>
                          </a:solidFill>
                          <a:latin typeface="DejaVu Sans Mono"/>
                          <a:cs typeface="DejaVu Sans Mono"/>
                        </a:rPr>
                        <a:t>4-&gt;0</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0.38</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4-&gt;0</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-0.38</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4"/>
                  </a:ext>
                </a:extLst>
              </a:tr>
              <a:tr h="180826">
                <a:tc>
                  <a:txBody>
                    <a:bodyPr/>
                    <a:lstStyle/>
                    <a:p>
                      <a:pPr marL="31750">
                        <a:lnSpc>
                          <a:spcPct val="100000"/>
                        </a:lnSpc>
                      </a:pPr>
                      <a:r>
                        <a:rPr sz="1100" spc="15" dirty="0">
                          <a:solidFill>
                            <a:srgbClr val="231F20"/>
                          </a:solidFill>
                          <a:latin typeface="DejaVu Sans Mono"/>
                          <a:cs typeface="DejaVu Sans Mono"/>
                        </a:rPr>
                        <a:t>0-&gt;2</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0.26</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0-&gt;2</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-0.26</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5"/>
                  </a:ext>
                </a:extLst>
              </a:tr>
              <a:tr h="180826">
                <a:tc>
                  <a:txBody>
                    <a:bodyPr/>
                    <a:lstStyle/>
                    <a:p>
                      <a:pPr marL="31750">
                        <a:lnSpc>
                          <a:spcPct val="100000"/>
                        </a:lnSpc>
                      </a:pPr>
                      <a:r>
                        <a:rPr sz="1100" spc="15" dirty="0">
                          <a:solidFill>
                            <a:srgbClr val="231F20"/>
                          </a:solidFill>
                          <a:latin typeface="DejaVu Sans Mono"/>
                          <a:cs typeface="DejaVu Sans Mono"/>
                        </a:rPr>
                        <a:t>3-&gt;7</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0.39</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3-&gt;7</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-0.39</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6"/>
                  </a:ext>
                </a:extLst>
              </a:tr>
              <a:tr h="180826">
                <a:tc>
                  <a:txBody>
                    <a:bodyPr/>
                    <a:lstStyle/>
                    <a:p>
                      <a:pPr marL="31750">
                        <a:lnSpc>
                          <a:spcPct val="100000"/>
                        </a:lnSpc>
                      </a:pPr>
                      <a:r>
                        <a:rPr sz="1100" spc="15" dirty="0">
                          <a:solidFill>
                            <a:srgbClr val="231F20"/>
                          </a:solidFill>
                          <a:latin typeface="DejaVu Sans Mono"/>
                          <a:cs typeface="DejaVu Sans Mono"/>
                        </a:rPr>
                        <a:t>1-&gt;3</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0.29</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1-&gt;3</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-0.29</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7"/>
                  </a:ext>
                </a:extLst>
              </a:tr>
              <a:tr h="180826">
                <a:tc>
                  <a:txBody>
                    <a:bodyPr/>
                    <a:lstStyle/>
                    <a:p>
                      <a:pPr marL="31750">
                        <a:lnSpc>
                          <a:spcPct val="100000"/>
                        </a:lnSpc>
                      </a:pPr>
                      <a:r>
                        <a:rPr sz="1100" spc="15" dirty="0">
                          <a:solidFill>
                            <a:srgbClr val="231F20"/>
                          </a:solidFill>
                          <a:latin typeface="DejaVu Sans Mono"/>
                          <a:cs typeface="DejaVu Sans Mono"/>
                        </a:rPr>
                        <a:t>7-&gt;2</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0.34</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7-&gt;2</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-0.34</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8"/>
                  </a:ext>
                </a:extLst>
              </a:tr>
              <a:tr h="180826">
                <a:tc>
                  <a:txBody>
                    <a:bodyPr/>
                    <a:lstStyle/>
                    <a:p>
                      <a:pPr marL="31750">
                        <a:lnSpc>
                          <a:spcPct val="100000"/>
                        </a:lnSpc>
                      </a:pPr>
                      <a:r>
                        <a:rPr sz="1100" spc="15" dirty="0">
                          <a:solidFill>
                            <a:srgbClr val="231F20"/>
                          </a:solidFill>
                          <a:latin typeface="DejaVu Sans Mono"/>
                          <a:cs typeface="DejaVu Sans Mono"/>
                        </a:rPr>
                        <a:t>6-&gt;2</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0.40</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6-&gt;2</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-0.40</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09"/>
                  </a:ext>
                </a:extLst>
              </a:tr>
              <a:tr h="180826">
                <a:tc>
                  <a:txBody>
                    <a:bodyPr/>
                    <a:lstStyle/>
                    <a:p>
                      <a:pPr marL="31750">
                        <a:lnSpc>
                          <a:spcPct val="100000"/>
                        </a:lnSpc>
                      </a:pPr>
                      <a:r>
                        <a:rPr sz="1100" spc="15" dirty="0">
                          <a:solidFill>
                            <a:srgbClr val="231F20"/>
                          </a:solidFill>
                          <a:latin typeface="DejaVu Sans Mono"/>
                          <a:cs typeface="DejaVu Sans Mono"/>
                        </a:rPr>
                        <a:t>3-&gt;6</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0.52</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3-&gt;6</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-0.52</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10"/>
                  </a:ext>
                </a:extLst>
              </a:tr>
              <a:tr h="180826">
                <a:tc>
                  <a:txBody>
                    <a:bodyPr/>
                    <a:lstStyle/>
                    <a:p>
                      <a:pPr marL="31750">
                        <a:lnSpc>
                          <a:spcPct val="100000"/>
                        </a:lnSpc>
                      </a:pPr>
                      <a:r>
                        <a:rPr sz="1100" spc="15" dirty="0">
                          <a:solidFill>
                            <a:srgbClr val="231F20"/>
                          </a:solidFill>
                          <a:latin typeface="DejaVu Sans Mono"/>
                          <a:cs typeface="DejaVu Sans Mono"/>
                        </a:rPr>
                        <a:t>6-&gt;0</a:t>
                      </a:r>
                      <a:endParaRPr sz="1100">
                        <a:latin typeface="DejaVu Sans Mono"/>
                        <a:cs typeface="DejaVu Sans Mono"/>
                      </a:endParaRPr>
                    </a:p>
                  </a:txBody>
                  <a:tcPr marL="0" marR="0" marT="0" marB="0">
                    <a:solidFill>
                      <a:srgbClr val="F2F2F2"/>
                    </a:solidFill>
                  </a:tcPr>
                </a:tc>
                <a:tc>
                  <a:txBody>
                    <a:bodyPr/>
                    <a:lstStyle/>
                    <a:p>
                      <a:pPr marL="120650">
                        <a:lnSpc>
                          <a:spcPct val="100000"/>
                        </a:lnSpc>
                      </a:pPr>
                      <a:r>
                        <a:rPr sz="1100" spc="15" dirty="0">
                          <a:solidFill>
                            <a:srgbClr val="231F20"/>
                          </a:solidFill>
                          <a:latin typeface="DejaVu Sans Mono"/>
                          <a:cs typeface="DejaVu Sans Mono"/>
                        </a:rPr>
                        <a:t>0.58</a:t>
                      </a:r>
                      <a:endParaRPr sz="1100">
                        <a:latin typeface="DejaVu Sans Mono"/>
                        <a:cs typeface="DejaVu Sans Mono"/>
                      </a:endParaRPr>
                    </a:p>
                  </a:txBody>
                  <a:tcPr marL="0" marR="0" marT="0" marB="0">
                    <a:solidFill>
                      <a:srgbClr val="F2F2F2"/>
                    </a:solidFill>
                  </a:tcPr>
                </a:tc>
                <a:tc>
                  <a:txBody>
                    <a:bodyPr/>
                    <a:lstStyle/>
                    <a:p>
                      <a:pPr marR="52069" algn="r">
                        <a:lnSpc>
                          <a:spcPct val="100000"/>
                        </a:lnSpc>
                      </a:pPr>
                      <a:r>
                        <a:rPr sz="1100" dirty="0">
                          <a:solidFill>
                            <a:srgbClr val="231F20"/>
                          </a:solidFill>
                          <a:latin typeface="DejaVu Sans Mono"/>
                          <a:cs typeface="DejaVu Sans Mono"/>
                        </a:rPr>
                        <a:t>6-&gt;0</a:t>
                      </a:r>
                      <a:endParaRPr sz="1100">
                        <a:latin typeface="DejaVu Sans Mono"/>
                        <a:cs typeface="DejaVu Sans Mono"/>
                      </a:endParaRPr>
                    </a:p>
                  </a:txBody>
                  <a:tcPr marL="0" marR="0" marT="0" marB="0">
                    <a:solidFill>
                      <a:srgbClr val="F2F2F2"/>
                    </a:solidFill>
                  </a:tcPr>
                </a:tc>
                <a:tc>
                  <a:txBody>
                    <a:bodyPr/>
                    <a:lstStyle/>
                    <a:p>
                      <a:pPr marL="29209" algn="ctr">
                        <a:lnSpc>
                          <a:spcPct val="100000"/>
                        </a:lnSpc>
                      </a:pPr>
                      <a:r>
                        <a:rPr sz="1100" spc="15" dirty="0">
                          <a:solidFill>
                            <a:srgbClr val="231F20"/>
                          </a:solidFill>
                          <a:latin typeface="DejaVu Sans Mono"/>
                          <a:cs typeface="DejaVu Sans Mono"/>
                        </a:rPr>
                        <a:t>-0.58</a:t>
                      </a:r>
                      <a:endParaRPr sz="110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11"/>
                  </a:ext>
                </a:extLst>
              </a:tr>
              <a:tr h="173235">
                <a:tc>
                  <a:txBody>
                    <a:bodyPr/>
                    <a:lstStyle/>
                    <a:p>
                      <a:pPr marL="31750">
                        <a:lnSpc>
                          <a:spcPts val="1839"/>
                        </a:lnSpc>
                      </a:pPr>
                      <a:r>
                        <a:rPr sz="1100" spc="15" dirty="0">
                          <a:solidFill>
                            <a:srgbClr val="231F20"/>
                          </a:solidFill>
                          <a:latin typeface="DejaVu Sans Mono"/>
                          <a:cs typeface="DejaVu Sans Mono"/>
                        </a:rPr>
                        <a:t>6-&gt;4</a:t>
                      </a:r>
                      <a:endParaRPr sz="1100">
                        <a:latin typeface="DejaVu Sans Mono"/>
                        <a:cs typeface="DejaVu Sans Mono"/>
                      </a:endParaRPr>
                    </a:p>
                  </a:txBody>
                  <a:tcPr marL="0" marR="0" marT="0" marB="0">
                    <a:solidFill>
                      <a:srgbClr val="F2F2F2"/>
                    </a:solidFill>
                  </a:tcPr>
                </a:tc>
                <a:tc>
                  <a:txBody>
                    <a:bodyPr/>
                    <a:lstStyle/>
                    <a:p>
                      <a:pPr marL="120650">
                        <a:lnSpc>
                          <a:spcPts val="1839"/>
                        </a:lnSpc>
                      </a:pPr>
                      <a:r>
                        <a:rPr sz="1100" spc="15" dirty="0">
                          <a:solidFill>
                            <a:srgbClr val="231F20"/>
                          </a:solidFill>
                          <a:latin typeface="DejaVu Sans Mono"/>
                          <a:cs typeface="DejaVu Sans Mono"/>
                        </a:rPr>
                        <a:t>0.93</a:t>
                      </a:r>
                      <a:endParaRPr sz="1100">
                        <a:latin typeface="DejaVu Sans Mono"/>
                        <a:cs typeface="DejaVu Sans Mono"/>
                      </a:endParaRPr>
                    </a:p>
                  </a:txBody>
                  <a:tcPr marL="0" marR="0" marT="0" marB="0">
                    <a:solidFill>
                      <a:srgbClr val="F2F2F2"/>
                    </a:solidFill>
                  </a:tcPr>
                </a:tc>
                <a:tc>
                  <a:txBody>
                    <a:bodyPr/>
                    <a:lstStyle/>
                    <a:p>
                      <a:pPr marR="52069" algn="r">
                        <a:lnSpc>
                          <a:spcPts val="1839"/>
                        </a:lnSpc>
                      </a:pPr>
                      <a:r>
                        <a:rPr sz="1100" dirty="0">
                          <a:solidFill>
                            <a:srgbClr val="231F20"/>
                          </a:solidFill>
                          <a:latin typeface="DejaVu Sans Mono"/>
                          <a:cs typeface="DejaVu Sans Mono"/>
                        </a:rPr>
                        <a:t>6-&gt;4</a:t>
                      </a:r>
                      <a:endParaRPr sz="1100">
                        <a:latin typeface="DejaVu Sans Mono"/>
                        <a:cs typeface="DejaVu Sans Mono"/>
                      </a:endParaRPr>
                    </a:p>
                  </a:txBody>
                  <a:tcPr marL="0" marR="0" marT="0" marB="0">
                    <a:solidFill>
                      <a:srgbClr val="F2F2F2"/>
                    </a:solidFill>
                  </a:tcPr>
                </a:tc>
                <a:tc>
                  <a:txBody>
                    <a:bodyPr/>
                    <a:lstStyle/>
                    <a:p>
                      <a:pPr marL="29209" algn="ctr">
                        <a:lnSpc>
                          <a:spcPts val="1839"/>
                        </a:lnSpc>
                      </a:pPr>
                      <a:r>
                        <a:rPr sz="1100" spc="15" dirty="0">
                          <a:solidFill>
                            <a:srgbClr val="231F20"/>
                          </a:solidFill>
                          <a:latin typeface="DejaVu Sans Mono"/>
                          <a:cs typeface="DejaVu Sans Mono"/>
                        </a:rPr>
                        <a:t>-0.93</a:t>
                      </a:r>
                      <a:endParaRPr sz="1100" dirty="0">
                        <a:latin typeface="DejaVu Sans Mono"/>
                        <a:cs typeface="DejaVu Sans Mono"/>
                      </a:endParaRPr>
                    </a:p>
                  </a:txBody>
                  <a:tcPr marL="0" marR="0" marT="0" marB="0">
                    <a:solidFill>
                      <a:srgbClr val="F2F2F2"/>
                    </a:solidFill>
                  </a:tcPr>
                </a:tc>
                <a:extLst>
                  <a:ext uri="{0D108BD9-81ED-4DB2-BD59-A6C34878D82A}">
                    <a16:rowId xmlns:a16="http://schemas.microsoft.com/office/drawing/2014/main" val="10012"/>
                  </a:ext>
                </a:extLst>
              </a:tr>
            </a:tbl>
          </a:graphicData>
        </a:graphic>
      </p:graphicFrame>
      <p:sp>
        <p:nvSpPr>
          <p:cNvPr id="17" name="object 16">
            <a:extLst>
              <a:ext uri="{FF2B5EF4-FFF2-40B4-BE49-F238E27FC236}">
                <a16:creationId xmlns:a16="http://schemas.microsoft.com/office/drawing/2014/main" id="{DB9A6530-7AAE-B944-A03C-040EE80B62F8}"/>
              </a:ext>
            </a:extLst>
          </p:cNvPr>
          <p:cNvSpPr txBox="1"/>
          <p:nvPr/>
        </p:nvSpPr>
        <p:spPr>
          <a:xfrm>
            <a:off x="761492" y="3050830"/>
            <a:ext cx="1638065" cy="182142"/>
          </a:xfrm>
          <a:prstGeom prst="rect">
            <a:avLst/>
          </a:prstGeom>
        </p:spPr>
        <p:txBody>
          <a:bodyPr vert="horz" wrap="square" lIns="0" tIns="8930" rIns="0" bIns="0" rtlCol="0">
            <a:spAutoFit/>
          </a:bodyPr>
          <a:lstStyle/>
          <a:p>
            <a:pPr marL="8929">
              <a:spcBef>
                <a:spcPts val="70"/>
              </a:spcBef>
            </a:pPr>
            <a:r>
              <a:rPr sz="1125" b="1" dirty="0">
                <a:latin typeface="DejaVu Sans"/>
              </a:rPr>
              <a:t>longest paths </a:t>
            </a:r>
            <a:r>
              <a:rPr sz="1125" b="1" dirty="0">
                <a:latin typeface="DejaVu Sans"/>
                <a:cs typeface="DejaVu Sans"/>
              </a:rPr>
              <a:t>input</a:t>
            </a:r>
            <a:endParaRPr sz="1125" dirty="0">
              <a:latin typeface="DejaVu Sans"/>
              <a:cs typeface="DejaVu Sans"/>
            </a:endParaRPr>
          </a:p>
        </p:txBody>
      </p:sp>
      <p:sp>
        <p:nvSpPr>
          <p:cNvPr id="18" name="object 17">
            <a:extLst>
              <a:ext uri="{FF2B5EF4-FFF2-40B4-BE49-F238E27FC236}">
                <a16:creationId xmlns:a16="http://schemas.microsoft.com/office/drawing/2014/main" id="{58411B7A-6669-3547-AC32-8FD675AB1337}"/>
              </a:ext>
            </a:extLst>
          </p:cNvPr>
          <p:cNvSpPr/>
          <p:nvPr/>
        </p:nvSpPr>
        <p:spPr>
          <a:xfrm>
            <a:off x="4566465" y="3925483"/>
            <a:ext cx="316111" cy="105817"/>
          </a:xfrm>
          <a:custGeom>
            <a:avLst/>
            <a:gdLst/>
            <a:ahLst/>
            <a:cxnLst/>
            <a:rect l="l" t="t" r="r" b="b"/>
            <a:pathLst>
              <a:path w="449579" h="150495">
                <a:moveTo>
                  <a:pt x="0" y="0"/>
                </a:moveTo>
                <a:lnTo>
                  <a:pt x="449368" y="150399"/>
                </a:lnTo>
              </a:path>
            </a:pathLst>
          </a:custGeom>
          <a:ln w="31806">
            <a:solidFill>
              <a:srgbClr val="BCBEC0"/>
            </a:solidFill>
          </a:ln>
        </p:spPr>
        <p:txBody>
          <a:bodyPr wrap="square" lIns="0" tIns="0" rIns="0" bIns="0" rtlCol="0"/>
          <a:lstStyle/>
          <a:p>
            <a:endParaRPr sz="1266"/>
          </a:p>
        </p:txBody>
      </p:sp>
      <p:sp>
        <p:nvSpPr>
          <p:cNvPr id="19" name="object 18">
            <a:extLst>
              <a:ext uri="{FF2B5EF4-FFF2-40B4-BE49-F238E27FC236}">
                <a16:creationId xmlns:a16="http://schemas.microsoft.com/office/drawing/2014/main" id="{D81D3028-7CE5-4140-B072-0A6B9C2F2BA0}"/>
              </a:ext>
            </a:extLst>
          </p:cNvPr>
          <p:cNvSpPr/>
          <p:nvPr/>
        </p:nvSpPr>
        <p:spPr>
          <a:xfrm>
            <a:off x="4835580" y="3981204"/>
            <a:ext cx="141419" cy="81662"/>
          </a:xfrm>
          <a:prstGeom prst="rect">
            <a:avLst/>
          </a:prstGeom>
          <a:blipFill>
            <a:blip r:embed="rId2" cstate="print"/>
            <a:stretch>
              <a:fillRect/>
            </a:stretch>
          </a:blipFill>
        </p:spPr>
        <p:txBody>
          <a:bodyPr wrap="square" lIns="0" tIns="0" rIns="0" bIns="0" rtlCol="0"/>
          <a:lstStyle/>
          <a:p>
            <a:endParaRPr sz="1266"/>
          </a:p>
        </p:txBody>
      </p:sp>
      <p:sp>
        <p:nvSpPr>
          <p:cNvPr id="20" name="object 19">
            <a:extLst>
              <a:ext uri="{FF2B5EF4-FFF2-40B4-BE49-F238E27FC236}">
                <a16:creationId xmlns:a16="http://schemas.microsoft.com/office/drawing/2014/main" id="{6C9B74D2-9508-6747-9374-8612AE25CE0C}"/>
              </a:ext>
            </a:extLst>
          </p:cNvPr>
          <p:cNvSpPr/>
          <p:nvPr/>
        </p:nvSpPr>
        <p:spPr>
          <a:xfrm>
            <a:off x="4471883" y="3893835"/>
            <a:ext cx="141410" cy="81653"/>
          </a:xfrm>
          <a:prstGeom prst="rect">
            <a:avLst/>
          </a:prstGeom>
          <a:blipFill>
            <a:blip r:embed="rId3" cstate="print"/>
            <a:stretch>
              <a:fillRect/>
            </a:stretch>
          </a:blipFill>
        </p:spPr>
        <p:txBody>
          <a:bodyPr wrap="square" lIns="0" tIns="0" rIns="0" bIns="0" rtlCol="0"/>
          <a:lstStyle/>
          <a:p>
            <a:endParaRPr sz="1266"/>
          </a:p>
        </p:txBody>
      </p:sp>
      <p:sp>
        <p:nvSpPr>
          <p:cNvPr id="21" name="object 20">
            <a:extLst>
              <a:ext uri="{FF2B5EF4-FFF2-40B4-BE49-F238E27FC236}">
                <a16:creationId xmlns:a16="http://schemas.microsoft.com/office/drawing/2014/main" id="{C2EF2689-C7F3-F541-8340-3DAEFB02D142}"/>
              </a:ext>
            </a:extLst>
          </p:cNvPr>
          <p:cNvSpPr/>
          <p:nvPr/>
        </p:nvSpPr>
        <p:spPr>
          <a:xfrm>
            <a:off x="4830269" y="4646778"/>
            <a:ext cx="1681907" cy="7144"/>
          </a:xfrm>
          <a:custGeom>
            <a:avLst/>
            <a:gdLst/>
            <a:ahLst/>
            <a:cxnLst/>
            <a:rect l="l" t="t" r="r" b="b"/>
            <a:pathLst>
              <a:path w="2392045" h="10159">
                <a:moveTo>
                  <a:pt x="2391445" y="0"/>
                </a:moveTo>
                <a:lnTo>
                  <a:pt x="0" y="9956"/>
                </a:lnTo>
              </a:path>
            </a:pathLst>
          </a:custGeom>
          <a:ln w="39762">
            <a:solidFill>
              <a:srgbClr val="231F20"/>
            </a:solidFill>
          </a:ln>
        </p:spPr>
        <p:txBody>
          <a:bodyPr wrap="square" lIns="0" tIns="0" rIns="0" bIns="0" rtlCol="0"/>
          <a:lstStyle/>
          <a:p>
            <a:endParaRPr sz="1266"/>
          </a:p>
        </p:txBody>
      </p:sp>
      <p:sp>
        <p:nvSpPr>
          <p:cNvPr id="22" name="object 21">
            <a:extLst>
              <a:ext uri="{FF2B5EF4-FFF2-40B4-BE49-F238E27FC236}">
                <a16:creationId xmlns:a16="http://schemas.microsoft.com/office/drawing/2014/main" id="{8A006365-31A7-5848-B953-AFF9A8FFC399}"/>
              </a:ext>
            </a:extLst>
          </p:cNvPr>
          <p:cNvSpPr/>
          <p:nvPr/>
        </p:nvSpPr>
        <p:spPr>
          <a:xfrm>
            <a:off x="4441391" y="3594261"/>
            <a:ext cx="2206582" cy="1188880"/>
          </a:xfrm>
          <a:prstGeom prst="rect">
            <a:avLst/>
          </a:prstGeom>
          <a:blipFill>
            <a:blip r:embed="rId4" cstate="print"/>
            <a:stretch>
              <a:fillRect/>
            </a:stretch>
          </a:blipFill>
        </p:spPr>
        <p:txBody>
          <a:bodyPr wrap="square" lIns="0" tIns="0" rIns="0" bIns="0" rtlCol="0"/>
          <a:lstStyle/>
          <a:p>
            <a:endParaRPr sz="1266"/>
          </a:p>
        </p:txBody>
      </p:sp>
      <p:sp>
        <p:nvSpPr>
          <p:cNvPr id="23" name="object 22">
            <a:extLst>
              <a:ext uri="{FF2B5EF4-FFF2-40B4-BE49-F238E27FC236}">
                <a16:creationId xmlns:a16="http://schemas.microsoft.com/office/drawing/2014/main" id="{4F693830-2234-CC4B-BB6E-8101C499C3C1}"/>
              </a:ext>
            </a:extLst>
          </p:cNvPr>
          <p:cNvSpPr txBox="1"/>
          <p:nvPr/>
        </p:nvSpPr>
        <p:spPr>
          <a:xfrm>
            <a:off x="4519328" y="3526040"/>
            <a:ext cx="98673" cy="182142"/>
          </a:xfrm>
          <a:prstGeom prst="rect">
            <a:avLst/>
          </a:prstGeom>
        </p:spPr>
        <p:txBody>
          <a:bodyPr vert="horz" wrap="square" lIns="0" tIns="8930" rIns="0" bIns="0" rtlCol="0">
            <a:spAutoFit/>
          </a:bodyPr>
          <a:lstStyle/>
          <a:p>
            <a:pPr marL="8929">
              <a:spcBef>
                <a:spcPts val="70"/>
              </a:spcBef>
            </a:pPr>
            <a:r>
              <a:rPr sz="1125" b="1" spc="-35" dirty="0">
                <a:solidFill>
                  <a:srgbClr val="8D3124"/>
                </a:solidFill>
                <a:latin typeface="DejaVu Sans"/>
                <a:cs typeface="DejaVu Sans"/>
              </a:rPr>
              <a:t>s</a:t>
            </a:r>
            <a:endParaRPr sz="1125">
              <a:latin typeface="DejaVu Sans"/>
              <a:cs typeface="DejaVu Sans"/>
            </a:endParaRPr>
          </a:p>
        </p:txBody>
      </p:sp>
    </p:spTree>
    <p:extLst>
      <p:ext uri="{BB962C8B-B14F-4D97-AF65-F5344CB8AC3E}">
        <p14:creationId xmlns:p14="http://schemas.microsoft.com/office/powerpoint/2010/main" val="94006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dissolve">
                                      <p:cBhvr>
                                        <p:cTn id="50" dur="500"/>
                                        <p:tgtEl>
                                          <p:spTgt spid="15"/>
                                        </p:tgtEl>
                                      </p:cBhvr>
                                    </p:animEffect>
                                  </p:childTnLst>
                                </p:cTn>
                              </p:par>
                              <p:par>
                                <p:cTn id="51" presetID="9"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dissolve">
                                      <p:cBhvr>
                                        <p:cTn id="53" dur="500"/>
                                        <p:tgtEl>
                                          <p:spTgt spid="16"/>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dissolve">
                                      <p:cBhvr>
                                        <p:cTn id="56" dur="500"/>
                                        <p:tgtEl>
                                          <p:spTgt spid="17"/>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dissolve">
                                      <p:cBhvr>
                                        <p:cTn id="59" dur="500"/>
                                        <p:tgtEl>
                                          <p:spTgt spid="18"/>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dissolve">
                                      <p:cBhvr>
                                        <p:cTn id="62" dur="500"/>
                                        <p:tgtEl>
                                          <p:spTgt spid="19"/>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dissolve">
                                      <p:cBhvr>
                                        <p:cTn id="65" dur="500"/>
                                        <p:tgtEl>
                                          <p:spTgt spid="20"/>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dissolve">
                                      <p:cBhvr>
                                        <p:cTn id="68" dur="500"/>
                                        <p:tgtEl>
                                          <p:spTgt spid="21"/>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dissolve">
                                      <p:cBhvr>
                                        <p:cTn id="71" dur="500"/>
                                        <p:tgtEl>
                                          <p:spTgt spid="22"/>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dissolve">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dissolve">
                                      <p:cBhvr>
                                        <p:cTn id="7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P spid="11" grpId="0" animBg="1"/>
      <p:bldP spid="12" grpId="0" animBg="1"/>
      <p:bldP spid="13" grpId="0" animBg="1"/>
      <p:bldP spid="14" grpId="0" animBg="1"/>
      <p:bldP spid="15" grpId="0"/>
      <p:bldP spid="17" grpId="0"/>
      <p:bldP spid="18" grpId="0" animBg="1"/>
      <p:bldP spid="19" grpId="0" animBg="1"/>
      <p:bldP spid="20" grpId="0" animBg="1"/>
      <p:bldP spid="21" grpId="0" animBg="1"/>
      <p:bldP spid="22" grpId="0" animBg="1"/>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044B5-22FF-7942-A026-930E116B59EF}"/>
              </a:ext>
            </a:extLst>
          </p:cNvPr>
          <p:cNvSpPr>
            <a:spLocks noGrp="1"/>
          </p:cNvSpPr>
          <p:nvPr>
            <p:ph type="title"/>
          </p:nvPr>
        </p:nvSpPr>
        <p:spPr>
          <a:xfrm>
            <a:off x="465589" y="274638"/>
            <a:ext cx="8355435" cy="1143000"/>
          </a:xfrm>
        </p:spPr>
        <p:txBody>
          <a:bodyPr>
            <a:normAutofit/>
          </a:bodyPr>
          <a:lstStyle/>
          <a:p>
            <a:r>
              <a:rPr lang="en-US" sz="3200" spc="-4" dirty="0">
                <a:latin typeface="Arial"/>
                <a:cs typeface="Arial"/>
              </a:rPr>
              <a:t>Single </a:t>
            </a:r>
            <a:r>
              <a:rPr lang="en-US" sz="3200" spc="-21" dirty="0">
                <a:latin typeface="Arial"/>
                <a:cs typeface="Arial"/>
              </a:rPr>
              <a:t>Source</a:t>
            </a:r>
            <a:r>
              <a:rPr lang="en-US" sz="3200" spc="155" dirty="0">
                <a:latin typeface="Arial"/>
                <a:cs typeface="Arial"/>
              </a:rPr>
              <a:t> </a:t>
            </a:r>
            <a:r>
              <a:rPr lang="en-US" sz="3200" spc="-32" dirty="0">
                <a:latin typeface="Arial"/>
                <a:cs typeface="Arial"/>
              </a:rPr>
              <a:t>Shortest-paths Algorithms Summary</a:t>
            </a:r>
            <a:endParaRPr lang="en-US" sz="3200" dirty="0"/>
          </a:p>
        </p:txBody>
      </p:sp>
      <p:graphicFrame>
        <p:nvGraphicFramePr>
          <p:cNvPr id="6" name="Table 5">
            <a:extLst>
              <a:ext uri="{FF2B5EF4-FFF2-40B4-BE49-F238E27FC236}">
                <a16:creationId xmlns:a16="http://schemas.microsoft.com/office/drawing/2014/main" id="{544D94F2-DF5B-5AE9-C230-8FD9C85BB9FE}"/>
              </a:ext>
            </a:extLst>
          </p:cNvPr>
          <p:cNvGraphicFramePr>
            <a:graphicFrameLocks noGrp="1"/>
          </p:cNvGraphicFramePr>
          <p:nvPr>
            <p:extLst>
              <p:ext uri="{D42A27DB-BD31-4B8C-83A1-F6EECF244321}">
                <p14:modId xmlns:p14="http://schemas.microsoft.com/office/powerpoint/2010/main" val="1506059764"/>
              </p:ext>
            </p:extLst>
          </p:nvPr>
        </p:nvGraphicFramePr>
        <p:xfrm>
          <a:off x="174812" y="2022756"/>
          <a:ext cx="8733741" cy="3413760"/>
        </p:xfrm>
        <a:graphic>
          <a:graphicData uri="http://schemas.openxmlformats.org/drawingml/2006/table">
            <a:tbl>
              <a:tblPr firstRow="1" bandRow="1">
                <a:tableStyleId>{5C22544A-7EE6-4342-B048-85BDC9FD1C3A}</a:tableStyleId>
              </a:tblPr>
              <a:tblGrid>
                <a:gridCol w="1667435">
                  <a:extLst>
                    <a:ext uri="{9D8B030D-6E8A-4147-A177-3AD203B41FA5}">
                      <a16:colId xmlns:a16="http://schemas.microsoft.com/office/drawing/2014/main" val="1986848519"/>
                    </a:ext>
                  </a:extLst>
                </a:gridCol>
                <a:gridCol w="5381513">
                  <a:extLst>
                    <a:ext uri="{9D8B030D-6E8A-4147-A177-3AD203B41FA5}">
                      <a16:colId xmlns:a16="http://schemas.microsoft.com/office/drawing/2014/main" val="2195734352"/>
                    </a:ext>
                  </a:extLst>
                </a:gridCol>
                <a:gridCol w="1684793">
                  <a:extLst>
                    <a:ext uri="{9D8B030D-6E8A-4147-A177-3AD203B41FA5}">
                      <a16:colId xmlns:a16="http://schemas.microsoft.com/office/drawing/2014/main" val="326827845"/>
                    </a:ext>
                  </a:extLst>
                </a:gridCol>
              </a:tblGrid>
              <a:tr h="370840">
                <a:tc>
                  <a:txBody>
                    <a:bodyPr/>
                    <a:lstStyle/>
                    <a:p>
                      <a:pPr algn="ctr"/>
                      <a:r>
                        <a:rPr lang="en-GB" sz="2000" dirty="0"/>
                        <a:t>Algorithm</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dirty="0"/>
                        <a:t>Restriction</a:t>
                      </a:r>
                    </a:p>
                  </a:txBody>
                  <a:tcPr/>
                </a:tc>
                <a:tc>
                  <a:txBody>
                    <a:bodyPr/>
                    <a:lstStyle/>
                    <a:p>
                      <a:pPr algn="ctr"/>
                      <a:r>
                        <a:rPr lang="en-GB" sz="2000" dirty="0"/>
                        <a:t>Worst-Case Complexity</a:t>
                      </a:r>
                      <a:endParaRPr lang="en-SE" sz="2000" dirty="0"/>
                    </a:p>
                  </a:txBody>
                  <a:tcPr/>
                </a:tc>
                <a:extLst>
                  <a:ext uri="{0D108BD9-81ED-4DB2-BD59-A6C34878D82A}">
                    <a16:rowId xmlns:a16="http://schemas.microsoft.com/office/drawing/2014/main" val="1849388263"/>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dirty="0"/>
                        <a:t>Dijkstra (Fibonacci   heap)</a:t>
                      </a:r>
                    </a:p>
                  </a:txBody>
                  <a:tcPr/>
                </a:tc>
                <a:tc>
                  <a:txBody>
                    <a:bodyPr/>
                    <a:lstStyle/>
                    <a:p>
                      <a:pPr algn="l"/>
                      <a:r>
                        <a:rPr lang="en-GB" sz="2000" dirty="0"/>
                        <a:t>Undirected or directed graph; no negative weights/cycles</a:t>
                      </a:r>
                    </a:p>
                  </a:txBody>
                  <a:tcPr/>
                </a:tc>
                <a:tc>
                  <a:txBody>
                    <a:bodyPr/>
                    <a:lstStyle/>
                    <a:p>
                      <a:pPr algn="ctr"/>
                      <a:r>
                        <a:rPr lang="en-GB" sz="2000" dirty="0"/>
                        <a:t>O(V log V + E)</a:t>
                      </a:r>
                      <a:endParaRPr lang="en-SE" sz="2000" dirty="0"/>
                    </a:p>
                  </a:txBody>
                  <a:tcPr/>
                </a:tc>
                <a:extLst>
                  <a:ext uri="{0D108BD9-81ED-4DB2-BD59-A6C34878D82A}">
                    <a16:rowId xmlns:a16="http://schemas.microsoft.com/office/drawing/2014/main" val="2761924113"/>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dirty="0"/>
                        <a:t>Bellman-Ford</a:t>
                      </a:r>
                    </a:p>
                  </a:txBody>
                  <a:tcPr/>
                </a:tc>
                <a:tc>
                  <a:txBody>
                    <a:bodyPr/>
                    <a:lstStyle/>
                    <a:p>
                      <a:pPr algn="l"/>
                      <a:r>
                        <a:rPr lang="en-GB" sz="2000" dirty="0"/>
                        <a:t>Directed graph with negative weights; undirected graph with no negative weights (since a negative weight edge forms a negative cycle by itself)</a:t>
                      </a:r>
                    </a:p>
                  </a:txBody>
                  <a:tcPr/>
                </a:tc>
                <a:tc>
                  <a:txBody>
                    <a:bodyPr/>
                    <a:lstStyle/>
                    <a:p>
                      <a:pPr algn="ctr"/>
                      <a:r>
                        <a:rPr lang="en-GB" sz="2000" dirty="0"/>
                        <a:t>O(EV)</a:t>
                      </a:r>
                      <a:endParaRPr lang="en-SE" sz="2000" dirty="0"/>
                    </a:p>
                  </a:txBody>
                  <a:tcPr/>
                </a:tc>
                <a:extLst>
                  <a:ext uri="{0D108BD9-81ED-4DB2-BD59-A6C34878D82A}">
                    <a16:rowId xmlns:a16="http://schemas.microsoft.com/office/drawing/2014/main" val="1448057681"/>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dirty="0"/>
                        <a:t>Topological Sort</a:t>
                      </a:r>
                    </a:p>
                  </a:txBody>
                  <a:tcPr/>
                </a:tc>
                <a:tc>
                  <a:txBody>
                    <a:bodyPr/>
                    <a:lstStyle/>
                    <a:p>
                      <a:pPr algn="l"/>
                      <a:r>
                        <a:rPr lang="en-GB" sz="2000" dirty="0"/>
                        <a:t>Directed Acyclic Graph (DAG) (directed graph, no cycles)</a:t>
                      </a:r>
                    </a:p>
                  </a:txBody>
                  <a:tcPr/>
                </a:tc>
                <a:tc>
                  <a:txBody>
                    <a:bodyPr/>
                    <a:lstStyle/>
                    <a:p>
                      <a:pPr algn="ctr"/>
                      <a:r>
                        <a:rPr lang="en-GB" sz="2000" dirty="0"/>
                        <a:t>O(E+V)</a:t>
                      </a:r>
                      <a:endParaRPr lang="en-SE" sz="2000" dirty="0"/>
                    </a:p>
                  </a:txBody>
                  <a:tcPr/>
                </a:tc>
                <a:extLst>
                  <a:ext uri="{0D108BD9-81ED-4DB2-BD59-A6C34878D82A}">
                    <a16:rowId xmlns:a16="http://schemas.microsoft.com/office/drawing/2014/main" val="2057774292"/>
                  </a:ext>
                </a:extLst>
              </a:tr>
            </a:tbl>
          </a:graphicData>
        </a:graphic>
      </p:graphicFrame>
    </p:spTree>
    <p:extLst>
      <p:ext uri="{BB962C8B-B14F-4D97-AF65-F5344CB8AC3E}">
        <p14:creationId xmlns:p14="http://schemas.microsoft.com/office/powerpoint/2010/main" val="3147247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320AB-9F88-EE1F-0F5A-91143F276ED3}"/>
              </a:ext>
            </a:extLst>
          </p:cNvPr>
          <p:cNvSpPr>
            <a:spLocks noGrp="1"/>
          </p:cNvSpPr>
          <p:nvPr>
            <p:ph type="title"/>
          </p:nvPr>
        </p:nvSpPr>
        <p:spPr>
          <a:xfrm>
            <a:off x="457200" y="76200"/>
            <a:ext cx="8229600" cy="1143000"/>
          </a:xfrm>
        </p:spPr>
        <p:txBody>
          <a:bodyPr>
            <a:normAutofit fontScale="90000"/>
          </a:bodyPr>
          <a:lstStyle/>
          <a:p>
            <a:r>
              <a:rPr lang="en-GB" dirty="0">
                <a:solidFill>
                  <a:srgbClr val="FF0000"/>
                </a:solidFill>
              </a:rPr>
              <a:t>Floyd </a:t>
            </a:r>
            <a:r>
              <a:rPr lang="en-GB" dirty="0" err="1">
                <a:solidFill>
                  <a:srgbClr val="FF0000"/>
                </a:solidFill>
              </a:rPr>
              <a:t>Warshall</a:t>
            </a:r>
            <a:r>
              <a:rPr lang="en-GB" dirty="0">
                <a:solidFill>
                  <a:srgbClr val="FF0000"/>
                </a:solidFill>
              </a:rPr>
              <a:t> Algorithm for all-pairs shortest paths </a:t>
            </a:r>
            <a:endParaRPr lang="en-SE" dirty="0">
              <a:solidFill>
                <a:srgbClr val="FF0000"/>
              </a:solidFill>
            </a:endParaRPr>
          </a:p>
        </p:txBody>
      </p:sp>
      <p:sp>
        <p:nvSpPr>
          <p:cNvPr id="3" name="Content Placeholder 2">
            <a:extLst>
              <a:ext uri="{FF2B5EF4-FFF2-40B4-BE49-F238E27FC236}">
                <a16:creationId xmlns:a16="http://schemas.microsoft.com/office/drawing/2014/main" id="{31FEBDA6-B34A-1C5B-3387-5742DBBD06C5}"/>
              </a:ext>
            </a:extLst>
          </p:cNvPr>
          <p:cNvSpPr>
            <a:spLocks noGrp="1"/>
          </p:cNvSpPr>
          <p:nvPr>
            <p:ph idx="1"/>
          </p:nvPr>
        </p:nvSpPr>
        <p:spPr>
          <a:xfrm>
            <a:off x="457200" y="1219200"/>
            <a:ext cx="8229600" cy="5442857"/>
          </a:xfrm>
        </p:spPr>
        <p:txBody>
          <a:bodyPr>
            <a:normAutofit/>
          </a:bodyPr>
          <a:lstStyle/>
          <a:p>
            <a:r>
              <a:rPr lang="en-GB" sz="2000" dirty="0"/>
              <a:t>The Floyd </a:t>
            </a:r>
            <a:r>
              <a:rPr lang="en-GB" sz="2000" dirty="0" err="1"/>
              <a:t>Warshall</a:t>
            </a:r>
            <a:r>
              <a:rPr lang="en-GB" sz="2000" dirty="0"/>
              <a:t> Algorithm is an all pair shortest path algorithm unlike Dijkstra and Bellman Ford which are single source shortest path algorithms. </a:t>
            </a:r>
          </a:p>
          <a:p>
            <a:r>
              <a:rPr lang="en-GB" sz="2000" dirty="0"/>
              <a:t>It works for both the directed and undirected weighted graphs. But, it does not work for the graphs with negative cycles</a:t>
            </a:r>
          </a:p>
          <a:p>
            <a:r>
              <a:rPr lang="en-GB" sz="2000" dirty="0"/>
              <a:t>It follows Dynamic Programming approach to check every possible path going via every possible vertex in order to calculate shortest distance between every pair of vertices.</a:t>
            </a:r>
          </a:p>
          <a:p>
            <a:pPr algn="l" rtl="0" fontAlgn="base"/>
            <a:r>
              <a:rPr lang="en-GB" sz="1600" b="0" i="1" dirty="0">
                <a:solidFill>
                  <a:srgbClr val="273239"/>
                </a:solidFill>
                <a:effectLst/>
                <a:latin typeface="Nunito" pitchFamily="2" charset="0"/>
              </a:rPr>
              <a:t>For k = 0 to n – 1 </a:t>
            </a:r>
            <a:br>
              <a:rPr lang="en-GB" sz="1600" b="0" i="1" dirty="0">
                <a:solidFill>
                  <a:srgbClr val="273239"/>
                </a:solidFill>
                <a:effectLst/>
                <a:latin typeface="Nunito" pitchFamily="2" charset="0"/>
              </a:rPr>
            </a:br>
            <a:r>
              <a:rPr lang="en-GB" sz="1600" b="0" i="1" dirty="0">
                <a:solidFill>
                  <a:srgbClr val="273239"/>
                </a:solidFill>
                <a:effectLst/>
                <a:latin typeface="Nunito" pitchFamily="2" charset="0"/>
              </a:rPr>
              <a:t>		For </a:t>
            </a:r>
            <a:r>
              <a:rPr lang="en-GB" sz="1600" b="0" i="1" dirty="0" err="1">
                <a:solidFill>
                  <a:srgbClr val="273239"/>
                </a:solidFill>
                <a:effectLst/>
                <a:latin typeface="Nunito" pitchFamily="2" charset="0"/>
              </a:rPr>
              <a:t>i</a:t>
            </a:r>
            <a:r>
              <a:rPr lang="en-GB" sz="1600" b="0" i="1" dirty="0">
                <a:solidFill>
                  <a:srgbClr val="273239"/>
                </a:solidFill>
                <a:effectLst/>
                <a:latin typeface="Nunito" pitchFamily="2" charset="0"/>
              </a:rPr>
              <a:t> = 0 to n – 1 </a:t>
            </a:r>
            <a:br>
              <a:rPr lang="en-GB" sz="1600" b="0" i="1" dirty="0">
                <a:solidFill>
                  <a:srgbClr val="273239"/>
                </a:solidFill>
                <a:effectLst/>
                <a:latin typeface="Nunito" pitchFamily="2" charset="0"/>
              </a:rPr>
            </a:br>
            <a:r>
              <a:rPr lang="en-GB" sz="1600" b="0" i="1" dirty="0">
                <a:solidFill>
                  <a:srgbClr val="273239"/>
                </a:solidFill>
                <a:effectLst/>
                <a:latin typeface="Nunito" pitchFamily="2" charset="0"/>
              </a:rPr>
              <a:t>			For j = 0 to n – 1 </a:t>
            </a:r>
            <a:br>
              <a:rPr lang="en-GB" sz="1600" b="0" i="1" dirty="0">
                <a:solidFill>
                  <a:srgbClr val="273239"/>
                </a:solidFill>
                <a:effectLst/>
                <a:latin typeface="Nunito" pitchFamily="2" charset="0"/>
              </a:rPr>
            </a:br>
            <a:r>
              <a:rPr lang="en-GB" sz="1600" b="0" i="1" dirty="0">
                <a:solidFill>
                  <a:srgbClr val="273239"/>
                </a:solidFill>
                <a:effectLst/>
                <a:latin typeface="Nunito" pitchFamily="2" charset="0"/>
              </a:rPr>
              <a:t>				</a:t>
            </a:r>
            <a:r>
              <a:rPr lang="en-GB" sz="1600" b="0" i="1" dirty="0" err="1">
                <a:solidFill>
                  <a:srgbClr val="273239"/>
                </a:solidFill>
                <a:effectLst/>
                <a:latin typeface="Nunito" pitchFamily="2" charset="0"/>
              </a:rPr>
              <a:t>dist</a:t>
            </a:r>
            <a:r>
              <a:rPr lang="en-GB" sz="1600" b="0" i="1" dirty="0">
                <a:solidFill>
                  <a:srgbClr val="273239"/>
                </a:solidFill>
                <a:effectLst/>
                <a:latin typeface="Nunito" pitchFamily="2" charset="0"/>
              </a:rPr>
              <a:t>[</a:t>
            </a:r>
            <a:r>
              <a:rPr lang="en-GB" sz="1600" b="0" i="1" dirty="0" err="1">
                <a:solidFill>
                  <a:srgbClr val="273239"/>
                </a:solidFill>
                <a:effectLst/>
                <a:latin typeface="Nunito" pitchFamily="2" charset="0"/>
              </a:rPr>
              <a:t>i</a:t>
            </a:r>
            <a:r>
              <a:rPr lang="en-GB" sz="1600" b="0" i="1" dirty="0">
                <a:solidFill>
                  <a:srgbClr val="273239"/>
                </a:solidFill>
                <a:effectLst/>
                <a:latin typeface="Nunito" pitchFamily="2" charset="0"/>
              </a:rPr>
              <a:t>, j] = min(</a:t>
            </a:r>
            <a:r>
              <a:rPr lang="en-GB" sz="1600" b="0" i="1" dirty="0" err="1">
                <a:solidFill>
                  <a:srgbClr val="273239"/>
                </a:solidFill>
                <a:effectLst/>
                <a:latin typeface="Nunito" pitchFamily="2" charset="0"/>
              </a:rPr>
              <a:t>dist</a:t>
            </a:r>
            <a:r>
              <a:rPr lang="en-GB" sz="1600" b="0" i="1" dirty="0">
                <a:solidFill>
                  <a:srgbClr val="273239"/>
                </a:solidFill>
                <a:effectLst/>
                <a:latin typeface="Nunito" pitchFamily="2" charset="0"/>
              </a:rPr>
              <a:t>[</a:t>
            </a:r>
            <a:r>
              <a:rPr lang="en-GB" sz="1600" b="0" i="1" dirty="0" err="1">
                <a:solidFill>
                  <a:srgbClr val="273239"/>
                </a:solidFill>
                <a:effectLst/>
                <a:latin typeface="Nunito" pitchFamily="2" charset="0"/>
              </a:rPr>
              <a:t>i</a:t>
            </a:r>
            <a:r>
              <a:rPr lang="en-GB" sz="1600" b="0" i="1" dirty="0">
                <a:solidFill>
                  <a:srgbClr val="273239"/>
                </a:solidFill>
                <a:effectLst/>
                <a:latin typeface="Nunito" pitchFamily="2" charset="0"/>
              </a:rPr>
              <a:t>, j], </a:t>
            </a:r>
            <a:r>
              <a:rPr lang="en-GB" sz="1600" b="0" i="1" dirty="0" err="1">
                <a:solidFill>
                  <a:srgbClr val="273239"/>
                </a:solidFill>
                <a:effectLst/>
                <a:latin typeface="Nunito" pitchFamily="2" charset="0"/>
              </a:rPr>
              <a:t>dist</a:t>
            </a:r>
            <a:r>
              <a:rPr lang="en-GB" sz="1600" b="0" i="1" dirty="0">
                <a:solidFill>
                  <a:srgbClr val="273239"/>
                </a:solidFill>
                <a:effectLst/>
                <a:latin typeface="Nunito" pitchFamily="2" charset="0"/>
              </a:rPr>
              <a:t>[</a:t>
            </a:r>
            <a:r>
              <a:rPr lang="en-GB" sz="1600" b="0" i="1" dirty="0" err="1">
                <a:solidFill>
                  <a:srgbClr val="273239"/>
                </a:solidFill>
                <a:effectLst/>
                <a:latin typeface="Nunito" pitchFamily="2" charset="0"/>
              </a:rPr>
              <a:t>i</a:t>
            </a:r>
            <a:r>
              <a:rPr lang="en-GB" sz="1600" b="0" i="1" dirty="0">
                <a:solidFill>
                  <a:srgbClr val="273239"/>
                </a:solidFill>
                <a:effectLst/>
                <a:latin typeface="Nunito" pitchFamily="2" charset="0"/>
              </a:rPr>
              <a:t>, k] + </a:t>
            </a:r>
            <a:r>
              <a:rPr lang="en-GB" sz="1600" b="0" i="1" dirty="0" err="1">
                <a:solidFill>
                  <a:srgbClr val="273239"/>
                </a:solidFill>
                <a:effectLst/>
                <a:latin typeface="Nunito" pitchFamily="2" charset="0"/>
              </a:rPr>
              <a:t>dist</a:t>
            </a:r>
            <a:r>
              <a:rPr lang="en-GB" sz="1600" b="0" i="1" dirty="0">
                <a:solidFill>
                  <a:srgbClr val="273239"/>
                </a:solidFill>
                <a:effectLst/>
                <a:latin typeface="Nunito" pitchFamily="2" charset="0"/>
              </a:rPr>
              <a:t>[k, j])</a:t>
            </a:r>
          </a:p>
          <a:p>
            <a:pPr fontAlgn="base"/>
            <a:r>
              <a:rPr lang="en-GB" sz="1600" b="0" i="1" dirty="0">
                <a:solidFill>
                  <a:srgbClr val="273239"/>
                </a:solidFill>
                <a:effectLst/>
                <a:latin typeface="Nunito" pitchFamily="2" charset="0"/>
              </a:rPr>
              <a:t>                    //	Update </a:t>
            </a:r>
            <a:r>
              <a:rPr lang="en-GB" sz="1600" b="0" i="1" dirty="0" err="1">
                <a:solidFill>
                  <a:srgbClr val="273239"/>
                </a:solidFill>
                <a:effectLst/>
                <a:latin typeface="Nunito" pitchFamily="2" charset="0"/>
              </a:rPr>
              <a:t>dist</a:t>
            </a:r>
            <a:r>
              <a:rPr lang="en-GB" sz="1600" b="0" i="1" dirty="0">
                <a:solidFill>
                  <a:srgbClr val="273239"/>
                </a:solidFill>
                <a:effectLst/>
                <a:latin typeface="Nunito" pitchFamily="2" charset="0"/>
              </a:rPr>
              <a:t>[</a:t>
            </a:r>
            <a:r>
              <a:rPr lang="en-GB" sz="1600" b="0" i="1" dirty="0" err="1">
                <a:solidFill>
                  <a:srgbClr val="273239"/>
                </a:solidFill>
                <a:effectLst/>
                <a:latin typeface="Nunito" pitchFamily="2" charset="0"/>
              </a:rPr>
              <a:t>i</a:t>
            </a:r>
            <a:r>
              <a:rPr lang="en-GB" sz="1600" b="0" i="1" dirty="0">
                <a:solidFill>
                  <a:srgbClr val="273239"/>
                </a:solidFill>
                <a:effectLst/>
                <a:latin typeface="Nunito" pitchFamily="2" charset="0"/>
              </a:rPr>
              <a:t>, j] if shortcut through vertex k has shorter path</a:t>
            </a:r>
          </a:p>
          <a:p>
            <a:pPr algn="l" rtl="0" fontAlgn="base"/>
            <a:r>
              <a:rPr lang="en-GB" sz="1600" b="0" i="1" dirty="0">
                <a:solidFill>
                  <a:srgbClr val="273239"/>
                </a:solidFill>
                <a:effectLst/>
                <a:latin typeface="Nunito" pitchFamily="2" charset="0"/>
              </a:rPr>
              <a:t>where </a:t>
            </a:r>
            <a:r>
              <a:rPr lang="en-GB" sz="1600" b="0" i="1" dirty="0" err="1">
                <a:solidFill>
                  <a:srgbClr val="273239"/>
                </a:solidFill>
                <a:effectLst/>
                <a:latin typeface="Nunito" pitchFamily="2" charset="0"/>
              </a:rPr>
              <a:t>i</a:t>
            </a:r>
            <a:r>
              <a:rPr lang="en-GB" sz="1600" b="0" i="1" dirty="0">
                <a:solidFill>
                  <a:srgbClr val="273239"/>
                </a:solidFill>
                <a:effectLst/>
                <a:latin typeface="Nunito" pitchFamily="2" charset="0"/>
              </a:rPr>
              <a:t> = source vertex, j = Destination vertex, k = Intermediate vertex</a:t>
            </a:r>
          </a:p>
          <a:p>
            <a:pPr algn="l" rtl="0" fontAlgn="base"/>
            <a:r>
              <a:rPr lang="en-GB" sz="2000" dirty="0"/>
              <a:t>Time Complexity: O(V</a:t>
            </a:r>
            <a:r>
              <a:rPr lang="en-GB" sz="2000" baseline="30000" dirty="0"/>
              <a:t>3</a:t>
            </a:r>
            <a:r>
              <a:rPr lang="en-GB" sz="2000" dirty="0"/>
              <a:t>), where V is the number of vertices in the graph and we run three nested loops each of size V</a:t>
            </a:r>
          </a:p>
          <a:p>
            <a:endParaRPr lang="en-SE" dirty="0"/>
          </a:p>
        </p:txBody>
      </p:sp>
    </p:spTree>
    <p:extLst>
      <p:ext uri="{BB962C8B-B14F-4D97-AF65-F5344CB8AC3E}">
        <p14:creationId xmlns:p14="http://schemas.microsoft.com/office/powerpoint/2010/main" val="3597082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24EC-51DE-E746-9559-4F254B6C9BF8}"/>
              </a:ext>
            </a:extLst>
          </p:cNvPr>
          <p:cNvSpPr>
            <a:spLocks noGrp="1"/>
          </p:cNvSpPr>
          <p:nvPr>
            <p:ph type="title"/>
          </p:nvPr>
        </p:nvSpPr>
        <p:spPr>
          <a:xfrm>
            <a:off x="457200" y="-41048"/>
            <a:ext cx="8229600" cy="1143000"/>
          </a:xfrm>
        </p:spPr>
        <p:txBody>
          <a:bodyPr/>
          <a:lstStyle/>
          <a:p>
            <a:r>
              <a:rPr lang="en-US" dirty="0"/>
              <a:t>Edge Relaxation</a:t>
            </a:r>
          </a:p>
        </p:txBody>
      </p:sp>
      <p:sp>
        <p:nvSpPr>
          <p:cNvPr id="4" name="Rectangle 3">
            <a:extLst>
              <a:ext uri="{FF2B5EF4-FFF2-40B4-BE49-F238E27FC236}">
                <a16:creationId xmlns:a16="http://schemas.microsoft.com/office/drawing/2014/main" id="{E3E8BC79-14B6-D149-ABA2-DE370973DD7D}"/>
              </a:ext>
            </a:extLst>
          </p:cNvPr>
          <p:cNvSpPr/>
          <p:nvPr/>
        </p:nvSpPr>
        <p:spPr>
          <a:xfrm>
            <a:off x="604750" y="788642"/>
            <a:ext cx="8337914" cy="2385268"/>
          </a:xfrm>
          <a:prstGeom prst="rect">
            <a:avLst/>
          </a:prstGeom>
        </p:spPr>
        <p:txBody>
          <a:bodyPr wrap="square">
            <a:spAutoFit/>
          </a:bodyPr>
          <a:lstStyle/>
          <a:p>
            <a:pPr>
              <a:spcBef>
                <a:spcPts val="300"/>
              </a:spcBef>
              <a:spcAft>
                <a:spcPts val="300"/>
              </a:spcAft>
            </a:pPr>
            <a:r>
              <a:rPr lang="en-US" dirty="0">
                <a:solidFill>
                  <a:schemeClr val="accent1"/>
                </a:solidFill>
                <a:latin typeface="Arial" panose="020B0604020202020204" pitchFamily="34" charset="0"/>
                <a:cs typeface="Arial" panose="020B0604020202020204" pitchFamily="34" charset="0"/>
              </a:rPr>
              <a:t>Relax edge e = </a:t>
            </a:r>
            <a:r>
              <a:rPr lang="en-US" dirty="0" err="1">
                <a:solidFill>
                  <a:schemeClr val="accent1"/>
                </a:solidFill>
                <a:latin typeface="Arial" panose="020B0604020202020204" pitchFamily="34" charset="0"/>
                <a:cs typeface="Arial" panose="020B0604020202020204" pitchFamily="34" charset="0"/>
              </a:rPr>
              <a:t>u→v</a:t>
            </a:r>
            <a:r>
              <a:rPr lang="en-US" dirty="0">
                <a:solidFill>
                  <a:schemeClr val="accent1"/>
                </a:solidFill>
                <a:latin typeface="Arial" panose="020B0604020202020204" pitchFamily="34" charset="0"/>
                <a:cs typeface="Arial" panose="020B0604020202020204" pitchFamily="34" charset="0"/>
              </a:rPr>
              <a:t> with weight w(</a:t>
            </a:r>
            <a:r>
              <a:rPr lang="en-US">
                <a:solidFill>
                  <a:schemeClr val="accent1"/>
                </a:solidFill>
                <a:latin typeface="Arial" panose="020B0604020202020204" pitchFamily="34" charset="0"/>
                <a:cs typeface="Arial" panose="020B0604020202020204" pitchFamily="34" charset="0"/>
              </a:rPr>
              <a:t>u,v). </a:t>
            </a:r>
            <a:r>
              <a:rPr lang="en-US" dirty="0">
                <a:solidFill>
                  <a:schemeClr val="accent1"/>
                </a:solidFill>
                <a:latin typeface="Arial" panose="020B0604020202020204" pitchFamily="34" charset="0"/>
                <a:cs typeface="Arial" panose="020B0604020202020204" pitchFamily="34" charset="0"/>
              </a:rPr>
              <a:t>(We also write </a:t>
            </a:r>
            <a:r>
              <a:rPr lang="en-US" dirty="0" err="1">
                <a:solidFill>
                  <a:schemeClr val="accent1"/>
                </a:solidFill>
                <a:latin typeface="Arial" panose="020B0604020202020204" pitchFamily="34" charset="0"/>
                <a:cs typeface="Arial" panose="020B0604020202020204" pitchFamily="34" charset="0"/>
              </a:rPr>
              <a:t>uv</a:t>
            </a:r>
            <a:r>
              <a:rPr lang="en-US" dirty="0">
                <a:solidFill>
                  <a:schemeClr val="accent1"/>
                </a:solidFill>
                <a:latin typeface="Arial" panose="020B0604020202020204" pitchFamily="34" charset="0"/>
                <a:cs typeface="Arial" panose="020B0604020202020204" pitchFamily="34" charset="0"/>
              </a:rPr>
              <a:t> to denote </a:t>
            </a:r>
            <a:r>
              <a:rPr lang="en-US" dirty="0" err="1">
                <a:solidFill>
                  <a:schemeClr val="accent1"/>
                </a:solidFill>
                <a:latin typeface="Arial" panose="020B0604020202020204" pitchFamily="34" charset="0"/>
                <a:cs typeface="Arial" panose="020B0604020202020204" pitchFamily="34" charset="0"/>
              </a:rPr>
              <a:t>u→v</a:t>
            </a:r>
            <a:r>
              <a:rPr lang="en-US" dirty="0">
                <a:solidFill>
                  <a:schemeClr val="accent1"/>
                </a:solidFill>
                <a:latin typeface="Arial" panose="020B0604020202020204" pitchFamily="34" charset="0"/>
                <a:cs typeface="Arial" panose="020B0604020202020204" pitchFamily="34" charset="0"/>
              </a:rPr>
              <a:t>)</a:t>
            </a:r>
          </a:p>
          <a:p>
            <a:pPr marL="285750" indent="-285750">
              <a:spcBef>
                <a:spcPts val="300"/>
              </a:spcBef>
              <a:spcAft>
                <a:spcPts val="300"/>
              </a:spcAft>
              <a:buClr>
                <a:schemeClr val="accent6"/>
              </a:buClr>
              <a:buFont typeface="Wingdings" pitchFamily="2" charset="2"/>
              <a:buChar char="§"/>
            </a:pPr>
            <a:r>
              <a:rPr lang="en-US" dirty="0" err="1">
                <a:latin typeface="Arial" panose="020B0604020202020204" pitchFamily="34" charset="0"/>
                <a:cs typeface="Arial" panose="020B0604020202020204" pitchFamily="34" charset="0"/>
              </a:rPr>
              <a:t>distTo</a:t>
            </a:r>
            <a:r>
              <a:rPr lang="en-US" dirty="0">
                <a:latin typeface="Arial" panose="020B0604020202020204" pitchFamily="34" charset="0"/>
                <a:cs typeface="Arial" panose="020B0604020202020204" pitchFamily="34" charset="0"/>
              </a:rPr>
              <a:t>[u] is length of shortest </a:t>
            </a:r>
            <a:r>
              <a:rPr lang="en-US" dirty="0">
                <a:solidFill>
                  <a:schemeClr val="accent2"/>
                </a:solidFill>
                <a:latin typeface="Arial" panose="020B0604020202020204" pitchFamily="34" charset="0"/>
                <a:cs typeface="Arial" panose="020B0604020202020204" pitchFamily="34" charset="0"/>
              </a:rPr>
              <a:t>known</a:t>
            </a:r>
            <a:r>
              <a:rPr lang="en-US" dirty="0">
                <a:latin typeface="Arial" panose="020B0604020202020204" pitchFamily="34" charset="0"/>
                <a:cs typeface="Arial" panose="020B0604020202020204" pitchFamily="34" charset="0"/>
              </a:rPr>
              <a:t> path from s to u. </a:t>
            </a:r>
          </a:p>
          <a:p>
            <a:pPr marL="285750" indent="-285750">
              <a:spcBef>
                <a:spcPts val="300"/>
              </a:spcBef>
              <a:spcAft>
                <a:spcPts val="300"/>
              </a:spcAft>
              <a:buClr>
                <a:schemeClr val="accent6"/>
              </a:buClr>
              <a:buFont typeface="Wingdings" pitchFamily="2" charset="2"/>
              <a:buChar char="§"/>
            </a:pPr>
            <a:r>
              <a:rPr lang="en-US" dirty="0" err="1">
                <a:latin typeface="Arial" panose="020B0604020202020204" pitchFamily="34" charset="0"/>
                <a:cs typeface="Arial" panose="020B0604020202020204" pitchFamily="34" charset="0"/>
              </a:rPr>
              <a:t>distTo</a:t>
            </a:r>
            <a:r>
              <a:rPr lang="en-US" dirty="0">
                <a:latin typeface="Arial" panose="020B0604020202020204" pitchFamily="34" charset="0"/>
                <a:cs typeface="Arial" panose="020B0604020202020204" pitchFamily="34" charset="0"/>
              </a:rPr>
              <a:t>[v] is length of shortest </a:t>
            </a:r>
            <a:r>
              <a:rPr lang="en-US" dirty="0">
                <a:solidFill>
                  <a:schemeClr val="accent2"/>
                </a:solidFill>
                <a:latin typeface="Arial" panose="020B0604020202020204" pitchFamily="34" charset="0"/>
                <a:cs typeface="Arial" panose="020B0604020202020204" pitchFamily="34" charset="0"/>
              </a:rPr>
              <a:t>known</a:t>
            </a:r>
            <a:r>
              <a:rPr lang="en-US" dirty="0">
                <a:latin typeface="Arial" panose="020B0604020202020204" pitchFamily="34" charset="0"/>
                <a:cs typeface="Arial" panose="020B0604020202020204" pitchFamily="34" charset="0"/>
              </a:rPr>
              <a:t> path from s to v. </a:t>
            </a:r>
          </a:p>
          <a:p>
            <a:pPr marL="285750" indent="-285750">
              <a:spcBef>
                <a:spcPts val="300"/>
              </a:spcBef>
              <a:spcAft>
                <a:spcPts val="300"/>
              </a:spcAft>
              <a:buClr>
                <a:schemeClr val="accent6"/>
              </a:buClr>
              <a:buFont typeface="Wingdings" pitchFamily="2" charset="2"/>
              <a:buChar char="§"/>
            </a:pPr>
            <a:r>
              <a:rPr lang="en-US" dirty="0" err="1">
                <a:latin typeface="Arial" panose="020B0604020202020204" pitchFamily="34" charset="0"/>
                <a:cs typeface="Arial" panose="020B0604020202020204" pitchFamily="34" charset="0"/>
              </a:rPr>
              <a:t>prevNode</a:t>
            </a:r>
            <a:r>
              <a:rPr lang="en-US" dirty="0">
                <a:latin typeface="Arial" panose="020B0604020202020204" pitchFamily="34" charset="0"/>
                <a:cs typeface="Arial" panose="020B0604020202020204" pitchFamily="34" charset="0"/>
              </a:rPr>
              <a:t>[v] is the previous vertex on shortest </a:t>
            </a:r>
            <a:r>
              <a:rPr lang="en-US" dirty="0">
                <a:solidFill>
                  <a:schemeClr val="accent2"/>
                </a:solidFill>
                <a:latin typeface="Arial" panose="020B0604020202020204" pitchFamily="34" charset="0"/>
                <a:cs typeface="Arial" panose="020B0604020202020204" pitchFamily="34" charset="0"/>
              </a:rPr>
              <a:t>known</a:t>
            </a:r>
            <a:r>
              <a:rPr lang="en-US" dirty="0">
                <a:latin typeface="Arial" panose="020B0604020202020204" pitchFamily="34" charset="0"/>
                <a:cs typeface="Arial" panose="020B0604020202020204" pitchFamily="34" charset="0"/>
              </a:rPr>
              <a:t> path from s to v. </a:t>
            </a:r>
          </a:p>
          <a:p>
            <a:pPr marL="285750" indent="-285750">
              <a:spcBef>
                <a:spcPts val="300"/>
              </a:spcBef>
              <a:spcAft>
                <a:spcPts val="300"/>
              </a:spcAft>
              <a:buClr>
                <a:schemeClr val="accent6"/>
              </a:buClr>
              <a:buFont typeface="Wingdings" pitchFamily="2" charset="2"/>
              <a:buChar char="§"/>
            </a:pPr>
            <a:r>
              <a:rPr lang="en-US" dirty="0">
                <a:latin typeface="Arial" panose="020B0604020202020204" pitchFamily="34" charset="0"/>
                <a:cs typeface="Arial" panose="020B0604020202020204" pitchFamily="34" charset="0"/>
              </a:rPr>
              <a:t>If e = </a:t>
            </a:r>
            <a:r>
              <a:rPr lang="en-US" dirty="0" err="1">
                <a:latin typeface="Arial" panose="020B0604020202020204" pitchFamily="34" charset="0"/>
                <a:cs typeface="Arial" panose="020B0604020202020204" pitchFamily="34" charset="0"/>
              </a:rPr>
              <a:t>u→v</a:t>
            </a:r>
            <a:r>
              <a:rPr lang="en-US" dirty="0">
                <a:latin typeface="Arial" panose="020B0604020202020204" pitchFamily="34" charset="0"/>
                <a:cs typeface="Arial" panose="020B0604020202020204" pitchFamily="34" charset="0"/>
              </a:rPr>
              <a:t> gives shorter path to v through u, update </a:t>
            </a:r>
            <a:r>
              <a:rPr lang="en-US" dirty="0" err="1">
                <a:latin typeface="Arial" panose="020B0604020202020204" pitchFamily="34" charset="0"/>
                <a:cs typeface="Arial" panose="020B0604020202020204" pitchFamily="34" charset="0"/>
              </a:rPr>
              <a:t>distTo</a:t>
            </a:r>
            <a:r>
              <a:rPr lang="en-US" dirty="0">
                <a:latin typeface="Arial" panose="020B0604020202020204" pitchFamily="34" charset="0"/>
                <a:cs typeface="Arial" panose="020B0604020202020204" pitchFamily="34" charset="0"/>
              </a:rPr>
              <a:t>[v] and </a:t>
            </a:r>
            <a:r>
              <a:rPr lang="en-US" dirty="0" err="1">
                <a:latin typeface="Arial" panose="020B0604020202020204" pitchFamily="34" charset="0"/>
                <a:cs typeface="Arial" panose="020B0604020202020204" pitchFamily="34" charset="0"/>
              </a:rPr>
              <a:t>prevNode</a:t>
            </a:r>
            <a:r>
              <a:rPr lang="en-US" dirty="0">
                <a:latin typeface="Arial" panose="020B0604020202020204" pitchFamily="34" charset="0"/>
                <a:cs typeface="Arial" panose="020B0604020202020204" pitchFamily="34" charset="0"/>
              </a:rPr>
              <a:t>[v].</a:t>
            </a:r>
          </a:p>
          <a:p>
            <a:pPr marL="742950" lvl="1" indent="-285750">
              <a:spcBef>
                <a:spcPts val="300"/>
              </a:spcBef>
              <a:spcAft>
                <a:spcPts val="300"/>
              </a:spcAft>
              <a:buClr>
                <a:schemeClr val="accent6"/>
              </a:buClr>
              <a:buFont typeface="Wingdings" pitchFamily="2" charset="2"/>
              <a:buChar char="§"/>
            </a:pPr>
            <a:r>
              <a:rPr lang="en-US" sz="1600" dirty="0" err="1">
                <a:latin typeface="Arial" panose="020B0604020202020204" pitchFamily="34" charset="0"/>
                <a:cs typeface="Arial" panose="020B0604020202020204" pitchFamily="34" charset="0"/>
              </a:rPr>
              <a:t>distTo</a:t>
            </a:r>
            <a:r>
              <a:rPr lang="en-US" sz="1600" dirty="0">
                <a:latin typeface="Arial" panose="020B0604020202020204" pitchFamily="34" charset="0"/>
                <a:cs typeface="Arial" panose="020B0604020202020204" pitchFamily="34" charset="0"/>
              </a:rPr>
              <a:t>[v] = min(</a:t>
            </a:r>
            <a:r>
              <a:rPr lang="en-US" sz="1600" dirty="0" err="1">
                <a:latin typeface="Arial" panose="020B0604020202020204" pitchFamily="34" charset="0"/>
                <a:cs typeface="Arial" panose="020B0604020202020204" pitchFamily="34" charset="0"/>
              </a:rPr>
              <a:t>distTo</a:t>
            </a:r>
            <a:r>
              <a:rPr lang="en-US" sz="1600" dirty="0">
                <a:latin typeface="Arial" panose="020B0604020202020204" pitchFamily="34" charset="0"/>
                <a:cs typeface="Arial" panose="020B0604020202020204" pitchFamily="34" charset="0"/>
              </a:rPr>
              <a:t>[v], </a:t>
            </a:r>
            <a:r>
              <a:rPr lang="en-US" sz="1600" dirty="0" err="1">
                <a:latin typeface="Arial" panose="020B0604020202020204" pitchFamily="34" charset="0"/>
                <a:cs typeface="Arial" panose="020B0604020202020204" pitchFamily="34" charset="0"/>
              </a:rPr>
              <a:t>distTo</a:t>
            </a:r>
            <a:r>
              <a:rPr lang="en-US" sz="1600" dirty="0">
                <a:latin typeface="Arial" panose="020B0604020202020204" pitchFamily="34" charset="0"/>
                <a:cs typeface="Arial" panose="020B0604020202020204" pitchFamily="34" charset="0"/>
              </a:rPr>
              <a:t>[u] + w(</a:t>
            </a:r>
            <a:r>
              <a:rPr lang="en-US" sz="1600" dirty="0" err="1">
                <a:latin typeface="Arial" panose="020B0604020202020204" pitchFamily="34" charset="0"/>
                <a:cs typeface="Arial" panose="020B0604020202020204" pitchFamily="34" charset="0"/>
              </a:rPr>
              <a:t>u,v</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prevNode</a:t>
            </a:r>
            <a:r>
              <a:rPr lang="en-US" sz="1600" dirty="0">
                <a:latin typeface="Arial" panose="020B0604020202020204" pitchFamily="34" charset="0"/>
                <a:cs typeface="Arial" panose="020B0604020202020204" pitchFamily="34" charset="0"/>
              </a:rPr>
              <a:t>[v]=u </a:t>
            </a:r>
          </a:p>
        </p:txBody>
      </p:sp>
      <p:sp>
        <p:nvSpPr>
          <p:cNvPr id="5" name="object 2">
            <a:extLst>
              <a:ext uri="{FF2B5EF4-FFF2-40B4-BE49-F238E27FC236}">
                <a16:creationId xmlns:a16="http://schemas.microsoft.com/office/drawing/2014/main" id="{86F3688D-B579-7E48-B6DF-AD9C92F6F3FB}"/>
              </a:ext>
            </a:extLst>
          </p:cNvPr>
          <p:cNvSpPr/>
          <p:nvPr/>
        </p:nvSpPr>
        <p:spPr>
          <a:xfrm>
            <a:off x="2722473" y="5372193"/>
            <a:ext cx="1223367" cy="688925"/>
          </a:xfrm>
          <a:custGeom>
            <a:avLst/>
            <a:gdLst/>
            <a:ahLst/>
            <a:cxnLst/>
            <a:rect l="l" t="t" r="r" b="b"/>
            <a:pathLst>
              <a:path w="1739900" h="979804">
                <a:moveTo>
                  <a:pt x="1739595" y="0"/>
                </a:moveTo>
                <a:lnTo>
                  <a:pt x="1728520" y="6235"/>
                </a:lnTo>
                <a:lnTo>
                  <a:pt x="0" y="979716"/>
                </a:lnTo>
              </a:path>
            </a:pathLst>
          </a:custGeom>
          <a:ln w="25400">
            <a:solidFill>
              <a:srgbClr val="BABABA"/>
            </a:solidFill>
            <a:prstDash val="dash"/>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6025C396-FAE5-6F4E-BBD9-52633196BF4B}"/>
              </a:ext>
            </a:extLst>
          </p:cNvPr>
          <p:cNvSpPr/>
          <p:nvPr/>
        </p:nvSpPr>
        <p:spPr>
          <a:xfrm>
            <a:off x="3898138" y="5345028"/>
            <a:ext cx="95994" cy="79474"/>
          </a:xfrm>
          <a:custGeom>
            <a:avLst/>
            <a:gdLst/>
            <a:ahLst/>
            <a:cxnLst/>
            <a:rect l="l" t="t" r="r" b="b"/>
            <a:pathLst>
              <a:path w="136525" h="113029">
                <a:moveTo>
                  <a:pt x="136144" y="0"/>
                </a:moveTo>
                <a:lnTo>
                  <a:pt x="0" y="6705"/>
                </a:lnTo>
                <a:lnTo>
                  <a:pt x="56464" y="44869"/>
                </a:lnTo>
                <a:lnTo>
                  <a:pt x="59829" y="112941"/>
                </a:lnTo>
                <a:lnTo>
                  <a:pt x="136144" y="0"/>
                </a:lnTo>
                <a:close/>
              </a:path>
            </a:pathLst>
          </a:custGeom>
          <a:solidFill>
            <a:srgbClr val="BABABA"/>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 name="object 7">
            <a:extLst>
              <a:ext uri="{FF2B5EF4-FFF2-40B4-BE49-F238E27FC236}">
                <a16:creationId xmlns:a16="http://schemas.microsoft.com/office/drawing/2014/main" id="{D1AEEBEE-5158-E645-BFB0-900E421619CC}"/>
              </a:ext>
            </a:extLst>
          </p:cNvPr>
          <p:cNvSpPr/>
          <p:nvPr/>
        </p:nvSpPr>
        <p:spPr>
          <a:xfrm>
            <a:off x="2721276" y="5381961"/>
            <a:ext cx="1206401" cy="679549"/>
          </a:xfrm>
          <a:custGeom>
            <a:avLst/>
            <a:gdLst/>
            <a:ahLst/>
            <a:cxnLst/>
            <a:rect l="l" t="t" r="r" b="b"/>
            <a:pathLst>
              <a:path w="1715770" h="966470">
                <a:moveTo>
                  <a:pt x="1715249" y="0"/>
                </a:moveTo>
                <a:lnTo>
                  <a:pt x="1698650" y="9347"/>
                </a:lnTo>
                <a:lnTo>
                  <a:pt x="0" y="966012"/>
                </a:lnTo>
              </a:path>
            </a:pathLst>
          </a:custGeom>
          <a:ln w="38100">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8" name="object 8">
            <a:extLst>
              <a:ext uri="{FF2B5EF4-FFF2-40B4-BE49-F238E27FC236}">
                <a16:creationId xmlns:a16="http://schemas.microsoft.com/office/drawing/2014/main" id="{8D15D1C3-2ED5-B84B-BFC7-45405642A2D9}"/>
              </a:ext>
            </a:extLst>
          </p:cNvPr>
          <p:cNvSpPr/>
          <p:nvPr/>
        </p:nvSpPr>
        <p:spPr>
          <a:xfrm>
            <a:off x="3861045" y="5345153"/>
            <a:ext cx="131713" cy="109389"/>
          </a:xfrm>
          <a:custGeom>
            <a:avLst/>
            <a:gdLst/>
            <a:ahLst/>
            <a:cxnLst/>
            <a:rect l="l" t="t" r="r" b="b"/>
            <a:pathLst>
              <a:path w="187325" h="155575">
                <a:moveTo>
                  <a:pt x="187198" y="0"/>
                </a:moveTo>
                <a:lnTo>
                  <a:pt x="0" y="9232"/>
                </a:lnTo>
                <a:lnTo>
                  <a:pt x="77647" y="61696"/>
                </a:lnTo>
                <a:lnTo>
                  <a:pt x="82257" y="155295"/>
                </a:lnTo>
                <a:lnTo>
                  <a:pt x="187198" y="0"/>
                </a:lnTo>
                <a:close/>
              </a:path>
            </a:pathLst>
          </a:custGeom>
          <a:solidFill>
            <a:srgbClr val="000000"/>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 name="object 10">
            <a:extLst>
              <a:ext uri="{FF2B5EF4-FFF2-40B4-BE49-F238E27FC236}">
                <a16:creationId xmlns:a16="http://schemas.microsoft.com/office/drawing/2014/main" id="{26F9ACAE-D66B-7D45-9F46-DEC39AC74D26}"/>
              </a:ext>
            </a:extLst>
          </p:cNvPr>
          <p:cNvSpPr/>
          <p:nvPr/>
        </p:nvSpPr>
        <p:spPr>
          <a:xfrm>
            <a:off x="969370" y="4411857"/>
            <a:ext cx="514796" cy="409873"/>
          </a:xfrm>
          <a:custGeom>
            <a:avLst/>
            <a:gdLst/>
            <a:ahLst/>
            <a:cxnLst/>
            <a:rect l="l" t="t" r="r" b="b"/>
            <a:pathLst>
              <a:path w="732154" h="582929">
                <a:moveTo>
                  <a:pt x="732154" y="0"/>
                </a:moveTo>
                <a:lnTo>
                  <a:pt x="717245" y="11849"/>
                </a:lnTo>
                <a:lnTo>
                  <a:pt x="0" y="582307"/>
                </a:lnTo>
              </a:path>
            </a:pathLst>
          </a:custGeom>
          <a:ln w="38100">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0" name="object 11">
            <a:extLst>
              <a:ext uri="{FF2B5EF4-FFF2-40B4-BE49-F238E27FC236}">
                <a16:creationId xmlns:a16="http://schemas.microsoft.com/office/drawing/2014/main" id="{C03A2E5C-CDDE-4249-8EFC-3D0D3560F3A9}"/>
              </a:ext>
            </a:extLst>
          </p:cNvPr>
          <p:cNvSpPr/>
          <p:nvPr/>
        </p:nvSpPr>
        <p:spPr>
          <a:xfrm>
            <a:off x="1413935" y="4365164"/>
            <a:ext cx="129034" cy="119658"/>
          </a:xfrm>
          <a:custGeom>
            <a:avLst/>
            <a:gdLst/>
            <a:ahLst/>
            <a:cxnLst/>
            <a:rect l="l" t="t" r="r" b="b"/>
            <a:pathLst>
              <a:path w="183514" h="170179">
                <a:moveTo>
                  <a:pt x="183387" y="0"/>
                </a:moveTo>
                <a:lnTo>
                  <a:pt x="0" y="38747"/>
                </a:lnTo>
                <a:lnTo>
                  <a:pt x="84975" y="78257"/>
                </a:lnTo>
                <a:lnTo>
                  <a:pt x="104355" y="169951"/>
                </a:lnTo>
                <a:lnTo>
                  <a:pt x="183387" y="0"/>
                </a:lnTo>
                <a:close/>
              </a:path>
            </a:pathLst>
          </a:custGeom>
          <a:solidFill>
            <a:srgbClr val="000000"/>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1" name="object 12">
            <a:extLst>
              <a:ext uri="{FF2B5EF4-FFF2-40B4-BE49-F238E27FC236}">
                <a16:creationId xmlns:a16="http://schemas.microsoft.com/office/drawing/2014/main" id="{79DD4D20-A3C7-D040-AF1D-C216329478ED}"/>
              </a:ext>
            </a:extLst>
          </p:cNvPr>
          <p:cNvSpPr txBox="1"/>
          <p:nvPr/>
        </p:nvSpPr>
        <p:spPr>
          <a:xfrm>
            <a:off x="466976" y="6270652"/>
            <a:ext cx="3056910" cy="502294"/>
          </a:xfrm>
          <a:prstGeom prst="rect">
            <a:avLst/>
          </a:prstGeom>
        </p:spPr>
        <p:txBody>
          <a:bodyPr vert="horz" wrap="square" lIns="0" tIns="8930" rIns="0" bIns="0" rtlCol="0">
            <a:spAutoFit/>
          </a:bodyPr>
          <a:lstStyle/>
          <a:p>
            <a:pPr marR="3572" indent="149120">
              <a:lnSpc>
                <a:spcPct val="119800"/>
              </a:lnSpc>
              <a:spcBef>
                <a:spcPts val="70"/>
              </a:spcBef>
            </a:pPr>
            <a:r>
              <a:rPr lang="en-GB" sz="1400" dirty="0">
                <a:solidFill>
                  <a:srgbClr val="8D3124"/>
                </a:solidFill>
                <a:latin typeface="Arial" panose="020B0604020202020204" pitchFamily="34" charset="0"/>
                <a:cs typeface="Arial" panose="020B0604020202020204" pitchFamily="34" charset="0"/>
              </a:rPr>
              <a:t>Previous shortest path from s to v goes through vertex x, with cost of 7.2</a:t>
            </a:r>
            <a:endParaRPr sz="1400" dirty="0">
              <a:solidFill>
                <a:srgbClr val="8D3124"/>
              </a:solidFill>
              <a:latin typeface="Arial" panose="020B0604020202020204" pitchFamily="34" charset="0"/>
              <a:cs typeface="Arial" panose="020B0604020202020204" pitchFamily="34" charset="0"/>
            </a:endParaRPr>
          </a:p>
        </p:txBody>
      </p:sp>
      <p:sp>
        <p:nvSpPr>
          <p:cNvPr id="12" name="object 13">
            <a:extLst>
              <a:ext uri="{FF2B5EF4-FFF2-40B4-BE49-F238E27FC236}">
                <a16:creationId xmlns:a16="http://schemas.microsoft.com/office/drawing/2014/main" id="{937497ED-D1F0-6F44-9F74-3FE969ECB468}"/>
              </a:ext>
            </a:extLst>
          </p:cNvPr>
          <p:cNvSpPr/>
          <p:nvPr/>
        </p:nvSpPr>
        <p:spPr>
          <a:xfrm>
            <a:off x="1992335" y="5778081"/>
            <a:ext cx="260300" cy="450503"/>
          </a:xfrm>
          <a:custGeom>
            <a:avLst/>
            <a:gdLst/>
            <a:ahLst/>
            <a:cxnLst/>
            <a:rect l="l" t="t" r="r" b="b"/>
            <a:pathLst>
              <a:path w="370204" h="640715">
                <a:moveTo>
                  <a:pt x="370052" y="0"/>
                </a:moveTo>
                <a:lnTo>
                  <a:pt x="363689" y="10998"/>
                </a:lnTo>
                <a:lnTo>
                  <a:pt x="0" y="640435"/>
                </a:lnTo>
              </a:path>
            </a:pathLst>
          </a:custGeom>
          <a:ln w="25400">
            <a:solidFill>
              <a:srgbClr val="8D3124"/>
            </a:solidFill>
            <a:headEnd type="arrow" w="med" len="med"/>
            <a:tailEnd type="none" w="med" len="med"/>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3" name="object 14">
            <a:extLst>
              <a:ext uri="{FF2B5EF4-FFF2-40B4-BE49-F238E27FC236}">
                <a16:creationId xmlns:a16="http://schemas.microsoft.com/office/drawing/2014/main" id="{E2FA2CB9-C599-3A4C-A439-A700349393F0}"/>
              </a:ext>
            </a:extLst>
          </p:cNvPr>
          <p:cNvSpPr/>
          <p:nvPr/>
        </p:nvSpPr>
        <p:spPr>
          <a:xfrm>
            <a:off x="1149732" y="5089291"/>
            <a:ext cx="80367" cy="95994"/>
          </a:xfrm>
          <a:custGeom>
            <a:avLst/>
            <a:gdLst/>
            <a:ahLst/>
            <a:cxnLst/>
            <a:rect l="l" t="t" r="r" b="b"/>
            <a:pathLst>
              <a:path w="114300" h="136525">
                <a:moveTo>
                  <a:pt x="113779" y="0"/>
                </a:moveTo>
                <a:lnTo>
                  <a:pt x="0" y="75056"/>
                </a:lnTo>
                <a:lnTo>
                  <a:pt x="68033" y="79171"/>
                </a:lnTo>
                <a:lnTo>
                  <a:pt x="105575" y="136055"/>
                </a:lnTo>
                <a:lnTo>
                  <a:pt x="113779" y="0"/>
                </a:lnTo>
                <a:close/>
              </a:path>
            </a:pathLst>
          </a:custGeom>
          <a:solidFill>
            <a:srgbClr val="8D3124"/>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4" name="object 15">
            <a:extLst>
              <a:ext uri="{FF2B5EF4-FFF2-40B4-BE49-F238E27FC236}">
                <a16:creationId xmlns:a16="http://schemas.microsoft.com/office/drawing/2014/main" id="{438BEDD1-0E25-4149-AFFA-F8BCF58271F7}"/>
              </a:ext>
            </a:extLst>
          </p:cNvPr>
          <p:cNvSpPr/>
          <p:nvPr/>
        </p:nvSpPr>
        <p:spPr>
          <a:xfrm>
            <a:off x="1788598" y="4310890"/>
            <a:ext cx="633561" cy="46434"/>
          </a:xfrm>
          <a:custGeom>
            <a:avLst/>
            <a:gdLst/>
            <a:ahLst/>
            <a:cxnLst/>
            <a:rect l="l" t="t" r="r" b="b"/>
            <a:pathLst>
              <a:path w="901064" h="66040">
                <a:moveTo>
                  <a:pt x="900950" y="65824"/>
                </a:moveTo>
                <a:lnTo>
                  <a:pt x="881951" y="64439"/>
                </a:lnTo>
                <a:lnTo>
                  <a:pt x="0" y="0"/>
                </a:lnTo>
              </a:path>
            </a:pathLst>
          </a:custGeom>
          <a:ln w="38099">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5" name="object 16">
            <a:extLst>
              <a:ext uri="{FF2B5EF4-FFF2-40B4-BE49-F238E27FC236}">
                <a16:creationId xmlns:a16="http://schemas.microsoft.com/office/drawing/2014/main" id="{183F2A58-9A4C-E646-B0F1-94608B01C909}"/>
              </a:ext>
            </a:extLst>
          </p:cNvPr>
          <p:cNvSpPr/>
          <p:nvPr/>
        </p:nvSpPr>
        <p:spPr>
          <a:xfrm>
            <a:off x="2375037" y="4295272"/>
            <a:ext cx="121890" cy="117872"/>
          </a:xfrm>
          <a:custGeom>
            <a:avLst/>
            <a:gdLst/>
            <a:ahLst/>
            <a:cxnLst/>
            <a:rect l="l" t="t" r="r" b="b"/>
            <a:pathLst>
              <a:path w="173354" h="167640">
                <a:moveTo>
                  <a:pt x="12217" y="0"/>
                </a:moveTo>
                <a:lnTo>
                  <a:pt x="47904" y="86652"/>
                </a:lnTo>
                <a:lnTo>
                  <a:pt x="0" y="167195"/>
                </a:lnTo>
                <a:lnTo>
                  <a:pt x="173304" y="95808"/>
                </a:lnTo>
                <a:lnTo>
                  <a:pt x="12217" y="0"/>
                </a:lnTo>
                <a:close/>
              </a:path>
            </a:pathLst>
          </a:custGeom>
          <a:solidFill>
            <a:srgbClr val="000000"/>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6" name="object 17">
            <a:extLst>
              <a:ext uri="{FF2B5EF4-FFF2-40B4-BE49-F238E27FC236}">
                <a16:creationId xmlns:a16="http://schemas.microsoft.com/office/drawing/2014/main" id="{1039516C-3C40-7646-B87F-BF38F961D7BF}"/>
              </a:ext>
            </a:extLst>
          </p:cNvPr>
          <p:cNvSpPr/>
          <p:nvPr/>
        </p:nvSpPr>
        <p:spPr>
          <a:xfrm>
            <a:off x="2643972" y="4212083"/>
            <a:ext cx="792956" cy="194221"/>
          </a:xfrm>
          <a:custGeom>
            <a:avLst/>
            <a:gdLst/>
            <a:ahLst/>
            <a:cxnLst/>
            <a:rect l="l" t="t" r="r" b="b"/>
            <a:pathLst>
              <a:path w="1127759" h="276225">
                <a:moveTo>
                  <a:pt x="1127709" y="0"/>
                </a:moveTo>
                <a:lnTo>
                  <a:pt x="1109205" y="4533"/>
                </a:lnTo>
                <a:lnTo>
                  <a:pt x="0" y="276212"/>
                </a:lnTo>
              </a:path>
            </a:pathLst>
          </a:custGeom>
          <a:ln w="38100">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7" name="object 18">
            <a:extLst>
              <a:ext uri="{FF2B5EF4-FFF2-40B4-BE49-F238E27FC236}">
                <a16:creationId xmlns:a16="http://schemas.microsoft.com/office/drawing/2014/main" id="{8D9FD28B-85CD-4942-B712-53899C3F3B02}"/>
              </a:ext>
            </a:extLst>
          </p:cNvPr>
          <p:cNvSpPr/>
          <p:nvPr/>
        </p:nvSpPr>
        <p:spPr>
          <a:xfrm>
            <a:off x="3381234" y="4165032"/>
            <a:ext cx="128588" cy="114746"/>
          </a:xfrm>
          <a:custGeom>
            <a:avLst/>
            <a:gdLst/>
            <a:ahLst/>
            <a:cxnLst/>
            <a:rect l="l" t="t" r="r" b="b"/>
            <a:pathLst>
              <a:path w="182879" h="163195">
                <a:moveTo>
                  <a:pt x="0" y="0"/>
                </a:moveTo>
                <a:lnTo>
                  <a:pt x="60655" y="71450"/>
                </a:lnTo>
                <a:lnTo>
                  <a:pt x="39877" y="162839"/>
                </a:lnTo>
                <a:lnTo>
                  <a:pt x="182765" y="41541"/>
                </a:lnTo>
                <a:lnTo>
                  <a:pt x="0" y="0"/>
                </a:lnTo>
                <a:close/>
              </a:path>
            </a:pathLst>
          </a:custGeom>
          <a:solidFill>
            <a:srgbClr val="000000"/>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8" name="object 19">
            <a:extLst>
              <a:ext uri="{FF2B5EF4-FFF2-40B4-BE49-F238E27FC236}">
                <a16:creationId xmlns:a16="http://schemas.microsoft.com/office/drawing/2014/main" id="{8DBDAE52-CFB6-3848-A865-AC4B4E361A8F}"/>
              </a:ext>
            </a:extLst>
          </p:cNvPr>
          <p:cNvSpPr/>
          <p:nvPr/>
        </p:nvSpPr>
        <p:spPr>
          <a:xfrm>
            <a:off x="2686012" y="5204966"/>
            <a:ext cx="42863" cy="655439"/>
          </a:xfrm>
          <a:custGeom>
            <a:avLst/>
            <a:gdLst/>
            <a:ahLst/>
            <a:cxnLst/>
            <a:rect l="l" t="t" r="r" b="b"/>
            <a:pathLst>
              <a:path w="60960" h="932179">
                <a:moveTo>
                  <a:pt x="0" y="931722"/>
                </a:moveTo>
                <a:lnTo>
                  <a:pt x="825" y="919048"/>
                </a:lnTo>
                <a:lnTo>
                  <a:pt x="60477" y="0"/>
                </a:lnTo>
              </a:path>
            </a:pathLst>
          </a:custGeom>
          <a:ln w="25400">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9" name="object 20">
            <a:extLst>
              <a:ext uri="{FF2B5EF4-FFF2-40B4-BE49-F238E27FC236}">
                <a16:creationId xmlns:a16="http://schemas.microsoft.com/office/drawing/2014/main" id="{44DE2277-357A-1F47-8E94-04E9DB6FC9F6}"/>
              </a:ext>
            </a:extLst>
          </p:cNvPr>
          <p:cNvSpPr/>
          <p:nvPr/>
        </p:nvSpPr>
        <p:spPr>
          <a:xfrm>
            <a:off x="2645204" y="5827011"/>
            <a:ext cx="85546" cy="88320"/>
          </a:xfrm>
          <a:prstGeom prst="rect">
            <a:avLst/>
          </a:prstGeom>
          <a:blipFill>
            <a:blip r:embed="rId3" cstate="print"/>
            <a:stretch>
              <a:fillRect/>
            </a:stretch>
          </a:blip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0" name="object 21">
            <a:extLst>
              <a:ext uri="{FF2B5EF4-FFF2-40B4-BE49-F238E27FC236}">
                <a16:creationId xmlns:a16="http://schemas.microsoft.com/office/drawing/2014/main" id="{11374629-B0FC-094B-B0A0-60DE34E172B8}"/>
              </a:ext>
            </a:extLst>
          </p:cNvPr>
          <p:cNvSpPr/>
          <p:nvPr/>
        </p:nvSpPr>
        <p:spPr>
          <a:xfrm>
            <a:off x="1751825" y="5306470"/>
            <a:ext cx="813941" cy="566589"/>
          </a:xfrm>
          <a:custGeom>
            <a:avLst/>
            <a:gdLst/>
            <a:ahLst/>
            <a:cxnLst/>
            <a:rect l="l" t="t" r="r" b="b"/>
            <a:pathLst>
              <a:path w="1157604" h="805815">
                <a:moveTo>
                  <a:pt x="1157312" y="0"/>
                </a:moveTo>
                <a:lnTo>
                  <a:pt x="1141666" y="10883"/>
                </a:lnTo>
                <a:lnTo>
                  <a:pt x="0" y="805472"/>
                </a:lnTo>
              </a:path>
            </a:pathLst>
          </a:custGeom>
          <a:ln w="38100">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1" name="object 22">
            <a:extLst>
              <a:ext uri="{FF2B5EF4-FFF2-40B4-BE49-F238E27FC236}">
                <a16:creationId xmlns:a16="http://schemas.microsoft.com/office/drawing/2014/main" id="{05FF9760-E743-9C46-9306-78CC511BF077}"/>
              </a:ext>
            </a:extLst>
          </p:cNvPr>
          <p:cNvSpPr/>
          <p:nvPr/>
        </p:nvSpPr>
        <p:spPr>
          <a:xfrm>
            <a:off x="2496713" y="5263625"/>
            <a:ext cx="130820" cy="116086"/>
          </a:xfrm>
          <a:custGeom>
            <a:avLst/>
            <a:gdLst/>
            <a:ahLst/>
            <a:cxnLst/>
            <a:rect l="l" t="t" r="r" b="b"/>
            <a:pathLst>
              <a:path w="186054" h="165100">
                <a:moveTo>
                  <a:pt x="185470" y="0"/>
                </a:moveTo>
                <a:lnTo>
                  <a:pt x="0" y="26962"/>
                </a:lnTo>
                <a:lnTo>
                  <a:pt x="82270" y="71818"/>
                </a:lnTo>
                <a:lnTo>
                  <a:pt x="95757" y="164553"/>
                </a:lnTo>
                <a:lnTo>
                  <a:pt x="185470" y="0"/>
                </a:lnTo>
                <a:close/>
              </a:path>
            </a:pathLst>
          </a:custGeom>
          <a:solidFill>
            <a:srgbClr val="000000"/>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2" name="object 23">
            <a:extLst>
              <a:ext uri="{FF2B5EF4-FFF2-40B4-BE49-F238E27FC236}">
                <a16:creationId xmlns:a16="http://schemas.microsoft.com/office/drawing/2014/main" id="{4E88FEE1-7ED8-EC45-AEAD-04DB330F7D70}"/>
              </a:ext>
            </a:extLst>
          </p:cNvPr>
          <p:cNvSpPr/>
          <p:nvPr/>
        </p:nvSpPr>
        <p:spPr>
          <a:xfrm>
            <a:off x="1703042" y="4486144"/>
            <a:ext cx="0" cy="577751"/>
          </a:xfrm>
          <a:custGeom>
            <a:avLst/>
            <a:gdLst/>
            <a:ahLst/>
            <a:cxnLst/>
            <a:rect l="l" t="t" r="r" b="b"/>
            <a:pathLst>
              <a:path h="821690">
                <a:moveTo>
                  <a:pt x="0" y="0"/>
                </a:moveTo>
                <a:lnTo>
                  <a:pt x="0" y="12700"/>
                </a:lnTo>
                <a:lnTo>
                  <a:pt x="0" y="821639"/>
                </a:lnTo>
              </a:path>
            </a:pathLst>
          </a:custGeom>
          <a:ln w="25400">
            <a:solidFill>
              <a:srgbClr val="BABABA"/>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3" name="object 24">
            <a:extLst>
              <a:ext uri="{FF2B5EF4-FFF2-40B4-BE49-F238E27FC236}">
                <a16:creationId xmlns:a16="http://schemas.microsoft.com/office/drawing/2014/main" id="{60EFA621-F6F3-EF40-AD67-BA5418EDF61F}"/>
              </a:ext>
            </a:extLst>
          </p:cNvPr>
          <p:cNvSpPr/>
          <p:nvPr/>
        </p:nvSpPr>
        <p:spPr>
          <a:xfrm>
            <a:off x="1660180" y="4430779"/>
            <a:ext cx="85724" cy="85725"/>
          </a:xfrm>
          <a:prstGeom prst="rect">
            <a:avLst/>
          </a:prstGeom>
          <a:blipFill>
            <a:blip r:embed="rId4" cstate="print"/>
            <a:stretch>
              <a:fillRect/>
            </a:stretch>
          </a:blip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4" name="object 25">
            <a:extLst>
              <a:ext uri="{FF2B5EF4-FFF2-40B4-BE49-F238E27FC236}">
                <a16:creationId xmlns:a16="http://schemas.microsoft.com/office/drawing/2014/main" id="{E35B2D80-338B-BB48-ACB9-E164BC843033}"/>
              </a:ext>
            </a:extLst>
          </p:cNvPr>
          <p:cNvSpPr/>
          <p:nvPr/>
        </p:nvSpPr>
        <p:spPr>
          <a:xfrm>
            <a:off x="1795322" y="4482206"/>
            <a:ext cx="693390" cy="519261"/>
          </a:xfrm>
          <a:custGeom>
            <a:avLst/>
            <a:gdLst/>
            <a:ahLst/>
            <a:cxnLst/>
            <a:rect l="l" t="t" r="r" b="b"/>
            <a:pathLst>
              <a:path w="986154" h="738504">
                <a:moveTo>
                  <a:pt x="986053" y="0"/>
                </a:moveTo>
                <a:lnTo>
                  <a:pt x="975880" y="7607"/>
                </a:lnTo>
                <a:lnTo>
                  <a:pt x="0" y="737997"/>
                </a:lnTo>
              </a:path>
            </a:pathLst>
          </a:custGeom>
          <a:ln w="25400">
            <a:solidFill>
              <a:srgbClr val="BABABA"/>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5" name="object 26">
            <a:extLst>
              <a:ext uri="{FF2B5EF4-FFF2-40B4-BE49-F238E27FC236}">
                <a16:creationId xmlns:a16="http://schemas.microsoft.com/office/drawing/2014/main" id="{FAF792F1-57A1-1C40-8AB1-B54E890BC543}"/>
              </a:ext>
            </a:extLst>
          </p:cNvPr>
          <p:cNvSpPr/>
          <p:nvPr/>
        </p:nvSpPr>
        <p:spPr>
          <a:xfrm>
            <a:off x="2438652" y="4449032"/>
            <a:ext cx="94655" cy="85725"/>
          </a:xfrm>
          <a:custGeom>
            <a:avLst/>
            <a:gdLst/>
            <a:ahLst/>
            <a:cxnLst/>
            <a:rect l="l" t="t" r="r" b="b"/>
            <a:pathLst>
              <a:path w="134620" h="121920">
                <a:moveTo>
                  <a:pt x="134137" y="0"/>
                </a:moveTo>
                <a:lnTo>
                  <a:pt x="0" y="24256"/>
                </a:lnTo>
                <a:lnTo>
                  <a:pt x="60921" y="54787"/>
                </a:lnTo>
                <a:lnTo>
                  <a:pt x="73050" y="121856"/>
                </a:lnTo>
                <a:lnTo>
                  <a:pt x="134137" y="0"/>
                </a:lnTo>
                <a:close/>
              </a:path>
            </a:pathLst>
          </a:custGeom>
          <a:solidFill>
            <a:srgbClr val="BABABA"/>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6" name="object 27">
            <a:extLst>
              <a:ext uri="{FF2B5EF4-FFF2-40B4-BE49-F238E27FC236}">
                <a16:creationId xmlns:a16="http://schemas.microsoft.com/office/drawing/2014/main" id="{6FDE9B46-76C8-484E-B957-E5F276A1732E}"/>
              </a:ext>
            </a:extLst>
          </p:cNvPr>
          <p:cNvSpPr/>
          <p:nvPr/>
        </p:nvSpPr>
        <p:spPr>
          <a:xfrm>
            <a:off x="1732358" y="5077075"/>
            <a:ext cx="799654" cy="97780"/>
          </a:xfrm>
          <a:custGeom>
            <a:avLst/>
            <a:gdLst/>
            <a:ahLst/>
            <a:cxnLst/>
            <a:rect l="l" t="t" r="r" b="b"/>
            <a:pathLst>
              <a:path w="1137285" h="139065">
                <a:moveTo>
                  <a:pt x="1136675" y="138582"/>
                </a:moveTo>
                <a:lnTo>
                  <a:pt x="1124077" y="137045"/>
                </a:lnTo>
                <a:lnTo>
                  <a:pt x="0" y="0"/>
                </a:lnTo>
              </a:path>
            </a:pathLst>
          </a:custGeom>
          <a:ln w="25400">
            <a:solidFill>
              <a:srgbClr val="BABABA"/>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7" name="object 28">
            <a:extLst>
              <a:ext uri="{FF2B5EF4-FFF2-40B4-BE49-F238E27FC236}">
                <a16:creationId xmlns:a16="http://schemas.microsoft.com/office/drawing/2014/main" id="{C0D20B06-D1CA-3248-A19F-C2052BD8B680}"/>
              </a:ext>
            </a:extLst>
          </p:cNvPr>
          <p:cNvSpPr/>
          <p:nvPr/>
        </p:nvSpPr>
        <p:spPr>
          <a:xfrm>
            <a:off x="2496266" y="5128296"/>
            <a:ext cx="90636" cy="85279"/>
          </a:xfrm>
          <a:custGeom>
            <a:avLst/>
            <a:gdLst/>
            <a:ahLst/>
            <a:cxnLst/>
            <a:rect l="l" t="t" r="r" b="b"/>
            <a:pathLst>
              <a:path w="128904" h="121284">
                <a:moveTo>
                  <a:pt x="14744" y="0"/>
                </a:moveTo>
                <a:lnTo>
                  <a:pt x="37630" y="64198"/>
                </a:lnTo>
                <a:lnTo>
                  <a:pt x="0" y="121018"/>
                </a:lnTo>
                <a:lnTo>
                  <a:pt x="128397" y="75260"/>
                </a:lnTo>
                <a:lnTo>
                  <a:pt x="14744" y="0"/>
                </a:lnTo>
                <a:close/>
              </a:path>
            </a:pathLst>
          </a:custGeom>
          <a:solidFill>
            <a:srgbClr val="BABABA"/>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8" name="object 29">
            <a:extLst>
              <a:ext uri="{FF2B5EF4-FFF2-40B4-BE49-F238E27FC236}">
                <a16:creationId xmlns:a16="http://schemas.microsoft.com/office/drawing/2014/main" id="{5DBD105D-2C9D-4D40-A8CE-FB394DADBFDE}"/>
              </a:ext>
            </a:extLst>
          </p:cNvPr>
          <p:cNvSpPr/>
          <p:nvPr/>
        </p:nvSpPr>
        <p:spPr>
          <a:xfrm>
            <a:off x="2801313" y="5221576"/>
            <a:ext cx="1134070" cy="446"/>
          </a:xfrm>
          <a:custGeom>
            <a:avLst/>
            <a:gdLst/>
            <a:ahLst/>
            <a:cxnLst/>
            <a:rect l="l" t="t" r="r" b="b"/>
            <a:pathLst>
              <a:path w="1612900" h="634">
                <a:moveTo>
                  <a:pt x="1612531" y="12"/>
                </a:moveTo>
                <a:lnTo>
                  <a:pt x="1599831" y="12"/>
                </a:lnTo>
                <a:lnTo>
                  <a:pt x="0" y="0"/>
                </a:lnTo>
              </a:path>
            </a:pathLst>
          </a:custGeom>
          <a:ln w="25400">
            <a:solidFill>
              <a:srgbClr val="BABABA"/>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9" name="object 30">
            <a:extLst>
              <a:ext uri="{FF2B5EF4-FFF2-40B4-BE49-F238E27FC236}">
                <a16:creationId xmlns:a16="http://schemas.microsoft.com/office/drawing/2014/main" id="{E12BC95B-328C-F242-BA3D-EC0ACD7BEBE0}"/>
              </a:ext>
            </a:extLst>
          </p:cNvPr>
          <p:cNvSpPr/>
          <p:nvPr/>
        </p:nvSpPr>
        <p:spPr>
          <a:xfrm>
            <a:off x="3904764" y="5178721"/>
            <a:ext cx="85725" cy="85725"/>
          </a:xfrm>
          <a:custGeom>
            <a:avLst/>
            <a:gdLst/>
            <a:ahLst/>
            <a:cxnLst/>
            <a:rect l="l" t="t" r="r" b="b"/>
            <a:pathLst>
              <a:path w="121920" h="121920">
                <a:moveTo>
                  <a:pt x="0" y="0"/>
                </a:moveTo>
                <a:lnTo>
                  <a:pt x="30479" y="60947"/>
                </a:lnTo>
                <a:lnTo>
                  <a:pt x="0" y="121920"/>
                </a:lnTo>
                <a:lnTo>
                  <a:pt x="121920" y="60947"/>
                </a:lnTo>
                <a:lnTo>
                  <a:pt x="0" y="0"/>
                </a:lnTo>
                <a:close/>
              </a:path>
            </a:pathLst>
          </a:custGeom>
          <a:solidFill>
            <a:srgbClr val="BABABA"/>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0" name="object 31">
            <a:extLst>
              <a:ext uri="{FF2B5EF4-FFF2-40B4-BE49-F238E27FC236}">
                <a16:creationId xmlns:a16="http://schemas.microsoft.com/office/drawing/2014/main" id="{B15FA3A5-0181-E843-91CC-F7B79A64B522}"/>
              </a:ext>
            </a:extLst>
          </p:cNvPr>
          <p:cNvSpPr/>
          <p:nvPr/>
        </p:nvSpPr>
        <p:spPr>
          <a:xfrm>
            <a:off x="2717830" y="4388453"/>
            <a:ext cx="1240779" cy="695623"/>
          </a:xfrm>
          <a:custGeom>
            <a:avLst/>
            <a:gdLst/>
            <a:ahLst/>
            <a:cxnLst/>
            <a:rect l="l" t="t" r="r" b="b"/>
            <a:pathLst>
              <a:path w="1764665" h="989329">
                <a:moveTo>
                  <a:pt x="1764296" y="989152"/>
                </a:moveTo>
                <a:lnTo>
                  <a:pt x="1753222" y="982941"/>
                </a:lnTo>
                <a:lnTo>
                  <a:pt x="0" y="0"/>
                </a:lnTo>
              </a:path>
            </a:pathLst>
          </a:custGeom>
          <a:ln w="25400">
            <a:solidFill>
              <a:srgbClr val="BABABA"/>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1" name="object 32">
            <a:extLst>
              <a:ext uri="{FF2B5EF4-FFF2-40B4-BE49-F238E27FC236}">
                <a16:creationId xmlns:a16="http://schemas.microsoft.com/office/drawing/2014/main" id="{95DCA7AB-A183-404B-ABF6-F8C9110354CE}"/>
              </a:ext>
            </a:extLst>
          </p:cNvPr>
          <p:cNvSpPr/>
          <p:nvPr/>
        </p:nvSpPr>
        <p:spPr>
          <a:xfrm>
            <a:off x="3910907" y="5031721"/>
            <a:ext cx="95994" cy="79474"/>
          </a:xfrm>
          <a:custGeom>
            <a:avLst/>
            <a:gdLst/>
            <a:ahLst/>
            <a:cxnLst/>
            <a:rect l="l" t="t" r="r" b="b"/>
            <a:pathLst>
              <a:path w="136525" h="113029">
                <a:moveTo>
                  <a:pt x="59626" y="0"/>
                </a:moveTo>
                <a:lnTo>
                  <a:pt x="56400" y="68072"/>
                </a:lnTo>
                <a:lnTo>
                  <a:pt x="0" y="106349"/>
                </a:lnTo>
                <a:lnTo>
                  <a:pt x="136156" y="112788"/>
                </a:lnTo>
                <a:lnTo>
                  <a:pt x="59626" y="0"/>
                </a:lnTo>
                <a:close/>
              </a:path>
            </a:pathLst>
          </a:custGeom>
          <a:solidFill>
            <a:srgbClr val="BABABA"/>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2" name="object 33">
            <a:extLst>
              <a:ext uri="{FF2B5EF4-FFF2-40B4-BE49-F238E27FC236}">
                <a16:creationId xmlns:a16="http://schemas.microsoft.com/office/drawing/2014/main" id="{B24729FC-18D9-0C4A-A3C1-0C69608FEA8B}"/>
              </a:ext>
            </a:extLst>
          </p:cNvPr>
          <p:cNvSpPr/>
          <p:nvPr/>
        </p:nvSpPr>
        <p:spPr>
          <a:xfrm>
            <a:off x="1691585" y="5061421"/>
            <a:ext cx="0" cy="623738"/>
          </a:xfrm>
          <a:custGeom>
            <a:avLst/>
            <a:gdLst/>
            <a:ahLst/>
            <a:cxnLst/>
            <a:rect l="l" t="t" r="r" b="b"/>
            <a:pathLst>
              <a:path h="887095">
                <a:moveTo>
                  <a:pt x="0" y="886891"/>
                </a:moveTo>
                <a:lnTo>
                  <a:pt x="0" y="867841"/>
                </a:lnTo>
                <a:lnTo>
                  <a:pt x="0" y="0"/>
                </a:lnTo>
              </a:path>
            </a:pathLst>
          </a:custGeom>
          <a:ln w="38100">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3" name="object 34">
            <a:extLst>
              <a:ext uri="{FF2B5EF4-FFF2-40B4-BE49-F238E27FC236}">
                <a16:creationId xmlns:a16="http://schemas.microsoft.com/office/drawing/2014/main" id="{C2846D90-4887-A94A-A064-A5F17394E7C1}"/>
              </a:ext>
            </a:extLst>
          </p:cNvPr>
          <p:cNvSpPr/>
          <p:nvPr/>
        </p:nvSpPr>
        <p:spPr>
          <a:xfrm>
            <a:off x="1632650" y="5642154"/>
            <a:ext cx="117871" cy="117873"/>
          </a:xfrm>
          <a:prstGeom prst="rect">
            <a:avLst/>
          </a:prstGeom>
          <a:blipFill>
            <a:blip r:embed="rId5" cstate="print"/>
            <a:stretch>
              <a:fillRect/>
            </a:stretch>
          </a:blip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4" name="object 35">
            <a:extLst>
              <a:ext uri="{FF2B5EF4-FFF2-40B4-BE49-F238E27FC236}">
                <a16:creationId xmlns:a16="http://schemas.microsoft.com/office/drawing/2014/main" id="{3CB3D430-3B98-724A-AFCB-8D1DCE9CEE6A}"/>
              </a:ext>
            </a:extLst>
          </p:cNvPr>
          <p:cNvSpPr/>
          <p:nvPr/>
        </p:nvSpPr>
        <p:spPr>
          <a:xfrm>
            <a:off x="915667" y="4817507"/>
            <a:ext cx="556766" cy="214759"/>
          </a:xfrm>
          <a:custGeom>
            <a:avLst/>
            <a:gdLst/>
            <a:ahLst/>
            <a:cxnLst/>
            <a:rect l="l" t="t" r="r" b="b"/>
            <a:pathLst>
              <a:path w="791845" h="305434">
                <a:moveTo>
                  <a:pt x="791692" y="304850"/>
                </a:moveTo>
                <a:lnTo>
                  <a:pt x="773912" y="298005"/>
                </a:lnTo>
                <a:lnTo>
                  <a:pt x="0" y="0"/>
                </a:lnTo>
              </a:path>
            </a:pathLst>
          </a:custGeom>
          <a:ln w="38100">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5" name="object 36">
            <a:extLst>
              <a:ext uri="{FF2B5EF4-FFF2-40B4-BE49-F238E27FC236}">
                <a16:creationId xmlns:a16="http://schemas.microsoft.com/office/drawing/2014/main" id="{C55873EF-50A5-0C4E-A2B9-93E3C06DC798}"/>
              </a:ext>
            </a:extLst>
          </p:cNvPr>
          <p:cNvSpPr/>
          <p:nvPr/>
        </p:nvSpPr>
        <p:spPr>
          <a:xfrm>
            <a:off x="1411148" y="4961453"/>
            <a:ext cx="131266" cy="110282"/>
          </a:xfrm>
          <a:custGeom>
            <a:avLst/>
            <a:gdLst/>
            <a:ahLst/>
            <a:cxnLst/>
            <a:rect l="l" t="t" r="r" b="b"/>
            <a:pathLst>
              <a:path w="186689" h="156845">
                <a:moveTo>
                  <a:pt x="60236" y="0"/>
                </a:moveTo>
                <a:lnTo>
                  <a:pt x="69227" y="93281"/>
                </a:lnTo>
                <a:lnTo>
                  <a:pt x="0" y="156451"/>
                </a:lnTo>
                <a:lnTo>
                  <a:pt x="186562" y="138455"/>
                </a:lnTo>
                <a:lnTo>
                  <a:pt x="60236" y="0"/>
                </a:lnTo>
                <a:close/>
              </a:path>
            </a:pathLst>
          </a:custGeom>
          <a:solidFill>
            <a:srgbClr val="000000"/>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6" name="object 37">
            <a:extLst>
              <a:ext uri="{FF2B5EF4-FFF2-40B4-BE49-F238E27FC236}">
                <a16:creationId xmlns:a16="http://schemas.microsoft.com/office/drawing/2014/main" id="{BC3C1F5D-A2B3-2548-9E22-AAD77F8D4FE4}"/>
              </a:ext>
            </a:extLst>
          </p:cNvPr>
          <p:cNvSpPr/>
          <p:nvPr/>
        </p:nvSpPr>
        <p:spPr>
          <a:xfrm>
            <a:off x="800045" y="4689331"/>
            <a:ext cx="275481" cy="275481"/>
          </a:xfrm>
          <a:custGeom>
            <a:avLst/>
            <a:gdLst/>
            <a:ahLst/>
            <a:cxnLst/>
            <a:rect l="l" t="t" r="r" b="b"/>
            <a:pathLst>
              <a:path w="391795" h="391795">
                <a:moveTo>
                  <a:pt x="217225" y="0"/>
                </a:moveTo>
                <a:lnTo>
                  <a:pt x="174114" y="0"/>
                </a:lnTo>
                <a:lnTo>
                  <a:pt x="131838" y="9414"/>
                </a:lnTo>
                <a:lnTo>
                  <a:pt x="92069" y="28243"/>
                </a:lnTo>
                <a:lnTo>
                  <a:pt x="56478" y="56487"/>
                </a:lnTo>
                <a:lnTo>
                  <a:pt x="28239" y="92078"/>
                </a:lnTo>
                <a:lnTo>
                  <a:pt x="9413" y="131848"/>
                </a:lnTo>
                <a:lnTo>
                  <a:pt x="0" y="174123"/>
                </a:lnTo>
                <a:lnTo>
                  <a:pt x="0" y="217235"/>
                </a:lnTo>
                <a:lnTo>
                  <a:pt x="9413" y="259510"/>
                </a:lnTo>
                <a:lnTo>
                  <a:pt x="28239" y="299280"/>
                </a:lnTo>
                <a:lnTo>
                  <a:pt x="56478" y="334871"/>
                </a:lnTo>
                <a:lnTo>
                  <a:pt x="92069" y="363110"/>
                </a:lnTo>
                <a:lnTo>
                  <a:pt x="131838" y="381936"/>
                </a:lnTo>
                <a:lnTo>
                  <a:pt x="174114" y="391349"/>
                </a:lnTo>
                <a:lnTo>
                  <a:pt x="217225" y="391349"/>
                </a:lnTo>
                <a:lnTo>
                  <a:pt x="259501" y="381936"/>
                </a:lnTo>
                <a:lnTo>
                  <a:pt x="299270" y="363110"/>
                </a:lnTo>
                <a:lnTo>
                  <a:pt x="334862" y="334871"/>
                </a:lnTo>
                <a:lnTo>
                  <a:pt x="363101" y="299280"/>
                </a:lnTo>
                <a:lnTo>
                  <a:pt x="381927" y="259510"/>
                </a:lnTo>
                <a:lnTo>
                  <a:pt x="391340" y="217235"/>
                </a:lnTo>
                <a:lnTo>
                  <a:pt x="391340" y="174123"/>
                </a:lnTo>
                <a:lnTo>
                  <a:pt x="381927" y="131848"/>
                </a:lnTo>
                <a:lnTo>
                  <a:pt x="363101" y="92078"/>
                </a:lnTo>
                <a:lnTo>
                  <a:pt x="334862" y="56487"/>
                </a:lnTo>
                <a:lnTo>
                  <a:pt x="299270" y="28243"/>
                </a:lnTo>
                <a:lnTo>
                  <a:pt x="259501" y="9414"/>
                </a:lnTo>
                <a:lnTo>
                  <a:pt x="217225"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7" name="object 38">
            <a:extLst>
              <a:ext uri="{FF2B5EF4-FFF2-40B4-BE49-F238E27FC236}">
                <a16:creationId xmlns:a16="http://schemas.microsoft.com/office/drawing/2014/main" id="{99F6B36F-FB64-014E-A963-D105398CFD59}"/>
              </a:ext>
            </a:extLst>
          </p:cNvPr>
          <p:cNvSpPr/>
          <p:nvPr/>
        </p:nvSpPr>
        <p:spPr>
          <a:xfrm>
            <a:off x="800045" y="4689329"/>
            <a:ext cx="275481" cy="275481"/>
          </a:xfrm>
          <a:custGeom>
            <a:avLst/>
            <a:gdLst/>
            <a:ahLst/>
            <a:cxnLst/>
            <a:rect l="l" t="t" r="r" b="b"/>
            <a:pathLst>
              <a:path w="391795" h="391795">
                <a:moveTo>
                  <a:pt x="334862" y="56478"/>
                </a:moveTo>
                <a:lnTo>
                  <a:pt x="363101" y="92074"/>
                </a:lnTo>
                <a:lnTo>
                  <a:pt x="381927" y="131846"/>
                </a:lnTo>
                <a:lnTo>
                  <a:pt x="391340" y="174124"/>
                </a:lnTo>
                <a:lnTo>
                  <a:pt x="391340" y="217237"/>
                </a:lnTo>
                <a:lnTo>
                  <a:pt x="381927" y="259513"/>
                </a:lnTo>
                <a:lnTo>
                  <a:pt x="363101" y="299283"/>
                </a:lnTo>
                <a:lnTo>
                  <a:pt x="334862" y="334874"/>
                </a:lnTo>
                <a:lnTo>
                  <a:pt x="299270" y="363113"/>
                </a:lnTo>
                <a:lnTo>
                  <a:pt x="259501" y="381940"/>
                </a:lnTo>
                <a:lnTo>
                  <a:pt x="217225" y="391353"/>
                </a:lnTo>
                <a:lnTo>
                  <a:pt x="174114" y="391353"/>
                </a:lnTo>
                <a:lnTo>
                  <a:pt x="131838" y="381940"/>
                </a:lnTo>
                <a:lnTo>
                  <a:pt x="92069" y="363113"/>
                </a:lnTo>
                <a:lnTo>
                  <a:pt x="56478" y="334874"/>
                </a:lnTo>
                <a:lnTo>
                  <a:pt x="28239" y="299283"/>
                </a:lnTo>
                <a:lnTo>
                  <a:pt x="9413" y="259513"/>
                </a:lnTo>
                <a:lnTo>
                  <a:pt x="0" y="217237"/>
                </a:lnTo>
                <a:lnTo>
                  <a:pt x="0" y="174124"/>
                </a:lnTo>
                <a:lnTo>
                  <a:pt x="9413" y="131846"/>
                </a:lnTo>
                <a:lnTo>
                  <a:pt x="28239" y="92074"/>
                </a:lnTo>
                <a:lnTo>
                  <a:pt x="56478" y="56478"/>
                </a:lnTo>
                <a:lnTo>
                  <a:pt x="92069" y="28239"/>
                </a:lnTo>
                <a:lnTo>
                  <a:pt x="131838" y="9413"/>
                </a:lnTo>
                <a:lnTo>
                  <a:pt x="174114" y="0"/>
                </a:lnTo>
                <a:lnTo>
                  <a:pt x="217225" y="0"/>
                </a:lnTo>
                <a:lnTo>
                  <a:pt x="259501" y="9413"/>
                </a:lnTo>
                <a:lnTo>
                  <a:pt x="299270" y="28239"/>
                </a:lnTo>
                <a:lnTo>
                  <a:pt x="334862" y="56478"/>
                </a:lnTo>
              </a:path>
            </a:pathLst>
          </a:custGeom>
          <a:ln w="12700">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8" name="object 39">
            <a:extLst>
              <a:ext uri="{FF2B5EF4-FFF2-40B4-BE49-F238E27FC236}">
                <a16:creationId xmlns:a16="http://schemas.microsoft.com/office/drawing/2014/main" id="{D92D340F-3B23-0D46-ADD8-F2A933A5912F}"/>
              </a:ext>
            </a:extLst>
          </p:cNvPr>
          <p:cNvSpPr txBox="1"/>
          <p:nvPr/>
        </p:nvSpPr>
        <p:spPr>
          <a:xfrm>
            <a:off x="892262" y="4681201"/>
            <a:ext cx="91082" cy="224461"/>
          </a:xfrm>
          <a:prstGeom prst="rect">
            <a:avLst/>
          </a:prstGeom>
        </p:spPr>
        <p:txBody>
          <a:bodyPr vert="horz" wrap="square" lIns="0" tIns="8930" rIns="0" bIns="0" rtlCol="0">
            <a:spAutoFit/>
          </a:bodyPr>
          <a:lstStyle/>
          <a:p>
            <a:pPr marL="8929">
              <a:spcBef>
                <a:spcPts val="70"/>
              </a:spcBef>
            </a:pPr>
            <a:r>
              <a:rPr sz="1400" spc="116" dirty="0">
                <a:latin typeface="Arial" panose="020B0604020202020204" pitchFamily="34" charset="0"/>
                <a:cs typeface="Arial" panose="020B0604020202020204" pitchFamily="34" charset="0"/>
              </a:rPr>
              <a:t>s</a:t>
            </a:r>
            <a:endParaRPr sz="1400" dirty="0">
              <a:latin typeface="Arial" panose="020B0604020202020204" pitchFamily="34" charset="0"/>
              <a:cs typeface="Arial" panose="020B0604020202020204" pitchFamily="34" charset="0"/>
            </a:endParaRPr>
          </a:p>
        </p:txBody>
      </p:sp>
      <p:sp>
        <p:nvSpPr>
          <p:cNvPr id="39" name="object 40">
            <a:extLst>
              <a:ext uri="{FF2B5EF4-FFF2-40B4-BE49-F238E27FC236}">
                <a16:creationId xmlns:a16="http://schemas.microsoft.com/office/drawing/2014/main" id="{42AB41C0-9DE8-1748-BBB6-4128330841AC}"/>
              </a:ext>
            </a:extLst>
          </p:cNvPr>
          <p:cNvSpPr/>
          <p:nvPr/>
        </p:nvSpPr>
        <p:spPr>
          <a:xfrm>
            <a:off x="1560204" y="4143315"/>
            <a:ext cx="275481" cy="275481"/>
          </a:xfrm>
          <a:custGeom>
            <a:avLst/>
            <a:gdLst/>
            <a:ahLst/>
            <a:cxnLst/>
            <a:rect l="l" t="t" r="r" b="b"/>
            <a:pathLst>
              <a:path w="391795" h="391795">
                <a:moveTo>
                  <a:pt x="217235" y="0"/>
                </a:moveTo>
                <a:lnTo>
                  <a:pt x="174123" y="0"/>
                </a:lnTo>
                <a:lnTo>
                  <a:pt x="131848" y="9413"/>
                </a:lnTo>
                <a:lnTo>
                  <a:pt x="92078" y="28239"/>
                </a:lnTo>
                <a:lnTo>
                  <a:pt x="56487" y="56478"/>
                </a:lnTo>
                <a:lnTo>
                  <a:pt x="28243" y="92074"/>
                </a:lnTo>
                <a:lnTo>
                  <a:pt x="9414" y="131846"/>
                </a:lnTo>
                <a:lnTo>
                  <a:pt x="0" y="174124"/>
                </a:lnTo>
                <a:lnTo>
                  <a:pt x="0" y="217237"/>
                </a:lnTo>
                <a:lnTo>
                  <a:pt x="9414" y="259513"/>
                </a:lnTo>
                <a:lnTo>
                  <a:pt x="28243" y="299283"/>
                </a:lnTo>
                <a:lnTo>
                  <a:pt x="56487" y="334874"/>
                </a:lnTo>
                <a:lnTo>
                  <a:pt x="92078" y="363113"/>
                </a:lnTo>
                <a:lnTo>
                  <a:pt x="131848" y="381940"/>
                </a:lnTo>
                <a:lnTo>
                  <a:pt x="174123" y="391353"/>
                </a:lnTo>
                <a:lnTo>
                  <a:pt x="217235" y="391353"/>
                </a:lnTo>
                <a:lnTo>
                  <a:pt x="259510" y="381940"/>
                </a:lnTo>
                <a:lnTo>
                  <a:pt x="299280" y="363113"/>
                </a:lnTo>
                <a:lnTo>
                  <a:pt x="334871" y="334874"/>
                </a:lnTo>
                <a:lnTo>
                  <a:pt x="363110" y="299283"/>
                </a:lnTo>
                <a:lnTo>
                  <a:pt x="381936" y="259513"/>
                </a:lnTo>
                <a:lnTo>
                  <a:pt x="391349" y="217237"/>
                </a:lnTo>
                <a:lnTo>
                  <a:pt x="391349" y="174124"/>
                </a:lnTo>
                <a:lnTo>
                  <a:pt x="381936" y="131846"/>
                </a:lnTo>
                <a:lnTo>
                  <a:pt x="363110" y="92074"/>
                </a:lnTo>
                <a:lnTo>
                  <a:pt x="334871" y="56478"/>
                </a:lnTo>
                <a:lnTo>
                  <a:pt x="299280" y="28239"/>
                </a:lnTo>
                <a:lnTo>
                  <a:pt x="259510" y="9413"/>
                </a:lnTo>
                <a:lnTo>
                  <a:pt x="217235"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0" name="object 41">
            <a:extLst>
              <a:ext uri="{FF2B5EF4-FFF2-40B4-BE49-F238E27FC236}">
                <a16:creationId xmlns:a16="http://schemas.microsoft.com/office/drawing/2014/main" id="{34F54995-156D-7D45-A298-4640B746EAC7}"/>
              </a:ext>
            </a:extLst>
          </p:cNvPr>
          <p:cNvSpPr/>
          <p:nvPr/>
        </p:nvSpPr>
        <p:spPr>
          <a:xfrm>
            <a:off x="1560204" y="4143315"/>
            <a:ext cx="275481" cy="275481"/>
          </a:xfrm>
          <a:custGeom>
            <a:avLst/>
            <a:gdLst/>
            <a:ahLst/>
            <a:cxnLst/>
            <a:rect l="l" t="t" r="r" b="b"/>
            <a:pathLst>
              <a:path w="391795" h="391795">
                <a:moveTo>
                  <a:pt x="334871" y="56478"/>
                </a:moveTo>
                <a:lnTo>
                  <a:pt x="363110" y="92070"/>
                </a:lnTo>
                <a:lnTo>
                  <a:pt x="381936" y="131841"/>
                </a:lnTo>
                <a:lnTo>
                  <a:pt x="391349" y="174119"/>
                </a:lnTo>
                <a:lnTo>
                  <a:pt x="391349" y="217233"/>
                </a:lnTo>
                <a:lnTo>
                  <a:pt x="381936" y="259511"/>
                </a:lnTo>
                <a:lnTo>
                  <a:pt x="363110" y="299282"/>
                </a:lnTo>
                <a:lnTo>
                  <a:pt x="334871" y="334874"/>
                </a:lnTo>
                <a:lnTo>
                  <a:pt x="299280" y="363113"/>
                </a:lnTo>
                <a:lnTo>
                  <a:pt x="259510" y="381940"/>
                </a:lnTo>
                <a:lnTo>
                  <a:pt x="217235" y="391353"/>
                </a:lnTo>
                <a:lnTo>
                  <a:pt x="174123" y="391353"/>
                </a:lnTo>
                <a:lnTo>
                  <a:pt x="131848" y="381940"/>
                </a:lnTo>
                <a:lnTo>
                  <a:pt x="92078" y="363113"/>
                </a:lnTo>
                <a:lnTo>
                  <a:pt x="56487" y="334874"/>
                </a:lnTo>
                <a:lnTo>
                  <a:pt x="28243" y="299282"/>
                </a:lnTo>
                <a:lnTo>
                  <a:pt x="9414" y="259511"/>
                </a:lnTo>
                <a:lnTo>
                  <a:pt x="0" y="217233"/>
                </a:lnTo>
                <a:lnTo>
                  <a:pt x="0" y="174119"/>
                </a:lnTo>
                <a:lnTo>
                  <a:pt x="9414" y="131841"/>
                </a:lnTo>
                <a:lnTo>
                  <a:pt x="28243" y="92070"/>
                </a:lnTo>
                <a:lnTo>
                  <a:pt x="56487" y="56478"/>
                </a:lnTo>
                <a:lnTo>
                  <a:pt x="92078" y="28239"/>
                </a:lnTo>
                <a:lnTo>
                  <a:pt x="131848" y="9413"/>
                </a:lnTo>
                <a:lnTo>
                  <a:pt x="174123" y="0"/>
                </a:lnTo>
                <a:lnTo>
                  <a:pt x="217235" y="0"/>
                </a:lnTo>
                <a:lnTo>
                  <a:pt x="259510" y="9413"/>
                </a:lnTo>
                <a:lnTo>
                  <a:pt x="299280" y="28239"/>
                </a:lnTo>
                <a:lnTo>
                  <a:pt x="334871" y="56478"/>
                </a:lnTo>
              </a:path>
            </a:pathLst>
          </a:custGeom>
          <a:ln w="12700">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1" name="object 42">
            <a:extLst>
              <a:ext uri="{FF2B5EF4-FFF2-40B4-BE49-F238E27FC236}">
                <a16:creationId xmlns:a16="http://schemas.microsoft.com/office/drawing/2014/main" id="{2A91F8BA-306E-E74D-BF06-09AD2E1C8E7A}"/>
              </a:ext>
            </a:extLst>
          </p:cNvPr>
          <p:cNvSpPr/>
          <p:nvPr/>
        </p:nvSpPr>
        <p:spPr>
          <a:xfrm>
            <a:off x="1558844" y="4945093"/>
            <a:ext cx="275481" cy="275481"/>
          </a:xfrm>
          <a:custGeom>
            <a:avLst/>
            <a:gdLst/>
            <a:ahLst/>
            <a:cxnLst/>
            <a:rect l="l" t="t" r="r" b="b"/>
            <a:pathLst>
              <a:path w="391795" h="391795">
                <a:moveTo>
                  <a:pt x="217237" y="0"/>
                </a:moveTo>
                <a:lnTo>
                  <a:pt x="174124" y="0"/>
                </a:lnTo>
                <a:lnTo>
                  <a:pt x="131846" y="9413"/>
                </a:lnTo>
                <a:lnTo>
                  <a:pt x="92074" y="28239"/>
                </a:lnTo>
                <a:lnTo>
                  <a:pt x="56478" y="56478"/>
                </a:lnTo>
                <a:lnTo>
                  <a:pt x="28239" y="92069"/>
                </a:lnTo>
                <a:lnTo>
                  <a:pt x="9413" y="131839"/>
                </a:lnTo>
                <a:lnTo>
                  <a:pt x="0" y="174115"/>
                </a:lnTo>
                <a:lnTo>
                  <a:pt x="0" y="217228"/>
                </a:lnTo>
                <a:lnTo>
                  <a:pt x="9413" y="259506"/>
                </a:lnTo>
                <a:lnTo>
                  <a:pt x="28239" y="299278"/>
                </a:lnTo>
                <a:lnTo>
                  <a:pt x="56478" y="334874"/>
                </a:lnTo>
                <a:lnTo>
                  <a:pt x="92074" y="363113"/>
                </a:lnTo>
                <a:lnTo>
                  <a:pt x="131846" y="381940"/>
                </a:lnTo>
                <a:lnTo>
                  <a:pt x="174124" y="391353"/>
                </a:lnTo>
                <a:lnTo>
                  <a:pt x="217237" y="391353"/>
                </a:lnTo>
                <a:lnTo>
                  <a:pt x="259513" y="381940"/>
                </a:lnTo>
                <a:lnTo>
                  <a:pt x="299283" y="363113"/>
                </a:lnTo>
                <a:lnTo>
                  <a:pt x="334874" y="334874"/>
                </a:lnTo>
                <a:lnTo>
                  <a:pt x="363113" y="299278"/>
                </a:lnTo>
                <a:lnTo>
                  <a:pt x="381940" y="259506"/>
                </a:lnTo>
                <a:lnTo>
                  <a:pt x="391353" y="217228"/>
                </a:lnTo>
                <a:lnTo>
                  <a:pt x="391353" y="174115"/>
                </a:lnTo>
                <a:lnTo>
                  <a:pt x="381940" y="131839"/>
                </a:lnTo>
                <a:lnTo>
                  <a:pt x="363113" y="92069"/>
                </a:lnTo>
                <a:lnTo>
                  <a:pt x="334874" y="56478"/>
                </a:lnTo>
                <a:lnTo>
                  <a:pt x="299283" y="28239"/>
                </a:lnTo>
                <a:lnTo>
                  <a:pt x="259513" y="9413"/>
                </a:lnTo>
                <a:lnTo>
                  <a:pt x="217237"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2" name="object 43">
            <a:extLst>
              <a:ext uri="{FF2B5EF4-FFF2-40B4-BE49-F238E27FC236}">
                <a16:creationId xmlns:a16="http://schemas.microsoft.com/office/drawing/2014/main" id="{92E86B69-7209-2947-9328-97FCFA8D41E6}"/>
              </a:ext>
            </a:extLst>
          </p:cNvPr>
          <p:cNvSpPr/>
          <p:nvPr/>
        </p:nvSpPr>
        <p:spPr>
          <a:xfrm>
            <a:off x="1558844" y="4945093"/>
            <a:ext cx="275481" cy="275481"/>
          </a:xfrm>
          <a:custGeom>
            <a:avLst/>
            <a:gdLst/>
            <a:ahLst/>
            <a:cxnLst/>
            <a:rect l="l" t="t" r="r" b="b"/>
            <a:pathLst>
              <a:path w="391795" h="391795">
                <a:moveTo>
                  <a:pt x="334874" y="56478"/>
                </a:moveTo>
                <a:lnTo>
                  <a:pt x="363113" y="92069"/>
                </a:lnTo>
                <a:lnTo>
                  <a:pt x="381940" y="131839"/>
                </a:lnTo>
                <a:lnTo>
                  <a:pt x="391353" y="174115"/>
                </a:lnTo>
                <a:lnTo>
                  <a:pt x="391353" y="217228"/>
                </a:lnTo>
                <a:lnTo>
                  <a:pt x="381940" y="259506"/>
                </a:lnTo>
                <a:lnTo>
                  <a:pt x="363113" y="299278"/>
                </a:lnTo>
                <a:lnTo>
                  <a:pt x="334874" y="334874"/>
                </a:lnTo>
                <a:lnTo>
                  <a:pt x="299283" y="363113"/>
                </a:lnTo>
                <a:lnTo>
                  <a:pt x="259513" y="381940"/>
                </a:lnTo>
                <a:lnTo>
                  <a:pt x="217237" y="391353"/>
                </a:lnTo>
                <a:lnTo>
                  <a:pt x="174124" y="391353"/>
                </a:lnTo>
                <a:lnTo>
                  <a:pt x="131846" y="381940"/>
                </a:lnTo>
                <a:lnTo>
                  <a:pt x="92074" y="363113"/>
                </a:lnTo>
                <a:lnTo>
                  <a:pt x="56478" y="334874"/>
                </a:lnTo>
                <a:lnTo>
                  <a:pt x="28239" y="299278"/>
                </a:lnTo>
                <a:lnTo>
                  <a:pt x="9413" y="259506"/>
                </a:lnTo>
                <a:lnTo>
                  <a:pt x="0" y="217228"/>
                </a:lnTo>
                <a:lnTo>
                  <a:pt x="0" y="174115"/>
                </a:lnTo>
                <a:lnTo>
                  <a:pt x="9413" y="131839"/>
                </a:lnTo>
                <a:lnTo>
                  <a:pt x="28239" y="92069"/>
                </a:lnTo>
                <a:lnTo>
                  <a:pt x="56478" y="56478"/>
                </a:lnTo>
                <a:lnTo>
                  <a:pt x="92074" y="28239"/>
                </a:lnTo>
                <a:lnTo>
                  <a:pt x="131846" y="9413"/>
                </a:lnTo>
                <a:lnTo>
                  <a:pt x="174124" y="0"/>
                </a:lnTo>
                <a:lnTo>
                  <a:pt x="217237" y="0"/>
                </a:lnTo>
                <a:lnTo>
                  <a:pt x="259513" y="9413"/>
                </a:lnTo>
                <a:lnTo>
                  <a:pt x="299283" y="28239"/>
                </a:lnTo>
                <a:lnTo>
                  <a:pt x="334874" y="56478"/>
                </a:lnTo>
              </a:path>
            </a:pathLst>
          </a:custGeom>
          <a:ln w="12700">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3" name="object 44">
            <a:extLst>
              <a:ext uri="{FF2B5EF4-FFF2-40B4-BE49-F238E27FC236}">
                <a16:creationId xmlns:a16="http://schemas.microsoft.com/office/drawing/2014/main" id="{A982667F-9155-3742-9678-EB27ACD683AA}"/>
              </a:ext>
            </a:extLst>
          </p:cNvPr>
          <p:cNvSpPr/>
          <p:nvPr/>
        </p:nvSpPr>
        <p:spPr>
          <a:xfrm>
            <a:off x="1558844" y="5758327"/>
            <a:ext cx="275481" cy="275481"/>
          </a:xfrm>
          <a:custGeom>
            <a:avLst/>
            <a:gdLst/>
            <a:ahLst/>
            <a:cxnLst/>
            <a:rect l="l" t="t" r="r" b="b"/>
            <a:pathLst>
              <a:path w="391795" h="391795">
                <a:moveTo>
                  <a:pt x="217237" y="0"/>
                </a:moveTo>
                <a:lnTo>
                  <a:pt x="174124" y="0"/>
                </a:lnTo>
                <a:lnTo>
                  <a:pt x="131846" y="9413"/>
                </a:lnTo>
                <a:lnTo>
                  <a:pt x="92074" y="28240"/>
                </a:lnTo>
                <a:lnTo>
                  <a:pt x="56478" y="56480"/>
                </a:lnTo>
                <a:lnTo>
                  <a:pt x="28239" y="92072"/>
                </a:lnTo>
                <a:lnTo>
                  <a:pt x="9413" y="131841"/>
                </a:lnTo>
                <a:lnTo>
                  <a:pt x="0" y="174117"/>
                </a:lnTo>
                <a:lnTo>
                  <a:pt x="0" y="217229"/>
                </a:lnTo>
                <a:lnTo>
                  <a:pt x="9413" y="259505"/>
                </a:lnTo>
                <a:lnTo>
                  <a:pt x="28239" y="299275"/>
                </a:lnTo>
                <a:lnTo>
                  <a:pt x="56478" y="334867"/>
                </a:lnTo>
                <a:lnTo>
                  <a:pt x="92074" y="363107"/>
                </a:lnTo>
                <a:lnTo>
                  <a:pt x="131846" y="381933"/>
                </a:lnTo>
                <a:lnTo>
                  <a:pt x="174124" y="391347"/>
                </a:lnTo>
                <a:lnTo>
                  <a:pt x="217237" y="391347"/>
                </a:lnTo>
                <a:lnTo>
                  <a:pt x="259513" y="381933"/>
                </a:lnTo>
                <a:lnTo>
                  <a:pt x="299283" y="363107"/>
                </a:lnTo>
                <a:lnTo>
                  <a:pt x="334874" y="334867"/>
                </a:lnTo>
                <a:lnTo>
                  <a:pt x="363113" y="299275"/>
                </a:lnTo>
                <a:lnTo>
                  <a:pt x="381940" y="259505"/>
                </a:lnTo>
                <a:lnTo>
                  <a:pt x="391353" y="217229"/>
                </a:lnTo>
                <a:lnTo>
                  <a:pt x="391353" y="174117"/>
                </a:lnTo>
                <a:lnTo>
                  <a:pt x="381940" y="131841"/>
                </a:lnTo>
                <a:lnTo>
                  <a:pt x="363113" y="92072"/>
                </a:lnTo>
                <a:lnTo>
                  <a:pt x="334874" y="56480"/>
                </a:lnTo>
                <a:lnTo>
                  <a:pt x="299283" y="28240"/>
                </a:lnTo>
                <a:lnTo>
                  <a:pt x="259513" y="9413"/>
                </a:lnTo>
                <a:lnTo>
                  <a:pt x="217237"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4" name="object 45">
            <a:extLst>
              <a:ext uri="{FF2B5EF4-FFF2-40B4-BE49-F238E27FC236}">
                <a16:creationId xmlns:a16="http://schemas.microsoft.com/office/drawing/2014/main" id="{C3BF5970-F71A-E043-972C-B98DB2D78A1B}"/>
              </a:ext>
            </a:extLst>
          </p:cNvPr>
          <p:cNvSpPr/>
          <p:nvPr/>
        </p:nvSpPr>
        <p:spPr>
          <a:xfrm>
            <a:off x="1558844" y="5758329"/>
            <a:ext cx="275481" cy="275481"/>
          </a:xfrm>
          <a:custGeom>
            <a:avLst/>
            <a:gdLst/>
            <a:ahLst/>
            <a:cxnLst/>
            <a:rect l="l" t="t" r="r" b="b"/>
            <a:pathLst>
              <a:path w="391795" h="391795">
                <a:moveTo>
                  <a:pt x="334874" y="56478"/>
                </a:moveTo>
                <a:lnTo>
                  <a:pt x="363113" y="92069"/>
                </a:lnTo>
                <a:lnTo>
                  <a:pt x="381940" y="131838"/>
                </a:lnTo>
                <a:lnTo>
                  <a:pt x="391353" y="174114"/>
                </a:lnTo>
                <a:lnTo>
                  <a:pt x="391353" y="217225"/>
                </a:lnTo>
                <a:lnTo>
                  <a:pt x="381940" y="259501"/>
                </a:lnTo>
                <a:lnTo>
                  <a:pt x="363113" y="299270"/>
                </a:lnTo>
                <a:lnTo>
                  <a:pt x="334874" y="334862"/>
                </a:lnTo>
                <a:lnTo>
                  <a:pt x="299283" y="363101"/>
                </a:lnTo>
                <a:lnTo>
                  <a:pt x="259513" y="381927"/>
                </a:lnTo>
                <a:lnTo>
                  <a:pt x="217237" y="391340"/>
                </a:lnTo>
                <a:lnTo>
                  <a:pt x="174124" y="391340"/>
                </a:lnTo>
                <a:lnTo>
                  <a:pt x="131846" y="381927"/>
                </a:lnTo>
                <a:lnTo>
                  <a:pt x="92074" y="363101"/>
                </a:lnTo>
                <a:lnTo>
                  <a:pt x="56478" y="334862"/>
                </a:lnTo>
                <a:lnTo>
                  <a:pt x="28239" y="299270"/>
                </a:lnTo>
                <a:lnTo>
                  <a:pt x="9413" y="259501"/>
                </a:lnTo>
                <a:lnTo>
                  <a:pt x="0" y="217225"/>
                </a:lnTo>
                <a:lnTo>
                  <a:pt x="0" y="174114"/>
                </a:lnTo>
                <a:lnTo>
                  <a:pt x="9413" y="131838"/>
                </a:lnTo>
                <a:lnTo>
                  <a:pt x="28239" y="92069"/>
                </a:lnTo>
                <a:lnTo>
                  <a:pt x="56478" y="56478"/>
                </a:lnTo>
                <a:lnTo>
                  <a:pt x="92074" y="28239"/>
                </a:lnTo>
                <a:lnTo>
                  <a:pt x="131846" y="9413"/>
                </a:lnTo>
                <a:lnTo>
                  <a:pt x="174124" y="0"/>
                </a:lnTo>
                <a:lnTo>
                  <a:pt x="217237" y="0"/>
                </a:lnTo>
                <a:lnTo>
                  <a:pt x="259513" y="9413"/>
                </a:lnTo>
                <a:lnTo>
                  <a:pt x="299283" y="28239"/>
                </a:lnTo>
                <a:lnTo>
                  <a:pt x="334874" y="56478"/>
                </a:lnTo>
              </a:path>
            </a:pathLst>
          </a:custGeom>
          <a:ln w="12700">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5" name="object 46">
            <a:extLst>
              <a:ext uri="{FF2B5EF4-FFF2-40B4-BE49-F238E27FC236}">
                <a16:creationId xmlns:a16="http://schemas.microsoft.com/office/drawing/2014/main" id="{1A338076-A194-134A-B07C-31215C4E5E25}"/>
              </a:ext>
            </a:extLst>
          </p:cNvPr>
          <p:cNvSpPr/>
          <p:nvPr/>
        </p:nvSpPr>
        <p:spPr>
          <a:xfrm>
            <a:off x="2607565" y="5036730"/>
            <a:ext cx="275481" cy="275481"/>
          </a:xfrm>
          <a:custGeom>
            <a:avLst/>
            <a:gdLst/>
            <a:ahLst/>
            <a:cxnLst/>
            <a:rect l="l" t="t" r="r" b="b"/>
            <a:pathLst>
              <a:path w="391795" h="391795">
                <a:moveTo>
                  <a:pt x="217225" y="0"/>
                </a:moveTo>
                <a:lnTo>
                  <a:pt x="174114" y="0"/>
                </a:lnTo>
                <a:lnTo>
                  <a:pt x="131838" y="9413"/>
                </a:lnTo>
                <a:lnTo>
                  <a:pt x="92069" y="28239"/>
                </a:lnTo>
                <a:lnTo>
                  <a:pt x="56478" y="56478"/>
                </a:lnTo>
                <a:lnTo>
                  <a:pt x="28239" y="92069"/>
                </a:lnTo>
                <a:lnTo>
                  <a:pt x="9413" y="131838"/>
                </a:lnTo>
                <a:lnTo>
                  <a:pt x="0" y="174114"/>
                </a:lnTo>
                <a:lnTo>
                  <a:pt x="0" y="217225"/>
                </a:lnTo>
                <a:lnTo>
                  <a:pt x="9413" y="259501"/>
                </a:lnTo>
                <a:lnTo>
                  <a:pt x="28239" y="299270"/>
                </a:lnTo>
                <a:lnTo>
                  <a:pt x="56478" y="334862"/>
                </a:lnTo>
                <a:lnTo>
                  <a:pt x="92069" y="363101"/>
                </a:lnTo>
                <a:lnTo>
                  <a:pt x="131838" y="381927"/>
                </a:lnTo>
                <a:lnTo>
                  <a:pt x="174114" y="391340"/>
                </a:lnTo>
                <a:lnTo>
                  <a:pt x="217225" y="391340"/>
                </a:lnTo>
                <a:lnTo>
                  <a:pt x="259501" y="381927"/>
                </a:lnTo>
                <a:lnTo>
                  <a:pt x="299270" y="363101"/>
                </a:lnTo>
                <a:lnTo>
                  <a:pt x="334862" y="334862"/>
                </a:lnTo>
                <a:lnTo>
                  <a:pt x="363105" y="299270"/>
                </a:lnTo>
                <a:lnTo>
                  <a:pt x="381935" y="259501"/>
                </a:lnTo>
                <a:lnTo>
                  <a:pt x="391349" y="217225"/>
                </a:lnTo>
                <a:lnTo>
                  <a:pt x="391349" y="174114"/>
                </a:lnTo>
                <a:lnTo>
                  <a:pt x="381935" y="131838"/>
                </a:lnTo>
                <a:lnTo>
                  <a:pt x="363105" y="92069"/>
                </a:lnTo>
                <a:lnTo>
                  <a:pt x="334862" y="56478"/>
                </a:lnTo>
                <a:lnTo>
                  <a:pt x="299270" y="28239"/>
                </a:lnTo>
                <a:lnTo>
                  <a:pt x="259501" y="9413"/>
                </a:lnTo>
                <a:lnTo>
                  <a:pt x="217225"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6" name="object 47">
            <a:extLst>
              <a:ext uri="{FF2B5EF4-FFF2-40B4-BE49-F238E27FC236}">
                <a16:creationId xmlns:a16="http://schemas.microsoft.com/office/drawing/2014/main" id="{2CE26591-CF3D-2640-96BB-B6487AA1ADE0}"/>
              </a:ext>
            </a:extLst>
          </p:cNvPr>
          <p:cNvSpPr/>
          <p:nvPr/>
        </p:nvSpPr>
        <p:spPr>
          <a:xfrm>
            <a:off x="2607565" y="5036730"/>
            <a:ext cx="275481" cy="275481"/>
          </a:xfrm>
          <a:custGeom>
            <a:avLst/>
            <a:gdLst/>
            <a:ahLst/>
            <a:cxnLst/>
            <a:rect l="l" t="t" r="r" b="b"/>
            <a:pathLst>
              <a:path w="391795" h="391795">
                <a:moveTo>
                  <a:pt x="334862" y="56478"/>
                </a:moveTo>
                <a:lnTo>
                  <a:pt x="363105" y="92069"/>
                </a:lnTo>
                <a:lnTo>
                  <a:pt x="381935" y="131838"/>
                </a:lnTo>
                <a:lnTo>
                  <a:pt x="391349" y="174114"/>
                </a:lnTo>
                <a:lnTo>
                  <a:pt x="391349" y="217225"/>
                </a:lnTo>
                <a:lnTo>
                  <a:pt x="381935" y="259501"/>
                </a:lnTo>
                <a:lnTo>
                  <a:pt x="363105" y="299270"/>
                </a:lnTo>
                <a:lnTo>
                  <a:pt x="334862" y="334862"/>
                </a:lnTo>
                <a:lnTo>
                  <a:pt x="299270" y="363101"/>
                </a:lnTo>
                <a:lnTo>
                  <a:pt x="259501" y="381927"/>
                </a:lnTo>
                <a:lnTo>
                  <a:pt x="217225" y="391340"/>
                </a:lnTo>
                <a:lnTo>
                  <a:pt x="174114" y="391340"/>
                </a:lnTo>
                <a:lnTo>
                  <a:pt x="131838" y="381927"/>
                </a:lnTo>
                <a:lnTo>
                  <a:pt x="92069" y="363101"/>
                </a:lnTo>
                <a:lnTo>
                  <a:pt x="56478" y="334862"/>
                </a:lnTo>
                <a:lnTo>
                  <a:pt x="28239" y="299270"/>
                </a:lnTo>
                <a:lnTo>
                  <a:pt x="9413" y="259501"/>
                </a:lnTo>
                <a:lnTo>
                  <a:pt x="0" y="217225"/>
                </a:lnTo>
                <a:lnTo>
                  <a:pt x="0" y="174114"/>
                </a:lnTo>
                <a:lnTo>
                  <a:pt x="9413" y="131838"/>
                </a:lnTo>
                <a:lnTo>
                  <a:pt x="28239" y="92069"/>
                </a:lnTo>
                <a:lnTo>
                  <a:pt x="56478" y="56478"/>
                </a:lnTo>
                <a:lnTo>
                  <a:pt x="92069" y="28239"/>
                </a:lnTo>
                <a:lnTo>
                  <a:pt x="131838" y="9413"/>
                </a:lnTo>
                <a:lnTo>
                  <a:pt x="174114" y="0"/>
                </a:lnTo>
                <a:lnTo>
                  <a:pt x="217225" y="0"/>
                </a:lnTo>
                <a:lnTo>
                  <a:pt x="259501" y="9413"/>
                </a:lnTo>
                <a:lnTo>
                  <a:pt x="299270" y="28239"/>
                </a:lnTo>
                <a:lnTo>
                  <a:pt x="334862" y="56478"/>
                </a:lnTo>
              </a:path>
            </a:pathLst>
          </a:custGeom>
          <a:ln w="12700">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7" name="object 48">
            <a:extLst>
              <a:ext uri="{FF2B5EF4-FFF2-40B4-BE49-F238E27FC236}">
                <a16:creationId xmlns:a16="http://schemas.microsoft.com/office/drawing/2014/main" id="{35F18E84-A51B-2441-8618-FF07D23E8E6F}"/>
              </a:ext>
            </a:extLst>
          </p:cNvPr>
          <p:cNvSpPr/>
          <p:nvPr/>
        </p:nvSpPr>
        <p:spPr>
          <a:xfrm>
            <a:off x="2515931" y="4212040"/>
            <a:ext cx="275481" cy="275481"/>
          </a:xfrm>
          <a:custGeom>
            <a:avLst/>
            <a:gdLst/>
            <a:ahLst/>
            <a:cxnLst/>
            <a:rect l="l" t="t" r="r" b="b"/>
            <a:pathLst>
              <a:path w="391795" h="391795">
                <a:moveTo>
                  <a:pt x="217235" y="0"/>
                </a:moveTo>
                <a:lnTo>
                  <a:pt x="174123" y="0"/>
                </a:lnTo>
                <a:lnTo>
                  <a:pt x="131848" y="9414"/>
                </a:lnTo>
                <a:lnTo>
                  <a:pt x="92078" y="28243"/>
                </a:lnTo>
                <a:lnTo>
                  <a:pt x="56487" y="56487"/>
                </a:lnTo>
                <a:lnTo>
                  <a:pt x="28243" y="92078"/>
                </a:lnTo>
                <a:lnTo>
                  <a:pt x="9414" y="131848"/>
                </a:lnTo>
                <a:lnTo>
                  <a:pt x="0" y="174123"/>
                </a:lnTo>
                <a:lnTo>
                  <a:pt x="0" y="217235"/>
                </a:lnTo>
                <a:lnTo>
                  <a:pt x="9414" y="259510"/>
                </a:lnTo>
                <a:lnTo>
                  <a:pt x="28243" y="299280"/>
                </a:lnTo>
                <a:lnTo>
                  <a:pt x="56487" y="334871"/>
                </a:lnTo>
                <a:lnTo>
                  <a:pt x="92078" y="363110"/>
                </a:lnTo>
                <a:lnTo>
                  <a:pt x="131848" y="381936"/>
                </a:lnTo>
                <a:lnTo>
                  <a:pt x="174123" y="391349"/>
                </a:lnTo>
                <a:lnTo>
                  <a:pt x="217235" y="391349"/>
                </a:lnTo>
                <a:lnTo>
                  <a:pt x="259510" y="381936"/>
                </a:lnTo>
                <a:lnTo>
                  <a:pt x="299280" y="363110"/>
                </a:lnTo>
                <a:lnTo>
                  <a:pt x="334871" y="334871"/>
                </a:lnTo>
                <a:lnTo>
                  <a:pt x="363110" y="299280"/>
                </a:lnTo>
                <a:lnTo>
                  <a:pt x="381936" y="259510"/>
                </a:lnTo>
                <a:lnTo>
                  <a:pt x="391349" y="217235"/>
                </a:lnTo>
                <a:lnTo>
                  <a:pt x="391349" y="174123"/>
                </a:lnTo>
                <a:lnTo>
                  <a:pt x="381936" y="131848"/>
                </a:lnTo>
                <a:lnTo>
                  <a:pt x="363110" y="92078"/>
                </a:lnTo>
                <a:lnTo>
                  <a:pt x="334871" y="56487"/>
                </a:lnTo>
                <a:lnTo>
                  <a:pt x="299280" y="28243"/>
                </a:lnTo>
                <a:lnTo>
                  <a:pt x="259510" y="9414"/>
                </a:lnTo>
                <a:lnTo>
                  <a:pt x="217235"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8" name="object 49">
            <a:extLst>
              <a:ext uri="{FF2B5EF4-FFF2-40B4-BE49-F238E27FC236}">
                <a16:creationId xmlns:a16="http://schemas.microsoft.com/office/drawing/2014/main" id="{0255CDEC-074A-3C41-B015-B0DCACEC0C17}"/>
              </a:ext>
            </a:extLst>
          </p:cNvPr>
          <p:cNvSpPr/>
          <p:nvPr/>
        </p:nvSpPr>
        <p:spPr>
          <a:xfrm>
            <a:off x="2515931" y="4212037"/>
            <a:ext cx="275481" cy="275481"/>
          </a:xfrm>
          <a:custGeom>
            <a:avLst/>
            <a:gdLst/>
            <a:ahLst/>
            <a:cxnLst/>
            <a:rect l="l" t="t" r="r" b="b"/>
            <a:pathLst>
              <a:path w="391795" h="391795">
                <a:moveTo>
                  <a:pt x="334871" y="56478"/>
                </a:moveTo>
                <a:lnTo>
                  <a:pt x="363110" y="92074"/>
                </a:lnTo>
                <a:lnTo>
                  <a:pt x="381936" y="131846"/>
                </a:lnTo>
                <a:lnTo>
                  <a:pt x="391349" y="174124"/>
                </a:lnTo>
                <a:lnTo>
                  <a:pt x="391349" y="217237"/>
                </a:lnTo>
                <a:lnTo>
                  <a:pt x="381936" y="259513"/>
                </a:lnTo>
                <a:lnTo>
                  <a:pt x="363110" y="299283"/>
                </a:lnTo>
                <a:lnTo>
                  <a:pt x="334871" y="334874"/>
                </a:lnTo>
                <a:lnTo>
                  <a:pt x="299280" y="363113"/>
                </a:lnTo>
                <a:lnTo>
                  <a:pt x="259510" y="381940"/>
                </a:lnTo>
                <a:lnTo>
                  <a:pt x="217235" y="391353"/>
                </a:lnTo>
                <a:lnTo>
                  <a:pt x="174123" y="391353"/>
                </a:lnTo>
                <a:lnTo>
                  <a:pt x="131848" y="381940"/>
                </a:lnTo>
                <a:lnTo>
                  <a:pt x="92078" y="363113"/>
                </a:lnTo>
                <a:lnTo>
                  <a:pt x="56487" y="334874"/>
                </a:lnTo>
                <a:lnTo>
                  <a:pt x="28243" y="299283"/>
                </a:lnTo>
                <a:lnTo>
                  <a:pt x="9414" y="259513"/>
                </a:lnTo>
                <a:lnTo>
                  <a:pt x="0" y="217237"/>
                </a:lnTo>
                <a:lnTo>
                  <a:pt x="0" y="174124"/>
                </a:lnTo>
                <a:lnTo>
                  <a:pt x="9414" y="131846"/>
                </a:lnTo>
                <a:lnTo>
                  <a:pt x="28243" y="92074"/>
                </a:lnTo>
                <a:lnTo>
                  <a:pt x="56487" y="56478"/>
                </a:lnTo>
                <a:lnTo>
                  <a:pt x="92078" y="28239"/>
                </a:lnTo>
                <a:lnTo>
                  <a:pt x="131848" y="9413"/>
                </a:lnTo>
                <a:lnTo>
                  <a:pt x="174123" y="0"/>
                </a:lnTo>
                <a:lnTo>
                  <a:pt x="217235" y="0"/>
                </a:lnTo>
                <a:lnTo>
                  <a:pt x="259510" y="9413"/>
                </a:lnTo>
                <a:lnTo>
                  <a:pt x="299280" y="28239"/>
                </a:lnTo>
                <a:lnTo>
                  <a:pt x="334871" y="56478"/>
                </a:lnTo>
              </a:path>
            </a:pathLst>
          </a:custGeom>
          <a:ln w="12700">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9" name="object 50">
            <a:extLst>
              <a:ext uri="{FF2B5EF4-FFF2-40B4-BE49-F238E27FC236}">
                <a16:creationId xmlns:a16="http://schemas.microsoft.com/office/drawing/2014/main" id="{6CABBE1B-6286-ED4D-8D82-D75DE62EB4D3}"/>
              </a:ext>
            </a:extLst>
          </p:cNvPr>
          <p:cNvSpPr txBox="1"/>
          <p:nvPr/>
        </p:nvSpPr>
        <p:spPr>
          <a:xfrm>
            <a:off x="3867121" y="3767007"/>
            <a:ext cx="318494" cy="224461"/>
          </a:xfrm>
          <a:prstGeom prst="rect">
            <a:avLst/>
          </a:prstGeom>
        </p:spPr>
        <p:txBody>
          <a:bodyPr vert="horz" wrap="square" lIns="0" tIns="8930" rIns="0" bIns="0" rtlCol="0">
            <a:spAutoFit/>
          </a:bodyPr>
          <a:lstStyle/>
          <a:p>
            <a:pPr marL="8929">
              <a:spcBef>
                <a:spcPts val="70"/>
              </a:spcBef>
            </a:pPr>
            <a:r>
              <a:rPr sz="1400" spc="60" dirty="0">
                <a:latin typeface="Arial" panose="020B0604020202020204" pitchFamily="34" charset="0"/>
                <a:cs typeface="Arial" panose="020B0604020202020204" pitchFamily="34" charset="0"/>
              </a:rPr>
              <a:t>3.1</a:t>
            </a:r>
            <a:endParaRPr sz="1400" dirty="0">
              <a:latin typeface="Arial" panose="020B0604020202020204" pitchFamily="34" charset="0"/>
              <a:cs typeface="Arial" panose="020B0604020202020204" pitchFamily="34" charset="0"/>
            </a:endParaRPr>
          </a:p>
        </p:txBody>
      </p:sp>
      <p:sp>
        <p:nvSpPr>
          <p:cNvPr id="50" name="object 51">
            <a:extLst>
              <a:ext uri="{FF2B5EF4-FFF2-40B4-BE49-F238E27FC236}">
                <a16:creationId xmlns:a16="http://schemas.microsoft.com/office/drawing/2014/main" id="{296D8C3F-E479-B540-93F0-ACA02E831907}"/>
              </a:ext>
            </a:extLst>
          </p:cNvPr>
          <p:cNvSpPr/>
          <p:nvPr/>
        </p:nvSpPr>
        <p:spPr>
          <a:xfrm>
            <a:off x="2515931" y="5918681"/>
            <a:ext cx="275481" cy="275481"/>
          </a:xfrm>
          <a:custGeom>
            <a:avLst/>
            <a:gdLst/>
            <a:ahLst/>
            <a:cxnLst/>
            <a:rect l="l" t="t" r="r" b="b"/>
            <a:pathLst>
              <a:path w="391795" h="391795">
                <a:moveTo>
                  <a:pt x="217235" y="0"/>
                </a:moveTo>
                <a:lnTo>
                  <a:pt x="174123" y="0"/>
                </a:lnTo>
                <a:lnTo>
                  <a:pt x="131848" y="9413"/>
                </a:lnTo>
                <a:lnTo>
                  <a:pt x="92078" y="28240"/>
                </a:lnTo>
                <a:lnTo>
                  <a:pt x="56487" y="56480"/>
                </a:lnTo>
                <a:lnTo>
                  <a:pt x="28243" y="92072"/>
                </a:lnTo>
                <a:lnTo>
                  <a:pt x="9414" y="131841"/>
                </a:lnTo>
                <a:lnTo>
                  <a:pt x="0" y="174117"/>
                </a:lnTo>
                <a:lnTo>
                  <a:pt x="0" y="217229"/>
                </a:lnTo>
                <a:lnTo>
                  <a:pt x="9414" y="259505"/>
                </a:lnTo>
                <a:lnTo>
                  <a:pt x="28243" y="299275"/>
                </a:lnTo>
                <a:lnTo>
                  <a:pt x="56487" y="334867"/>
                </a:lnTo>
                <a:lnTo>
                  <a:pt x="92078" y="363107"/>
                </a:lnTo>
                <a:lnTo>
                  <a:pt x="131848" y="381933"/>
                </a:lnTo>
                <a:lnTo>
                  <a:pt x="174123" y="391347"/>
                </a:lnTo>
                <a:lnTo>
                  <a:pt x="217235" y="391347"/>
                </a:lnTo>
                <a:lnTo>
                  <a:pt x="259510" y="381933"/>
                </a:lnTo>
                <a:lnTo>
                  <a:pt x="299280" y="363107"/>
                </a:lnTo>
                <a:lnTo>
                  <a:pt x="334871" y="334867"/>
                </a:lnTo>
                <a:lnTo>
                  <a:pt x="363110" y="299275"/>
                </a:lnTo>
                <a:lnTo>
                  <a:pt x="381936" y="259505"/>
                </a:lnTo>
                <a:lnTo>
                  <a:pt x="391349" y="217229"/>
                </a:lnTo>
                <a:lnTo>
                  <a:pt x="391349" y="174117"/>
                </a:lnTo>
                <a:lnTo>
                  <a:pt x="381936" y="131841"/>
                </a:lnTo>
                <a:lnTo>
                  <a:pt x="363110" y="92072"/>
                </a:lnTo>
                <a:lnTo>
                  <a:pt x="334871" y="56480"/>
                </a:lnTo>
                <a:lnTo>
                  <a:pt x="299280" y="28240"/>
                </a:lnTo>
                <a:lnTo>
                  <a:pt x="259510" y="9413"/>
                </a:lnTo>
                <a:lnTo>
                  <a:pt x="217235"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51" name="object 52">
            <a:extLst>
              <a:ext uri="{FF2B5EF4-FFF2-40B4-BE49-F238E27FC236}">
                <a16:creationId xmlns:a16="http://schemas.microsoft.com/office/drawing/2014/main" id="{833BF30E-C51D-FC43-9E16-7E438BFCF575}"/>
              </a:ext>
            </a:extLst>
          </p:cNvPr>
          <p:cNvSpPr/>
          <p:nvPr/>
        </p:nvSpPr>
        <p:spPr>
          <a:xfrm>
            <a:off x="2515931" y="5918679"/>
            <a:ext cx="275481" cy="275481"/>
          </a:xfrm>
          <a:custGeom>
            <a:avLst/>
            <a:gdLst/>
            <a:ahLst/>
            <a:cxnLst/>
            <a:rect l="l" t="t" r="r" b="b"/>
            <a:pathLst>
              <a:path w="391795" h="391795">
                <a:moveTo>
                  <a:pt x="334871" y="56478"/>
                </a:moveTo>
                <a:lnTo>
                  <a:pt x="363110" y="92069"/>
                </a:lnTo>
                <a:lnTo>
                  <a:pt x="381936" y="131839"/>
                </a:lnTo>
                <a:lnTo>
                  <a:pt x="391349" y="174115"/>
                </a:lnTo>
                <a:lnTo>
                  <a:pt x="391349" y="217228"/>
                </a:lnTo>
                <a:lnTo>
                  <a:pt x="381936" y="259506"/>
                </a:lnTo>
                <a:lnTo>
                  <a:pt x="363110" y="299278"/>
                </a:lnTo>
                <a:lnTo>
                  <a:pt x="334871" y="334874"/>
                </a:lnTo>
                <a:lnTo>
                  <a:pt x="299280" y="363113"/>
                </a:lnTo>
                <a:lnTo>
                  <a:pt x="259510" y="381940"/>
                </a:lnTo>
                <a:lnTo>
                  <a:pt x="217235" y="391353"/>
                </a:lnTo>
                <a:lnTo>
                  <a:pt x="174123" y="391353"/>
                </a:lnTo>
                <a:lnTo>
                  <a:pt x="131848" y="381940"/>
                </a:lnTo>
                <a:lnTo>
                  <a:pt x="92078" y="363113"/>
                </a:lnTo>
                <a:lnTo>
                  <a:pt x="56487" y="334874"/>
                </a:lnTo>
                <a:lnTo>
                  <a:pt x="28243" y="299278"/>
                </a:lnTo>
                <a:lnTo>
                  <a:pt x="9414" y="259506"/>
                </a:lnTo>
                <a:lnTo>
                  <a:pt x="0" y="217228"/>
                </a:lnTo>
                <a:lnTo>
                  <a:pt x="0" y="174115"/>
                </a:lnTo>
                <a:lnTo>
                  <a:pt x="9414" y="131839"/>
                </a:lnTo>
                <a:lnTo>
                  <a:pt x="28243" y="92069"/>
                </a:lnTo>
                <a:lnTo>
                  <a:pt x="56487" y="56478"/>
                </a:lnTo>
                <a:lnTo>
                  <a:pt x="92078" y="28239"/>
                </a:lnTo>
                <a:lnTo>
                  <a:pt x="131848" y="9413"/>
                </a:lnTo>
                <a:lnTo>
                  <a:pt x="174123" y="0"/>
                </a:lnTo>
                <a:lnTo>
                  <a:pt x="217235" y="0"/>
                </a:lnTo>
                <a:lnTo>
                  <a:pt x="259510" y="9413"/>
                </a:lnTo>
                <a:lnTo>
                  <a:pt x="299280" y="28239"/>
                </a:lnTo>
                <a:lnTo>
                  <a:pt x="334871" y="56478"/>
                </a:lnTo>
              </a:path>
            </a:pathLst>
          </a:custGeom>
          <a:ln w="12700">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52" name="object 53">
            <a:extLst>
              <a:ext uri="{FF2B5EF4-FFF2-40B4-BE49-F238E27FC236}">
                <a16:creationId xmlns:a16="http://schemas.microsoft.com/office/drawing/2014/main" id="{0E9F50CE-F1AB-2743-BC07-11E379FC2C8F}"/>
              </a:ext>
            </a:extLst>
          </p:cNvPr>
          <p:cNvSpPr txBox="1"/>
          <p:nvPr/>
        </p:nvSpPr>
        <p:spPr>
          <a:xfrm>
            <a:off x="243367" y="3247159"/>
            <a:ext cx="3056911" cy="655348"/>
          </a:xfrm>
          <a:prstGeom prst="rect">
            <a:avLst/>
          </a:prstGeom>
        </p:spPr>
        <p:txBody>
          <a:bodyPr vert="horz" wrap="square" lIns="0" tIns="8930" rIns="0" bIns="0" rtlCol="0">
            <a:spAutoFit/>
          </a:bodyPr>
          <a:lstStyle/>
          <a:p>
            <a:pPr marL="8929">
              <a:spcBef>
                <a:spcPts val="70"/>
              </a:spcBef>
            </a:pPr>
            <a:r>
              <a:rPr lang="en-US" sz="1400" dirty="0">
                <a:solidFill>
                  <a:srgbClr val="8D3124"/>
                </a:solidFill>
                <a:latin typeface="Arial" panose="020B0604020202020204" pitchFamily="34" charset="0"/>
                <a:cs typeface="Arial" panose="020B0604020202020204" pitchFamily="34" charset="0"/>
              </a:rPr>
              <a:t>After relaxing edge </a:t>
            </a:r>
            <a:r>
              <a:rPr lang="en-US" sz="1400" dirty="0" err="1">
                <a:solidFill>
                  <a:srgbClr val="8D3124"/>
                </a:solidFill>
                <a:latin typeface="Arial" panose="020B0604020202020204" pitchFamily="34" charset="0"/>
                <a:cs typeface="Arial" panose="020B0604020202020204" pitchFamily="34" charset="0"/>
              </a:rPr>
              <a:t>u</a:t>
            </a:r>
            <a:r>
              <a:rPr sz="1400" dirty="0" err="1">
                <a:solidFill>
                  <a:srgbClr val="8D3124"/>
                </a:solidFill>
                <a:latin typeface="Arial" panose="020B0604020202020204" pitchFamily="34" charset="0"/>
                <a:cs typeface="Arial" panose="020B0604020202020204" pitchFamily="34" charset="0"/>
              </a:rPr>
              <a:t>v</a:t>
            </a:r>
            <a:r>
              <a:rPr lang="en-GB" sz="1400" dirty="0">
                <a:solidFill>
                  <a:srgbClr val="8D3124"/>
                </a:solidFill>
                <a:latin typeface="Arial" panose="020B0604020202020204" pitchFamily="34" charset="0"/>
                <a:cs typeface="Arial" panose="020B0604020202020204" pitchFamily="34" charset="0"/>
              </a:rPr>
              <a:t>, the shortest path from s to v is updated to go through vertex u, with cost of 4.4</a:t>
            </a:r>
            <a:endParaRPr sz="1400" dirty="0">
              <a:solidFill>
                <a:srgbClr val="8D3124"/>
              </a:solidFill>
              <a:latin typeface="Arial" panose="020B0604020202020204" pitchFamily="34" charset="0"/>
              <a:cs typeface="Arial" panose="020B0604020202020204" pitchFamily="34" charset="0"/>
            </a:endParaRPr>
          </a:p>
        </p:txBody>
      </p:sp>
      <p:sp>
        <p:nvSpPr>
          <p:cNvPr id="53" name="object 54">
            <a:extLst>
              <a:ext uri="{FF2B5EF4-FFF2-40B4-BE49-F238E27FC236}">
                <a16:creationId xmlns:a16="http://schemas.microsoft.com/office/drawing/2014/main" id="{7B4D3176-DA45-8344-8450-BFDFFA42F560}"/>
              </a:ext>
            </a:extLst>
          </p:cNvPr>
          <p:cNvSpPr/>
          <p:nvPr/>
        </p:nvSpPr>
        <p:spPr>
          <a:xfrm>
            <a:off x="3660091" y="4166310"/>
            <a:ext cx="434429" cy="851892"/>
          </a:xfrm>
          <a:custGeom>
            <a:avLst/>
            <a:gdLst/>
            <a:ahLst/>
            <a:cxnLst/>
            <a:rect l="l" t="t" r="r" b="b"/>
            <a:pathLst>
              <a:path w="617854" h="1211579">
                <a:moveTo>
                  <a:pt x="617613" y="1210970"/>
                </a:moveTo>
                <a:lnTo>
                  <a:pt x="611847" y="1199654"/>
                </a:lnTo>
                <a:lnTo>
                  <a:pt x="0" y="0"/>
                </a:lnTo>
              </a:path>
            </a:pathLst>
          </a:custGeom>
          <a:ln w="25400">
            <a:solidFill>
              <a:srgbClr val="BABABA"/>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54" name="object 55">
            <a:extLst>
              <a:ext uri="{FF2B5EF4-FFF2-40B4-BE49-F238E27FC236}">
                <a16:creationId xmlns:a16="http://schemas.microsoft.com/office/drawing/2014/main" id="{3B6F27EF-5ECF-284B-AB85-5178486C6D53}"/>
              </a:ext>
            </a:extLst>
          </p:cNvPr>
          <p:cNvSpPr/>
          <p:nvPr/>
        </p:nvSpPr>
        <p:spPr>
          <a:xfrm>
            <a:off x="4042370" y="4971259"/>
            <a:ext cx="77242" cy="95994"/>
          </a:xfrm>
          <a:custGeom>
            <a:avLst/>
            <a:gdLst/>
            <a:ahLst/>
            <a:cxnLst/>
            <a:rect l="l" t="t" r="r" b="b"/>
            <a:pathLst>
              <a:path w="109854" h="136525">
                <a:moveTo>
                  <a:pt x="108610" y="0"/>
                </a:moveTo>
                <a:lnTo>
                  <a:pt x="68160" y="54838"/>
                </a:lnTo>
                <a:lnTo>
                  <a:pt x="0" y="55384"/>
                </a:lnTo>
                <a:lnTo>
                  <a:pt x="109689" y="136296"/>
                </a:lnTo>
                <a:lnTo>
                  <a:pt x="108610" y="0"/>
                </a:lnTo>
                <a:close/>
              </a:path>
            </a:pathLst>
          </a:custGeom>
          <a:solidFill>
            <a:srgbClr val="BABABA"/>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55" name="object 56">
            <a:extLst>
              <a:ext uri="{FF2B5EF4-FFF2-40B4-BE49-F238E27FC236}">
                <a16:creationId xmlns:a16="http://schemas.microsoft.com/office/drawing/2014/main" id="{39709C25-F6E4-4242-A421-3928002B2456}"/>
              </a:ext>
            </a:extLst>
          </p:cNvPr>
          <p:cNvSpPr/>
          <p:nvPr/>
        </p:nvSpPr>
        <p:spPr>
          <a:xfrm>
            <a:off x="3659251" y="4170604"/>
            <a:ext cx="425500" cy="834033"/>
          </a:xfrm>
          <a:custGeom>
            <a:avLst/>
            <a:gdLst/>
            <a:ahLst/>
            <a:cxnLst/>
            <a:rect l="l" t="t" r="r" b="b"/>
            <a:pathLst>
              <a:path w="605154" h="1186179">
                <a:moveTo>
                  <a:pt x="604913" y="1186078"/>
                </a:moveTo>
                <a:lnTo>
                  <a:pt x="596265" y="1169111"/>
                </a:lnTo>
                <a:lnTo>
                  <a:pt x="0" y="0"/>
                </a:lnTo>
              </a:path>
            </a:pathLst>
          </a:custGeom>
          <a:ln w="38100">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56" name="object 57">
            <a:extLst>
              <a:ext uri="{FF2B5EF4-FFF2-40B4-BE49-F238E27FC236}">
                <a16:creationId xmlns:a16="http://schemas.microsoft.com/office/drawing/2014/main" id="{F8B5F15C-D88C-2C4E-AC18-99FE85EDAD5B}"/>
              </a:ext>
            </a:extLst>
          </p:cNvPr>
          <p:cNvSpPr/>
          <p:nvPr/>
        </p:nvSpPr>
        <p:spPr>
          <a:xfrm>
            <a:off x="4012607" y="4939611"/>
            <a:ext cx="106263" cy="132159"/>
          </a:xfrm>
          <a:custGeom>
            <a:avLst/>
            <a:gdLst/>
            <a:ahLst/>
            <a:cxnLst/>
            <a:rect l="l" t="t" r="r" b="b"/>
            <a:pathLst>
              <a:path w="151129" h="187959">
                <a:moveTo>
                  <a:pt x="149339" y="0"/>
                </a:moveTo>
                <a:lnTo>
                  <a:pt x="93713" y="75412"/>
                </a:lnTo>
                <a:lnTo>
                  <a:pt x="0" y="76161"/>
                </a:lnTo>
                <a:lnTo>
                  <a:pt x="150837" y="187413"/>
                </a:lnTo>
                <a:lnTo>
                  <a:pt x="149339" y="0"/>
                </a:lnTo>
                <a:close/>
              </a:path>
            </a:pathLst>
          </a:custGeom>
          <a:solidFill>
            <a:srgbClr val="000000"/>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57" name="object 58">
            <a:extLst>
              <a:ext uri="{FF2B5EF4-FFF2-40B4-BE49-F238E27FC236}">
                <a16:creationId xmlns:a16="http://schemas.microsoft.com/office/drawing/2014/main" id="{19F85F92-3356-204D-A904-DCD8897AA534}"/>
              </a:ext>
            </a:extLst>
          </p:cNvPr>
          <p:cNvSpPr/>
          <p:nvPr/>
        </p:nvSpPr>
        <p:spPr>
          <a:xfrm>
            <a:off x="3660091" y="4166309"/>
            <a:ext cx="425500" cy="834033"/>
          </a:xfrm>
          <a:custGeom>
            <a:avLst/>
            <a:gdLst/>
            <a:ahLst/>
            <a:cxnLst/>
            <a:rect l="l" t="t" r="r" b="b"/>
            <a:pathLst>
              <a:path w="605154" h="1186179">
                <a:moveTo>
                  <a:pt x="604913" y="1186078"/>
                </a:moveTo>
                <a:lnTo>
                  <a:pt x="596265" y="1169111"/>
                </a:lnTo>
                <a:lnTo>
                  <a:pt x="0" y="0"/>
                </a:lnTo>
              </a:path>
            </a:pathLst>
          </a:custGeom>
          <a:ln w="38100">
            <a:solidFill>
              <a:srgbClr val="8D3124"/>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58" name="object 59">
            <a:extLst>
              <a:ext uri="{FF2B5EF4-FFF2-40B4-BE49-F238E27FC236}">
                <a16:creationId xmlns:a16="http://schemas.microsoft.com/office/drawing/2014/main" id="{25CD6C79-70DD-6940-A720-D6580E51FE8D}"/>
              </a:ext>
            </a:extLst>
          </p:cNvPr>
          <p:cNvSpPr/>
          <p:nvPr/>
        </p:nvSpPr>
        <p:spPr>
          <a:xfrm>
            <a:off x="4013447" y="4935316"/>
            <a:ext cx="106263" cy="132159"/>
          </a:xfrm>
          <a:custGeom>
            <a:avLst/>
            <a:gdLst/>
            <a:ahLst/>
            <a:cxnLst/>
            <a:rect l="l" t="t" r="r" b="b"/>
            <a:pathLst>
              <a:path w="151129" h="187959">
                <a:moveTo>
                  <a:pt x="149339" y="0"/>
                </a:moveTo>
                <a:lnTo>
                  <a:pt x="93713" y="75412"/>
                </a:lnTo>
                <a:lnTo>
                  <a:pt x="0" y="76161"/>
                </a:lnTo>
                <a:lnTo>
                  <a:pt x="150825" y="187413"/>
                </a:lnTo>
                <a:lnTo>
                  <a:pt x="149339" y="0"/>
                </a:lnTo>
                <a:close/>
              </a:path>
            </a:pathLst>
          </a:custGeom>
          <a:solidFill>
            <a:srgbClr val="8D3124"/>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60" name="object 61">
            <a:extLst>
              <a:ext uri="{FF2B5EF4-FFF2-40B4-BE49-F238E27FC236}">
                <a16:creationId xmlns:a16="http://schemas.microsoft.com/office/drawing/2014/main" id="{E2BE2908-4315-D043-AA54-A5B8FF1B3FD5}"/>
              </a:ext>
            </a:extLst>
          </p:cNvPr>
          <p:cNvSpPr txBox="1"/>
          <p:nvPr/>
        </p:nvSpPr>
        <p:spPr>
          <a:xfrm>
            <a:off x="3781732" y="4505637"/>
            <a:ext cx="318494" cy="224461"/>
          </a:xfrm>
          <a:prstGeom prst="rect">
            <a:avLst/>
          </a:prstGeom>
          <a:solidFill>
            <a:schemeClr val="bg1"/>
          </a:solidFill>
        </p:spPr>
        <p:txBody>
          <a:bodyPr vert="horz" wrap="square" lIns="0" tIns="8930" rIns="0" bIns="0" rtlCol="0">
            <a:spAutoFit/>
          </a:bodyPr>
          <a:lstStyle/>
          <a:p>
            <a:pPr marL="8929">
              <a:spcBef>
                <a:spcPts val="70"/>
              </a:spcBef>
            </a:pPr>
            <a:r>
              <a:rPr sz="1400" spc="60" dirty="0">
                <a:latin typeface="Arial" panose="020B0604020202020204" pitchFamily="34" charset="0"/>
                <a:cs typeface="Arial" panose="020B0604020202020204" pitchFamily="34" charset="0"/>
              </a:rPr>
              <a:t>1.3</a:t>
            </a:r>
            <a:endParaRPr sz="1400" dirty="0">
              <a:latin typeface="Arial" panose="020B0604020202020204" pitchFamily="34" charset="0"/>
              <a:cs typeface="Arial" panose="020B0604020202020204" pitchFamily="34" charset="0"/>
            </a:endParaRPr>
          </a:p>
        </p:txBody>
      </p:sp>
      <p:sp>
        <p:nvSpPr>
          <p:cNvPr id="61" name="object 62">
            <a:extLst>
              <a:ext uri="{FF2B5EF4-FFF2-40B4-BE49-F238E27FC236}">
                <a16:creationId xmlns:a16="http://schemas.microsoft.com/office/drawing/2014/main" id="{D499A9FE-8529-514D-AA66-D6F9BFB1050C}"/>
              </a:ext>
            </a:extLst>
          </p:cNvPr>
          <p:cNvSpPr/>
          <p:nvPr/>
        </p:nvSpPr>
        <p:spPr>
          <a:xfrm>
            <a:off x="3523885" y="3994414"/>
            <a:ext cx="275481" cy="275481"/>
          </a:xfrm>
          <a:custGeom>
            <a:avLst/>
            <a:gdLst/>
            <a:ahLst/>
            <a:cxnLst/>
            <a:rect l="l" t="t" r="r" b="b"/>
            <a:pathLst>
              <a:path w="391795" h="391795">
                <a:moveTo>
                  <a:pt x="217225" y="0"/>
                </a:moveTo>
                <a:lnTo>
                  <a:pt x="174114" y="0"/>
                </a:lnTo>
                <a:lnTo>
                  <a:pt x="131838" y="9414"/>
                </a:lnTo>
                <a:lnTo>
                  <a:pt x="92069" y="28243"/>
                </a:lnTo>
                <a:lnTo>
                  <a:pt x="56478" y="56487"/>
                </a:lnTo>
                <a:lnTo>
                  <a:pt x="28239" y="92078"/>
                </a:lnTo>
                <a:lnTo>
                  <a:pt x="9413" y="131848"/>
                </a:lnTo>
                <a:lnTo>
                  <a:pt x="0" y="174123"/>
                </a:lnTo>
                <a:lnTo>
                  <a:pt x="0" y="217235"/>
                </a:lnTo>
                <a:lnTo>
                  <a:pt x="9413" y="259510"/>
                </a:lnTo>
                <a:lnTo>
                  <a:pt x="28239" y="299280"/>
                </a:lnTo>
                <a:lnTo>
                  <a:pt x="56478" y="334871"/>
                </a:lnTo>
                <a:lnTo>
                  <a:pt x="92069" y="363110"/>
                </a:lnTo>
                <a:lnTo>
                  <a:pt x="131838" y="381936"/>
                </a:lnTo>
                <a:lnTo>
                  <a:pt x="174114" y="391349"/>
                </a:lnTo>
                <a:lnTo>
                  <a:pt x="217225" y="391349"/>
                </a:lnTo>
                <a:lnTo>
                  <a:pt x="259501" y="381936"/>
                </a:lnTo>
                <a:lnTo>
                  <a:pt x="299270" y="363110"/>
                </a:lnTo>
                <a:lnTo>
                  <a:pt x="334862" y="334871"/>
                </a:lnTo>
                <a:lnTo>
                  <a:pt x="363101" y="299280"/>
                </a:lnTo>
                <a:lnTo>
                  <a:pt x="381927" y="259510"/>
                </a:lnTo>
                <a:lnTo>
                  <a:pt x="391340" y="217235"/>
                </a:lnTo>
                <a:lnTo>
                  <a:pt x="391340" y="174123"/>
                </a:lnTo>
                <a:lnTo>
                  <a:pt x="381927" y="131848"/>
                </a:lnTo>
                <a:lnTo>
                  <a:pt x="363101" y="92078"/>
                </a:lnTo>
                <a:lnTo>
                  <a:pt x="334862" y="56487"/>
                </a:lnTo>
                <a:lnTo>
                  <a:pt x="299270" y="28243"/>
                </a:lnTo>
                <a:lnTo>
                  <a:pt x="259501" y="9414"/>
                </a:lnTo>
                <a:lnTo>
                  <a:pt x="217225"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62" name="object 63">
            <a:extLst>
              <a:ext uri="{FF2B5EF4-FFF2-40B4-BE49-F238E27FC236}">
                <a16:creationId xmlns:a16="http://schemas.microsoft.com/office/drawing/2014/main" id="{5FF7BD3E-F756-744E-BDD0-669299D0CA60}"/>
              </a:ext>
            </a:extLst>
          </p:cNvPr>
          <p:cNvSpPr/>
          <p:nvPr/>
        </p:nvSpPr>
        <p:spPr>
          <a:xfrm>
            <a:off x="3523885" y="3994412"/>
            <a:ext cx="275481" cy="275481"/>
          </a:xfrm>
          <a:custGeom>
            <a:avLst/>
            <a:gdLst/>
            <a:ahLst/>
            <a:cxnLst/>
            <a:rect l="l" t="t" r="r" b="b"/>
            <a:pathLst>
              <a:path w="391795" h="391795">
                <a:moveTo>
                  <a:pt x="334862" y="56478"/>
                </a:moveTo>
                <a:lnTo>
                  <a:pt x="363101" y="92074"/>
                </a:lnTo>
                <a:lnTo>
                  <a:pt x="381927" y="131846"/>
                </a:lnTo>
                <a:lnTo>
                  <a:pt x="391340" y="174124"/>
                </a:lnTo>
                <a:lnTo>
                  <a:pt x="391340" y="217237"/>
                </a:lnTo>
                <a:lnTo>
                  <a:pt x="381927" y="259513"/>
                </a:lnTo>
                <a:lnTo>
                  <a:pt x="363101" y="299283"/>
                </a:lnTo>
                <a:lnTo>
                  <a:pt x="334862" y="334874"/>
                </a:lnTo>
                <a:lnTo>
                  <a:pt x="299270" y="363113"/>
                </a:lnTo>
                <a:lnTo>
                  <a:pt x="259501" y="381940"/>
                </a:lnTo>
                <a:lnTo>
                  <a:pt x="217225" y="391353"/>
                </a:lnTo>
                <a:lnTo>
                  <a:pt x="174114" y="391353"/>
                </a:lnTo>
                <a:lnTo>
                  <a:pt x="131838" y="381940"/>
                </a:lnTo>
                <a:lnTo>
                  <a:pt x="92069" y="363113"/>
                </a:lnTo>
                <a:lnTo>
                  <a:pt x="56478" y="334874"/>
                </a:lnTo>
                <a:lnTo>
                  <a:pt x="28239" y="299283"/>
                </a:lnTo>
                <a:lnTo>
                  <a:pt x="9413" y="259513"/>
                </a:lnTo>
                <a:lnTo>
                  <a:pt x="0" y="217237"/>
                </a:lnTo>
                <a:lnTo>
                  <a:pt x="0" y="174124"/>
                </a:lnTo>
                <a:lnTo>
                  <a:pt x="9413" y="131846"/>
                </a:lnTo>
                <a:lnTo>
                  <a:pt x="28239" y="92074"/>
                </a:lnTo>
                <a:lnTo>
                  <a:pt x="56478" y="56478"/>
                </a:lnTo>
                <a:lnTo>
                  <a:pt x="92069" y="28239"/>
                </a:lnTo>
                <a:lnTo>
                  <a:pt x="131838" y="9413"/>
                </a:lnTo>
                <a:lnTo>
                  <a:pt x="174114" y="0"/>
                </a:lnTo>
                <a:lnTo>
                  <a:pt x="217225" y="0"/>
                </a:lnTo>
                <a:lnTo>
                  <a:pt x="259501" y="9413"/>
                </a:lnTo>
                <a:lnTo>
                  <a:pt x="299270" y="28239"/>
                </a:lnTo>
                <a:lnTo>
                  <a:pt x="334862" y="56478"/>
                </a:lnTo>
              </a:path>
            </a:pathLst>
          </a:custGeom>
          <a:ln w="12699">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63" name="object 64">
            <a:extLst>
              <a:ext uri="{FF2B5EF4-FFF2-40B4-BE49-F238E27FC236}">
                <a16:creationId xmlns:a16="http://schemas.microsoft.com/office/drawing/2014/main" id="{EC284378-1F0E-5544-9DD3-181F9018D06A}"/>
              </a:ext>
            </a:extLst>
          </p:cNvPr>
          <p:cNvSpPr txBox="1"/>
          <p:nvPr/>
        </p:nvSpPr>
        <p:spPr>
          <a:xfrm>
            <a:off x="3616782" y="3996294"/>
            <a:ext cx="45719" cy="224461"/>
          </a:xfrm>
          <a:prstGeom prst="rect">
            <a:avLst/>
          </a:prstGeom>
        </p:spPr>
        <p:txBody>
          <a:bodyPr vert="horz" wrap="square" lIns="0" tIns="8930" rIns="0" bIns="0" rtlCol="0">
            <a:spAutoFit/>
          </a:bodyPr>
          <a:lstStyle/>
          <a:p>
            <a:pPr marL="8929">
              <a:spcBef>
                <a:spcPts val="70"/>
              </a:spcBef>
            </a:pPr>
            <a:r>
              <a:rPr lang="en-GB" sz="1400" spc="80" dirty="0">
                <a:latin typeface="Arial" panose="020B0604020202020204" pitchFamily="34" charset="0"/>
                <a:cs typeface="Arial" panose="020B0604020202020204" pitchFamily="34" charset="0"/>
              </a:rPr>
              <a:t>u</a:t>
            </a:r>
            <a:endParaRPr sz="1400" dirty="0">
              <a:latin typeface="Arial" panose="020B0604020202020204" pitchFamily="34" charset="0"/>
              <a:cs typeface="Arial" panose="020B0604020202020204" pitchFamily="34" charset="0"/>
            </a:endParaRPr>
          </a:p>
        </p:txBody>
      </p:sp>
      <p:sp>
        <p:nvSpPr>
          <p:cNvPr id="64" name="object 65">
            <a:extLst>
              <a:ext uri="{FF2B5EF4-FFF2-40B4-BE49-F238E27FC236}">
                <a16:creationId xmlns:a16="http://schemas.microsoft.com/office/drawing/2014/main" id="{DEA1A666-3098-744B-A501-D1874DBAA0F1}"/>
              </a:ext>
            </a:extLst>
          </p:cNvPr>
          <p:cNvSpPr/>
          <p:nvPr/>
        </p:nvSpPr>
        <p:spPr>
          <a:xfrm>
            <a:off x="3993497" y="5093996"/>
            <a:ext cx="275481" cy="275481"/>
          </a:xfrm>
          <a:custGeom>
            <a:avLst/>
            <a:gdLst/>
            <a:ahLst/>
            <a:cxnLst/>
            <a:rect l="l" t="t" r="r" b="b"/>
            <a:pathLst>
              <a:path w="391795" h="391795">
                <a:moveTo>
                  <a:pt x="217225" y="0"/>
                </a:moveTo>
                <a:lnTo>
                  <a:pt x="174114" y="0"/>
                </a:lnTo>
                <a:lnTo>
                  <a:pt x="131838" y="9413"/>
                </a:lnTo>
                <a:lnTo>
                  <a:pt x="92069" y="28239"/>
                </a:lnTo>
                <a:lnTo>
                  <a:pt x="56478" y="56478"/>
                </a:lnTo>
                <a:lnTo>
                  <a:pt x="28239" y="92069"/>
                </a:lnTo>
                <a:lnTo>
                  <a:pt x="9413" y="131838"/>
                </a:lnTo>
                <a:lnTo>
                  <a:pt x="0" y="174114"/>
                </a:lnTo>
                <a:lnTo>
                  <a:pt x="0" y="217225"/>
                </a:lnTo>
                <a:lnTo>
                  <a:pt x="9413" y="259501"/>
                </a:lnTo>
                <a:lnTo>
                  <a:pt x="28239" y="299270"/>
                </a:lnTo>
                <a:lnTo>
                  <a:pt x="56478" y="334862"/>
                </a:lnTo>
                <a:lnTo>
                  <a:pt x="92069" y="363105"/>
                </a:lnTo>
                <a:lnTo>
                  <a:pt x="131838" y="381935"/>
                </a:lnTo>
                <a:lnTo>
                  <a:pt x="174114" y="391349"/>
                </a:lnTo>
                <a:lnTo>
                  <a:pt x="217225" y="391349"/>
                </a:lnTo>
                <a:lnTo>
                  <a:pt x="259501" y="381935"/>
                </a:lnTo>
                <a:lnTo>
                  <a:pt x="299270" y="363105"/>
                </a:lnTo>
                <a:lnTo>
                  <a:pt x="334862" y="334862"/>
                </a:lnTo>
                <a:lnTo>
                  <a:pt x="363101" y="299270"/>
                </a:lnTo>
                <a:lnTo>
                  <a:pt x="381927" y="259501"/>
                </a:lnTo>
                <a:lnTo>
                  <a:pt x="391340" y="217225"/>
                </a:lnTo>
                <a:lnTo>
                  <a:pt x="391340" y="174114"/>
                </a:lnTo>
                <a:lnTo>
                  <a:pt x="381927" y="131838"/>
                </a:lnTo>
                <a:lnTo>
                  <a:pt x="363101" y="92069"/>
                </a:lnTo>
                <a:lnTo>
                  <a:pt x="334862" y="56478"/>
                </a:lnTo>
                <a:lnTo>
                  <a:pt x="299270" y="28239"/>
                </a:lnTo>
                <a:lnTo>
                  <a:pt x="259501" y="9413"/>
                </a:lnTo>
                <a:lnTo>
                  <a:pt x="217225"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65" name="object 66">
            <a:extLst>
              <a:ext uri="{FF2B5EF4-FFF2-40B4-BE49-F238E27FC236}">
                <a16:creationId xmlns:a16="http://schemas.microsoft.com/office/drawing/2014/main" id="{73B7C280-2521-2543-BBE3-2DF302200BC7}"/>
              </a:ext>
            </a:extLst>
          </p:cNvPr>
          <p:cNvSpPr/>
          <p:nvPr/>
        </p:nvSpPr>
        <p:spPr>
          <a:xfrm>
            <a:off x="3993497" y="5093996"/>
            <a:ext cx="275481" cy="275481"/>
          </a:xfrm>
          <a:custGeom>
            <a:avLst/>
            <a:gdLst/>
            <a:ahLst/>
            <a:cxnLst/>
            <a:rect l="l" t="t" r="r" b="b"/>
            <a:pathLst>
              <a:path w="391795" h="391795">
                <a:moveTo>
                  <a:pt x="334862" y="56478"/>
                </a:moveTo>
                <a:lnTo>
                  <a:pt x="363101" y="92069"/>
                </a:lnTo>
                <a:lnTo>
                  <a:pt x="381927" y="131838"/>
                </a:lnTo>
                <a:lnTo>
                  <a:pt x="391340" y="174114"/>
                </a:lnTo>
                <a:lnTo>
                  <a:pt x="391340" y="217225"/>
                </a:lnTo>
                <a:lnTo>
                  <a:pt x="381927" y="259501"/>
                </a:lnTo>
                <a:lnTo>
                  <a:pt x="363101" y="299270"/>
                </a:lnTo>
                <a:lnTo>
                  <a:pt x="334862" y="334862"/>
                </a:lnTo>
                <a:lnTo>
                  <a:pt x="299270" y="363101"/>
                </a:lnTo>
                <a:lnTo>
                  <a:pt x="259501" y="381927"/>
                </a:lnTo>
                <a:lnTo>
                  <a:pt x="217225" y="391340"/>
                </a:lnTo>
                <a:lnTo>
                  <a:pt x="174114" y="391340"/>
                </a:lnTo>
                <a:lnTo>
                  <a:pt x="131838" y="381927"/>
                </a:lnTo>
                <a:lnTo>
                  <a:pt x="92069" y="363101"/>
                </a:lnTo>
                <a:lnTo>
                  <a:pt x="56478" y="334862"/>
                </a:lnTo>
                <a:lnTo>
                  <a:pt x="28239" y="299270"/>
                </a:lnTo>
                <a:lnTo>
                  <a:pt x="9413" y="259501"/>
                </a:lnTo>
                <a:lnTo>
                  <a:pt x="0" y="217225"/>
                </a:lnTo>
                <a:lnTo>
                  <a:pt x="0" y="174114"/>
                </a:lnTo>
                <a:lnTo>
                  <a:pt x="9413" y="131838"/>
                </a:lnTo>
                <a:lnTo>
                  <a:pt x="28239" y="92069"/>
                </a:lnTo>
                <a:lnTo>
                  <a:pt x="56478" y="56478"/>
                </a:lnTo>
                <a:lnTo>
                  <a:pt x="92069" y="28239"/>
                </a:lnTo>
                <a:lnTo>
                  <a:pt x="131838" y="9413"/>
                </a:lnTo>
                <a:lnTo>
                  <a:pt x="174114" y="0"/>
                </a:lnTo>
                <a:lnTo>
                  <a:pt x="217225" y="0"/>
                </a:lnTo>
                <a:lnTo>
                  <a:pt x="259501" y="9413"/>
                </a:lnTo>
                <a:lnTo>
                  <a:pt x="299270" y="28239"/>
                </a:lnTo>
                <a:lnTo>
                  <a:pt x="334862" y="56478"/>
                </a:lnTo>
              </a:path>
            </a:pathLst>
          </a:custGeom>
          <a:ln w="12700">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66" name="object 67">
            <a:extLst>
              <a:ext uri="{FF2B5EF4-FFF2-40B4-BE49-F238E27FC236}">
                <a16:creationId xmlns:a16="http://schemas.microsoft.com/office/drawing/2014/main" id="{7BAD4C9F-CA72-F345-BFFB-ABDE22DDB437}"/>
              </a:ext>
            </a:extLst>
          </p:cNvPr>
          <p:cNvSpPr txBox="1"/>
          <p:nvPr/>
        </p:nvSpPr>
        <p:spPr>
          <a:xfrm>
            <a:off x="4065876" y="5097337"/>
            <a:ext cx="388513" cy="224461"/>
          </a:xfrm>
          <a:prstGeom prst="rect">
            <a:avLst/>
          </a:prstGeom>
        </p:spPr>
        <p:txBody>
          <a:bodyPr vert="horz" wrap="square" lIns="0" tIns="8930" rIns="0" bIns="0" rtlCol="0">
            <a:spAutoFit/>
          </a:bodyPr>
          <a:lstStyle/>
          <a:p>
            <a:pPr marL="8929">
              <a:spcBef>
                <a:spcPts val="70"/>
              </a:spcBef>
              <a:tabLst>
                <a:tab pos="313421" algn="l"/>
                <a:tab pos="729976" algn="l"/>
              </a:tabLst>
            </a:pPr>
            <a:r>
              <a:rPr lang="en-GB" sz="1400" spc="91" dirty="0">
                <a:latin typeface="Trebuchet MS"/>
                <a:cs typeface="Trebuchet MS"/>
              </a:rPr>
              <a:t>v</a:t>
            </a:r>
            <a:r>
              <a:rPr sz="1400" spc="91" dirty="0">
                <a:latin typeface="Trebuchet MS"/>
                <a:cs typeface="Trebuchet MS"/>
              </a:rPr>
              <a:t>	</a:t>
            </a:r>
            <a:endParaRPr sz="1400" dirty="0">
              <a:latin typeface="Trebuchet MS"/>
              <a:cs typeface="Trebuchet MS"/>
            </a:endParaRPr>
          </a:p>
        </p:txBody>
      </p:sp>
      <p:sp>
        <p:nvSpPr>
          <p:cNvPr id="68" name="object 6">
            <a:extLst>
              <a:ext uri="{FF2B5EF4-FFF2-40B4-BE49-F238E27FC236}">
                <a16:creationId xmlns:a16="http://schemas.microsoft.com/office/drawing/2014/main" id="{C8FB0501-2985-744A-B2C2-620E200CC642}"/>
              </a:ext>
            </a:extLst>
          </p:cNvPr>
          <p:cNvSpPr txBox="1"/>
          <p:nvPr/>
        </p:nvSpPr>
        <p:spPr>
          <a:xfrm>
            <a:off x="4712008" y="3282267"/>
            <a:ext cx="4320045" cy="2274180"/>
          </a:xfrm>
          <a:prstGeom prst="rect">
            <a:avLst/>
          </a:prstGeom>
          <a:solidFill>
            <a:schemeClr val="accent1">
              <a:lumMod val="20000"/>
              <a:lumOff val="80000"/>
            </a:schemeClr>
          </a:solidFill>
        </p:spPr>
        <p:txBody>
          <a:bodyPr vert="horz" wrap="square" lIns="0" tIns="107156" rIns="0" bIns="0" rtlCol="0">
            <a:spAutoFit/>
          </a:bodyPr>
          <a:lstStyle/>
          <a:p>
            <a:pPr marL="244665">
              <a:spcBef>
                <a:spcPts val="844"/>
              </a:spcBef>
              <a:tabLst>
                <a:tab pos="1018395" algn="l"/>
                <a:tab pos="1502367" algn="l"/>
                <a:tab pos="3340924" algn="l"/>
              </a:tabLst>
            </a:pPr>
            <a:r>
              <a:rPr sz="1400" spc="-4" dirty="0">
                <a:latin typeface="DejaVu Sans Mono"/>
                <a:cs typeface="DejaVu Sans Mono"/>
              </a:rPr>
              <a:t>private</a:t>
            </a:r>
            <a:r>
              <a:rPr lang="en-US" sz="1400" spc="-4" dirty="0">
                <a:latin typeface="DejaVu Sans Mono"/>
                <a:cs typeface="DejaVu Sans Mono"/>
              </a:rPr>
              <a:t> </a:t>
            </a:r>
            <a:r>
              <a:rPr sz="1400" spc="-4" dirty="0">
                <a:latin typeface="DejaVu Sans Mono"/>
                <a:cs typeface="DejaVu Sans Mono"/>
              </a:rPr>
              <a:t>void</a:t>
            </a:r>
            <a:r>
              <a:rPr lang="en-US" sz="1400" spc="-4" dirty="0">
                <a:latin typeface="DejaVu Sans Mono"/>
                <a:cs typeface="DejaVu Sans Mono"/>
              </a:rPr>
              <a:t> </a:t>
            </a:r>
            <a:r>
              <a:rPr sz="1400" spc="-4" dirty="0">
                <a:solidFill>
                  <a:srgbClr val="1B8E1D"/>
                </a:solidFill>
                <a:latin typeface="DejaVu Sans Mono"/>
                <a:cs typeface="DejaVu Sans Mono"/>
              </a:rPr>
              <a:t>relax</a:t>
            </a:r>
            <a:r>
              <a:rPr sz="1400" spc="-4" dirty="0">
                <a:latin typeface="DejaVu Sans Mono"/>
                <a:cs typeface="DejaVu Sans Mono"/>
              </a:rPr>
              <a:t>(</a:t>
            </a:r>
            <a:r>
              <a:rPr sz="1400" spc="-4" dirty="0" err="1">
                <a:latin typeface="DejaVu Sans Mono"/>
                <a:cs typeface="DejaVu Sans Mono"/>
              </a:rPr>
              <a:t>DirectedEdge</a:t>
            </a:r>
            <a:r>
              <a:rPr lang="en-US" sz="1400" spc="-4" dirty="0">
                <a:latin typeface="DejaVu Sans Mono"/>
                <a:cs typeface="DejaVu Sans Mono"/>
              </a:rPr>
              <a:t> </a:t>
            </a:r>
            <a:r>
              <a:rPr sz="1400" spc="-4" dirty="0">
                <a:latin typeface="DejaVu Sans Mono"/>
                <a:cs typeface="DejaVu Sans Mono"/>
              </a:rPr>
              <a:t>e)</a:t>
            </a:r>
            <a:endParaRPr sz="1400" dirty="0">
              <a:latin typeface="DejaVu Sans Mono"/>
              <a:cs typeface="DejaVu Sans Mono"/>
            </a:endParaRPr>
          </a:p>
          <a:p>
            <a:pPr marL="244665">
              <a:spcBef>
                <a:spcPts val="169"/>
              </a:spcBef>
            </a:pPr>
            <a:r>
              <a:rPr sz="1400" spc="-4" dirty="0">
                <a:latin typeface="DejaVu Sans Mono"/>
                <a:cs typeface="DejaVu Sans Mono"/>
              </a:rPr>
              <a:t>{</a:t>
            </a:r>
            <a:endParaRPr sz="1400" dirty="0">
              <a:latin typeface="DejaVu Sans Mono"/>
              <a:cs typeface="DejaVu Sans Mono"/>
            </a:endParaRPr>
          </a:p>
          <a:p>
            <a:pPr marL="534869">
              <a:spcBef>
                <a:spcPts val="239"/>
              </a:spcBef>
              <a:tabLst>
                <a:tab pos="921957" algn="l"/>
                <a:tab pos="1115278" algn="l"/>
                <a:tab pos="1308599" algn="l"/>
                <a:tab pos="2276543" algn="l"/>
                <a:tab pos="2469864" algn="l"/>
                <a:tab pos="2663631" algn="l"/>
              </a:tabLst>
            </a:pPr>
            <a:r>
              <a:rPr lang="en-GB" sz="1400" spc="-4" dirty="0">
                <a:latin typeface="DejaVu Sans Mono"/>
                <a:cs typeface="DejaVu Sans Mono"/>
              </a:rPr>
              <a:t>I</a:t>
            </a:r>
            <a:r>
              <a:rPr sz="1400" spc="-4" dirty="0" err="1">
                <a:latin typeface="DejaVu Sans Mono"/>
                <a:cs typeface="DejaVu Sans Mono"/>
              </a:rPr>
              <a:t>nt</a:t>
            </a:r>
            <a:r>
              <a:rPr lang="en-GB" sz="1400" spc="-4" dirty="0">
                <a:latin typeface="DejaVu Sans Mono"/>
                <a:cs typeface="DejaVu Sans Mono"/>
              </a:rPr>
              <a:t> u </a:t>
            </a:r>
            <a:r>
              <a:rPr sz="1400" spc="-4" dirty="0">
                <a:latin typeface="DejaVu Sans Mono"/>
                <a:cs typeface="DejaVu Sans Mono"/>
              </a:rPr>
              <a:t>=	</a:t>
            </a:r>
            <a:r>
              <a:rPr sz="1400" spc="-4" dirty="0" err="1">
                <a:latin typeface="DejaVu Sans Mono"/>
                <a:cs typeface="DejaVu Sans Mono"/>
              </a:rPr>
              <a:t>e.from</a:t>
            </a:r>
            <a:r>
              <a:rPr sz="1400" spc="-4" dirty="0">
                <a:latin typeface="DejaVu Sans Mono"/>
                <a:cs typeface="DejaVu Sans Mono"/>
              </a:rPr>
              <a:t>(),</a:t>
            </a:r>
            <a:r>
              <a:rPr lang="en-US" sz="1400" spc="-4" dirty="0">
                <a:latin typeface="DejaVu Sans Mono"/>
                <a:cs typeface="DejaVu Sans Mono"/>
              </a:rPr>
              <a:t> </a:t>
            </a:r>
            <a:r>
              <a:rPr lang="en-GB" sz="1400" spc="-4" dirty="0">
                <a:latin typeface="DejaVu Sans Mono"/>
                <a:cs typeface="DejaVu Sans Mono"/>
              </a:rPr>
              <a:t>v </a:t>
            </a:r>
            <a:r>
              <a:rPr sz="1400" spc="-4" dirty="0">
                <a:latin typeface="DejaVu Sans Mono"/>
                <a:cs typeface="DejaVu Sans Mono"/>
              </a:rPr>
              <a:t>=</a:t>
            </a:r>
            <a:r>
              <a:rPr lang="en-GB" sz="1400" spc="-4" dirty="0">
                <a:latin typeface="DejaVu Sans Mono"/>
                <a:cs typeface="DejaVu Sans Mono"/>
              </a:rPr>
              <a:t> </a:t>
            </a:r>
            <a:r>
              <a:rPr sz="1400" spc="-4" dirty="0">
                <a:latin typeface="DejaVu Sans Mono"/>
                <a:cs typeface="DejaVu Sans Mono"/>
              </a:rPr>
              <a:t>e.to();</a:t>
            </a:r>
            <a:endParaRPr sz="1400" dirty="0">
              <a:latin typeface="DejaVu Sans Mono"/>
              <a:cs typeface="DejaVu Sans Mono"/>
            </a:endParaRPr>
          </a:p>
          <a:p>
            <a:pPr marL="534869">
              <a:spcBef>
                <a:spcPts val="239"/>
              </a:spcBef>
              <a:tabLst>
                <a:tab pos="825074" algn="l"/>
                <a:tab pos="1889455" algn="l"/>
                <a:tab pos="2082776" algn="l"/>
                <a:tab pos="3050273" algn="l"/>
                <a:tab pos="3244040" algn="l"/>
              </a:tabLst>
            </a:pPr>
            <a:r>
              <a:rPr sz="1400" spc="-4" dirty="0">
                <a:latin typeface="DejaVu Sans Mono"/>
                <a:cs typeface="DejaVu Sans Mono"/>
              </a:rPr>
              <a:t>if	(</a:t>
            </a:r>
            <a:r>
              <a:rPr sz="1400" spc="-4" dirty="0" err="1">
                <a:latin typeface="DejaVu Sans Mono"/>
                <a:cs typeface="DejaVu Sans Mono"/>
              </a:rPr>
              <a:t>distTo</a:t>
            </a:r>
            <a:r>
              <a:rPr sz="1400" spc="-4" dirty="0">
                <a:latin typeface="DejaVu Sans Mono"/>
                <a:cs typeface="DejaVu Sans Mono"/>
              </a:rPr>
              <a:t>[</a:t>
            </a:r>
            <a:r>
              <a:rPr lang="en-GB" sz="1400" spc="-4" dirty="0">
                <a:latin typeface="DejaVu Sans Mono"/>
                <a:cs typeface="DejaVu Sans Mono"/>
              </a:rPr>
              <a:t>v</a:t>
            </a:r>
            <a:r>
              <a:rPr sz="1400" spc="-4" dirty="0">
                <a:latin typeface="DejaVu Sans Mono"/>
                <a:cs typeface="DejaVu Sans Mono"/>
              </a:rPr>
              <a:t>]</a:t>
            </a:r>
            <a:r>
              <a:rPr lang="en-US" sz="1400" spc="-4" dirty="0">
                <a:latin typeface="DejaVu Sans Mono"/>
                <a:cs typeface="DejaVu Sans Mono"/>
              </a:rPr>
              <a:t> </a:t>
            </a:r>
            <a:r>
              <a:rPr sz="1400" spc="-4" dirty="0">
                <a:latin typeface="DejaVu Sans Mono"/>
                <a:cs typeface="DejaVu Sans Mono"/>
              </a:rPr>
              <a:t>&gt;</a:t>
            </a:r>
            <a:r>
              <a:rPr lang="en-GB" sz="1400" spc="-4" dirty="0">
                <a:latin typeface="DejaVu Sans Mono"/>
                <a:cs typeface="DejaVu Sans Mono"/>
              </a:rPr>
              <a:t> </a:t>
            </a:r>
            <a:r>
              <a:rPr sz="1400" spc="-4" dirty="0" err="1">
                <a:latin typeface="DejaVu Sans Mono"/>
                <a:cs typeface="DejaVu Sans Mono"/>
              </a:rPr>
              <a:t>distTo</a:t>
            </a:r>
            <a:r>
              <a:rPr sz="1400" spc="-4" dirty="0">
                <a:latin typeface="DejaVu Sans Mono"/>
                <a:cs typeface="DejaVu Sans Mono"/>
              </a:rPr>
              <a:t>[</a:t>
            </a:r>
            <a:r>
              <a:rPr lang="en-GB" sz="1400" spc="-4" dirty="0">
                <a:latin typeface="DejaVu Sans Mono"/>
                <a:cs typeface="DejaVu Sans Mono"/>
              </a:rPr>
              <a:t>u</a:t>
            </a:r>
            <a:r>
              <a:rPr sz="1400" spc="-4" dirty="0">
                <a:latin typeface="DejaVu Sans Mono"/>
                <a:cs typeface="DejaVu Sans Mono"/>
              </a:rPr>
              <a:t>]</a:t>
            </a:r>
            <a:r>
              <a:rPr lang="en-US" sz="1400" spc="-4" dirty="0">
                <a:latin typeface="DejaVu Sans Mono"/>
                <a:cs typeface="DejaVu Sans Mono"/>
              </a:rPr>
              <a:t> </a:t>
            </a:r>
            <a:r>
              <a:rPr sz="1400" spc="-4" dirty="0">
                <a:latin typeface="DejaVu Sans Mono"/>
                <a:cs typeface="DejaVu Sans Mono"/>
              </a:rPr>
              <a:t>+</a:t>
            </a:r>
            <a:r>
              <a:rPr lang="en-US" sz="1400" spc="-4" dirty="0">
                <a:latin typeface="DejaVu Sans Mono"/>
                <a:cs typeface="DejaVu Sans Mono"/>
              </a:rPr>
              <a:t> w(</a:t>
            </a:r>
            <a:r>
              <a:rPr lang="en-US" sz="1400" spc="-4" dirty="0" err="1">
                <a:latin typeface="DejaVu Sans Mono"/>
                <a:cs typeface="DejaVu Sans Mono"/>
              </a:rPr>
              <a:t>u,v</a:t>
            </a:r>
            <a:r>
              <a:rPr lang="en-US" sz="1400" spc="-4" dirty="0">
                <a:latin typeface="DejaVu Sans Mono"/>
                <a:cs typeface="DejaVu Sans Mono"/>
              </a:rPr>
              <a:t>)</a:t>
            </a:r>
            <a:r>
              <a:rPr sz="1400" spc="-4" dirty="0">
                <a:latin typeface="DejaVu Sans Mono"/>
                <a:cs typeface="DejaVu Sans Mono"/>
              </a:rPr>
              <a:t>)</a:t>
            </a:r>
            <a:endParaRPr sz="1400" dirty="0">
              <a:latin typeface="DejaVu Sans Mono"/>
              <a:cs typeface="DejaVu Sans Mono"/>
            </a:endParaRPr>
          </a:p>
          <a:p>
            <a:pPr marL="534869">
              <a:spcBef>
                <a:spcPts val="239"/>
              </a:spcBef>
            </a:pPr>
            <a:r>
              <a:rPr sz="1400" spc="-4" dirty="0">
                <a:latin typeface="DejaVu Sans Mono"/>
                <a:cs typeface="DejaVu Sans Mono"/>
              </a:rPr>
              <a:t>{</a:t>
            </a:r>
            <a:endParaRPr sz="1400" dirty="0">
              <a:latin typeface="DejaVu Sans Mono"/>
              <a:cs typeface="DejaVu Sans Mono"/>
            </a:endParaRPr>
          </a:p>
          <a:p>
            <a:pPr marL="921957" marR="337977">
              <a:lnSpc>
                <a:spcPct val="111100"/>
              </a:lnSpc>
              <a:spcBef>
                <a:spcPts val="70"/>
              </a:spcBef>
              <a:tabLst>
                <a:tab pos="1889455" algn="l"/>
                <a:tab pos="2082776" algn="l"/>
                <a:tab pos="3050273" algn="l"/>
                <a:tab pos="3244040" algn="l"/>
              </a:tabLst>
            </a:pPr>
            <a:r>
              <a:rPr sz="1400" spc="-4" dirty="0" err="1">
                <a:latin typeface="DejaVu Sans Mono"/>
                <a:cs typeface="DejaVu Sans Mono"/>
              </a:rPr>
              <a:t>distTo</a:t>
            </a:r>
            <a:r>
              <a:rPr sz="1400" spc="-4" dirty="0">
                <a:latin typeface="DejaVu Sans Mono"/>
                <a:cs typeface="DejaVu Sans Mono"/>
              </a:rPr>
              <a:t>[</a:t>
            </a:r>
            <a:r>
              <a:rPr lang="en-GB" sz="1400" spc="-4" dirty="0">
                <a:latin typeface="DejaVu Sans Mono"/>
                <a:cs typeface="DejaVu Sans Mono"/>
              </a:rPr>
              <a:t>v</a:t>
            </a:r>
            <a:r>
              <a:rPr sz="1400" spc="-4" dirty="0">
                <a:latin typeface="DejaVu Sans Mono"/>
                <a:cs typeface="DejaVu Sans Mono"/>
              </a:rPr>
              <a:t>]</a:t>
            </a:r>
            <a:r>
              <a:rPr lang="en-US" sz="1400" spc="-4" dirty="0">
                <a:latin typeface="DejaVu Sans Mono"/>
                <a:cs typeface="DejaVu Sans Mono"/>
              </a:rPr>
              <a:t> </a:t>
            </a:r>
            <a:r>
              <a:rPr sz="1400" spc="-4" dirty="0">
                <a:latin typeface="DejaVu Sans Mono"/>
                <a:cs typeface="DejaVu Sans Mono"/>
              </a:rPr>
              <a:t>=</a:t>
            </a:r>
            <a:r>
              <a:rPr lang="en-GB" sz="1400" spc="-4" dirty="0">
                <a:latin typeface="DejaVu Sans Mono"/>
                <a:cs typeface="DejaVu Sans Mono"/>
              </a:rPr>
              <a:t> </a:t>
            </a:r>
            <a:r>
              <a:rPr sz="1400" spc="-4" dirty="0" err="1">
                <a:latin typeface="DejaVu Sans Mono"/>
                <a:cs typeface="DejaVu Sans Mono"/>
              </a:rPr>
              <a:t>distTo</a:t>
            </a:r>
            <a:r>
              <a:rPr sz="1400" spc="-4" dirty="0">
                <a:latin typeface="DejaVu Sans Mono"/>
                <a:cs typeface="DejaVu Sans Mono"/>
              </a:rPr>
              <a:t>[</a:t>
            </a:r>
            <a:r>
              <a:rPr lang="en-GB" sz="1400" spc="-4" dirty="0">
                <a:latin typeface="DejaVu Sans Mono"/>
                <a:cs typeface="DejaVu Sans Mono"/>
              </a:rPr>
              <a:t>u</a:t>
            </a:r>
            <a:r>
              <a:rPr sz="1400" spc="-4" dirty="0">
                <a:latin typeface="DejaVu Sans Mono"/>
                <a:cs typeface="DejaVu Sans Mono"/>
              </a:rPr>
              <a:t>]</a:t>
            </a:r>
            <a:r>
              <a:rPr lang="en-US" sz="1400" spc="-4" dirty="0">
                <a:latin typeface="DejaVu Sans Mono"/>
                <a:cs typeface="DejaVu Sans Mono"/>
              </a:rPr>
              <a:t> </a:t>
            </a:r>
            <a:r>
              <a:rPr sz="1400" spc="-4" dirty="0">
                <a:latin typeface="DejaVu Sans Mono"/>
                <a:cs typeface="DejaVu Sans Mono"/>
              </a:rPr>
              <a:t>+</a:t>
            </a:r>
            <a:r>
              <a:rPr lang="en-US" sz="1400" spc="-4" dirty="0">
                <a:latin typeface="DejaVu Sans Mono"/>
                <a:cs typeface="DejaVu Sans Mono"/>
              </a:rPr>
              <a:t> w(</a:t>
            </a:r>
            <a:r>
              <a:rPr lang="en-US" sz="1400" spc="-4" dirty="0" err="1">
                <a:latin typeface="DejaVu Sans Mono"/>
                <a:cs typeface="DejaVu Sans Mono"/>
              </a:rPr>
              <a:t>u,v</a:t>
            </a:r>
            <a:r>
              <a:rPr lang="en-US" sz="1400" spc="-4" dirty="0">
                <a:latin typeface="DejaVu Sans Mono"/>
                <a:cs typeface="DejaVu Sans Mono"/>
              </a:rPr>
              <a:t>)</a:t>
            </a:r>
            <a:r>
              <a:rPr sz="1400" spc="-4" dirty="0">
                <a:latin typeface="DejaVu Sans Mono"/>
                <a:cs typeface="DejaVu Sans Mono"/>
              </a:rPr>
              <a:t>;  </a:t>
            </a:r>
            <a:endParaRPr lang="en-US" sz="1400" spc="-4" dirty="0">
              <a:latin typeface="DejaVu Sans Mono"/>
              <a:cs typeface="DejaVu Sans Mono"/>
            </a:endParaRPr>
          </a:p>
          <a:p>
            <a:pPr marL="921957" marR="337977">
              <a:lnSpc>
                <a:spcPct val="111100"/>
              </a:lnSpc>
              <a:spcBef>
                <a:spcPts val="70"/>
              </a:spcBef>
              <a:tabLst>
                <a:tab pos="1889455" algn="l"/>
                <a:tab pos="2082776" algn="l"/>
                <a:tab pos="3050273" algn="l"/>
                <a:tab pos="3244040" algn="l"/>
              </a:tabLst>
            </a:pPr>
            <a:r>
              <a:rPr lang="en-GB" sz="1400" spc="-4" dirty="0" err="1">
                <a:latin typeface="DejaVu Sans Mono"/>
                <a:cs typeface="DejaVu Sans Mono"/>
              </a:rPr>
              <a:t>prevNode</a:t>
            </a:r>
            <a:r>
              <a:rPr sz="1400" spc="-4" dirty="0">
                <a:latin typeface="DejaVu Sans Mono"/>
                <a:cs typeface="DejaVu Sans Mono"/>
              </a:rPr>
              <a:t>[</a:t>
            </a:r>
            <a:r>
              <a:rPr lang="en-GB" sz="1400" spc="-4" dirty="0">
                <a:latin typeface="DejaVu Sans Mono"/>
                <a:cs typeface="DejaVu Sans Mono"/>
              </a:rPr>
              <a:t>v</a:t>
            </a:r>
            <a:r>
              <a:rPr sz="1400" spc="-4" dirty="0">
                <a:latin typeface="DejaVu Sans Mono"/>
                <a:cs typeface="DejaVu Sans Mono"/>
              </a:rPr>
              <a:t>]</a:t>
            </a:r>
            <a:r>
              <a:rPr lang="en-US" sz="1400" spc="-4" dirty="0">
                <a:latin typeface="DejaVu Sans Mono"/>
                <a:cs typeface="DejaVu Sans Mono"/>
              </a:rPr>
              <a:t> </a:t>
            </a:r>
            <a:r>
              <a:rPr sz="1400" spc="-4" dirty="0">
                <a:latin typeface="DejaVu Sans Mono"/>
                <a:cs typeface="DejaVu Sans Mono"/>
              </a:rPr>
              <a:t>=</a:t>
            </a:r>
            <a:r>
              <a:rPr lang="en-US" sz="1400" spc="-4" dirty="0">
                <a:latin typeface="DejaVu Sans Mono"/>
                <a:cs typeface="DejaVu Sans Mono"/>
              </a:rPr>
              <a:t> </a:t>
            </a:r>
            <a:r>
              <a:rPr lang="en-GB" sz="1400" spc="-4" dirty="0">
                <a:latin typeface="DejaVu Sans Mono"/>
                <a:cs typeface="DejaVu Sans Mono"/>
              </a:rPr>
              <a:t>u</a:t>
            </a:r>
            <a:r>
              <a:rPr sz="1400" spc="-4" dirty="0">
                <a:latin typeface="DejaVu Sans Mono"/>
                <a:cs typeface="DejaVu Sans Mono"/>
              </a:rPr>
              <a:t>;</a:t>
            </a:r>
            <a:endParaRPr sz="1400" dirty="0">
              <a:latin typeface="DejaVu Sans Mono"/>
              <a:cs typeface="DejaVu Sans Mono"/>
            </a:endParaRPr>
          </a:p>
          <a:p>
            <a:pPr marL="534869">
              <a:spcBef>
                <a:spcPts val="239"/>
              </a:spcBef>
            </a:pPr>
            <a:r>
              <a:rPr sz="1400" spc="-4" dirty="0">
                <a:latin typeface="DejaVu Sans Mono"/>
                <a:cs typeface="DejaVu Sans Mono"/>
              </a:rPr>
              <a:t>}</a:t>
            </a:r>
            <a:endParaRPr sz="1400" dirty="0">
              <a:latin typeface="DejaVu Sans Mono"/>
              <a:cs typeface="DejaVu Sans Mono"/>
            </a:endParaRPr>
          </a:p>
          <a:p>
            <a:pPr marL="244665">
              <a:spcBef>
                <a:spcPts val="239"/>
              </a:spcBef>
            </a:pPr>
            <a:r>
              <a:rPr sz="1400" spc="-4" dirty="0">
                <a:latin typeface="DejaVu Sans Mono"/>
                <a:cs typeface="DejaVu Sans Mono"/>
              </a:rPr>
              <a:t>}</a:t>
            </a:r>
            <a:endParaRPr sz="1400" dirty="0">
              <a:latin typeface="DejaVu Sans Mono"/>
              <a:cs typeface="DejaVu Sans Mono"/>
            </a:endParaRPr>
          </a:p>
        </p:txBody>
      </p:sp>
      <p:sp>
        <p:nvSpPr>
          <p:cNvPr id="69" name="Rectangle 68">
            <a:extLst>
              <a:ext uri="{FF2B5EF4-FFF2-40B4-BE49-F238E27FC236}">
                <a16:creationId xmlns:a16="http://schemas.microsoft.com/office/drawing/2014/main" id="{168F06DF-2F02-A543-AEE0-ACCBC11AC36D}"/>
              </a:ext>
            </a:extLst>
          </p:cNvPr>
          <p:cNvSpPr/>
          <p:nvPr/>
        </p:nvSpPr>
        <p:spPr>
          <a:xfrm>
            <a:off x="3778472" y="5532503"/>
            <a:ext cx="646331" cy="307777"/>
          </a:xfrm>
          <a:prstGeom prst="rect">
            <a:avLst/>
          </a:prstGeom>
        </p:spPr>
        <p:txBody>
          <a:bodyPr wrap="none">
            <a:spAutoFit/>
          </a:bodyPr>
          <a:lstStyle/>
          <a:p>
            <a:r>
              <a:rPr lang="en-US" sz="1400" spc="-158" dirty="0">
                <a:latin typeface="Arial" panose="020B0604020202020204" pitchFamily="34" charset="0"/>
                <a:cs typeface="Arial" panose="020B0604020202020204" pitchFamily="34" charset="0"/>
              </a:rPr>
              <a:t> </a:t>
            </a:r>
            <a:r>
              <a:rPr lang="en-US" sz="1400" spc="60" dirty="0">
                <a:latin typeface="Arial" panose="020B0604020202020204" pitchFamily="34" charset="0"/>
                <a:cs typeface="Arial" panose="020B0604020202020204" pitchFamily="34" charset="0"/>
              </a:rPr>
              <a:t>7.2</a:t>
            </a:r>
            <a:r>
              <a:rPr lang="en-US" sz="1400" dirty="0">
                <a:latin typeface="Arial" panose="020B0604020202020204" pitchFamily="34" charset="0"/>
                <a:cs typeface="Arial" panose="020B0604020202020204" pitchFamily="34" charset="0"/>
              </a:rPr>
              <a:t>	</a:t>
            </a:r>
          </a:p>
        </p:txBody>
      </p:sp>
      <p:sp>
        <p:nvSpPr>
          <p:cNvPr id="71" name="Rectangle 70">
            <a:extLst>
              <a:ext uri="{FF2B5EF4-FFF2-40B4-BE49-F238E27FC236}">
                <a16:creationId xmlns:a16="http://schemas.microsoft.com/office/drawing/2014/main" id="{E8BB790B-FA83-4E45-BE70-AC8CCE883472}"/>
              </a:ext>
            </a:extLst>
          </p:cNvPr>
          <p:cNvSpPr/>
          <p:nvPr/>
        </p:nvSpPr>
        <p:spPr>
          <a:xfrm>
            <a:off x="3334156" y="3377780"/>
            <a:ext cx="1503938" cy="338554"/>
          </a:xfrm>
          <a:prstGeom prst="rect">
            <a:avLst/>
          </a:prstGeom>
        </p:spPr>
        <p:txBody>
          <a:bodyPr wrap="none">
            <a:spAutoFit/>
          </a:bodyPr>
          <a:lstStyle/>
          <a:p>
            <a:r>
              <a:rPr lang="en-US" sz="1600" dirty="0" err="1">
                <a:solidFill>
                  <a:srgbClr val="1B8E1D"/>
                </a:solidFill>
                <a:latin typeface="Times New Roman" panose="02020603050405020304" pitchFamily="18" charset="0"/>
                <a:cs typeface="Times New Roman" panose="02020603050405020304" pitchFamily="18" charset="0"/>
              </a:rPr>
              <a:t>prevNode</a:t>
            </a:r>
            <a:r>
              <a:rPr lang="en-US" sz="1600" dirty="0">
                <a:solidFill>
                  <a:srgbClr val="1B8E1D"/>
                </a:solidFill>
                <a:latin typeface="Times New Roman" panose="02020603050405020304" pitchFamily="18" charset="0"/>
                <a:cs typeface="Times New Roman" panose="02020603050405020304" pitchFamily="18" charset="0"/>
              </a:rPr>
              <a:t>[v]=u</a:t>
            </a:r>
          </a:p>
        </p:txBody>
      </p:sp>
      <p:cxnSp>
        <p:nvCxnSpPr>
          <p:cNvPr id="74" name="Straight Connector 73">
            <a:extLst>
              <a:ext uri="{FF2B5EF4-FFF2-40B4-BE49-F238E27FC236}">
                <a16:creationId xmlns:a16="http://schemas.microsoft.com/office/drawing/2014/main" id="{3164189B-1236-1446-BFDF-0A230A255782}"/>
              </a:ext>
            </a:extLst>
          </p:cNvPr>
          <p:cNvCxnSpPr>
            <a:stCxn id="69" idx="1"/>
          </p:cNvCxnSpPr>
          <p:nvPr/>
        </p:nvCxnSpPr>
        <p:spPr>
          <a:xfrm flipV="1">
            <a:off x="3778472" y="5685159"/>
            <a:ext cx="481660" cy="123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F43E0C89-BDB4-D94C-AC2C-BAD479F65F41}"/>
              </a:ext>
            </a:extLst>
          </p:cNvPr>
          <p:cNvCxnSpPr>
            <a:cxnSpLocks/>
          </p:cNvCxnSpPr>
          <p:nvPr/>
        </p:nvCxnSpPr>
        <p:spPr>
          <a:xfrm flipH="1">
            <a:off x="4065876" y="3716334"/>
            <a:ext cx="388513" cy="68997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C41E4C7B-82C1-0EA1-64A0-5FCEF240612B}"/>
              </a:ext>
            </a:extLst>
          </p:cNvPr>
          <p:cNvSpPr/>
          <p:nvPr/>
        </p:nvSpPr>
        <p:spPr>
          <a:xfrm>
            <a:off x="4719198" y="5696675"/>
            <a:ext cx="4364415" cy="107721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600" dirty="0">
                <a:solidFill>
                  <a:schemeClr val="tx1"/>
                </a:solidFill>
                <a:latin typeface="Times New Roman" panose="02020603050405020304" pitchFamily="18" charset="0"/>
                <a:cs typeface="Times New Roman" panose="02020603050405020304" pitchFamily="18" charset="0"/>
              </a:rPr>
              <a:t>OLD </a:t>
            </a:r>
            <a:r>
              <a:rPr lang="en-US" sz="1600" dirty="0" err="1">
                <a:solidFill>
                  <a:schemeClr val="tx1"/>
                </a:solidFill>
                <a:latin typeface="Times New Roman" panose="02020603050405020304" pitchFamily="18" charset="0"/>
                <a:cs typeface="Times New Roman" panose="02020603050405020304" pitchFamily="18" charset="0"/>
              </a:rPr>
              <a:t>distTo</a:t>
            </a:r>
            <a:r>
              <a:rPr lang="en-US" sz="1600" dirty="0">
                <a:solidFill>
                  <a:schemeClr val="tx1"/>
                </a:solidFill>
                <a:latin typeface="Times New Roman" panose="02020603050405020304" pitchFamily="18" charset="0"/>
                <a:cs typeface="Times New Roman" panose="02020603050405020304" pitchFamily="18" charset="0"/>
              </a:rPr>
              <a:t>[v] = 7.2 &gt; </a:t>
            </a:r>
            <a:r>
              <a:rPr lang="en-US" sz="1600" dirty="0" err="1">
                <a:solidFill>
                  <a:schemeClr val="tx1"/>
                </a:solidFill>
                <a:latin typeface="Times New Roman" panose="02020603050405020304" pitchFamily="18" charset="0"/>
                <a:cs typeface="Times New Roman" panose="02020603050405020304" pitchFamily="18" charset="0"/>
              </a:rPr>
              <a:t>distTo</a:t>
            </a:r>
            <a:r>
              <a:rPr lang="en-US" sz="1600" dirty="0">
                <a:solidFill>
                  <a:schemeClr val="tx1"/>
                </a:solidFill>
                <a:latin typeface="Times New Roman" panose="02020603050405020304" pitchFamily="18" charset="0"/>
                <a:cs typeface="Times New Roman" panose="02020603050405020304" pitchFamily="18" charset="0"/>
              </a:rPr>
              <a:t>[u] + w(</a:t>
            </a:r>
            <a:r>
              <a:rPr lang="en-US" sz="1600" dirty="0" err="1">
                <a:solidFill>
                  <a:schemeClr val="tx1"/>
                </a:solidFill>
                <a:latin typeface="Times New Roman" panose="02020603050405020304" pitchFamily="18" charset="0"/>
                <a:cs typeface="Times New Roman" panose="02020603050405020304" pitchFamily="18" charset="0"/>
              </a:rPr>
              <a:t>u,v</a:t>
            </a:r>
            <a:r>
              <a:rPr lang="en-US" sz="1600" dirty="0">
                <a:solidFill>
                  <a:schemeClr val="tx1"/>
                </a:solidFill>
                <a:latin typeface="Times New Roman" panose="02020603050405020304" pitchFamily="18" charset="0"/>
                <a:cs typeface="Times New Roman" panose="02020603050405020304" pitchFamily="18" charset="0"/>
              </a:rPr>
              <a:t>)</a:t>
            </a:r>
          </a:p>
          <a:p>
            <a:r>
              <a:rPr lang="en-GB" sz="1600" dirty="0">
                <a:solidFill>
                  <a:schemeClr val="tx1"/>
                </a:solidFill>
                <a:latin typeface="Times New Roman" panose="02020603050405020304" pitchFamily="18" charset="0"/>
                <a:cs typeface="Times New Roman" panose="02020603050405020304" pitchFamily="18" charset="0"/>
              </a:rPr>
              <a:t>= 3.1+1.3 =</a:t>
            </a:r>
            <a:r>
              <a:rPr lang="en-US" sz="1600" dirty="0">
                <a:solidFill>
                  <a:schemeClr val="tx1"/>
                </a:solidFill>
                <a:latin typeface="Times New Roman" panose="02020603050405020304" pitchFamily="18" charset="0"/>
                <a:cs typeface="Times New Roman" panose="02020603050405020304" pitchFamily="18" charset="0"/>
              </a:rPr>
              <a:t> </a:t>
            </a:r>
            <a:r>
              <a:rPr lang="en-US" sz="1600" spc="60" dirty="0">
                <a:solidFill>
                  <a:schemeClr val="tx1"/>
                </a:solidFill>
                <a:latin typeface="Times New Roman" panose="02020603050405020304" pitchFamily="18" charset="0"/>
                <a:cs typeface="Times New Roman" panose="02020603050405020304" pitchFamily="18" charset="0"/>
              </a:rPr>
              <a:t>4.4</a:t>
            </a:r>
            <a:r>
              <a:rPr lang="en-US" sz="1600" dirty="0">
                <a:solidFill>
                  <a:schemeClr val="tx1"/>
                </a:solidFill>
                <a:latin typeface="Times New Roman" panose="02020603050405020304" pitchFamily="18" charset="0"/>
                <a:cs typeface="Times New Roman" panose="02020603050405020304" pitchFamily="18" charset="0"/>
              </a:rPr>
              <a:t> </a:t>
            </a:r>
          </a:p>
          <a:p>
            <a:r>
              <a:rPr lang="en-US" sz="1600" dirty="0">
                <a:solidFill>
                  <a:schemeClr val="tx1"/>
                </a:solidFill>
                <a:latin typeface="Times New Roman" panose="02020603050405020304" pitchFamily="18" charset="0"/>
                <a:cs typeface="Times New Roman" panose="02020603050405020304" pitchFamily="18" charset="0"/>
              </a:rPr>
              <a:t>NEW </a:t>
            </a:r>
            <a:r>
              <a:rPr lang="en-US" sz="1600" dirty="0" err="1">
                <a:solidFill>
                  <a:schemeClr val="tx1"/>
                </a:solidFill>
                <a:latin typeface="Times New Roman" panose="02020603050405020304" pitchFamily="18" charset="0"/>
                <a:cs typeface="Times New Roman" panose="02020603050405020304" pitchFamily="18" charset="0"/>
              </a:rPr>
              <a:t>distTo</a:t>
            </a:r>
            <a:r>
              <a:rPr lang="en-US" sz="1600" dirty="0">
                <a:solidFill>
                  <a:schemeClr val="tx1"/>
                </a:solidFill>
                <a:latin typeface="Times New Roman" panose="02020603050405020304" pitchFamily="18" charset="0"/>
                <a:cs typeface="Times New Roman" panose="02020603050405020304" pitchFamily="18" charset="0"/>
              </a:rPr>
              <a:t>[v] </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solidFill>
                  <a:schemeClr val="tx1"/>
                </a:solidFill>
                <a:latin typeface="Times New Roman" panose="02020603050405020304" pitchFamily="18" charset="0"/>
                <a:cs typeface="Times New Roman" panose="02020603050405020304" pitchFamily="18" charset="0"/>
              </a:rPr>
              <a:t>distTo</a:t>
            </a:r>
            <a:r>
              <a:rPr lang="en-US" sz="1600" dirty="0">
                <a:solidFill>
                  <a:schemeClr val="tx1"/>
                </a:solidFill>
                <a:latin typeface="Times New Roman" panose="02020603050405020304" pitchFamily="18" charset="0"/>
                <a:cs typeface="Times New Roman" panose="02020603050405020304" pitchFamily="18" charset="0"/>
              </a:rPr>
              <a:t>[u] + w(</a:t>
            </a:r>
            <a:r>
              <a:rPr lang="en-US" sz="1600" dirty="0" err="1">
                <a:solidFill>
                  <a:schemeClr val="tx1"/>
                </a:solidFill>
                <a:latin typeface="Times New Roman" panose="02020603050405020304" pitchFamily="18" charset="0"/>
                <a:cs typeface="Times New Roman" panose="02020603050405020304" pitchFamily="18" charset="0"/>
              </a:rPr>
              <a:t>u,v</a:t>
            </a:r>
            <a:r>
              <a:rPr lang="en-US" sz="1600" dirty="0">
                <a:solidFill>
                  <a:schemeClr val="tx1"/>
                </a:solidFill>
                <a:latin typeface="Times New Roman" panose="02020603050405020304" pitchFamily="18" charset="0"/>
                <a:cs typeface="Times New Roman" panose="02020603050405020304" pitchFamily="18" charset="0"/>
              </a:rPr>
              <a:t>) = 4.4, </a:t>
            </a:r>
            <a:r>
              <a:rPr lang="en-US" sz="1600" dirty="0" err="1">
                <a:solidFill>
                  <a:schemeClr val="tx1"/>
                </a:solidFill>
                <a:latin typeface="Times New Roman" panose="02020603050405020304" pitchFamily="18" charset="0"/>
                <a:cs typeface="Times New Roman" panose="02020603050405020304" pitchFamily="18" charset="0"/>
              </a:rPr>
              <a:t>prevNode</a:t>
            </a:r>
            <a:r>
              <a:rPr lang="en-US" sz="1600" dirty="0">
                <a:solidFill>
                  <a:schemeClr val="tx1"/>
                </a:solidFill>
                <a:latin typeface="Times New Roman" panose="02020603050405020304" pitchFamily="18" charset="0"/>
                <a:cs typeface="Times New Roman" panose="02020603050405020304" pitchFamily="18" charset="0"/>
              </a:rPr>
              <a:t>[v] = u</a:t>
            </a:r>
          </a:p>
        </p:txBody>
      </p:sp>
      <p:sp>
        <p:nvSpPr>
          <p:cNvPr id="3" name="object 67">
            <a:extLst>
              <a:ext uri="{FF2B5EF4-FFF2-40B4-BE49-F238E27FC236}">
                <a16:creationId xmlns:a16="http://schemas.microsoft.com/office/drawing/2014/main" id="{CD3DC351-1C16-14E0-9FDD-D0741FCDF89A}"/>
              </a:ext>
            </a:extLst>
          </p:cNvPr>
          <p:cNvSpPr txBox="1"/>
          <p:nvPr/>
        </p:nvSpPr>
        <p:spPr>
          <a:xfrm>
            <a:off x="2600576" y="5931411"/>
            <a:ext cx="388513" cy="224461"/>
          </a:xfrm>
          <a:prstGeom prst="rect">
            <a:avLst/>
          </a:prstGeom>
        </p:spPr>
        <p:txBody>
          <a:bodyPr vert="horz" wrap="square" lIns="0" tIns="8930" rIns="0" bIns="0" rtlCol="0">
            <a:spAutoFit/>
          </a:bodyPr>
          <a:lstStyle/>
          <a:p>
            <a:pPr marL="8929">
              <a:spcBef>
                <a:spcPts val="70"/>
              </a:spcBef>
              <a:tabLst>
                <a:tab pos="313421" algn="l"/>
                <a:tab pos="729976" algn="l"/>
              </a:tabLst>
            </a:pPr>
            <a:r>
              <a:rPr lang="en-GB" sz="1400" spc="91" dirty="0">
                <a:latin typeface="Trebuchet MS"/>
                <a:cs typeface="Trebuchet MS"/>
              </a:rPr>
              <a:t>x</a:t>
            </a:r>
            <a:endParaRPr sz="1400" dirty="0">
              <a:latin typeface="Trebuchet MS"/>
              <a:cs typeface="Trebuchet MS"/>
            </a:endParaRPr>
          </a:p>
        </p:txBody>
      </p:sp>
      <p:sp>
        <p:nvSpPr>
          <p:cNvPr id="67" name="object 13">
            <a:extLst>
              <a:ext uri="{FF2B5EF4-FFF2-40B4-BE49-F238E27FC236}">
                <a16:creationId xmlns:a16="http://schemas.microsoft.com/office/drawing/2014/main" id="{F0F9A07F-EC9B-852C-37B8-87BF47DB92BA}"/>
              </a:ext>
            </a:extLst>
          </p:cNvPr>
          <p:cNvSpPr/>
          <p:nvPr/>
        </p:nvSpPr>
        <p:spPr>
          <a:xfrm flipV="1">
            <a:off x="1912964" y="3955364"/>
            <a:ext cx="243098" cy="309805"/>
          </a:xfrm>
          <a:custGeom>
            <a:avLst/>
            <a:gdLst/>
            <a:ahLst/>
            <a:cxnLst/>
            <a:rect l="l" t="t" r="r" b="b"/>
            <a:pathLst>
              <a:path w="370204" h="640715">
                <a:moveTo>
                  <a:pt x="370052" y="0"/>
                </a:moveTo>
                <a:lnTo>
                  <a:pt x="363689" y="10998"/>
                </a:lnTo>
                <a:lnTo>
                  <a:pt x="0" y="640435"/>
                </a:lnTo>
              </a:path>
            </a:pathLst>
          </a:custGeom>
          <a:ln w="25400">
            <a:solidFill>
              <a:srgbClr val="8D3124"/>
            </a:solidFill>
            <a:headEnd type="arrow" w="med" len="med"/>
            <a:tailEnd type="none" w="med" len="med"/>
          </a:ln>
        </p:spPr>
        <p:txBody>
          <a:bodyPr wrap="square" lIns="0" tIns="0" rIns="0" bIns="0" rtlCol="0"/>
          <a:lstStyle/>
          <a:p>
            <a:endParaRPr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17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18DC-CA0A-D6E3-F041-DC707ADACFAE}"/>
              </a:ext>
            </a:extLst>
          </p:cNvPr>
          <p:cNvSpPr>
            <a:spLocks noGrp="1"/>
          </p:cNvSpPr>
          <p:nvPr>
            <p:ph type="title"/>
          </p:nvPr>
        </p:nvSpPr>
        <p:spPr/>
        <p:txBody>
          <a:bodyPr>
            <a:normAutofit fontScale="90000"/>
          </a:bodyPr>
          <a:lstStyle/>
          <a:p>
            <a:r>
              <a:rPr lang="en-GB" dirty="0"/>
              <a:t>Floyd </a:t>
            </a:r>
            <a:r>
              <a:rPr lang="en-GB" dirty="0" err="1"/>
              <a:t>Warshall</a:t>
            </a:r>
            <a:r>
              <a:rPr lang="en-GB" dirty="0"/>
              <a:t> Algorithm is Dynamic Programming </a:t>
            </a:r>
            <a:endParaRPr lang="en-SE" dirty="0"/>
          </a:p>
        </p:txBody>
      </p:sp>
      <p:sp>
        <p:nvSpPr>
          <p:cNvPr id="3" name="Content Placeholder 2">
            <a:extLst>
              <a:ext uri="{FF2B5EF4-FFF2-40B4-BE49-F238E27FC236}">
                <a16:creationId xmlns:a16="http://schemas.microsoft.com/office/drawing/2014/main" id="{FFBD784B-C24C-BC28-099E-5A3DA91AAB02}"/>
              </a:ext>
            </a:extLst>
          </p:cNvPr>
          <p:cNvSpPr>
            <a:spLocks noGrp="1"/>
          </p:cNvSpPr>
          <p:nvPr>
            <p:ph idx="1"/>
          </p:nvPr>
        </p:nvSpPr>
        <p:spPr>
          <a:xfrm>
            <a:off x="457200" y="1345485"/>
            <a:ext cx="8229600" cy="2564038"/>
          </a:xfrm>
        </p:spPr>
        <p:txBody>
          <a:bodyPr>
            <a:normAutofit fontScale="85000" lnSpcReduction="10000"/>
          </a:bodyPr>
          <a:lstStyle/>
          <a:p>
            <a:r>
              <a:rPr lang="en-GB" dirty="0"/>
              <a:t>Floyd </a:t>
            </a:r>
            <a:r>
              <a:rPr lang="en-GB" dirty="0" err="1"/>
              <a:t>Warshall</a:t>
            </a:r>
            <a:r>
              <a:rPr lang="en-GB" dirty="0"/>
              <a:t> Algorithm is a Dynamic Programming based algorithm. It finds all pairs shortest paths using following recursive nature of problem. For every pair (</a:t>
            </a:r>
            <a:r>
              <a:rPr lang="en-GB" dirty="0" err="1"/>
              <a:t>i</a:t>
            </a:r>
            <a:r>
              <a:rPr lang="en-GB" dirty="0"/>
              <a:t>, j) of source and destination vertices respectively, there are two possible cases. 1) k is not an intermediate vertex in shortest path from </a:t>
            </a:r>
            <a:r>
              <a:rPr lang="en-GB" dirty="0" err="1"/>
              <a:t>i</a:t>
            </a:r>
            <a:r>
              <a:rPr lang="en-GB" dirty="0"/>
              <a:t> to j. We keep the value of </a:t>
            </a:r>
            <a:r>
              <a:rPr lang="en-GB" dirty="0" err="1"/>
              <a:t>dist</a:t>
            </a:r>
            <a:r>
              <a:rPr lang="en-GB" dirty="0"/>
              <a:t>[</a:t>
            </a:r>
            <a:r>
              <a:rPr lang="en-GB" dirty="0" err="1"/>
              <a:t>i</a:t>
            </a:r>
            <a:r>
              <a:rPr lang="en-GB" dirty="0"/>
              <a:t>][j] as it is. 2) k is an intermediate vertex in shortest path from </a:t>
            </a:r>
            <a:r>
              <a:rPr lang="en-GB" dirty="0" err="1"/>
              <a:t>i</a:t>
            </a:r>
            <a:r>
              <a:rPr lang="en-GB" dirty="0"/>
              <a:t> to j. We update the value of </a:t>
            </a:r>
            <a:r>
              <a:rPr lang="en-GB" dirty="0" err="1"/>
              <a:t>dist</a:t>
            </a:r>
            <a:r>
              <a:rPr lang="en-GB" dirty="0"/>
              <a:t>[</a:t>
            </a:r>
            <a:r>
              <a:rPr lang="en-GB" dirty="0" err="1"/>
              <a:t>i</a:t>
            </a:r>
            <a:r>
              <a:rPr lang="en-GB" dirty="0"/>
              <a:t>][j] as </a:t>
            </a:r>
            <a:r>
              <a:rPr lang="en-GB" dirty="0" err="1"/>
              <a:t>dist</a:t>
            </a:r>
            <a:r>
              <a:rPr lang="en-GB" dirty="0"/>
              <a:t>[</a:t>
            </a:r>
            <a:r>
              <a:rPr lang="en-GB" dirty="0" err="1"/>
              <a:t>i</a:t>
            </a:r>
            <a:r>
              <a:rPr lang="en-GB" dirty="0"/>
              <a:t>][k] + </a:t>
            </a:r>
            <a:r>
              <a:rPr lang="en-GB" dirty="0" err="1"/>
              <a:t>dist</a:t>
            </a:r>
            <a:r>
              <a:rPr lang="en-GB" dirty="0"/>
              <a:t>[k][j]. The following figure shows the above optimal substructure property in the all-pairs shortest path problem, which enables the use of dynamic programming.</a:t>
            </a:r>
            <a:endParaRPr lang="en-SE" dirty="0"/>
          </a:p>
        </p:txBody>
      </p:sp>
      <p:pic>
        <p:nvPicPr>
          <p:cNvPr id="4" name="Picture 3">
            <a:extLst>
              <a:ext uri="{FF2B5EF4-FFF2-40B4-BE49-F238E27FC236}">
                <a16:creationId xmlns:a16="http://schemas.microsoft.com/office/drawing/2014/main" id="{CF86743D-CD45-0715-CCB8-12BB3C8E8A3A}"/>
              </a:ext>
            </a:extLst>
          </p:cNvPr>
          <p:cNvPicPr>
            <a:picLocks noChangeAspect="1"/>
          </p:cNvPicPr>
          <p:nvPr/>
        </p:nvPicPr>
        <p:blipFill>
          <a:blip r:embed="rId2"/>
          <a:stretch>
            <a:fillRect/>
          </a:stretch>
        </p:blipFill>
        <p:spPr>
          <a:xfrm>
            <a:off x="1948542" y="3864429"/>
            <a:ext cx="5442856" cy="2993571"/>
          </a:xfrm>
          <a:prstGeom prst="rect">
            <a:avLst/>
          </a:prstGeom>
        </p:spPr>
      </p:pic>
    </p:spTree>
    <p:extLst>
      <p:ext uri="{BB962C8B-B14F-4D97-AF65-F5344CB8AC3E}">
        <p14:creationId xmlns:p14="http://schemas.microsoft.com/office/powerpoint/2010/main" val="203372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E54C-DA8B-B67D-A6BF-75464C88FEB4}"/>
              </a:ext>
            </a:extLst>
          </p:cNvPr>
          <p:cNvSpPr>
            <a:spLocks noGrp="1"/>
          </p:cNvSpPr>
          <p:nvPr>
            <p:ph type="title"/>
          </p:nvPr>
        </p:nvSpPr>
        <p:spPr/>
        <p:txBody>
          <a:bodyPr/>
          <a:lstStyle/>
          <a:p>
            <a:r>
              <a:rPr lang="en-GB" dirty="0"/>
              <a:t>Floyd </a:t>
            </a:r>
            <a:r>
              <a:rPr lang="en-GB" dirty="0" err="1"/>
              <a:t>Warshall</a:t>
            </a:r>
            <a:r>
              <a:rPr lang="en-GB" dirty="0"/>
              <a:t> Algorithm Example</a:t>
            </a:r>
            <a:endParaRPr lang="en-SE" dirty="0"/>
          </a:p>
        </p:txBody>
      </p:sp>
      <p:sp>
        <p:nvSpPr>
          <p:cNvPr id="3" name="Content Placeholder 2">
            <a:extLst>
              <a:ext uri="{FF2B5EF4-FFF2-40B4-BE49-F238E27FC236}">
                <a16:creationId xmlns:a16="http://schemas.microsoft.com/office/drawing/2014/main" id="{1393817F-37BA-5EE3-C0C9-6ABDFB77D559}"/>
              </a:ext>
            </a:extLst>
          </p:cNvPr>
          <p:cNvSpPr>
            <a:spLocks noGrp="1"/>
          </p:cNvSpPr>
          <p:nvPr>
            <p:ph idx="1"/>
          </p:nvPr>
        </p:nvSpPr>
        <p:spPr/>
        <p:txBody>
          <a:bodyPr/>
          <a:lstStyle/>
          <a:p>
            <a:endParaRPr lang="en-SE"/>
          </a:p>
        </p:txBody>
      </p:sp>
      <p:pic>
        <p:nvPicPr>
          <p:cNvPr id="4" name="Picture 3">
            <a:extLst>
              <a:ext uri="{FF2B5EF4-FFF2-40B4-BE49-F238E27FC236}">
                <a16:creationId xmlns:a16="http://schemas.microsoft.com/office/drawing/2014/main" id="{46E6B6C8-4107-C022-A33C-7BD7A85BC739}"/>
              </a:ext>
            </a:extLst>
          </p:cNvPr>
          <p:cNvPicPr>
            <a:picLocks noChangeAspect="1"/>
          </p:cNvPicPr>
          <p:nvPr/>
        </p:nvPicPr>
        <p:blipFill>
          <a:blip r:embed="rId2"/>
          <a:stretch>
            <a:fillRect/>
          </a:stretch>
        </p:blipFill>
        <p:spPr>
          <a:xfrm>
            <a:off x="1778631" y="1600200"/>
            <a:ext cx="5586737" cy="5094514"/>
          </a:xfrm>
          <a:prstGeom prst="rect">
            <a:avLst/>
          </a:prstGeom>
        </p:spPr>
      </p:pic>
    </p:spTree>
    <p:extLst>
      <p:ext uri="{BB962C8B-B14F-4D97-AF65-F5344CB8AC3E}">
        <p14:creationId xmlns:p14="http://schemas.microsoft.com/office/powerpoint/2010/main" val="1091798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6387D2-C41E-37C5-CA9F-B8CECE06169B}"/>
                  </a:ext>
                </a:extLst>
              </p:cNvPr>
              <p:cNvSpPr>
                <a:spLocks noGrp="1"/>
              </p:cNvSpPr>
              <p:nvPr>
                <p:ph idx="1"/>
              </p:nvPr>
            </p:nvSpPr>
            <p:spPr>
              <a:xfrm>
                <a:off x="457200" y="128199"/>
                <a:ext cx="8229600" cy="1632857"/>
              </a:xfrm>
            </p:spPr>
            <p:txBody>
              <a:bodyPr/>
              <a:lstStyle/>
              <a:p>
                <a:r>
                  <a:rPr lang="en-GB" b="1" i="1" u="sng" dirty="0">
                    <a:solidFill>
                      <a:srgbClr val="273239"/>
                    </a:solidFill>
                    <a:effectLst/>
                    <a:latin typeface="Nunito" pitchFamily="2" charset="0"/>
                  </a:rPr>
                  <a:t>Step 1</a:t>
                </a:r>
                <a:r>
                  <a:rPr lang="en-GB" b="1" i="1" dirty="0">
                    <a:solidFill>
                      <a:srgbClr val="273239"/>
                    </a:solidFill>
                    <a:effectLst/>
                    <a:latin typeface="Nunito" pitchFamily="2" charset="0"/>
                  </a:rPr>
                  <a:t>:</a:t>
                </a:r>
                <a:r>
                  <a:rPr lang="en-GB" b="0" i="1" dirty="0">
                    <a:solidFill>
                      <a:srgbClr val="273239"/>
                    </a:solidFill>
                    <a:effectLst/>
                    <a:latin typeface="Nunito" pitchFamily="2" charset="0"/>
                  </a:rPr>
                  <a:t> Initialize the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 matrix using the input graph such that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0" i="1" dirty="0" err="1">
                    <a:solidFill>
                      <a:srgbClr val="273239"/>
                    </a:solidFill>
                    <a:effectLst/>
                    <a:latin typeface="Nunito" pitchFamily="2" charset="0"/>
                  </a:rPr>
                  <a:t>i</a:t>
                </a:r>
                <a:r>
                  <a:rPr lang="en-GB" b="0" i="1" dirty="0">
                    <a:solidFill>
                      <a:srgbClr val="273239"/>
                    </a:solidFill>
                    <a:effectLst/>
                    <a:latin typeface="Nunito" pitchFamily="2" charset="0"/>
                  </a:rPr>
                  <a:t>][j]= weight of edge from</a:t>
                </a:r>
                <a:r>
                  <a:rPr lang="en-GB" b="1" i="1" dirty="0">
                    <a:solidFill>
                      <a:srgbClr val="273239"/>
                    </a:solidFill>
                    <a:effectLst/>
                    <a:latin typeface="Nunito" pitchFamily="2" charset="0"/>
                  </a:rPr>
                  <a:t> </a:t>
                </a:r>
                <a:r>
                  <a:rPr lang="en-GB" b="1" i="1" dirty="0" err="1">
                    <a:solidFill>
                      <a:srgbClr val="273239"/>
                    </a:solidFill>
                    <a:effectLst/>
                    <a:latin typeface="Nunito" pitchFamily="2" charset="0"/>
                  </a:rPr>
                  <a:t>i</a:t>
                </a:r>
                <a:r>
                  <a:rPr lang="en-GB" b="1" i="1" dirty="0">
                    <a:solidFill>
                      <a:srgbClr val="273239"/>
                    </a:solidFill>
                    <a:effectLst/>
                    <a:latin typeface="Nunito" pitchFamily="2" charset="0"/>
                  </a:rPr>
                  <a:t> </a:t>
                </a:r>
                <a:r>
                  <a:rPr lang="en-GB" b="0" i="1" dirty="0">
                    <a:solidFill>
                      <a:srgbClr val="273239"/>
                    </a:solidFill>
                    <a:effectLst/>
                    <a:latin typeface="Nunito" pitchFamily="2" charset="0"/>
                  </a:rPr>
                  <a:t>to </a:t>
                </a:r>
                <a:r>
                  <a:rPr lang="en-GB" b="1" i="1" dirty="0">
                    <a:solidFill>
                      <a:srgbClr val="273239"/>
                    </a:solidFill>
                    <a:effectLst/>
                    <a:latin typeface="Nunito" pitchFamily="2" charset="0"/>
                  </a:rPr>
                  <a:t>j</a:t>
                </a:r>
                <a:r>
                  <a:rPr lang="en-GB" b="0" i="1" dirty="0">
                    <a:solidFill>
                      <a:srgbClr val="273239"/>
                    </a:solidFill>
                    <a:effectLst/>
                    <a:latin typeface="Nunito" pitchFamily="2" charset="0"/>
                  </a:rPr>
                  <a:t>, also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0" i="1" dirty="0" err="1">
                    <a:solidFill>
                      <a:srgbClr val="273239"/>
                    </a:solidFill>
                    <a:effectLst/>
                    <a:latin typeface="Nunito" pitchFamily="2" charset="0"/>
                  </a:rPr>
                  <a:t>i</a:t>
                </a:r>
                <a:r>
                  <a:rPr lang="en-GB" b="0" i="1" dirty="0">
                    <a:solidFill>
                      <a:srgbClr val="273239"/>
                    </a:solidFill>
                    <a:effectLst/>
                    <a:latin typeface="Nunito" pitchFamily="2" charset="0"/>
                  </a:rPr>
                  <a:t>][j] = </a:t>
                </a:r>
                <a14:m>
                  <m:oMath xmlns:m="http://schemas.openxmlformats.org/officeDocument/2006/math">
                    <m:r>
                      <a:rPr lang="en-GB" b="0" i="1" smtClean="0">
                        <a:solidFill>
                          <a:srgbClr val="273239"/>
                        </a:solidFill>
                        <a:effectLst/>
                        <a:latin typeface="Cambria Math" panose="02040503050406030204" pitchFamily="18" charset="0"/>
                      </a:rPr>
                      <m:t>∞</m:t>
                    </m:r>
                  </m:oMath>
                </a14:m>
                <a:r>
                  <a:rPr lang="en-GB" b="0" i="1" dirty="0">
                    <a:solidFill>
                      <a:srgbClr val="273239"/>
                    </a:solidFill>
                    <a:effectLst/>
                    <a:latin typeface="Nunito" pitchFamily="2" charset="0"/>
                  </a:rPr>
                  <a:t> if there is no edge from </a:t>
                </a:r>
                <a:r>
                  <a:rPr lang="en-GB" b="1" i="1" dirty="0" err="1">
                    <a:solidFill>
                      <a:srgbClr val="273239"/>
                    </a:solidFill>
                    <a:effectLst/>
                    <a:latin typeface="Nunito" pitchFamily="2" charset="0"/>
                  </a:rPr>
                  <a:t>i</a:t>
                </a:r>
                <a:r>
                  <a:rPr lang="en-GB" b="0" i="1" dirty="0">
                    <a:solidFill>
                      <a:srgbClr val="273239"/>
                    </a:solidFill>
                    <a:effectLst/>
                    <a:latin typeface="Nunito" pitchFamily="2" charset="0"/>
                  </a:rPr>
                  <a:t> to </a:t>
                </a:r>
                <a:r>
                  <a:rPr lang="en-GB" b="1" i="1" dirty="0">
                    <a:solidFill>
                      <a:srgbClr val="273239"/>
                    </a:solidFill>
                    <a:effectLst/>
                    <a:latin typeface="Nunito" pitchFamily="2" charset="0"/>
                  </a:rPr>
                  <a:t>j.</a:t>
                </a:r>
                <a:endParaRPr lang="en-SE" dirty="0"/>
              </a:p>
            </p:txBody>
          </p:sp>
        </mc:Choice>
        <mc:Fallback xmlns="">
          <p:sp>
            <p:nvSpPr>
              <p:cNvPr id="3" name="Content Placeholder 2">
                <a:extLst>
                  <a:ext uri="{FF2B5EF4-FFF2-40B4-BE49-F238E27FC236}">
                    <a16:creationId xmlns:a16="http://schemas.microsoft.com/office/drawing/2014/main" id="{D16387D2-C41E-37C5-CA9F-B8CECE06169B}"/>
                  </a:ext>
                </a:extLst>
              </p:cNvPr>
              <p:cNvSpPr>
                <a:spLocks noGrp="1" noRot="1" noChangeAspect="1" noMove="1" noResize="1" noEditPoints="1" noAdjustHandles="1" noChangeArrowheads="1" noChangeShapeType="1" noTextEdit="1"/>
              </p:cNvSpPr>
              <p:nvPr>
                <p:ph idx="1"/>
              </p:nvPr>
            </p:nvSpPr>
            <p:spPr>
              <a:xfrm>
                <a:off x="457200" y="128199"/>
                <a:ext cx="8229600" cy="1632857"/>
              </a:xfrm>
              <a:blipFill>
                <a:blip r:embed="rId2"/>
                <a:stretch>
                  <a:fillRect l="-963" t="-2985" r="-1259"/>
                </a:stretch>
              </a:blipFill>
            </p:spPr>
            <p:txBody>
              <a:bodyPr/>
              <a:lstStyle/>
              <a:p>
                <a:r>
                  <a:rPr lang="en-SE">
                    <a:noFill/>
                  </a:rPr>
                  <a:t> </a:t>
                </a:r>
              </a:p>
            </p:txBody>
          </p:sp>
        </mc:Fallback>
      </mc:AlternateContent>
      <p:pic>
        <p:nvPicPr>
          <p:cNvPr id="4" name="Picture 3">
            <a:extLst>
              <a:ext uri="{FF2B5EF4-FFF2-40B4-BE49-F238E27FC236}">
                <a16:creationId xmlns:a16="http://schemas.microsoft.com/office/drawing/2014/main" id="{4698B389-391E-3333-9DA0-8D3AA782FE8A}"/>
              </a:ext>
            </a:extLst>
          </p:cNvPr>
          <p:cNvPicPr>
            <a:picLocks noChangeAspect="1"/>
          </p:cNvPicPr>
          <p:nvPr/>
        </p:nvPicPr>
        <p:blipFill>
          <a:blip r:embed="rId3"/>
          <a:stretch>
            <a:fillRect/>
          </a:stretch>
        </p:blipFill>
        <p:spPr>
          <a:xfrm>
            <a:off x="594261" y="1582739"/>
            <a:ext cx="7033680" cy="4873625"/>
          </a:xfrm>
          <a:prstGeom prst="rect">
            <a:avLst/>
          </a:prstGeom>
        </p:spPr>
      </p:pic>
      <p:pic>
        <p:nvPicPr>
          <p:cNvPr id="5" name="Picture 4">
            <a:extLst>
              <a:ext uri="{FF2B5EF4-FFF2-40B4-BE49-F238E27FC236}">
                <a16:creationId xmlns:a16="http://schemas.microsoft.com/office/drawing/2014/main" id="{3D80B631-821D-129B-8455-27A3539DBC9E}"/>
              </a:ext>
            </a:extLst>
          </p:cNvPr>
          <p:cNvPicPr>
            <a:picLocks noChangeAspect="1"/>
          </p:cNvPicPr>
          <p:nvPr/>
        </p:nvPicPr>
        <p:blipFill>
          <a:blip r:embed="rId4"/>
          <a:stretch>
            <a:fillRect/>
          </a:stretch>
        </p:blipFill>
        <p:spPr>
          <a:xfrm>
            <a:off x="6111882" y="4093029"/>
            <a:ext cx="3032118" cy="2764971"/>
          </a:xfrm>
          <a:prstGeom prst="rect">
            <a:avLst/>
          </a:prstGeom>
        </p:spPr>
      </p:pic>
      <mc:AlternateContent xmlns:mc="http://schemas.openxmlformats.org/markup-compatibility/2006" xmlns:a14="http://schemas.microsoft.com/office/drawing/2010/main">
        <mc:Choice Requires="a14">
          <p:graphicFrame>
            <p:nvGraphicFramePr>
              <p:cNvPr id="30" name="Table 8">
                <a:extLst>
                  <a:ext uri="{FF2B5EF4-FFF2-40B4-BE49-F238E27FC236}">
                    <a16:creationId xmlns:a16="http://schemas.microsoft.com/office/drawing/2014/main" id="{E975CF2C-C2E2-4AE3-BB0C-82E2D6E21621}"/>
                  </a:ext>
                </a:extLst>
              </p:cNvPr>
              <p:cNvGraphicFramePr>
                <a:graphicFrameLocks noGrp="1"/>
              </p:cNvGraphicFramePr>
              <p:nvPr>
                <p:extLst>
                  <p:ext uri="{D42A27DB-BD31-4B8C-83A1-F6EECF244321}">
                    <p14:modId xmlns:p14="http://schemas.microsoft.com/office/powerpoint/2010/main" val="843176023"/>
                  </p:ext>
                </p:extLst>
              </p:nvPr>
            </p:nvGraphicFramePr>
            <p:xfrm>
              <a:off x="2627974" y="2695932"/>
              <a:ext cx="3259644" cy="3219744"/>
            </p:xfrm>
            <a:graphic>
              <a:graphicData uri="http://schemas.openxmlformats.org/drawingml/2006/table">
                <a:tbl>
                  <a:tblPr firstRow="1" bandRow="1">
                    <a:tableStyleId>{5C22544A-7EE6-4342-B048-85BDC9FD1C3A}</a:tableStyleId>
                  </a:tblPr>
                  <a:tblGrid>
                    <a:gridCol w="543274">
                      <a:extLst>
                        <a:ext uri="{9D8B030D-6E8A-4147-A177-3AD203B41FA5}">
                          <a16:colId xmlns:a16="http://schemas.microsoft.com/office/drawing/2014/main" val="87882016"/>
                        </a:ext>
                      </a:extLst>
                    </a:gridCol>
                    <a:gridCol w="543274">
                      <a:extLst>
                        <a:ext uri="{9D8B030D-6E8A-4147-A177-3AD203B41FA5}">
                          <a16:colId xmlns:a16="http://schemas.microsoft.com/office/drawing/2014/main" val="2672372922"/>
                        </a:ext>
                      </a:extLst>
                    </a:gridCol>
                    <a:gridCol w="543274">
                      <a:extLst>
                        <a:ext uri="{9D8B030D-6E8A-4147-A177-3AD203B41FA5}">
                          <a16:colId xmlns:a16="http://schemas.microsoft.com/office/drawing/2014/main" val="2876599589"/>
                        </a:ext>
                      </a:extLst>
                    </a:gridCol>
                    <a:gridCol w="543274">
                      <a:extLst>
                        <a:ext uri="{9D8B030D-6E8A-4147-A177-3AD203B41FA5}">
                          <a16:colId xmlns:a16="http://schemas.microsoft.com/office/drawing/2014/main" val="1198770112"/>
                        </a:ext>
                      </a:extLst>
                    </a:gridCol>
                    <a:gridCol w="543274">
                      <a:extLst>
                        <a:ext uri="{9D8B030D-6E8A-4147-A177-3AD203B41FA5}">
                          <a16:colId xmlns:a16="http://schemas.microsoft.com/office/drawing/2014/main" val="3021353885"/>
                        </a:ext>
                      </a:extLst>
                    </a:gridCol>
                    <a:gridCol w="543274">
                      <a:extLst>
                        <a:ext uri="{9D8B030D-6E8A-4147-A177-3AD203B41FA5}">
                          <a16:colId xmlns:a16="http://schemas.microsoft.com/office/drawing/2014/main" val="2094097777"/>
                        </a:ext>
                      </a:extLst>
                    </a:gridCol>
                  </a:tblGrid>
                  <a:tr h="536424">
                    <a:tc>
                      <a:txBody>
                        <a:bodyPr/>
                        <a:lstStyle/>
                        <a:p>
                          <a:pPr algn="ctr"/>
                          <a:endParaRPr lang="en-US" sz="2900" dirty="0"/>
                        </a:p>
                      </a:txBody>
                      <a:tcPr marL="94663" marR="94663" marT="47332" marB="47332">
                        <a:solidFill>
                          <a:schemeClr val="accent1"/>
                        </a:solidFill>
                      </a:tcPr>
                    </a:tc>
                    <a:tc>
                      <a:txBody>
                        <a:bodyPr/>
                        <a:lstStyle/>
                        <a:p>
                          <a:pPr algn="ctr"/>
                          <a:r>
                            <a:rPr lang="en-US" sz="2900" dirty="0"/>
                            <a:t>A</a:t>
                          </a:r>
                        </a:p>
                      </a:txBody>
                      <a:tcPr marL="94663" marR="94663" marT="47332" marB="47332"/>
                    </a:tc>
                    <a:tc>
                      <a:txBody>
                        <a:bodyPr/>
                        <a:lstStyle/>
                        <a:p>
                          <a:pPr algn="ctr"/>
                          <a:r>
                            <a:rPr lang="en-US" sz="2900" dirty="0"/>
                            <a:t>B</a:t>
                          </a:r>
                        </a:p>
                      </a:txBody>
                      <a:tcPr marL="94663" marR="94663" marT="47332" marB="47332"/>
                    </a:tc>
                    <a:tc>
                      <a:txBody>
                        <a:bodyPr/>
                        <a:lstStyle/>
                        <a:p>
                          <a:pPr algn="ctr"/>
                          <a:r>
                            <a:rPr lang="en-US" sz="2900" dirty="0"/>
                            <a:t>C</a:t>
                          </a:r>
                        </a:p>
                      </a:txBody>
                      <a:tcPr marL="94663" marR="94663" marT="47332" marB="47332"/>
                    </a:tc>
                    <a:tc>
                      <a:txBody>
                        <a:bodyPr/>
                        <a:lstStyle/>
                        <a:p>
                          <a:pPr algn="ctr"/>
                          <a:r>
                            <a:rPr lang="en-US" sz="2900" dirty="0"/>
                            <a:t>D</a:t>
                          </a:r>
                        </a:p>
                      </a:txBody>
                      <a:tcPr marL="94663" marR="94663" marT="47332" marB="47332"/>
                    </a:tc>
                    <a:tc>
                      <a:txBody>
                        <a:bodyPr/>
                        <a:lstStyle/>
                        <a:p>
                          <a:pPr algn="ctr"/>
                          <a:r>
                            <a:rPr lang="en-US" sz="2900" dirty="0"/>
                            <a:t>E</a:t>
                          </a:r>
                        </a:p>
                      </a:txBody>
                      <a:tcPr marL="94663" marR="94663" marT="47332" marB="47332"/>
                    </a:tc>
                    <a:extLst>
                      <a:ext uri="{0D108BD9-81ED-4DB2-BD59-A6C34878D82A}">
                        <a16:rowId xmlns:a16="http://schemas.microsoft.com/office/drawing/2014/main" val="1856605516"/>
                      </a:ext>
                    </a:extLst>
                  </a:tr>
                  <a:tr h="536424">
                    <a:tc>
                      <a:txBody>
                        <a:bodyPr/>
                        <a:lstStyle/>
                        <a:p>
                          <a:pPr marL="0" algn="ctr" defTabSz="457200" rtl="0" eaLnBrk="1" latinLnBrk="0" hangingPunct="1"/>
                          <a:r>
                            <a:rPr lang="en-US" sz="2900" b="1" kern="1200" dirty="0">
                              <a:solidFill>
                                <a:schemeClr val="lt1"/>
                              </a:solidFill>
                              <a:latin typeface="+mn-lt"/>
                              <a:ea typeface="+mn-ea"/>
                              <a:cs typeface="+mn-cs"/>
                            </a:rPr>
                            <a:t>A</a:t>
                          </a:r>
                        </a:p>
                      </a:txBody>
                      <a:tcPr marL="94663" marR="94663" marT="47332" marB="47332">
                        <a:solidFill>
                          <a:schemeClr val="accent1"/>
                        </a:solidFill>
                      </a:tcPr>
                    </a:tc>
                    <a:tc>
                      <a:txBody>
                        <a:bodyPr/>
                        <a:lstStyle/>
                        <a:p>
                          <a:pPr algn="ctr"/>
                          <a:r>
                            <a:rPr lang="en-US" sz="2900" dirty="0"/>
                            <a:t>0</a:t>
                          </a:r>
                        </a:p>
                      </a:txBody>
                      <a:tcPr marL="94663" marR="94663" marT="47332" marB="47332"/>
                    </a:tc>
                    <a:tc>
                      <a:txBody>
                        <a:bodyPr/>
                        <a:lstStyle/>
                        <a:p>
                          <a:pPr algn="ctr"/>
                          <a:r>
                            <a:rPr lang="en-US" sz="2900" dirty="0"/>
                            <a:t>4</a:t>
                          </a:r>
                        </a:p>
                      </a:txBody>
                      <a:tcPr marL="94663" marR="94663" marT="47332" marB="47332"/>
                    </a:tc>
                    <a:tc>
                      <a:txBody>
                        <a:bodyPr/>
                        <a:lstStyle/>
                        <a:p>
                          <a:pPr algn="ctr"/>
                          <a14:m>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rPr>
                                  <m:t>∞</m:t>
                                </m:r>
                              </m:oMath>
                            </m:oMathPara>
                          </a14:m>
                          <a:endParaRPr lang="en-US" sz="2900" dirty="0"/>
                        </a:p>
                      </a:txBody>
                      <a:tcPr marL="94663" marR="94663" marT="47332" marB="47332"/>
                    </a:tc>
                    <a:tc>
                      <a:txBody>
                        <a:bodyPr/>
                        <a:lstStyle/>
                        <a:p>
                          <a:pPr algn="ctr"/>
                          <a:r>
                            <a:rPr lang="en-US" sz="2900" dirty="0"/>
                            <a:t>5</a:t>
                          </a:r>
                        </a:p>
                      </a:txBody>
                      <a:tcPr marL="94663" marR="94663" marT="47332" marB="47332"/>
                    </a:tc>
                    <a:tc>
                      <a:txBody>
                        <a:bodyPr/>
                        <a:lstStyle/>
                        <a:p>
                          <a:pPr algn="ctr"/>
                          <a14:m>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rPr>
                                  <m:t>∞</m:t>
                                </m:r>
                              </m:oMath>
                            </m:oMathPara>
                          </a14:m>
                          <a:endParaRPr lang="en-US" sz="2900" dirty="0"/>
                        </a:p>
                      </a:txBody>
                      <a:tcPr marL="94663" marR="94663" marT="47332" marB="47332"/>
                    </a:tc>
                    <a:extLst>
                      <a:ext uri="{0D108BD9-81ED-4DB2-BD59-A6C34878D82A}">
                        <a16:rowId xmlns:a16="http://schemas.microsoft.com/office/drawing/2014/main" val="2144217172"/>
                      </a:ext>
                    </a:extLst>
                  </a:tr>
                  <a:tr h="536424">
                    <a:tc>
                      <a:txBody>
                        <a:bodyPr/>
                        <a:lstStyle/>
                        <a:p>
                          <a:pPr marL="0" algn="ctr" defTabSz="457200" rtl="0" eaLnBrk="1" latinLnBrk="0" hangingPunct="1"/>
                          <a:r>
                            <a:rPr lang="en-US" sz="2900" b="1" kern="1200" dirty="0">
                              <a:solidFill>
                                <a:schemeClr val="lt1"/>
                              </a:solidFill>
                              <a:latin typeface="+mn-lt"/>
                              <a:ea typeface="+mn-ea"/>
                              <a:cs typeface="+mn-cs"/>
                            </a:rPr>
                            <a:t>B</a:t>
                          </a:r>
                        </a:p>
                      </a:txBody>
                      <a:tcPr marL="94663" marR="94663" marT="47332" marB="47332">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rPr>
                                  <m:t>∞</m:t>
                                </m:r>
                              </m:oMath>
                            </m:oMathPara>
                          </a14:m>
                          <a:endParaRPr lang="en-US" sz="2900" dirty="0"/>
                        </a:p>
                      </a:txBody>
                      <a:tcPr marL="94663" marR="94663" marT="47332" marB="47332"/>
                    </a:tc>
                    <a:tc>
                      <a:txBody>
                        <a:bodyPr/>
                        <a:lstStyle/>
                        <a:p>
                          <a:pPr algn="ctr"/>
                          <a:r>
                            <a:rPr lang="en-US" sz="2900" dirty="0"/>
                            <a:t>0</a:t>
                          </a:r>
                        </a:p>
                      </a:txBody>
                      <a:tcPr marL="94663" marR="94663" marT="47332" marB="47332"/>
                    </a:tc>
                    <a:tc>
                      <a:txBody>
                        <a:bodyPr/>
                        <a:lstStyle/>
                        <a:p>
                          <a:pPr algn="ctr"/>
                          <a:r>
                            <a:rPr lang="en-US" sz="2900" dirty="0"/>
                            <a:t>1</a:t>
                          </a:r>
                        </a:p>
                      </a:txBody>
                      <a:tcPr marL="94663" marR="94663" marT="47332" marB="47332"/>
                    </a:tc>
                    <a:tc>
                      <a:txBody>
                        <a:bodyPr/>
                        <a:lstStyle/>
                        <a:p>
                          <a:pPr algn="ctr"/>
                          <a14:m>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rPr>
                                  <m:t>∞</m:t>
                                </m:r>
                              </m:oMath>
                            </m:oMathPara>
                          </a14:m>
                          <a:endParaRPr lang="en-US" sz="2900" dirty="0"/>
                        </a:p>
                      </a:txBody>
                      <a:tcPr marL="94663" marR="94663" marT="47332" marB="47332"/>
                    </a:tc>
                    <a:tc>
                      <a:txBody>
                        <a:bodyPr/>
                        <a:lstStyle/>
                        <a:p>
                          <a:pPr algn="ctr"/>
                          <a:r>
                            <a:rPr lang="en-US" sz="2900" dirty="0"/>
                            <a:t>6</a:t>
                          </a:r>
                        </a:p>
                      </a:txBody>
                      <a:tcPr marL="94663" marR="94663" marT="47332" marB="47332"/>
                    </a:tc>
                    <a:extLst>
                      <a:ext uri="{0D108BD9-81ED-4DB2-BD59-A6C34878D82A}">
                        <a16:rowId xmlns:a16="http://schemas.microsoft.com/office/drawing/2014/main" val="1146920931"/>
                      </a:ext>
                    </a:extLst>
                  </a:tr>
                  <a:tr h="536424">
                    <a:tc>
                      <a:txBody>
                        <a:bodyPr/>
                        <a:lstStyle/>
                        <a:p>
                          <a:pPr marL="0" algn="ctr" defTabSz="457200" rtl="0" eaLnBrk="1" latinLnBrk="0" hangingPunct="1"/>
                          <a:r>
                            <a:rPr lang="en-US" sz="2900" b="1" kern="1200" dirty="0">
                              <a:solidFill>
                                <a:schemeClr val="lt1"/>
                              </a:solidFill>
                              <a:latin typeface="+mn-lt"/>
                              <a:ea typeface="+mn-ea"/>
                              <a:cs typeface="+mn-cs"/>
                            </a:rPr>
                            <a:t>C</a:t>
                          </a:r>
                        </a:p>
                      </a:txBody>
                      <a:tcPr marL="94663" marR="94663" marT="47332" marB="47332">
                        <a:solidFill>
                          <a:schemeClr val="accent1"/>
                        </a:solidFill>
                      </a:tcPr>
                    </a:tc>
                    <a:tc>
                      <a:txBody>
                        <a:bodyPr/>
                        <a:lstStyle/>
                        <a:p>
                          <a:pPr algn="ctr"/>
                          <a:r>
                            <a:rPr lang="en-US" sz="2900" dirty="0"/>
                            <a:t>2</a:t>
                          </a:r>
                        </a:p>
                      </a:txBody>
                      <a:tcPr marL="94663" marR="94663" marT="47332" marB="47332"/>
                    </a:tc>
                    <a:tc>
                      <a:txBody>
                        <a:bodyPr/>
                        <a:lstStyle/>
                        <a:p>
                          <a:pPr algn="ctr"/>
                          <a14:m>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rPr>
                                  <m:t>∞</m:t>
                                </m:r>
                              </m:oMath>
                            </m:oMathPara>
                          </a14:m>
                          <a:endParaRPr lang="en-US" sz="2900" dirty="0"/>
                        </a:p>
                      </a:txBody>
                      <a:tcPr marL="94663" marR="94663" marT="47332" marB="47332"/>
                    </a:tc>
                    <a:tc>
                      <a:txBody>
                        <a:bodyPr/>
                        <a:lstStyle/>
                        <a:p>
                          <a:pPr algn="ctr"/>
                          <a:r>
                            <a:rPr lang="en-US" sz="2900" dirty="0"/>
                            <a:t>0</a:t>
                          </a:r>
                        </a:p>
                      </a:txBody>
                      <a:tcPr marL="94663" marR="94663" marT="47332" marB="47332"/>
                    </a:tc>
                    <a:tc>
                      <a:txBody>
                        <a:bodyPr/>
                        <a:lstStyle/>
                        <a:p>
                          <a:pPr algn="ctr"/>
                          <a:r>
                            <a:rPr lang="en-US" sz="2900" dirty="0"/>
                            <a:t>3</a:t>
                          </a:r>
                        </a:p>
                      </a:txBody>
                      <a:tcPr marL="94663" marR="94663" marT="47332" marB="47332"/>
                    </a:tc>
                    <a:tc>
                      <a:txBody>
                        <a:bodyPr/>
                        <a:lstStyle/>
                        <a:p>
                          <a:pPr algn="ctr"/>
                          <a14:m>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rPr>
                                  <m:t>∞</m:t>
                                </m:r>
                              </m:oMath>
                            </m:oMathPara>
                          </a14:m>
                          <a:endParaRPr lang="en-US" sz="2900" dirty="0"/>
                        </a:p>
                      </a:txBody>
                      <a:tcPr marL="94663" marR="94663" marT="47332" marB="47332"/>
                    </a:tc>
                    <a:extLst>
                      <a:ext uri="{0D108BD9-81ED-4DB2-BD59-A6C34878D82A}">
                        <a16:rowId xmlns:a16="http://schemas.microsoft.com/office/drawing/2014/main" val="2695006252"/>
                      </a:ext>
                    </a:extLst>
                  </a:tr>
                  <a:tr h="536424">
                    <a:tc>
                      <a:txBody>
                        <a:bodyPr/>
                        <a:lstStyle/>
                        <a:p>
                          <a:pPr marL="0" algn="ctr" defTabSz="457200" rtl="0" eaLnBrk="1" latinLnBrk="0" hangingPunct="1"/>
                          <a:r>
                            <a:rPr lang="en-US" sz="2900" b="1" kern="1200" dirty="0">
                              <a:solidFill>
                                <a:schemeClr val="lt1"/>
                              </a:solidFill>
                              <a:latin typeface="+mn-lt"/>
                              <a:ea typeface="+mn-ea"/>
                              <a:cs typeface="+mn-cs"/>
                            </a:rPr>
                            <a:t>D</a:t>
                          </a:r>
                        </a:p>
                      </a:txBody>
                      <a:tcPr marL="94663" marR="94663" marT="47332" marB="47332">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rPr>
                                  <m:t>∞</m:t>
                                </m:r>
                              </m:oMath>
                            </m:oMathPara>
                          </a14:m>
                          <a:endParaRPr lang="en-US" sz="2900" dirty="0"/>
                        </a:p>
                      </a:txBody>
                      <a:tcPr marL="94663" marR="94663" marT="47332" marB="47332"/>
                    </a:tc>
                    <a:tc>
                      <a:txBody>
                        <a:bodyPr/>
                        <a:lstStyle/>
                        <a:p>
                          <a:pPr algn="ctr"/>
                          <a14:m>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rPr>
                                  <m:t>∞</m:t>
                                </m:r>
                              </m:oMath>
                            </m:oMathPara>
                          </a14:m>
                          <a:endParaRPr lang="en-US" sz="2900" dirty="0"/>
                        </a:p>
                      </a:txBody>
                      <a:tcPr marL="94663" marR="94663" marT="47332" marB="47332"/>
                    </a:tc>
                    <a:tc>
                      <a:txBody>
                        <a:bodyPr/>
                        <a:lstStyle/>
                        <a:p>
                          <a:pPr algn="ctr"/>
                          <a:r>
                            <a:rPr lang="en-US" sz="2900" dirty="0"/>
                            <a:t>1</a:t>
                          </a:r>
                        </a:p>
                      </a:txBody>
                      <a:tcPr marL="94663" marR="94663" marT="47332" marB="47332"/>
                    </a:tc>
                    <a:tc>
                      <a:txBody>
                        <a:bodyPr/>
                        <a:lstStyle/>
                        <a:p>
                          <a:pPr algn="ctr"/>
                          <a:r>
                            <a:rPr lang="en-US" sz="2900" dirty="0"/>
                            <a:t>0</a:t>
                          </a:r>
                        </a:p>
                      </a:txBody>
                      <a:tcPr marL="94663" marR="94663" marT="47332" marB="47332"/>
                    </a:tc>
                    <a:tc>
                      <a:txBody>
                        <a:bodyPr/>
                        <a:lstStyle/>
                        <a:p>
                          <a:pPr algn="ctr"/>
                          <a:r>
                            <a:rPr lang="en-US" sz="2900" dirty="0"/>
                            <a:t>2</a:t>
                          </a:r>
                        </a:p>
                      </a:txBody>
                      <a:tcPr marL="94663" marR="94663" marT="47332" marB="47332"/>
                    </a:tc>
                    <a:extLst>
                      <a:ext uri="{0D108BD9-81ED-4DB2-BD59-A6C34878D82A}">
                        <a16:rowId xmlns:a16="http://schemas.microsoft.com/office/drawing/2014/main" val="1811768096"/>
                      </a:ext>
                    </a:extLst>
                  </a:tr>
                  <a:tr h="536424">
                    <a:tc>
                      <a:txBody>
                        <a:bodyPr/>
                        <a:lstStyle/>
                        <a:p>
                          <a:pPr marL="0" algn="ctr" defTabSz="457200" rtl="0" eaLnBrk="1" latinLnBrk="0" hangingPunct="1"/>
                          <a:r>
                            <a:rPr lang="en-US" sz="2900" b="1" kern="1200" dirty="0">
                              <a:solidFill>
                                <a:schemeClr val="lt1"/>
                              </a:solidFill>
                              <a:latin typeface="+mn-lt"/>
                              <a:ea typeface="+mn-ea"/>
                              <a:cs typeface="+mn-cs"/>
                            </a:rPr>
                            <a:t>E</a:t>
                          </a:r>
                        </a:p>
                      </a:txBody>
                      <a:tcPr marL="94663" marR="94663" marT="47332" marB="47332">
                        <a:solidFill>
                          <a:schemeClr val="accent1"/>
                        </a:solidFill>
                      </a:tcPr>
                    </a:tc>
                    <a:tc>
                      <a:txBody>
                        <a:bodyPr/>
                        <a:lstStyle/>
                        <a:p>
                          <a:pPr algn="ctr"/>
                          <a:r>
                            <a:rPr lang="en-US" sz="2900" dirty="0"/>
                            <a:t>1</a:t>
                          </a:r>
                        </a:p>
                      </a:txBody>
                      <a:tcPr marL="94663" marR="94663" marT="47332" marB="47332"/>
                    </a:tc>
                    <a:tc>
                      <a:txBody>
                        <a:bodyPr/>
                        <a:lstStyle/>
                        <a:p>
                          <a:pPr algn="ctr"/>
                          <a14:m>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rPr>
                                  <m:t>∞</m:t>
                                </m:r>
                              </m:oMath>
                            </m:oMathPara>
                          </a14:m>
                          <a:endParaRPr lang="en-US" sz="2900" dirty="0"/>
                        </a:p>
                      </a:txBody>
                      <a:tcPr marL="94663" marR="94663" marT="47332" marB="47332"/>
                    </a:tc>
                    <a:tc>
                      <a:txBody>
                        <a:bodyPr/>
                        <a:lstStyle/>
                        <a:p>
                          <a:pPr algn="ctr"/>
                          <a14:m>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rPr>
                                  <m:t>∞</m:t>
                                </m:r>
                              </m:oMath>
                            </m:oMathPara>
                          </a14:m>
                          <a:endParaRPr lang="en-US" sz="2900" dirty="0"/>
                        </a:p>
                      </a:txBody>
                      <a:tcPr marL="94663" marR="94663" marT="47332" marB="47332"/>
                    </a:tc>
                    <a:tc>
                      <a:txBody>
                        <a:bodyPr/>
                        <a:lstStyle/>
                        <a:p>
                          <a:pPr algn="ctr"/>
                          <a:r>
                            <a:rPr lang="en-US" sz="2900" dirty="0"/>
                            <a:t>4</a:t>
                          </a:r>
                        </a:p>
                      </a:txBody>
                      <a:tcPr marL="94663" marR="94663" marT="47332" marB="47332"/>
                    </a:tc>
                    <a:tc>
                      <a:txBody>
                        <a:bodyPr/>
                        <a:lstStyle/>
                        <a:p>
                          <a:pPr algn="ctr"/>
                          <a:r>
                            <a:rPr lang="en-US" sz="2900" dirty="0"/>
                            <a:t>0</a:t>
                          </a:r>
                        </a:p>
                      </a:txBody>
                      <a:tcPr marL="94663" marR="94663" marT="47332" marB="47332"/>
                    </a:tc>
                    <a:extLst>
                      <a:ext uri="{0D108BD9-81ED-4DB2-BD59-A6C34878D82A}">
                        <a16:rowId xmlns:a16="http://schemas.microsoft.com/office/drawing/2014/main" val="1189046981"/>
                      </a:ext>
                    </a:extLst>
                  </a:tr>
                </a:tbl>
              </a:graphicData>
            </a:graphic>
          </p:graphicFrame>
        </mc:Choice>
        <mc:Fallback xmlns="">
          <p:graphicFrame>
            <p:nvGraphicFramePr>
              <p:cNvPr id="30" name="Table 8">
                <a:extLst>
                  <a:ext uri="{FF2B5EF4-FFF2-40B4-BE49-F238E27FC236}">
                    <a16:creationId xmlns:a16="http://schemas.microsoft.com/office/drawing/2014/main" id="{E975CF2C-C2E2-4AE3-BB0C-82E2D6E21621}"/>
                  </a:ext>
                </a:extLst>
              </p:cNvPr>
              <p:cNvGraphicFramePr>
                <a:graphicFrameLocks noGrp="1"/>
              </p:cNvGraphicFramePr>
              <p:nvPr>
                <p:extLst>
                  <p:ext uri="{D42A27DB-BD31-4B8C-83A1-F6EECF244321}">
                    <p14:modId xmlns:p14="http://schemas.microsoft.com/office/powerpoint/2010/main" val="843176023"/>
                  </p:ext>
                </p:extLst>
              </p:nvPr>
            </p:nvGraphicFramePr>
            <p:xfrm>
              <a:off x="2627974" y="2695932"/>
              <a:ext cx="3259644" cy="3219744"/>
            </p:xfrm>
            <a:graphic>
              <a:graphicData uri="http://schemas.openxmlformats.org/drawingml/2006/table">
                <a:tbl>
                  <a:tblPr firstRow="1" bandRow="1">
                    <a:tableStyleId>{5C22544A-7EE6-4342-B048-85BDC9FD1C3A}</a:tableStyleId>
                  </a:tblPr>
                  <a:tblGrid>
                    <a:gridCol w="543274">
                      <a:extLst>
                        <a:ext uri="{9D8B030D-6E8A-4147-A177-3AD203B41FA5}">
                          <a16:colId xmlns:a16="http://schemas.microsoft.com/office/drawing/2014/main" val="87882016"/>
                        </a:ext>
                      </a:extLst>
                    </a:gridCol>
                    <a:gridCol w="543274">
                      <a:extLst>
                        <a:ext uri="{9D8B030D-6E8A-4147-A177-3AD203B41FA5}">
                          <a16:colId xmlns:a16="http://schemas.microsoft.com/office/drawing/2014/main" val="2672372922"/>
                        </a:ext>
                      </a:extLst>
                    </a:gridCol>
                    <a:gridCol w="543274">
                      <a:extLst>
                        <a:ext uri="{9D8B030D-6E8A-4147-A177-3AD203B41FA5}">
                          <a16:colId xmlns:a16="http://schemas.microsoft.com/office/drawing/2014/main" val="2876599589"/>
                        </a:ext>
                      </a:extLst>
                    </a:gridCol>
                    <a:gridCol w="543274">
                      <a:extLst>
                        <a:ext uri="{9D8B030D-6E8A-4147-A177-3AD203B41FA5}">
                          <a16:colId xmlns:a16="http://schemas.microsoft.com/office/drawing/2014/main" val="1198770112"/>
                        </a:ext>
                      </a:extLst>
                    </a:gridCol>
                    <a:gridCol w="543274">
                      <a:extLst>
                        <a:ext uri="{9D8B030D-6E8A-4147-A177-3AD203B41FA5}">
                          <a16:colId xmlns:a16="http://schemas.microsoft.com/office/drawing/2014/main" val="3021353885"/>
                        </a:ext>
                      </a:extLst>
                    </a:gridCol>
                    <a:gridCol w="543274">
                      <a:extLst>
                        <a:ext uri="{9D8B030D-6E8A-4147-A177-3AD203B41FA5}">
                          <a16:colId xmlns:a16="http://schemas.microsoft.com/office/drawing/2014/main" val="2094097777"/>
                        </a:ext>
                      </a:extLst>
                    </a:gridCol>
                  </a:tblGrid>
                  <a:tr h="536624">
                    <a:tc>
                      <a:txBody>
                        <a:bodyPr/>
                        <a:lstStyle/>
                        <a:p>
                          <a:pPr algn="ctr"/>
                          <a:endParaRPr lang="en-US" sz="2900" dirty="0"/>
                        </a:p>
                      </a:txBody>
                      <a:tcPr marL="94663" marR="94663" marT="47332" marB="47332">
                        <a:solidFill>
                          <a:schemeClr val="accent1"/>
                        </a:solidFill>
                      </a:tcPr>
                    </a:tc>
                    <a:tc>
                      <a:txBody>
                        <a:bodyPr/>
                        <a:lstStyle/>
                        <a:p>
                          <a:pPr algn="ctr"/>
                          <a:r>
                            <a:rPr lang="en-US" sz="2900" dirty="0"/>
                            <a:t>A</a:t>
                          </a:r>
                        </a:p>
                      </a:txBody>
                      <a:tcPr marL="94663" marR="94663" marT="47332" marB="47332"/>
                    </a:tc>
                    <a:tc>
                      <a:txBody>
                        <a:bodyPr/>
                        <a:lstStyle/>
                        <a:p>
                          <a:pPr algn="ctr"/>
                          <a:r>
                            <a:rPr lang="en-US" sz="2900" dirty="0"/>
                            <a:t>B</a:t>
                          </a:r>
                        </a:p>
                      </a:txBody>
                      <a:tcPr marL="94663" marR="94663" marT="47332" marB="47332"/>
                    </a:tc>
                    <a:tc>
                      <a:txBody>
                        <a:bodyPr/>
                        <a:lstStyle/>
                        <a:p>
                          <a:pPr algn="ctr"/>
                          <a:r>
                            <a:rPr lang="en-US" sz="2900" dirty="0"/>
                            <a:t>C</a:t>
                          </a:r>
                        </a:p>
                      </a:txBody>
                      <a:tcPr marL="94663" marR="94663" marT="47332" marB="47332"/>
                    </a:tc>
                    <a:tc>
                      <a:txBody>
                        <a:bodyPr/>
                        <a:lstStyle/>
                        <a:p>
                          <a:pPr algn="ctr"/>
                          <a:r>
                            <a:rPr lang="en-US" sz="2900" dirty="0"/>
                            <a:t>D</a:t>
                          </a:r>
                        </a:p>
                      </a:txBody>
                      <a:tcPr marL="94663" marR="94663" marT="47332" marB="47332"/>
                    </a:tc>
                    <a:tc>
                      <a:txBody>
                        <a:bodyPr/>
                        <a:lstStyle/>
                        <a:p>
                          <a:pPr algn="ctr"/>
                          <a:r>
                            <a:rPr lang="en-US" sz="2900" dirty="0"/>
                            <a:t>E</a:t>
                          </a:r>
                        </a:p>
                      </a:txBody>
                      <a:tcPr marL="94663" marR="94663" marT="47332" marB="47332"/>
                    </a:tc>
                    <a:extLst>
                      <a:ext uri="{0D108BD9-81ED-4DB2-BD59-A6C34878D82A}">
                        <a16:rowId xmlns:a16="http://schemas.microsoft.com/office/drawing/2014/main" val="1856605516"/>
                      </a:ext>
                    </a:extLst>
                  </a:tr>
                  <a:tr h="536624">
                    <a:tc>
                      <a:txBody>
                        <a:bodyPr/>
                        <a:lstStyle/>
                        <a:p>
                          <a:pPr marL="0" algn="ctr" defTabSz="457200" rtl="0" eaLnBrk="1" latinLnBrk="0" hangingPunct="1"/>
                          <a:r>
                            <a:rPr lang="en-US" sz="2900" b="1" kern="1200" dirty="0">
                              <a:solidFill>
                                <a:schemeClr val="lt1"/>
                              </a:solidFill>
                              <a:latin typeface="+mn-lt"/>
                              <a:ea typeface="+mn-ea"/>
                              <a:cs typeface="+mn-cs"/>
                            </a:rPr>
                            <a:t>A</a:t>
                          </a:r>
                        </a:p>
                      </a:txBody>
                      <a:tcPr marL="94663" marR="94663" marT="47332" marB="47332">
                        <a:solidFill>
                          <a:schemeClr val="accent1"/>
                        </a:solidFill>
                      </a:tcPr>
                    </a:tc>
                    <a:tc>
                      <a:txBody>
                        <a:bodyPr/>
                        <a:lstStyle/>
                        <a:p>
                          <a:pPr algn="ctr"/>
                          <a:r>
                            <a:rPr lang="en-US" sz="2900" dirty="0"/>
                            <a:t>0</a:t>
                          </a:r>
                        </a:p>
                      </a:txBody>
                      <a:tcPr marL="94663" marR="94663" marT="47332" marB="47332"/>
                    </a:tc>
                    <a:tc>
                      <a:txBody>
                        <a:bodyPr/>
                        <a:lstStyle/>
                        <a:p>
                          <a:pPr algn="ctr"/>
                          <a:r>
                            <a:rPr lang="en-US" sz="2900" dirty="0"/>
                            <a:t>4</a:t>
                          </a:r>
                        </a:p>
                      </a:txBody>
                      <a:tcPr marL="94663" marR="94663" marT="47332" marB="47332"/>
                    </a:tc>
                    <a:tc>
                      <a:txBody>
                        <a:bodyPr/>
                        <a:lstStyle/>
                        <a:p>
                          <a:endParaRPr lang="en-SE"/>
                        </a:p>
                      </a:txBody>
                      <a:tcPr marL="94663" marR="94663" marT="47332" marB="47332">
                        <a:blipFill>
                          <a:blip r:embed="rId5"/>
                          <a:stretch>
                            <a:fillRect l="-302247" t="-110227" r="-204494" b="-434091"/>
                          </a:stretch>
                        </a:blipFill>
                      </a:tcPr>
                    </a:tc>
                    <a:tc>
                      <a:txBody>
                        <a:bodyPr/>
                        <a:lstStyle/>
                        <a:p>
                          <a:pPr algn="ctr"/>
                          <a:r>
                            <a:rPr lang="en-US" sz="2900" dirty="0"/>
                            <a:t>5</a:t>
                          </a:r>
                        </a:p>
                      </a:txBody>
                      <a:tcPr marL="94663" marR="94663" marT="47332" marB="47332"/>
                    </a:tc>
                    <a:tc>
                      <a:txBody>
                        <a:bodyPr/>
                        <a:lstStyle/>
                        <a:p>
                          <a:endParaRPr lang="en-SE"/>
                        </a:p>
                      </a:txBody>
                      <a:tcPr marL="94663" marR="94663" marT="47332" marB="47332">
                        <a:blipFill>
                          <a:blip r:embed="rId5"/>
                          <a:stretch>
                            <a:fillRect l="-502247" t="-110227" r="-4494" b="-434091"/>
                          </a:stretch>
                        </a:blipFill>
                      </a:tcPr>
                    </a:tc>
                    <a:extLst>
                      <a:ext uri="{0D108BD9-81ED-4DB2-BD59-A6C34878D82A}">
                        <a16:rowId xmlns:a16="http://schemas.microsoft.com/office/drawing/2014/main" val="2144217172"/>
                      </a:ext>
                    </a:extLst>
                  </a:tr>
                  <a:tr h="536624">
                    <a:tc>
                      <a:txBody>
                        <a:bodyPr/>
                        <a:lstStyle/>
                        <a:p>
                          <a:pPr marL="0" algn="ctr" defTabSz="457200" rtl="0" eaLnBrk="1" latinLnBrk="0" hangingPunct="1"/>
                          <a:r>
                            <a:rPr lang="en-US" sz="2900" b="1" kern="1200" dirty="0">
                              <a:solidFill>
                                <a:schemeClr val="lt1"/>
                              </a:solidFill>
                              <a:latin typeface="+mn-lt"/>
                              <a:ea typeface="+mn-ea"/>
                              <a:cs typeface="+mn-cs"/>
                            </a:rPr>
                            <a:t>B</a:t>
                          </a:r>
                        </a:p>
                      </a:txBody>
                      <a:tcPr marL="94663" marR="94663" marT="47332" marB="47332">
                        <a:solidFill>
                          <a:schemeClr val="accent1"/>
                        </a:solidFill>
                      </a:tcPr>
                    </a:tc>
                    <a:tc>
                      <a:txBody>
                        <a:bodyPr/>
                        <a:lstStyle/>
                        <a:p>
                          <a:endParaRPr lang="en-SE"/>
                        </a:p>
                      </a:txBody>
                      <a:tcPr marL="94663" marR="94663" marT="47332" marB="47332">
                        <a:blipFill>
                          <a:blip r:embed="rId5"/>
                          <a:stretch>
                            <a:fillRect l="-101124" t="-207865" r="-405618" b="-329213"/>
                          </a:stretch>
                        </a:blipFill>
                      </a:tcPr>
                    </a:tc>
                    <a:tc>
                      <a:txBody>
                        <a:bodyPr/>
                        <a:lstStyle/>
                        <a:p>
                          <a:pPr algn="ctr"/>
                          <a:r>
                            <a:rPr lang="en-US" sz="2900" dirty="0"/>
                            <a:t>0</a:t>
                          </a:r>
                        </a:p>
                      </a:txBody>
                      <a:tcPr marL="94663" marR="94663" marT="47332" marB="47332"/>
                    </a:tc>
                    <a:tc>
                      <a:txBody>
                        <a:bodyPr/>
                        <a:lstStyle/>
                        <a:p>
                          <a:pPr algn="ctr"/>
                          <a:r>
                            <a:rPr lang="en-US" sz="2900" dirty="0"/>
                            <a:t>1</a:t>
                          </a:r>
                        </a:p>
                      </a:txBody>
                      <a:tcPr marL="94663" marR="94663" marT="47332" marB="47332"/>
                    </a:tc>
                    <a:tc>
                      <a:txBody>
                        <a:bodyPr/>
                        <a:lstStyle/>
                        <a:p>
                          <a:endParaRPr lang="en-SE"/>
                        </a:p>
                      </a:txBody>
                      <a:tcPr marL="94663" marR="94663" marT="47332" marB="47332">
                        <a:blipFill>
                          <a:blip r:embed="rId5"/>
                          <a:stretch>
                            <a:fillRect l="-402247" t="-207865" r="-104494" b="-329213"/>
                          </a:stretch>
                        </a:blipFill>
                      </a:tcPr>
                    </a:tc>
                    <a:tc>
                      <a:txBody>
                        <a:bodyPr/>
                        <a:lstStyle/>
                        <a:p>
                          <a:pPr algn="ctr"/>
                          <a:r>
                            <a:rPr lang="en-US" sz="2900" dirty="0"/>
                            <a:t>6</a:t>
                          </a:r>
                        </a:p>
                      </a:txBody>
                      <a:tcPr marL="94663" marR="94663" marT="47332" marB="47332"/>
                    </a:tc>
                    <a:extLst>
                      <a:ext uri="{0D108BD9-81ED-4DB2-BD59-A6C34878D82A}">
                        <a16:rowId xmlns:a16="http://schemas.microsoft.com/office/drawing/2014/main" val="1146920931"/>
                      </a:ext>
                    </a:extLst>
                  </a:tr>
                  <a:tr h="536624">
                    <a:tc>
                      <a:txBody>
                        <a:bodyPr/>
                        <a:lstStyle/>
                        <a:p>
                          <a:pPr marL="0" algn="ctr" defTabSz="457200" rtl="0" eaLnBrk="1" latinLnBrk="0" hangingPunct="1"/>
                          <a:r>
                            <a:rPr lang="en-US" sz="2900" b="1" kern="1200" dirty="0">
                              <a:solidFill>
                                <a:schemeClr val="lt1"/>
                              </a:solidFill>
                              <a:latin typeface="+mn-lt"/>
                              <a:ea typeface="+mn-ea"/>
                              <a:cs typeface="+mn-cs"/>
                            </a:rPr>
                            <a:t>C</a:t>
                          </a:r>
                        </a:p>
                      </a:txBody>
                      <a:tcPr marL="94663" marR="94663" marT="47332" marB="47332">
                        <a:solidFill>
                          <a:schemeClr val="accent1"/>
                        </a:solidFill>
                      </a:tcPr>
                    </a:tc>
                    <a:tc>
                      <a:txBody>
                        <a:bodyPr/>
                        <a:lstStyle/>
                        <a:p>
                          <a:pPr algn="ctr"/>
                          <a:r>
                            <a:rPr lang="en-US" sz="2900" dirty="0"/>
                            <a:t>2</a:t>
                          </a:r>
                        </a:p>
                      </a:txBody>
                      <a:tcPr marL="94663" marR="94663" marT="47332" marB="47332"/>
                    </a:tc>
                    <a:tc>
                      <a:txBody>
                        <a:bodyPr/>
                        <a:lstStyle/>
                        <a:p>
                          <a:endParaRPr lang="en-SE"/>
                        </a:p>
                      </a:txBody>
                      <a:tcPr marL="94663" marR="94663" marT="47332" marB="47332">
                        <a:blipFill>
                          <a:blip r:embed="rId5"/>
                          <a:stretch>
                            <a:fillRect l="-198889" t="-311364" r="-301111" b="-232955"/>
                          </a:stretch>
                        </a:blipFill>
                      </a:tcPr>
                    </a:tc>
                    <a:tc>
                      <a:txBody>
                        <a:bodyPr/>
                        <a:lstStyle/>
                        <a:p>
                          <a:pPr algn="ctr"/>
                          <a:r>
                            <a:rPr lang="en-US" sz="2900" dirty="0"/>
                            <a:t>0</a:t>
                          </a:r>
                        </a:p>
                      </a:txBody>
                      <a:tcPr marL="94663" marR="94663" marT="47332" marB="47332"/>
                    </a:tc>
                    <a:tc>
                      <a:txBody>
                        <a:bodyPr/>
                        <a:lstStyle/>
                        <a:p>
                          <a:pPr algn="ctr"/>
                          <a:r>
                            <a:rPr lang="en-US" sz="2900" dirty="0"/>
                            <a:t>3</a:t>
                          </a:r>
                        </a:p>
                      </a:txBody>
                      <a:tcPr marL="94663" marR="94663" marT="47332" marB="47332"/>
                    </a:tc>
                    <a:tc>
                      <a:txBody>
                        <a:bodyPr/>
                        <a:lstStyle/>
                        <a:p>
                          <a:endParaRPr lang="en-SE"/>
                        </a:p>
                      </a:txBody>
                      <a:tcPr marL="94663" marR="94663" marT="47332" marB="47332">
                        <a:blipFill>
                          <a:blip r:embed="rId5"/>
                          <a:stretch>
                            <a:fillRect l="-502247" t="-311364" r="-4494" b="-232955"/>
                          </a:stretch>
                        </a:blipFill>
                      </a:tcPr>
                    </a:tc>
                    <a:extLst>
                      <a:ext uri="{0D108BD9-81ED-4DB2-BD59-A6C34878D82A}">
                        <a16:rowId xmlns:a16="http://schemas.microsoft.com/office/drawing/2014/main" val="2695006252"/>
                      </a:ext>
                    </a:extLst>
                  </a:tr>
                  <a:tr h="536624">
                    <a:tc>
                      <a:txBody>
                        <a:bodyPr/>
                        <a:lstStyle/>
                        <a:p>
                          <a:pPr marL="0" algn="ctr" defTabSz="457200" rtl="0" eaLnBrk="1" latinLnBrk="0" hangingPunct="1"/>
                          <a:r>
                            <a:rPr lang="en-US" sz="2900" b="1" kern="1200" dirty="0">
                              <a:solidFill>
                                <a:schemeClr val="lt1"/>
                              </a:solidFill>
                              <a:latin typeface="+mn-lt"/>
                              <a:ea typeface="+mn-ea"/>
                              <a:cs typeface="+mn-cs"/>
                            </a:rPr>
                            <a:t>D</a:t>
                          </a:r>
                        </a:p>
                      </a:txBody>
                      <a:tcPr marL="94663" marR="94663" marT="47332" marB="47332">
                        <a:solidFill>
                          <a:schemeClr val="accent1"/>
                        </a:solidFill>
                      </a:tcPr>
                    </a:tc>
                    <a:tc>
                      <a:txBody>
                        <a:bodyPr/>
                        <a:lstStyle/>
                        <a:p>
                          <a:endParaRPr lang="en-SE"/>
                        </a:p>
                      </a:txBody>
                      <a:tcPr marL="94663" marR="94663" marT="47332" marB="47332">
                        <a:blipFill>
                          <a:blip r:embed="rId5"/>
                          <a:stretch>
                            <a:fillRect l="-101124" t="-411364" r="-405618" b="-132955"/>
                          </a:stretch>
                        </a:blipFill>
                      </a:tcPr>
                    </a:tc>
                    <a:tc>
                      <a:txBody>
                        <a:bodyPr/>
                        <a:lstStyle/>
                        <a:p>
                          <a:endParaRPr lang="en-SE"/>
                        </a:p>
                      </a:txBody>
                      <a:tcPr marL="94663" marR="94663" marT="47332" marB="47332">
                        <a:blipFill>
                          <a:blip r:embed="rId5"/>
                          <a:stretch>
                            <a:fillRect l="-198889" t="-411364" r="-301111" b="-132955"/>
                          </a:stretch>
                        </a:blipFill>
                      </a:tcPr>
                    </a:tc>
                    <a:tc>
                      <a:txBody>
                        <a:bodyPr/>
                        <a:lstStyle/>
                        <a:p>
                          <a:pPr algn="ctr"/>
                          <a:r>
                            <a:rPr lang="en-US" sz="2900" dirty="0"/>
                            <a:t>1</a:t>
                          </a:r>
                        </a:p>
                      </a:txBody>
                      <a:tcPr marL="94663" marR="94663" marT="47332" marB="47332"/>
                    </a:tc>
                    <a:tc>
                      <a:txBody>
                        <a:bodyPr/>
                        <a:lstStyle/>
                        <a:p>
                          <a:pPr algn="ctr"/>
                          <a:r>
                            <a:rPr lang="en-US" sz="2900" dirty="0"/>
                            <a:t>0</a:t>
                          </a:r>
                        </a:p>
                      </a:txBody>
                      <a:tcPr marL="94663" marR="94663" marT="47332" marB="47332"/>
                    </a:tc>
                    <a:tc>
                      <a:txBody>
                        <a:bodyPr/>
                        <a:lstStyle/>
                        <a:p>
                          <a:pPr algn="ctr"/>
                          <a:r>
                            <a:rPr lang="en-US" sz="2900" dirty="0"/>
                            <a:t>2</a:t>
                          </a:r>
                        </a:p>
                      </a:txBody>
                      <a:tcPr marL="94663" marR="94663" marT="47332" marB="47332"/>
                    </a:tc>
                    <a:extLst>
                      <a:ext uri="{0D108BD9-81ED-4DB2-BD59-A6C34878D82A}">
                        <a16:rowId xmlns:a16="http://schemas.microsoft.com/office/drawing/2014/main" val="1811768096"/>
                      </a:ext>
                    </a:extLst>
                  </a:tr>
                  <a:tr h="536624">
                    <a:tc>
                      <a:txBody>
                        <a:bodyPr/>
                        <a:lstStyle/>
                        <a:p>
                          <a:pPr marL="0" algn="ctr" defTabSz="457200" rtl="0" eaLnBrk="1" latinLnBrk="0" hangingPunct="1"/>
                          <a:r>
                            <a:rPr lang="en-US" sz="2900" b="1" kern="1200" dirty="0">
                              <a:solidFill>
                                <a:schemeClr val="lt1"/>
                              </a:solidFill>
                              <a:latin typeface="+mn-lt"/>
                              <a:ea typeface="+mn-ea"/>
                              <a:cs typeface="+mn-cs"/>
                            </a:rPr>
                            <a:t>E</a:t>
                          </a:r>
                        </a:p>
                      </a:txBody>
                      <a:tcPr marL="94663" marR="94663" marT="47332" marB="47332">
                        <a:solidFill>
                          <a:schemeClr val="accent1"/>
                        </a:solidFill>
                      </a:tcPr>
                    </a:tc>
                    <a:tc>
                      <a:txBody>
                        <a:bodyPr/>
                        <a:lstStyle/>
                        <a:p>
                          <a:pPr algn="ctr"/>
                          <a:r>
                            <a:rPr lang="en-US" sz="2900" dirty="0"/>
                            <a:t>1</a:t>
                          </a:r>
                        </a:p>
                      </a:txBody>
                      <a:tcPr marL="94663" marR="94663" marT="47332" marB="47332"/>
                    </a:tc>
                    <a:tc>
                      <a:txBody>
                        <a:bodyPr/>
                        <a:lstStyle/>
                        <a:p>
                          <a:endParaRPr lang="en-SE"/>
                        </a:p>
                      </a:txBody>
                      <a:tcPr marL="94663" marR="94663" marT="47332" marB="47332">
                        <a:blipFill>
                          <a:blip r:embed="rId5"/>
                          <a:stretch>
                            <a:fillRect l="-198889" t="-511364" r="-301111" b="-32955"/>
                          </a:stretch>
                        </a:blipFill>
                      </a:tcPr>
                    </a:tc>
                    <a:tc>
                      <a:txBody>
                        <a:bodyPr/>
                        <a:lstStyle/>
                        <a:p>
                          <a:endParaRPr lang="en-SE"/>
                        </a:p>
                      </a:txBody>
                      <a:tcPr marL="94663" marR="94663" marT="47332" marB="47332">
                        <a:blipFill>
                          <a:blip r:embed="rId5"/>
                          <a:stretch>
                            <a:fillRect l="-302247" t="-511364" r="-204494" b="-32955"/>
                          </a:stretch>
                        </a:blipFill>
                      </a:tcPr>
                    </a:tc>
                    <a:tc>
                      <a:txBody>
                        <a:bodyPr/>
                        <a:lstStyle/>
                        <a:p>
                          <a:pPr algn="ctr"/>
                          <a:r>
                            <a:rPr lang="en-US" sz="2900" dirty="0"/>
                            <a:t>4</a:t>
                          </a:r>
                        </a:p>
                      </a:txBody>
                      <a:tcPr marL="94663" marR="94663" marT="47332" marB="47332"/>
                    </a:tc>
                    <a:tc>
                      <a:txBody>
                        <a:bodyPr/>
                        <a:lstStyle/>
                        <a:p>
                          <a:pPr algn="ctr"/>
                          <a:r>
                            <a:rPr lang="en-US" sz="2900" dirty="0"/>
                            <a:t>0</a:t>
                          </a:r>
                        </a:p>
                      </a:txBody>
                      <a:tcPr marL="94663" marR="94663" marT="47332" marB="47332"/>
                    </a:tc>
                    <a:extLst>
                      <a:ext uri="{0D108BD9-81ED-4DB2-BD59-A6C34878D82A}">
                        <a16:rowId xmlns:a16="http://schemas.microsoft.com/office/drawing/2014/main" val="1189046981"/>
                      </a:ext>
                    </a:extLst>
                  </a:tr>
                </a:tbl>
              </a:graphicData>
            </a:graphic>
          </p:graphicFrame>
        </mc:Fallback>
      </mc:AlternateContent>
    </p:spTree>
    <p:extLst>
      <p:ext uri="{BB962C8B-B14F-4D97-AF65-F5344CB8AC3E}">
        <p14:creationId xmlns:p14="http://schemas.microsoft.com/office/powerpoint/2010/main" val="26124868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ED0394-B6CF-EA57-0A26-4A59B4C1A1A5}"/>
              </a:ext>
            </a:extLst>
          </p:cNvPr>
          <p:cNvSpPr>
            <a:spLocks noGrp="1"/>
          </p:cNvSpPr>
          <p:nvPr>
            <p:ph idx="1"/>
          </p:nvPr>
        </p:nvSpPr>
        <p:spPr>
          <a:xfrm>
            <a:off x="348343" y="195942"/>
            <a:ext cx="8240001" cy="1698173"/>
          </a:xfrm>
        </p:spPr>
        <p:txBody>
          <a:bodyPr>
            <a:normAutofit/>
          </a:bodyPr>
          <a:lstStyle/>
          <a:p>
            <a:pPr algn="l" rtl="0" fontAlgn="base"/>
            <a:r>
              <a:rPr lang="en-GB" b="1" i="1" u="sng" dirty="0">
                <a:solidFill>
                  <a:srgbClr val="273239"/>
                </a:solidFill>
                <a:effectLst/>
                <a:latin typeface="Nunito" pitchFamily="2" charset="0"/>
              </a:rPr>
              <a:t>Step 2</a:t>
            </a:r>
            <a:r>
              <a:rPr lang="en-GB" b="0" i="1" dirty="0">
                <a:solidFill>
                  <a:srgbClr val="273239"/>
                </a:solidFill>
                <a:effectLst/>
                <a:latin typeface="Nunito" pitchFamily="2" charset="0"/>
              </a:rPr>
              <a:t>: Treat vertex </a:t>
            </a:r>
            <a:r>
              <a:rPr lang="en-GB" b="1" i="1" dirty="0">
                <a:solidFill>
                  <a:srgbClr val="273239"/>
                </a:solidFill>
                <a:effectLst/>
                <a:latin typeface="Nunito" pitchFamily="2" charset="0"/>
              </a:rPr>
              <a:t>A</a:t>
            </a:r>
            <a:r>
              <a:rPr lang="en-GB" b="0" i="1" dirty="0">
                <a:solidFill>
                  <a:srgbClr val="273239"/>
                </a:solidFill>
                <a:effectLst/>
                <a:latin typeface="Nunito" pitchFamily="2" charset="0"/>
              </a:rPr>
              <a:t> as an intermediate vertex and calculate the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 for every {</a:t>
            </a:r>
            <a:r>
              <a:rPr lang="en-GB" b="0" i="1" dirty="0" err="1">
                <a:solidFill>
                  <a:srgbClr val="273239"/>
                </a:solidFill>
                <a:effectLst/>
                <a:latin typeface="Nunito" pitchFamily="2" charset="0"/>
              </a:rPr>
              <a:t>i,j</a:t>
            </a:r>
            <a:r>
              <a:rPr lang="en-GB" b="0" i="1" dirty="0">
                <a:solidFill>
                  <a:srgbClr val="273239"/>
                </a:solidFill>
                <a:effectLst/>
                <a:latin typeface="Nunito" pitchFamily="2" charset="0"/>
              </a:rPr>
              <a:t>} vertex pair using the formula:</a:t>
            </a:r>
          </a:p>
          <a:p>
            <a:pPr algn="l" rtl="0" fontAlgn="base"/>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0" i="1" dirty="0" err="1">
                <a:solidFill>
                  <a:srgbClr val="273239"/>
                </a:solidFill>
                <a:effectLst/>
                <a:latin typeface="Nunito" pitchFamily="2" charset="0"/>
              </a:rPr>
              <a:t>i</a:t>
            </a:r>
            <a:r>
              <a:rPr lang="en-GB" b="0" i="1" dirty="0">
                <a:solidFill>
                  <a:srgbClr val="273239"/>
                </a:solidFill>
                <a:effectLst/>
                <a:latin typeface="Nunito" pitchFamily="2" charset="0"/>
              </a:rPr>
              <a:t>][j] = min(</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0" i="1" dirty="0" err="1">
                <a:solidFill>
                  <a:srgbClr val="273239"/>
                </a:solidFill>
                <a:effectLst/>
                <a:latin typeface="Nunito" pitchFamily="2" charset="0"/>
              </a:rPr>
              <a:t>i</a:t>
            </a:r>
            <a:r>
              <a:rPr lang="en-GB" b="0" i="1" dirty="0">
                <a:solidFill>
                  <a:srgbClr val="273239"/>
                </a:solidFill>
                <a:effectLst/>
                <a:latin typeface="Nunito" pitchFamily="2" charset="0"/>
              </a:rPr>
              <a:t>][j],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0" i="1" dirty="0" err="1">
                <a:solidFill>
                  <a:srgbClr val="273239"/>
                </a:solidFill>
                <a:effectLst/>
                <a:latin typeface="Nunito" pitchFamily="2" charset="0"/>
              </a:rPr>
              <a:t>i</a:t>
            </a:r>
            <a:r>
              <a:rPr lang="en-GB" b="0" i="1" dirty="0">
                <a:solidFill>
                  <a:srgbClr val="273239"/>
                </a:solidFill>
                <a:effectLst/>
                <a:latin typeface="Nunito" pitchFamily="2" charset="0"/>
              </a:rPr>
              <a:t>][</a:t>
            </a:r>
            <a:r>
              <a:rPr lang="en-GB" b="1" i="1" dirty="0">
                <a:solidFill>
                  <a:srgbClr val="273239"/>
                </a:solidFill>
                <a:effectLst/>
                <a:latin typeface="Nunito" pitchFamily="2" charset="0"/>
              </a:rPr>
              <a:t>A</a:t>
            </a:r>
            <a:r>
              <a:rPr lang="en-GB" b="0" i="1" dirty="0">
                <a:solidFill>
                  <a:srgbClr val="273239"/>
                </a:solidFill>
                <a:effectLst/>
                <a:latin typeface="Nunito" pitchFamily="2" charset="0"/>
              </a:rPr>
              <a:t>] +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1" i="1" dirty="0">
                <a:solidFill>
                  <a:srgbClr val="273239"/>
                </a:solidFill>
                <a:effectLst/>
                <a:latin typeface="Nunito" pitchFamily="2" charset="0"/>
              </a:rPr>
              <a:t>A</a:t>
            </a:r>
            <a:r>
              <a:rPr lang="en-GB" b="0" i="1" dirty="0">
                <a:solidFill>
                  <a:srgbClr val="273239"/>
                </a:solidFill>
                <a:effectLst/>
                <a:latin typeface="Nunito" pitchFamily="2" charset="0"/>
              </a:rPr>
              <a:t>][j])</a:t>
            </a:r>
          </a:p>
          <a:p>
            <a:endParaRPr lang="en-SE" dirty="0"/>
          </a:p>
        </p:txBody>
      </p:sp>
      <p:pic>
        <p:nvPicPr>
          <p:cNvPr id="4" name="Picture 3">
            <a:extLst>
              <a:ext uri="{FF2B5EF4-FFF2-40B4-BE49-F238E27FC236}">
                <a16:creationId xmlns:a16="http://schemas.microsoft.com/office/drawing/2014/main" id="{82FB5B71-9F25-22A2-88E1-D2B475960FF8}"/>
              </a:ext>
            </a:extLst>
          </p:cNvPr>
          <p:cNvPicPr>
            <a:picLocks noChangeAspect="1"/>
          </p:cNvPicPr>
          <p:nvPr/>
        </p:nvPicPr>
        <p:blipFill>
          <a:blip r:embed="rId5"/>
          <a:stretch>
            <a:fillRect/>
          </a:stretch>
        </p:blipFill>
        <p:spPr>
          <a:xfrm>
            <a:off x="0" y="1872344"/>
            <a:ext cx="6736197" cy="3559627"/>
          </a:xfrm>
          <a:prstGeom prst="rect">
            <a:avLst/>
          </a:prstGeom>
        </p:spPr>
      </p:pic>
      <p:pic>
        <p:nvPicPr>
          <p:cNvPr id="6" name="Picture 5">
            <a:extLst>
              <a:ext uri="{FF2B5EF4-FFF2-40B4-BE49-F238E27FC236}">
                <a16:creationId xmlns:a16="http://schemas.microsoft.com/office/drawing/2014/main" id="{D5703FDA-1244-AF44-0E49-D693D418DAB9}"/>
              </a:ext>
            </a:extLst>
          </p:cNvPr>
          <p:cNvPicPr>
            <a:picLocks noChangeAspect="1"/>
          </p:cNvPicPr>
          <p:nvPr/>
        </p:nvPicPr>
        <p:blipFill>
          <a:blip r:embed="rId6"/>
          <a:stretch>
            <a:fillRect/>
          </a:stretch>
        </p:blipFill>
        <p:spPr>
          <a:xfrm>
            <a:off x="6338693" y="4299857"/>
            <a:ext cx="2805307" cy="2558143"/>
          </a:xfrm>
          <a:prstGeom prst="rect">
            <a:avLst/>
          </a:prstGeom>
        </p:spPr>
      </p:pic>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4B524E2C-C803-4B5A-A3B0-3992E5DF67A8}"/>
                  </a:ext>
                </a:extLst>
              </p:cNvPr>
              <p:cNvGraphicFramePr>
                <a:graphicFrameLocks noGrp="1"/>
              </p:cNvGraphicFramePr>
              <p:nvPr>
                <p:extLst>
                  <p:ext uri="{D42A27DB-BD31-4B8C-83A1-F6EECF244321}">
                    <p14:modId xmlns:p14="http://schemas.microsoft.com/office/powerpoint/2010/main" val="1049623148"/>
                  </p:ext>
                </p:extLst>
              </p:nvPr>
            </p:nvGraphicFramePr>
            <p:xfrm>
              <a:off x="335280" y="2807426"/>
              <a:ext cx="2275358" cy="2225040"/>
            </p:xfrm>
            <a:graphic>
              <a:graphicData uri="http://schemas.openxmlformats.org/drawingml/2006/table">
                <a:tbl>
                  <a:tblPr firstRow="1" bandRow="1">
                    <a:tableStyleId>{5C22544A-7EE6-4342-B048-85BDC9FD1C3A}</a:tableStyleId>
                  </a:tblPr>
                  <a:tblGrid>
                    <a:gridCol w="386080">
                      <a:extLst>
                        <a:ext uri="{9D8B030D-6E8A-4147-A177-3AD203B41FA5}">
                          <a16:colId xmlns:a16="http://schemas.microsoft.com/office/drawing/2014/main" val="87882016"/>
                        </a:ext>
                      </a:extLst>
                    </a:gridCol>
                    <a:gridCol w="380686">
                      <a:extLst>
                        <a:ext uri="{9D8B030D-6E8A-4147-A177-3AD203B41FA5}">
                          <a16:colId xmlns:a16="http://schemas.microsoft.com/office/drawing/2014/main" val="2672372922"/>
                        </a:ext>
                      </a:extLst>
                    </a:gridCol>
                    <a:gridCol w="377148">
                      <a:extLst>
                        <a:ext uri="{9D8B030D-6E8A-4147-A177-3AD203B41FA5}">
                          <a16:colId xmlns:a16="http://schemas.microsoft.com/office/drawing/2014/main" val="2876599589"/>
                        </a:ext>
                      </a:extLst>
                    </a:gridCol>
                    <a:gridCol w="377148">
                      <a:extLst>
                        <a:ext uri="{9D8B030D-6E8A-4147-A177-3AD203B41FA5}">
                          <a16:colId xmlns:a16="http://schemas.microsoft.com/office/drawing/2014/main" val="1198770112"/>
                        </a:ext>
                      </a:extLst>
                    </a:gridCol>
                    <a:gridCol w="377148">
                      <a:extLst>
                        <a:ext uri="{9D8B030D-6E8A-4147-A177-3AD203B41FA5}">
                          <a16:colId xmlns:a16="http://schemas.microsoft.com/office/drawing/2014/main" val="3021353885"/>
                        </a:ext>
                      </a:extLst>
                    </a:gridCol>
                    <a:gridCol w="377148">
                      <a:extLst>
                        <a:ext uri="{9D8B030D-6E8A-4147-A177-3AD203B41FA5}">
                          <a16:colId xmlns:a16="http://schemas.microsoft.com/office/drawing/2014/main" val="2094097777"/>
                        </a:ext>
                      </a:extLst>
                    </a:gridCol>
                  </a:tblGrid>
                  <a:tr h="370840">
                    <a:tc>
                      <a:txBody>
                        <a:bodyPr/>
                        <a:lstStyle/>
                        <a:p>
                          <a:pPr algn="ctr"/>
                          <a:endParaRPr lang="en-US" sz="1800" dirty="0"/>
                        </a:p>
                      </a:txBody>
                      <a:tcPr/>
                    </a:tc>
                    <a:tc>
                      <a:txBody>
                        <a:bodyPr/>
                        <a:lstStyle/>
                        <a:p>
                          <a:pPr algn="ctr"/>
                          <a:r>
                            <a:rPr lang="en-US" sz="1800" dirty="0"/>
                            <a:t>A</a:t>
                          </a:r>
                        </a:p>
                      </a:txBody>
                      <a:tcPr/>
                    </a:tc>
                    <a:tc>
                      <a:txBody>
                        <a:bodyPr/>
                        <a:lstStyle/>
                        <a:p>
                          <a:pPr algn="ctr"/>
                          <a:r>
                            <a:rPr lang="en-US" sz="1800" dirty="0"/>
                            <a:t>B</a:t>
                          </a:r>
                        </a:p>
                      </a:txBody>
                      <a:tcPr/>
                    </a:tc>
                    <a:tc>
                      <a:txBody>
                        <a:bodyPr/>
                        <a:lstStyle/>
                        <a:p>
                          <a:pPr algn="ctr"/>
                          <a:r>
                            <a:rPr lang="en-US" sz="1800" dirty="0"/>
                            <a:t>C</a:t>
                          </a:r>
                        </a:p>
                      </a:txBody>
                      <a:tcPr/>
                    </a:tc>
                    <a:tc>
                      <a:txBody>
                        <a:bodyPr/>
                        <a:lstStyle/>
                        <a:p>
                          <a:pPr algn="ctr"/>
                          <a:r>
                            <a:rPr lang="en-US" sz="1800" dirty="0"/>
                            <a:t>D</a:t>
                          </a:r>
                        </a:p>
                      </a:txBody>
                      <a:tcPr/>
                    </a:tc>
                    <a:tc>
                      <a:txBody>
                        <a:bodyPr/>
                        <a:lstStyle/>
                        <a:p>
                          <a:pPr algn="ctr"/>
                          <a:r>
                            <a:rPr lang="en-US" sz="1800" dirty="0"/>
                            <a:t>E</a:t>
                          </a:r>
                        </a:p>
                      </a:txBody>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t>0</a:t>
                          </a:r>
                        </a:p>
                      </a:txBody>
                      <a:tcPr/>
                    </a:tc>
                    <a:tc>
                      <a:txBody>
                        <a:bodyPr/>
                        <a:lstStyle/>
                        <a:p>
                          <a:pPr algn="ctr"/>
                          <a:r>
                            <a:rPr lang="en-US" sz="1800" dirty="0"/>
                            <a:t>4</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a:txBody>
                      <a:tcPr/>
                    </a:tc>
                    <a:tc>
                      <a:txBody>
                        <a:bodyPr/>
                        <a:lstStyle/>
                        <a:p>
                          <a:pPr algn="ctr"/>
                          <a:r>
                            <a:rPr lang="en-US" sz="1800" dirty="0"/>
                            <a:t>5</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a:txBody>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a:txBody>
                      <a:tcPr/>
                    </a:tc>
                    <a:tc>
                      <a:txBody>
                        <a:bodyPr/>
                        <a:lstStyle/>
                        <a:p>
                          <a:pPr algn="ctr"/>
                          <a:r>
                            <a:rPr lang="en-US" sz="1800" dirty="0"/>
                            <a:t>0</a:t>
                          </a:r>
                        </a:p>
                      </a:txBody>
                      <a:tcPr/>
                    </a:tc>
                    <a:tc>
                      <a:txBody>
                        <a:bodyPr/>
                        <a:lstStyle/>
                        <a:p>
                          <a:pPr algn="ctr"/>
                          <a:r>
                            <a:rPr lang="en-US" sz="1800" dirty="0"/>
                            <a:t>1</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a:txBody>
                      <a:tcPr/>
                    </a:tc>
                    <a:tc>
                      <a:txBody>
                        <a:bodyPr/>
                        <a:lstStyle/>
                        <a:p>
                          <a:pPr algn="ctr"/>
                          <a:r>
                            <a:rPr lang="en-US" sz="1800" dirty="0"/>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t>2</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a:txBody>
                      <a:tcPr/>
                    </a:tc>
                    <a:tc>
                      <a:txBody>
                        <a:bodyPr/>
                        <a:lstStyle/>
                        <a:p>
                          <a:pPr algn="ctr"/>
                          <a:r>
                            <a:rPr lang="en-US" sz="1800" dirty="0"/>
                            <a:t>0</a:t>
                          </a:r>
                        </a:p>
                      </a:txBody>
                      <a:tcPr/>
                    </a:tc>
                    <a:tc>
                      <a:txBody>
                        <a:bodyPr/>
                        <a:lstStyle/>
                        <a:p>
                          <a:pPr algn="ctr"/>
                          <a:r>
                            <a:rPr lang="en-US" sz="1800" dirty="0"/>
                            <a:t>3</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a:txBody>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a:txBody>
                      <a:tcPr/>
                    </a:tc>
                    <a:tc>
                      <a:txBody>
                        <a:bodyPr/>
                        <a:lstStyle/>
                        <a:p>
                          <a:pPr algn="ctr"/>
                          <a:r>
                            <a:rPr lang="en-US" sz="1800" dirty="0"/>
                            <a:t>1</a:t>
                          </a:r>
                        </a:p>
                      </a:txBody>
                      <a:tcPr/>
                    </a:tc>
                    <a:tc>
                      <a:txBody>
                        <a:bodyPr/>
                        <a:lstStyle/>
                        <a:p>
                          <a:pPr algn="ctr"/>
                          <a:r>
                            <a:rPr lang="en-US" sz="1800" dirty="0"/>
                            <a:t>0</a:t>
                          </a:r>
                        </a:p>
                      </a:txBody>
                      <a:tcPr/>
                    </a:tc>
                    <a:tc>
                      <a:txBody>
                        <a:bodyPr/>
                        <a:lstStyle/>
                        <a:p>
                          <a:pPr algn="ctr"/>
                          <a:r>
                            <a:rPr lang="en-US" sz="1800" dirty="0"/>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t>1</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a:txBody>
                      <a:tcPr/>
                    </a:tc>
                    <a:tc>
                      <a:txBody>
                        <a:bodyPr/>
                        <a:lstStyle/>
                        <a:p>
                          <a:pPr algn="ctr"/>
                          <a:r>
                            <a:rPr lang="en-US" sz="1800" dirty="0"/>
                            <a:t>4</a:t>
                          </a:r>
                        </a:p>
                      </a:txBody>
                      <a:tcPr/>
                    </a:tc>
                    <a:tc>
                      <a:txBody>
                        <a:bodyPr/>
                        <a:lstStyle/>
                        <a:p>
                          <a:pPr algn="ctr"/>
                          <a:r>
                            <a:rPr lang="en-US" sz="1800" dirty="0"/>
                            <a:t>0</a:t>
                          </a:r>
                        </a:p>
                      </a:txBody>
                      <a:tcPr/>
                    </a:tc>
                    <a:extLst>
                      <a:ext uri="{0D108BD9-81ED-4DB2-BD59-A6C34878D82A}">
                        <a16:rowId xmlns:a16="http://schemas.microsoft.com/office/drawing/2014/main" val="1189046981"/>
                      </a:ext>
                    </a:extLst>
                  </a:tr>
                </a:tbl>
              </a:graphicData>
            </a:graphic>
          </p:graphicFrame>
        </mc:Choice>
        <mc:Fallback xmlns="">
          <p:graphicFrame>
            <p:nvGraphicFramePr>
              <p:cNvPr id="9" name="Table 8">
                <a:extLst>
                  <a:ext uri="{FF2B5EF4-FFF2-40B4-BE49-F238E27FC236}">
                    <a16:creationId xmlns:a16="http://schemas.microsoft.com/office/drawing/2014/main" id="{4B524E2C-C803-4B5A-A3B0-3992E5DF67A8}"/>
                  </a:ext>
                </a:extLst>
              </p:cNvPr>
              <p:cNvGraphicFramePr>
                <a:graphicFrameLocks noGrp="1"/>
              </p:cNvGraphicFramePr>
              <p:nvPr>
                <p:extLst>
                  <p:ext uri="{D42A27DB-BD31-4B8C-83A1-F6EECF244321}">
                    <p14:modId xmlns:p14="http://schemas.microsoft.com/office/powerpoint/2010/main" val="1049623148"/>
                  </p:ext>
                </p:extLst>
              </p:nvPr>
            </p:nvGraphicFramePr>
            <p:xfrm>
              <a:off x="335280" y="2807426"/>
              <a:ext cx="2275358" cy="2225040"/>
            </p:xfrm>
            <a:graphic>
              <a:graphicData uri="http://schemas.openxmlformats.org/drawingml/2006/table">
                <a:tbl>
                  <a:tblPr firstRow="1" bandRow="1">
                    <a:tableStyleId>{5C22544A-7EE6-4342-B048-85BDC9FD1C3A}</a:tableStyleId>
                  </a:tblPr>
                  <a:tblGrid>
                    <a:gridCol w="386080">
                      <a:extLst>
                        <a:ext uri="{9D8B030D-6E8A-4147-A177-3AD203B41FA5}">
                          <a16:colId xmlns:a16="http://schemas.microsoft.com/office/drawing/2014/main" val="87882016"/>
                        </a:ext>
                      </a:extLst>
                    </a:gridCol>
                    <a:gridCol w="380686">
                      <a:extLst>
                        <a:ext uri="{9D8B030D-6E8A-4147-A177-3AD203B41FA5}">
                          <a16:colId xmlns:a16="http://schemas.microsoft.com/office/drawing/2014/main" val="2672372922"/>
                        </a:ext>
                      </a:extLst>
                    </a:gridCol>
                    <a:gridCol w="377148">
                      <a:extLst>
                        <a:ext uri="{9D8B030D-6E8A-4147-A177-3AD203B41FA5}">
                          <a16:colId xmlns:a16="http://schemas.microsoft.com/office/drawing/2014/main" val="2876599589"/>
                        </a:ext>
                      </a:extLst>
                    </a:gridCol>
                    <a:gridCol w="377148">
                      <a:extLst>
                        <a:ext uri="{9D8B030D-6E8A-4147-A177-3AD203B41FA5}">
                          <a16:colId xmlns:a16="http://schemas.microsoft.com/office/drawing/2014/main" val="1198770112"/>
                        </a:ext>
                      </a:extLst>
                    </a:gridCol>
                    <a:gridCol w="377148">
                      <a:extLst>
                        <a:ext uri="{9D8B030D-6E8A-4147-A177-3AD203B41FA5}">
                          <a16:colId xmlns:a16="http://schemas.microsoft.com/office/drawing/2014/main" val="3021353885"/>
                        </a:ext>
                      </a:extLst>
                    </a:gridCol>
                    <a:gridCol w="377148">
                      <a:extLst>
                        <a:ext uri="{9D8B030D-6E8A-4147-A177-3AD203B41FA5}">
                          <a16:colId xmlns:a16="http://schemas.microsoft.com/office/drawing/2014/main" val="2094097777"/>
                        </a:ext>
                      </a:extLst>
                    </a:gridCol>
                  </a:tblGrid>
                  <a:tr h="370840">
                    <a:tc>
                      <a:txBody>
                        <a:bodyPr/>
                        <a:lstStyle/>
                        <a:p>
                          <a:pPr algn="ctr"/>
                          <a:endParaRPr lang="en-US" sz="1800" dirty="0"/>
                        </a:p>
                      </a:txBody>
                      <a:tcPr/>
                    </a:tc>
                    <a:tc>
                      <a:txBody>
                        <a:bodyPr/>
                        <a:lstStyle/>
                        <a:p>
                          <a:pPr algn="ctr"/>
                          <a:r>
                            <a:rPr lang="en-US" sz="1800" dirty="0"/>
                            <a:t>A</a:t>
                          </a:r>
                        </a:p>
                      </a:txBody>
                      <a:tcPr/>
                    </a:tc>
                    <a:tc>
                      <a:txBody>
                        <a:bodyPr/>
                        <a:lstStyle/>
                        <a:p>
                          <a:pPr algn="ctr"/>
                          <a:r>
                            <a:rPr lang="en-US" sz="1800" dirty="0"/>
                            <a:t>B</a:t>
                          </a:r>
                        </a:p>
                      </a:txBody>
                      <a:tcPr/>
                    </a:tc>
                    <a:tc>
                      <a:txBody>
                        <a:bodyPr/>
                        <a:lstStyle/>
                        <a:p>
                          <a:pPr algn="ctr"/>
                          <a:r>
                            <a:rPr lang="en-US" sz="1800" dirty="0"/>
                            <a:t>C</a:t>
                          </a:r>
                        </a:p>
                      </a:txBody>
                      <a:tcPr/>
                    </a:tc>
                    <a:tc>
                      <a:txBody>
                        <a:bodyPr/>
                        <a:lstStyle/>
                        <a:p>
                          <a:pPr algn="ctr"/>
                          <a:r>
                            <a:rPr lang="en-US" sz="1800" dirty="0"/>
                            <a:t>D</a:t>
                          </a:r>
                        </a:p>
                      </a:txBody>
                      <a:tcPr/>
                    </a:tc>
                    <a:tc>
                      <a:txBody>
                        <a:bodyPr/>
                        <a:lstStyle/>
                        <a:p>
                          <a:pPr algn="ctr"/>
                          <a:r>
                            <a:rPr lang="en-US" sz="1800" dirty="0"/>
                            <a:t>E</a:t>
                          </a:r>
                        </a:p>
                      </a:txBody>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t>0</a:t>
                          </a:r>
                        </a:p>
                      </a:txBody>
                      <a:tcPr/>
                    </a:tc>
                    <a:tc>
                      <a:txBody>
                        <a:bodyPr/>
                        <a:lstStyle/>
                        <a:p>
                          <a:pPr algn="ctr"/>
                          <a:r>
                            <a:rPr lang="en-US" sz="1800" dirty="0"/>
                            <a:t>4</a:t>
                          </a:r>
                        </a:p>
                      </a:txBody>
                      <a:tcPr/>
                    </a:tc>
                    <a:tc>
                      <a:txBody>
                        <a:bodyPr/>
                        <a:lstStyle/>
                        <a:p>
                          <a:endParaRPr lang="en-SE"/>
                        </a:p>
                      </a:txBody>
                      <a:tcPr>
                        <a:blipFill>
                          <a:blip r:embed="rId7"/>
                          <a:stretch>
                            <a:fillRect l="-306452" t="-108197" r="-206452" b="-424590"/>
                          </a:stretch>
                        </a:blipFill>
                      </a:tcPr>
                    </a:tc>
                    <a:tc>
                      <a:txBody>
                        <a:bodyPr/>
                        <a:lstStyle/>
                        <a:p>
                          <a:pPr algn="ctr"/>
                          <a:r>
                            <a:rPr lang="en-US" sz="1800" dirty="0"/>
                            <a:t>5</a:t>
                          </a:r>
                        </a:p>
                      </a:txBody>
                      <a:tcPr/>
                    </a:tc>
                    <a:tc>
                      <a:txBody>
                        <a:bodyPr/>
                        <a:lstStyle/>
                        <a:p>
                          <a:endParaRPr lang="en-SE"/>
                        </a:p>
                      </a:txBody>
                      <a:tcPr>
                        <a:blipFill>
                          <a:blip r:embed="rId7"/>
                          <a:stretch>
                            <a:fillRect l="-506452" t="-108197" r="-6452" b="-424590"/>
                          </a:stretch>
                        </a:blipFill>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endParaRPr lang="en-SE"/>
                        </a:p>
                      </a:txBody>
                      <a:tcPr>
                        <a:blipFill>
                          <a:blip r:embed="rId7"/>
                          <a:stretch>
                            <a:fillRect l="-103175" t="-208197" r="-400000" b="-324590"/>
                          </a:stretch>
                        </a:blipFill>
                      </a:tcPr>
                    </a:tc>
                    <a:tc>
                      <a:txBody>
                        <a:bodyPr/>
                        <a:lstStyle/>
                        <a:p>
                          <a:pPr algn="ctr"/>
                          <a:r>
                            <a:rPr lang="en-US" sz="1800" dirty="0"/>
                            <a:t>0</a:t>
                          </a:r>
                        </a:p>
                      </a:txBody>
                      <a:tcPr/>
                    </a:tc>
                    <a:tc>
                      <a:txBody>
                        <a:bodyPr/>
                        <a:lstStyle/>
                        <a:p>
                          <a:pPr algn="ctr"/>
                          <a:r>
                            <a:rPr lang="en-US" sz="1800" dirty="0"/>
                            <a:t>1</a:t>
                          </a:r>
                        </a:p>
                      </a:txBody>
                      <a:tcPr/>
                    </a:tc>
                    <a:tc>
                      <a:txBody>
                        <a:bodyPr/>
                        <a:lstStyle/>
                        <a:p>
                          <a:endParaRPr lang="en-SE"/>
                        </a:p>
                      </a:txBody>
                      <a:tcPr>
                        <a:blipFill>
                          <a:blip r:embed="rId7"/>
                          <a:stretch>
                            <a:fillRect l="-406452" t="-208197" r="-106452" b="-324590"/>
                          </a:stretch>
                        </a:blipFill>
                      </a:tcPr>
                    </a:tc>
                    <a:tc>
                      <a:txBody>
                        <a:bodyPr/>
                        <a:lstStyle/>
                        <a:p>
                          <a:pPr algn="ctr"/>
                          <a:r>
                            <a:rPr lang="en-US" sz="1800" dirty="0"/>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t>2</a:t>
                          </a:r>
                        </a:p>
                      </a:txBody>
                      <a:tcPr/>
                    </a:tc>
                    <a:tc>
                      <a:txBody>
                        <a:bodyPr/>
                        <a:lstStyle/>
                        <a:p>
                          <a:endParaRPr lang="en-SE"/>
                        </a:p>
                      </a:txBody>
                      <a:tcPr>
                        <a:blipFill>
                          <a:blip r:embed="rId7"/>
                          <a:stretch>
                            <a:fillRect l="-206452" t="-308197" r="-306452" b="-224590"/>
                          </a:stretch>
                        </a:blipFill>
                      </a:tcPr>
                    </a:tc>
                    <a:tc>
                      <a:txBody>
                        <a:bodyPr/>
                        <a:lstStyle/>
                        <a:p>
                          <a:pPr algn="ctr"/>
                          <a:r>
                            <a:rPr lang="en-US" sz="1800" dirty="0"/>
                            <a:t>0</a:t>
                          </a:r>
                        </a:p>
                      </a:txBody>
                      <a:tcPr/>
                    </a:tc>
                    <a:tc>
                      <a:txBody>
                        <a:bodyPr/>
                        <a:lstStyle/>
                        <a:p>
                          <a:pPr algn="ctr"/>
                          <a:r>
                            <a:rPr lang="en-US" sz="1800" dirty="0"/>
                            <a:t>3</a:t>
                          </a:r>
                        </a:p>
                      </a:txBody>
                      <a:tcPr/>
                    </a:tc>
                    <a:tc>
                      <a:txBody>
                        <a:bodyPr/>
                        <a:lstStyle/>
                        <a:p>
                          <a:endParaRPr lang="en-SE"/>
                        </a:p>
                      </a:txBody>
                      <a:tcPr>
                        <a:blipFill>
                          <a:blip r:embed="rId7"/>
                          <a:stretch>
                            <a:fillRect l="-506452" t="-308197" r="-6452" b="-224590"/>
                          </a:stretch>
                        </a:blipFill>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endParaRPr lang="en-SE"/>
                        </a:p>
                      </a:txBody>
                      <a:tcPr>
                        <a:blipFill>
                          <a:blip r:embed="rId7"/>
                          <a:stretch>
                            <a:fillRect l="-103175" t="-408197" r="-400000" b="-124590"/>
                          </a:stretch>
                        </a:blipFill>
                      </a:tcPr>
                    </a:tc>
                    <a:tc>
                      <a:txBody>
                        <a:bodyPr/>
                        <a:lstStyle/>
                        <a:p>
                          <a:endParaRPr lang="en-SE"/>
                        </a:p>
                      </a:txBody>
                      <a:tcPr>
                        <a:blipFill>
                          <a:blip r:embed="rId7"/>
                          <a:stretch>
                            <a:fillRect l="-206452" t="-408197" r="-306452" b="-124590"/>
                          </a:stretch>
                        </a:blipFill>
                      </a:tcPr>
                    </a:tc>
                    <a:tc>
                      <a:txBody>
                        <a:bodyPr/>
                        <a:lstStyle/>
                        <a:p>
                          <a:pPr algn="ctr"/>
                          <a:r>
                            <a:rPr lang="en-US" sz="1800" dirty="0"/>
                            <a:t>1</a:t>
                          </a:r>
                        </a:p>
                      </a:txBody>
                      <a:tcPr/>
                    </a:tc>
                    <a:tc>
                      <a:txBody>
                        <a:bodyPr/>
                        <a:lstStyle/>
                        <a:p>
                          <a:pPr algn="ctr"/>
                          <a:r>
                            <a:rPr lang="en-US" sz="1800" dirty="0"/>
                            <a:t>0</a:t>
                          </a:r>
                        </a:p>
                      </a:txBody>
                      <a:tcPr/>
                    </a:tc>
                    <a:tc>
                      <a:txBody>
                        <a:bodyPr/>
                        <a:lstStyle/>
                        <a:p>
                          <a:pPr algn="ctr"/>
                          <a:r>
                            <a:rPr lang="en-US" sz="1800" dirty="0"/>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t>1</a:t>
                          </a:r>
                        </a:p>
                      </a:txBody>
                      <a:tcPr/>
                    </a:tc>
                    <a:tc>
                      <a:txBody>
                        <a:bodyPr/>
                        <a:lstStyle/>
                        <a:p>
                          <a:endParaRPr lang="en-SE"/>
                        </a:p>
                      </a:txBody>
                      <a:tcPr>
                        <a:blipFill>
                          <a:blip r:embed="rId7"/>
                          <a:stretch>
                            <a:fillRect l="-206452" t="-508197" r="-306452" b="-24590"/>
                          </a:stretch>
                        </a:blipFill>
                      </a:tcPr>
                    </a:tc>
                    <a:tc>
                      <a:txBody>
                        <a:bodyPr/>
                        <a:lstStyle/>
                        <a:p>
                          <a:endParaRPr lang="en-SE"/>
                        </a:p>
                      </a:txBody>
                      <a:tcPr>
                        <a:blipFill>
                          <a:blip r:embed="rId7"/>
                          <a:stretch>
                            <a:fillRect l="-306452" t="-508197" r="-206452" b="-24590"/>
                          </a:stretch>
                        </a:blipFill>
                      </a:tcPr>
                    </a:tc>
                    <a:tc>
                      <a:txBody>
                        <a:bodyPr/>
                        <a:lstStyle/>
                        <a:p>
                          <a:pPr algn="ctr"/>
                          <a:r>
                            <a:rPr lang="en-US" sz="1800" dirty="0"/>
                            <a:t>4</a:t>
                          </a:r>
                        </a:p>
                      </a:txBody>
                      <a:tcPr/>
                    </a:tc>
                    <a:tc>
                      <a:txBody>
                        <a:bodyPr/>
                        <a:lstStyle/>
                        <a:p>
                          <a:pPr algn="ctr"/>
                          <a:r>
                            <a:rPr lang="en-US" sz="1800" dirty="0"/>
                            <a:t>0</a:t>
                          </a:r>
                        </a:p>
                      </a:txBody>
                      <a:tcPr/>
                    </a:tc>
                    <a:extLst>
                      <a:ext uri="{0D108BD9-81ED-4DB2-BD59-A6C34878D82A}">
                        <a16:rowId xmlns:a16="http://schemas.microsoft.com/office/drawing/2014/main" val="118904698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756DF911-93FA-460C-AE65-0E1A55DC66D1}"/>
                  </a:ext>
                </a:extLst>
              </p:cNvPr>
              <p:cNvGraphicFramePr>
                <a:graphicFrameLocks noGrp="1"/>
              </p:cNvGraphicFramePr>
              <p:nvPr>
                <p:extLst>
                  <p:ext uri="{D42A27DB-BD31-4B8C-83A1-F6EECF244321}">
                    <p14:modId xmlns:p14="http://schemas.microsoft.com/office/powerpoint/2010/main" val="494044631"/>
                  </p:ext>
                </p:extLst>
              </p:nvPr>
            </p:nvGraphicFramePr>
            <p:xfrm>
              <a:off x="4085136" y="2819441"/>
              <a:ext cx="2262888" cy="2225040"/>
            </p:xfrm>
            <a:graphic>
              <a:graphicData uri="http://schemas.openxmlformats.org/drawingml/2006/table">
                <a:tbl>
                  <a:tblPr firstRow="1" bandRow="1">
                    <a:tableStyleId>{5C22544A-7EE6-4342-B048-85BDC9FD1C3A}</a:tableStyleId>
                  </a:tblPr>
                  <a:tblGrid>
                    <a:gridCol w="377148">
                      <a:extLst>
                        <a:ext uri="{9D8B030D-6E8A-4147-A177-3AD203B41FA5}">
                          <a16:colId xmlns:a16="http://schemas.microsoft.com/office/drawing/2014/main" val="87882016"/>
                        </a:ext>
                      </a:extLst>
                    </a:gridCol>
                    <a:gridCol w="377148">
                      <a:extLst>
                        <a:ext uri="{9D8B030D-6E8A-4147-A177-3AD203B41FA5}">
                          <a16:colId xmlns:a16="http://schemas.microsoft.com/office/drawing/2014/main" val="2672372922"/>
                        </a:ext>
                      </a:extLst>
                    </a:gridCol>
                    <a:gridCol w="377148">
                      <a:extLst>
                        <a:ext uri="{9D8B030D-6E8A-4147-A177-3AD203B41FA5}">
                          <a16:colId xmlns:a16="http://schemas.microsoft.com/office/drawing/2014/main" val="2876599589"/>
                        </a:ext>
                      </a:extLst>
                    </a:gridCol>
                    <a:gridCol w="377148">
                      <a:extLst>
                        <a:ext uri="{9D8B030D-6E8A-4147-A177-3AD203B41FA5}">
                          <a16:colId xmlns:a16="http://schemas.microsoft.com/office/drawing/2014/main" val="1198770112"/>
                        </a:ext>
                      </a:extLst>
                    </a:gridCol>
                    <a:gridCol w="377148">
                      <a:extLst>
                        <a:ext uri="{9D8B030D-6E8A-4147-A177-3AD203B41FA5}">
                          <a16:colId xmlns:a16="http://schemas.microsoft.com/office/drawing/2014/main" val="3021353885"/>
                        </a:ext>
                      </a:extLst>
                    </a:gridCol>
                    <a:gridCol w="377148">
                      <a:extLst>
                        <a:ext uri="{9D8B030D-6E8A-4147-A177-3AD203B41FA5}">
                          <a16:colId xmlns:a16="http://schemas.microsoft.com/office/drawing/2014/main" val="2094097777"/>
                        </a:ext>
                      </a:extLst>
                    </a:gridCol>
                  </a:tblGrid>
                  <a:tr h="370840">
                    <a:tc>
                      <a:txBody>
                        <a:bodyPr/>
                        <a:lstStyle/>
                        <a:p>
                          <a:pPr algn="ctr"/>
                          <a:endParaRPr lang="en-US" sz="1800" b="1" dirty="0">
                            <a:solidFill>
                              <a:schemeClr val="bg1"/>
                            </a:solidFill>
                          </a:endParaRPr>
                        </a:p>
                      </a:txBody>
                      <a:tcPr>
                        <a:solidFill>
                          <a:schemeClr val="accent1"/>
                        </a:solidFill>
                      </a:tcPr>
                    </a:tc>
                    <a:tc>
                      <a:txBody>
                        <a:bodyPr/>
                        <a:lstStyle/>
                        <a:p>
                          <a:pPr algn="ctr"/>
                          <a:r>
                            <a:rPr lang="en-US" sz="1800" dirty="0"/>
                            <a:t>A</a:t>
                          </a:r>
                        </a:p>
                      </a:txBody>
                      <a:tcPr/>
                    </a:tc>
                    <a:tc>
                      <a:txBody>
                        <a:bodyPr/>
                        <a:lstStyle/>
                        <a:p>
                          <a:pPr algn="ctr"/>
                          <a:r>
                            <a:rPr lang="en-US" sz="1800" dirty="0"/>
                            <a:t>B</a:t>
                          </a:r>
                        </a:p>
                      </a:txBody>
                      <a:tcPr/>
                    </a:tc>
                    <a:tc>
                      <a:txBody>
                        <a:bodyPr/>
                        <a:lstStyle/>
                        <a:p>
                          <a:pPr algn="ctr"/>
                          <a:r>
                            <a:rPr lang="en-US" sz="1800" dirty="0"/>
                            <a:t>C</a:t>
                          </a:r>
                        </a:p>
                      </a:txBody>
                      <a:tcPr/>
                    </a:tc>
                    <a:tc>
                      <a:txBody>
                        <a:bodyPr/>
                        <a:lstStyle/>
                        <a:p>
                          <a:pPr algn="ctr"/>
                          <a:r>
                            <a:rPr lang="en-US" sz="1800" dirty="0"/>
                            <a:t>D</a:t>
                          </a:r>
                        </a:p>
                      </a:txBody>
                      <a:tcPr/>
                    </a:tc>
                    <a:tc>
                      <a:txBody>
                        <a:bodyPr/>
                        <a:lstStyle/>
                        <a:p>
                          <a:pPr algn="ctr"/>
                          <a:r>
                            <a:rPr lang="en-US" sz="1800" dirty="0"/>
                            <a:t>E</a:t>
                          </a:r>
                        </a:p>
                      </a:txBody>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t>0</a:t>
                          </a:r>
                        </a:p>
                      </a:txBody>
                      <a:tcPr/>
                    </a:tc>
                    <a:tc>
                      <a:txBody>
                        <a:bodyPr/>
                        <a:lstStyle/>
                        <a:p>
                          <a:pPr algn="ctr"/>
                          <a:r>
                            <a:rPr lang="en-US" sz="1800" dirty="0"/>
                            <a:t>4</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a:txBody>
                      <a:tcPr/>
                    </a:tc>
                    <a:tc>
                      <a:txBody>
                        <a:bodyPr/>
                        <a:lstStyle/>
                        <a:p>
                          <a:pPr algn="ctr"/>
                          <a:r>
                            <a:rPr lang="en-US" sz="1800" dirty="0"/>
                            <a:t>5</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a:txBody>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a:txBody>
                      <a:tcPr/>
                    </a:tc>
                    <a:tc>
                      <a:txBody>
                        <a:bodyPr/>
                        <a:lstStyle/>
                        <a:p>
                          <a:pPr algn="ctr"/>
                          <a:r>
                            <a:rPr lang="en-US" sz="1800" dirty="0"/>
                            <a:t>0</a:t>
                          </a:r>
                        </a:p>
                      </a:txBody>
                      <a:tcPr/>
                    </a:tc>
                    <a:tc>
                      <a:txBody>
                        <a:bodyPr/>
                        <a:lstStyle/>
                        <a:p>
                          <a:pPr algn="ctr"/>
                          <a:r>
                            <a:rPr lang="en-US" sz="1800" dirty="0"/>
                            <a:t>1</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a:txBody>
                      <a:tcPr/>
                    </a:tc>
                    <a:tc>
                      <a:txBody>
                        <a:bodyPr/>
                        <a:lstStyle/>
                        <a:p>
                          <a:pPr algn="ctr"/>
                          <a:r>
                            <a:rPr lang="en-US" sz="1800" dirty="0"/>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t>2</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rPr>
                                  <m:t>6</m:t>
                                </m:r>
                              </m:oMath>
                            </m:oMathPara>
                          </a14:m>
                          <a:endParaRPr lang="en-US" sz="1800" dirty="0">
                            <a:solidFill>
                              <a:srgbClr val="FF0000"/>
                            </a:solidFill>
                          </a:endParaRPr>
                        </a:p>
                      </a:txBody>
                      <a:tcPr/>
                    </a:tc>
                    <a:tc>
                      <a:txBody>
                        <a:bodyPr/>
                        <a:lstStyle/>
                        <a:p>
                          <a:pPr algn="ctr"/>
                          <a:r>
                            <a:rPr lang="en-US" sz="1800" dirty="0"/>
                            <a:t>0</a:t>
                          </a:r>
                        </a:p>
                      </a:txBody>
                      <a:tcPr/>
                    </a:tc>
                    <a:tc>
                      <a:txBody>
                        <a:bodyPr/>
                        <a:lstStyle/>
                        <a:p>
                          <a:pPr algn="ctr"/>
                          <a:r>
                            <a:rPr lang="en-US" sz="1800" dirty="0"/>
                            <a:t>3</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a:txBody>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a:txBody>
                      <a:tcPr/>
                    </a:tc>
                    <a:tc>
                      <a:txBody>
                        <a:bodyPr/>
                        <a:lstStyle/>
                        <a:p>
                          <a:pPr algn="ctr"/>
                          <a:r>
                            <a:rPr lang="en-US" sz="1800" dirty="0"/>
                            <a:t>1</a:t>
                          </a:r>
                        </a:p>
                      </a:txBody>
                      <a:tcPr/>
                    </a:tc>
                    <a:tc>
                      <a:txBody>
                        <a:bodyPr/>
                        <a:lstStyle/>
                        <a:p>
                          <a:pPr algn="ctr"/>
                          <a:r>
                            <a:rPr lang="en-US" sz="1800" dirty="0"/>
                            <a:t>0</a:t>
                          </a:r>
                        </a:p>
                      </a:txBody>
                      <a:tcPr/>
                    </a:tc>
                    <a:tc>
                      <a:txBody>
                        <a:bodyPr/>
                        <a:lstStyle/>
                        <a:p>
                          <a:pPr algn="ctr"/>
                          <a:r>
                            <a:rPr lang="en-US" sz="1800" dirty="0"/>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t>1</a:t>
                          </a:r>
                        </a:p>
                      </a:txBody>
                      <a:tcPr/>
                    </a:tc>
                    <a:tc>
                      <a:txBody>
                        <a:bodyPr/>
                        <a:lstStyle/>
                        <a:p>
                          <a:pPr algn="ctr"/>
                          <a:r>
                            <a:rPr lang="en-US" sz="1800" dirty="0">
                              <a:solidFill>
                                <a:srgbClr val="FF0000"/>
                              </a:solidFill>
                            </a:rPr>
                            <a:t>5</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a:txBody>
                      <a:tcPr/>
                    </a:tc>
                    <a:tc>
                      <a:txBody>
                        <a:bodyPr/>
                        <a:lstStyle/>
                        <a:p>
                          <a:pPr algn="ctr"/>
                          <a:r>
                            <a:rPr lang="en-US" sz="1800" dirty="0"/>
                            <a:t>4</a:t>
                          </a:r>
                        </a:p>
                      </a:txBody>
                      <a:tcPr/>
                    </a:tc>
                    <a:tc>
                      <a:txBody>
                        <a:bodyPr/>
                        <a:lstStyle/>
                        <a:p>
                          <a:pPr algn="ctr"/>
                          <a:r>
                            <a:rPr lang="en-US" sz="1800" dirty="0"/>
                            <a:t>0</a:t>
                          </a:r>
                        </a:p>
                      </a:txBody>
                      <a:tcPr/>
                    </a:tc>
                    <a:extLst>
                      <a:ext uri="{0D108BD9-81ED-4DB2-BD59-A6C34878D82A}">
                        <a16:rowId xmlns:a16="http://schemas.microsoft.com/office/drawing/2014/main" val="1189046981"/>
                      </a:ext>
                    </a:extLst>
                  </a:tr>
                </a:tbl>
              </a:graphicData>
            </a:graphic>
          </p:graphicFrame>
        </mc:Choice>
        <mc:Fallback xmlns="">
          <p:graphicFrame>
            <p:nvGraphicFramePr>
              <p:cNvPr id="10" name="Table 9">
                <a:extLst>
                  <a:ext uri="{FF2B5EF4-FFF2-40B4-BE49-F238E27FC236}">
                    <a16:creationId xmlns:a16="http://schemas.microsoft.com/office/drawing/2014/main" id="{756DF911-93FA-460C-AE65-0E1A55DC66D1}"/>
                  </a:ext>
                </a:extLst>
              </p:cNvPr>
              <p:cNvGraphicFramePr>
                <a:graphicFrameLocks noGrp="1"/>
              </p:cNvGraphicFramePr>
              <p:nvPr>
                <p:extLst>
                  <p:ext uri="{D42A27DB-BD31-4B8C-83A1-F6EECF244321}">
                    <p14:modId xmlns:p14="http://schemas.microsoft.com/office/powerpoint/2010/main" val="494044631"/>
                  </p:ext>
                </p:extLst>
              </p:nvPr>
            </p:nvGraphicFramePr>
            <p:xfrm>
              <a:off x="4085136" y="2819441"/>
              <a:ext cx="2262888" cy="2225040"/>
            </p:xfrm>
            <a:graphic>
              <a:graphicData uri="http://schemas.openxmlformats.org/drawingml/2006/table">
                <a:tbl>
                  <a:tblPr firstRow="1" bandRow="1">
                    <a:tableStyleId>{5C22544A-7EE6-4342-B048-85BDC9FD1C3A}</a:tableStyleId>
                  </a:tblPr>
                  <a:tblGrid>
                    <a:gridCol w="377148">
                      <a:extLst>
                        <a:ext uri="{9D8B030D-6E8A-4147-A177-3AD203B41FA5}">
                          <a16:colId xmlns:a16="http://schemas.microsoft.com/office/drawing/2014/main" val="87882016"/>
                        </a:ext>
                      </a:extLst>
                    </a:gridCol>
                    <a:gridCol w="377148">
                      <a:extLst>
                        <a:ext uri="{9D8B030D-6E8A-4147-A177-3AD203B41FA5}">
                          <a16:colId xmlns:a16="http://schemas.microsoft.com/office/drawing/2014/main" val="2672372922"/>
                        </a:ext>
                      </a:extLst>
                    </a:gridCol>
                    <a:gridCol w="377148">
                      <a:extLst>
                        <a:ext uri="{9D8B030D-6E8A-4147-A177-3AD203B41FA5}">
                          <a16:colId xmlns:a16="http://schemas.microsoft.com/office/drawing/2014/main" val="2876599589"/>
                        </a:ext>
                      </a:extLst>
                    </a:gridCol>
                    <a:gridCol w="377148">
                      <a:extLst>
                        <a:ext uri="{9D8B030D-6E8A-4147-A177-3AD203B41FA5}">
                          <a16:colId xmlns:a16="http://schemas.microsoft.com/office/drawing/2014/main" val="1198770112"/>
                        </a:ext>
                      </a:extLst>
                    </a:gridCol>
                    <a:gridCol w="377148">
                      <a:extLst>
                        <a:ext uri="{9D8B030D-6E8A-4147-A177-3AD203B41FA5}">
                          <a16:colId xmlns:a16="http://schemas.microsoft.com/office/drawing/2014/main" val="3021353885"/>
                        </a:ext>
                      </a:extLst>
                    </a:gridCol>
                    <a:gridCol w="377148">
                      <a:extLst>
                        <a:ext uri="{9D8B030D-6E8A-4147-A177-3AD203B41FA5}">
                          <a16:colId xmlns:a16="http://schemas.microsoft.com/office/drawing/2014/main" val="2094097777"/>
                        </a:ext>
                      </a:extLst>
                    </a:gridCol>
                  </a:tblGrid>
                  <a:tr h="370840">
                    <a:tc>
                      <a:txBody>
                        <a:bodyPr/>
                        <a:lstStyle/>
                        <a:p>
                          <a:pPr algn="ctr"/>
                          <a:endParaRPr lang="en-US" sz="1800" b="1" dirty="0">
                            <a:solidFill>
                              <a:schemeClr val="bg1"/>
                            </a:solidFill>
                          </a:endParaRPr>
                        </a:p>
                      </a:txBody>
                      <a:tcPr>
                        <a:solidFill>
                          <a:schemeClr val="accent1"/>
                        </a:solidFill>
                      </a:tcPr>
                    </a:tc>
                    <a:tc>
                      <a:txBody>
                        <a:bodyPr/>
                        <a:lstStyle/>
                        <a:p>
                          <a:pPr algn="ctr"/>
                          <a:r>
                            <a:rPr lang="en-US" sz="1800" dirty="0"/>
                            <a:t>A</a:t>
                          </a:r>
                        </a:p>
                      </a:txBody>
                      <a:tcPr/>
                    </a:tc>
                    <a:tc>
                      <a:txBody>
                        <a:bodyPr/>
                        <a:lstStyle/>
                        <a:p>
                          <a:pPr algn="ctr"/>
                          <a:r>
                            <a:rPr lang="en-US" sz="1800" dirty="0"/>
                            <a:t>B</a:t>
                          </a:r>
                        </a:p>
                      </a:txBody>
                      <a:tcPr/>
                    </a:tc>
                    <a:tc>
                      <a:txBody>
                        <a:bodyPr/>
                        <a:lstStyle/>
                        <a:p>
                          <a:pPr algn="ctr"/>
                          <a:r>
                            <a:rPr lang="en-US" sz="1800" dirty="0"/>
                            <a:t>C</a:t>
                          </a:r>
                        </a:p>
                      </a:txBody>
                      <a:tcPr/>
                    </a:tc>
                    <a:tc>
                      <a:txBody>
                        <a:bodyPr/>
                        <a:lstStyle/>
                        <a:p>
                          <a:pPr algn="ctr"/>
                          <a:r>
                            <a:rPr lang="en-US" sz="1800" dirty="0"/>
                            <a:t>D</a:t>
                          </a:r>
                        </a:p>
                      </a:txBody>
                      <a:tcPr/>
                    </a:tc>
                    <a:tc>
                      <a:txBody>
                        <a:bodyPr/>
                        <a:lstStyle/>
                        <a:p>
                          <a:pPr algn="ctr"/>
                          <a:r>
                            <a:rPr lang="en-US" sz="1800" dirty="0"/>
                            <a:t>E</a:t>
                          </a:r>
                        </a:p>
                      </a:txBody>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t>0</a:t>
                          </a:r>
                        </a:p>
                      </a:txBody>
                      <a:tcPr/>
                    </a:tc>
                    <a:tc>
                      <a:txBody>
                        <a:bodyPr/>
                        <a:lstStyle/>
                        <a:p>
                          <a:pPr algn="ctr"/>
                          <a:r>
                            <a:rPr lang="en-US" sz="1800" dirty="0"/>
                            <a:t>4</a:t>
                          </a:r>
                        </a:p>
                      </a:txBody>
                      <a:tcPr/>
                    </a:tc>
                    <a:tc>
                      <a:txBody>
                        <a:bodyPr/>
                        <a:lstStyle/>
                        <a:p>
                          <a:endParaRPr lang="en-SE"/>
                        </a:p>
                      </a:txBody>
                      <a:tcPr>
                        <a:blipFill>
                          <a:blip r:embed="rId8"/>
                          <a:stretch>
                            <a:fillRect l="-301613" t="-108197" r="-206452" b="-424590"/>
                          </a:stretch>
                        </a:blipFill>
                      </a:tcPr>
                    </a:tc>
                    <a:tc>
                      <a:txBody>
                        <a:bodyPr/>
                        <a:lstStyle/>
                        <a:p>
                          <a:pPr algn="ctr"/>
                          <a:r>
                            <a:rPr lang="en-US" sz="1800" dirty="0"/>
                            <a:t>5</a:t>
                          </a:r>
                        </a:p>
                      </a:txBody>
                      <a:tcPr/>
                    </a:tc>
                    <a:tc>
                      <a:txBody>
                        <a:bodyPr/>
                        <a:lstStyle/>
                        <a:p>
                          <a:endParaRPr lang="en-SE"/>
                        </a:p>
                      </a:txBody>
                      <a:tcPr>
                        <a:blipFill>
                          <a:blip r:embed="rId8"/>
                          <a:stretch>
                            <a:fillRect l="-501613" t="-108197" r="-6452" b="-424590"/>
                          </a:stretch>
                        </a:blipFill>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endParaRPr lang="en-SE"/>
                        </a:p>
                      </a:txBody>
                      <a:tcPr>
                        <a:blipFill>
                          <a:blip r:embed="rId8"/>
                          <a:stretch>
                            <a:fillRect l="-101613" t="-208197" r="-406452" b="-324590"/>
                          </a:stretch>
                        </a:blipFill>
                      </a:tcPr>
                    </a:tc>
                    <a:tc>
                      <a:txBody>
                        <a:bodyPr/>
                        <a:lstStyle/>
                        <a:p>
                          <a:pPr algn="ctr"/>
                          <a:r>
                            <a:rPr lang="en-US" sz="1800" dirty="0"/>
                            <a:t>0</a:t>
                          </a:r>
                        </a:p>
                      </a:txBody>
                      <a:tcPr/>
                    </a:tc>
                    <a:tc>
                      <a:txBody>
                        <a:bodyPr/>
                        <a:lstStyle/>
                        <a:p>
                          <a:pPr algn="ctr"/>
                          <a:r>
                            <a:rPr lang="en-US" sz="1800" dirty="0"/>
                            <a:t>1</a:t>
                          </a:r>
                        </a:p>
                      </a:txBody>
                      <a:tcPr/>
                    </a:tc>
                    <a:tc>
                      <a:txBody>
                        <a:bodyPr/>
                        <a:lstStyle/>
                        <a:p>
                          <a:endParaRPr lang="en-SE"/>
                        </a:p>
                      </a:txBody>
                      <a:tcPr>
                        <a:blipFill>
                          <a:blip r:embed="rId8"/>
                          <a:stretch>
                            <a:fillRect l="-401613" t="-208197" r="-106452" b="-324590"/>
                          </a:stretch>
                        </a:blipFill>
                      </a:tcPr>
                    </a:tc>
                    <a:tc>
                      <a:txBody>
                        <a:bodyPr/>
                        <a:lstStyle/>
                        <a:p>
                          <a:pPr algn="ctr"/>
                          <a:r>
                            <a:rPr lang="en-US" sz="1800" dirty="0"/>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t>2</a:t>
                          </a:r>
                        </a:p>
                      </a:txBody>
                      <a:tcPr/>
                    </a:tc>
                    <a:tc>
                      <a:txBody>
                        <a:bodyPr/>
                        <a:lstStyle/>
                        <a:p>
                          <a:endParaRPr lang="en-SE"/>
                        </a:p>
                      </a:txBody>
                      <a:tcPr>
                        <a:blipFill>
                          <a:blip r:embed="rId8"/>
                          <a:stretch>
                            <a:fillRect l="-201613" t="-308197" r="-306452" b="-224590"/>
                          </a:stretch>
                        </a:blipFill>
                      </a:tcPr>
                    </a:tc>
                    <a:tc>
                      <a:txBody>
                        <a:bodyPr/>
                        <a:lstStyle/>
                        <a:p>
                          <a:pPr algn="ctr"/>
                          <a:r>
                            <a:rPr lang="en-US" sz="1800" dirty="0"/>
                            <a:t>0</a:t>
                          </a:r>
                        </a:p>
                      </a:txBody>
                      <a:tcPr/>
                    </a:tc>
                    <a:tc>
                      <a:txBody>
                        <a:bodyPr/>
                        <a:lstStyle/>
                        <a:p>
                          <a:pPr algn="ctr"/>
                          <a:r>
                            <a:rPr lang="en-US" sz="1800" dirty="0"/>
                            <a:t>3</a:t>
                          </a:r>
                        </a:p>
                      </a:txBody>
                      <a:tcPr/>
                    </a:tc>
                    <a:tc>
                      <a:txBody>
                        <a:bodyPr/>
                        <a:lstStyle/>
                        <a:p>
                          <a:endParaRPr lang="en-SE"/>
                        </a:p>
                      </a:txBody>
                      <a:tcPr>
                        <a:blipFill>
                          <a:blip r:embed="rId8"/>
                          <a:stretch>
                            <a:fillRect l="-501613" t="-308197" r="-6452" b="-224590"/>
                          </a:stretch>
                        </a:blipFill>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endParaRPr lang="en-SE"/>
                        </a:p>
                      </a:txBody>
                      <a:tcPr>
                        <a:blipFill>
                          <a:blip r:embed="rId8"/>
                          <a:stretch>
                            <a:fillRect l="-101613" t="-408197" r="-406452" b="-124590"/>
                          </a:stretch>
                        </a:blipFill>
                      </a:tcPr>
                    </a:tc>
                    <a:tc>
                      <a:txBody>
                        <a:bodyPr/>
                        <a:lstStyle/>
                        <a:p>
                          <a:endParaRPr lang="en-SE"/>
                        </a:p>
                      </a:txBody>
                      <a:tcPr>
                        <a:blipFill>
                          <a:blip r:embed="rId8"/>
                          <a:stretch>
                            <a:fillRect l="-201613" t="-408197" r="-306452" b="-124590"/>
                          </a:stretch>
                        </a:blipFill>
                      </a:tcPr>
                    </a:tc>
                    <a:tc>
                      <a:txBody>
                        <a:bodyPr/>
                        <a:lstStyle/>
                        <a:p>
                          <a:pPr algn="ctr"/>
                          <a:r>
                            <a:rPr lang="en-US" sz="1800" dirty="0"/>
                            <a:t>1</a:t>
                          </a:r>
                        </a:p>
                      </a:txBody>
                      <a:tcPr/>
                    </a:tc>
                    <a:tc>
                      <a:txBody>
                        <a:bodyPr/>
                        <a:lstStyle/>
                        <a:p>
                          <a:pPr algn="ctr"/>
                          <a:r>
                            <a:rPr lang="en-US" sz="1800" dirty="0"/>
                            <a:t>0</a:t>
                          </a:r>
                        </a:p>
                      </a:txBody>
                      <a:tcPr/>
                    </a:tc>
                    <a:tc>
                      <a:txBody>
                        <a:bodyPr/>
                        <a:lstStyle/>
                        <a:p>
                          <a:pPr algn="ctr"/>
                          <a:r>
                            <a:rPr lang="en-US" sz="1800" dirty="0"/>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t>1</a:t>
                          </a:r>
                        </a:p>
                      </a:txBody>
                      <a:tcPr/>
                    </a:tc>
                    <a:tc>
                      <a:txBody>
                        <a:bodyPr/>
                        <a:lstStyle/>
                        <a:p>
                          <a:pPr algn="ctr"/>
                          <a:r>
                            <a:rPr lang="en-US" sz="1800" dirty="0">
                              <a:solidFill>
                                <a:srgbClr val="FF0000"/>
                              </a:solidFill>
                            </a:rPr>
                            <a:t>5</a:t>
                          </a:r>
                        </a:p>
                      </a:txBody>
                      <a:tcPr/>
                    </a:tc>
                    <a:tc>
                      <a:txBody>
                        <a:bodyPr/>
                        <a:lstStyle/>
                        <a:p>
                          <a:endParaRPr lang="en-SE"/>
                        </a:p>
                      </a:txBody>
                      <a:tcPr>
                        <a:blipFill>
                          <a:blip r:embed="rId8"/>
                          <a:stretch>
                            <a:fillRect l="-301613" t="-508197" r="-206452" b="-24590"/>
                          </a:stretch>
                        </a:blipFill>
                      </a:tcPr>
                    </a:tc>
                    <a:tc>
                      <a:txBody>
                        <a:bodyPr/>
                        <a:lstStyle/>
                        <a:p>
                          <a:pPr algn="ctr"/>
                          <a:r>
                            <a:rPr lang="en-US" sz="1800" dirty="0"/>
                            <a:t>4</a:t>
                          </a:r>
                        </a:p>
                      </a:txBody>
                      <a:tcPr/>
                    </a:tc>
                    <a:tc>
                      <a:txBody>
                        <a:bodyPr/>
                        <a:lstStyle/>
                        <a:p>
                          <a:pPr algn="ctr"/>
                          <a:r>
                            <a:rPr lang="en-US" sz="1800" dirty="0"/>
                            <a:t>0</a:t>
                          </a:r>
                        </a:p>
                      </a:txBody>
                      <a:tcPr/>
                    </a:tc>
                    <a:extLst>
                      <a:ext uri="{0D108BD9-81ED-4DB2-BD59-A6C34878D82A}">
                        <a16:rowId xmlns:a16="http://schemas.microsoft.com/office/drawing/2014/main" val="1189046981"/>
                      </a:ext>
                    </a:extLst>
                  </a:tr>
                </a:tbl>
              </a:graphicData>
            </a:graphic>
          </p:graphicFrame>
        </mc:Fallback>
      </mc:AlternateContent>
      <p:grpSp>
        <p:nvGrpSpPr>
          <p:cNvPr id="25" name="SMARTInkShape-Group125">
            <a:extLst>
              <a:ext uri="{FF2B5EF4-FFF2-40B4-BE49-F238E27FC236}">
                <a16:creationId xmlns:a16="http://schemas.microsoft.com/office/drawing/2014/main" id="{D0AF90BA-0725-455A-8313-8B568E869F07}"/>
              </a:ext>
            </a:extLst>
          </p:cNvPr>
          <p:cNvGrpSpPr/>
          <p:nvPr/>
        </p:nvGrpSpPr>
        <p:grpSpPr>
          <a:xfrm>
            <a:off x="7608093" y="6590109"/>
            <a:ext cx="8931" cy="8930"/>
            <a:chOff x="7608093" y="6590109"/>
            <a:chExt cx="8931" cy="8930"/>
          </a:xfrm>
        </p:grpSpPr>
        <p:sp>
          <p:nvSpPr>
            <p:cNvPr id="23" name="SMARTInkShape-177">
              <a:extLst>
                <a:ext uri="{FF2B5EF4-FFF2-40B4-BE49-F238E27FC236}">
                  <a16:creationId xmlns:a16="http://schemas.microsoft.com/office/drawing/2014/main" id="{ED4674DD-83E5-4217-A82B-34A8BA97E3FD}"/>
                </a:ext>
              </a:extLst>
            </p:cNvPr>
            <p:cNvSpPr/>
            <p:nvPr>
              <p:custDataLst>
                <p:tags r:id="rId2"/>
              </p:custDataLst>
            </p:nvPr>
          </p:nvSpPr>
          <p:spPr>
            <a:xfrm>
              <a:off x="7608093" y="6590109"/>
              <a:ext cx="8931" cy="1"/>
            </a:xfrm>
            <a:custGeom>
              <a:avLst/>
              <a:gdLst/>
              <a:ahLst/>
              <a:cxnLst/>
              <a:rect l="0" t="0" r="0" b="0"/>
              <a:pathLst>
                <a:path w="8931" h="1">
                  <a:moveTo>
                    <a:pt x="0" y="0"/>
                  </a:moveTo>
                  <a:lnTo>
                    <a:pt x="0" y="0"/>
                  </a:lnTo>
                  <a:lnTo>
                    <a:pt x="893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178">
              <a:extLst>
                <a:ext uri="{FF2B5EF4-FFF2-40B4-BE49-F238E27FC236}">
                  <a16:creationId xmlns:a16="http://schemas.microsoft.com/office/drawing/2014/main" id="{07343DEB-94DD-43EA-98F4-B558F4B06265}"/>
                </a:ext>
              </a:extLst>
            </p:cNvPr>
            <p:cNvSpPr/>
            <p:nvPr>
              <p:custDataLst>
                <p:tags r:id="rId3"/>
              </p:custDataLst>
            </p:nvPr>
          </p:nvSpPr>
          <p:spPr>
            <a:xfrm>
              <a:off x="7608093" y="6599038"/>
              <a:ext cx="8931" cy="1"/>
            </a:xfrm>
            <a:custGeom>
              <a:avLst/>
              <a:gdLst/>
              <a:ahLst/>
              <a:cxnLst/>
              <a:rect l="0" t="0" r="0" b="0"/>
              <a:pathLst>
                <a:path w="8931" h="1">
                  <a:moveTo>
                    <a:pt x="0" y="0"/>
                  </a:moveTo>
                  <a:lnTo>
                    <a:pt x="0" y="0"/>
                  </a:lnTo>
                  <a:lnTo>
                    <a:pt x="893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6" name="SMARTInkShape-179">
            <a:extLst>
              <a:ext uri="{FF2B5EF4-FFF2-40B4-BE49-F238E27FC236}">
                <a16:creationId xmlns:a16="http://schemas.microsoft.com/office/drawing/2014/main" id="{0C0BA23B-0BB4-4751-A709-50EDE5ABB265}"/>
              </a:ext>
            </a:extLst>
          </p:cNvPr>
          <p:cNvSpPr/>
          <p:nvPr>
            <p:custDataLst>
              <p:tags r:id="rId1"/>
            </p:custDataLst>
          </p:nvPr>
        </p:nvSpPr>
        <p:spPr>
          <a:xfrm>
            <a:off x="8349257" y="5232797"/>
            <a:ext cx="26790" cy="8931"/>
          </a:xfrm>
          <a:custGeom>
            <a:avLst/>
            <a:gdLst/>
            <a:ahLst/>
            <a:cxnLst/>
            <a:rect l="0" t="0" r="0" b="0"/>
            <a:pathLst>
              <a:path w="26790" h="8931">
                <a:moveTo>
                  <a:pt x="26789" y="0"/>
                </a:moveTo>
                <a:lnTo>
                  <a:pt x="26789" y="0"/>
                </a:lnTo>
                <a:lnTo>
                  <a:pt x="8963" y="0"/>
                </a:lnTo>
                <a:lnTo>
                  <a:pt x="0" y="893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623883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F49C-1510-E484-98AA-ED3009520AAF}"/>
              </a:ext>
            </a:extLst>
          </p:cNvPr>
          <p:cNvSpPr>
            <a:spLocks noGrp="1"/>
          </p:cNvSpPr>
          <p:nvPr>
            <p:ph type="title"/>
          </p:nvPr>
        </p:nvSpPr>
        <p:spPr/>
        <p:txBody>
          <a:bodyPr/>
          <a:lstStyle/>
          <a:p>
            <a:endParaRPr lang="en-SE"/>
          </a:p>
        </p:txBody>
      </p:sp>
      <p:sp>
        <p:nvSpPr>
          <p:cNvPr id="3" name="Content Placeholder 2">
            <a:extLst>
              <a:ext uri="{FF2B5EF4-FFF2-40B4-BE49-F238E27FC236}">
                <a16:creationId xmlns:a16="http://schemas.microsoft.com/office/drawing/2014/main" id="{54DDB5B2-9CE2-C3D0-3039-0E0BF8F439E5}"/>
              </a:ext>
            </a:extLst>
          </p:cNvPr>
          <p:cNvSpPr>
            <a:spLocks noGrp="1"/>
          </p:cNvSpPr>
          <p:nvPr>
            <p:ph idx="1"/>
          </p:nvPr>
        </p:nvSpPr>
        <p:spPr/>
        <p:txBody>
          <a:bodyPr/>
          <a:lstStyle/>
          <a:p>
            <a:endParaRPr lang="en-SE"/>
          </a:p>
        </p:txBody>
      </p:sp>
      <p:pic>
        <p:nvPicPr>
          <p:cNvPr id="4" name="Picture 3">
            <a:extLst>
              <a:ext uri="{FF2B5EF4-FFF2-40B4-BE49-F238E27FC236}">
                <a16:creationId xmlns:a16="http://schemas.microsoft.com/office/drawing/2014/main" id="{411AB803-FF7D-FE19-F068-C39E1ED96F40}"/>
              </a:ext>
            </a:extLst>
          </p:cNvPr>
          <p:cNvPicPr>
            <a:picLocks noChangeAspect="1"/>
          </p:cNvPicPr>
          <p:nvPr/>
        </p:nvPicPr>
        <p:blipFill>
          <a:blip r:embed="rId2"/>
          <a:stretch>
            <a:fillRect/>
          </a:stretch>
        </p:blipFill>
        <p:spPr>
          <a:xfrm>
            <a:off x="-35816" y="2302782"/>
            <a:ext cx="6867525" cy="3629025"/>
          </a:xfrm>
          <a:prstGeom prst="rect">
            <a:avLst/>
          </a:prstGeom>
        </p:spPr>
      </p:pic>
      <p:pic>
        <p:nvPicPr>
          <p:cNvPr id="5" name="Picture 4">
            <a:extLst>
              <a:ext uri="{FF2B5EF4-FFF2-40B4-BE49-F238E27FC236}">
                <a16:creationId xmlns:a16="http://schemas.microsoft.com/office/drawing/2014/main" id="{60545518-D1FD-1E3B-D498-546BD23463BC}"/>
              </a:ext>
            </a:extLst>
          </p:cNvPr>
          <p:cNvPicPr>
            <a:picLocks noChangeAspect="1"/>
          </p:cNvPicPr>
          <p:nvPr/>
        </p:nvPicPr>
        <p:blipFill>
          <a:blip r:embed="rId3"/>
          <a:stretch>
            <a:fillRect/>
          </a:stretch>
        </p:blipFill>
        <p:spPr>
          <a:xfrm>
            <a:off x="6338693" y="4299857"/>
            <a:ext cx="2805307" cy="2558143"/>
          </a:xfrm>
          <a:prstGeom prst="rect">
            <a:avLst/>
          </a:prstGeom>
        </p:spPr>
      </p:pic>
      <p:sp>
        <p:nvSpPr>
          <p:cNvPr id="6" name="Content Placeholder 2">
            <a:extLst>
              <a:ext uri="{FF2B5EF4-FFF2-40B4-BE49-F238E27FC236}">
                <a16:creationId xmlns:a16="http://schemas.microsoft.com/office/drawing/2014/main" id="{E3FDBB4B-E33D-855B-523A-8705E41A89C5}"/>
              </a:ext>
            </a:extLst>
          </p:cNvPr>
          <p:cNvSpPr txBox="1">
            <a:spLocks/>
          </p:cNvSpPr>
          <p:nvPr/>
        </p:nvSpPr>
        <p:spPr>
          <a:xfrm>
            <a:off x="348343" y="195942"/>
            <a:ext cx="8240001" cy="20029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fontAlgn="base"/>
            <a:r>
              <a:rPr lang="en-GB" b="1" i="1" u="sng" dirty="0">
                <a:solidFill>
                  <a:srgbClr val="273239"/>
                </a:solidFill>
                <a:effectLst/>
                <a:latin typeface="Nunito" pitchFamily="2" charset="0"/>
              </a:rPr>
              <a:t>Step 3</a:t>
            </a:r>
            <a:r>
              <a:rPr lang="en-GB" b="0" i="1" dirty="0">
                <a:solidFill>
                  <a:srgbClr val="273239"/>
                </a:solidFill>
                <a:effectLst/>
                <a:latin typeface="Nunito" pitchFamily="2" charset="0"/>
              </a:rPr>
              <a:t>: Treat vertex </a:t>
            </a:r>
            <a:r>
              <a:rPr lang="en-GB" b="1" i="1" dirty="0">
                <a:solidFill>
                  <a:srgbClr val="273239"/>
                </a:solidFill>
                <a:effectLst/>
                <a:latin typeface="Nunito" pitchFamily="2" charset="0"/>
              </a:rPr>
              <a:t>B</a:t>
            </a:r>
            <a:r>
              <a:rPr lang="en-GB" b="0" i="1" dirty="0">
                <a:solidFill>
                  <a:srgbClr val="273239"/>
                </a:solidFill>
                <a:effectLst/>
                <a:latin typeface="Nunito" pitchFamily="2" charset="0"/>
              </a:rPr>
              <a:t> as an intermediate vertex and calculate the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 for every {</a:t>
            </a:r>
            <a:r>
              <a:rPr lang="en-GB" b="0" i="1" dirty="0" err="1">
                <a:solidFill>
                  <a:srgbClr val="273239"/>
                </a:solidFill>
                <a:effectLst/>
                <a:latin typeface="Nunito" pitchFamily="2" charset="0"/>
              </a:rPr>
              <a:t>i,j</a:t>
            </a:r>
            <a:r>
              <a:rPr lang="en-GB" b="0" i="1" dirty="0">
                <a:solidFill>
                  <a:srgbClr val="273239"/>
                </a:solidFill>
                <a:effectLst/>
                <a:latin typeface="Nunito" pitchFamily="2" charset="0"/>
              </a:rPr>
              <a:t>} vertex pair using the formula:</a:t>
            </a:r>
            <a:br>
              <a:rPr lang="en-GB" b="0" i="1" dirty="0">
                <a:solidFill>
                  <a:srgbClr val="273239"/>
                </a:solidFill>
                <a:effectLst/>
                <a:latin typeface="Nunito" pitchFamily="2" charset="0"/>
              </a:rPr>
            </a:b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0" i="1" dirty="0" err="1">
                <a:solidFill>
                  <a:srgbClr val="273239"/>
                </a:solidFill>
                <a:effectLst/>
                <a:latin typeface="Nunito" pitchFamily="2" charset="0"/>
              </a:rPr>
              <a:t>i</a:t>
            </a:r>
            <a:r>
              <a:rPr lang="en-GB" b="0" i="1" dirty="0">
                <a:solidFill>
                  <a:srgbClr val="273239"/>
                </a:solidFill>
                <a:effectLst/>
                <a:latin typeface="Nunito" pitchFamily="2" charset="0"/>
              </a:rPr>
              <a:t>][j] = minimum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0" i="1" dirty="0" err="1">
                <a:solidFill>
                  <a:srgbClr val="273239"/>
                </a:solidFill>
                <a:effectLst/>
                <a:latin typeface="Nunito" pitchFamily="2" charset="0"/>
              </a:rPr>
              <a:t>i</a:t>
            </a:r>
            <a:r>
              <a:rPr lang="en-GB" b="0" i="1" dirty="0">
                <a:solidFill>
                  <a:srgbClr val="273239"/>
                </a:solidFill>
                <a:effectLst/>
                <a:latin typeface="Nunito" pitchFamily="2" charset="0"/>
              </a:rPr>
              <a:t>][j],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0" i="1" dirty="0" err="1">
                <a:solidFill>
                  <a:srgbClr val="273239"/>
                </a:solidFill>
                <a:effectLst/>
                <a:latin typeface="Nunito" pitchFamily="2" charset="0"/>
              </a:rPr>
              <a:t>i</a:t>
            </a:r>
            <a:r>
              <a:rPr lang="en-GB" b="0" i="1" dirty="0">
                <a:solidFill>
                  <a:srgbClr val="273239"/>
                </a:solidFill>
                <a:effectLst/>
                <a:latin typeface="Nunito" pitchFamily="2" charset="0"/>
              </a:rPr>
              <a:t>][</a:t>
            </a:r>
            <a:r>
              <a:rPr lang="en-GB" b="1" i="1" dirty="0">
                <a:solidFill>
                  <a:srgbClr val="273239"/>
                </a:solidFill>
                <a:effectLst/>
                <a:latin typeface="Nunito" pitchFamily="2" charset="0"/>
              </a:rPr>
              <a:t>B</a:t>
            </a:r>
            <a:r>
              <a:rPr lang="en-GB" b="0" i="1" dirty="0">
                <a:solidFill>
                  <a:srgbClr val="273239"/>
                </a:solidFill>
                <a:effectLst/>
                <a:latin typeface="Nunito" pitchFamily="2" charset="0"/>
              </a:rPr>
              <a:t>] +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1" i="1" dirty="0">
                <a:solidFill>
                  <a:srgbClr val="273239"/>
                </a:solidFill>
                <a:effectLst/>
                <a:latin typeface="Nunito" pitchFamily="2" charset="0"/>
              </a:rPr>
              <a:t>B</a:t>
            </a:r>
            <a:r>
              <a:rPr lang="en-GB" b="0" i="1" dirty="0">
                <a:solidFill>
                  <a:srgbClr val="273239"/>
                </a:solidFill>
                <a:effectLst/>
                <a:latin typeface="Nunito" pitchFamily="2" charset="0"/>
              </a:rPr>
              <a:t>][j])</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B0AD78BD-83EE-43D3-838D-5A8C262F2A44}"/>
                  </a:ext>
                </a:extLst>
              </p:cNvPr>
              <p:cNvGraphicFramePr>
                <a:graphicFrameLocks noGrp="1"/>
              </p:cNvGraphicFramePr>
              <p:nvPr>
                <p:extLst>
                  <p:ext uri="{D42A27DB-BD31-4B8C-83A1-F6EECF244321}">
                    <p14:modId xmlns:p14="http://schemas.microsoft.com/office/powerpoint/2010/main" val="979046566"/>
                  </p:ext>
                </p:extLst>
              </p:nvPr>
            </p:nvGraphicFramePr>
            <p:xfrm>
              <a:off x="348343" y="3280101"/>
              <a:ext cx="2262888" cy="2225040"/>
            </p:xfrm>
            <a:graphic>
              <a:graphicData uri="http://schemas.openxmlformats.org/drawingml/2006/table">
                <a:tbl>
                  <a:tblPr firstRow="1" bandRow="1">
                    <a:tableStyleId>{5C22544A-7EE6-4342-B048-85BDC9FD1C3A}</a:tableStyleId>
                  </a:tblPr>
                  <a:tblGrid>
                    <a:gridCol w="377148">
                      <a:extLst>
                        <a:ext uri="{9D8B030D-6E8A-4147-A177-3AD203B41FA5}">
                          <a16:colId xmlns:a16="http://schemas.microsoft.com/office/drawing/2014/main" val="87882016"/>
                        </a:ext>
                      </a:extLst>
                    </a:gridCol>
                    <a:gridCol w="377148">
                      <a:extLst>
                        <a:ext uri="{9D8B030D-6E8A-4147-A177-3AD203B41FA5}">
                          <a16:colId xmlns:a16="http://schemas.microsoft.com/office/drawing/2014/main" val="2672372922"/>
                        </a:ext>
                      </a:extLst>
                    </a:gridCol>
                    <a:gridCol w="377148">
                      <a:extLst>
                        <a:ext uri="{9D8B030D-6E8A-4147-A177-3AD203B41FA5}">
                          <a16:colId xmlns:a16="http://schemas.microsoft.com/office/drawing/2014/main" val="2876599589"/>
                        </a:ext>
                      </a:extLst>
                    </a:gridCol>
                    <a:gridCol w="377148">
                      <a:extLst>
                        <a:ext uri="{9D8B030D-6E8A-4147-A177-3AD203B41FA5}">
                          <a16:colId xmlns:a16="http://schemas.microsoft.com/office/drawing/2014/main" val="1198770112"/>
                        </a:ext>
                      </a:extLst>
                    </a:gridCol>
                    <a:gridCol w="377148">
                      <a:extLst>
                        <a:ext uri="{9D8B030D-6E8A-4147-A177-3AD203B41FA5}">
                          <a16:colId xmlns:a16="http://schemas.microsoft.com/office/drawing/2014/main" val="3021353885"/>
                        </a:ext>
                      </a:extLst>
                    </a:gridCol>
                    <a:gridCol w="377148">
                      <a:extLst>
                        <a:ext uri="{9D8B030D-6E8A-4147-A177-3AD203B41FA5}">
                          <a16:colId xmlns:a16="http://schemas.microsoft.com/office/drawing/2014/main" val="2094097777"/>
                        </a:ext>
                      </a:extLst>
                    </a:gridCol>
                  </a:tblGrid>
                  <a:tr h="370840">
                    <a:tc>
                      <a:txBody>
                        <a:bodyPr/>
                        <a:lstStyle/>
                        <a:p>
                          <a:pPr algn="ctr"/>
                          <a:endParaRPr lang="en-US" sz="1800" b="1" dirty="0">
                            <a:solidFill>
                              <a:schemeClr val="bg1"/>
                            </a:solidFill>
                          </a:endParaRPr>
                        </a:p>
                      </a:txBody>
                      <a:tcPr>
                        <a:solidFill>
                          <a:schemeClr val="accent1"/>
                        </a:solidFill>
                      </a:tcPr>
                    </a:tc>
                    <a:tc>
                      <a:txBody>
                        <a:bodyPr/>
                        <a:lstStyle/>
                        <a:p>
                          <a:pPr algn="ctr"/>
                          <a:r>
                            <a:rPr lang="en-US" sz="1800" dirty="0">
                              <a:solidFill>
                                <a:schemeClr val="bg1"/>
                              </a:solidFill>
                            </a:rPr>
                            <a:t>A</a:t>
                          </a:r>
                        </a:p>
                      </a:txBody>
                      <a:tcPr/>
                    </a:tc>
                    <a:tc>
                      <a:txBody>
                        <a:bodyPr/>
                        <a:lstStyle/>
                        <a:p>
                          <a:pPr algn="ctr"/>
                          <a:r>
                            <a:rPr lang="en-US" sz="1800" dirty="0">
                              <a:solidFill>
                                <a:schemeClr val="bg1"/>
                              </a:solidFill>
                            </a:rPr>
                            <a:t>B</a:t>
                          </a:r>
                        </a:p>
                      </a:txBody>
                      <a:tcPr/>
                    </a:tc>
                    <a:tc>
                      <a:txBody>
                        <a:bodyPr/>
                        <a:lstStyle/>
                        <a:p>
                          <a:pPr algn="ctr"/>
                          <a:r>
                            <a:rPr lang="en-US" sz="1800" dirty="0">
                              <a:solidFill>
                                <a:schemeClr val="bg1"/>
                              </a:solidFill>
                            </a:rPr>
                            <a:t>C</a:t>
                          </a:r>
                        </a:p>
                      </a:txBody>
                      <a:tcPr/>
                    </a:tc>
                    <a:tc>
                      <a:txBody>
                        <a:bodyPr/>
                        <a:lstStyle/>
                        <a:p>
                          <a:pPr algn="ctr"/>
                          <a:r>
                            <a:rPr lang="en-US" sz="1800" dirty="0">
                              <a:solidFill>
                                <a:schemeClr val="bg1"/>
                              </a:solidFill>
                            </a:rPr>
                            <a:t>D</a:t>
                          </a:r>
                        </a:p>
                      </a:txBody>
                      <a:tcPr/>
                    </a:tc>
                    <a:tc>
                      <a:txBody>
                        <a:bodyPr/>
                        <a:lstStyle/>
                        <a:p>
                          <a:pPr algn="ctr"/>
                          <a:r>
                            <a:rPr lang="en-US" sz="1800" dirty="0">
                              <a:solidFill>
                                <a:schemeClr val="bg1"/>
                              </a:solidFill>
                            </a:rPr>
                            <a:t>E</a:t>
                          </a:r>
                        </a:p>
                      </a:txBody>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4</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m:t>
                                </m:r>
                              </m:oMath>
                            </m:oMathPara>
                          </a14:m>
                          <a:endParaRPr lang="en-US" sz="1800" dirty="0">
                            <a:solidFill>
                              <a:schemeClr val="tx1"/>
                            </a:solidFill>
                          </a:endParaRPr>
                        </a:p>
                      </a:txBody>
                      <a:tcPr/>
                    </a:tc>
                    <a:tc>
                      <a:txBody>
                        <a:bodyPr/>
                        <a:lstStyle/>
                        <a:p>
                          <a:pPr algn="ctr"/>
                          <a:r>
                            <a:rPr lang="en-US" sz="1800" dirty="0">
                              <a:solidFill>
                                <a:schemeClr val="tx1"/>
                              </a:solidFill>
                            </a:rPr>
                            <a:t>5</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m:t>
                                </m:r>
                              </m:oMath>
                            </m:oMathPara>
                          </a14:m>
                          <a:endParaRPr lang="en-US" sz="1800" dirty="0">
                            <a:solidFill>
                              <a:schemeClr val="tx1"/>
                            </a:solidFill>
                          </a:endParaRPr>
                        </a:p>
                      </a:txBody>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m:t>
                                </m:r>
                              </m:oMath>
                            </m:oMathPara>
                          </a14:m>
                          <a:endParaRPr lang="en-US" sz="1800" dirty="0">
                            <a:solidFill>
                              <a:schemeClr val="tx1"/>
                            </a:solidFill>
                          </a:endParaRP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1</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m:t>
                                </m:r>
                              </m:oMath>
                            </m:oMathPara>
                          </a14:m>
                          <a:endParaRPr lang="en-US" sz="1800" dirty="0">
                            <a:solidFill>
                              <a:schemeClr val="tx1"/>
                            </a:solidFill>
                          </a:endParaRPr>
                        </a:p>
                      </a:txBody>
                      <a:tcPr/>
                    </a:tc>
                    <a:tc>
                      <a:txBody>
                        <a:bodyPr/>
                        <a:lstStyle/>
                        <a:p>
                          <a:pPr algn="ctr"/>
                          <a:r>
                            <a:rPr lang="en-US" sz="1800" dirty="0">
                              <a:solidFill>
                                <a:schemeClr val="tx1"/>
                              </a:solidFill>
                            </a:rPr>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solidFill>
                                <a:schemeClr val="tx1"/>
                              </a:solidFill>
                            </a:rPr>
                            <a:t>2</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6</m:t>
                                </m:r>
                              </m:oMath>
                            </m:oMathPara>
                          </a14:m>
                          <a:endParaRPr lang="en-US" sz="1800" dirty="0">
                            <a:solidFill>
                              <a:schemeClr val="tx1"/>
                            </a:solidFill>
                          </a:endParaRP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3</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m:t>
                                </m:r>
                              </m:oMath>
                            </m:oMathPara>
                          </a14:m>
                          <a:endParaRPr lang="en-US" sz="1800" dirty="0">
                            <a:solidFill>
                              <a:schemeClr val="tx1"/>
                            </a:solidFill>
                          </a:endParaRPr>
                        </a:p>
                      </a:txBody>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m:t>
                                </m:r>
                              </m:oMath>
                            </m:oMathPara>
                          </a14:m>
                          <a:endParaRPr lang="en-US" sz="1800"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m:t>
                                </m:r>
                              </m:oMath>
                            </m:oMathPara>
                          </a14:m>
                          <a:endParaRPr lang="en-US" sz="1800" dirty="0">
                            <a:solidFill>
                              <a:schemeClr val="tx1"/>
                            </a:solidFill>
                          </a:endParaRP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5</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m:t>
                                </m:r>
                              </m:oMath>
                            </m:oMathPara>
                          </a14:m>
                          <a:endParaRPr lang="en-US" sz="1800" dirty="0">
                            <a:solidFill>
                              <a:schemeClr val="tx1"/>
                            </a:solidFill>
                          </a:endParaRP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0</a:t>
                          </a:r>
                        </a:p>
                      </a:txBody>
                      <a:tcPr/>
                    </a:tc>
                    <a:extLst>
                      <a:ext uri="{0D108BD9-81ED-4DB2-BD59-A6C34878D82A}">
                        <a16:rowId xmlns:a16="http://schemas.microsoft.com/office/drawing/2014/main" val="1189046981"/>
                      </a:ext>
                    </a:extLst>
                  </a:tr>
                </a:tbl>
              </a:graphicData>
            </a:graphic>
          </p:graphicFrame>
        </mc:Choice>
        <mc:Fallback xmlns="">
          <p:graphicFrame>
            <p:nvGraphicFramePr>
              <p:cNvPr id="7" name="Table 6">
                <a:extLst>
                  <a:ext uri="{FF2B5EF4-FFF2-40B4-BE49-F238E27FC236}">
                    <a16:creationId xmlns:a16="http://schemas.microsoft.com/office/drawing/2014/main" id="{B0AD78BD-83EE-43D3-838D-5A8C262F2A44}"/>
                  </a:ext>
                </a:extLst>
              </p:cNvPr>
              <p:cNvGraphicFramePr>
                <a:graphicFrameLocks noGrp="1"/>
              </p:cNvGraphicFramePr>
              <p:nvPr>
                <p:extLst>
                  <p:ext uri="{D42A27DB-BD31-4B8C-83A1-F6EECF244321}">
                    <p14:modId xmlns:p14="http://schemas.microsoft.com/office/powerpoint/2010/main" val="979046566"/>
                  </p:ext>
                </p:extLst>
              </p:nvPr>
            </p:nvGraphicFramePr>
            <p:xfrm>
              <a:off x="348343" y="3280101"/>
              <a:ext cx="2262888" cy="2225040"/>
            </p:xfrm>
            <a:graphic>
              <a:graphicData uri="http://schemas.openxmlformats.org/drawingml/2006/table">
                <a:tbl>
                  <a:tblPr firstRow="1" bandRow="1">
                    <a:tableStyleId>{5C22544A-7EE6-4342-B048-85BDC9FD1C3A}</a:tableStyleId>
                  </a:tblPr>
                  <a:tblGrid>
                    <a:gridCol w="377148">
                      <a:extLst>
                        <a:ext uri="{9D8B030D-6E8A-4147-A177-3AD203B41FA5}">
                          <a16:colId xmlns:a16="http://schemas.microsoft.com/office/drawing/2014/main" val="87882016"/>
                        </a:ext>
                      </a:extLst>
                    </a:gridCol>
                    <a:gridCol w="377148">
                      <a:extLst>
                        <a:ext uri="{9D8B030D-6E8A-4147-A177-3AD203B41FA5}">
                          <a16:colId xmlns:a16="http://schemas.microsoft.com/office/drawing/2014/main" val="2672372922"/>
                        </a:ext>
                      </a:extLst>
                    </a:gridCol>
                    <a:gridCol w="377148">
                      <a:extLst>
                        <a:ext uri="{9D8B030D-6E8A-4147-A177-3AD203B41FA5}">
                          <a16:colId xmlns:a16="http://schemas.microsoft.com/office/drawing/2014/main" val="2876599589"/>
                        </a:ext>
                      </a:extLst>
                    </a:gridCol>
                    <a:gridCol w="377148">
                      <a:extLst>
                        <a:ext uri="{9D8B030D-6E8A-4147-A177-3AD203B41FA5}">
                          <a16:colId xmlns:a16="http://schemas.microsoft.com/office/drawing/2014/main" val="1198770112"/>
                        </a:ext>
                      </a:extLst>
                    </a:gridCol>
                    <a:gridCol w="377148">
                      <a:extLst>
                        <a:ext uri="{9D8B030D-6E8A-4147-A177-3AD203B41FA5}">
                          <a16:colId xmlns:a16="http://schemas.microsoft.com/office/drawing/2014/main" val="3021353885"/>
                        </a:ext>
                      </a:extLst>
                    </a:gridCol>
                    <a:gridCol w="377148">
                      <a:extLst>
                        <a:ext uri="{9D8B030D-6E8A-4147-A177-3AD203B41FA5}">
                          <a16:colId xmlns:a16="http://schemas.microsoft.com/office/drawing/2014/main" val="2094097777"/>
                        </a:ext>
                      </a:extLst>
                    </a:gridCol>
                  </a:tblGrid>
                  <a:tr h="370840">
                    <a:tc>
                      <a:txBody>
                        <a:bodyPr/>
                        <a:lstStyle/>
                        <a:p>
                          <a:pPr algn="ctr"/>
                          <a:endParaRPr lang="en-US" sz="1800" b="1" dirty="0">
                            <a:solidFill>
                              <a:schemeClr val="bg1"/>
                            </a:solidFill>
                          </a:endParaRPr>
                        </a:p>
                      </a:txBody>
                      <a:tcPr>
                        <a:solidFill>
                          <a:schemeClr val="accent1"/>
                        </a:solidFill>
                      </a:tcPr>
                    </a:tc>
                    <a:tc>
                      <a:txBody>
                        <a:bodyPr/>
                        <a:lstStyle/>
                        <a:p>
                          <a:pPr algn="ctr"/>
                          <a:r>
                            <a:rPr lang="en-US" sz="1800" dirty="0">
                              <a:solidFill>
                                <a:schemeClr val="bg1"/>
                              </a:solidFill>
                            </a:rPr>
                            <a:t>A</a:t>
                          </a:r>
                        </a:p>
                      </a:txBody>
                      <a:tcPr/>
                    </a:tc>
                    <a:tc>
                      <a:txBody>
                        <a:bodyPr/>
                        <a:lstStyle/>
                        <a:p>
                          <a:pPr algn="ctr"/>
                          <a:r>
                            <a:rPr lang="en-US" sz="1800" dirty="0">
                              <a:solidFill>
                                <a:schemeClr val="bg1"/>
                              </a:solidFill>
                            </a:rPr>
                            <a:t>B</a:t>
                          </a:r>
                        </a:p>
                      </a:txBody>
                      <a:tcPr/>
                    </a:tc>
                    <a:tc>
                      <a:txBody>
                        <a:bodyPr/>
                        <a:lstStyle/>
                        <a:p>
                          <a:pPr algn="ctr"/>
                          <a:r>
                            <a:rPr lang="en-US" sz="1800" dirty="0">
                              <a:solidFill>
                                <a:schemeClr val="bg1"/>
                              </a:solidFill>
                            </a:rPr>
                            <a:t>C</a:t>
                          </a:r>
                        </a:p>
                      </a:txBody>
                      <a:tcPr/>
                    </a:tc>
                    <a:tc>
                      <a:txBody>
                        <a:bodyPr/>
                        <a:lstStyle/>
                        <a:p>
                          <a:pPr algn="ctr"/>
                          <a:r>
                            <a:rPr lang="en-US" sz="1800" dirty="0">
                              <a:solidFill>
                                <a:schemeClr val="bg1"/>
                              </a:solidFill>
                            </a:rPr>
                            <a:t>D</a:t>
                          </a:r>
                        </a:p>
                      </a:txBody>
                      <a:tcPr/>
                    </a:tc>
                    <a:tc>
                      <a:txBody>
                        <a:bodyPr/>
                        <a:lstStyle/>
                        <a:p>
                          <a:pPr algn="ctr"/>
                          <a:r>
                            <a:rPr lang="en-US" sz="1800" dirty="0">
                              <a:solidFill>
                                <a:schemeClr val="bg1"/>
                              </a:solidFill>
                            </a:rPr>
                            <a:t>E</a:t>
                          </a:r>
                        </a:p>
                      </a:txBody>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4</a:t>
                          </a:r>
                        </a:p>
                      </a:txBody>
                      <a:tcPr/>
                    </a:tc>
                    <a:tc>
                      <a:txBody>
                        <a:bodyPr/>
                        <a:lstStyle/>
                        <a:p>
                          <a:endParaRPr lang="en-SE"/>
                        </a:p>
                      </a:txBody>
                      <a:tcPr>
                        <a:blipFill>
                          <a:blip r:embed="rId4"/>
                          <a:stretch>
                            <a:fillRect l="-301613" t="-108197" r="-206452" b="-422951"/>
                          </a:stretch>
                        </a:blipFill>
                      </a:tcPr>
                    </a:tc>
                    <a:tc>
                      <a:txBody>
                        <a:bodyPr/>
                        <a:lstStyle/>
                        <a:p>
                          <a:pPr algn="ctr"/>
                          <a:r>
                            <a:rPr lang="en-US" sz="1800" dirty="0">
                              <a:solidFill>
                                <a:schemeClr val="tx1"/>
                              </a:solidFill>
                            </a:rPr>
                            <a:t>5</a:t>
                          </a:r>
                        </a:p>
                      </a:txBody>
                      <a:tcPr/>
                    </a:tc>
                    <a:tc>
                      <a:txBody>
                        <a:bodyPr/>
                        <a:lstStyle/>
                        <a:p>
                          <a:endParaRPr lang="en-SE"/>
                        </a:p>
                      </a:txBody>
                      <a:tcPr>
                        <a:blipFill>
                          <a:blip r:embed="rId4"/>
                          <a:stretch>
                            <a:fillRect l="-501613" t="-108197" r="-6452" b="-422951"/>
                          </a:stretch>
                        </a:blipFill>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endParaRPr lang="en-SE"/>
                        </a:p>
                      </a:txBody>
                      <a:tcPr>
                        <a:blipFill>
                          <a:blip r:embed="rId4"/>
                          <a:stretch>
                            <a:fillRect l="-101613" t="-208197" r="-406452" b="-322951"/>
                          </a:stretch>
                        </a:blip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1</a:t>
                          </a:r>
                        </a:p>
                      </a:txBody>
                      <a:tcPr/>
                    </a:tc>
                    <a:tc>
                      <a:txBody>
                        <a:bodyPr/>
                        <a:lstStyle/>
                        <a:p>
                          <a:endParaRPr lang="en-SE"/>
                        </a:p>
                      </a:txBody>
                      <a:tcPr>
                        <a:blipFill>
                          <a:blip r:embed="rId4"/>
                          <a:stretch>
                            <a:fillRect l="-401613" t="-208197" r="-106452" b="-322951"/>
                          </a:stretch>
                        </a:blipFill>
                      </a:tcPr>
                    </a:tc>
                    <a:tc>
                      <a:txBody>
                        <a:bodyPr/>
                        <a:lstStyle/>
                        <a:p>
                          <a:pPr algn="ctr"/>
                          <a:r>
                            <a:rPr lang="en-US" sz="1800" dirty="0">
                              <a:solidFill>
                                <a:schemeClr val="tx1"/>
                              </a:solidFill>
                            </a:rPr>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solidFill>
                                <a:schemeClr val="tx1"/>
                              </a:solidFill>
                            </a:rPr>
                            <a:t>2</a:t>
                          </a:r>
                        </a:p>
                      </a:txBody>
                      <a:tcPr/>
                    </a:tc>
                    <a:tc>
                      <a:txBody>
                        <a:bodyPr/>
                        <a:lstStyle/>
                        <a:p>
                          <a:endParaRPr lang="en-SE"/>
                        </a:p>
                      </a:txBody>
                      <a:tcPr>
                        <a:blipFill>
                          <a:blip r:embed="rId4"/>
                          <a:stretch>
                            <a:fillRect l="-201613" t="-308197" r="-306452" b="-222951"/>
                          </a:stretch>
                        </a:blip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3</a:t>
                          </a:r>
                        </a:p>
                      </a:txBody>
                      <a:tcPr/>
                    </a:tc>
                    <a:tc>
                      <a:txBody>
                        <a:bodyPr/>
                        <a:lstStyle/>
                        <a:p>
                          <a:endParaRPr lang="en-SE"/>
                        </a:p>
                      </a:txBody>
                      <a:tcPr>
                        <a:blipFill>
                          <a:blip r:embed="rId4"/>
                          <a:stretch>
                            <a:fillRect l="-501613" t="-308197" r="-6452" b="-222951"/>
                          </a:stretch>
                        </a:blipFill>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endParaRPr lang="en-SE"/>
                        </a:p>
                      </a:txBody>
                      <a:tcPr>
                        <a:blipFill>
                          <a:blip r:embed="rId4"/>
                          <a:stretch>
                            <a:fillRect l="-101613" t="-408197" r="-406452" b="-122951"/>
                          </a:stretch>
                        </a:blipFill>
                      </a:tcPr>
                    </a:tc>
                    <a:tc>
                      <a:txBody>
                        <a:bodyPr/>
                        <a:lstStyle/>
                        <a:p>
                          <a:endParaRPr lang="en-SE"/>
                        </a:p>
                      </a:txBody>
                      <a:tcPr>
                        <a:blipFill>
                          <a:blip r:embed="rId4"/>
                          <a:stretch>
                            <a:fillRect l="-201613" t="-408197" r="-306452" b="-122951"/>
                          </a:stretch>
                        </a:blip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5</a:t>
                          </a:r>
                        </a:p>
                      </a:txBody>
                      <a:tcPr/>
                    </a:tc>
                    <a:tc>
                      <a:txBody>
                        <a:bodyPr/>
                        <a:lstStyle/>
                        <a:p>
                          <a:endParaRPr lang="en-SE"/>
                        </a:p>
                      </a:txBody>
                      <a:tcPr>
                        <a:blipFill>
                          <a:blip r:embed="rId4"/>
                          <a:stretch>
                            <a:fillRect l="-301613" t="-508197" r="-206452" b="-22951"/>
                          </a:stretch>
                        </a:blipFill>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0</a:t>
                          </a:r>
                        </a:p>
                      </a:txBody>
                      <a:tcPr/>
                    </a:tc>
                    <a:extLst>
                      <a:ext uri="{0D108BD9-81ED-4DB2-BD59-A6C34878D82A}">
                        <a16:rowId xmlns:a16="http://schemas.microsoft.com/office/drawing/2014/main" val="118904698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0D8495D8-2482-4925-90A9-A3DBFB4425C4}"/>
                  </a:ext>
                </a:extLst>
              </p:cNvPr>
              <p:cNvGraphicFramePr>
                <a:graphicFrameLocks noGrp="1"/>
              </p:cNvGraphicFramePr>
              <p:nvPr>
                <p:extLst>
                  <p:ext uri="{D42A27DB-BD31-4B8C-83A1-F6EECF244321}">
                    <p14:modId xmlns:p14="http://schemas.microsoft.com/office/powerpoint/2010/main" val="1171110975"/>
                  </p:ext>
                </p:extLst>
              </p:nvPr>
            </p:nvGraphicFramePr>
            <p:xfrm>
              <a:off x="4159647" y="3266496"/>
              <a:ext cx="2358334" cy="2225040"/>
            </p:xfrm>
            <a:graphic>
              <a:graphicData uri="http://schemas.openxmlformats.org/drawingml/2006/table">
                <a:tbl>
                  <a:tblPr firstRow="1" bandRow="1">
                    <a:tableStyleId>{5C22544A-7EE6-4342-B048-85BDC9FD1C3A}</a:tableStyleId>
                  </a:tblPr>
                  <a:tblGrid>
                    <a:gridCol w="393056">
                      <a:extLst>
                        <a:ext uri="{9D8B030D-6E8A-4147-A177-3AD203B41FA5}">
                          <a16:colId xmlns:a16="http://schemas.microsoft.com/office/drawing/2014/main" val="87882016"/>
                        </a:ext>
                      </a:extLst>
                    </a:gridCol>
                    <a:gridCol w="372397">
                      <a:extLst>
                        <a:ext uri="{9D8B030D-6E8A-4147-A177-3AD203B41FA5}">
                          <a16:colId xmlns:a16="http://schemas.microsoft.com/office/drawing/2014/main" val="2672372922"/>
                        </a:ext>
                      </a:extLst>
                    </a:gridCol>
                    <a:gridCol w="382555">
                      <a:extLst>
                        <a:ext uri="{9D8B030D-6E8A-4147-A177-3AD203B41FA5}">
                          <a16:colId xmlns:a16="http://schemas.microsoft.com/office/drawing/2014/main" val="2876599589"/>
                        </a:ext>
                      </a:extLst>
                    </a:gridCol>
                    <a:gridCol w="373224">
                      <a:extLst>
                        <a:ext uri="{9D8B030D-6E8A-4147-A177-3AD203B41FA5}">
                          <a16:colId xmlns:a16="http://schemas.microsoft.com/office/drawing/2014/main" val="1198770112"/>
                        </a:ext>
                      </a:extLst>
                    </a:gridCol>
                    <a:gridCol w="354564">
                      <a:extLst>
                        <a:ext uri="{9D8B030D-6E8A-4147-A177-3AD203B41FA5}">
                          <a16:colId xmlns:a16="http://schemas.microsoft.com/office/drawing/2014/main" val="3021353885"/>
                        </a:ext>
                      </a:extLst>
                    </a:gridCol>
                    <a:gridCol w="482538">
                      <a:extLst>
                        <a:ext uri="{9D8B030D-6E8A-4147-A177-3AD203B41FA5}">
                          <a16:colId xmlns:a16="http://schemas.microsoft.com/office/drawing/2014/main" val="2094097777"/>
                        </a:ext>
                      </a:extLst>
                    </a:gridCol>
                  </a:tblGrid>
                  <a:tr h="370840">
                    <a:tc>
                      <a:txBody>
                        <a:bodyPr/>
                        <a:lstStyle/>
                        <a:p>
                          <a:pPr algn="ctr"/>
                          <a:endParaRPr lang="en-US" sz="1800" b="1" dirty="0">
                            <a:solidFill>
                              <a:schemeClr val="bg1"/>
                            </a:solidFill>
                          </a:endParaRPr>
                        </a:p>
                      </a:txBody>
                      <a:tcPr>
                        <a:solidFill>
                          <a:schemeClr val="accent1"/>
                        </a:solidFill>
                      </a:tcPr>
                    </a:tc>
                    <a:tc>
                      <a:txBody>
                        <a:bodyPr/>
                        <a:lstStyle/>
                        <a:p>
                          <a:pPr algn="ctr"/>
                          <a:r>
                            <a:rPr lang="en-US" sz="1800" dirty="0">
                              <a:solidFill>
                                <a:schemeClr val="bg1"/>
                              </a:solidFill>
                            </a:rPr>
                            <a:t>A</a:t>
                          </a:r>
                        </a:p>
                      </a:txBody>
                      <a:tcPr/>
                    </a:tc>
                    <a:tc>
                      <a:txBody>
                        <a:bodyPr/>
                        <a:lstStyle/>
                        <a:p>
                          <a:pPr algn="ctr"/>
                          <a:r>
                            <a:rPr lang="en-US" sz="1800" dirty="0">
                              <a:solidFill>
                                <a:schemeClr val="bg1"/>
                              </a:solidFill>
                            </a:rPr>
                            <a:t>B</a:t>
                          </a:r>
                        </a:p>
                      </a:txBody>
                      <a:tcPr/>
                    </a:tc>
                    <a:tc>
                      <a:txBody>
                        <a:bodyPr/>
                        <a:lstStyle/>
                        <a:p>
                          <a:pPr algn="ctr"/>
                          <a:r>
                            <a:rPr lang="en-US" sz="1800" dirty="0">
                              <a:solidFill>
                                <a:schemeClr val="bg1"/>
                              </a:solidFill>
                            </a:rPr>
                            <a:t>C</a:t>
                          </a:r>
                        </a:p>
                      </a:txBody>
                      <a:tcPr/>
                    </a:tc>
                    <a:tc>
                      <a:txBody>
                        <a:bodyPr/>
                        <a:lstStyle/>
                        <a:p>
                          <a:pPr algn="ctr"/>
                          <a:r>
                            <a:rPr lang="en-US" sz="1800" dirty="0">
                              <a:solidFill>
                                <a:schemeClr val="bg1"/>
                              </a:solidFill>
                            </a:rPr>
                            <a:t>D</a:t>
                          </a:r>
                        </a:p>
                      </a:txBody>
                      <a:tcPr/>
                    </a:tc>
                    <a:tc>
                      <a:txBody>
                        <a:bodyPr/>
                        <a:lstStyle/>
                        <a:p>
                          <a:pPr algn="ctr"/>
                          <a:r>
                            <a:rPr lang="en-US" sz="1800" dirty="0">
                              <a:solidFill>
                                <a:schemeClr val="bg1"/>
                              </a:solidFill>
                            </a:rPr>
                            <a:t>E</a:t>
                          </a:r>
                        </a:p>
                      </a:txBody>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5</a:t>
                          </a:r>
                        </a:p>
                      </a:txBody>
                      <a:tcPr/>
                    </a:tc>
                    <a:tc>
                      <a:txBody>
                        <a:bodyPr/>
                        <a:lstStyle/>
                        <a:p>
                          <a:pPr algn="ctr"/>
                          <a:r>
                            <a:rPr lang="en-US" sz="1800" dirty="0">
                              <a:solidFill>
                                <a:srgbClr val="FF0000"/>
                              </a:solidFill>
                            </a:rPr>
                            <a:t>10</a:t>
                          </a:r>
                        </a:p>
                      </a:txBody>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m:t>
                                </m:r>
                              </m:oMath>
                            </m:oMathPara>
                          </a14:m>
                          <a:endParaRPr lang="en-US" sz="1800" dirty="0">
                            <a:solidFill>
                              <a:schemeClr val="tx1"/>
                            </a:solidFill>
                          </a:endParaRP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1</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m:t>
                                </m:r>
                              </m:oMath>
                            </m:oMathPara>
                          </a14:m>
                          <a:endParaRPr lang="en-US" sz="1800" dirty="0">
                            <a:solidFill>
                              <a:schemeClr val="tx1"/>
                            </a:solidFill>
                          </a:endParaRPr>
                        </a:p>
                      </a:txBody>
                      <a:tcPr/>
                    </a:tc>
                    <a:tc>
                      <a:txBody>
                        <a:bodyPr/>
                        <a:lstStyle/>
                        <a:p>
                          <a:pPr algn="ctr"/>
                          <a:r>
                            <a:rPr lang="en-US" sz="1800" dirty="0">
                              <a:solidFill>
                                <a:schemeClr val="tx1"/>
                              </a:solidFill>
                            </a:rPr>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solidFill>
                                <a:schemeClr val="tx1"/>
                              </a:solidFill>
                            </a:rPr>
                            <a:t>2</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6</m:t>
                                </m:r>
                              </m:oMath>
                            </m:oMathPara>
                          </a14:m>
                          <a:endParaRPr lang="en-US" sz="1800" dirty="0">
                            <a:solidFill>
                              <a:schemeClr val="tx1"/>
                            </a:solidFill>
                          </a:endParaRP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3</a:t>
                          </a:r>
                        </a:p>
                      </a:txBody>
                      <a:tcPr/>
                    </a:tc>
                    <a:tc>
                      <a:txBody>
                        <a:bodyPr/>
                        <a:lstStyle/>
                        <a:p>
                          <a:pPr algn="ctr"/>
                          <a:r>
                            <a:rPr lang="en-US" sz="1800" dirty="0">
                              <a:solidFill>
                                <a:srgbClr val="FF0000"/>
                              </a:solidFill>
                            </a:rPr>
                            <a:t>12</a:t>
                          </a:r>
                        </a:p>
                      </a:txBody>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m:t>
                                </m:r>
                              </m:oMath>
                            </m:oMathPara>
                          </a14:m>
                          <a:endParaRPr lang="en-US" sz="1800"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m:t>
                                </m:r>
                              </m:oMath>
                            </m:oMathPara>
                          </a14:m>
                          <a:endParaRPr lang="en-US" sz="1800" dirty="0">
                            <a:solidFill>
                              <a:schemeClr val="tx1"/>
                            </a:solidFill>
                          </a:endParaRP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5</a:t>
                          </a:r>
                        </a:p>
                      </a:txBody>
                      <a:tcPr/>
                    </a:tc>
                    <a:tc>
                      <a:txBody>
                        <a:bodyPr/>
                        <a:lstStyle/>
                        <a:p>
                          <a:pPr algn="ctr"/>
                          <a:r>
                            <a:rPr lang="en-US" sz="1800" dirty="0">
                              <a:solidFill>
                                <a:srgbClr val="FF0000"/>
                              </a:solidFill>
                            </a:rPr>
                            <a:t>6</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0</a:t>
                          </a:r>
                        </a:p>
                      </a:txBody>
                      <a:tcPr/>
                    </a:tc>
                    <a:extLst>
                      <a:ext uri="{0D108BD9-81ED-4DB2-BD59-A6C34878D82A}">
                        <a16:rowId xmlns:a16="http://schemas.microsoft.com/office/drawing/2014/main" val="1189046981"/>
                      </a:ext>
                    </a:extLst>
                  </a:tr>
                </a:tbl>
              </a:graphicData>
            </a:graphic>
          </p:graphicFrame>
        </mc:Choice>
        <mc:Fallback xmlns="">
          <p:graphicFrame>
            <p:nvGraphicFramePr>
              <p:cNvPr id="8" name="Table 7">
                <a:extLst>
                  <a:ext uri="{FF2B5EF4-FFF2-40B4-BE49-F238E27FC236}">
                    <a16:creationId xmlns:a16="http://schemas.microsoft.com/office/drawing/2014/main" id="{0D8495D8-2482-4925-90A9-A3DBFB4425C4}"/>
                  </a:ext>
                </a:extLst>
              </p:cNvPr>
              <p:cNvGraphicFramePr>
                <a:graphicFrameLocks noGrp="1"/>
              </p:cNvGraphicFramePr>
              <p:nvPr>
                <p:extLst>
                  <p:ext uri="{D42A27DB-BD31-4B8C-83A1-F6EECF244321}">
                    <p14:modId xmlns:p14="http://schemas.microsoft.com/office/powerpoint/2010/main" val="1171110975"/>
                  </p:ext>
                </p:extLst>
              </p:nvPr>
            </p:nvGraphicFramePr>
            <p:xfrm>
              <a:off x="4159647" y="3266496"/>
              <a:ext cx="2358334" cy="2225040"/>
            </p:xfrm>
            <a:graphic>
              <a:graphicData uri="http://schemas.openxmlformats.org/drawingml/2006/table">
                <a:tbl>
                  <a:tblPr firstRow="1" bandRow="1">
                    <a:tableStyleId>{5C22544A-7EE6-4342-B048-85BDC9FD1C3A}</a:tableStyleId>
                  </a:tblPr>
                  <a:tblGrid>
                    <a:gridCol w="393056">
                      <a:extLst>
                        <a:ext uri="{9D8B030D-6E8A-4147-A177-3AD203B41FA5}">
                          <a16:colId xmlns:a16="http://schemas.microsoft.com/office/drawing/2014/main" val="87882016"/>
                        </a:ext>
                      </a:extLst>
                    </a:gridCol>
                    <a:gridCol w="372397">
                      <a:extLst>
                        <a:ext uri="{9D8B030D-6E8A-4147-A177-3AD203B41FA5}">
                          <a16:colId xmlns:a16="http://schemas.microsoft.com/office/drawing/2014/main" val="2672372922"/>
                        </a:ext>
                      </a:extLst>
                    </a:gridCol>
                    <a:gridCol w="382555">
                      <a:extLst>
                        <a:ext uri="{9D8B030D-6E8A-4147-A177-3AD203B41FA5}">
                          <a16:colId xmlns:a16="http://schemas.microsoft.com/office/drawing/2014/main" val="2876599589"/>
                        </a:ext>
                      </a:extLst>
                    </a:gridCol>
                    <a:gridCol w="373224">
                      <a:extLst>
                        <a:ext uri="{9D8B030D-6E8A-4147-A177-3AD203B41FA5}">
                          <a16:colId xmlns:a16="http://schemas.microsoft.com/office/drawing/2014/main" val="1198770112"/>
                        </a:ext>
                      </a:extLst>
                    </a:gridCol>
                    <a:gridCol w="354564">
                      <a:extLst>
                        <a:ext uri="{9D8B030D-6E8A-4147-A177-3AD203B41FA5}">
                          <a16:colId xmlns:a16="http://schemas.microsoft.com/office/drawing/2014/main" val="3021353885"/>
                        </a:ext>
                      </a:extLst>
                    </a:gridCol>
                    <a:gridCol w="482538">
                      <a:extLst>
                        <a:ext uri="{9D8B030D-6E8A-4147-A177-3AD203B41FA5}">
                          <a16:colId xmlns:a16="http://schemas.microsoft.com/office/drawing/2014/main" val="2094097777"/>
                        </a:ext>
                      </a:extLst>
                    </a:gridCol>
                  </a:tblGrid>
                  <a:tr h="370840">
                    <a:tc>
                      <a:txBody>
                        <a:bodyPr/>
                        <a:lstStyle/>
                        <a:p>
                          <a:pPr algn="ctr"/>
                          <a:endParaRPr lang="en-US" sz="1800" b="1" dirty="0">
                            <a:solidFill>
                              <a:schemeClr val="bg1"/>
                            </a:solidFill>
                          </a:endParaRPr>
                        </a:p>
                      </a:txBody>
                      <a:tcPr>
                        <a:solidFill>
                          <a:schemeClr val="accent1"/>
                        </a:solidFill>
                      </a:tcPr>
                    </a:tc>
                    <a:tc>
                      <a:txBody>
                        <a:bodyPr/>
                        <a:lstStyle/>
                        <a:p>
                          <a:pPr algn="ctr"/>
                          <a:r>
                            <a:rPr lang="en-US" sz="1800" dirty="0">
                              <a:solidFill>
                                <a:schemeClr val="bg1"/>
                              </a:solidFill>
                            </a:rPr>
                            <a:t>A</a:t>
                          </a:r>
                        </a:p>
                      </a:txBody>
                      <a:tcPr/>
                    </a:tc>
                    <a:tc>
                      <a:txBody>
                        <a:bodyPr/>
                        <a:lstStyle/>
                        <a:p>
                          <a:pPr algn="ctr"/>
                          <a:r>
                            <a:rPr lang="en-US" sz="1800" dirty="0">
                              <a:solidFill>
                                <a:schemeClr val="bg1"/>
                              </a:solidFill>
                            </a:rPr>
                            <a:t>B</a:t>
                          </a:r>
                        </a:p>
                      </a:txBody>
                      <a:tcPr/>
                    </a:tc>
                    <a:tc>
                      <a:txBody>
                        <a:bodyPr/>
                        <a:lstStyle/>
                        <a:p>
                          <a:pPr algn="ctr"/>
                          <a:r>
                            <a:rPr lang="en-US" sz="1800" dirty="0">
                              <a:solidFill>
                                <a:schemeClr val="bg1"/>
                              </a:solidFill>
                            </a:rPr>
                            <a:t>C</a:t>
                          </a:r>
                        </a:p>
                      </a:txBody>
                      <a:tcPr/>
                    </a:tc>
                    <a:tc>
                      <a:txBody>
                        <a:bodyPr/>
                        <a:lstStyle/>
                        <a:p>
                          <a:pPr algn="ctr"/>
                          <a:r>
                            <a:rPr lang="en-US" sz="1800" dirty="0">
                              <a:solidFill>
                                <a:schemeClr val="bg1"/>
                              </a:solidFill>
                            </a:rPr>
                            <a:t>D</a:t>
                          </a:r>
                        </a:p>
                      </a:txBody>
                      <a:tcPr/>
                    </a:tc>
                    <a:tc>
                      <a:txBody>
                        <a:bodyPr/>
                        <a:lstStyle/>
                        <a:p>
                          <a:pPr algn="ctr"/>
                          <a:r>
                            <a:rPr lang="en-US" sz="1800" dirty="0">
                              <a:solidFill>
                                <a:schemeClr val="bg1"/>
                              </a:solidFill>
                            </a:rPr>
                            <a:t>E</a:t>
                          </a:r>
                        </a:p>
                      </a:txBody>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5</a:t>
                          </a:r>
                        </a:p>
                      </a:txBody>
                      <a:tcPr/>
                    </a:tc>
                    <a:tc>
                      <a:txBody>
                        <a:bodyPr/>
                        <a:lstStyle/>
                        <a:p>
                          <a:pPr algn="ctr"/>
                          <a:r>
                            <a:rPr lang="en-US" sz="1800" dirty="0">
                              <a:solidFill>
                                <a:srgbClr val="FF0000"/>
                              </a:solidFill>
                            </a:rPr>
                            <a:t>10</a:t>
                          </a:r>
                        </a:p>
                      </a:txBody>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endParaRPr lang="en-SE"/>
                        </a:p>
                      </a:txBody>
                      <a:tcPr>
                        <a:blipFill>
                          <a:blip r:embed="rId5"/>
                          <a:stretch>
                            <a:fillRect l="-108197" t="-208197" r="-436066" b="-324590"/>
                          </a:stretch>
                        </a:blip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1</a:t>
                          </a:r>
                        </a:p>
                      </a:txBody>
                      <a:tcPr/>
                    </a:tc>
                    <a:tc>
                      <a:txBody>
                        <a:bodyPr/>
                        <a:lstStyle/>
                        <a:p>
                          <a:endParaRPr lang="en-SE"/>
                        </a:p>
                      </a:txBody>
                      <a:tcPr>
                        <a:blipFill>
                          <a:blip r:embed="rId5"/>
                          <a:stretch>
                            <a:fillRect l="-425424" t="-208197" r="-140678" b="-324590"/>
                          </a:stretch>
                        </a:blipFill>
                      </a:tcPr>
                    </a:tc>
                    <a:tc>
                      <a:txBody>
                        <a:bodyPr/>
                        <a:lstStyle/>
                        <a:p>
                          <a:pPr algn="ctr"/>
                          <a:r>
                            <a:rPr lang="en-US" sz="1800" dirty="0">
                              <a:solidFill>
                                <a:schemeClr val="tx1"/>
                              </a:solidFill>
                            </a:rPr>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solidFill>
                                <a:schemeClr val="tx1"/>
                              </a:solidFill>
                            </a:rPr>
                            <a:t>2</a:t>
                          </a:r>
                        </a:p>
                      </a:txBody>
                      <a:tcPr/>
                    </a:tc>
                    <a:tc>
                      <a:txBody>
                        <a:bodyPr/>
                        <a:lstStyle/>
                        <a:p>
                          <a:endParaRPr lang="en-SE"/>
                        </a:p>
                      </a:txBody>
                      <a:tcPr>
                        <a:blipFill>
                          <a:blip r:embed="rId5"/>
                          <a:stretch>
                            <a:fillRect l="-201587" t="-308197" r="-322222" b="-224590"/>
                          </a:stretch>
                        </a:blip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3</a:t>
                          </a:r>
                        </a:p>
                      </a:txBody>
                      <a:tcPr/>
                    </a:tc>
                    <a:tc>
                      <a:txBody>
                        <a:bodyPr/>
                        <a:lstStyle/>
                        <a:p>
                          <a:pPr algn="ctr"/>
                          <a:r>
                            <a:rPr lang="en-US" sz="1800" dirty="0">
                              <a:solidFill>
                                <a:srgbClr val="FF0000"/>
                              </a:solidFill>
                            </a:rPr>
                            <a:t>12</a:t>
                          </a:r>
                        </a:p>
                      </a:txBody>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endParaRPr lang="en-SE"/>
                        </a:p>
                      </a:txBody>
                      <a:tcPr>
                        <a:blipFill>
                          <a:blip r:embed="rId5"/>
                          <a:stretch>
                            <a:fillRect l="-108197" t="-408197" r="-436066" b="-124590"/>
                          </a:stretch>
                        </a:blipFill>
                      </a:tcPr>
                    </a:tc>
                    <a:tc>
                      <a:txBody>
                        <a:bodyPr/>
                        <a:lstStyle/>
                        <a:p>
                          <a:endParaRPr lang="en-SE"/>
                        </a:p>
                      </a:txBody>
                      <a:tcPr>
                        <a:blipFill>
                          <a:blip r:embed="rId5"/>
                          <a:stretch>
                            <a:fillRect l="-201587" t="-408197" r="-322222" b="-124590"/>
                          </a:stretch>
                        </a:blip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5</a:t>
                          </a:r>
                        </a:p>
                      </a:txBody>
                      <a:tcPr/>
                    </a:tc>
                    <a:tc>
                      <a:txBody>
                        <a:bodyPr/>
                        <a:lstStyle/>
                        <a:p>
                          <a:pPr algn="ctr"/>
                          <a:r>
                            <a:rPr lang="en-US" sz="1800" dirty="0">
                              <a:solidFill>
                                <a:srgbClr val="FF0000"/>
                              </a:solidFill>
                            </a:rPr>
                            <a:t>6</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0</a:t>
                          </a:r>
                        </a:p>
                      </a:txBody>
                      <a:tcPr/>
                    </a:tc>
                    <a:extLst>
                      <a:ext uri="{0D108BD9-81ED-4DB2-BD59-A6C34878D82A}">
                        <a16:rowId xmlns:a16="http://schemas.microsoft.com/office/drawing/2014/main" val="1189046981"/>
                      </a:ext>
                    </a:extLst>
                  </a:tr>
                </a:tbl>
              </a:graphicData>
            </a:graphic>
          </p:graphicFrame>
        </mc:Fallback>
      </mc:AlternateContent>
    </p:spTree>
    <p:extLst>
      <p:ext uri="{BB962C8B-B14F-4D97-AF65-F5344CB8AC3E}">
        <p14:creationId xmlns:p14="http://schemas.microsoft.com/office/powerpoint/2010/main" val="26050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AA47-6922-5036-B363-C766ECA127EA}"/>
              </a:ext>
            </a:extLst>
          </p:cNvPr>
          <p:cNvSpPr>
            <a:spLocks noGrp="1"/>
          </p:cNvSpPr>
          <p:nvPr>
            <p:ph type="title"/>
          </p:nvPr>
        </p:nvSpPr>
        <p:spPr/>
        <p:txBody>
          <a:bodyPr/>
          <a:lstStyle/>
          <a:p>
            <a:endParaRPr lang="en-SE"/>
          </a:p>
        </p:txBody>
      </p:sp>
      <p:sp>
        <p:nvSpPr>
          <p:cNvPr id="3" name="Content Placeholder 2">
            <a:extLst>
              <a:ext uri="{FF2B5EF4-FFF2-40B4-BE49-F238E27FC236}">
                <a16:creationId xmlns:a16="http://schemas.microsoft.com/office/drawing/2014/main" id="{D09ED15E-AC35-E98F-99D5-779F81AAF121}"/>
              </a:ext>
            </a:extLst>
          </p:cNvPr>
          <p:cNvSpPr>
            <a:spLocks noGrp="1"/>
          </p:cNvSpPr>
          <p:nvPr>
            <p:ph idx="1"/>
          </p:nvPr>
        </p:nvSpPr>
        <p:spPr/>
        <p:txBody>
          <a:bodyPr/>
          <a:lstStyle/>
          <a:p>
            <a:endParaRPr lang="en-SE" dirty="0"/>
          </a:p>
        </p:txBody>
      </p:sp>
      <p:pic>
        <p:nvPicPr>
          <p:cNvPr id="4098" name="Picture 2" descr="step4drawio">
            <a:extLst>
              <a:ext uri="{FF2B5EF4-FFF2-40B4-BE49-F238E27FC236}">
                <a16:creationId xmlns:a16="http://schemas.microsoft.com/office/drawing/2014/main" id="{16321788-FCB4-0F92-4B3C-93AFFBCC4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0185"/>
            <a:ext cx="6715600" cy="35487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F7D7760-4CD7-BB08-922F-EA4AD865C4FB}"/>
              </a:ext>
            </a:extLst>
          </p:cNvPr>
          <p:cNvPicPr>
            <a:picLocks noChangeAspect="1"/>
          </p:cNvPicPr>
          <p:nvPr/>
        </p:nvPicPr>
        <p:blipFill>
          <a:blip r:embed="rId3"/>
          <a:stretch>
            <a:fillRect/>
          </a:stretch>
        </p:blipFill>
        <p:spPr>
          <a:xfrm>
            <a:off x="6338693" y="4299857"/>
            <a:ext cx="2805307" cy="2558143"/>
          </a:xfrm>
          <a:prstGeom prst="rect">
            <a:avLst/>
          </a:prstGeom>
        </p:spPr>
      </p:pic>
      <p:sp>
        <p:nvSpPr>
          <p:cNvPr id="5" name="Content Placeholder 2">
            <a:extLst>
              <a:ext uri="{FF2B5EF4-FFF2-40B4-BE49-F238E27FC236}">
                <a16:creationId xmlns:a16="http://schemas.microsoft.com/office/drawing/2014/main" id="{B0F3481F-3829-14E0-159F-7D4744F778B9}"/>
              </a:ext>
            </a:extLst>
          </p:cNvPr>
          <p:cNvSpPr txBox="1">
            <a:spLocks/>
          </p:cNvSpPr>
          <p:nvPr/>
        </p:nvSpPr>
        <p:spPr>
          <a:xfrm>
            <a:off x="348343" y="195942"/>
            <a:ext cx="8240001" cy="17090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fontAlgn="base"/>
            <a:r>
              <a:rPr lang="en-GB" b="1" i="1" u="sng" dirty="0">
                <a:solidFill>
                  <a:srgbClr val="273239"/>
                </a:solidFill>
                <a:effectLst/>
                <a:latin typeface="Nunito" pitchFamily="2" charset="0"/>
              </a:rPr>
              <a:t>Step 4</a:t>
            </a:r>
            <a:r>
              <a:rPr lang="en-GB" b="0" i="1" dirty="0">
                <a:solidFill>
                  <a:srgbClr val="273239"/>
                </a:solidFill>
                <a:effectLst/>
                <a:latin typeface="Nunito" pitchFamily="2" charset="0"/>
              </a:rPr>
              <a:t>: Treat vertex </a:t>
            </a:r>
            <a:r>
              <a:rPr lang="en-GB" b="1" i="1" dirty="0">
                <a:solidFill>
                  <a:srgbClr val="273239"/>
                </a:solidFill>
                <a:effectLst/>
                <a:latin typeface="Nunito" pitchFamily="2" charset="0"/>
              </a:rPr>
              <a:t>C </a:t>
            </a:r>
            <a:r>
              <a:rPr lang="en-GB" b="0" i="1" dirty="0">
                <a:solidFill>
                  <a:srgbClr val="273239"/>
                </a:solidFill>
                <a:effectLst/>
                <a:latin typeface="Nunito" pitchFamily="2" charset="0"/>
              </a:rPr>
              <a:t>as an intermediate vertex and calculate the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 for every {</a:t>
            </a:r>
            <a:r>
              <a:rPr lang="en-GB" b="0" i="1" dirty="0" err="1">
                <a:solidFill>
                  <a:srgbClr val="273239"/>
                </a:solidFill>
                <a:effectLst/>
                <a:latin typeface="Nunito" pitchFamily="2" charset="0"/>
              </a:rPr>
              <a:t>i,j</a:t>
            </a:r>
            <a:r>
              <a:rPr lang="en-GB" b="0" i="1" dirty="0">
                <a:solidFill>
                  <a:srgbClr val="273239"/>
                </a:solidFill>
                <a:effectLst/>
                <a:latin typeface="Nunito" pitchFamily="2" charset="0"/>
              </a:rPr>
              <a:t>} vertex pair using the formula:</a:t>
            </a:r>
            <a:br>
              <a:rPr lang="en-GB" b="0" i="1" dirty="0">
                <a:solidFill>
                  <a:srgbClr val="273239"/>
                </a:solidFill>
                <a:effectLst/>
                <a:latin typeface="Nunito" pitchFamily="2" charset="0"/>
              </a:rPr>
            </a:b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0" i="1" dirty="0" err="1">
                <a:solidFill>
                  <a:srgbClr val="273239"/>
                </a:solidFill>
                <a:effectLst/>
                <a:latin typeface="Nunito" pitchFamily="2" charset="0"/>
              </a:rPr>
              <a:t>i</a:t>
            </a:r>
            <a:r>
              <a:rPr lang="en-GB" b="0" i="1" dirty="0">
                <a:solidFill>
                  <a:srgbClr val="273239"/>
                </a:solidFill>
                <a:effectLst/>
                <a:latin typeface="Nunito" pitchFamily="2" charset="0"/>
              </a:rPr>
              <a:t>][j] = minimum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0" i="1" dirty="0" err="1">
                <a:solidFill>
                  <a:srgbClr val="273239"/>
                </a:solidFill>
                <a:effectLst/>
                <a:latin typeface="Nunito" pitchFamily="2" charset="0"/>
              </a:rPr>
              <a:t>i</a:t>
            </a:r>
            <a:r>
              <a:rPr lang="en-GB" b="0" i="1" dirty="0">
                <a:solidFill>
                  <a:srgbClr val="273239"/>
                </a:solidFill>
                <a:effectLst/>
                <a:latin typeface="Nunito" pitchFamily="2" charset="0"/>
              </a:rPr>
              <a:t>][j],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0" i="1" dirty="0" err="1">
                <a:solidFill>
                  <a:srgbClr val="273239"/>
                </a:solidFill>
                <a:effectLst/>
                <a:latin typeface="Nunito" pitchFamily="2" charset="0"/>
              </a:rPr>
              <a:t>i</a:t>
            </a:r>
            <a:r>
              <a:rPr lang="en-GB" b="0" i="1" dirty="0">
                <a:solidFill>
                  <a:srgbClr val="273239"/>
                </a:solidFill>
                <a:effectLst/>
                <a:latin typeface="Nunito" pitchFamily="2" charset="0"/>
              </a:rPr>
              <a:t>][</a:t>
            </a:r>
            <a:r>
              <a:rPr lang="en-GB" b="1" i="1" dirty="0">
                <a:solidFill>
                  <a:srgbClr val="273239"/>
                </a:solidFill>
                <a:effectLst/>
                <a:latin typeface="Nunito" pitchFamily="2" charset="0"/>
              </a:rPr>
              <a:t>C</a:t>
            </a:r>
            <a:r>
              <a:rPr lang="en-GB" b="0" i="1" dirty="0">
                <a:solidFill>
                  <a:srgbClr val="273239"/>
                </a:solidFill>
                <a:effectLst/>
                <a:latin typeface="Nunito" pitchFamily="2" charset="0"/>
              </a:rPr>
              <a:t>] +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1" i="1" dirty="0">
                <a:solidFill>
                  <a:srgbClr val="273239"/>
                </a:solidFill>
                <a:effectLst/>
                <a:latin typeface="Nunito" pitchFamily="2" charset="0"/>
              </a:rPr>
              <a:t>C</a:t>
            </a:r>
            <a:r>
              <a:rPr lang="en-GB" b="0" i="1" dirty="0">
                <a:solidFill>
                  <a:srgbClr val="273239"/>
                </a:solidFill>
                <a:effectLst/>
                <a:latin typeface="Nunito" pitchFamily="2" charset="0"/>
              </a:rPr>
              <a:t>][j])</a:t>
            </a:r>
          </a:p>
          <a:p>
            <a:pPr algn="l" rtl="0" fontAlgn="base"/>
            <a:endParaRPr lang="en-GB" b="0" i="1" dirty="0">
              <a:solidFill>
                <a:srgbClr val="273239"/>
              </a:solidFill>
              <a:effectLst/>
              <a:latin typeface="Nunito" pitchFamily="2" charset="0"/>
            </a:endParaRPr>
          </a:p>
        </p:txBody>
      </p:sp>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F1C8A735-1EAF-499B-9773-8BD50D372BAF}"/>
                  </a:ext>
                </a:extLst>
              </p:cNvPr>
              <p:cNvGraphicFramePr>
                <a:graphicFrameLocks noGrp="1"/>
              </p:cNvGraphicFramePr>
              <p:nvPr>
                <p:extLst>
                  <p:ext uri="{D42A27DB-BD31-4B8C-83A1-F6EECF244321}">
                    <p14:modId xmlns:p14="http://schemas.microsoft.com/office/powerpoint/2010/main" val="3098473855"/>
                  </p:ext>
                </p:extLst>
              </p:nvPr>
            </p:nvGraphicFramePr>
            <p:xfrm>
              <a:off x="4103947" y="2967917"/>
              <a:ext cx="2358334" cy="2225040"/>
            </p:xfrm>
            <a:graphic>
              <a:graphicData uri="http://schemas.openxmlformats.org/drawingml/2006/table">
                <a:tbl>
                  <a:tblPr firstRow="1" bandRow="1">
                    <a:tableStyleId>{5C22544A-7EE6-4342-B048-85BDC9FD1C3A}</a:tableStyleId>
                  </a:tblPr>
                  <a:tblGrid>
                    <a:gridCol w="393056">
                      <a:extLst>
                        <a:ext uri="{9D8B030D-6E8A-4147-A177-3AD203B41FA5}">
                          <a16:colId xmlns:a16="http://schemas.microsoft.com/office/drawing/2014/main" val="87882016"/>
                        </a:ext>
                      </a:extLst>
                    </a:gridCol>
                    <a:gridCol w="418682">
                      <a:extLst>
                        <a:ext uri="{9D8B030D-6E8A-4147-A177-3AD203B41FA5}">
                          <a16:colId xmlns:a16="http://schemas.microsoft.com/office/drawing/2014/main" val="2672372922"/>
                        </a:ext>
                      </a:extLst>
                    </a:gridCol>
                    <a:gridCol w="354563">
                      <a:extLst>
                        <a:ext uri="{9D8B030D-6E8A-4147-A177-3AD203B41FA5}">
                          <a16:colId xmlns:a16="http://schemas.microsoft.com/office/drawing/2014/main" val="2876599589"/>
                        </a:ext>
                      </a:extLst>
                    </a:gridCol>
                    <a:gridCol w="391886">
                      <a:extLst>
                        <a:ext uri="{9D8B030D-6E8A-4147-A177-3AD203B41FA5}">
                          <a16:colId xmlns:a16="http://schemas.microsoft.com/office/drawing/2014/main" val="1198770112"/>
                        </a:ext>
                      </a:extLst>
                    </a:gridCol>
                    <a:gridCol w="363894">
                      <a:extLst>
                        <a:ext uri="{9D8B030D-6E8A-4147-A177-3AD203B41FA5}">
                          <a16:colId xmlns:a16="http://schemas.microsoft.com/office/drawing/2014/main" val="3021353885"/>
                        </a:ext>
                      </a:extLst>
                    </a:gridCol>
                    <a:gridCol w="436253">
                      <a:extLst>
                        <a:ext uri="{9D8B030D-6E8A-4147-A177-3AD203B41FA5}">
                          <a16:colId xmlns:a16="http://schemas.microsoft.com/office/drawing/2014/main" val="2094097777"/>
                        </a:ext>
                      </a:extLst>
                    </a:gridCol>
                  </a:tblGrid>
                  <a:tr h="370840">
                    <a:tc>
                      <a:txBody>
                        <a:bodyPr/>
                        <a:lstStyle/>
                        <a:p>
                          <a:pPr algn="ctr"/>
                          <a:endParaRPr lang="en-US" sz="1800" b="1" dirty="0">
                            <a:solidFill>
                              <a:schemeClr val="bg1"/>
                            </a:solidFill>
                          </a:endParaRPr>
                        </a:p>
                      </a:txBody>
                      <a:tcPr>
                        <a:solidFill>
                          <a:schemeClr val="accent1"/>
                        </a:solidFill>
                      </a:tcPr>
                    </a:tc>
                    <a:tc>
                      <a:txBody>
                        <a:bodyPr/>
                        <a:lstStyle/>
                        <a:p>
                          <a:pPr algn="ctr"/>
                          <a:r>
                            <a:rPr lang="en-US" sz="1800" dirty="0">
                              <a:solidFill>
                                <a:schemeClr val="bg1"/>
                              </a:solidFill>
                            </a:rPr>
                            <a:t>A</a:t>
                          </a:r>
                        </a:p>
                      </a:txBody>
                      <a:tcPr/>
                    </a:tc>
                    <a:tc>
                      <a:txBody>
                        <a:bodyPr/>
                        <a:lstStyle/>
                        <a:p>
                          <a:pPr algn="ctr"/>
                          <a:r>
                            <a:rPr lang="en-US" sz="1800" dirty="0">
                              <a:solidFill>
                                <a:schemeClr val="bg1"/>
                              </a:solidFill>
                            </a:rPr>
                            <a:t>B</a:t>
                          </a:r>
                        </a:p>
                      </a:txBody>
                      <a:tcPr/>
                    </a:tc>
                    <a:tc>
                      <a:txBody>
                        <a:bodyPr/>
                        <a:lstStyle/>
                        <a:p>
                          <a:pPr algn="ctr"/>
                          <a:r>
                            <a:rPr lang="en-US" sz="1800" dirty="0">
                              <a:solidFill>
                                <a:schemeClr val="bg1"/>
                              </a:solidFill>
                            </a:rPr>
                            <a:t>C</a:t>
                          </a:r>
                        </a:p>
                      </a:txBody>
                      <a:tcPr/>
                    </a:tc>
                    <a:tc>
                      <a:txBody>
                        <a:bodyPr/>
                        <a:lstStyle/>
                        <a:p>
                          <a:pPr algn="ctr"/>
                          <a:r>
                            <a:rPr lang="en-US" sz="1800" dirty="0">
                              <a:solidFill>
                                <a:schemeClr val="bg1"/>
                              </a:solidFill>
                            </a:rPr>
                            <a:t>D</a:t>
                          </a:r>
                        </a:p>
                      </a:txBody>
                      <a:tcPr/>
                    </a:tc>
                    <a:tc>
                      <a:txBody>
                        <a:bodyPr/>
                        <a:lstStyle/>
                        <a:p>
                          <a:pPr algn="ctr"/>
                          <a:r>
                            <a:rPr lang="en-US" sz="1800" dirty="0">
                              <a:solidFill>
                                <a:schemeClr val="bg1"/>
                              </a:solidFill>
                            </a:rPr>
                            <a:t>E</a:t>
                          </a:r>
                        </a:p>
                      </a:txBody>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10</a:t>
                          </a:r>
                        </a:p>
                      </a:txBody>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pPr algn="ctr"/>
                          <a:r>
                            <a:rPr lang="en-US" sz="1800" dirty="0">
                              <a:solidFill>
                                <a:srgbClr val="FF0000"/>
                              </a:solidFill>
                            </a:rPr>
                            <a:t>3</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1</a:t>
                          </a:r>
                        </a:p>
                      </a:txBody>
                      <a:tcPr/>
                    </a:tc>
                    <a:tc>
                      <a:txBody>
                        <a:bodyPr/>
                        <a:lstStyle/>
                        <a:p>
                          <a:pPr algn="ctr"/>
                          <a:r>
                            <a:rPr lang="en-US" sz="1800" dirty="0">
                              <a:solidFill>
                                <a:srgbClr val="FF0000"/>
                              </a:solidFill>
                            </a:rPr>
                            <a:t>4</a:t>
                          </a:r>
                        </a:p>
                      </a:txBody>
                      <a:tcPr/>
                    </a:tc>
                    <a:tc>
                      <a:txBody>
                        <a:bodyPr/>
                        <a:lstStyle/>
                        <a:p>
                          <a:pPr algn="ctr"/>
                          <a:r>
                            <a:rPr lang="en-US" sz="1800" dirty="0">
                              <a:solidFill>
                                <a:schemeClr val="tx1"/>
                              </a:solidFill>
                            </a:rPr>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solidFill>
                                <a:schemeClr val="tx1"/>
                              </a:solidFill>
                            </a:rPr>
                            <a:t>2</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6</m:t>
                                </m:r>
                              </m:oMath>
                            </m:oMathPara>
                          </a14:m>
                          <a:endParaRPr lang="en-US" sz="1800" dirty="0">
                            <a:solidFill>
                              <a:schemeClr val="tx1"/>
                            </a:solidFill>
                          </a:endParaRP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12</a:t>
                          </a:r>
                        </a:p>
                      </a:txBody>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pPr algn="ctr"/>
                          <a:r>
                            <a:rPr lang="en-US" sz="1800" dirty="0">
                              <a:solidFill>
                                <a:srgbClr val="FF0000"/>
                              </a:solidFill>
                            </a:rPr>
                            <a:t>3</a:t>
                          </a:r>
                        </a:p>
                      </a:txBody>
                      <a:tcPr/>
                    </a:tc>
                    <a:tc>
                      <a:txBody>
                        <a:bodyPr/>
                        <a:lstStyle/>
                        <a:p>
                          <a:pPr algn="ctr"/>
                          <a:r>
                            <a:rPr lang="en-US" sz="1800" dirty="0">
                              <a:solidFill>
                                <a:srgbClr val="FF0000"/>
                              </a:solidFill>
                            </a:rPr>
                            <a:t>7</a:t>
                          </a: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6</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0</a:t>
                          </a:r>
                        </a:p>
                      </a:txBody>
                      <a:tcPr/>
                    </a:tc>
                    <a:extLst>
                      <a:ext uri="{0D108BD9-81ED-4DB2-BD59-A6C34878D82A}">
                        <a16:rowId xmlns:a16="http://schemas.microsoft.com/office/drawing/2014/main" val="1189046981"/>
                      </a:ext>
                    </a:extLst>
                  </a:tr>
                </a:tbl>
              </a:graphicData>
            </a:graphic>
          </p:graphicFrame>
        </mc:Choice>
        <mc:Fallback xmlns="">
          <p:graphicFrame>
            <p:nvGraphicFramePr>
              <p:cNvPr id="12" name="Table 11">
                <a:extLst>
                  <a:ext uri="{FF2B5EF4-FFF2-40B4-BE49-F238E27FC236}">
                    <a16:creationId xmlns:a16="http://schemas.microsoft.com/office/drawing/2014/main" id="{F1C8A735-1EAF-499B-9773-8BD50D372BAF}"/>
                  </a:ext>
                </a:extLst>
              </p:cNvPr>
              <p:cNvGraphicFramePr>
                <a:graphicFrameLocks noGrp="1"/>
              </p:cNvGraphicFramePr>
              <p:nvPr>
                <p:extLst>
                  <p:ext uri="{D42A27DB-BD31-4B8C-83A1-F6EECF244321}">
                    <p14:modId xmlns:p14="http://schemas.microsoft.com/office/powerpoint/2010/main" val="3098473855"/>
                  </p:ext>
                </p:extLst>
              </p:nvPr>
            </p:nvGraphicFramePr>
            <p:xfrm>
              <a:off x="4103947" y="2967917"/>
              <a:ext cx="2358334" cy="2225040"/>
            </p:xfrm>
            <a:graphic>
              <a:graphicData uri="http://schemas.openxmlformats.org/drawingml/2006/table">
                <a:tbl>
                  <a:tblPr firstRow="1" bandRow="1">
                    <a:tableStyleId>{5C22544A-7EE6-4342-B048-85BDC9FD1C3A}</a:tableStyleId>
                  </a:tblPr>
                  <a:tblGrid>
                    <a:gridCol w="393056">
                      <a:extLst>
                        <a:ext uri="{9D8B030D-6E8A-4147-A177-3AD203B41FA5}">
                          <a16:colId xmlns:a16="http://schemas.microsoft.com/office/drawing/2014/main" val="87882016"/>
                        </a:ext>
                      </a:extLst>
                    </a:gridCol>
                    <a:gridCol w="418682">
                      <a:extLst>
                        <a:ext uri="{9D8B030D-6E8A-4147-A177-3AD203B41FA5}">
                          <a16:colId xmlns:a16="http://schemas.microsoft.com/office/drawing/2014/main" val="2672372922"/>
                        </a:ext>
                      </a:extLst>
                    </a:gridCol>
                    <a:gridCol w="354563">
                      <a:extLst>
                        <a:ext uri="{9D8B030D-6E8A-4147-A177-3AD203B41FA5}">
                          <a16:colId xmlns:a16="http://schemas.microsoft.com/office/drawing/2014/main" val="2876599589"/>
                        </a:ext>
                      </a:extLst>
                    </a:gridCol>
                    <a:gridCol w="391886">
                      <a:extLst>
                        <a:ext uri="{9D8B030D-6E8A-4147-A177-3AD203B41FA5}">
                          <a16:colId xmlns:a16="http://schemas.microsoft.com/office/drawing/2014/main" val="1198770112"/>
                        </a:ext>
                      </a:extLst>
                    </a:gridCol>
                    <a:gridCol w="363894">
                      <a:extLst>
                        <a:ext uri="{9D8B030D-6E8A-4147-A177-3AD203B41FA5}">
                          <a16:colId xmlns:a16="http://schemas.microsoft.com/office/drawing/2014/main" val="3021353885"/>
                        </a:ext>
                      </a:extLst>
                    </a:gridCol>
                    <a:gridCol w="436253">
                      <a:extLst>
                        <a:ext uri="{9D8B030D-6E8A-4147-A177-3AD203B41FA5}">
                          <a16:colId xmlns:a16="http://schemas.microsoft.com/office/drawing/2014/main" val="2094097777"/>
                        </a:ext>
                      </a:extLst>
                    </a:gridCol>
                  </a:tblGrid>
                  <a:tr h="370840">
                    <a:tc>
                      <a:txBody>
                        <a:bodyPr/>
                        <a:lstStyle/>
                        <a:p>
                          <a:pPr algn="ctr"/>
                          <a:endParaRPr lang="en-US" sz="1800" b="1" dirty="0">
                            <a:solidFill>
                              <a:schemeClr val="bg1"/>
                            </a:solidFill>
                          </a:endParaRPr>
                        </a:p>
                      </a:txBody>
                      <a:tcPr>
                        <a:solidFill>
                          <a:schemeClr val="accent1"/>
                        </a:solidFill>
                      </a:tcPr>
                    </a:tc>
                    <a:tc>
                      <a:txBody>
                        <a:bodyPr/>
                        <a:lstStyle/>
                        <a:p>
                          <a:pPr algn="ctr"/>
                          <a:r>
                            <a:rPr lang="en-US" sz="1800" dirty="0">
                              <a:solidFill>
                                <a:schemeClr val="bg1"/>
                              </a:solidFill>
                            </a:rPr>
                            <a:t>A</a:t>
                          </a:r>
                        </a:p>
                      </a:txBody>
                      <a:tcPr/>
                    </a:tc>
                    <a:tc>
                      <a:txBody>
                        <a:bodyPr/>
                        <a:lstStyle/>
                        <a:p>
                          <a:pPr algn="ctr"/>
                          <a:r>
                            <a:rPr lang="en-US" sz="1800" dirty="0">
                              <a:solidFill>
                                <a:schemeClr val="bg1"/>
                              </a:solidFill>
                            </a:rPr>
                            <a:t>B</a:t>
                          </a:r>
                        </a:p>
                      </a:txBody>
                      <a:tcPr/>
                    </a:tc>
                    <a:tc>
                      <a:txBody>
                        <a:bodyPr/>
                        <a:lstStyle/>
                        <a:p>
                          <a:pPr algn="ctr"/>
                          <a:r>
                            <a:rPr lang="en-US" sz="1800" dirty="0">
                              <a:solidFill>
                                <a:schemeClr val="bg1"/>
                              </a:solidFill>
                            </a:rPr>
                            <a:t>C</a:t>
                          </a:r>
                        </a:p>
                      </a:txBody>
                      <a:tcPr/>
                    </a:tc>
                    <a:tc>
                      <a:txBody>
                        <a:bodyPr/>
                        <a:lstStyle/>
                        <a:p>
                          <a:pPr algn="ctr"/>
                          <a:r>
                            <a:rPr lang="en-US" sz="1800" dirty="0">
                              <a:solidFill>
                                <a:schemeClr val="bg1"/>
                              </a:solidFill>
                            </a:rPr>
                            <a:t>D</a:t>
                          </a:r>
                        </a:p>
                      </a:txBody>
                      <a:tcPr/>
                    </a:tc>
                    <a:tc>
                      <a:txBody>
                        <a:bodyPr/>
                        <a:lstStyle/>
                        <a:p>
                          <a:pPr algn="ctr"/>
                          <a:r>
                            <a:rPr lang="en-US" sz="1800" dirty="0">
                              <a:solidFill>
                                <a:schemeClr val="bg1"/>
                              </a:solidFill>
                            </a:rPr>
                            <a:t>E</a:t>
                          </a:r>
                        </a:p>
                      </a:txBody>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10</a:t>
                          </a:r>
                        </a:p>
                      </a:txBody>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pPr algn="ctr"/>
                          <a:r>
                            <a:rPr lang="en-US" sz="1800" dirty="0">
                              <a:solidFill>
                                <a:srgbClr val="FF0000"/>
                              </a:solidFill>
                            </a:rPr>
                            <a:t>3</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1</a:t>
                          </a:r>
                        </a:p>
                      </a:txBody>
                      <a:tcPr/>
                    </a:tc>
                    <a:tc>
                      <a:txBody>
                        <a:bodyPr/>
                        <a:lstStyle/>
                        <a:p>
                          <a:pPr algn="ctr"/>
                          <a:r>
                            <a:rPr lang="en-US" sz="1800" dirty="0">
                              <a:solidFill>
                                <a:srgbClr val="FF0000"/>
                              </a:solidFill>
                            </a:rPr>
                            <a:t>4</a:t>
                          </a:r>
                        </a:p>
                      </a:txBody>
                      <a:tcPr/>
                    </a:tc>
                    <a:tc>
                      <a:txBody>
                        <a:bodyPr/>
                        <a:lstStyle/>
                        <a:p>
                          <a:pPr algn="ctr"/>
                          <a:r>
                            <a:rPr lang="en-US" sz="1800" dirty="0">
                              <a:solidFill>
                                <a:schemeClr val="tx1"/>
                              </a:solidFill>
                            </a:rPr>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solidFill>
                                <a:schemeClr val="tx1"/>
                              </a:solidFill>
                            </a:rPr>
                            <a:t>2</a:t>
                          </a:r>
                        </a:p>
                      </a:txBody>
                      <a:tcPr/>
                    </a:tc>
                    <a:tc>
                      <a:txBody>
                        <a:bodyPr/>
                        <a:lstStyle/>
                        <a:p>
                          <a:endParaRPr lang="en-SE"/>
                        </a:p>
                      </a:txBody>
                      <a:tcPr>
                        <a:blipFill>
                          <a:blip r:embed="rId4"/>
                          <a:stretch>
                            <a:fillRect l="-232759" t="-308197" r="-344828" b="-224590"/>
                          </a:stretch>
                        </a:blip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12</a:t>
                          </a:r>
                        </a:p>
                      </a:txBody>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pPr algn="ctr"/>
                          <a:r>
                            <a:rPr lang="en-US" sz="1800" dirty="0">
                              <a:solidFill>
                                <a:srgbClr val="FF0000"/>
                              </a:solidFill>
                            </a:rPr>
                            <a:t>3</a:t>
                          </a:r>
                        </a:p>
                      </a:txBody>
                      <a:tcPr/>
                    </a:tc>
                    <a:tc>
                      <a:txBody>
                        <a:bodyPr/>
                        <a:lstStyle/>
                        <a:p>
                          <a:pPr algn="ctr"/>
                          <a:r>
                            <a:rPr lang="en-US" sz="1800" dirty="0">
                              <a:solidFill>
                                <a:srgbClr val="FF0000"/>
                              </a:solidFill>
                            </a:rPr>
                            <a:t>7</a:t>
                          </a: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6</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0</a:t>
                          </a:r>
                        </a:p>
                      </a:txBody>
                      <a:tcPr/>
                    </a:tc>
                    <a:extLst>
                      <a:ext uri="{0D108BD9-81ED-4DB2-BD59-A6C34878D82A}">
                        <a16:rowId xmlns:a16="http://schemas.microsoft.com/office/drawing/2014/main" val="118904698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D293C8E2-F3E3-8584-AFFE-5C961272AEA2}"/>
                  </a:ext>
                </a:extLst>
              </p:cNvPr>
              <p:cNvGraphicFramePr>
                <a:graphicFrameLocks noGrp="1"/>
              </p:cNvGraphicFramePr>
              <p:nvPr>
                <p:extLst>
                  <p:ext uri="{D42A27DB-BD31-4B8C-83A1-F6EECF244321}">
                    <p14:modId xmlns:p14="http://schemas.microsoft.com/office/powerpoint/2010/main" val="4092071257"/>
                  </p:ext>
                </p:extLst>
              </p:nvPr>
            </p:nvGraphicFramePr>
            <p:xfrm>
              <a:off x="348343" y="2958586"/>
              <a:ext cx="2238592" cy="2225040"/>
            </p:xfrm>
            <a:graphic>
              <a:graphicData uri="http://schemas.openxmlformats.org/drawingml/2006/table">
                <a:tbl>
                  <a:tblPr firstRow="1" bandRow="1">
                    <a:tableStyleId>{5C22544A-7EE6-4342-B048-85BDC9FD1C3A}</a:tableStyleId>
                  </a:tblPr>
                  <a:tblGrid>
                    <a:gridCol w="373099">
                      <a:extLst>
                        <a:ext uri="{9D8B030D-6E8A-4147-A177-3AD203B41FA5}">
                          <a16:colId xmlns:a16="http://schemas.microsoft.com/office/drawing/2014/main" val="87882016"/>
                        </a:ext>
                      </a:extLst>
                    </a:gridCol>
                    <a:gridCol w="353489">
                      <a:extLst>
                        <a:ext uri="{9D8B030D-6E8A-4147-A177-3AD203B41FA5}">
                          <a16:colId xmlns:a16="http://schemas.microsoft.com/office/drawing/2014/main" val="2672372922"/>
                        </a:ext>
                      </a:extLst>
                    </a:gridCol>
                    <a:gridCol w="363131">
                      <a:extLst>
                        <a:ext uri="{9D8B030D-6E8A-4147-A177-3AD203B41FA5}">
                          <a16:colId xmlns:a16="http://schemas.microsoft.com/office/drawing/2014/main" val="2876599589"/>
                        </a:ext>
                      </a:extLst>
                    </a:gridCol>
                    <a:gridCol w="354274">
                      <a:extLst>
                        <a:ext uri="{9D8B030D-6E8A-4147-A177-3AD203B41FA5}">
                          <a16:colId xmlns:a16="http://schemas.microsoft.com/office/drawing/2014/main" val="1198770112"/>
                        </a:ext>
                      </a:extLst>
                    </a:gridCol>
                    <a:gridCol w="336561">
                      <a:extLst>
                        <a:ext uri="{9D8B030D-6E8A-4147-A177-3AD203B41FA5}">
                          <a16:colId xmlns:a16="http://schemas.microsoft.com/office/drawing/2014/main" val="3021353885"/>
                        </a:ext>
                      </a:extLst>
                    </a:gridCol>
                    <a:gridCol w="458038">
                      <a:extLst>
                        <a:ext uri="{9D8B030D-6E8A-4147-A177-3AD203B41FA5}">
                          <a16:colId xmlns:a16="http://schemas.microsoft.com/office/drawing/2014/main" val="2094097777"/>
                        </a:ext>
                      </a:extLst>
                    </a:gridCol>
                  </a:tblGrid>
                  <a:tr h="370840">
                    <a:tc>
                      <a:txBody>
                        <a:bodyPr/>
                        <a:lstStyle/>
                        <a:p>
                          <a:pPr algn="ctr"/>
                          <a:endParaRPr lang="en-US" sz="1800" b="1" dirty="0">
                            <a:solidFill>
                              <a:schemeClr val="bg1"/>
                            </a:solidFill>
                          </a:endParaRPr>
                        </a:p>
                      </a:txBody>
                      <a:tcPr>
                        <a:solidFill>
                          <a:schemeClr val="accent1"/>
                        </a:solidFill>
                      </a:tcPr>
                    </a:tc>
                    <a:tc>
                      <a:txBody>
                        <a:bodyPr/>
                        <a:lstStyle/>
                        <a:p>
                          <a:pPr algn="ctr"/>
                          <a:r>
                            <a:rPr lang="en-US" sz="1800" dirty="0">
                              <a:solidFill>
                                <a:schemeClr val="bg1"/>
                              </a:solidFill>
                            </a:rPr>
                            <a:t>A</a:t>
                          </a:r>
                        </a:p>
                      </a:txBody>
                      <a:tcPr/>
                    </a:tc>
                    <a:tc>
                      <a:txBody>
                        <a:bodyPr/>
                        <a:lstStyle/>
                        <a:p>
                          <a:pPr algn="ctr"/>
                          <a:r>
                            <a:rPr lang="en-US" sz="1800" dirty="0">
                              <a:solidFill>
                                <a:schemeClr val="bg1"/>
                              </a:solidFill>
                            </a:rPr>
                            <a:t>B</a:t>
                          </a:r>
                        </a:p>
                      </a:txBody>
                      <a:tcPr/>
                    </a:tc>
                    <a:tc>
                      <a:txBody>
                        <a:bodyPr/>
                        <a:lstStyle/>
                        <a:p>
                          <a:pPr algn="ctr"/>
                          <a:r>
                            <a:rPr lang="en-US" sz="1800" dirty="0">
                              <a:solidFill>
                                <a:schemeClr val="bg1"/>
                              </a:solidFill>
                            </a:rPr>
                            <a:t>C</a:t>
                          </a:r>
                        </a:p>
                      </a:txBody>
                      <a:tcPr/>
                    </a:tc>
                    <a:tc>
                      <a:txBody>
                        <a:bodyPr/>
                        <a:lstStyle/>
                        <a:p>
                          <a:pPr algn="ctr"/>
                          <a:r>
                            <a:rPr lang="en-US" sz="1800" dirty="0">
                              <a:solidFill>
                                <a:schemeClr val="bg1"/>
                              </a:solidFill>
                            </a:rPr>
                            <a:t>D</a:t>
                          </a:r>
                        </a:p>
                      </a:txBody>
                      <a:tcPr/>
                    </a:tc>
                    <a:tc>
                      <a:txBody>
                        <a:bodyPr/>
                        <a:lstStyle/>
                        <a:p>
                          <a:pPr algn="ctr"/>
                          <a:r>
                            <a:rPr lang="en-US" sz="1800" dirty="0">
                              <a:solidFill>
                                <a:schemeClr val="bg1"/>
                              </a:solidFill>
                            </a:rPr>
                            <a:t>E</a:t>
                          </a:r>
                        </a:p>
                      </a:txBody>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10</a:t>
                          </a:r>
                        </a:p>
                      </a:txBody>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m:t>
                                </m:r>
                              </m:oMath>
                            </m:oMathPara>
                          </a14:m>
                          <a:endParaRPr lang="en-US" sz="1800" dirty="0">
                            <a:solidFill>
                              <a:schemeClr val="tx1"/>
                            </a:solidFill>
                          </a:endParaRP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1</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m:t>
                                </m:r>
                              </m:oMath>
                            </m:oMathPara>
                          </a14:m>
                          <a:endParaRPr lang="en-US" sz="1800" dirty="0">
                            <a:solidFill>
                              <a:schemeClr val="tx1"/>
                            </a:solidFill>
                          </a:endParaRPr>
                        </a:p>
                      </a:txBody>
                      <a:tcPr/>
                    </a:tc>
                    <a:tc>
                      <a:txBody>
                        <a:bodyPr/>
                        <a:lstStyle/>
                        <a:p>
                          <a:pPr algn="ctr"/>
                          <a:r>
                            <a:rPr lang="en-US" sz="1800" dirty="0">
                              <a:solidFill>
                                <a:schemeClr val="tx1"/>
                              </a:solidFill>
                            </a:rPr>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solidFill>
                                <a:schemeClr val="tx1"/>
                              </a:solidFill>
                            </a:rPr>
                            <a:t>2</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6</m:t>
                                </m:r>
                              </m:oMath>
                            </m:oMathPara>
                          </a14:m>
                          <a:endParaRPr lang="en-US" sz="1800" dirty="0">
                            <a:solidFill>
                              <a:schemeClr val="tx1"/>
                            </a:solidFill>
                          </a:endParaRP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12</a:t>
                          </a:r>
                        </a:p>
                      </a:txBody>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m:t>
                                </m:r>
                              </m:oMath>
                            </m:oMathPara>
                          </a14:m>
                          <a:endParaRPr lang="en-US" sz="1800"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m:t>
                                </m:r>
                              </m:oMath>
                            </m:oMathPara>
                          </a14:m>
                          <a:endParaRPr lang="en-US" sz="1800" dirty="0">
                            <a:solidFill>
                              <a:schemeClr val="tx1"/>
                            </a:solidFill>
                          </a:endParaRP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6</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0</a:t>
                          </a:r>
                        </a:p>
                      </a:txBody>
                      <a:tcPr/>
                    </a:tc>
                    <a:extLst>
                      <a:ext uri="{0D108BD9-81ED-4DB2-BD59-A6C34878D82A}">
                        <a16:rowId xmlns:a16="http://schemas.microsoft.com/office/drawing/2014/main" val="1189046981"/>
                      </a:ext>
                    </a:extLst>
                  </a:tr>
                </a:tbl>
              </a:graphicData>
            </a:graphic>
          </p:graphicFrame>
        </mc:Choice>
        <mc:Fallback xmlns="">
          <p:graphicFrame>
            <p:nvGraphicFramePr>
              <p:cNvPr id="6" name="Table 5">
                <a:extLst>
                  <a:ext uri="{FF2B5EF4-FFF2-40B4-BE49-F238E27FC236}">
                    <a16:creationId xmlns:a16="http://schemas.microsoft.com/office/drawing/2014/main" id="{D293C8E2-F3E3-8584-AFFE-5C961272AEA2}"/>
                  </a:ext>
                </a:extLst>
              </p:cNvPr>
              <p:cNvGraphicFramePr>
                <a:graphicFrameLocks noGrp="1"/>
              </p:cNvGraphicFramePr>
              <p:nvPr>
                <p:extLst>
                  <p:ext uri="{D42A27DB-BD31-4B8C-83A1-F6EECF244321}">
                    <p14:modId xmlns:p14="http://schemas.microsoft.com/office/powerpoint/2010/main" val="4092071257"/>
                  </p:ext>
                </p:extLst>
              </p:nvPr>
            </p:nvGraphicFramePr>
            <p:xfrm>
              <a:off x="348343" y="2958586"/>
              <a:ext cx="2238592" cy="2225040"/>
            </p:xfrm>
            <a:graphic>
              <a:graphicData uri="http://schemas.openxmlformats.org/drawingml/2006/table">
                <a:tbl>
                  <a:tblPr firstRow="1" bandRow="1">
                    <a:tableStyleId>{5C22544A-7EE6-4342-B048-85BDC9FD1C3A}</a:tableStyleId>
                  </a:tblPr>
                  <a:tblGrid>
                    <a:gridCol w="373099">
                      <a:extLst>
                        <a:ext uri="{9D8B030D-6E8A-4147-A177-3AD203B41FA5}">
                          <a16:colId xmlns:a16="http://schemas.microsoft.com/office/drawing/2014/main" val="87882016"/>
                        </a:ext>
                      </a:extLst>
                    </a:gridCol>
                    <a:gridCol w="353489">
                      <a:extLst>
                        <a:ext uri="{9D8B030D-6E8A-4147-A177-3AD203B41FA5}">
                          <a16:colId xmlns:a16="http://schemas.microsoft.com/office/drawing/2014/main" val="2672372922"/>
                        </a:ext>
                      </a:extLst>
                    </a:gridCol>
                    <a:gridCol w="363131">
                      <a:extLst>
                        <a:ext uri="{9D8B030D-6E8A-4147-A177-3AD203B41FA5}">
                          <a16:colId xmlns:a16="http://schemas.microsoft.com/office/drawing/2014/main" val="2876599589"/>
                        </a:ext>
                      </a:extLst>
                    </a:gridCol>
                    <a:gridCol w="354274">
                      <a:extLst>
                        <a:ext uri="{9D8B030D-6E8A-4147-A177-3AD203B41FA5}">
                          <a16:colId xmlns:a16="http://schemas.microsoft.com/office/drawing/2014/main" val="1198770112"/>
                        </a:ext>
                      </a:extLst>
                    </a:gridCol>
                    <a:gridCol w="336561">
                      <a:extLst>
                        <a:ext uri="{9D8B030D-6E8A-4147-A177-3AD203B41FA5}">
                          <a16:colId xmlns:a16="http://schemas.microsoft.com/office/drawing/2014/main" val="3021353885"/>
                        </a:ext>
                      </a:extLst>
                    </a:gridCol>
                    <a:gridCol w="458038">
                      <a:extLst>
                        <a:ext uri="{9D8B030D-6E8A-4147-A177-3AD203B41FA5}">
                          <a16:colId xmlns:a16="http://schemas.microsoft.com/office/drawing/2014/main" val="2094097777"/>
                        </a:ext>
                      </a:extLst>
                    </a:gridCol>
                  </a:tblGrid>
                  <a:tr h="370840">
                    <a:tc>
                      <a:txBody>
                        <a:bodyPr/>
                        <a:lstStyle/>
                        <a:p>
                          <a:pPr algn="ctr"/>
                          <a:endParaRPr lang="en-US" sz="1800" b="1" dirty="0">
                            <a:solidFill>
                              <a:schemeClr val="bg1"/>
                            </a:solidFill>
                          </a:endParaRPr>
                        </a:p>
                      </a:txBody>
                      <a:tcPr>
                        <a:solidFill>
                          <a:schemeClr val="accent1"/>
                        </a:solidFill>
                      </a:tcPr>
                    </a:tc>
                    <a:tc>
                      <a:txBody>
                        <a:bodyPr/>
                        <a:lstStyle/>
                        <a:p>
                          <a:pPr algn="ctr"/>
                          <a:r>
                            <a:rPr lang="en-US" sz="1800" dirty="0">
                              <a:solidFill>
                                <a:schemeClr val="bg1"/>
                              </a:solidFill>
                            </a:rPr>
                            <a:t>A</a:t>
                          </a:r>
                        </a:p>
                      </a:txBody>
                      <a:tcPr/>
                    </a:tc>
                    <a:tc>
                      <a:txBody>
                        <a:bodyPr/>
                        <a:lstStyle/>
                        <a:p>
                          <a:pPr algn="ctr"/>
                          <a:r>
                            <a:rPr lang="en-US" sz="1800" dirty="0">
                              <a:solidFill>
                                <a:schemeClr val="bg1"/>
                              </a:solidFill>
                            </a:rPr>
                            <a:t>B</a:t>
                          </a:r>
                        </a:p>
                      </a:txBody>
                      <a:tcPr/>
                    </a:tc>
                    <a:tc>
                      <a:txBody>
                        <a:bodyPr/>
                        <a:lstStyle/>
                        <a:p>
                          <a:pPr algn="ctr"/>
                          <a:r>
                            <a:rPr lang="en-US" sz="1800" dirty="0">
                              <a:solidFill>
                                <a:schemeClr val="bg1"/>
                              </a:solidFill>
                            </a:rPr>
                            <a:t>C</a:t>
                          </a:r>
                        </a:p>
                      </a:txBody>
                      <a:tcPr/>
                    </a:tc>
                    <a:tc>
                      <a:txBody>
                        <a:bodyPr/>
                        <a:lstStyle/>
                        <a:p>
                          <a:pPr algn="ctr"/>
                          <a:r>
                            <a:rPr lang="en-US" sz="1800" dirty="0">
                              <a:solidFill>
                                <a:schemeClr val="bg1"/>
                              </a:solidFill>
                            </a:rPr>
                            <a:t>D</a:t>
                          </a:r>
                        </a:p>
                      </a:txBody>
                      <a:tcPr/>
                    </a:tc>
                    <a:tc>
                      <a:txBody>
                        <a:bodyPr/>
                        <a:lstStyle/>
                        <a:p>
                          <a:pPr algn="ctr"/>
                          <a:r>
                            <a:rPr lang="en-US" sz="1800" dirty="0">
                              <a:solidFill>
                                <a:schemeClr val="bg1"/>
                              </a:solidFill>
                            </a:rPr>
                            <a:t>E</a:t>
                          </a:r>
                        </a:p>
                      </a:txBody>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10</a:t>
                          </a:r>
                        </a:p>
                      </a:txBody>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endParaRPr lang="en-SE"/>
                        </a:p>
                      </a:txBody>
                      <a:tcPr>
                        <a:blipFill>
                          <a:blip r:embed="rId5"/>
                          <a:stretch>
                            <a:fillRect l="-106897" t="-208197" r="-436207" b="-322951"/>
                          </a:stretch>
                        </a:blip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1</a:t>
                          </a:r>
                        </a:p>
                      </a:txBody>
                      <a:tcPr/>
                    </a:tc>
                    <a:tc>
                      <a:txBody>
                        <a:bodyPr/>
                        <a:lstStyle/>
                        <a:p>
                          <a:endParaRPr lang="en-SE"/>
                        </a:p>
                      </a:txBody>
                      <a:tcPr>
                        <a:blipFill>
                          <a:blip r:embed="rId5"/>
                          <a:stretch>
                            <a:fillRect l="-425000" t="-208197" r="-141071" b="-322951"/>
                          </a:stretch>
                        </a:blipFill>
                      </a:tcPr>
                    </a:tc>
                    <a:tc>
                      <a:txBody>
                        <a:bodyPr/>
                        <a:lstStyle/>
                        <a:p>
                          <a:pPr algn="ctr"/>
                          <a:r>
                            <a:rPr lang="en-US" sz="1800" dirty="0">
                              <a:solidFill>
                                <a:schemeClr val="tx1"/>
                              </a:solidFill>
                            </a:rPr>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solidFill>
                                <a:schemeClr val="tx1"/>
                              </a:solidFill>
                            </a:rPr>
                            <a:t>2</a:t>
                          </a:r>
                        </a:p>
                      </a:txBody>
                      <a:tcPr/>
                    </a:tc>
                    <a:tc>
                      <a:txBody>
                        <a:bodyPr/>
                        <a:lstStyle/>
                        <a:p>
                          <a:endParaRPr lang="en-SE"/>
                        </a:p>
                      </a:txBody>
                      <a:tcPr>
                        <a:blipFill>
                          <a:blip r:embed="rId5"/>
                          <a:stretch>
                            <a:fillRect l="-200000" t="-308197" r="-321667" b="-222951"/>
                          </a:stretch>
                        </a:blip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12</a:t>
                          </a:r>
                        </a:p>
                      </a:txBody>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endParaRPr lang="en-SE"/>
                        </a:p>
                      </a:txBody>
                      <a:tcPr>
                        <a:blipFill>
                          <a:blip r:embed="rId5"/>
                          <a:stretch>
                            <a:fillRect l="-106897" t="-408197" r="-436207" b="-122951"/>
                          </a:stretch>
                        </a:blipFill>
                      </a:tcPr>
                    </a:tc>
                    <a:tc>
                      <a:txBody>
                        <a:bodyPr/>
                        <a:lstStyle/>
                        <a:p>
                          <a:endParaRPr lang="en-SE"/>
                        </a:p>
                      </a:txBody>
                      <a:tcPr>
                        <a:blipFill>
                          <a:blip r:embed="rId5"/>
                          <a:stretch>
                            <a:fillRect l="-200000" t="-408197" r="-321667" b="-122951"/>
                          </a:stretch>
                        </a:blip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6</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0</a:t>
                          </a:r>
                        </a:p>
                      </a:txBody>
                      <a:tcPr/>
                    </a:tc>
                    <a:extLst>
                      <a:ext uri="{0D108BD9-81ED-4DB2-BD59-A6C34878D82A}">
                        <a16:rowId xmlns:a16="http://schemas.microsoft.com/office/drawing/2014/main" val="1189046981"/>
                      </a:ext>
                    </a:extLst>
                  </a:tr>
                </a:tbl>
              </a:graphicData>
            </a:graphic>
          </p:graphicFrame>
        </mc:Fallback>
      </mc:AlternateContent>
    </p:spTree>
    <p:extLst>
      <p:ext uri="{BB962C8B-B14F-4D97-AF65-F5344CB8AC3E}">
        <p14:creationId xmlns:p14="http://schemas.microsoft.com/office/powerpoint/2010/main" val="3770242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2BAD-ED92-258A-BC31-F6582CCDE266}"/>
              </a:ext>
            </a:extLst>
          </p:cNvPr>
          <p:cNvSpPr>
            <a:spLocks noGrp="1"/>
          </p:cNvSpPr>
          <p:nvPr>
            <p:ph type="title"/>
          </p:nvPr>
        </p:nvSpPr>
        <p:spPr/>
        <p:txBody>
          <a:bodyPr/>
          <a:lstStyle/>
          <a:p>
            <a:endParaRPr lang="en-SE"/>
          </a:p>
        </p:txBody>
      </p:sp>
      <p:sp>
        <p:nvSpPr>
          <p:cNvPr id="3" name="Content Placeholder 2">
            <a:extLst>
              <a:ext uri="{FF2B5EF4-FFF2-40B4-BE49-F238E27FC236}">
                <a16:creationId xmlns:a16="http://schemas.microsoft.com/office/drawing/2014/main" id="{6112CCEC-0B5B-D6B7-8315-B6F6A122DB66}"/>
              </a:ext>
            </a:extLst>
          </p:cNvPr>
          <p:cNvSpPr>
            <a:spLocks noGrp="1"/>
          </p:cNvSpPr>
          <p:nvPr>
            <p:ph idx="1"/>
          </p:nvPr>
        </p:nvSpPr>
        <p:spPr/>
        <p:txBody>
          <a:bodyPr/>
          <a:lstStyle/>
          <a:p>
            <a:endParaRPr lang="en-SE"/>
          </a:p>
        </p:txBody>
      </p:sp>
      <p:pic>
        <p:nvPicPr>
          <p:cNvPr id="5" name="Picture 4">
            <a:extLst>
              <a:ext uri="{FF2B5EF4-FFF2-40B4-BE49-F238E27FC236}">
                <a16:creationId xmlns:a16="http://schemas.microsoft.com/office/drawing/2014/main" id="{ED270394-7450-7A21-E9E3-0B19113619A0}"/>
              </a:ext>
            </a:extLst>
          </p:cNvPr>
          <p:cNvPicPr>
            <a:picLocks noChangeAspect="1"/>
          </p:cNvPicPr>
          <p:nvPr/>
        </p:nvPicPr>
        <p:blipFill>
          <a:blip r:embed="rId2"/>
          <a:stretch>
            <a:fillRect/>
          </a:stretch>
        </p:blipFill>
        <p:spPr>
          <a:xfrm>
            <a:off x="-35816" y="1737633"/>
            <a:ext cx="6867525" cy="3629025"/>
          </a:xfrm>
          <a:prstGeom prst="rect">
            <a:avLst/>
          </a:prstGeom>
        </p:spPr>
      </p:pic>
      <p:pic>
        <p:nvPicPr>
          <p:cNvPr id="4" name="Picture 3">
            <a:extLst>
              <a:ext uri="{FF2B5EF4-FFF2-40B4-BE49-F238E27FC236}">
                <a16:creationId xmlns:a16="http://schemas.microsoft.com/office/drawing/2014/main" id="{6CC0CBA5-6C6B-90E8-12D9-09A6FCE8B459}"/>
              </a:ext>
            </a:extLst>
          </p:cNvPr>
          <p:cNvPicPr>
            <a:picLocks noChangeAspect="1"/>
          </p:cNvPicPr>
          <p:nvPr/>
        </p:nvPicPr>
        <p:blipFill>
          <a:blip r:embed="rId3"/>
          <a:stretch>
            <a:fillRect/>
          </a:stretch>
        </p:blipFill>
        <p:spPr>
          <a:xfrm>
            <a:off x="6356601" y="4299857"/>
            <a:ext cx="2805307" cy="2558143"/>
          </a:xfrm>
          <a:prstGeom prst="rect">
            <a:avLst/>
          </a:prstGeom>
        </p:spPr>
      </p:pic>
      <p:sp>
        <p:nvSpPr>
          <p:cNvPr id="6" name="Content Placeholder 2">
            <a:extLst>
              <a:ext uri="{FF2B5EF4-FFF2-40B4-BE49-F238E27FC236}">
                <a16:creationId xmlns:a16="http://schemas.microsoft.com/office/drawing/2014/main" id="{F113EB92-F627-D5DE-B2A2-48CC5AB2E282}"/>
              </a:ext>
            </a:extLst>
          </p:cNvPr>
          <p:cNvSpPr txBox="1">
            <a:spLocks/>
          </p:cNvSpPr>
          <p:nvPr/>
        </p:nvSpPr>
        <p:spPr>
          <a:xfrm>
            <a:off x="348343" y="195942"/>
            <a:ext cx="8240001" cy="17090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fontAlgn="base"/>
            <a:r>
              <a:rPr lang="en-GB" b="1" i="1" u="sng" dirty="0">
                <a:solidFill>
                  <a:srgbClr val="273239"/>
                </a:solidFill>
                <a:effectLst/>
                <a:latin typeface="Nunito" pitchFamily="2" charset="0"/>
              </a:rPr>
              <a:t>Step 5</a:t>
            </a:r>
            <a:r>
              <a:rPr lang="en-GB" b="0" i="1" dirty="0">
                <a:solidFill>
                  <a:srgbClr val="273239"/>
                </a:solidFill>
                <a:effectLst/>
                <a:latin typeface="Nunito" pitchFamily="2" charset="0"/>
              </a:rPr>
              <a:t>: Treat vertex </a:t>
            </a:r>
            <a:r>
              <a:rPr lang="en-GB" b="1" i="1" dirty="0">
                <a:solidFill>
                  <a:srgbClr val="273239"/>
                </a:solidFill>
                <a:effectLst/>
                <a:latin typeface="Nunito" pitchFamily="2" charset="0"/>
              </a:rPr>
              <a:t>D </a:t>
            </a:r>
            <a:r>
              <a:rPr lang="en-GB" b="0" i="1" dirty="0">
                <a:solidFill>
                  <a:srgbClr val="273239"/>
                </a:solidFill>
                <a:effectLst/>
                <a:latin typeface="Nunito" pitchFamily="2" charset="0"/>
              </a:rPr>
              <a:t>as an intermediate vertex and calculate the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 for every {</a:t>
            </a:r>
            <a:r>
              <a:rPr lang="en-GB" b="0" i="1" dirty="0" err="1">
                <a:solidFill>
                  <a:srgbClr val="273239"/>
                </a:solidFill>
                <a:effectLst/>
                <a:latin typeface="Nunito" pitchFamily="2" charset="0"/>
              </a:rPr>
              <a:t>i,j</a:t>
            </a:r>
            <a:r>
              <a:rPr lang="en-GB" b="0" i="1" dirty="0">
                <a:solidFill>
                  <a:srgbClr val="273239"/>
                </a:solidFill>
                <a:effectLst/>
                <a:latin typeface="Nunito" pitchFamily="2" charset="0"/>
              </a:rPr>
              <a:t>} vertex pair using the formula:</a:t>
            </a:r>
            <a:br>
              <a:rPr lang="en-GB" b="0" i="1" dirty="0">
                <a:solidFill>
                  <a:srgbClr val="273239"/>
                </a:solidFill>
                <a:effectLst/>
                <a:latin typeface="Nunito" pitchFamily="2" charset="0"/>
              </a:rPr>
            </a:b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0" i="1" dirty="0" err="1">
                <a:solidFill>
                  <a:srgbClr val="273239"/>
                </a:solidFill>
                <a:effectLst/>
                <a:latin typeface="Nunito" pitchFamily="2" charset="0"/>
              </a:rPr>
              <a:t>i</a:t>
            </a:r>
            <a:r>
              <a:rPr lang="en-GB" b="0" i="1" dirty="0">
                <a:solidFill>
                  <a:srgbClr val="273239"/>
                </a:solidFill>
                <a:effectLst/>
                <a:latin typeface="Nunito" pitchFamily="2" charset="0"/>
              </a:rPr>
              <a:t>][j] = minimum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0" i="1" dirty="0" err="1">
                <a:solidFill>
                  <a:srgbClr val="273239"/>
                </a:solidFill>
                <a:effectLst/>
                <a:latin typeface="Nunito" pitchFamily="2" charset="0"/>
              </a:rPr>
              <a:t>i</a:t>
            </a:r>
            <a:r>
              <a:rPr lang="en-GB" b="0" i="1" dirty="0">
                <a:solidFill>
                  <a:srgbClr val="273239"/>
                </a:solidFill>
                <a:effectLst/>
                <a:latin typeface="Nunito" pitchFamily="2" charset="0"/>
              </a:rPr>
              <a:t>][j],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0" i="1" dirty="0" err="1">
                <a:solidFill>
                  <a:srgbClr val="273239"/>
                </a:solidFill>
                <a:effectLst/>
                <a:latin typeface="Nunito" pitchFamily="2" charset="0"/>
              </a:rPr>
              <a:t>i</a:t>
            </a:r>
            <a:r>
              <a:rPr lang="en-GB" b="0" i="1" dirty="0">
                <a:solidFill>
                  <a:srgbClr val="273239"/>
                </a:solidFill>
                <a:effectLst/>
                <a:latin typeface="Nunito" pitchFamily="2" charset="0"/>
              </a:rPr>
              <a:t>][</a:t>
            </a:r>
            <a:r>
              <a:rPr lang="en-GB" b="1" i="1" dirty="0">
                <a:solidFill>
                  <a:srgbClr val="273239"/>
                </a:solidFill>
                <a:effectLst/>
                <a:latin typeface="Nunito" pitchFamily="2" charset="0"/>
              </a:rPr>
              <a:t>D</a:t>
            </a:r>
            <a:r>
              <a:rPr lang="en-GB" b="0" i="1" dirty="0">
                <a:solidFill>
                  <a:srgbClr val="273239"/>
                </a:solidFill>
                <a:effectLst/>
                <a:latin typeface="Nunito" pitchFamily="2" charset="0"/>
              </a:rPr>
              <a:t>] +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1" i="1" dirty="0">
                <a:solidFill>
                  <a:srgbClr val="273239"/>
                </a:solidFill>
                <a:effectLst/>
                <a:latin typeface="Nunito" pitchFamily="2" charset="0"/>
              </a:rPr>
              <a:t>D</a:t>
            </a:r>
            <a:r>
              <a:rPr lang="en-GB" b="0" i="1" dirty="0">
                <a:solidFill>
                  <a:srgbClr val="273239"/>
                </a:solidFill>
                <a:effectLst/>
                <a:latin typeface="Nunito" pitchFamily="2" charset="0"/>
              </a:rPr>
              <a:t>][j])</a:t>
            </a:r>
          </a:p>
          <a:p>
            <a:pPr algn="l" rtl="0" fontAlgn="base"/>
            <a:endParaRPr lang="en-GB" b="0" i="1" dirty="0">
              <a:solidFill>
                <a:srgbClr val="273239"/>
              </a:solidFill>
              <a:effectLst/>
              <a:latin typeface="Nunito" pitchFamily="2" charset="0"/>
            </a:endParaRP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442B61C8-F0D8-4FCB-ABD4-D9C9DBFB5478}"/>
                  </a:ext>
                </a:extLst>
              </p:cNvPr>
              <p:cNvGraphicFramePr>
                <a:graphicFrameLocks noGrp="1"/>
              </p:cNvGraphicFramePr>
              <p:nvPr>
                <p:extLst>
                  <p:ext uri="{D42A27DB-BD31-4B8C-83A1-F6EECF244321}">
                    <p14:modId xmlns:p14="http://schemas.microsoft.com/office/powerpoint/2010/main" val="1575389206"/>
                  </p:ext>
                </p:extLst>
              </p:nvPr>
            </p:nvGraphicFramePr>
            <p:xfrm>
              <a:off x="4172526" y="2709299"/>
              <a:ext cx="2358334" cy="2225040"/>
            </p:xfrm>
            <a:graphic>
              <a:graphicData uri="http://schemas.openxmlformats.org/drawingml/2006/table">
                <a:tbl>
                  <a:tblPr firstRow="1" bandRow="1">
                    <a:tableStyleId>{5C22544A-7EE6-4342-B048-85BDC9FD1C3A}</a:tableStyleId>
                  </a:tblPr>
                  <a:tblGrid>
                    <a:gridCol w="393056">
                      <a:extLst>
                        <a:ext uri="{9D8B030D-6E8A-4147-A177-3AD203B41FA5}">
                          <a16:colId xmlns:a16="http://schemas.microsoft.com/office/drawing/2014/main" val="87882016"/>
                        </a:ext>
                      </a:extLst>
                    </a:gridCol>
                    <a:gridCol w="379642">
                      <a:extLst>
                        <a:ext uri="{9D8B030D-6E8A-4147-A177-3AD203B41FA5}">
                          <a16:colId xmlns:a16="http://schemas.microsoft.com/office/drawing/2014/main" val="2672372922"/>
                        </a:ext>
                      </a:extLst>
                    </a:gridCol>
                    <a:gridCol w="391886">
                      <a:extLst>
                        <a:ext uri="{9D8B030D-6E8A-4147-A177-3AD203B41FA5}">
                          <a16:colId xmlns:a16="http://schemas.microsoft.com/office/drawing/2014/main" val="2876599589"/>
                        </a:ext>
                      </a:extLst>
                    </a:gridCol>
                    <a:gridCol w="382555">
                      <a:extLst>
                        <a:ext uri="{9D8B030D-6E8A-4147-A177-3AD203B41FA5}">
                          <a16:colId xmlns:a16="http://schemas.microsoft.com/office/drawing/2014/main" val="1198770112"/>
                        </a:ext>
                      </a:extLst>
                    </a:gridCol>
                    <a:gridCol w="382555">
                      <a:extLst>
                        <a:ext uri="{9D8B030D-6E8A-4147-A177-3AD203B41FA5}">
                          <a16:colId xmlns:a16="http://schemas.microsoft.com/office/drawing/2014/main" val="3021353885"/>
                        </a:ext>
                      </a:extLst>
                    </a:gridCol>
                    <a:gridCol w="428640">
                      <a:extLst>
                        <a:ext uri="{9D8B030D-6E8A-4147-A177-3AD203B41FA5}">
                          <a16:colId xmlns:a16="http://schemas.microsoft.com/office/drawing/2014/main" val="2094097777"/>
                        </a:ext>
                      </a:extLst>
                    </a:gridCol>
                  </a:tblGrid>
                  <a:tr h="370840">
                    <a:tc>
                      <a:txBody>
                        <a:bodyPr/>
                        <a:lstStyle/>
                        <a:p>
                          <a:pPr algn="ctr"/>
                          <a:endParaRPr lang="en-US" sz="1800" b="1" dirty="0">
                            <a:solidFill>
                              <a:schemeClr val="bg1"/>
                            </a:solidFill>
                          </a:endParaRPr>
                        </a:p>
                      </a:txBody>
                      <a:tcPr>
                        <a:solidFill>
                          <a:schemeClr val="accent1"/>
                        </a:solidFill>
                      </a:tcPr>
                    </a:tc>
                    <a:tc>
                      <a:txBody>
                        <a:bodyPr/>
                        <a:lstStyle/>
                        <a:p>
                          <a:pPr algn="ctr"/>
                          <a:r>
                            <a:rPr lang="en-US" sz="1800" dirty="0">
                              <a:solidFill>
                                <a:schemeClr val="bg1"/>
                              </a:solidFill>
                            </a:rPr>
                            <a:t>A</a:t>
                          </a:r>
                        </a:p>
                      </a:txBody>
                      <a:tcPr/>
                    </a:tc>
                    <a:tc>
                      <a:txBody>
                        <a:bodyPr/>
                        <a:lstStyle/>
                        <a:p>
                          <a:pPr algn="ctr"/>
                          <a:r>
                            <a:rPr lang="en-US" sz="1800" dirty="0">
                              <a:solidFill>
                                <a:schemeClr val="bg1"/>
                              </a:solidFill>
                            </a:rPr>
                            <a:t>B</a:t>
                          </a:r>
                        </a:p>
                      </a:txBody>
                      <a:tcPr/>
                    </a:tc>
                    <a:tc>
                      <a:txBody>
                        <a:bodyPr/>
                        <a:lstStyle/>
                        <a:p>
                          <a:pPr algn="ctr"/>
                          <a:r>
                            <a:rPr lang="en-US" sz="1800" dirty="0">
                              <a:solidFill>
                                <a:schemeClr val="bg1"/>
                              </a:solidFill>
                            </a:rPr>
                            <a:t>C</a:t>
                          </a:r>
                        </a:p>
                      </a:txBody>
                      <a:tcPr/>
                    </a:tc>
                    <a:tc>
                      <a:txBody>
                        <a:bodyPr/>
                        <a:lstStyle/>
                        <a:p>
                          <a:pPr algn="ctr"/>
                          <a:r>
                            <a:rPr lang="en-US" sz="1800" dirty="0">
                              <a:solidFill>
                                <a:schemeClr val="bg1"/>
                              </a:solidFill>
                            </a:rPr>
                            <a:t>D</a:t>
                          </a:r>
                        </a:p>
                      </a:txBody>
                      <a:tcPr/>
                    </a:tc>
                    <a:tc>
                      <a:txBody>
                        <a:bodyPr/>
                        <a:lstStyle/>
                        <a:p>
                          <a:pPr algn="ctr"/>
                          <a:r>
                            <a:rPr lang="en-US" sz="1800" dirty="0">
                              <a:solidFill>
                                <a:schemeClr val="bg1"/>
                              </a:solidFill>
                            </a:rPr>
                            <a:t>E</a:t>
                          </a:r>
                        </a:p>
                      </a:txBody>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5</a:t>
                          </a:r>
                        </a:p>
                      </a:txBody>
                      <a:tcPr/>
                    </a:tc>
                    <a:tc>
                      <a:txBody>
                        <a:bodyPr/>
                        <a:lstStyle/>
                        <a:p>
                          <a:pPr algn="ctr"/>
                          <a:r>
                            <a:rPr lang="en-US" sz="1800" dirty="0">
                              <a:solidFill>
                                <a:srgbClr val="FF0000"/>
                              </a:solidFill>
                            </a:rPr>
                            <a:t>7</a:t>
                          </a:r>
                        </a:p>
                      </a:txBody>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solidFill>
                                <a:schemeClr val="tx1"/>
                              </a:solidFill>
                            </a:rPr>
                            <a:t>2</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6</m:t>
                                </m:r>
                              </m:oMath>
                            </m:oMathPara>
                          </a14:m>
                          <a:endParaRPr lang="en-US" sz="1800" dirty="0">
                            <a:solidFill>
                              <a:schemeClr val="tx1"/>
                            </a:solidFill>
                          </a:endParaRP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3</a:t>
                          </a:r>
                        </a:p>
                      </a:txBody>
                      <a:tcPr/>
                    </a:tc>
                    <a:tc>
                      <a:txBody>
                        <a:bodyPr/>
                        <a:lstStyle/>
                        <a:p>
                          <a:pPr algn="ctr"/>
                          <a:r>
                            <a:rPr lang="en-US" sz="1800" dirty="0">
                              <a:solidFill>
                                <a:srgbClr val="FF0000"/>
                              </a:solidFill>
                            </a:rPr>
                            <a:t>5</a:t>
                          </a:r>
                        </a:p>
                      </a:txBody>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7</a:t>
                          </a: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5</a:t>
                          </a:r>
                        </a:p>
                      </a:txBody>
                      <a:tcPr/>
                    </a:tc>
                    <a:tc>
                      <a:txBody>
                        <a:bodyPr/>
                        <a:lstStyle/>
                        <a:p>
                          <a:pPr algn="ctr"/>
                          <a:r>
                            <a:rPr lang="en-US" sz="1800" dirty="0">
                              <a:solidFill>
                                <a:srgbClr val="FF0000"/>
                              </a:solidFill>
                            </a:rPr>
                            <a:t>5</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0</a:t>
                          </a:r>
                        </a:p>
                      </a:txBody>
                      <a:tcPr/>
                    </a:tc>
                    <a:extLst>
                      <a:ext uri="{0D108BD9-81ED-4DB2-BD59-A6C34878D82A}">
                        <a16:rowId xmlns:a16="http://schemas.microsoft.com/office/drawing/2014/main" val="1189046981"/>
                      </a:ext>
                    </a:extLst>
                  </a:tr>
                </a:tbl>
              </a:graphicData>
            </a:graphic>
          </p:graphicFrame>
        </mc:Choice>
        <mc:Fallback xmlns="">
          <p:graphicFrame>
            <p:nvGraphicFramePr>
              <p:cNvPr id="8" name="Table 7">
                <a:extLst>
                  <a:ext uri="{FF2B5EF4-FFF2-40B4-BE49-F238E27FC236}">
                    <a16:creationId xmlns:a16="http://schemas.microsoft.com/office/drawing/2014/main" id="{442B61C8-F0D8-4FCB-ABD4-D9C9DBFB5478}"/>
                  </a:ext>
                </a:extLst>
              </p:cNvPr>
              <p:cNvGraphicFramePr>
                <a:graphicFrameLocks noGrp="1"/>
              </p:cNvGraphicFramePr>
              <p:nvPr>
                <p:extLst>
                  <p:ext uri="{D42A27DB-BD31-4B8C-83A1-F6EECF244321}">
                    <p14:modId xmlns:p14="http://schemas.microsoft.com/office/powerpoint/2010/main" val="1575389206"/>
                  </p:ext>
                </p:extLst>
              </p:nvPr>
            </p:nvGraphicFramePr>
            <p:xfrm>
              <a:off x="4172526" y="2709299"/>
              <a:ext cx="2358334" cy="2225040"/>
            </p:xfrm>
            <a:graphic>
              <a:graphicData uri="http://schemas.openxmlformats.org/drawingml/2006/table">
                <a:tbl>
                  <a:tblPr firstRow="1" bandRow="1">
                    <a:tableStyleId>{5C22544A-7EE6-4342-B048-85BDC9FD1C3A}</a:tableStyleId>
                  </a:tblPr>
                  <a:tblGrid>
                    <a:gridCol w="393056">
                      <a:extLst>
                        <a:ext uri="{9D8B030D-6E8A-4147-A177-3AD203B41FA5}">
                          <a16:colId xmlns:a16="http://schemas.microsoft.com/office/drawing/2014/main" val="87882016"/>
                        </a:ext>
                      </a:extLst>
                    </a:gridCol>
                    <a:gridCol w="379642">
                      <a:extLst>
                        <a:ext uri="{9D8B030D-6E8A-4147-A177-3AD203B41FA5}">
                          <a16:colId xmlns:a16="http://schemas.microsoft.com/office/drawing/2014/main" val="2672372922"/>
                        </a:ext>
                      </a:extLst>
                    </a:gridCol>
                    <a:gridCol w="391886">
                      <a:extLst>
                        <a:ext uri="{9D8B030D-6E8A-4147-A177-3AD203B41FA5}">
                          <a16:colId xmlns:a16="http://schemas.microsoft.com/office/drawing/2014/main" val="2876599589"/>
                        </a:ext>
                      </a:extLst>
                    </a:gridCol>
                    <a:gridCol w="382555">
                      <a:extLst>
                        <a:ext uri="{9D8B030D-6E8A-4147-A177-3AD203B41FA5}">
                          <a16:colId xmlns:a16="http://schemas.microsoft.com/office/drawing/2014/main" val="1198770112"/>
                        </a:ext>
                      </a:extLst>
                    </a:gridCol>
                    <a:gridCol w="382555">
                      <a:extLst>
                        <a:ext uri="{9D8B030D-6E8A-4147-A177-3AD203B41FA5}">
                          <a16:colId xmlns:a16="http://schemas.microsoft.com/office/drawing/2014/main" val="3021353885"/>
                        </a:ext>
                      </a:extLst>
                    </a:gridCol>
                    <a:gridCol w="428640">
                      <a:extLst>
                        <a:ext uri="{9D8B030D-6E8A-4147-A177-3AD203B41FA5}">
                          <a16:colId xmlns:a16="http://schemas.microsoft.com/office/drawing/2014/main" val="2094097777"/>
                        </a:ext>
                      </a:extLst>
                    </a:gridCol>
                  </a:tblGrid>
                  <a:tr h="370840">
                    <a:tc>
                      <a:txBody>
                        <a:bodyPr/>
                        <a:lstStyle/>
                        <a:p>
                          <a:pPr algn="ctr"/>
                          <a:endParaRPr lang="en-US" sz="1800" b="1" dirty="0">
                            <a:solidFill>
                              <a:schemeClr val="bg1"/>
                            </a:solidFill>
                          </a:endParaRPr>
                        </a:p>
                      </a:txBody>
                      <a:tcPr>
                        <a:solidFill>
                          <a:schemeClr val="accent1"/>
                        </a:solidFill>
                      </a:tcPr>
                    </a:tc>
                    <a:tc>
                      <a:txBody>
                        <a:bodyPr/>
                        <a:lstStyle/>
                        <a:p>
                          <a:pPr algn="ctr"/>
                          <a:r>
                            <a:rPr lang="en-US" sz="1800" dirty="0">
                              <a:solidFill>
                                <a:schemeClr val="bg1"/>
                              </a:solidFill>
                            </a:rPr>
                            <a:t>A</a:t>
                          </a:r>
                        </a:p>
                      </a:txBody>
                      <a:tcPr/>
                    </a:tc>
                    <a:tc>
                      <a:txBody>
                        <a:bodyPr/>
                        <a:lstStyle/>
                        <a:p>
                          <a:pPr algn="ctr"/>
                          <a:r>
                            <a:rPr lang="en-US" sz="1800" dirty="0">
                              <a:solidFill>
                                <a:schemeClr val="bg1"/>
                              </a:solidFill>
                            </a:rPr>
                            <a:t>B</a:t>
                          </a:r>
                        </a:p>
                      </a:txBody>
                      <a:tcPr/>
                    </a:tc>
                    <a:tc>
                      <a:txBody>
                        <a:bodyPr/>
                        <a:lstStyle/>
                        <a:p>
                          <a:pPr algn="ctr"/>
                          <a:r>
                            <a:rPr lang="en-US" sz="1800" dirty="0">
                              <a:solidFill>
                                <a:schemeClr val="bg1"/>
                              </a:solidFill>
                            </a:rPr>
                            <a:t>C</a:t>
                          </a:r>
                        </a:p>
                      </a:txBody>
                      <a:tcPr/>
                    </a:tc>
                    <a:tc>
                      <a:txBody>
                        <a:bodyPr/>
                        <a:lstStyle/>
                        <a:p>
                          <a:pPr algn="ctr"/>
                          <a:r>
                            <a:rPr lang="en-US" sz="1800" dirty="0">
                              <a:solidFill>
                                <a:schemeClr val="bg1"/>
                              </a:solidFill>
                            </a:rPr>
                            <a:t>D</a:t>
                          </a:r>
                        </a:p>
                      </a:txBody>
                      <a:tcPr/>
                    </a:tc>
                    <a:tc>
                      <a:txBody>
                        <a:bodyPr/>
                        <a:lstStyle/>
                        <a:p>
                          <a:pPr algn="ctr"/>
                          <a:r>
                            <a:rPr lang="en-US" sz="1800" dirty="0">
                              <a:solidFill>
                                <a:schemeClr val="bg1"/>
                              </a:solidFill>
                            </a:rPr>
                            <a:t>E</a:t>
                          </a:r>
                        </a:p>
                      </a:txBody>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5</a:t>
                          </a:r>
                        </a:p>
                      </a:txBody>
                      <a:tcPr/>
                    </a:tc>
                    <a:tc>
                      <a:txBody>
                        <a:bodyPr/>
                        <a:lstStyle/>
                        <a:p>
                          <a:pPr algn="ctr"/>
                          <a:r>
                            <a:rPr lang="en-US" sz="1800" dirty="0">
                              <a:solidFill>
                                <a:srgbClr val="FF0000"/>
                              </a:solidFill>
                            </a:rPr>
                            <a:t>7</a:t>
                          </a:r>
                        </a:p>
                      </a:txBody>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solidFill>
                                <a:schemeClr val="tx1"/>
                              </a:solidFill>
                            </a:rPr>
                            <a:t>2</a:t>
                          </a:r>
                        </a:p>
                      </a:txBody>
                      <a:tcPr/>
                    </a:tc>
                    <a:tc>
                      <a:txBody>
                        <a:bodyPr/>
                        <a:lstStyle/>
                        <a:p>
                          <a:endParaRPr lang="en-SE"/>
                        </a:p>
                      </a:txBody>
                      <a:tcPr>
                        <a:blipFill>
                          <a:blip r:embed="rId4"/>
                          <a:stretch>
                            <a:fillRect l="-196923" t="-308197" r="-307692" b="-224590"/>
                          </a:stretch>
                        </a:blip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3</a:t>
                          </a:r>
                        </a:p>
                      </a:txBody>
                      <a:tcPr/>
                    </a:tc>
                    <a:tc>
                      <a:txBody>
                        <a:bodyPr/>
                        <a:lstStyle/>
                        <a:p>
                          <a:pPr algn="ctr"/>
                          <a:r>
                            <a:rPr lang="en-US" sz="1800" dirty="0">
                              <a:solidFill>
                                <a:srgbClr val="FF0000"/>
                              </a:solidFill>
                            </a:rPr>
                            <a:t>5</a:t>
                          </a:r>
                        </a:p>
                      </a:txBody>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7</a:t>
                          </a: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5</a:t>
                          </a:r>
                        </a:p>
                      </a:txBody>
                      <a:tcPr/>
                    </a:tc>
                    <a:tc>
                      <a:txBody>
                        <a:bodyPr/>
                        <a:lstStyle/>
                        <a:p>
                          <a:pPr algn="ctr"/>
                          <a:r>
                            <a:rPr lang="en-US" sz="1800" dirty="0">
                              <a:solidFill>
                                <a:srgbClr val="FF0000"/>
                              </a:solidFill>
                            </a:rPr>
                            <a:t>5</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0</a:t>
                          </a:r>
                        </a:p>
                      </a:txBody>
                      <a:tcPr/>
                    </a:tc>
                    <a:extLst>
                      <a:ext uri="{0D108BD9-81ED-4DB2-BD59-A6C34878D82A}">
                        <a16:rowId xmlns:a16="http://schemas.microsoft.com/office/drawing/2014/main" val="118904698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7A7A07A0-0AAF-5B8C-E015-964B5BD78AE8}"/>
                  </a:ext>
                </a:extLst>
              </p:cNvPr>
              <p:cNvGraphicFramePr>
                <a:graphicFrameLocks noGrp="1"/>
              </p:cNvGraphicFramePr>
              <p:nvPr>
                <p:extLst>
                  <p:ext uri="{D42A27DB-BD31-4B8C-83A1-F6EECF244321}">
                    <p14:modId xmlns:p14="http://schemas.microsoft.com/office/powerpoint/2010/main" val="1240217246"/>
                  </p:ext>
                </p:extLst>
              </p:nvPr>
            </p:nvGraphicFramePr>
            <p:xfrm>
              <a:off x="334934" y="2727961"/>
              <a:ext cx="2358334" cy="2225040"/>
            </p:xfrm>
            <a:graphic>
              <a:graphicData uri="http://schemas.openxmlformats.org/drawingml/2006/table">
                <a:tbl>
                  <a:tblPr firstRow="1" bandRow="1">
                    <a:tableStyleId>{5C22544A-7EE6-4342-B048-85BDC9FD1C3A}</a:tableStyleId>
                  </a:tblPr>
                  <a:tblGrid>
                    <a:gridCol w="393056">
                      <a:extLst>
                        <a:ext uri="{9D8B030D-6E8A-4147-A177-3AD203B41FA5}">
                          <a16:colId xmlns:a16="http://schemas.microsoft.com/office/drawing/2014/main" val="87882016"/>
                        </a:ext>
                      </a:extLst>
                    </a:gridCol>
                    <a:gridCol w="418682">
                      <a:extLst>
                        <a:ext uri="{9D8B030D-6E8A-4147-A177-3AD203B41FA5}">
                          <a16:colId xmlns:a16="http://schemas.microsoft.com/office/drawing/2014/main" val="2672372922"/>
                        </a:ext>
                      </a:extLst>
                    </a:gridCol>
                    <a:gridCol w="354563">
                      <a:extLst>
                        <a:ext uri="{9D8B030D-6E8A-4147-A177-3AD203B41FA5}">
                          <a16:colId xmlns:a16="http://schemas.microsoft.com/office/drawing/2014/main" val="2876599589"/>
                        </a:ext>
                      </a:extLst>
                    </a:gridCol>
                    <a:gridCol w="391886">
                      <a:extLst>
                        <a:ext uri="{9D8B030D-6E8A-4147-A177-3AD203B41FA5}">
                          <a16:colId xmlns:a16="http://schemas.microsoft.com/office/drawing/2014/main" val="1198770112"/>
                        </a:ext>
                      </a:extLst>
                    </a:gridCol>
                    <a:gridCol w="363894">
                      <a:extLst>
                        <a:ext uri="{9D8B030D-6E8A-4147-A177-3AD203B41FA5}">
                          <a16:colId xmlns:a16="http://schemas.microsoft.com/office/drawing/2014/main" val="3021353885"/>
                        </a:ext>
                      </a:extLst>
                    </a:gridCol>
                    <a:gridCol w="436253">
                      <a:extLst>
                        <a:ext uri="{9D8B030D-6E8A-4147-A177-3AD203B41FA5}">
                          <a16:colId xmlns:a16="http://schemas.microsoft.com/office/drawing/2014/main" val="2094097777"/>
                        </a:ext>
                      </a:extLst>
                    </a:gridCol>
                  </a:tblGrid>
                  <a:tr h="370840">
                    <a:tc>
                      <a:txBody>
                        <a:bodyPr/>
                        <a:lstStyle/>
                        <a:p>
                          <a:pPr algn="ctr"/>
                          <a:endParaRPr lang="en-US" sz="1800" b="1" dirty="0">
                            <a:solidFill>
                              <a:schemeClr val="bg1"/>
                            </a:solidFill>
                          </a:endParaRPr>
                        </a:p>
                      </a:txBody>
                      <a:tcPr>
                        <a:solidFill>
                          <a:schemeClr val="accent1"/>
                        </a:solidFill>
                      </a:tcPr>
                    </a:tc>
                    <a:tc>
                      <a:txBody>
                        <a:bodyPr/>
                        <a:lstStyle/>
                        <a:p>
                          <a:pPr algn="ctr"/>
                          <a:r>
                            <a:rPr lang="en-US" sz="1800" dirty="0">
                              <a:solidFill>
                                <a:schemeClr val="bg1"/>
                              </a:solidFill>
                            </a:rPr>
                            <a:t>A</a:t>
                          </a:r>
                        </a:p>
                      </a:txBody>
                      <a:tcPr>
                        <a:solidFill>
                          <a:schemeClr val="accent1"/>
                        </a:solidFill>
                      </a:tcPr>
                    </a:tc>
                    <a:tc>
                      <a:txBody>
                        <a:bodyPr/>
                        <a:lstStyle/>
                        <a:p>
                          <a:pPr algn="ctr"/>
                          <a:r>
                            <a:rPr lang="en-US" sz="1800" dirty="0">
                              <a:solidFill>
                                <a:schemeClr val="bg1"/>
                              </a:solidFill>
                            </a:rPr>
                            <a:t>B</a:t>
                          </a:r>
                        </a:p>
                      </a:txBody>
                      <a:tcPr>
                        <a:solidFill>
                          <a:schemeClr val="accent1"/>
                        </a:solidFill>
                      </a:tcPr>
                    </a:tc>
                    <a:tc>
                      <a:txBody>
                        <a:bodyPr/>
                        <a:lstStyle/>
                        <a:p>
                          <a:pPr algn="ctr"/>
                          <a:r>
                            <a:rPr lang="en-US" sz="1800" dirty="0">
                              <a:solidFill>
                                <a:schemeClr val="bg1"/>
                              </a:solidFill>
                            </a:rPr>
                            <a:t>C</a:t>
                          </a:r>
                        </a:p>
                      </a:txBody>
                      <a:tcPr>
                        <a:solidFill>
                          <a:schemeClr val="accent1"/>
                        </a:solidFill>
                      </a:tcPr>
                    </a:tc>
                    <a:tc>
                      <a:txBody>
                        <a:bodyPr/>
                        <a:lstStyle/>
                        <a:p>
                          <a:pPr algn="ctr"/>
                          <a:r>
                            <a:rPr lang="en-US" sz="1800" dirty="0">
                              <a:solidFill>
                                <a:schemeClr val="bg1"/>
                              </a:solidFill>
                            </a:rPr>
                            <a:t>D</a:t>
                          </a:r>
                        </a:p>
                      </a:txBody>
                      <a:tcPr>
                        <a:solidFill>
                          <a:schemeClr val="accent1"/>
                        </a:solidFill>
                      </a:tcPr>
                    </a:tc>
                    <a:tc>
                      <a:txBody>
                        <a:bodyPr/>
                        <a:lstStyle/>
                        <a:p>
                          <a:pPr algn="ctr"/>
                          <a:r>
                            <a:rPr lang="en-US" sz="1800" dirty="0">
                              <a:solidFill>
                                <a:schemeClr val="bg1"/>
                              </a:solidFill>
                            </a:rPr>
                            <a:t>E</a:t>
                          </a:r>
                        </a:p>
                      </a:txBody>
                      <a:tcPr>
                        <a:solidFill>
                          <a:schemeClr val="accent1"/>
                        </a:solidFill>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10</a:t>
                          </a:r>
                        </a:p>
                      </a:txBody>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solidFill>
                                <a:schemeClr val="tx1"/>
                              </a:solidFill>
                            </a:rPr>
                            <a:t>2</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6</m:t>
                                </m:r>
                              </m:oMath>
                            </m:oMathPara>
                          </a14:m>
                          <a:endParaRPr lang="en-US" sz="1800" dirty="0">
                            <a:solidFill>
                              <a:schemeClr val="tx1"/>
                            </a:solidFill>
                          </a:endParaRP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12</a:t>
                          </a:r>
                        </a:p>
                      </a:txBody>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7</a:t>
                          </a: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6</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0</a:t>
                          </a:r>
                        </a:p>
                      </a:txBody>
                      <a:tcPr/>
                    </a:tc>
                    <a:extLst>
                      <a:ext uri="{0D108BD9-81ED-4DB2-BD59-A6C34878D82A}">
                        <a16:rowId xmlns:a16="http://schemas.microsoft.com/office/drawing/2014/main" val="1189046981"/>
                      </a:ext>
                    </a:extLst>
                  </a:tr>
                </a:tbl>
              </a:graphicData>
            </a:graphic>
          </p:graphicFrame>
        </mc:Choice>
        <mc:Fallback xmlns="">
          <p:graphicFrame>
            <p:nvGraphicFramePr>
              <p:cNvPr id="9" name="Table 8">
                <a:extLst>
                  <a:ext uri="{FF2B5EF4-FFF2-40B4-BE49-F238E27FC236}">
                    <a16:creationId xmlns:a16="http://schemas.microsoft.com/office/drawing/2014/main" id="{7A7A07A0-0AAF-5B8C-E015-964B5BD78AE8}"/>
                  </a:ext>
                </a:extLst>
              </p:cNvPr>
              <p:cNvGraphicFramePr>
                <a:graphicFrameLocks noGrp="1"/>
              </p:cNvGraphicFramePr>
              <p:nvPr>
                <p:extLst>
                  <p:ext uri="{D42A27DB-BD31-4B8C-83A1-F6EECF244321}">
                    <p14:modId xmlns:p14="http://schemas.microsoft.com/office/powerpoint/2010/main" val="1240217246"/>
                  </p:ext>
                </p:extLst>
              </p:nvPr>
            </p:nvGraphicFramePr>
            <p:xfrm>
              <a:off x="334934" y="2727961"/>
              <a:ext cx="2358334" cy="2225040"/>
            </p:xfrm>
            <a:graphic>
              <a:graphicData uri="http://schemas.openxmlformats.org/drawingml/2006/table">
                <a:tbl>
                  <a:tblPr firstRow="1" bandRow="1">
                    <a:tableStyleId>{5C22544A-7EE6-4342-B048-85BDC9FD1C3A}</a:tableStyleId>
                  </a:tblPr>
                  <a:tblGrid>
                    <a:gridCol w="393056">
                      <a:extLst>
                        <a:ext uri="{9D8B030D-6E8A-4147-A177-3AD203B41FA5}">
                          <a16:colId xmlns:a16="http://schemas.microsoft.com/office/drawing/2014/main" val="87882016"/>
                        </a:ext>
                      </a:extLst>
                    </a:gridCol>
                    <a:gridCol w="418682">
                      <a:extLst>
                        <a:ext uri="{9D8B030D-6E8A-4147-A177-3AD203B41FA5}">
                          <a16:colId xmlns:a16="http://schemas.microsoft.com/office/drawing/2014/main" val="2672372922"/>
                        </a:ext>
                      </a:extLst>
                    </a:gridCol>
                    <a:gridCol w="354563">
                      <a:extLst>
                        <a:ext uri="{9D8B030D-6E8A-4147-A177-3AD203B41FA5}">
                          <a16:colId xmlns:a16="http://schemas.microsoft.com/office/drawing/2014/main" val="2876599589"/>
                        </a:ext>
                      </a:extLst>
                    </a:gridCol>
                    <a:gridCol w="391886">
                      <a:extLst>
                        <a:ext uri="{9D8B030D-6E8A-4147-A177-3AD203B41FA5}">
                          <a16:colId xmlns:a16="http://schemas.microsoft.com/office/drawing/2014/main" val="1198770112"/>
                        </a:ext>
                      </a:extLst>
                    </a:gridCol>
                    <a:gridCol w="363894">
                      <a:extLst>
                        <a:ext uri="{9D8B030D-6E8A-4147-A177-3AD203B41FA5}">
                          <a16:colId xmlns:a16="http://schemas.microsoft.com/office/drawing/2014/main" val="3021353885"/>
                        </a:ext>
                      </a:extLst>
                    </a:gridCol>
                    <a:gridCol w="436253">
                      <a:extLst>
                        <a:ext uri="{9D8B030D-6E8A-4147-A177-3AD203B41FA5}">
                          <a16:colId xmlns:a16="http://schemas.microsoft.com/office/drawing/2014/main" val="2094097777"/>
                        </a:ext>
                      </a:extLst>
                    </a:gridCol>
                  </a:tblGrid>
                  <a:tr h="370840">
                    <a:tc>
                      <a:txBody>
                        <a:bodyPr/>
                        <a:lstStyle/>
                        <a:p>
                          <a:pPr algn="ctr"/>
                          <a:endParaRPr lang="en-US" sz="1800" b="1" dirty="0">
                            <a:solidFill>
                              <a:schemeClr val="bg1"/>
                            </a:solidFill>
                          </a:endParaRPr>
                        </a:p>
                      </a:txBody>
                      <a:tcPr>
                        <a:solidFill>
                          <a:schemeClr val="accent1"/>
                        </a:solidFill>
                      </a:tcPr>
                    </a:tc>
                    <a:tc>
                      <a:txBody>
                        <a:bodyPr/>
                        <a:lstStyle/>
                        <a:p>
                          <a:pPr algn="ctr"/>
                          <a:r>
                            <a:rPr lang="en-US" sz="1800" dirty="0">
                              <a:solidFill>
                                <a:schemeClr val="bg1"/>
                              </a:solidFill>
                            </a:rPr>
                            <a:t>A</a:t>
                          </a:r>
                        </a:p>
                      </a:txBody>
                      <a:tcPr>
                        <a:solidFill>
                          <a:schemeClr val="accent1"/>
                        </a:solidFill>
                      </a:tcPr>
                    </a:tc>
                    <a:tc>
                      <a:txBody>
                        <a:bodyPr/>
                        <a:lstStyle/>
                        <a:p>
                          <a:pPr algn="ctr"/>
                          <a:r>
                            <a:rPr lang="en-US" sz="1800" dirty="0">
                              <a:solidFill>
                                <a:schemeClr val="bg1"/>
                              </a:solidFill>
                            </a:rPr>
                            <a:t>B</a:t>
                          </a:r>
                        </a:p>
                      </a:txBody>
                      <a:tcPr>
                        <a:solidFill>
                          <a:schemeClr val="accent1"/>
                        </a:solidFill>
                      </a:tcPr>
                    </a:tc>
                    <a:tc>
                      <a:txBody>
                        <a:bodyPr/>
                        <a:lstStyle/>
                        <a:p>
                          <a:pPr algn="ctr"/>
                          <a:r>
                            <a:rPr lang="en-US" sz="1800" dirty="0">
                              <a:solidFill>
                                <a:schemeClr val="bg1"/>
                              </a:solidFill>
                            </a:rPr>
                            <a:t>C</a:t>
                          </a:r>
                        </a:p>
                      </a:txBody>
                      <a:tcPr>
                        <a:solidFill>
                          <a:schemeClr val="accent1"/>
                        </a:solidFill>
                      </a:tcPr>
                    </a:tc>
                    <a:tc>
                      <a:txBody>
                        <a:bodyPr/>
                        <a:lstStyle/>
                        <a:p>
                          <a:pPr algn="ctr"/>
                          <a:r>
                            <a:rPr lang="en-US" sz="1800" dirty="0">
                              <a:solidFill>
                                <a:schemeClr val="bg1"/>
                              </a:solidFill>
                            </a:rPr>
                            <a:t>D</a:t>
                          </a:r>
                        </a:p>
                      </a:txBody>
                      <a:tcPr>
                        <a:solidFill>
                          <a:schemeClr val="accent1"/>
                        </a:solidFill>
                      </a:tcPr>
                    </a:tc>
                    <a:tc>
                      <a:txBody>
                        <a:bodyPr/>
                        <a:lstStyle/>
                        <a:p>
                          <a:pPr algn="ctr"/>
                          <a:r>
                            <a:rPr lang="en-US" sz="1800" dirty="0">
                              <a:solidFill>
                                <a:schemeClr val="bg1"/>
                              </a:solidFill>
                            </a:rPr>
                            <a:t>E</a:t>
                          </a:r>
                        </a:p>
                      </a:txBody>
                      <a:tcPr>
                        <a:solidFill>
                          <a:schemeClr val="accent1"/>
                        </a:solidFill>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10</a:t>
                          </a:r>
                        </a:p>
                      </a:txBody>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solidFill>
                                <a:schemeClr val="tx1"/>
                              </a:solidFill>
                            </a:rPr>
                            <a:t>2</a:t>
                          </a:r>
                        </a:p>
                      </a:txBody>
                      <a:tcPr/>
                    </a:tc>
                    <a:tc>
                      <a:txBody>
                        <a:bodyPr/>
                        <a:lstStyle/>
                        <a:p>
                          <a:endParaRPr lang="en-SE"/>
                        </a:p>
                      </a:txBody>
                      <a:tcPr>
                        <a:blipFill>
                          <a:blip r:embed="rId5"/>
                          <a:stretch>
                            <a:fillRect l="-232759" t="-308197" r="-344828" b="-224590"/>
                          </a:stretch>
                        </a:blip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12</a:t>
                          </a:r>
                        </a:p>
                      </a:txBody>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7</a:t>
                          </a: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6</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0</a:t>
                          </a:r>
                        </a:p>
                      </a:txBody>
                      <a:tcPr/>
                    </a:tc>
                    <a:extLst>
                      <a:ext uri="{0D108BD9-81ED-4DB2-BD59-A6C34878D82A}">
                        <a16:rowId xmlns:a16="http://schemas.microsoft.com/office/drawing/2014/main" val="1189046981"/>
                      </a:ext>
                    </a:extLst>
                  </a:tr>
                </a:tbl>
              </a:graphicData>
            </a:graphic>
          </p:graphicFrame>
        </mc:Fallback>
      </mc:AlternateContent>
    </p:spTree>
    <p:extLst>
      <p:ext uri="{BB962C8B-B14F-4D97-AF65-F5344CB8AC3E}">
        <p14:creationId xmlns:p14="http://schemas.microsoft.com/office/powerpoint/2010/main" val="3870620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5958-3C22-7B4A-F66B-70A716A57CD1}"/>
              </a:ext>
            </a:extLst>
          </p:cNvPr>
          <p:cNvSpPr>
            <a:spLocks noGrp="1"/>
          </p:cNvSpPr>
          <p:nvPr>
            <p:ph type="title"/>
          </p:nvPr>
        </p:nvSpPr>
        <p:spPr/>
        <p:txBody>
          <a:bodyPr/>
          <a:lstStyle/>
          <a:p>
            <a:endParaRPr lang="en-SE"/>
          </a:p>
        </p:txBody>
      </p:sp>
      <p:sp>
        <p:nvSpPr>
          <p:cNvPr id="3" name="Content Placeholder 2">
            <a:extLst>
              <a:ext uri="{FF2B5EF4-FFF2-40B4-BE49-F238E27FC236}">
                <a16:creationId xmlns:a16="http://schemas.microsoft.com/office/drawing/2014/main" id="{1BC5A898-A807-F1CD-D75B-2719C49405A6}"/>
              </a:ext>
            </a:extLst>
          </p:cNvPr>
          <p:cNvSpPr>
            <a:spLocks noGrp="1"/>
          </p:cNvSpPr>
          <p:nvPr>
            <p:ph idx="1"/>
          </p:nvPr>
        </p:nvSpPr>
        <p:spPr/>
        <p:txBody>
          <a:bodyPr/>
          <a:lstStyle/>
          <a:p>
            <a:endParaRPr lang="en-SE" dirty="0"/>
          </a:p>
        </p:txBody>
      </p:sp>
      <p:pic>
        <p:nvPicPr>
          <p:cNvPr id="5" name="Picture 4">
            <a:extLst>
              <a:ext uri="{FF2B5EF4-FFF2-40B4-BE49-F238E27FC236}">
                <a16:creationId xmlns:a16="http://schemas.microsoft.com/office/drawing/2014/main" id="{57E55EE4-25FB-E17E-9ECD-D3F8CA58F5A7}"/>
              </a:ext>
            </a:extLst>
          </p:cNvPr>
          <p:cNvPicPr>
            <a:picLocks noChangeAspect="1"/>
          </p:cNvPicPr>
          <p:nvPr/>
        </p:nvPicPr>
        <p:blipFill>
          <a:blip r:embed="rId2"/>
          <a:stretch>
            <a:fillRect/>
          </a:stretch>
        </p:blipFill>
        <p:spPr>
          <a:xfrm>
            <a:off x="97971" y="1734230"/>
            <a:ext cx="6667963" cy="3523570"/>
          </a:xfrm>
          <a:prstGeom prst="rect">
            <a:avLst/>
          </a:prstGeom>
        </p:spPr>
      </p:pic>
      <p:pic>
        <p:nvPicPr>
          <p:cNvPr id="4" name="Picture 3">
            <a:extLst>
              <a:ext uri="{FF2B5EF4-FFF2-40B4-BE49-F238E27FC236}">
                <a16:creationId xmlns:a16="http://schemas.microsoft.com/office/drawing/2014/main" id="{915014B7-212D-0FB7-EC7C-057A5E17DE75}"/>
              </a:ext>
            </a:extLst>
          </p:cNvPr>
          <p:cNvPicPr>
            <a:picLocks noChangeAspect="1"/>
          </p:cNvPicPr>
          <p:nvPr/>
        </p:nvPicPr>
        <p:blipFill>
          <a:blip r:embed="rId3"/>
          <a:stretch>
            <a:fillRect/>
          </a:stretch>
        </p:blipFill>
        <p:spPr>
          <a:xfrm>
            <a:off x="6356601" y="4299857"/>
            <a:ext cx="2805307" cy="2558143"/>
          </a:xfrm>
          <a:prstGeom prst="rect">
            <a:avLst/>
          </a:prstGeom>
        </p:spPr>
      </p:pic>
      <p:sp>
        <p:nvSpPr>
          <p:cNvPr id="6" name="Content Placeholder 2">
            <a:extLst>
              <a:ext uri="{FF2B5EF4-FFF2-40B4-BE49-F238E27FC236}">
                <a16:creationId xmlns:a16="http://schemas.microsoft.com/office/drawing/2014/main" id="{28653904-3DB8-B907-84C6-852F385426E3}"/>
              </a:ext>
            </a:extLst>
          </p:cNvPr>
          <p:cNvSpPr txBox="1">
            <a:spLocks/>
          </p:cNvSpPr>
          <p:nvPr/>
        </p:nvSpPr>
        <p:spPr>
          <a:xfrm>
            <a:off x="348343" y="195942"/>
            <a:ext cx="8240001" cy="17090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fontAlgn="base"/>
            <a:r>
              <a:rPr lang="en-GB" b="1" i="1" u="sng" dirty="0">
                <a:solidFill>
                  <a:srgbClr val="273239"/>
                </a:solidFill>
                <a:effectLst/>
                <a:latin typeface="Nunito" pitchFamily="2" charset="0"/>
              </a:rPr>
              <a:t>Step 6</a:t>
            </a:r>
            <a:r>
              <a:rPr lang="en-GB" b="0" i="1" dirty="0">
                <a:solidFill>
                  <a:srgbClr val="273239"/>
                </a:solidFill>
                <a:effectLst/>
                <a:latin typeface="Nunito" pitchFamily="2" charset="0"/>
              </a:rPr>
              <a:t>: Treat vertex </a:t>
            </a:r>
            <a:r>
              <a:rPr lang="en-GB" b="1" i="1" dirty="0">
                <a:solidFill>
                  <a:srgbClr val="273239"/>
                </a:solidFill>
                <a:effectLst/>
                <a:latin typeface="Nunito" pitchFamily="2" charset="0"/>
              </a:rPr>
              <a:t>E </a:t>
            </a:r>
            <a:r>
              <a:rPr lang="en-GB" b="0" i="1" dirty="0">
                <a:solidFill>
                  <a:srgbClr val="273239"/>
                </a:solidFill>
                <a:effectLst/>
                <a:latin typeface="Nunito" pitchFamily="2" charset="0"/>
              </a:rPr>
              <a:t>as an intermediate vertex and calculate the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 for every {</a:t>
            </a:r>
            <a:r>
              <a:rPr lang="en-GB" b="0" i="1" dirty="0" err="1">
                <a:solidFill>
                  <a:srgbClr val="273239"/>
                </a:solidFill>
                <a:effectLst/>
                <a:latin typeface="Nunito" pitchFamily="2" charset="0"/>
              </a:rPr>
              <a:t>i,j</a:t>
            </a:r>
            <a:r>
              <a:rPr lang="en-GB" b="0" i="1" dirty="0">
                <a:solidFill>
                  <a:srgbClr val="273239"/>
                </a:solidFill>
                <a:effectLst/>
                <a:latin typeface="Nunito" pitchFamily="2" charset="0"/>
              </a:rPr>
              <a:t>} vertex pair using the formula:</a:t>
            </a:r>
            <a:br>
              <a:rPr lang="en-GB" b="0" i="1" dirty="0">
                <a:solidFill>
                  <a:srgbClr val="273239"/>
                </a:solidFill>
                <a:effectLst/>
                <a:latin typeface="Nunito" pitchFamily="2" charset="0"/>
              </a:rPr>
            </a:b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0" i="1" dirty="0" err="1">
                <a:solidFill>
                  <a:srgbClr val="273239"/>
                </a:solidFill>
                <a:effectLst/>
                <a:latin typeface="Nunito" pitchFamily="2" charset="0"/>
              </a:rPr>
              <a:t>i</a:t>
            </a:r>
            <a:r>
              <a:rPr lang="en-GB" b="0" i="1" dirty="0">
                <a:solidFill>
                  <a:srgbClr val="273239"/>
                </a:solidFill>
                <a:effectLst/>
                <a:latin typeface="Nunito" pitchFamily="2" charset="0"/>
              </a:rPr>
              <a:t>][j] = minimum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0" i="1" dirty="0" err="1">
                <a:solidFill>
                  <a:srgbClr val="273239"/>
                </a:solidFill>
                <a:effectLst/>
                <a:latin typeface="Nunito" pitchFamily="2" charset="0"/>
              </a:rPr>
              <a:t>i</a:t>
            </a:r>
            <a:r>
              <a:rPr lang="en-GB" b="0" i="1" dirty="0">
                <a:solidFill>
                  <a:srgbClr val="273239"/>
                </a:solidFill>
                <a:effectLst/>
                <a:latin typeface="Nunito" pitchFamily="2" charset="0"/>
              </a:rPr>
              <a:t>][j],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0" i="1" dirty="0" err="1">
                <a:solidFill>
                  <a:srgbClr val="273239"/>
                </a:solidFill>
                <a:effectLst/>
                <a:latin typeface="Nunito" pitchFamily="2" charset="0"/>
              </a:rPr>
              <a:t>i</a:t>
            </a:r>
            <a:r>
              <a:rPr lang="en-GB" b="0" i="1" dirty="0">
                <a:solidFill>
                  <a:srgbClr val="273239"/>
                </a:solidFill>
                <a:effectLst/>
                <a:latin typeface="Nunito" pitchFamily="2" charset="0"/>
              </a:rPr>
              <a:t>][</a:t>
            </a:r>
            <a:r>
              <a:rPr lang="en-GB" b="1" i="1" dirty="0">
                <a:solidFill>
                  <a:srgbClr val="273239"/>
                </a:solidFill>
                <a:effectLst/>
                <a:latin typeface="Nunito" pitchFamily="2" charset="0"/>
              </a:rPr>
              <a:t>E</a:t>
            </a:r>
            <a:r>
              <a:rPr lang="en-GB" b="0" i="1" dirty="0">
                <a:solidFill>
                  <a:srgbClr val="273239"/>
                </a:solidFill>
                <a:effectLst/>
                <a:latin typeface="Nunito" pitchFamily="2" charset="0"/>
              </a:rPr>
              <a:t>] +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a:t>
            </a:r>
            <a:r>
              <a:rPr lang="en-GB" b="1" i="1" dirty="0">
                <a:solidFill>
                  <a:srgbClr val="273239"/>
                </a:solidFill>
                <a:effectLst/>
                <a:latin typeface="Nunito" pitchFamily="2" charset="0"/>
              </a:rPr>
              <a:t>E</a:t>
            </a:r>
            <a:r>
              <a:rPr lang="en-GB" b="0" i="1" dirty="0">
                <a:solidFill>
                  <a:srgbClr val="273239"/>
                </a:solidFill>
                <a:effectLst/>
                <a:latin typeface="Nunito" pitchFamily="2" charset="0"/>
              </a:rPr>
              <a:t>][j])</a:t>
            </a: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F73514BE-29BA-764C-B013-8108ED78E36C}"/>
                  </a:ext>
                </a:extLst>
              </p:cNvPr>
              <p:cNvGraphicFramePr>
                <a:graphicFrameLocks noGrp="1"/>
              </p:cNvGraphicFramePr>
              <p:nvPr>
                <p:extLst>
                  <p:ext uri="{D42A27DB-BD31-4B8C-83A1-F6EECF244321}">
                    <p14:modId xmlns:p14="http://schemas.microsoft.com/office/powerpoint/2010/main" val="2535400670"/>
                  </p:ext>
                </p:extLst>
              </p:nvPr>
            </p:nvGraphicFramePr>
            <p:xfrm>
              <a:off x="422523" y="2656735"/>
              <a:ext cx="2358334" cy="2225040"/>
            </p:xfrm>
            <a:graphic>
              <a:graphicData uri="http://schemas.openxmlformats.org/drawingml/2006/table">
                <a:tbl>
                  <a:tblPr firstRow="1" bandRow="1">
                    <a:tableStyleId>{5C22544A-7EE6-4342-B048-85BDC9FD1C3A}</a:tableStyleId>
                  </a:tblPr>
                  <a:tblGrid>
                    <a:gridCol w="393056">
                      <a:extLst>
                        <a:ext uri="{9D8B030D-6E8A-4147-A177-3AD203B41FA5}">
                          <a16:colId xmlns:a16="http://schemas.microsoft.com/office/drawing/2014/main" val="87882016"/>
                        </a:ext>
                      </a:extLst>
                    </a:gridCol>
                    <a:gridCol w="379642">
                      <a:extLst>
                        <a:ext uri="{9D8B030D-6E8A-4147-A177-3AD203B41FA5}">
                          <a16:colId xmlns:a16="http://schemas.microsoft.com/office/drawing/2014/main" val="2672372922"/>
                        </a:ext>
                      </a:extLst>
                    </a:gridCol>
                    <a:gridCol w="391886">
                      <a:extLst>
                        <a:ext uri="{9D8B030D-6E8A-4147-A177-3AD203B41FA5}">
                          <a16:colId xmlns:a16="http://schemas.microsoft.com/office/drawing/2014/main" val="2876599589"/>
                        </a:ext>
                      </a:extLst>
                    </a:gridCol>
                    <a:gridCol w="382555">
                      <a:extLst>
                        <a:ext uri="{9D8B030D-6E8A-4147-A177-3AD203B41FA5}">
                          <a16:colId xmlns:a16="http://schemas.microsoft.com/office/drawing/2014/main" val="1198770112"/>
                        </a:ext>
                      </a:extLst>
                    </a:gridCol>
                    <a:gridCol w="382555">
                      <a:extLst>
                        <a:ext uri="{9D8B030D-6E8A-4147-A177-3AD203B41FA5}">
                          <a16:colId xmlns:a16="http://schemas.microsoft.com/office/drawing/2014/main" val="3021353885"/>
                        </a:ext>
                      </a:extLst>
                    </a:gridCol>
                    <a:gridCol w="428640">
                      <a:extLst>
                        <a:ext uri="{9D8B030D-6E8A-4147-A177-3AD203B41FA5}">
                          <a16:colId xmlns:a16="http://schemas.microsoft.com/office/drawing/2014/main" val="2094097777"/>
                        </a:ext>
                      </a:extLst>
                    </a:gridCol>
                  </a:tblGrid>
                  <a:tr h="370840">
                    <a:tc>
                      <a:txBody>
                        <a:bodyPr/>
                        <a:lstStyle/>
                        <a:p>
                          <a:pPr algn="ctr"/>
                          <a:endParaRPr lang="en-US" sz="1800" b="1" dirty="0">
                            <a:solidFill>
                              <a:schemeClr val="bg1"/>
                            </a:solidFill>
                          </a:endParaRPr>
                        </a:p>
                      </a:txBody>
                      <a:tcPr>
                        <a:solidFill>
                          <a:schemeClr val="accent1"/>
                        </a:solidFill>
                      </a:tcPr>
                    </a:tc>
                    <a:tc>
                      <a:txBody>
                        <a:bodyPr/>
                        <a:lstStyle/>
                        <a:p>
                          <a:pPr algn="ctr"/>
                          <a:r>
                            <a:rPr lang="en-US" sz="1800" dirty="0">
                              <a:solidFill>
                                <a:schemeClr val="bg1"/>
                              </a:solidFill>
                            </a:rPr>
                            <a:t>A</a:t>
                          </a:r>
                        </a:p>
                      </a:txBody>
                      <a:tcPr/>
                    </a:tc>
                    <a:tc>
                      <a:txBody>
                        <a:bodyPr/>
                        <a:lstStyle/>
                        <a:p>
                          <a:pPr algn="ctr"/>
                          <a:r>
                            <a:rPr lang="en-US" sz="1800" dirty="0">
                              <a:solidFill>
                                <a:schemeClr val="bg1"/>
                              </a:solidFill>
                            </a:rPr>
                            <a:t>B</a:t>
                          </a:r>
                        </a:p>
                      </a:txBody>
                      <a:tcPr/>
                    </a:tc>
                    <a:tc>
                      <a:txBody>
                        <a:bodyPr/>
                        <a:lstStyle/>
                        <a:p>
                          <a:pPr algn="ctr"/>
                          <a:r>
                            <a:rPr lang="en-US" sz="1800" dirty="0">
                              <a:solidFill>
                                <a:schemeClr val="bg1"/>
                              </a:solidFill>
                            </a:rPr>
                            <a:t>C</a:t>
                          </a:r>
                        </a:p>
                      </a:txBody>
                      <a:tcPr/>
                    </a:tc>
                    <a:tc>
                      <a:txBody>
                        <a:bodyPr/>
                        <a:lstStyle/>
                        <a:p>
                          <a:pPr algn="ctr"/>
                          <a:r>
                            <a:rPr lang="en-US" sz="1800" dirty="0">
                              <a:solidFill>
                                <a:schemeClr val="bg1"/>
                              </a:solidFill>
                            </a:rPr>
                            <a:t>D</a:t>
                          </a:r>
                        </a:p>
                      </a:txBody>
                      <a:tcPr/>
                    </a:tc>
                    <a:tc>
                      <a:txBody>
                        <a:bodyPr/>
                        <a:lstStyle/>
                        <a:p>
                          <a:pPr algn="ctr"/>
                          <a:r>
                            <a:rPr lang="en-US" sz="1800" dirty="0">
                              <a:solidFill>
                                <a:schemeClr val="bg1"/>
                              </a:solidFill>
                            </a:rPr>
                            <a:t>E</a:t>
                          </a:r>
                        </a:p>
                      </a:txBody>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7</a:t>
                          </a:r>
                        </a:p>
                      </a:txBody>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solidFill>
                                <a:schemeClr val="tx1"/>
                              </a:solidFill>
                            </a:rPr>
                            <a:t>2</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6</m:t>
                                </m:r>
                              </m:oMath>
                            </m:oMathPara>
                          </a14:m>
                          <a:endParaRPr lang="en-US" sz="1800" dirty="0">
                            <a:solidFill>
                              <a:schemeClr val="tx1"/>
                            </a:solidFill>
                          </a:endParaRP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5</a:t>
                          </a:r>
                        </a:p>
                      </a:txBody>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7</a:t>
                          </a: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0</a:t>
                          </a:r>
                        </a:p>
                      </a:txBody>
                      <a:tcPr/>
                    </a:tc>
                    <a:extLst>
                      <a:ext uri="{0D108BD9-81ED-4DB2-BD59-A6C34878D82A}">
                        <a16:rowId xmlns:a16="http://schemas.microsoft.com/office/drawing/2014/main" val="1189046981"/>
                      </a:ext>
                    </a:extLst>
                  </a:tr>
                </a:tbl>
              </a:graphicData>
            </a:graphic>
          </p:graphicFrame>
        </mc:Choice>
        <mc:Fallback xmlns="">
          <p:graphicFrame>
            <p:nvGraphicFramePr>
              <p:cNvPr id="9" name="Table 8">
                <a:extLst>
                  <a:ext uri="{FF2B5EF4-FFF2-40B4-BE49-F238E27FC236}">
                    <a16:creationId xmlns:a16="http://schemas.microsoft.com/office/drawing/2014/main" id="{F73514BE-29BA-764C-B013-8108ED78E36C}"/>
                  </a:ext>
                </a:extLst>
              </p:cNvPr>
              <p:cNvGraphicFramePr>
                <a:graphicFrameLocks noGrp="1"/>
              </p:cNvGraphicFramePr>
              <p:nvPr>
                <p:extLst>
                  <p:ext uri="{D42A27DB-BD31-4B8C-83A1-F6EECF244321}">
                    <p14:modId xmlns:p14="http://schemas.microsoft.com/office/powerpoint/2010/main" val="2535400670"/>
                  </p:ext>
                </p:extLst>
              </p:nvPr>
            </p:nvGraphicFramePr>
            <p:xfrm>
              <a:off x="422523" y="2656735"/>
              <a:ext cx="2358334" cy="2225040"/>
            </p:xfrm>
            <a:graphic>
              <a:graphicData uri="http://schemas.openxmlformats.org/drawingml/2006/table">
                <a:tbl>
                  <a:tblPr firstRow="1" bandRow="1">
                    <a:tableStyleId>{5C22544A-7EE6-4342-B048-85BDC9FD1C3A}</a:tableStyleId>
                  </a:tblPr>
                  <a:tblGrid>
                    <a:gridCol w="393056">
                      <a:extLst>
                        <a:ext uri="{9D8B030D-6E8A-4147-A177-3AD203B41FA5}">
                          <a16:colId xmlns:a16="http://schemas.microsoft.com/office/drawing/2014/main" val="87882016"/>
                        </a:ext>
                      </a:extLst>
                    </a:gridCol>
                    <a:gridCol w="379642">
                      <a:extLst>
                        <a:ext uri="{9D8B030D-6E8A-4147-A177-3AD203B41FA5}">
                          <a16:colId xmlns:a16="http://schemas.microsoft.com/office/drawing/2014/main" val="2672372922"/>
                        </a:ext>
                      </a:extLst>
                    </a:gridCol>
                    <a:gridCol w="391886">
                      <a:extLst>
                        <a:ext uri="{9D8B030D-6E8A-4147-A177-3AD203B41FA5}">
                          <a16:colId xmlns:a16="http://schemas.microsoft.com/office/drawing/2014/main" val="2876599589"/>
                        </a:ext>
                      </a:extLst>
                    </a:gridCol>
                    <a:gridCol w="382555">
                      <a:extLst>
                        <a:ext uri="{9D8B030D-6E8A-4147-A177-3AD203B41FA5}">
                          <a16:colId xmlns:a16="http://schemas.microsoft.com/office/drawing/2014/main" val="1198770112"/>
                        </a:ext>
                      </a:extLst>
                    </a:gridCol>
                    <a:gridCol w="382555">
                      <a:extLst>
                        <a:ext uri="{9D8B030D-6E8A-4147-A177-3AD203B41FA5}">
                          <a16:colId xmlns:a16="http://schemas.microsoft.com/office/drawing/2014/main" val="3021353885"/>
                        </a:ext>
                      </a:extLst>
                    </a:gridCol>
                    <a:gridCol w="428640">
                      <a:extLst>
                        <a:ext uri="{9D8B030D-6E8A-4147-A177-3AD203B41FA5}">
                          <a16:colId xmlns:a16="http://schemas.microsoft.com/office/drawing/2014/main" val="2094097777"/>
                        </a:ext>
                      </a:extLst>
                    </a:gridCol>
                  </a:tblGrid>
                  <a:tr h="370840">
                    <a:tc>
                      <a:txBody>
                        <a:bodyPr/>
                        <a:lstStyle/>
                        <a:p>
                          <a:pPr algn="ctr"/>
                          <a:endParaRPr lang="en-US" sz="1800" b="1" dirty="0">
                            <a:solidFill>
                              <a:schemeClr val="bg1"/>
                            </a:solidFill>
                          </a:endParaRPr>
                        </a:p>
                      </a:txBody>
                      <a:tcPr>
                        <a:solidFill>
                          <a:schemeClr val="accent1"/>
                        </a:solidFill>
                      </a:tcPr>
                    </a:tc>
                    <a:tc>
                      <a:txBody>
                        <a:bodyPr/>
                        <a:lstStyle/>
                        <a:p>
                          <a:pPr algn="ctr"/>
                          <a:r>
                            <a:rPr lang="en-US" sz="1800" dirty="0">
                              <a:solidFill>
                                <a:schemeClr val="bg1"/>
                              </a:solidFill>
                            </a:rPr>
                            <a:t>A</a:t>
                          </a:r>
                        </a:p>
                      </a:txBody>
                      <a:tcPr/>
                    </a:tc>
                    <a:tc>
                      <a:txBody>
                        <a:bodyPr/>
                        <a:lstStyle/>
                        <a:p>
                          <a:pPr algn="ctr"/>
                          <a:r>
                            <a:rPr lang="en-US" sz="1800" dirty="0">
                              <a:solidFill>
                                <a:schemeClr val="bg1"/>
                              </a:solidFill>
                            </a:rPr>
                            <a:t>B</a:t>
                          </a:r>
                        </a:p>
                      </a:txBody>
                      <a:tcPr/>
                    </a:tc>
                    <a:tc>
                      <a:txBody>
                        <a:bodyPr/>
                        <a:lstStyle/>
                        <a:p>
                          <a:pPr algn="ctr"/>
                          <a:r>
                            <a:rPr lang="en-US" sz="1800" dirty="0">
                              <a:solidFill>
                                <a:schemeClr val="bg1"/>
                              </a:solidFill>
                            </a:rPr>
                            <a:t>C</a:t>
                          </a:r>
                        </a:p>
                      </a:txBody>
                      <a:tcPr/>
                    </a:tc>
                    <a:tc>
                      <a:txBody>
                        <a:bodyPr/>
                        <a:lstStyle/>
                        <a:p>
                          <a:pPr algn="ctr"/>
                          <a:r>
                            <a:rPr lang="en-US" sz="1800" dirty="0">
                              <a:solidFill>
                                <a:schemeClr val="bg1"/>
                              </a:solidFill>
                            </a:rPr>
                            <a:t>D</a:t>
                          </a:r>
                        </a:p>
                      </a:txBody>
                      <a:tcPr/>
                    </a:tc>
                    <a:tc>
                      <a:txBody>
                        <a:bodyPr/>
                        <a:lstStyle/>
                        <a:p>
                          <a:pPr algn="ctr"/>
                          <a:r>
                            <a:rPr lang="en-US" sz="1800" dirty="0">
                              <a:solidFill>
                                <a:schemeClr val="bg1"/>
                              </a:solidFill>
                            </a:rPr>
                            <a:t>E</a:t>
                          </a:r>
                        </a:p>
                      </a:txBody>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7</a:t>
                          </a:r>
                        </a:p>
                      </a:txBody>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solidFill>
                                <a:schemeClr val="tx1"/>
                              </a:solidFill>
                            </a:rPr>
                            <a:t>2</a:t>
                          </a:r>
                        </a:p>
                      </a:txBody>
                      <a:tcPr/>
                    </a:tc>
                    <a:tc>
                      <a:txBody>
                        <a:bodyPr/>
                        <a:lstStyle/>
                        <a:p>
                          <a:endParaRPr lang="en-SE"/>
                        </a:p>
                      </a:txBody>
                      <a:tcPr>
                        <a:blipFill>
                          <a:blip r:embed="rId4"/>
                          <a:stretch>
                            <a:fillRect l="-196923" t="-308197" r="-307692" b="-224590"/>
                          </a:stretch>
                        </a:blip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5</a:t>
                          </a:r>
                        </a:p>
                      </a:txBody>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7</a:t>
                          </a: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0</a:t>
                          </a:r>
                        </a:p>
                      </a:txBody>
                      <a:tcPr/>
                    </a:tc>
                    <a:extLst>
                      <a:ext uri="{0D108BD9-81ED-4DB2-BD59-A6C34878D82A}">
                        <a16:rowId xmlns:a16="http://schemas.microsoft.com/office/drawing/2014/main" val="118904698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50CB38A5-6605-0EF8-0678-A398BBA1526A}"/>
                  </a:ext>
                </a:extLst>
              </p:cNvPr>
              <p:cNvGraphicFramePr>
                <a:graphicFrameLocks noGrp="1"/>
              </p:cNvGraphicFramePr>
              <p:nvPr>
                <p:extLst>
                  <p:ext uri="{D42A27DB-BD31-4B8C-83A1-F6EECF244321}">
                    <p14:modId xmlns:p14="http://schemas.microsoft.com/office/powerpoint/2010/main" val="4257822320"/>
                  </p:ext>
                </p:extLst>
              </p:nvPr>
            </p:nvGraphicFramePr>
            <p:xfrm>
              <a:off x="4139638" y="2656735"/>
              <a:ext cx="2358334" cy="2225040"/>
            </p:xfrm>
            <a:graphic>
              <a:graphicData uri="http://schemas.openxmlformats.org/drawingml/2006/table">
                <a:tbl>
                  <a:tblPr firstRow="1" bandRow="1">
                    <a:tableStyleId>{5C22544A-7EE6-4342-B048-85BDC9FD1C3A}</a:tableStyleId>
                  </a:tblPr>
                  <a:tblGrid>
                    <a:gridCol w="393056">
                      <a:extLst>
                        <a:ext uri="{9D8B030D-6E8A-4147-A177-3AD203B41FA5}">
                          <a16:colId xmlns:a16="http://schemas.microsoft.com/office/drawing/2014/main" val="87882016"/>
                        </a:ext>
                      </a:extLst>
                    </a:gridCol>
                    <a:gridCol w="379642">
                      <a:extLst>
                        <a:ext uri="{9D8B030D-6E8A-4147-A177-3AD203B41FA5}">
                          <a16:colId xmlns:a16="http://schemas.microsoft.com/office/drawing/2014/main" val="2672372922"/>
                        </a:ext>
                      </a:extLst>
                    </a:gridCol>
                    <a:gridCol w="391886">
                      <a:extLst>
                        <a:ext uri="{9D8B030D-6E8A-4147-A177-3AD203B41FA5}">
                          <a16:colId xmlns:a16="http://schemas.microsoft.com/office/drawing/2014/main" val="2876599589"/>
                        </a:ext>
                      </a:extLst>
                    </a:gridCol>
                    <a:gridCol w="382555">
                      <a:extLst>
                        <a:ext uri="{9D8B030D-6E8A-4147-A177-3AD203B41FA5}">
                          <a16:colId xmlns:a16="http://schemas.microsoft.com/office/drawing/2014/main" val="1198770112"/>
                        </a:ext>
                      </a:extLst>
                    </a:gridCol>
                    <a:gridCol w="382555">
                      <a:extLst>
                        <a:ext uri="{9D8B030D-6E8A-4147-A177-3AD203B41FA5}">
                          <a16:colId xmlns:a16="http://schemas.microsoft.com/office/drawing/2014/main" val="3021353885"/>
                        </a:ext>
                      </a:extLst>
                    </a:gridCol>
                    <a:gridCol w="428640">
                      <a:extLst>
                        <a:ext uri="{9D8B030D-6E8A-4147-A177-3AD203B41FA5}">
                          <a16:colId xmlns:a16="http://schemas.microsoft.com/office/drawing/2014/main" val="2094097777"/>
                        </a:ext>
                      </a:extLst>
                    </a:gridCol>
                  </a:tblGrid>
                  <a:tr h="370840">
                    <a:tc>
                      <a:txBody>
                        <a:bodyPr/>
                        <a:lstStyle/>
                        <a:p>
                          <a:pPr algn="ctr"/>
                          <a:endParaRPr lang="en-US" sz="1800" b="1" dirty="0">
                            <a:solidFill>
                              <a:schemeClr val="bg1"/>
                            </a:solidFill>
                          </a:endParaRPr>
                        </a:p>
                      </a:txBody>
                      <a:tcPr>
                        <a:solidFill>
                          <a:schemeClr val="accent1"/>
                        </a:solidFill>
                      </a:tcPr>
                    </a:tc>
                    <a:tc>
                      <a:txBody>
                        <a:bodyPr/>
                        <a:lstStyle/>
                        <a:p>
                          <a:pPr algn="ctr"/>
                          <a:r>
                            <a:rPr lang="en-US" sz="1800" dirty="0">
                              <a:solidFill>
                                <a:schemeClr val="bg1"/>
                              </a:solidFill>
                            </a:rPr>
                            <a:t>A</a:t>
                          </a:r>
                        </a:p>
                      </a:txBody>
                      <a:tcPr/>
                    </a:tc>
                    <a:tc>
                      <a:txBody>
                        <a:bodyPr/>
                        <a:lstStyle/>
                        <a:p>
                          <a:pPr algn="ctr"/>
                          <a:r>
                            <a:rPr lang="en-US" sz="1800" dirty="0">
                              <a:solidFill>
                                <a:schemeClr val="bg1"/>
                              </a:solidFill>
                            </a:rPr>
                            <a:t>B</a:t>
                          </a:r>
                        </a:p>
                      </a:txBody>
                      <a:tcPr/>
                    </a:tc>
                    <a:tc>
                      <a:txBody>
                        <a:bodyPr/>
                        <a:lstStyle/>
                        <a:p>
                          <a:pPr algn="ctr"/>
                          <a:r>
                            <a:rPr lang="en-US" sz="1800" dirty="0">
                              <a:solidFill>
                                <a:schemeClr val="bg1"/>
                              </a:solidFill>
                            </a:rPr>
                            <a:t>C</a:t>
                          </a:r>
                        </a:p>
                      </a:txBody>
                      <a:tcPr/>
                    </a:tc>
                    <a:tc>
                      <a:txBody>
                        <a:bodyPr/>
                        <a:lstStyle/>
                        <a:p>
                          <a:pPr algn="ctr"/>
                          <a:r>
                            <a:rPr lang="en-US" sz="1800" dirty="0">
                              <a:solidFill>
                                <a:schemeClr val="bg1"/>
                              </a:solidFill>
                            </a:rPr>
                            <a:t>D</a:t>
                          </a:r>
                        </a:p>
                      </a:txBody>
                      <a:tcPr/>
                    </a:tc>
                    <a:tc>
                      <a:txBody>
                        <a:bodyPr/>
                        <a:lstStyle/>
                        <a:p>
                          <a:pPr algn="ctr"/>
                          <a:r>
                            <a:rPr lang="en-US" sz="1800" dirty="0">
                              <a:solidFill>
                                <a:schemeClr val="bg1"/>
                              </a:solidFill>
                            </a:rPr>
                            <a:t>E</a:t>
                          </a:r>
                        </a:p>
                      </a:txBody>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7</a:t>
                          </a:r>
                        </a:p>
                      </a:txBody>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solidFill>
                                <a:schemeClr val="tx1"/>
                              </a:solidFill>
                            </a:rPr>
                            <a:t>2</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6</m:t>
                                </m:r>
                              </m:oMath>
                            </m:oMathPara>
                          </a14:m>
                          <a:endParaRPr lang="en-US" sz="1800" dirty="0">
                            <a:solidFill>
                              <a:schemeClr val="tx1"/>
                            </a:solidFill>
                          </a:endParaRP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5</a:t>
                          </a:r>
                        </a:p>
                      </a:txBody>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7</a:t>
                          </a: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0</a:t>
                          </a:r>
                        </a:p>
                      </a:txBody>
                      <a:tcPr/>
                    </a:tc>
                    <a:extLst>
                      <a:ext uri="{0D108BD9-81ED-4DB2-BD59-A6C34878D82A}">
                        <a16:rowId xmlns:a16="http://schemas.microsoft.com/office/drawing/2014/main" val="1189046981"/>
                      </a:ext>
                    </a:extLst>
                  </a:tr>
                </a:tbl>
              </a:graphicData>
            </a:graphic>
          </p:graphicFrame>
        </mc:Choice>
        <mc:Fallback xmlns="">
          <p:graphicFrame>
            <p:nvGraphicFramePr>
              <p:cNvPr id="10" name="Table 9">
                <a:extLst>
                  <a:ext uri="{FF2B5EF4-FFF2-40B4-BE49-F238E27FC236}">
                    <a16:creationId xmlns:a16="http://schemas.microsoft.com/office/drawing/2014/main" id="{50CB38A5-6605-0EF8-0678-A398BBA1526A}"/>
                  </a:ext>
                </a:extLst>
              </p:cNvPr>
              <p:cNvGraphicFramePr>
                <a:graphicFrameLocks noGrp="1"/>
              </p:cNvGraphicFramePr>
              <p:nvPr>
                <p:extLst>
                  <p:ext uri="{D42A27DB-BD31-4B8C-83A1-F6EECF244321}">
                    <p14:modId xmlns:p14="http://schemas.microsoft.com/office/powerpoint/2010/main" val="4257822320"/>
                  </p:ext>
                </p:extLst>
              </p:nvPr>
            </p:nvGraphicFramePr>
            <p:xfrm>
              <a:off x="4139638" y="2656735"/>
              <a:ext cx="2358334" cy="2225040"/>
            </p:xfrm>
            <a:graphic>
              <a:graphicData uri="http://schemas.openxmlformats.org/drawingml/2006/table">
                <a:tbl>
                  <a:tblPr firstRow="1" bandRow="1">
                    <a:tableStyleId>{5C22544A-7EE6-4342-B048-85BDC9FD1C3A}</a:tableStyleId>
                  </a:tblPr>
                  <a:tblGrid>
                    <a:gridCol w="393056">
                      <a:extLst>
                        <a:ext uri="{9D8B030D-6E8A-4147-A177-3AD203B41FA5}">
                          <a16:colId xmlns:a16="http://schemas.microsoft.com/office/drawing/2014/main" val="87882016"/>
                        </a:ext>
                      </a:extLst>
                    </a:gridCol>
                    <a:gridCol w="379642">
                      <a:extLst>
                        <a:ext uri="{9D8B030D-6E8A-4147-A177-3AD203B41FA5}">
                          <a16:colId xmlns:a16="http://schemas.microsoft.com/office/drawing/2014/main" val="2672372922"/>
                        </a:ext>
                      </a:extLst>
                    </a:gridCol>
                    <a:gridCol w="391886">
                      <a:extLst>
                        <a:ext uri="{9D8B030D-6E8A-4147-A177-3AD203B41FA5}">
                          <a16:colId xmlns:a16="http://schemas.microsoft.com/office/drawing/2014/main" val="2876599589"/>
                        </a:ext>
                      </a:extLst>
                    </a:gridCol>
                    <a:gridCol w="382555">
                      <a:extLst>
                        <a:ext uri="{9D8B030D-6E8A-4147-A177-3AD203B41FA5}">
                          <a16:colId xmlns:a16="http://schemas.microsoft.com/office/drawing/2014/main" val="1198770112"/>
                        </a:ext>
                      </a:extLst>
                    </a:gridCol>
                    <a:gridCol w="382555">
                      <a:extLst>
                        <a:ext uri="{9D8B030D-6E8A-4147-A177-3AD203B41FA5}">
                          <a16:colId xmlns:a16="http://schemas.microsoft.com/office/drawing/2014/main" val="3021353885"/>
                        </a:ext>
                      </a:extLst>
                    </a:gridCol>
                    <a:gridCol w="428640">
                      <a:extLst>
                        <a:ext uri="{9D8B030D-6E8A-4147-A177-3AD203B41FA5}">
                          <a16:colId xmlns:a16="http://schemas.microsoft.com/office/drawing/2014/main" val="2094097777"/>
                        </a:ext>
                      </a:extLst>
                    </a:gridCol>
                  </a:tblGrid>
                  <a:tr h="370840">
                    <a:tc>
                      <a:txBody>
                        <a:bodyPr/>
                        <a:lstStyle/>
                        <a:p>
                          <a:pPr algn="ctr"/>
                          <a:endParaRPr lang="en-US" sz="1800" b="1" dirty="0">
                            <a:solidFill>
                              <a:schemeClr val="bg1"/>
                            </a:solidFill>
                          </a:endParaRPr>
                        </a:p>
                      </a:txBody>
                      <a:tcPr>
                        <a:solidFill>
                          <a:schemeClr val="accent1"/>
                        </a:solidFill>
                      </a:tcPr>
                    </a:tc>
                    <a:tc>
                      <a:txBody>
                        <a:bodyPr/>
                        <a:lstStyle/>
                        <a:p>
                          <a:pPr algn="ctr"/>
                          <a:r>
                            <a:rPr lang="en-US" sz="1800" dirty="0">
                              <a:solidFill>
                                <a:schemeClr val="bg1"/>
                              </a:solidFill>
                            </a:rPr>
                            <a:t>A</a:t>
                          </a:r>
                        </a:p>
                      </a:txBody>
                      <a:tcPr/>
                    </a:tc>
                    <a:tc>
                      <a:txBody>
                        <a:bodyPr/>
                        <a:lstStyle/>
                        <a:p>
                          <a:pPr algn="ctr"/>
                          <a:r>
                            <a:rPr lang="en-US" sz="1800" dirty="0">
                              <a:solidFill>
                                <a:schemeClr val="bg1"/>
                              </a:solidFill>
                            </a:rPr>
                            <a:t>B</a:t>
                          </a:r>
                        </a:p>
                      </a:txBody>
                      <a:tcPr/>
                    </a:tc>
                    <a:tc>
                      <a:txBody>
                        <a:bodyPr/>
                        <a:lstStyle/>
                        <a:p>
                          <a:pPr algn="ctr"/>
                          <a:r>
                            <a:rPr lang="en-US" sz="1800" dirty="0">
                              <a:solidFill>
                                <a:schemeClr val="bg1"/>
                              </a:solidFill>
                            </a:rPr>
                            <a:t>C</a:t>
                          </a:r>
                        </a:p>
                      </a:txBody>
                      <a:tcPr/>
                    </a:tc>
                    <a:tc>
                      <a:txBody>
                        <a:bodyPr/>
                        <a:lstStyle/>
                        <a:p>
                          <a:pPr algn="ctr"/>
                          <a:r>
                            <a:rPr lang="en-US" sz="1800" dirty="0">
                              <a:solidFill>
                                <a:schemeClr val="bg1"/>
                              </a:solidFill>
                            </a:rPr>
                            <a:t>D</a:t>
                          </a:r>
                        </a:p>
                      </a:txBody>
                      <a:tcPr/>
                    </a:tc>
                    <a:tc>
                      <a:txBody>
                        <a:bodyPr/>
                        <a:lstStyle/>
                        <a:p>
                          <a:pPr algn="ctr"/>
                          <a:r>
                            <a:rPr lang="en-US" sz="1800" dirty="0">
                              <a:solidFill>
                                <a:schemeClr val="bg1"/>
                              </a:solidFill>
                            </a:rPr>
                            <a:t>E</a:t>
                          </a:r>
                        </a:p>
                      </a:txBody>
                      <a:tcPr/>
                    </a:tc>
                    <a:extLst>
                      <a:ext uri="{0D108BD9-81ED-4DB2-BD59-A6C34878D82A}">
                        <a16:rowId xmlns:a16="http://schemas.microsoft.com/office/drawing/2014/main" val="1856605516"/>
                      </a:ext>
                    </a:extLst>
                  </a:tr>
                  <a:tr h="370840">
                    <a:tc>
                      <a:txBody>
                        <a:bodyPr/>
                        <a:lstStyle/>
                        <a:p>
                          <a:pPr algn="ctr"/>
                          <a:r>
                            <a:rPr lang="en-US" sz="1800" b="1" dirty="0">
                              <a:solidFill>
                                <a:schemeClr val="bg1"/>
                              </a:solidFill>
                            </a:rPr>
                            <a:t>A</a:t>
                          </a:r>
                        </a:p>
                      </a:txBody>
                      <a:tcPr>
                        <a:solidFill>
                          <a:schemeClr val="accent1"/>
                        </a:solid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7</a:t>
                          </a:r>
                        </a:p>
                      </a:txBody>
                      <a:tcPr/>
                    </a:tc>
                    <a:extLst>
                      <a:ext uri="{0D108BD9-81ED-4DB2-BD59-A6C34878D82A}">
                        <a16:rowId xmlns:a16="http://schemas.microsoft.com/office/drawing/2014/main" val="2144217172"/>
                      </a:ext>
                    </a:extLst>
                  </a:tr>
                  <a:tr h="370840">
                    <a:tc>
                      <a:txBody>
                        <a:bodyPr/>
                        <a:lstStyle/>
                        <a:p>
                          <a:pPr algn="ctr"/>
                          <a:r>
                            <a:rPr lang="en-US" sz="1800" b="1" dirty="0">
                              <a:solidFill>
                                <a:schemeClr val="bg1"/>
                              </a:solidFill>
                            </a:rPr>
                            <a:t>B</a:t>
                          </a:r>
                        </a:p>
                      </a:txBody>
                      <a:tcPr>
                        <a:solidFill>
                          <a:schemeClr val="accent1"/>
                        </a:solidFill>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6</a:t>
                          </a:r>
                        </a:p>
                      </a:txBody>
                      <a:tcPr/>
                    </a:tc>
                    <a:extLst>
                      <a:ext uri="{0D108BD9-81ED-4DB2-BD59-A6C34878D82A}">
                        <a16:rowId xmlns:a16="http://schemas.microsoft.com/office/drawing/2014/main" val="1146920931"/>
                      </a:ext>
                    </a:extLst>
                  </a:tr>
                  <a:tr h="370840">
                    <a:tc>
                      <a:txBody>
                        <a:bodyPr/>
                        <a:lstStyle/>
                        <a:p>
                          <a:pPr algn="ctr"/>
                          <a:r>
                            <a:rPr lang="en-US" sz="1800" b="1" dirty="0">
                              <a:solidFill>
                                <a:schemeClr val="bg1"/>
                              </a:solidFill>
                            </a:rPr>
                            <a:t>C</a:t>
                          </a:r>
                        </a:p>
                      </a:txBody>
                      <a:tcPr>
                        <a:solidFill>
                          <a:schemeClr val="accent1"/>
                        </a:solidFill>
                      </a:tcPr>
                    </a:tc>
                    <a:tc>
                      <a:txBody>
                        <a:bodyPr/>
                        <a:lstStyle/>
                        <a:p>
                          <a:pPr algn="ctr"/>
                          <a:r>
                            <a:rPr lang="en-US" sz="1800" dirty="0">
                              <a:solidFill>
                                <a:schemeClr val="tx1"/>
                              </a:solidFill>
                            </a:rPr>
                            <a:t>2</a:t>
                          </a:r>
                        </a:p>
                      </a:txBody>
                      <a:tcPr/>
                    </a:tc>
                    <a:tc>
                      <a:txBody>
                        <a:bodyPr/>
                        <a:lstStyle/>
                        <a:p>
                          <a:endParaRPr lang="en-SE"/>
                        </a:p>
                      </a:txBody>
                      <a:tcPr>
                        <a:blipFill>
                          <a:blip r:embed="rId5"/>
                          <a:stretch>
                            <a:fillRect l="-200000" t="-308197" r="-314063" b="-224590"/>
                          </a:stretch>
                        </a:blipFill>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5</a:t>
                          </a:r>
                        </a:p>
                      </a:txBody>
                      <a:tcPr/>
                    </a:tc>
                    <a:extLst>
                      <a:ext uri="{0D108BD9-81ED-4DB2-BD59-A6C34878D82A}">
                        <a16:rowId xmlns:a16="http://schemas.microsoft.com/office/drawing/2014/main" val="2695006252"/>
                      </a:ext>
                    </a:extLst>
                  </a:tr>
                  <a:tr h="370840">
                    <a:tc>
                      <a:txBody>
                        <a:bodyPr/>
                        <a:lstStyle/>
                        <a:p>
                          <a:pPr algn="ctr"/>
                          <a:r>
                            <a:rPr lang="en-US" sz="1800" b="1" dirty="0">
                              <a:solidFill>
                                <a:schemeClr val="bg1"/>
                              </a:solidFill>
                            </a:rPr>
                            <a:t>D</a:t>
                          </a:r>
                        </a:p>
                      </a:txBody>
                      <a:tcPr>
                        <a:solidFill>
                          <a:schemeClr val="accent1"/>
                        </a:solidFill>
                      </a:tcPr>
                    </a:tc>
                    <a:tc>
                      <a:txBody>
                        <a:bodyPr/>
                        <a:lstStyle/>
                        <a:p>
                          <a:pPr algn="ctr"/>
                          <a:r>
                            <a:rPr lang="en-US" sz="1800" dirty="0">
                              <a:solidFill>
                                <a:schemeClr val="tx1"/>
                              </a:solidFill>
                            </a:rPr>
                            <a:t>3</a:t>
                          </a:r>
                        </a:p>
                      </a:txBody>
                      <a:tcPr/>
                    </a:tc>
                    <a:tc>
                      <a:txBody>
                        <a:bodyPr/>
                        <a:lstStyle/>
                        <a:p>
                          <a:pPr algn="ctr"/>
                          <a:r>
                            <a:rPr lang="en-US" sz="1800" dirty="0">
                              <a:solidFill>
                                <a:schemeClr val="tx1"/>
                              </a:solidFill>
                            </a:rPr>
                            <a:t>7</a:t>
                          </a:r>
                        </a:p>
                      </a:txBody>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0</a:t>
                          </a:r>
                        </a:p>
                      </a:txBody>
                      <a:tcPr/>
                    </a:tc>
                    <a:tc>
                      <a:txBody>
                        <a:bodyPr/>
                        <a:lstStyle/>
                        <a:p>
                          <a:pPr algn="ctr"/>
                          <a:r>
                            <a:rPr lang="en-US" sz="1800" dirty="0">
                              <a:solidFill>
                                <a:schemeClr val="tx1"/>
                              </a:solidFill>
                            </a:rPr>
                            <a:t>2</a:t>
                          </a:r>
                        </a:p>
                      </a:txBody>
                      <a:tcPr/>
                    </a:tc>
                    <a:extLst>
                      <a:ext uri="{0D108BD9-81ED-4DB2-BD59-A6C34878D82A}">
                        <a16:rowId xmlns:a16="http://schemas.microsoft.com/office/drawing/2014/main" val="1811768096"/>
                      </a:ext>
                    </a:extLst>
                  </a:tr>
                  <a:tr h="370840">
                    <a:tc>
                      <a:txBody>
                        <a:bodyPr/>
                        <a:lstStyle/>
                        <a:p>
                          <a:pPr algn="ctr"/>
                          <a:r>
                            <a:rPr lang="en-US" sz="1800" b="1" dirty="0">
                              <a:solidFill>
                                <a:schemeClr val="bg1"/>
                              </a:solidFill>
                            </a:rPr>
                            <a:t>E</a:t>
                          </a:r>
                        </a:p>
                      </a:txBody>
                      <a:tcPr>
                        <a:solidFill>
                          <a:schemeClr val="accent1"/>
                        </a:solidFill>
                      </a:tcPr>
                    </a:tc>
                    <a:tc>
                      <a:txBody>
                        <a:bodyPr/>
                        <a:lstStyle/>
                        <a:p>
                          <a:pPr algn="ctr"/>
                          <a:r>
                            <a:rPr lang="en-US" sz="1800" dirty="0">
                              <a:solidFill>
                                <a:schemeClr val="tx1"/>
                              </a:solidFill>
                            </a:rPr>
                            <a:t>1</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5</a:t>
                          </a:r>
                        </a:p>
                      </a:txBody>
                      <a:tcPr/>
                    </a:tc>
                    <a:tc>
                      <a:txBody>
                        <a:bodyPr/>
                        <a:lstStyle/>
                        <a:p>
                          <a:pPr algn="ctr"/>
                          <a:r>
                            <a:rPr lang="en-US" sz="1800" dirty="0">
                              <a:solidFill>
                                <a:schemeClr val="tx1"/>
                              </a:solidFill>
                            </a:rPr>
                            <a:t>4</a:t>
                          </a:r>
                        </a:p>
                      </a:txBody>
                      <a:tcPr/>
                    </a:tc>
                    <a:tc>
                      <a:txBody>
                        <a:bodyPr/>
                        <a:lstStyle/>
                        <a:p>
                          <a:pPr algn="ctr"/>
                          <a:r>
                            <a:rPr lang="en-US" sz="1800" dirty="0">
                              <a:solidFill>
                                <a:schemeClr val="tx1"/>
                              </a:solidFill>
                            </a:rPr>
                            <a:t>0</a:t>
                          </a:r>
                        </a:p>
                      </a:txBody>
                      <a:tcPr/>
                    </a:tc>
                    <a:extLst>
                      <a:ext uri="{0D108BD9-81ED-4DB2-BD59-A6C34878D82A}">
                        <a16:rowId xmlns:a16="http://schemas.microsoft.com/office/drawing/2014/main" val="1189046981"/>
                      </a:ext>
                    </a:extLst>
                  </a:tr>
                </a:tbl>
              </a:graphicData>
            </a:graphic>
          </p:graphicFrame>
        </mc:Fallback>
      </mc:AlternateContent>
    </p:spTree>
    <p:extLst>
      <p:ext uri="{BB962C8B-B14F-4D97-AF65-F5344CB8AC3E}">
        <p14:creationId xmlns:p14="http://schemas.microsoft.com/office/powerpoint/2010/main" val="24518695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AE180-0BBC-4140-8940-0C732520DBBE}"/>
              </a:ext>
            </a:extLst>
          </p:cNvPr>
          <p:cNvSpPr>
            <a:spLocks noGrp="1"/>
          </p:cNvSpPr>
          <p:nvPr>
            <p:ph type="title"/>
          </p:nvPr>
        </p:nvSpPr>
        <p:spPr/>
        <p:txBody>
          <a:bodyPr/>
          <a:lstStyle/>
          <a:p>
            <a:endParaRPr lang="en-SE"/>
          </a:p>
        </p:txBody>
      </p:sp>
      <p:sp>
        <p:nvSpPr>
          <p:cNvPr id="3" name="Content Placeholder 2">
            <a:extLst>
              <a:ext uri="{FF2B5EF4-FFF2-40B4-BE49-F238E27FC236}">
                <a16:creationId xmlns:a16="http://schemas.microsoft.com/office/drawing/2014/main" id="{AD5916BC-56B1-D9C5-2BCD-89367B126C78}"/>
              </a:ext>
            </a:extLst>
          </p:cNvPr>
          <p:cNvSpPr>
            <a:spLocks noGrp="1"/>
          </p:cNvSpPr>
          <p:nvPr>
            <p:ph idx="1"/>
          </p:nvPr>
        </p:nvSpPr>
        <p:spPr/>
        <p:txBody>
          <a:bodyPr/>
          <a:lstStyle/>
          <a:p>
            <a:endParaRPr lang="en-SE"/>
          </a:p>
        </p:txBody>
      </p:sp>
      <p:pic>
        <p:nvPicPr>
          <p:cNvPr id="5122" name="Picture 2" descr="step7drawio">
            <a:extLst>
              <a:ext uri="{FF2B5EF4-FFF2-40B4-BE49-F238E27FC236}">
                <a16:creationId xmlns:a16="http://schemas.microsoft.com/office/drawing/2014/main" id="{74B6D5A7-8B6B-8B12-784D-720C4CD0C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62113"/>
            <a:ext cx="8028243" cy="46466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DE3D686-557B-E49F-AB9A-79FA2BF74163}"/>
              </a:ext>
            </a:extLst>
          </p:cNvPr>
          <p:cNvPicPr>
            <a:picLocks noChangeAspect="1"/>
          </p:cNvPicPr>
          <p:nvPr/>
        </p:nvPicPr>
        <p:blipFill>
          <a:blip r:embed="rId3"/>
          <a:stretch>
            <a:fillRect/>
          </a:stretch>
        </p:blipFill>
        <p:spPr>
          <a:xfrm>
            <a:off x="6356601" y="4299857"/>
            <a:ext cx="2805307" cy="2558143"/>
          </a:xfrm>
          <a:prstGeom prst="rect">
            <a:avLst/>
          </a:prstGeom>
        </p:spPr>
      </p:pic>
      <p:sp>
        <p:nvSpPr>
          <p:cNvPr id="5" name="Content Placeholder 2">
            <a:extLst>
              <a:ext uri="{FF2B5EF4-FFF2-40B4-BE49-F238E27FC236}">
                <a16:creationId xmlns:a16="http://schemas.microsoft.com/office/drawing/2014/main" id="{40C24796-B35A-528B-7542-2064BA0D656F}"/>
              </a:ext>
            </a:extLst>
          </p:cNvPr>
          <p:cNvSpPr txBox="1">
            <a:spLocks/>
          </p:cNvSpPr>
          <p:nvPr/>
        </p:nvSpPr>
        <p:spPr>
          <a:xfrm>
            <a:off x="348343" y="195942"/>
            <a:ext cx="8240001" cy="17090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fontAlgn="base"/>
            <a:r>
              <a:rPr lang="en-GB" b="1" i="1" u="sng" dirty="0">
                <a:solidFill>
                  <a:srgbClr val="273239"/>
                </a:solidFill>
                <a:effectLst/>
                <a:latin typeface="Nunito" pitchFamily="2" charset="0"/>
              </a:rPr>
              <a:t>Step 7</a:t>
            </a:r>
            <a:r>
              <a:rPr lang="en-GB" b="0" i="1" dirty="0">
                <a:solidFill>
                  <a:srgbClr val="273239"/>
                </a:solidFill>
                <a:effectLst/>
                <a:latin typeface="Nunito" pitchFamily="2" charset="0"/>
              </a:rPr>
              <a:t>: Since all the vertices have been treated as an intermediate vertex, we can now return the updated </a:t>
            </a:r>
            <a:r>
              <a:rPr lang="en-GB" b="0" i="1" dirty="0" err="1">
                <a:solidFill>
                  <a:srgbClr val="273239"/>
                </a:solidFill>
                <a:effectLst/>
                <a:latin typeface="Nunito" pitchFamily="2" charset="0"/>
              </a:rPr>
              <a:t>dist</a:t>
            </a:r>
            <a:r>
              <a:rPr lang="en-GB" b="0" i="1" dirty="0">
                <a:solidFill>
                  <a:srgbClr val="273239"/>
                </a:solidFill>
                <a:effectLst/>
                <a:latin typeface="Nunito" pitchFamily="2" charset="0"/>
              </a:rPr>
              <a:t>[][] matrix as our answer matrix.</a:t>
            </a:r>
          </a:p>
        </p:txBody>
      </p:sp>
    </p:spTree>
    <p:extLst>
      <p:ext uri="{BB962C8B-B14F-4D97-AF65-F5344CB8AC3E}">
        <p14:creationId xmlns:p14="http://schemas.microsoft.com/office/powerpoint/2010/main" val="1688910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8504-5745-A5BD-55BA-E2AE8FC381E9}"/>
              </a:ext>
            </a:extLst>
          </p:cNvPr>
          <p:cNvSpPr>
            <a:spLocks noGrp="1"/>
          </p:cNvSpPr>
          <p:nvPr>
            <p:ph type="title"/>
          </p:nvPr>
        </p:nvSpPr>
        <p:spPr/>
        <p:txBody>
          <a:bodyPr>
            <a:normAutofit fontScale="90000"/>
          </a:bodyPr>
          <a:lstStyle/>
          <a:p>
            <a:r>
              <a:rPr lang="en-GB" dirty="0">
                <a:solidFill>
                  <a:srgbClr val="FF0000"/>
                </a:solidFill>
              </a:rPr>
              <a:t>Johnson’s Algorithm for all-pairs shortest paths</a:t>
            </a:r>
            <a:endParaRPr lang="en-SE" dirty="0">
              <a:solidFill>
                <a:srgbClr val="FF0000"/>
              </a:solidFill>
            </a:endParaRPr>
          </a:p>
        </p:txBody>
      </p:sp>
      <p:sp>
        <p:nvSpPr>
          <p:cNvPr id="3" name="Content Placeholder 2">
            <a:extLst>
              <a:ext uri="{FF2B5EF4-FFF2-40B4-BE49-F238E27FC236}">
                <a16:creationId xmlns:a16="http://schemas.microsoft.com/office/drawing/2014/main" id="{8DDBBDE6-5E8E-18C9-97B6-FA7F713D51B1}"/>
              </a:ext>
            </a:extLst>
          </p:cNvPr>
          <p:cNvSpPr>
            <a:spLocks noGrp="1"/>
          </p:cNvSpPr>
          <p:nvPr>
            <p:ph idx="1"/>
          </p:nvPr>
        </p:nvSpPr>
        <p:spPr>
          <a:xfrm>
            <a:off x="457200" y="1600200"/>
            <a:ext cx="8229600" cy="4983162"/>
          </a:xfrm>
        </p:spPr>
        <p:txBody>
          <a:bodyPr>
            <a:normAutofit/>
          </a:bodyPr>
          <a:lstStyle/>
          <a:p>
            <a:r>
              <a:rPr lang="en-GB" dirty="0"/>
              <a:t>Idea: run Dijkstra’s Single Source shortest path algorithm with every vertex as the source.</a:t>
            </a:r>
          </a:p>
          <a:p>
            <a:r>
              <a:rPr lang="en-GB" dirty="0"/>
              <a:t>Dijkstra’s algorithm doesn’t work for negative weight edge. The idea of Johnson’s algorithm is to reweight all edges and make them all positive, then run Dijkstra’s algorithm with every vertex as the source.</a:t>
            </a:r>
          </a:p>
          <a:p>
            <a:pPr lvl="1"/>
            <a:r>
              <a:rPr lang="en-GB" dirty="0"/>
              <a:t>We can run Bellman-Ford algorithm with every vertex as the source without reweighting, since Bellman-Ford algorithm can handle negative edge weights, but the time complexity is much higher than running Dijkstra’s algorithm.</a:t>
            </a:r>
          </a:p>
          <a:p>
            <a:r>
              <a:rPr lang="en-GB" dirty="0"/>
              <a:t>How to transform a given graph into a graph with non-negative weight edges without changing the shortest paths? </a:t>
            </a:r>
            <a:endParaRPr lang="en-SE" dirty="0"/>
          </a:p>
        </p:txBody>
      </p:sp>
    </p:spTree>
    <p:extLst>
      <p:ext uri="{BB962C8B-B14F-4D97-AF65-F5344CB8AC3E}">
        <p14:creationId xmlns:p14="http://schemas.microsoft.com/office/powerpoint/2010/main" val="3132178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8309-8101-AA43-BE2B-1A811F53F423}"/>
              </a:ext>
            </a:extLst>
          </p:cNvPr>
          <p:cNvSpPr>
            <a:spLocks noGrp="1"/>
          </p:cNvSpPr>
          <p:nvPr>
            <p:ph type="title"/>
          </p:nvPr>
        </p:nvSpPr>
        <p:spPr>
          <a:xfrm>
            <a:off x="457200" y="190748"/>
            <a:ext cx="8229600" cy="1143000"/>
          </a:xfrm>
        </p:spPr>
        <p:txBody>
          <a:bodyPr/>
          <a:lstStyle/>
          <a:p>
            <a:r>
              <a:rPr lang="en-US" dirty="0"/>
              <a:t>Generic Shortest-paths Algorithm</a:t>
            </a:r>
          </a:p>
        </p:txBody>
      </p:sp>
      <p:sp>
        <p:nvSpPr>
          <p:cNvPr id="5" name="object 8">
            <a:extLst>
              <a:ext uri="{FF2B5EF4-FFF2-40B4-BE49-F238E27FC236}">
                <a16:creationId xmlns:a16="http://schemas.microsoft.com/office/drawing/2014/main" id="{88D378DB-8D58-754B-9634-9969489D7DC9}"/>
              </a:ext>
            </a:extLst>
          </p:cNvPr>
          <p:cNvSpPr/>
          <p:nvPr/>
        </p:nvSpPr>
        <p:spPr>
          <a:xfrm>
            <a:off x="2578825" y="1278429"/>
            <a:ext cx="4530055" cy="2095252"/>
          </a:xfrm>
          <a:custGeom>
            <a:avLst/>
            <a:gdLst/>
            <a:ahLst/>
            <a:cxnLst/>
            <a:rect l="l" t="t" r="r" b="b"/>
            <a:pathLst>
              <a:path w="9398000" h="3060700">
                <a:moveTo>
                  <a:pt x="0" y="0"/>
                </a:moveTo>
                <a:lnTo>
                  <a:pt x="9398000" y="0"/>
                </a:lnTo>
                <a:lnTo>
                  <a:pt x="9398000" y="3060700"/>
                </a:lnTo>
                <a:lnTo>
                  <a:pt x="0" y="3060700"/>
                </a:lnTo>
                <a:lnTo>
                  <a:pt x="0" y="0"/>
                </a:lnTo>
                <a:close/>
              </a:path>
            </a:pathLst>
          </a:custGeom>
          <a:solidFill>
            <a:schemeClr val="bg1">
              <a:lumMod val="95000"/>
            </a:schemeClr>
          </a:solidFill>
          <a:ln>
            <a:solidFill>
              <a:schemeClr val="bg1">
                <a:lumMod val="95000"/>
              </a:schemeClr>
            </a:solidFill>
          </a:ln>
        </p:spPr>
        <p:txBody>
          <a:bodyPr wrap="square" lIns="0" tIns="0" rIns="0" bIns="0" rtlCol="0"/>
          <a:lstStyle/>
          <a:p>
            <a:endParaRPr sz="1266"/>
          </a:p>
        </p:txBody>
      </p:sp>
      <p:sp>
        <p:nvSpPr>
          <p:cNvPr id="6" name="object 9">
            <a:extLst>
              <a:ext uri="{FF2B5EF4-FFF2-40B4-BE49-F238E27FC236}">
                <a16:creationId xmlns:a16="http://schemas.microsoft.com/office/drawing/2014/main" id="{899A97CD-9D0C-2644-AAE6-1478C0CC16FB}"/>
              </a:ext>
            </a:extLst>
          </p:cNvPr>
          <p:cNvSpPr txBox="1"/>
          <p:nvPr/>
        </p:nvSpPr>
        <p:spPr>
          <a:xfrm>
            <a:off x="2948120" y="1304271"/>
            <a:ext cx="4013003" cy="1935186"/>
          </a:xfrm>
          <a:prstGeom prst="rect">
            <a:avLst/>
          </a:prstGeom>
        </p:spPr>
        <p:txBody>
          <a:bodyPr vert="horz" wrap="square" lIns="0" tIns="8930" rIns="0" bIns="0" rtlCol="0">
            <a:spAutoFit/>
          </a:bodyPr>
          <a:lstStyle/>
          <a:p>
            <a:pPr>
              <a:spcBef>
                <a:spcPts val="300"/>
              </a:spcBef>
              <a:spcAft>
                <a:spcPts val="300"/>
              </a:spcAft>
            </a:pPr>
            <a:r>
              <a:rPr sz="1600" dirty="0">
                <a:solidFill>
                  <a:srgbClr val="8D3124"/>
                </a:solidFill>
                <a:latin typeface="Times New Roman" panose="02020603050405020304" pitchFamily="18" charset="0"/>
                <a:cs typeface="Times New Roman" panose="02020603050405020304" pitchFamily="18" charset="0"/>
              </a:rPr>
              <a:t>Generic algorithm (to compute SPT from</a:t>
            </a:r>
            <a:r>
              <a:rPr lang="en-US" sz="1600" dirty="0">
                <a:solidFill>
                  <a:srgbClr val="8D3124"/>
                </a:solidFill>
                <a:latin typeface="Times New Roman" panose="02020603050405020304" pitchFamily="18" charset="0"/>
                <a:cs typeface="Times New Roman" panose="02020603050405020304" pitchFamily="18" charset="0"/>
              </a:rPr>
              <a:t> </a:t>
            </a:r>
            <a:r>
              <a:rPr sz="1600" dirty="0">
                <a:solidFill>
                  <a:srgbClr val="8D3124"/>
                </a:solidFill>
                <a:latin typeface="Times New Roman" panose="02020603050405020304" pitchFamily="18" charset="0"/>
                <a:cs typeface="Times New Roman" panose="02020603050405020304" pitchFamily="18" charset="0"/>
              </a:rPr>
              <a:t>s)</a:t>
            </a:r>
            <a:endParaRPr lang="en-US" sz="1600" dirty="0">
              <a:solidFill>
                <a:srgbClr val="8D3124"/>
              </a:solidFill>
              <a:latin typeface="Times New Roman" panose="02020603050405020304" pitchFamily="18" charset="0"/>
              <a:cs typeface="Times New Roman" panose="02020603050405020304" pitchFamily="18" charset="0"/>
            </a:endParaRPr>
          </a:p>
          <a:p>
            <a:pPr>
              <a:spcBef>
                <a:spcPts val="800"/>
              </a:spcBef>
              <a:spcAft>
                <a:spcPts val="300"/>
              </a:spcAft>
            </a:pPr>
            <a:r>
              <a:rPr lang="en-US" sz="1600" dirty="0">
                <a:latin typeface="Times New Roman" panose="02020603050405020304" pitchFamily="18" charset="0"/>
                <a:cs typeface="Times New Roman" panose="02020603050405020304" pitchFamily="18" charset="0"/>
              </a:rPr>
              <a:t>For each vertex v: </a:t>
            </a:r>
            <a:r>
              <a:rPr lang="en-US" sz="1600" dirty="0" err="1">
                <a:latin typeface="Times New Roman" panose="02020603050405020304" pitchFamily="18" charset="0"/>
                <a:cs typeface="Times New Roman" panose="02020603050405020304" pitchFamily="18" charset="0"/>
              </a:rPr>
              <a:t>distTo</a:t>
            </a:r>
            <a:r>
              <a:rPr lang="en-US" sz="1600" dirty="0">
                <a:latin typeface="Times New Roman" panose="02020603050405020304" pitchFamily="18" charset="0"/>
                <a:cs typeface="Times New Roman" panose="02020603050405020304" pitchFamily="18" charset="0"/>
              </a:rPr>
              <a:t>[v] = ∞. </a:t>
            </a:r>
          </a:p>
          <a:p>
            <a:pPr>
              <a:spcBef>
                <a:spcPts val="300"/>
              </a:spcBef>
              <a:spcAft>
                <a:spcPts val="300"/>
              </a:spcAft>
            </a:pPr>
            <a:r>
              <a:rPr lang="en-US" sz="1600" dirty="0">
                <a:latin typeface="Times New Roman" panose="02020603050405020304" pitchFamily="18" charset="0"/>
                <a:cs typeface="Times New Roman" panose="02020603050405020304" pitchFamily="18" charset="0"/>
              </a:rPr>
              <a:t>For each vertex v: </a:t>
            </a:r>
            <a:r>
              <a:rPr lang="en-US" sz="1600" dirty="0" err="1">
                <a:latin typeface="Times New Roman" panose="02020603050405020304" pitchFamily="18" charset="0"/>
                <a:cs typeface="Times New Roman" panose="02020603050405020304" pitchFamily="18" charset="0"/>
              </a:rPr>
              <a:t>prevNode</a:t>
            </a:r>
            <a:r>
              <a:rPr lang="en-US" sz="1600" dirty="0">
                <a:latin typeface="Times New Roman" panose="02020603050405020304" pitchFamily="18" charset="0"/>
                <a:cs typeface="Times New Roman" panose="02020603050405020304" pitchFamily="18" charset="0"/>
              </a:rPr>
              <a:t>[v] = null. </a:t>
            </a:r>
          </a:p>
          <a:p>
            <a:pPr>
              <a:spcBef>
                <a:spcPts val="300"/>
              </a:spcBef>
              <a:spcAft>
                <a:spcPts val="300"/>
              </a:spcAft>
            </a:pPr>
            <a:r>
              <a:rPr lang="en-US" sz="1600" dirty="0" err="1">
                <a:latin typeface="Times New Roman" panose="02020603050405020304" pitchFamily="18" charset="0"/>
                <a:cs typeface="Times New Roman" panose="02020603050405020304" pitchFamily="18" charset="0"/>
              </a:rPr>
              <a:t>distTo</a:t>
            </a:r>
            <a:r>
              <a:rPr lang="en-US" sz="1600" dirty="0">
                <a:latin typeface="Times New Roman" panose="02020603050405020304" pitchFamily="18" charset="0"/>
                <a:cs typeface="Times New Roman" panose="02020603050405020304" pitchFamily="18" charset="0"/>
              </a:rPr>
              <a:t>[s] = 0. </a:t>
            </a:r>
          </a:p>
          <a:p>
            <a:pPr>
              <a:spcBef>
                <a:spcPts val="300"/>
              </a:spcBef>
              <a:spcAft>
                <a:spcPts val="300"/>
              </a:spcAft>
            </a:pPr>
            <a:r>
              <a:rPr lang="en-US" sz="1600" dirty="0">
                <a:latin typeface="Times New Roman" panose="02020603050405020304" pitchFamily="18" charset="0"/>
                <a:cs typeface="Times New Roman" panose="02020603050405020304" pitchFamily="18" charset="0"/>
              </a:rPr>
              <a:t>Repeat until done:</a:t>
            </a:r>
          </a:p>
          <a:p>
            <a:pPr>
              <a:spcBef>
                <a:spcPts val="300"/>
              </a:spcBef>
              <a:spcAft>
                <a:spcPts val="300"/>
              </a:spcAft>
            </a:pPr>
            <a:r>
              <a:rPr lang="en-US" sz="1600" dirty="0">
                <a:latin typeface="Times New Roman" panose="02020603050405020304" pitchFamily="18" charset="0"/>
                <a:cs typeface="Times New Roman" panose="02020603050405020304" pitchFamily="18" charset="0"/>
              </a:rPr>
              <a:t>	- Relax any edge. </a:t>
            </a:r>
            <a:endParaRPr lang="en-US" sz="1600" dirty="0">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AF3A6F5-2BDD-3541-9E12-2A0C6C1CDCE6}"/>
              </a:ext>
            </a:extLst>
          </p:cNvPr>
          <p:cNvSpPr/>
          <p:nvPr/>
        </p:nvSpPr>
        <p:spPr>
          <a:xfrm>
            <a:off x="796086" y="3410126"/>
            <a:ext cx="7492237" cy="3375283"/>
          </a:xfrm>
          <a:prstGeom prst="rect">
            <a:avLst/>
          </a:prstGeom>
        </p:spPr>
        <p:txBody>
          <a:bodyPr wrap="square">
            <a:spAutoFit/>
          </a:bodyPr>
          <a:lstStyle/>
          <a:p>
            <a:pPr>
              <a:spcBef>
                <a:spcPts val="400"/>
              </a:spcBef>
              <a:spcAft>
                <a:spcPts val="400"/>
              </a:spcAft>
            </a:pPr>
            <a:r>
              <a:rPr lang="en-US" sz="1600" dirty="0">
                <a:solidFill>
                  <a:schemeClr val="accent1"/>
                </a:solidFill>
                <a:latin typeface="Arial" panose="020B0604020202020204" pitchFamily="34" charset="0"/>
                <a:cs typeface="Arial" panose="020B0604020202020204" pitchFamily="34" charset="0"/>
              </a:rPr>
              <a:t>Proposition</a:t>
            </a:r>
            <a:r>
              <a:rPr lang="en-US" sz="1600" dirty="0">
                <a:latin typeface="Arial" panose="020B0604020202020204" pitchFamily="34" charset="0"/>
                <a:cs typeface="Arial" panose="020B0604020202020204" pitchFamily="34" charset="0"/>
              </a:rPr>
              <a:t>. Generic algorithm computes SPT (if it exists) from s. </a:t>
            </a:r>
          </a:p>
          <a:p>
            <a:pPr>
              <a:spcBef>
                <a:spcPts val="400"/>
              </a:spcBef>
              <a:spcAft>
                <a:spcPts val="400"/>
              </a:spcAft>
            </a:pPr>
            <a:r>
              <a:rPr lang="en-US" sz="1600" dirty="0">
                <a:solidFill>
                  <a:schemeClr val="accent1"/>
                </a:solidFill>
                <a:latin typeface="Arial" panose="020B0604020202020204" pitchFamily="34" charset="0"/>
                <a:cs typeface="Arial" panose="020B0604020202020204" pitchFamily="34" charset="0"/>
              </a:rPr>
              <a:t>Pf. </a:t>
            </a:r>
          </a:p>
          <a:p>
            <a:pPr indent="-285750">
              <a:spcBef>
                <a:spcPts val="400"/>
              </a:spcBef>
              <a:spcAft>
                <a:spcPts val="400"/>
              </a:spcAft>
              <a:buClr>
                <a:schemeClr val="accent6"/>
              </a:buClr>
              <a:buFont typeface="Wingdings" pitchFamily="2" charset="2"/>
              <a:buChar char="§"/>
            </a:pPr>
            <a:r>
              <a:rPr lang="en-US" sz="1600" dirty="0">
                <a:latin typeface="Arial" panose="020B0604020202020204" pitchFamily="34" charset="0"/>
                <a:cs typeface="Arial" panose="020B0604020202020204" pitchFamily="34" charset="0"/>
              </a:rPr>
              <a:t>Throughout algorithm, </a:t>
            </a:r>
            <a:r>
              <a:rPr lang="en-US" sz="1600" dirty="0" err="1">
                <a:latin typeface="Arial" panose="020B0604020202020204" pitchFamily="34" charset="0"/>
                <a:cs typeface="Arial" panose="020B0604020202020204" pitchFamily="34" charset="0"/>
              </a:rPr>
              <a:t>distTo</a:t>
            </a:r>
            <a:r>
              <a:rPr lang="en-US" sz="1600" dirty="0">
                <a:latin typeface="Arial" panose="020B0604020202020204" pitchFamily="34" charset="0"/>
                <a:cs typeface="Arial" panose="020B0604020202020204" pitchFamily="34" charset="0"/>
              </a:rPr>
              <a:t>[v] is the length of a simple path from s to v (and </a:t>
            </a:r>
            <a:r>
              <a:rPr lang="en-US" sz="1600" dirty="0" err="1">
                <a:latin typeface="Arial" panose="020B0604020202020204" pitchFamily="34" charset="0"/>
                <a:cs typeface="Arial" panose="020B0604020202020204" pitchFamily="34" charset="0"/>
              </a:rPr>
              <a:t>prevNode</a:t>
            </a:r>
            <a:r>
              <a:rPr lang="en-US" sz="1600" dirty="0">
                <a:latin typeface="Arial" panose="020B0604020202020204" pitchFamily="34" charset="0"/>
                <a:cs typeface="Arial" panose="020B0604020202020204" pitchFamily="34" charset="0"/>
              </a:rPr>
              <a:t>[v] is its previous vertex on the path). </a:t>
            </a:r>
          </a:p>
          <a:p>
            <a:pPr indent="-285750">
              <a:spcBef>
                <a:spcPts val="400"/>
              </a:spcBef>
              <a:spcAft>
                <a:spcPts val="400"/>
              </a:spcAft>
              <a:buClr>
                <a:schemeClr val="accent6"/>
              </a:buClr>
              <a:buFont typeface="Wingdings" pitchFamily="2" charset="2"/>
              <a:buChar char="§"/>
            </a:pPr>
            <a:r>
              <a:rPr lang="en-US" sz="1600" dirty="0">
                <a:latin typeface="Arial" panose="020B0604020202020204" pitchFamily="34" charset="0"/>
                <a:cs typeface="Arial" panose="020B0604020202020204" pitchFamily="34" charset="0"/>
              </a:rPr>
              <a:t>Each successful relaxation decreases </a:t>
            </a:r>
            <a:r>
              <a:rPr lang="en-US" sz="1600" dirty="0" err="1">
                <a:latin typeface="Arial" panose="020B0604020202020204" pitchFamily="34" charset="0"/>
                <a:cs typeface="Arial" panose="020B0604020202020204" pitchFamily="34" charset="0"/>
              </a:rPr>
              <a:t>distTo</a:t>
            </a:r>
            <a:r>
              <a:rPr lang="en-US" sz="1600" dirty="0">
                <a:latin typeface="Arial" panose="020B0604020202020204" pitchFamily="34" charset="0"/>
                <a:cs typeface="Arial" panose="020B0604020202020204" pitchFamily="34" charset="0"/>
              </a:rPr>
              <a:t>[v] for some v. </a:t>
            </a:r>
          </a:p>
          <a:p>
            <a:pPr indent="-285750">
              <a:spcBef>
                <a:spcPts val="400"/>
              </a:spcBef>
              <a:spcAft>
                <a:spcPts val="400"/>
              </a:spcAft>
              <a:buClr>
                <a:schemeClr val="accent6"/>
              </a:buClr>
              <a:buFont typeface="Wingdings" pitchFamily="2" charset="2"/>
              <a:buChar char="§"/>
            </a:pPr>
            <a:r>
              <a:rPr lang="en-US" sz="1600" dirty="0">
                <a:latin typeface="Arial" panose="020B0604020202020204" pitchFamily="34" charset="0"/>
                <a:cs typeface="Arial" panose="020B0604020202020204" pitchFamily="34" charset="0"/>
              </a:rPr>
              <a:t>The entry </a:t>
            </a:r>
            <a:r>
              <a:rPr lang="en-US" sz="1600" dirty="0" err="1">
                <a:latin typeface="Arial" panose="020B0604020202020204" pitchFamily="34" charset="0"/>
                <a:cs typeface="Arial" panose="020B0604020202020204" pitchFamily="34" charset="0"/>
              </a:rPr>
              <a:t>distTo</a:t>
            </a:r>
            <a:r>
              <a:rPr lang="en-US" sz="1600" dirty="0">
                <a:latin typeface="Arial" panose="020B0604020202020204" pitchFamily="34" charset="0"/>
                <a:cs typeface="Arial" panose="020B0604020202020204" pitchFamily="34" charset="0"/>
              </a:rPr>
              <a:t>[v] can decrease at most a finite number of times.</a:t>
            </a:r>
          </a:p>
          <a:p>
            <a:pPr>
              <a:spcBef>
                <a:spcPts val="400"/>
              </a:spcBef>
              <a:spcAft>
                <a:spcPts val="400"/>
              </a:spcAft>
            </a:pPr>
            <a:r>
              <a:rPr lang="en-US" sz="1600" dirty="0">
                <a:solidFill>
                  <a:srgbClr val="1B8E1D"/>
                </a:solidFill>
                <a:latin typeface="Arial" panose="020B0604020202020204" pitchFamily="34" charset="0"/>
                <a:cs typeface="Arial" panose="020B0604020202020204" pitchFamily="34" charset="0"/>
              </a:rPr>
              <a:t>Efficient implementations. </a:t>
            </a:r>
            <a:r>
              <a:rPr lang="en-US" sz="1600" dirty="0"/>
              <a:t>How to choose which edge to relax?</a:t>
            </a:r>
          </a:p>
          <a:p>
            <a:pPr indent="-285750">
              <a:spcBef>
                <a:spcPts val="400"/>
              </a:spcBef>
              <a:spcAft>
                <a:spcPts val="400"/>
              </a:spcAft>
              <a:buClr>
                <a:schemeClr val="accent6"/>
              </a:buClr>
              <a:buFont typeface="Wingdings" pitchFamily="2" charset="2"/>
              <a:buChar char="§"/>
            </a:pPr>
            <a:r>
              <a:rPr lang="en-US" sz="1600" dirty="0">
                <a:latin typeface="Arial" panose="020B0604020202020204" pitchFamily="34" charset="0"/>
                <a:cs typeface="Arial" panose="020B0604020202020204" pitchFamily="34" charset="0"/>
              </a:rPr>
              <a:t>Ex 1. Dijkstra’s algorithm. (</a:t>
            </a:r>
            <a:r>
              <a:rPr lang="en-US" sz="1600" dirty="0">
                <a:solidFill>
                  <a:srgbClr val="C00000"/>
                </a:solidFill>
                <a:latin typeface="Arial" panose="020B0604020202020204" pitchFamily="34" charset="0"/>
                <a:cs typeface="Arial" panose="020B0604020202020204" pitchFamily="34" charset="0"/>
              </a:rPr>
              <a:t>no negative weights</a:t>
            </a:r>
            <a:r>
              <a:rPr lang="en-US" sz="1600" dirty="0">
                <a:latin typeface="Arial" panose="020B0604020202020204" pitchFamily="34" charset="0"/>
                <a:cs typeface="Arial" panose="020B0604020202020204" pitchFamily="34" charset="0"/>
              </a:rPr>
              <a:t>). </a:t>
            </a:r>
          </a:p>
          <a:p>
            <a:pPr indent="-285750">
              <a:spcBef>
                <a:spcPts val="400"/>
              </a:spcBef>
              <a:spcAft>
                <a:spcPts val="400"/>
              </a:spcAft>
              <a:buClr>
                <a:schemeClr val="accent6"/>
              </a:buClr>
              <a:buFont typeface="Wingdings" pitchFamily="2" charset="2"/>
              <a:buChar char="§"/>
            </a:pPr>
            <a:r>
              <a:rPr lang="en-US" sz="1600" dirty="0">
                <a:latin typeface="Arial" panose="020B0604020202020204" pitchFamily="34" charset="0"/>
                <a:cs typeface="Arial" panose="020B0604020202020204" pitchFamily="34" charset="0"/>
              </a:rPr>
              <a:t>Ex 2. Bellman–Ford algorithm. (</a:t>
            </a:r>
            <a:r>
              <a:rPr lang="en-US" sz="1600" dirty="0">
                <a:solidFill>
                  <a:srgbClr val="C00000"/>
                </a:solidFill>
                <a:latin typeface="Arial" panose="020B0604020202020204" pitchFamily="34" charset="0"/>
                <a:cs typeface="Arial" panose="020B0604020202020204" pitchFamily="34" charset="0"/>
              </a:rPr>
              <a:t>negative weights, can detect negative cycles</a:t>
            </a:r>
            <a:r>
              <a:rPr lang="en-US" sz="1600" dirty="0">
                <a:latin typeface="Arial" panose="020B0604020202020204" pitchFamily="34" charset="0"/>
                <a:cs typeface="Arial" panose="020B0604020202020204" pitchFamily="34" charset="0"/>
              </a:rPr>
              <a:t>). </a:t>
            </a:r>
          </a:p>
          <a:p>
            <a:pPr indent="-285750">
              <a:spcBef>
                <a:spcPts val="400"/>
              </a:spcBef>
              <a:spcAft>
                <a:spcPts val="400"/>
              </a:spcAft>
              <a:buClr>
                <a:schemeClr val="accent6"/>
              </a:buClr>
              <a:buFont typeface="Wingdings" pitchFamily="2" charset="2"/>
              <a:buChar char="§"/>
            </a:pPr>
            <a:r>
              <a:rPr lang="en-US" sz="1600" dirty="0">
                <a:latin typeface="Arial" panose="020B0604020202020204" pitchFamily="34" charset="0"/>
                <a:cs typeface="Arial" panose="020B0604020202020204" pitchFamily="34" charset="0"/>
              </a:rPr>
              <a:t>Ex 3. Topological sort. (</a:t>
            </a:r>
            <a:r>
              <a:rPr lang="en-US" sz="1600" dirty="0">
                <a:solidFill>
                  <a:srgbClr val="C00000"/>
                </a:solidFill>
                <a:latin typeface="Arial" panose="020B0604020202020204" pitchFamily="34" charset="0"/>
                <a:cs typeface="Arial" panose="020B0604020202020204" pitchFamily="34" charset="0"/>
              </a:rPr>
              <a:t>DAG with no directed cycles</a:t>
            </a:r>
            <a:r>
              <a:rPr lang="en-US" sz="1600" dirty="0">
                <a:latin typeface="Arial" panose="020B0604020202020204" pitchFamily="34" charset="0"/>
                <a:cs typeface="Arial" panose="020B0604020202020204" pitchFamily="34" charset="0"/>
              </a:rPr>
              <a:t>)</a:t>
            </a:r>
          </a:p>
        </p:txBody>
      </p:sp>
      <p:cxnSp>
        <p:nvCxnSpPr>
          <p:cNvPr id="10" name="Straight Connector 9">
            <a:extLst>
              <a:ext uri="{FF2B5EF4-FFF2-40B4-BE49-F238E27FC236}">
                <a16:creationId xmlns:a16="http://schemas.microsoft.com/office/drawing/2014/main" id="{125C1346-3A42-474B-BD38-93D1E7FCFDF5}"/>
              </a:ext>
            </a:extLst>
          </p:cNvPr>
          <p:cNvCxnSpPr>
            <a:cxnSpLocks/>
          </p:cNvCxnSpPr>
          <p:nvPr/>
        </p:nvCxnSpPr>
        <p:spPr>
          <a:xfrm>
            <a:off x="2661846" y="1632874"/>
            <a:ext cx="4346366" cy="0"/>
          </a:xfrm>
          <a:prstGeom prst="line">
            <a:avLst/>
          </a:prstGeom>
          <a:ln w="12700">
            <a:solidFill>
              <a:schemeClr val="tx1"/>
            </a:solidFill>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B3DAA9C-CF0B-7147-9516-FA43152E2EFF}"/>
              </a:ext>
            </a:extLst>
          </p:cNvPr>
          <p:cNvCxnSpPr>
            <a:cxnSpLocks/>
          </p:cNvCxnSpPr>
          <p:nvPr/>
        </p:nvCxnSpPr>
        <p:spPr>
          <a:xfrm>
            <a:off x="2661846" y="3293195"/>
            <a:ext cx="4346366" cy="0"/>
          </a:xfrm>
          <a:prstGeom prst="line">
            <a:avLst/>
          </a:prstGeom>
          <a:ln w="12700">
            <a:solidFill>
              <a:schemeClr val="tx1"/>
            </a:solidFill>
          </a:ln>
          <a:effectLst/>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2DB57177-5C79-97AD-5863-E4554B109C32}"/>
              </a:ext>
            </a:extLst>
          </p:cNvPr>
          <p:cNvCxnSpPr>
            <a:cxnSpLocks/>
          </p:cNvCxnSpPr>
          <p:nvPr/>
        </p:nvCxnSpPr>
        <p:spPr>
          <a:xfrm>
            <a:off x="2661846" y="1322170"/>
            <a:ext cx="4346366" cy="0"/>
          </a:xfrm>
          <a:prstGeom prst="line">
            <a:avLst/>
          </a:prstGeom>
          <a:ln w="12700">
            <a:solidFill>
              <a:schemeClr val="tx1"/>
            </a:solidFill>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834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dissolv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dissolve">
                                      <p:cBhvr>
                                        <p:cTn id="26" dur="500"/>
                                        <p:tgtEl>
                                          <p:spTgt spid="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dissolve">
                                      <p:cBhvr>
                                        <p:cTn id="31" dur="5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dissolve">
                                      <p:cBhvr>
                                        <p:cTn id="36" dur="500"/>
                                        <p:tgtEl>
                                          <p:spTgt spid="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Effect transition="in" filter="dissolve">
                                      <p:cBhvr>
                                        <p:cTn id="41" dur="500"/>
                                        <p:tgtEl>
                                          <p:spTgt spid="9">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9">
                                            <p:txEl>
                                              <p:pRg st="5" end="5"/>
                                            </p:txEl>
                                          </p:spTgt>
                                        </p:tgtEl>
                                        <p:attrNameLst>
                                          <p:attrName>style.visibility</p:attrName>
                                        </p:attrNameLst>
                                      </p:cBhvr>
                                      <p:to>
                                        <p:strVal val="visible"/>
                                      </p:to>
                                    </p:set>
                                    <p:animEffect transition="in" filter="dissolve">
                                      <p:cBhvr>
                                        <p:cTn id="46" dur="500"/>
                                        <p:tgtEl>
                                          <p:spTgt spid="9">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9">
                                            <p:txEl>
                                              <p:pRg st="6" end="6"/>
                                            </p:txEl>
                                          </p:spTgt>
                                        </p:tgtEl>
                                        <p:attrNameLst>
                                          <p:attrName>style.visibility</p:attrName>
                                        </p:attrNameLst>
                                      </p:cBhvr>
                                      <p:to>
                                        <p:strVal val="visible"/>
                                      </p:to>
                                    </p:set>
                                    <p:animEffect transition="in" filter="dissolve">
                                      <p:cBhvr>
                                        <p:cTn id="51" dur="500"/>
                                        <p:tgtEl>
                                          <p:spTgt spid="9">
                                            <p:txEl>
                                              <p:pRg st="6" end="6"/>
                                            </p:txEl>
                                          </p:spTgt>
                                        </p:tgtEl>
                                      </p:cBhvr>
                                    </p:animEffect>
                                  </p:childTnLst>
                                </p:cTn>
                              </p:par>
                              <p:par>
                                <p:cTn id="52" presetID="9" presetClass="entr" presetSubtype="0" fill="hold" nodeType="withEffect">
                                  <p:stCondLst>
                                    <p:cond delay="0"/>
                                  </p:stCondLst>
                                  <p:childTnLst>
                                    <p:set>
                                      <p:cBhvr>
                                        <p:cTn id="53" dur="1" fill="hold">
                                          <p:stCondLst>
                                            <p:cond delay="0"/>
                                          </p:stCondLst>
                                        </p:cTn>
                                        <p:tgtEl>
                                          <p:spTgt spid="9">
                                            <p:txEl>
                                              <p:pRg st="7" end="7"/>
                                            </p:txEl>
                                          </p:spTgt>
                                        </p:tgtEl>
                                        <p:attrNameLst>
                                          <p:attrName>style.visibility</p:attrName>
                                        </p:attrNameLst>
                                      </p:cBhvr>
                                      <p:to>
                                        <p:strVal val="visible"/>
                                      </p:to>
                                    </p:set>
                                    <p:animEffect transition="in" filter="dissolve">
                                      <p:cBhvr>
                                        <p:cTn id="54" dur="500"/>
                                        <p:tgtEl>
                                          <p:spTgt spid="9">
                                            <p:txEl>
                                              <p:pRg st="7" end="7"/>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Effect transition="in" filter="dissolve">
                                      <p:cBhvr>
                                        <p:cTn id="57" dur="500"/>
                                        <p:tgtEl>
                                          <p:spTgt spid="9">
                                            <p:txEl>
                                              <p:pRg st="8" end="8"/>
                                            </p:txEl>
                                          </p:spTgt>
                                        </p:tgtEl>
                                      </p:cBhvr>
                                    </p:animEffect>
                                  </p:childTnLst>
                                </p:cTn>
                              </p:par>
                              <p:par>
                                <p:cTn id="58" presetID="9" presetClass="entr" presetSubtype="0"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dissolve">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BC66-97A0-2F63-D8D7-2297C0DF161F}"/>
              </a:ext>
            </a:extLst>
          </p:cNvPr>
          <p:cNvSpPr>
            <a:spLocks noGrp="1"/>
          </p:cNvSpPr>
          <p:nvPr>
            <p:ph type="title"/>
          </p:nvPr>
        </p:nvSpPr>
        <p:spPr/>
        <p:txBody>
          <a:bodyPr>
            <a:normAutofit fontScale="90000"/>
          </a:bodyPr>
          <a:lstStyle/>
          <a:p>
            <a:r>
              <a:rPr lang="en-GB" dirty="0"/>
              <a:t>Example 1: Increase weight of every edge by a constant?</a:t>
            </a:r>
            <a:endParaRPr lang="en-SE" dirty="0"/>
          </a:p>
        </p:txBody>
      </p:sp>
      <p:sp>
        <p:nvSpPr>
          <p:cNvPr id="3" name="Content Placeholder 2">
            <a:extLst>
              <a:ext uri="{FF2B5EF4-FFF2-40B4-BE49-F238E27FC236}">
                <a16:creationId xmlns:a16="http://schemas.microsoft.com/office/drawing/2014/main" id="{CE13DDB0-2A4B-0AB0-AC2D-BC6FFEFAA6E8}"/>
              </a:ext>
            </a:extLst>
          </p:cNvPr>
          <p:cNvSpPr>
            <a:spLocks noGrp="1"/>
          </p:cNvSpPr>
          <p:nvPr>
            <p:ph idx="1"/>
          </p:nvPr>
        </p:nvSpPr>
        <p:spPr>
          <a:xfrm>
            <a:off x="457200" y="1488230"/>
            <a:ext cx="8229600" cy="2991918"/>
          </a:xfrm>
        </p:spPr>
        <p:txBody>
          <a:bodyPr>
            <a:normAutofit fontScale="77500" lnSpcReduction="20000"/>
          </a:bodyPr>
          <a:lstStyle/>
          <a:p>
            <a:r>
              <a:rPr lang="en-GB" dirty="0"/>
              <a:t>True or False: In a weighted graph, assume that the shortest path from source s to destination t is correctly calculated using a shortest path algorithm. If we increase weight of every edge by a constant, the shortest path always remains same.</a:t>
            </a:r>
          </a:p>
          <a:p>
            <a:r>
              <a:rPr lang="en-GB" dirty="0"/>
              <a:t>False. See the following counterexample. There are 4 edges </a:t>
            </a:r>
            <a:r>
              <a:rPr lang="en-GB" dirty="0" err="1"/>
              <a:t>sa</a:t>
            </a:r>
            <a:r>
              <a:rPr lang="en-GB" dirty="0"/>
              <a:t>, ab, </a:t>
            </a:r>
            <a:r>
              <a:rPr lang="en-GB" dirty="0" err="1"/>
              <a:t>bt</a:t>
            </a:r>
            <a:r>
              <a:rPr lang="en-GB" dirty="0"/>
              <a:t> and </a:t>
            </a:r>
            <a:r>
              <a:rPr lang="en-GB" dirty="0" err="1"/>
              <a:t>st</a:t>
            </a:r>
            <a:r>
              <a:rPr lang="en-GB" dirty="0"/>
              <a:t> with weights 1, 1, 1 and 4 respectively. The shortest path from s to t is </a:t>
            </a:r>
            <a:r>
              <a:rPr lang="en-GB" dirty="0" err="1"/>
              <a:t>sabt</a:t>
            </a:r>
            <a:r>
              <a:rPr lang="en-GB" dirty="0"/>
              <a:t> with cost 3. If we increase weight of every edge by 1, the shortest path changes to </a:t>
            </a:r>
            <a:r>
              <a:rPr lang="en-GB" dirty="0" err="1"/>
              <a:t>st</a:t>
            </a:r>
            <a:r>
              <a:rPr lang="en-GB" dirty="0"/>
              <a:t> with cost 5.</a:t>
            </a:r>
          </a:p>
          <a:p>
            <a:r>
              <a:rPr lang="en-GB" dirty="0"/>
              <a:t>Similarly for negative weight edges. There are 4 edges </a:t>
            </a:r>
            <a:r>
              <a:rPr lang="en-GB" dirty="0" err="1"/>
              <a:t>sa</a:t>
            </a:r>
            <a:r>
              <a:rPr lang="en-GB" dirty="0"/>
              <a:t>, ab, </a:t>
            </a:r>
            <a:r>
              <a:rPr lang="en-GB" dirty="0" err="1"/>
              <a:t>bt</a:t>
            </a:r>
            <a:r>
              <a:rPr lang="en-GB" dirty="0"/>
              <a:t> and </a:t>
            </a:r>
            <a:r>
              <a:rPr lang="en-GB" dirty="0" err="1"/>
              <a:t>st</a:t>
            </a:r>
            <a:r>
              <a:rPr lang="en-GB" dirty="0"/>
              <a:t> with weights -1, -1, -1 and -2 respectively. The shortest path from s to t is </a:t>
            </a:r>
            <a:r>
              <a:rPr lang="en-GB" dirty="0" err="1"/>
              <a:t>sabt</a:t>
            </a:r>
            <a:r>
              <a:rPr lang="en-GB" dirty="0"/>
              <a:t> with cost -3. If we increase weight of every edge by 1, the shortest path changes to </a:t>
            </a:r>
            <a:r>
              <a:rPr lang="en-GB" dirty="0" err="1"/>
              <a:t>st</a:t>
            </a:r>
            <a:r>
              <a:rPr lang="en-GB" dirty="0"/>
              <a:t> with cost -1.</a:t>
            </a:r>
          </a:p>
          <a:p>
            <a:endParaRPr lang="en-GB" dirty="0"/>
          </a:p>
          <a:p>
            <a:endParaRPr lang="en-GB" dirty="0"/>
          </a:p>
          <a:p>
            <a:endParaRPr lang="en-SE" dirty="0"/>
          </a:p>
        </p:txBody>
      </p:sp>
      <p:sp>
        <p:nvSpPr>
          <p:cNvPr id="4" name="Oval 3">
            <a:extLst>
              <a:ext uri="{FF2B5EF4-FFF2-40B4-BE49-F238E27FC236}">
                <a16:creationId xmlns:a16="http://schemas.microsoft.com/office/drawing/2014/main" id="{4748B5DD-B425-9969-F9BB-BF101A51AE1C}"/>
              </a:ext>
            </a:extLst>
          </p:cNvPr>
          <p:cNvSpPr/>
          <p:nvPr/>
        </p:nvSpPr>
        <p:spPr>
          <a:xfrm>
            <a:off x="1643027" y="4601522"/>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a</a:t>
            </a:r>
            <a:endParaRPr lang="en-US"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E9C0D80F-787D-1A29-4674-755083144546}"/>
              </a:ext>
            </a:extLst>
          </p:cNvPr>
          <p:cNvCxnSpPr>
            <a:cxnSpLocks/>
            <a:stCxn id="4" idx="2"/>
          </p:cNvCxnSpPr>
          <p:nvPr/>
        </p:nvCxnSpPr>
        <p:spPr>
          <a:xfrm flipH="1">
            <a:off x="1062061" y="4844904"/>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49B64988-D932-88D8-CFC1-DAE47BB7CC3E}"/>
              </a:ext>
            </a:extLst>
          </p:cNvPr>
          <p:cNvSpPr/>
          <p:nvPr/>
        </p:nvSpPr>
        <p:spPr>
          <a:xfrm>
            <a:off x="595753" y="4596820"/>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s</a:t>
            </a:r>
            <a:endParaRPr lang="en-US" dirty="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C29A8380-77B8-098E-C451-DE1A7B549B23}"/>
              </a:ext>
            </a:extLst>
          </p:cNvPr>
          <p:cNvSpPr/>
          <p:nvPr/>
        </p:nvSpPr>
        <p:spPr>
          <a:xfrm>
            <a:off x="2690301" y="4601522"/>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b</a:t>
            </a:r>
            <a:endParaRPr lang="en-US" dirty="0">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BA46C9CE-AF00-4C2E-F16B-89D7A64AF93D}"/>
              </a:ext>
            </a:extLst>
          </p:cNvPr>
          <p:cNvSpPr/>
          <p:nvPr/>
        </p:nvSpPr>
        <p:spPr>
          <a:xfrm>
            <a:off x="3751178" y="4601522"/>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t</a:t>
            </a:r>
            <a:endParaRPr lang="en-US" dirty="0">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01ED2BCC-6160-B42E-578B-A2CB601CDE67}"/>
              </a:ext>
            </a:extLst>
          </p:cNvPr>
          <p:cNvCxnSpPr>
            <a:cxnSpLocks/>
          </p:cNvCxnSpPr>
          <p:nvPr/>
        </p:nvCxnSpPr>
        <p:spPr>
          <a:xfrm flipH="1">
            <a:off x="2109335" y="4846295"/>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0584233D-9397-711F-4551-01CC9647DE96}"/>
              </a:ext>
            </a:extLst>
          </p:cNvPr>
          <p:cNvCxnSpPr>
            <a:cxnSpLocks/>
          </p:cNvCxnSpPr>
          <p:nvPr/>
        </p:nvCxnSpPr>
        <p:spPr>
          <a:xfrm flipH="1">
            <a:off x="3170212" y="4849077"/>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3" name="Connector: Curved 32">
            <a:extLst>
              <a:ext uri="{FF2B5EF4-FFF2-40B4-BE49-F238E27FC236}">
                <a16:creationId xmlns:a16="http://schemas.microsoft.com/office/drawing/2014/main" id="{561243BD-3AA5-5C9F-B80F-D90D4E28EA72}"/>
              </a:ext>
            </a:extLst>
          </p:cNvPr>
          <p:cNvCxnSpPr>
            <a:stCxn id="8" idx="4"/>
            <a:endCxn id="28" idx="4"/>
          </p:cNvCxnSpPr>
          <p:nvPr/>
        </p:nvCxnSpPr>
        <p:spPr>
          <a:xfrm rot="16200000" flipH="1">
            <a:off x="2404268" y="3508221"/>
            <a:ext cx="4702" cy="3155425"/>
          </a:xfrm>
          <a:prstGeom prst="curvedConnector3">
            <a:avLst>
              <a:gd name="adj1" fmla="val 8202935"/>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DDD79A3B-0250-01BF-F19F-D1E2F750032B}"/>
              </a:ext>
            </a:extLst>
          </p:cNvPr>
          <p:cNvSpPr txBox="1"/>
          <p:nvPr/>
        </p:nvSpPr>
        <p:spPr>
          <a:xfrm>
            <a:off x="1144652" y="4479745"/>
            <a:ext cx="370114" cy="369332"/>
          </a:xfrm>
          <a:prstGeom prst="rect">
            <a:avLst/>
          </a:prstGeom>
          <a:noFill/>
        </p:spPr>
        <p:txBody>
          <a:bodyPr wrap="square">
            <a:spAutoFit/>
          </a:bodyPr>
          <a:lstStyle/>
          <a:p>
            <a:r>
              <a:rPr lang="en-GB" dirty="0"/>
              <a:t> 1</a:t>
            </a:r>
            <a:endParaRPr lang="en-SE" dirty="0"/>
          </a:p>
        </p:txBody>
      </p:sp>
      <p:sp>
        <p:nvSpPr>
          <p:cNvPr id="37" name="TextBox 36">
            <a:extLst>
              <a:ext uri="{FF2B5EF4-FFF2-40B4-BE49-F238E27FC236}">
                <a16:creationId xmlns:a16="http://schemas.microsoft.com/office/drawing/2014/main" id="{007DB0AE-3B2F-AE9B-E539-2158292D9F84}"/>
              </a:ext>
            </a:extLst>
          </p:cNvPr>
          <p:cNvSpPr txBox="1"/>
          <p:nvPr/>
        </p:nvSpPr>
        <p:spPr>
          <a:xfrm>
            <a:off x="2167478" y="4479745"/>
            <a:ext cx="370114" cy="369332"/>
          </a:xfrm>
          <a:prstGeom prst="rect">
            <a:avLst/>
          </a:prstGeom>
          <a:noFill/>
        </p:spPr>
        <p:txBody>
          <a:bodyPr wrap="square">
            <a:spAutoFit/>
          </a:bodyPr>
          <a:lstStyle/>
          <a:p>
            <a:r>
              <a:rPr lang="en-GB" dirty="0"/>
              <a:t> 1</a:t>
            </a:r>
            <a:endParaRPr lang="en-SE" dirty="0"/>
          </a:p>
        </p:txBody>
      </p:sp>
      <p:sp>
        <p:nvSpPr>
          <p:cNvPr id="38" name="TextBox 37">
            <a:extLst>
              <a:ext uri="{FF2B5EF4-FFF2-40B4-BE49-F238E27FC236}">
                <a16:creationId xmlns:a16="http://schemas.microsoft.com/office/drawing/2014/main" id="{46AC88A5-4995-199A-3647-4FAF36ADBE3F}"/>
              </a:ext>
            </a:extLst>
          </p:cNvPr>
          <p:cNvSpPr txBox="1"/>
          <p:nvPr/>
        </p:nvSpPr>
        <p:spPr>
          <a:xfrm>
            <a:off x="3204706" y="4507204"/>
            <a:ext cx="370114" cy="369332"/>
          </a:xfrm>
          <a:prstGeom prst="rect">
            <a:avLst/>
          </a:prstGeom>
          <a:noFill/>
        </p:spPr>
        <p:txBody>
          <a:bodyPr wrap="square">
            <a:spAutoFit/>
          </a:bodyPr>
          <a:lstStyle/>
          <a:p>
            <a:r>
              <a:rPr lang="en-GB" dirty="0"/>
              <a:t> 1</a:t>
            </a:r>
            <a:endParaRPr lang="en-SE" dirty="0"/>
          </a:p>
        </p:txBody>
      </p:sp>
      <p:sp>
        <p:nvSpPr>
          <p:cNvPr id="39" name="TextBox 38">
            <a:extLst>
              <a:ext uri="{FF2B5EF4-FFF2-40B4-BE49-F238E27FC236}">
                <a16:creationId xmlns:a16="http://schemas.microsoft.com/office/drawing/2014/main" id="{3F27EB7C-335B-74E3-D716-C8100185AB23}"/>
              </a:ext>
            </a:extLst>
          </p:cNvPr>
          <p:cNvSpPr txBox="1"/>
          <p:nvPr/>
        </p:nvSpPr>
        <p:spPr>
          <a:xfrm>
            <a:off x="2214761" y="5157320"/>
            <a:ext cx="370114" cy="369332"/>
          </a:xfrm>
          <a:prstGeom prst="rect">
            <a:avLst/>
          </a:prstGeom>
          <a:noFill/>
        </p:spPr>
        <p:txBody>
          <a:bodyPr wrap="square">
            <a:spAutoFit/>
          </a:bodyPr>
          <a:lstStyle/>
          <a:p>
            <a:r>
              <a:rPr lang="en-GB" dirty="0"/>
              <a:t> 4</a:t>
            </a:r>
            <a:endParaRPr lang="en-SE" dirty="0"/>
          </a:p>
        </p:txBody>
      </p:sp>
      <p:sp>
        <p:nvSpPr>
          <p:cNvPr id="5" name="Oval 4">
            <a:extLst>
              <a:ext uri="{FF2B5EF4-FFF2-40B4-BE49-F238E27FC236}">
                <a16:creationId xmlns:a16="http://schemas.microsoft.com/office/drawing/2014/main" id="{E80A7AD7-13C1-FEB8-2461-060AA99B876D}"/>
              </a:ext>
            </a:extLst>
          </p:cNvPr>
          <p:cNvSpPr/>
          <p:nvPr/>
        </p:nvSpPr>
        <p:spPr>
          <a:xfrm>
            <a:off x="5698720" y="4633154"/>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a</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DE918A2B-7C88-A356-A703-F3C55D3AD0B6}"/>
              </a:ext>
            </a:extLst>
          </p:cNvPr>
          <p:cNvCxnSpPr>
            <a:cxnSpLocks/>
            <a:stCxn id="5" idx="2"/>
          </p:cNvCxnSpPr>
          <p:nvPr/>
        </p:nvCxnSpPr>
        <p:spPr>
          <a:xfrm flipH="1">
            <a:off x="5117754" y="4876536"/>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A9B06C21-15AB-D4F9-B8DB-5BD97E1C7313}"/>
              </a:ext>
            </a:extLst>
          </p:cNvPr>
          <p:cNvSpPr/>
          <p:nvPr/>
        </p:nvSpPr>
        <p:spPr>
          <a:xfrm>
            <a:off x="4651446" y="4628452"/>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s</a:t>
            </a: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44E9A66E-CE2D-C9F6-CB1B-08146896FCB0}"/>
              </a:ext>
            </a:extLst>
          </p:cNvPr>
          <p:cNvSpPr/>
          <p:nvPr/>
        </p:nvSpPr>
        <p:spPr>
          <a:xfrm>
            <a:off x="6745994" y="4633154"/>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b</a:t>
            </a:r>
            <a:endParaRPr lang="en-US"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22C52316-6E8A-1D0C-A743-C79DCC4CD0CE}"/>
              </a:ext>
            </a:extLst>
          </p:cNvPr>
          <p:cNvSpPr/>
          <p:nvPr/>
        </p:nvSpPr>
        <p:spPr>
          <a:xfrm>
            <a:off x="7806871" y="4633154"/>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t</a:t>
            </a:r>
            <a:endParaRPr lang="en-US"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A7DA140B-5A9A-4155-95C8-9A243FE03717}"/>
              </a:ext>
            </a:extLst>
          </p:cNvPr>
          <p:cNvCxnSpPr>
            <a:cxnSpLocks/>
          </p:cNvCxnSpPr>
          <p:nvPr/>
        </p:nvCxnSpPr>
        <p:spPr>
          <a:xfrm flipH="1">
            <a:off x="6165028" y="4877927"/>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8DF2FDB-41E9-6E9E-22D3-AD881D2FC449}"/>
              </a:ext>
            </a:extLst>
          </p:cNvPr>
          <p:cNvCxnSpPr>
            <a:cxnSpLocks/>
          </p:cNvCxnSpPr>
          <p:nvPr/>
        </p:nvCxnSpPr>
        <p:spPr>
          <a:xfrm flipH="1">
            <a:off x="7225905" y="4880709"/>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4" name="Connector: Curved 13">
            <a:extLst>
              <a:ext uri="{FF2B5EF4-FFF2-40B4-BE49-F238E27FC236}">
                <a16:creationId xmlns:a16="http://schemas.microsoft.com/office/drawing/2014/main" id="{D0DB5169-2FBF-7382-714E-D84B93E4766B}"/>
              </a:ext>
            </a:extLst>
          </p:cNvPr>
          <p:cNvCxnSpPr>
            <a:stCxn id="9" idx="4"/>
            <a:endCxn id="11" idx="4"/>
          </p:cNvCxnSpPr>
          <p:nvPr/>
        </p:nvCxnSpPr>
        <p:spPr>
          <a:xfrm rot="16200000" flipH="1">
            <a:off x="6459961" y="3539853"/>
            <a:ext cx="4702" cy="3155425"/>
          </a:xfrm>
          <a:prstGeom prst="curvedConnector3">
            <a:avLst>
              <a:gd name="adj1" fmla="val 8202935"/>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A166B7AB-85B7-43B5-FE3F-48B460B63D38}"/>
              </a:ext>
            </a:extLst>
          </p:cNvPr>
          <p:cNvSpPr txBox="1"/>
          <p:nvPr/>
        </p:nvSpPr>
        <p:spPr>
          <a:xfrm>
            <a:off x="5200345" y="4511377"/>
            <a:ext cx="370114" cy="369332"/>
          </a:xfrm>
          <a:prstGeom prst="rect">
            <a:avLst/>
          </a:prstGeom>
          <a:noFill/>
        </p:spPr>
        <p:txBody>
          <a:bodyPr wrap="square">
            <a:spAutoFit/>
          </a:bodyPr>
          <a:lstStyle/>
          <a:p>
            <a:r>
              <a:rPr lang="en-GB" dirty="0"/>
              <a:t> 2</a:t>
            </a:r>
            <a:endParaRPr lang="en-SE" dirty="0"/>
          </a:p>
        </p:txBody>
      </p:sp>
      <p:sp>
        <p:nvSpPr>
          <p:cNvPr id="16" name="TextBox 15">
            <a:extLst>
              <a:ext uri="{FF2B5EF4-FFF2-40B4-BE49-F238E27FC236}">
                <a16:creationId xmlns:a16="http://schemas.microsoft.com/office/drawing/2014/main" id="{915521A4-4300-22D6-6DD9-8A382C183BE9}"/>
              </a:ext>
            </a:extLst>
          </p:cNvPr>
          <p:cNvSpPr txBox="1"/>
          <p:nvPr/>
        </p:nvSpPr>
        <p:spPr>
          <a:xfrm>
            <a:off x="6223171" y="4511377"/>
            <a:ext cx="370114" cy="369332"/>
          </a:xfrm>
          <a:prstGeom prst="rect">
            <a:avLst/>
          </a:prstGeom>
          <a:noFill/>
        </p:spPr>
        <p:txBody>
          <a:bodyPr wrap="square">
            <a:spAutoFit/>
          </a:bodyPr>
          <a:lstStyle/>
          <a:p>
            <a:r>
              <a:rPr lang="en-GB" dirty="0"/>
              <a:t> 2</a:t>
            </a:r>
            <a:endParaRPr lang="en-SE" dirty="0"/>
          </a:p>
        </p:txBody>
      </p:sp>
      <p:sp>
        <p:nvSpPr>
          <p:cNvPr id="17" name="TextBox 16">
            <a:extLst>
              <a:ext uri="{FF2B5EF4-FFF2-40B4-BE49-F238E27FC236}">
                <a16:creationId xmlns:a16="http://schemas.microsoft.com/office/drawing/2014/main" id="{F877625C-D1FA-2413-2270-D254C13D192B}"/>
              </a:ext>
            </a:extLst>
          </p:cNvPr>
          <p:cNvSpPr txBox="1"/>
          <p:nvPr/>
        </p:nvSpPr>
        <p:spPr>
          <a:xfrm>
            <a:off x="7260399" y="4538836"/>
            <a:ext cx="370114" cy="369332"/>
          </a:xfrm>
          <a:prstGeom prst="rect">
            <a:avLst/>
          </a:prstGeom>
          <a:noFill/>
        </p:spPr>
        <p:txBody>
          <a:bodyPr wrap="square">
            <a:spAutoFit/>
          </a:bodyPr>
          <a:lstStyle/>
          <a:p>
            <a:r>
              <a:rPr lang="en-GB" dirty="0"/>
              <a:t> 2</a:t>
            </a:r>
            <a:endParaRPr lang="en-SE" dirty="0"/>
          </a:p>
        </p:txBody>
      </p:sp>
      <p:sp>
        <p:nvSpPr>
          <p:cNvPr id="18" name="TextBox 17">
            <a:extLst>
              <a:ext uri="{FF2B5EF4-FFF2-40B4-BE49-F238E27FC236}">
                <a16:creationId xmlns:a16="http://schemas.microsoft.com/office/drawing/2014/main" id="{330BE0F7-4CD8-97A3-A6CB-6B21149B940B}"/>
              </a:ext>
            </a:extLst>
          </p:cNvPr>
          <p:cNvSpPr txBox="1"/>
          <p:nvPr/>
        </p:nvSpPr>
        <p:spPr>
          <a:xfrm>
            <a:off x="6270454" y="5188952"/>
            <a:ext cx="370114" cy="369332"/>
          </a:xfrm>
          <a:prstGeom prst="rect">
            <a:avLst/>
          </a:prstGeom>
          <a:noFill/>
        </p:spPr>
        <p:txBody>
          <a:bodyPr wrap="square">
            <a:spAutoFit/>
          </a:bodyPr>
          <a:lstStyle/>
          <a:p>
            <a:r>
              <a:rPr lang="en-GB" dirty="0"/>
              <a:t> 5</a:t>
            </a:r>
            <a:endParaRPr lang="en-SE" dirty="0"/>
          </a:p>
        </p:txBody>
      </p:sp>
      <p:sp>
        <p:nvSpPr>
          <p:cNvPr id="19" name="Oval 18">
            <a:extLst>
              <a:ext uri="{FF2B5EF4-FFF2-40B4-BE49-F238E27FC236}">
                <a16:creationId xmlns:a16="http://schemas.microsoft.com/office/drawing/2014/main" id="{7FA09535-1E77-B73F-F258-7331139AB9EB}"/>
              </a:ext>
            </a:extLst>
          </p:cNvPr>
          <p:cNvSpPr/>
          <p:nvPr/>
        </p:nvSpPr>
        <p:spPr>
          <a:xfrm>
            <a:off x="1643027" y="5911130"/>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a</a:t>
            </a:r>
            <a:endParaRPr lang="en-US" dirty="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B994F2C3-D4E2-2A02-43F0-F9880DC80BF8}"/>
              </a:ext>
            </a:extLst>
          </p:cNvPr>
          <p:cNvCxnSpPr>
            <a:cxnSpLocks/>
            <a:stCxn id="19" idx="2"/>
          </p:cNvCxnSpPr>
          <p:nvPr/>
        </p:nvCxnSpPr>
        <p:spPr>
          <a:xfrm flipH="1">
            <a:off x="1062061" y="6154512"/>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8357BE52-A7C2-1DDD-F479-F8D754523C11}"/>
              </a:ext>
            </a:extLst>
          </p:cNvPr>
          <p:cNvSpPr/>
          <p:nvPr/>
        </p:nvSpPr>
        <p:spPr>
          <a:xfrm>
            <a:off x="595753" y="5906428"/>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s</a:t>
            </a:r>
            <a:endParaRPr lang="en-US" dirty="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F6AA01B2-A673-29CD-B8E7-BAE7FAC4BCF5}"/>
              </a:ext>
            </a:extLst>
          </p:cNvPr>
          <p:cNvSpPr/>
          <p:nvPr/>
        </p:nvSpPr>
        <p:spPr>
          <a:xfrm>
            <a:off x="2690301" y="5911130"/>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b</a:t>
            </a:r>
            <a:endParaRPr lang="en-US" dirty="0">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0441ED0A-7A92-E65F-1EFF-B0D465575492}"/>
              </a:ext>
            </a:extLst>
          </p:cNvPr>
          <p:cNvSpPr/>
          <p:nvPr/>
        </p:nvSpPr>
        <p:spPr>
          <a:xfrm>
            <a:off x="3751178" y="5911130"/>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t</a:t>
            </a:r>
            <a:endParaRPr lang="en-US" dirty="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EF868F06-9831-6A2C-BB59-6873C87A90C0}"/>
              </a:ext>
            </a:extLst>
          </p:cNvPr>
          <p:cNvCxnSpPr>
            <a:cxnSpLocks/>
          </p:cNvCxnSpPr>
          <p:nvPr/>
        </p:nvCxnSpPr>
        <p:spPr>
          <a:xfrm flipH="1">
            <a:off x="2109335" y="6155903"/>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20FAAEB3-67D4-7EC3-718A-4711AF269943}"/>
              </a:ext>
            </a:extLst>
          </p:cNvPr>
          <p:cNvCxnSpPr>
            <a:cxnSpLocks/>
          </p:cNvCxnSpPr>
          <p:nvPr/>
        </p:nvCxnSpPr>
        <p:spPr>
          <a:xfrm flipH="1">
            <a:off x="3170212" y="6158685"/>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6" name="Connector: Curved 25">
            <a:extLst>
              <a:ext uri="{FF2B5EF4-FFF2-40B4-BE49-F238E27FC236}">
                <a16:creationId xmlns:a16="http://schemas.microsoft.com/office/drawing/2014/main" id="{0F456996-B22E-B834-1B51-C121D3DB8DB1}"/>
              </a:ext>
            </a:extLst>
          </p:cNvPr>
          <p:cNvCxnSpPr>
            <a:stCxn id="21" idx="4"/>
            <a:endCxn id="23" idx="4"/>
          </p:cNvCxnSpPr>
          <p:nvPr/>
        </p:nvCxnSpPr>
        <p:spPr>
          <a:xfrm rot="16200000" flipH="1">
            <a:off x="2404268" y="4817829"/>
            <a:ext cx="4702" cy="3155425"/>
          </a:xfrm>
          <a:prstGeom prst="curvedConnector3">
            <a:avLst>
              <a:gd name="adj1" fmla="val 8202935"/>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F9E13E26-971E-E75D-94B1-1D1B773AFC16}"/>
              </a:ext>
            </a:extLst>
          </p:cNvPr>
          <p:cNvSpPr txBox="1"/>
          <p:nvPr/>
        </p:nvSpPr>
        <p:spPr>
          <a:xfrm>
            <a:off x="1144652" y="5835998"/>
            <a:ext cx="450278" cy="369332"/>
          </a:xfrm>
          <a:prstGeom prst="rect">
            <a:avLst/>
          </a:prstGeom>
          <a:noFill/>
        </p:spPr>
        <p:txBody>
          <a:bodyPr wrap="square">
            <a:spAutoFit/>
          </a:bodyPr>
          <a:lstStyle/>
          <a:p>
            <a:r>
              <a:rPr lang="en-GB" dirty="0"/>
              <a:t>- 1</a:t>
            </a:r>
            <a:endParaRPr lang="en-SE" dirty="0"/>
          </a:p>
        </p:txBody>
      </p:sp>
      <p:sp>
        <p:nvSpPr>
          <p:cNvPr id="40" name="TextBox 39">
            <a:extLst>
              <a:ext uri="{FF2B5EF4-FFF2-40B4-BE49-F238E27FC236}">
                <a16:creationId xmlns:a16="http://schemas.microsoft.com/office/drawing/2014/main" id="{75778A83-2379-C33C-1833-5D82CE0031EE}"/>
              </a:ext>
            </a:extLst>
          </p:cNvPr>
          <p:cNvSpPr txBox="1"/>
          <p:nvPr/>
        </p:nvSpPr>
        <p:spPr>
          <a:xfrm>
            <a:off x="2168849" y="6438935"/>
            <a:ext cx="475540" cy="369332"/>
          </a:xfrm>
          <a:prstGeom prst="rect">
            <a:avLst/>
          </a:prstGeom>
          <a:noFill/>
        </p:spPr>
        <p:txBody>
          <a:bodyPr wrap="square">
            <a:spAutoFit/>
          </a:bodyPr>
          <a:lstStyle/>
          <a:p>
            <a:r>
              <a:rPr lang="en-GB" dirty="0"/>
              <a:t> -2</a:t>
            </a:r>
            <a:endParaRPr lang="en-SE" dirty="0"/>
          </a:p>
        </p:txBody>
      </p:sp>
      <p:sp>
        <p:nvSpPr>
          <p:cNvPr id="41" name="Oval 40">
            <a:extLst>
              <a:ext uri="{FF2B5EF4-FFF2-40B4-BE49-F238E27FC236}">
                <a16:creationId xmlns:a16="http://schemas.microsoft.com/office/drawing/2014/main" id="{DC6840C5-8155-E1D2-9D2B-0C8FB730A7ED}"/>
              </a:ext>
            </a:extLst>
          </p:cNvPr>
          <p:cNvSpPr/>
          <p:nvPr/>
        </p:nvSpPr>
        <p:spPr>
          <a:xfrm>
            <a:off x="5698720" y="5942762"/>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a</a:t>
            </a:r>
            <a:endParaRPr lang="en-US" dirty="0">
              <a:latin typeface="Arial" panose="020B0604020202020204" pitchFamily="34" charset="0"/>
              <a:cs typeface="Arial" panose="020B0604020202020204" pitchFamily="34" charset="0"/>
            </a:endParaRPr>
          </a:p>
        </p:txBody>
      </p:sp>
      <p:cxnSp>
        <p:nvCxnSpPr>
          <p:cNvPr id="42" name="Straight Connector 41">
            <a:extLst>
              <a:ext uri="{FF2B5EF4-FFF2-40B4-BE49-F238E27FC236}">
                <a16:creationId xmlns:a16="http://schemas.microsoft.com/office/drawing/2014/main" id="{3A9B1516-9269-B7B9-98F1-E92C51C3735C}"/>
              </a:ext>
            </a:extLst>
          </p:cNvPr>
          <p:cNvCxnSpPr>
            <a:cxnSpLocks/>
            <a:stCxn id="41" idx="2"/>
          </p:cNvCxnSpPr>
          <p:nvPr/>
        </p:nvCxnSpPr>
        <p:spPr>
          <a:xfrm flipH="1">
            <a:off x="5117754" y="6186144"/>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43" name="Oval 42">
            <a:extLst>
              <a:ext uri="{FF2B5EF4-FFF2-40B4-BE49-F238E27FC236}">
                <a16:creationId xmlns:a16="http://schemas.microsoft.com/office/drawing/2014/main" id="{38EAFC6E-F45E-E078-B17F-BBFC4006368B}"/>
              </a:ext>
            </a:extLst>
          </p:cNvPr>
          <p:cNvSpPr/>
          <p:nvPr/>
        </p:nvSpPr>
        <p:spPr>
          <a:xfrm>
            <a:off x="4651446" y="5938060"/>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s</a:t>
            </a:r>
            <a:endParaRPr lang="en-US" dirty="0">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DAEC2B1A-0C47-9809-45B6-1B2C3A5B935D}"/>
              </a:ext>
            </a:extLst>
          </p:cNvPr>
          <p:cNvSpPr/>
          <p:nvPr/>
        </p:nvSpPr>
        <p:spPr>
          <a:xfrm>
            <a:off x="6745994" y="5942762"/>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b</a:t>
            </a:r>
            <a:endParaRPr lang="en-US" dirty="0">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0BB187C0-AD6F-07EB-431B-FAF458D4B352}"/>
              </a:ext>
            </a:extLst>
          </p:cNvPr>
          <p:cNvSpPr/>
          <p:nvPr/>
        </p:nvSpPr>
        <p:spPr>
          <a:xfrm>
            <a:off x="7806871" y="5942762"/>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t</a:t>
            </a:r>
            <a:endParaRPr lang="en-US" dirty="0">
              <a:latin typeface="Arial" panose="020B0604020202020204" pitchFamily="34" charset="0"/>
              <a:cs typeface="Arial" panose="020B0604020202020204" pitchFamily="34" charset="0"/>
            </a:endParaRPr>
          </a:p>
        </p:txBody>
      </p:sp>
      <p:cxnSp>
        <p:nvCxnSpPr>
          <p:cNvPr id="46" name="Straight Connector 45">
            <a:extLst>
              <a:ext uri="{FF2B5EF4-FFF2-40B4-BE49-F238E27FC236}">
                <a16:creationId xmlns:a16="http://schemas.microsoft.com/office/drawing/2014/main" id="{A67BDC4E-6227-C206-4488-0D2E22E8E077}"/>
              </a:ext>
            </a:extLst>
          </p:cNvPr>
          <p:cNvCxnSpPr>
            <a:cxnSpLocks/>
          </p:cNvCxnSpPr>
          <p:nvPr/>
        </p:nvCxnSpPr>
        <p:spPr>
          <a:xfrm flipH="1">
            <a:off x="6165028" y="6187535"/>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C2CF392-4320-BC0B-00B5-C2EFC88E4386}"/>
              </a:ext>
            </a:extLst>
          </p:cNvPr>
          <p:cNvCxnSpPr>
            <a:cxnSpLocks/>
          </p:cNvCxnSpPr>
          <p:nvPr/>
        </p:nvCxnSpPr>
        <p:spPr>
          <a:xfrm flipH="1">
            <a:off x="7225905" y="6190317"/>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8" name="Connector: Curved 47">
            <a:extLst>
              <a:ext uri="{FF2B5EF4-FFF2-40B4-BE49-F238E27FC236}">
                <a16:creationId xmlns:a16="http://schemas.microsoft.com/office/drawing/2014/main" id="{53EF5195-FE29-C2AF-8AB2-A8E1A48FB762}"/>
              </a:ext>
            </a:extLst>
          </p:cNvPr>
          <p:cNvCxnSpPr>
            <a:stCxn id="43" idx="4"/>
            <a:endCxn id="45" idx="4"/>
          </p:cNvCxnSpPr>
          <p:nvPr/>
        </p:nvCxnSpPr>
        <p:spPr>
          <a:xfrm rot="16200000" flipH="1">
            <a:off x="6459961" y="4849461"/>
            <a:ext cx="4702" cy="3155425"/>
          </a:xfrm>
          <a:prstGeom prst="curvedConnector3">
            <a:avLst>
              <a:gd name="adj1" fmla="val 8202935"/>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566CA063-4091-6AF6-7F2C-82B4442D31C2}"/>
              </a:ext>
            </a:extLst>
          </p:cNvPr>
          <p:cNvSpPr txBox="1"/>
          <p:nvPr/>
        </p:nvSpPr>
        <p:spPr>
          <a:xfrm>
            <a:off x="5200345" y="5820985"/>
            <a:ext cx="370114" cy="369332"/>
          </a:xfrm>
          <a:prstGeom prst="rect">
            <a:avLst/>
          </a:prstGeom>
          <a:noFill/>
        </p:spPr>
        <p:txBody>
          <a:bodyPr wrap="square">
            <a:spAutoFit/>
          </a:bodyPr>
          <a:lstStyle/>
          <a:p>
            <a:r>
              <a:rPr lang="en-GB" dirty="0"/>
              <a:t> 0</a:t>
            </a:r>
            <a:endParaRPr lang="en-SE" dirty="0"/>
          </a:p>
        </p:txBody>
      </p:sp>
      <p:sp>
        <p:nvSpPr>
          <p:cNvPr id="50" name="TextBox 49">
            <a:extLst>
              <a:ext uri="{FF2B5EF4-FFF2-40B4-BE49-F238E27FC236}">
                <a16:creationId xmlns:a16="http://schemas.microsoft.com/office/drawing/2014/main" id="{E836DCDA-E862-7E21-ECC7-C69FE593272B}"/>
              </a:ext>
            </a:extLst>
          </p:cNvPr>
          <p:cNvSpPr txBox="1"/>
          <p:nvPr/>
        </p:nvSpPr>
        <p:spPr>
          <a:xfrm>
            <a:off x="6223171" y="5820985"/>
            <a:ext cx="370114" cy="369332"/>
          </a:xfrm>
          <a:prstGeom prst="rect">
            <a:avLst/>
          </a:prstGeom>
          <a:noFill/>
        </p:spPr>
        <p:txBody>
          <a:bodyPr wrap="square">
            <a:spAutoFit/>
          </a:bodyPr>
          <a:lstStyle/>
          <a:p>
            <a:r>
              <a:rPr lang="en-GB" dirty="0"/>
              <a:t> 0</a:t>
            </a:r>
            <a:endParaRPr lang="en-SE" dirty="0"/>
          </a:p>
        </p:txBody>
      </p:sp>
      <p:sp>
        <p:nvSpPr>
          <p:cNvPr id="51" name="TextBox 50">
            <a:extLst>
              <a:ext uri="{FF2B5EF4-FFF2-40B4-BE49-F238E27FC236}">
                <a16:creationId xmlns:a16="http://schemas.microsoft.com/office/drawing/2014/main" id="{510DBC87-EE4B-6448-FFB6-6243E072F84F}"/>
              </a:ext>
            </a:extLst>
          </p:cNvPr>
          <p:cNvSpPr txBox="1"/>
          <p:nvPr/>
        </p:nvSpPr>
        <p:spPr>
          <a:xfrm>
            <a:off x="7260399" y="5848444"/>
            <a:ext cx="370114" cy="369332"/>
          </a:xfrm>
          <a:prstGeom prst="rect">
            <a:avLst/>
          </a:prstGeom>
          <a:noFill/>
        </p:spPr>
        <p:txBody>
          <a:bodyPr wrap="square">
            <a:spAutoFit/>
          </a:bodyPr>
          <a:lstStyle/>
          <a:p>
            <a:r>
              <a:rPr lang="en-GB" dirty="0"/>
              <a:t> 0</a:t>
            </a:r>
            <a:endParaRPr lang="en-SE" dirty="0"/>
          </a:p>
        </p:txBody>
      </p:sp>
      <p:sp>
        <p:nvSpPr>
          <p:cNvPr id="52" name="TextBox 51">
            <a:extLst>
              <a:ext uri="{FF2B5EF4-FFF2-40B4-BE49-F238E27FC236}">
                <a16:creationId xmlns:a16="http://schemas.microsoft.com/office/drawing/2014/main" id="{3FB99342-BA9B-6876-6EEF-5EA8D7294254}"/>
              </a:ext>
            </a:extLst>
          </p:cNvPr>
          <p:cNvSpPr txBox="1"/>
          <p:nvPr/>
        </p:nvSpPr>
        <p:spPr>
          <a:xfrm>
            <a:off x="6270454" y="6498559"/>
            <a:ext cx="475540" cy="369332"/>
          </a:xfrm>
          <a:prstGeom prst="rect">
            <a:avLst/>
          </a:prstGeom>
          <a:noFill/>
        </p:spPr>
        <p:txBody>
          <a:bodyPr wrap="square">
            <a:spAutoFit/>
          </a:bodyPr>
          <a:lstStyle/>
          <a:p>
            <a:r>
              <a:rPr lang="en-GB" dirty="0"/>
              <a:t> -1</a:t>
            </a:r>
            <a:endParaRPr lang="en-SE" dirty="0"/>
          </a:p>
        </p:txBody>
      </p:sp>
      <p:sp>
        <p:nvSpPr>
          <p:cNvPr id="53" name="TextBox 52">
            <a:extLst>
              <a:ext uri="{FF2B5EF4-FFF2-40B4-BE49-F238E27FC236}">
                <a16:creationId xmlns:a16="http://schemas.microsoft.com/office/drawing/2014/main" id="{3F2BB412-9AA5-09C9-6421-D8C7D89735AE}"/>
              </a:ext>
            </a:extLst>
          </p:cNvPr>
          <p:cNvSpPr txBox="1"/>
          <p:nvPr/>
        </p:nvSpPr>
        <p:spPr>
          <a:xfrm>
            <a:off x="2138806" y="5835998"/>
            <a:ext cx="450278" cy="369332"/>
          </a:xfrm>
          <a:prstGeom prst="rect">
            <a:avLst/>
          </a:prstGeom>
          <a:noFill/>
        </p:spPr>
        <p:txBody>
          <a:bodyPr wrap="square">
            <a:spAutoFit/>
          </a:bodyPr>
          <a:lstStyle/>
          <a:p>
            <a:r>
              <a:rPr lang="en-GB" dirty="0"/>
              <a:t>- 1</a:t>
            </a:r>
            <a:endParaRPr lang="en-SE" dirty="0"/>
          </a:p>
        </p:txBody>
      </p:sp>
      <p:sp>
        <p:nvSpPr>
          <p:cNvPr id="54" name="TextBox 53">
            <a:extLst>
              <a:ext uri="{FF2B5EF4-FFF2-40B4-BE49-F238E27FC236}">
                <a16:creationId xmlns:a16="http://schemas.microsoft.com/office/drawing/2014/main" id="{BC909E09-4C66-1908-BDB9-1C942CD4C0F4}"/>
              </a:ext>
            </a:extLst>
          </p:cNvPr>
          <p:cNvSpPr txBox="1"/>
          <p:nvPr/>
        </p:nvSpPr>
        <p:spPr>
          <a:xfrm>
            <a:off x="3211223" y="5835998"/>
            <a:ext cx="450278" cy="369332"/>
          </a:xfrm>
          <a:prstGeom prst="rect">
            <a:avLst/>
          </a:prstGeom>
          <a:noFill/>
        </p:spPr>
        <p:txBody>
          <a:bodyPr wrap="square">
            <a:spAutoFit/>
          </a:bodyPr>
          <a:lstStyle/>
          <a:p>
            <a:r>
              <a:rPr lang="en-GB" dirty="0"/>
              <a:t>- 1</a:t>
            </a:r>
            <a:endParaRPr lang="en-SE" dirty="0"/>
          </a:p>
        </p:txBody>
      </p:sp>
      <p:cxnSp>
        <p:nvCxnSpPr>
          <p:cNvPr id="56" name="Straight Connector 55">
            <a:extLst>
              <a:ext uri="{FF2B5EF4-FFF2-40B4-BE49-F238E27FC236}">
                <a16:creationId xmlns:a16="http://schemas.microsoft.com/office/drawing/2014/main" id="{C4ED4217-FF03-A758-98B3-2C66CB772437}"/>
              </a:ext>
            </a:extLst>
          </p:cNvPr>
          <p:cNvCxnSpPr/>
          <p:nvPr/>
        </p:nvCxnSpPr>
        <p:spPr>
          <a:xfrm>
            <a:off x="595753" y="5675942"/>
            <a:ext cx="7960418" cy="7972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89652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403E0-2C69-28DA-64A5-DBCC3DE164CE}"/>
              </a:ext>
            </a:extLst>
          </p:cNvPr>
          <p:cNvSpPr>
            <a:spLocks noGrp="1"/>
          </p:cNvSpPr>
          <p:nvPr>
            <p:ph type="title"/>
          </p:nvPr>
        </p:nvSpPr>
        <p:spPr/>
        <p:txBody>
          <a:bodyPr/>
          <a:lstStyle/>
          <a:p>
            <a:r>
              <a:rPr lang="en-GB" dirty="0"/>
              <a:t>Double the original weights?</a:t>
            </a:r>
            <a:endParaRPr lang="en-SE" dirty="0"/>
          </a:p>
        </p:txBody>
      </p:sp>
      <p:sp>
        <p:nvSpPr>
          <p:cNvPr id="3" name="Content Placeholder 2">
            <a:extLst>
              <a:ext uri="{FF2B5EF4-FFF2-40B4-BE49-F238E27FC236}">
                <a16:creationId xmlns:a16="http://schemas.microsoft.com/office/drawing/2014/main" id="{CC267A8F-A807-0BC1-7E1B-4A538BDA34AB}"/>
              </a:ext>
            </a:extLst>
          </p:cNvPr>
          <p:cNvSpPr>
            <a:spLocks noGrp="1"/>
          </p:cNvSpPr>
          <p:nvPr>
            <p:ph idx="1"/>
          </p:nvPr>
        </p:nvSpPr>
        <p:spPr/>
        <p:txBody>
          <a:bodyPr/>
          <a:lstStyle/>
          <a:p>
            <a:r>
              <a:rPr lang="en-GB" dirty="0"/>
              <a:t>True or False: Is the following statement valid about shortest paths? Given a graph, suppose we have calculated shortest path from a source to all other vertices. If we modify the graph such that weights of all edges becomes double of the original weight, then the shortest path remains same, and only the total weight of path changes.</a:t>
            </a:r>
          </a:p>
          <a:p>
            <a:r>
              <a:rPr lang="en-GB" dirty="0"/>
              <a:t>True. The shortest path remains same. It is like if we change unit of distance from meter to kilo meter, the shortest paths do not change. But this does not make weights positive.</a:t>
            </a:r>
            <a:endParaRPr lang="en-SE" dirty="0"/>
          </a:p>
        </p:txBody>
      </p:sp>
    </p:spTree>
    <p:extLst>
      <p:ext uri="{BB962C8B-B14F-4D97-AF65-F5344CB8AC3E}">
        <p14:creationId xmlns:p14="http://schemas.microsoft.com/office/powerpoint/2010/main" val="24589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7790-B2EE-4A6E-713F-C4E35B7C3A8E}"/>
              </a:ext>
            </a:extLst>
          </p:cNvPr>
          <p:cNvSpPr>
            <a:spLocks noGrp="1"/>
          </p:cNvSpPr>
          <p:nvPr>
            <p:ph type="title"/>
          </p:nvPr>
        </p:nvSpPr>
        <p:spPr/>
        <p:txBody>
          <a:bodyPr>
            <a:normAutofit fontScale="90000"/>
          </a:bodyPr>
          <a:lstStyle/>
          <a:p>
            <a:r>
              <a:rPr lang="en-GB" dirty="0"/>
              <a:t>Johnson’s algorithm for All-pairs Shortest Paths</a:t>
            </a:r>
            <a:endParaRPr lang="en-SE" dirty="0"/>
          </a:p>
        </p:txBody>
      </p:sp>
      <p:sp>
        <p:nvSpPr>
          <p:cNvPr id="3" name="Content Placeholder 2">
            <a:extLst>
              <a:ext uri="{FF2B5EF4-FFF2-40B4-BE49-F238E27FC236}">
                <a16:creationId xmlns:a16="http://schemas.microsoft.com/office/drawing/2014/main" id="{8586C551-4831-0B2E-D3E9-8D6215238534}"/>
              </a:ext>
            </a:extLst>
          </p:cNvPr>
          <p:cNvSpPr>
            <a:spLocks noGrp="1"/>
          </p:cNvSpPr>
          <p:nvPr>
            <p:ph idx="1"/>
          </p:nvPr>
        </p:nvSpPr>
        <p:spPr>
          <a:xfrm>
            <a:off x="457200" y="1600200"/>
            <a:ext cx="8229600" cy="4823460"/>
          </a:xfrm>
        </p:spPr>
        <p:txBody>
          <a:bodyPr>
            <a:normAutofit fontScale="85000" lnSpcReduction="20000"/>
          </a:bodyPr>
          <a:lstStyle/>
          <a:p>
            <a:pPr algn="l" fontAlgn="base">
              <a:buFont typeface="+mj-lt"/>
              <a:buAutoNum type="arabicPeriod"/>
            </a:pPr>
            <a:r>
              <a:rPr lang="en-GB" dirty="0"/>
              <a:t>Let the given graph be G. Add a dummy source vertex d, and add edges with weight 0 from d to all vertices of G. Let the modified graph be G’. </a:t>
            </a:r>
          </a:p>
          <a:p>
            <a:pPr algn="l" fontAlgn="base">
              <a:buFont typeface="+mj-lt"/>
              <a:buAutoNum type="arabicPeriod" startAt="2"/>
            </a:pPr>
            <a:r>
              <a:rPr lang="en-GB" dirty="0"/>
              <a:t>Run Bellman-Ford algorithm on G’ with d as the source. Let the shortest distances calculated by Bellman-Ford be h[0], h[1], .. h[V-1]. If we find a negative weight cycle, then return. (We run Bellman-Ford algorithm since it can handle negative edge weights.)</a:t>
            </a:r>
          </a:p>
          <a:p>
            <a:pPr algn="l" fontAlgn="base">
              <a:buFont typeface="+mj-lt"/>
              <a:buAutoNum type="arabicPeriod" startAt="2"/>
            </a:pPr>
            <a:r>
              <a:rPr lang="en-GB" dirty="0"/>
              <a:t>Reweight the edges of the original graph. For each edge (u, v), assign the new weight as w'(u, v) = w(u, v) + h[u] – h[v], which is greater than or equal to 0.</a:t>
            </a:r>
          </a:p>
          <a:p>
            <a:pPr algn="l" fontAlgn="base">
              <a:buFont typeface="+mj-lt"/>
              <a:buAutoNum type="arabicPeriod" startAt="4"/>
            </a:pPr>
            <a:r>
              <a:rPr lang="en-GB" dirty="0"/>
              <a:t>Remove the added dummy vertex d, and run Dijkstra’s algorithm with every vertex as the source to obtain all-pairs shortest paths. Subtract h[u] – h[v] from length of each shortest path to obtain the lengths of shortest paths in the original graph.</a:t>
            </a:r>
          </a:p>
          <a:p>
            <a:pPr marL="0" indent="0" algn="l" fontAlgn="base">
              <a:buNone/>
            </a:pPr>
            <a:r>
              <a:rPr lang="en-GB" dirty="0"/>
              <a:t>Time complexity: Johnson’s algorithm uses both Dijkstra and Bellman-Ford as subroutines. The main steps in the algorithm are Bellman-Ford Algorithm called once and Dijkstra called V times. Time complexity of Bellman Ford is O(VE) and time complexity of Dijkstra is O(V log V + E). So overall time complexity is O(V</a:t>
            </a:r>
            <a:r>
              <a:rPr lang="en-GB" baseline="30000" dirty="0"/>
              <a:t>2 </a:t>
            </a:r>
            <a:r>
              <a:rPr lang="en-GB" dirty="0"/>
              <a:t>log V + VE).</a:t>
            </a:r>
            <a:endParaRPr lang="en-SE" dirty="0"/>
          </a:p>
        </p:txBody>
      </p:sp>
    </p:spTree>
    <p:extLst>
      <p:ext uri="{BB962C8B-B14F-4D97-AF65-F5344CB8AC3E}">
        <p14:creationId xmlns:p14="http://schemas.microsoft.com/office/powerpoint/2010/main" val="1313135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D8D8-AECD-E894-9A77-685940E82BB2}"/>
              </a:ext>
            </a:extLst>
          </p:cNvPr>
          <p:cNvSpPr>
            <a:spLocks noGrp="1"/>
          </p:cNvSpPr>
          <p:nvPr>
            <p:ph type="title"/>
          </p:nvPr>
        </p:nvSpPr>
        <p:spPr/>
        <p:txBody>
          <a:bodyPr/>
          <a:lstStyle/>
          <a:p>
            <a:r>
              <a:rPr lang="en-GB" dirty="0"/>
              <a:t>Johnson’s Algorithm: Proof</a:t>
            </a:r>
            <a:endParaRPr lang="en-SE" dirty="0"/>
          </a:p>
        </p:txBody>
      </p:sp>
      <p:sp>
        <p:nvSpPr>
          <p:cNvPr id="3" name="Content Placeholder 2">
            <a:extLst>
              <a:ext uri="{FF2B5EF4-FFF2-40B4-BE49-F238E27FC236}">
                <a16:creationId xmlns:a16="http://schemas.microsoft.com/office/drawing/2014/main" id="{73A4F427-923A-9811-B5F2-299947AEAE02}"/>
              </a:ext>
            </a:extLst>
          </p:cNvPr>
          <p:cNvSpPr>
            <a:spLocks noGrp="1"/>
          </p:cNvSpPr>
          <p:nvPr>
            <p:ph idx="1"/>
          </p:nvPr>
        </p:nvSpPr>
        <p:spPr>
          <a:xfrm>
            <a:off x="174532" y="1345482"/>
            <a:ext cx="6478858" cy="5447204"/>
          </a:xfrm>
        </p:spPr>
        <p:txBody>
          <a:bodyPr>
            <a:normAutofit fontScale="92500" lnSpcReduction="20000"/>
          </a:bodyPr>
          <a:lstStyle/>
          <a:p>
            <a:r>
              <a:rPr lang="en-GB" dirty="0"/>
              <a:t>The following property is always true since h[] values are the shortest distances from the dummy source code d:</a:t>
            </a:r>
          </a:p>
          <a:p>
            <a:pPr lvl="1"/>
            <a:r>
              <a:rPr lang="en-GB" dirty="0"/>
              <a:t>h[v] &lt;= h[u] + w(u, v) </a:t>
            </a:r>
          </a:p>
          <a:p>
            <a:r>
              <a:rPr lang="en-GB" dirty="0"/>
              <a:t>The property states that the shortest distance from u to v must be smaller than or equal to the shortest distance from s to u plus edge weight w(u, v). Because of this inequality, the new weights w’(u, v) = w(u, v) + h[u] – h[v] must be greater than or equal to 0. </a:t>
            </a:r>
          </a:p>
          <a:p>
            <a:r>
              <a:rPr lang="en-GB" dirty="0"/>
              <a:t>After reweighting, and all weights become non-negative, and all set of paths between any two vertices s and t is increased by the same amount, hence the shortest paths remain the same as the original graph before reweighting.</a:t>
            </a:r>
          </a:p>
          <a:p>
            <a:pPr lvl="1"/>
            <a:r>
              <a:rPr lang="en-GB" dirty="0"/>
              <a:t>Consider any path between two vertices s and t, the weight of every path is increased by h[s] – h[t], since the added h[] values for all intermediate vertices on the path from s to t cancel each other out. </a:t>
            </a:r>
          </a:p>
        </p:txBody>
      </p:sp>
      <p:grpSp>
        <p:nvGrpSpPr>
          <p:cNvPr id="4" name="Group 7">
            <a:extLst>
              <a:ext uri="{FF2B5EF4-FFF2-40B4-BE49-F238E27FC236}">
                <a16:creationId xmlns:a16="http://schemas.microsoft.com/office/drawing/2014/main" id="{84F89C5A-0F8D-F686-F5A2-51D3898EC419}"/>
              </a:ext>
            </a:extLst>
          </p:cNvPr>
          <p:cNvGrpSpPr>
            <a:grpSpLocks/>
          </p:cNvGrpSpPr>
          <p:nvPr/>
        </p:nvGrpSpPr>
        <p:grpSpPr bwMode="auto">
          <a:xfrm>
            <a:off x="6836719" y="3617543"/>
            <a:ext cx="533400" cy="533400"/>
            <a:chOff x="1824" y="2736"/>
            <a:chExt cx="336" cy="336"/>
          </a:xfrm>
        </p:grpSpPr>
        <p:sp>
          <p:nvSpPr>
            <p:cNvPr id="5" name="Oval 8">
              <a:extLst>
                <a:ext uri="{FF2B5EF4-FFF2-40B4-BE49-F238E27FC236}">
                  <a16:creationId xmlns:a16="http://schemas.microsoft.com/office/drawing/2014/main" id="{AA2F41E1-258B-FA74-F295-F9F0D22DF678}"/>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 name="Text Box 9">
              <a:extLst>
                <a:ext uri="{FF2B5EF4-FFF2-40B4-BE49-F238E27FC236}">
                  <a16:creationId xmlns:a16="http://schemas.microsoft.com/office/drawing/2014/main" id="{9AA41786-C587-6808-DB56-6E4334DC734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u</a:t>
              </a:r>
            </a:p>
          </p:txBody>
        </p:sp>
      </p:grpSp>
      <p:grpSp>
        <p:nvGrpSpPr>
          <p:cNvPr id="7" name="Group 16">
            <a:extLst>
              <a:ext uri="{FF2B5EF4-FFF2-40B4-BE49-F238E27FC236}">
                <a16:creationId xmlns:a16="http://schemas.microsoft.com/office/drawing/2014/main" id="{BBC89E84-0253-064B-337E-CCD5F835227F}"/>
              </a:ext>
            </a:extLst>
          </p:cNvPr>
          <p:cNvGrpSpPr>
            <a:grpSpLocks/>
          </p:cNvGrpSpPr>
          <p:nvPr/>
        </p:nvGrpSpPr>
        <p:grpSpPr bwMode="auto">
          <a:xfrm>
            <a:off x="8360719" y="3617543"/>
            <a:ext cx="533400" cy="533400"/>
            <a:chOff x="1824" y="2736"/>
            <a:chExt cx="336" cy="336"/>
          </a:xfrm>
        </p:grpSpPr>
        <p:sp>
          <p:nvSpPr>
            <p:cNvPr id="8" name="Oval 17">
              <a:extLst>
                <a:ext uri="{FF2B5EF4-FFF2-40B4-BE49-F238E27FC236}">
                  <a16:creationId xmlns:a16="http://schemas.microsoft.com/office/drawing/2014/main" id="{6585BB94-61EE-ACB2-3765-8E962751091A}"/>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Text Box 18">
              <a:extLst>
                <a:ext uri="{FF2B5EF4-FFF2-40B4-BE49-F238E27FC236}">
                  <a16:creationId xmlns:a16="http://schemas.microsoft.com/office/drawing/2014/main" id="{FA5D4AF6-0A10-2A24-252A-B87776387472}"/>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SE" sz="2400" kern="0" dirty="0">
                  <a:solidFill>
                    <a:srgbClr val="000000"/>
                  </a:solidFill>
                  <a:latin typeface="Arial" panose="020B0604020202020204" pitchFamily="34" charset="0"/>
                </a:rPr>
                <a:t>v</a:t>
              </a:r>
              <a:endPar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endParaRPr>
            </a:p>
          </p:txBody>
        </p:sp>
      </p:grpSp>
      <p:sp>
        <p:nvSpPr>
          <p:cNvPr id="10" name="Line 24">
            <a:extLst>
              <a:ext uri="{FF2B5EF4-FFF2-40B4-BE49-F238E27FC236}">
                <a16:creationId xmlns:a16="http://schemas.microsoft.com/office/drawing/2014/main" id="{C574DA0D-A273-2084-F9DE-6FFAAA941DD1}"/>
              </a:ext>
            </a:extLst>
          </p:cNvPr>
          <p:cNvSpPr>
            <a:spLocks noChangeShapeType="1"/>
          </p:cNvSpPr>
          <p:nvPr/>
        </p:nvSpPr>
        <p:spPr bwMode="auto">
          <a:xfrm>
            <a:off x="7370119" y="3879596"/>
            <a:ext cx="9906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 name="Text Box 29">
            <a:extLst>
              <a:ext uri="{FF2B5EF4-FFF2-40B4-BE49-F238E27FC236}">
                <a16:creationId xmlns:a16="http://schemas.microsoft.com/office/drawing/2014/main" id="{F40CF512-6A65-1531-83AC-4899382534E9}"/>
              </a:ext>
            </a:extLst>
          </p:cNvPr>
          <p:cNvSpPr txBox="1">
            <a:spLocks noChangeArrowheads="1"/>
          </p:cNvSpPr>
          <p:nvPr/>
        </p:nvSpPr>
        <p:spPr bwMode="auto">
          <a:xfrm>
            <a:off x="7446319" y="3484133"/>
            <a:ext cx="914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sz="2000" dirty="0">
                <a:solidFill>
                  <a:srgbClr val="000000"/>
                </a:solidFill>
                <a:latin typeface="Arial" panose="020B0604020202020204" pitchFamily="34" charset="0"/>
              </a:rPr>
              <a:t>w(</a:t>
            </a:r>
            <a:r>
              <a:rPr lang="en-US" altLang="en-SE" sz="2000" dirty="0" err="1">
                <a:solidFill>
                  <a:srgbClr val="000000"/>
                </a:solidFill>
                <a:latin typeface="Arial" panose="020B0604020202020204" pitchFamily="34" charset="0"/>
              </a:rPr>
              <a:t>u,v</a:t>
            </a:r>
            <a:r>
              <a:rPr lang="en-US" altLang="en-SE" sz="2000" dirty="0">
                <a:solidFill>
                  <a:srgbClr val="000000"/>
                </a:solidFill>
                <a:latin typeface="Arial" panose="020B0604020202020204" pitchFamily="34" charset="0"/>
              </a:rPr>
              <a:t>)</a:t>
            </a:r>
          </a:p>
        </p:txBody>
      </p:sp>
      <p:sp>
        <p:nvSpPr>
          <p:cNvPr id="12" name="Text Box 29">
            <a:extLst>
              <a:ext uri="{FF2B5EF4-FFF2-40B4-BE49-F238E27FC236}">
                <a16:creationId xmlns:a16="http://schemas.microsoft.com/office/drawing/2014/main" id="{50C8EDBC-6665-29DA-4CE9-E6872FC40700}"/>
              </a:ext>
            </a:extLst>
          </p:cNvPr>
          <p:cNvSpPr txBox="1">
            <a:spLocks noChangeArrowheads="1"/>
          </p:cNvSpPr>
          <p:nvPr/>
        </p:nvSpPr>
        <p:spPr bwMode="auto">
          <a:xfrm>
            <a:off x="6699307" y="2877676"/>
            <a:ext cx="6337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sz="2000" dirty="0">
                <a:solidFill>
                  <a:srgbClr val="000000"/>
                </a:solidFill>
                <a:latin typeface="Arial" panose="020B0604020202020204" pitchFamily="34" charset="0"/>
              </a:rPr>
              <a:t>h(u)</a:t>
            </a:r>
          </a:p>
        </p:txBody>
      </p:sp>
      <p:grpSp>
        <p:nvGrpSpPr>
          <p:cNvPr id="13" name="Group 7">
            <a:extLst>
              <a:ext uri="{FF2B5EF4-FFF2-40B4-BE49-F238E27FC236}">
                <a16:creationId xmlns:a16="http://schemas.microsoft.com/office/drawing/2014/main" id="{A7F5810A-1AEA-7A08-D764-AFBFFDF62B73}"/>
              </a:ext>
            </a:extLst>
          </p:cNvPr>
          <p:cNvGrpSpPr>
            <a:grpSpLocks/>
          </p:cNvGrpSpPr>
          <p:nvPr/>
        </p:nvGrpSpPr>
        <p:grpSpPr bwMode="auto">
          <a:xfrm>
            <a:off x="7598722" y="2321881"/>
            <a:ext cx="541338" cy="533400"/>
            <a:chOff x="1824" y="2736"/>
            <a:chExt cx="341" cy="336"/>
          </a:xfrm>
        </p:grpSpPr>
        <p:sp>
          <p:nvSpPr>
            <p:cNvPr id="14" name="Oval 8">
              <a:extLst>
                <a:ext uri="{FF2B5EF4-FFF2-40B4-BE49-F238E27FC236}">
                  <a16:creationId xmlns:a16="http://schemas.microsoft.com/office/drawing/2014/main" id="{E81B3C28-54F2-2D68-C08E-FBD800478DF6}"/>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5" name="Text Box 9">
              <a:extLst>
                <a:ext uri="{FF2B5EF4-FFF2-40B4-BE49-F238E27FC236}">
                  <a16:creationId xmlns:a16="http://schemas.microsoft.com/office/drawing/2014/main" id="{0B07D9E7-3EA9-4CCF-A12A-6BFFE4848E79}"/>
                </a:ext>
              </a:extLst>
            </p:cNvPr>
            <p:cNvSpPr txBox="1">
              <a:spLocks noChangeArrowheads="1"/>
            </p:cNvSpPr>
            <p:nvPr/>
          </p:nvSpPr>
          <p:spPr bwMode="auto">
            <a:xfrm>
              <a:off x="1877" y="275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d</a:t>
              </a:r>
            </a:p>
          </p:txBody>
        </p:sp>
      </p:grpSp>
      <p:sp>
        <p:nvSpPr>
          <p:cNvPr id="16" name="Freeform: Shape 15">
            <a:extLst>
              <a:ext uri="{FF2B5EF4-FFF2-40B4-BE49-F238E27FC236}">
                <a16:creationId xmlns:a16="http://schemas.microsoft.com/office/drawing/2014/main" id="{8A3FE474-369E-DED1-9936-62B38CEBA017}"/>
              </a:ext>
            </a:extLst>
          </p:cNvPr>
          <p:cNvSpPr/>
          <p:nvPr/>
        </p:nvSpPr>
        <p:spPr>
          <a:xfrm>
            <a:off x="7119455" y="2698595"/>
            <a:ext cx="481123" cy="914400"/>
          </a:xfrm>
          <a:custGeom>
            <a:avLst/>
            <a:gdLst>
              <a:gd name="connsiteX0" fmla="*/ 481123 w 481123"/>
              <a:gd name="connsiteY0" fmla="*/ 0 h 914400"/>
              <a:gd name="connsiteX1" fmla="*/ 391913 w 481123"/>
              <a:gd name="connsiteY1" fmla="*/ 22303 h 914400"/>
              <a:gd name="connsiteX2" fmla="*/ 213493 w 481123"/>
              <a:gd name="connsiteY2" fmla="*/ 100361 h 914400"/>
              <a:gd name="connsiteX3" fmla="*/ 235796 w 481123"/>
              <a:gd name="connsiteY3" fmla="*/ 312234 h 914400"/>
              <a:gd name="connsiteX4" fmla="*/ 246947 w 481123"/>
              <a:gd name="connsiteY4" fmla="*/ 356839 h 914400"/>
              <a:gd name="connsiteX5" fmla="*/ 325006 w 481123"/>
              <a:gd name="connsiteY5" fmla="*/ 468351 h 914400"/>
              <a:gd name="connsiteX6" fmla="*/ 347308 w 481123"/>
              <a:gd name="connsiteY6" fmla="*/ 501805 h 914400"/>
              <a:gd name="connsiteX7" fmla="*/ 302703 w 481123"/>
              <a:gd name="connsiteY7" fmla="*/ 591015 h 914400"/>
              <a:gd name="connsiteX8" fmla="*/ 258098 w 481123"/>
              <a:gd name="connsiteY8" fmla="*/ 613317 h 914400"/>
              <a:gd name="connsiteX9" fmla="*/ 180040 w 481123"/>
              <a:gd name="connsiteY9" fmla="*/ 646771 h 914400"/>
              <a:gd name="connsiteX10" fmla="*/ 35074 w 481123"/>
              <a:gd name="connsiteY10" fmla="*/ 747132 h 914400"/>
              <a:gd name="connsiteX11" fmla="*/ 23923 w 481123"/>
              <a:gd name="connsiteY11" fmla="*/ 802888 h 914400"/>
              <a:gd name="connsiteX12" fmla="*/ 1620 w 481123"/>
              <a:gd name="connsiteY12" fmla="*/ 858644 h 914400"/>
              <a:gd name="connsiteX13" fmla="*/ 1620 w 481123"/>
              <a:gd name="connsiteY13"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123" h="914400">
                <a:moveTo>
                  <a:pt x="481123" y="0"/>
                </a:moveTo>
                <a:cubicBezTo>
                  <a:pt x="451386" y="7434"/>
                  <a:pt x="420613" y="11540"/>
                  <a:pt x="391913" y="22303"/>
                </a:cubicBezTo>
                <a:cubicBezTo>
                  <a:pt x="331130" y="45096"/>
                  <a:pt x="213493" y="100361"/>
                  <a:pt x="213493" y="100361"/>
                </a:cubicBezTo>
                <a:cubicBezTo>
                  <a:pt x="220927" y="170985"/>
                  <a:pt x="226611" y="241816"/>
                  <a:pt x="235796" y="312234"/>
                </a:cubicBezTo>
                <a:cubicBezTo>
                  <a:pt x="237778" y="327431"/>
                  <a:pt x="240723" y="342834"/>
                  <a:pt x="246947" y="356839"/>
                </a:cubicBezTo>
                <a:cubicBezTo>
                  <a:pt x="268378" y="405059"/>
                  <a:pt x="293511" y="426357"/>
                  <a:pt x="325006" y="468351"/>
                </a:cubicBezTo>
                <a:cubicBezTo>
                  <a:pt x="333047" y="479073"/>
                  <a:pt x="339874" y="490654"/>
                  <a:pt x="347308" y="501805"/>
                </a:cubicBezTo>
                <a:cubicBezTo>
                  <a:pt x="332440" y="531542"/>
                  <a:pt x="323472" y="565054"/>
                  <a:pt x="302703" y="591015"/>
                </a:cubicBezTo>
                <a:cubicBezTo>
                  <a:pt x="292319" y="603996"/>
                  <a:pt x="273231" y="606438"/>
                  <a:pt x="258098" y="613317"/>
                </a:cubicBezTo>
                <a:cubicBezTo>
                  <a:pt x="232327" y="625031"/>
                  <a:pt x="205058" y="633526"/>
                  <a:pt x="180040" y="646771"/>
                </a:cubicBezTo>
                <a:cubicBezTo>
                  <a:pt x="73759" y="703037"/>
                  <a:pt x="92357" y="689849"/>
                  <a:pt x="35074" y="747132"/>
                </a:cubicBezTo>
                <a:cubicBezTo>
                  <a:pt x="31357" y="765717"/>
                  <a:pt x="29369" y="784734"/>
                  <a:pt x="23923" y="802888"/>
                </a:cubicBezTo>
                <a:cubicBezTo>
                  <a:pt x="18171" y="822061"/>
                  <a:pt x="5546" y="839016"/>
                  <a:pt x="1620" y="858644"/>
                </a:cubicBezTo>
                <a:cubicBezTo>
                  <a:pt x="-2025" y="876868"/>
                  <a:pt x="1620" y="895815"/>
                  <a:pt x="1620" y="914400"/>
                </a:cubicBezTo>
              </a:path>
            </a:pathLst>
          </a:cu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lstStyle/>
          <a:p>
            <a:pPr defTabSz="914400" fontAlgn="base">
              <a:spcBef>
                <a:spcPct val="0"/>
              </a:spcBef>
              <a:spcAft>
                <a:spcPct val="0"/>
              </a:spcAft>
            </a:pPr>
            <a:endParaRPr lang="en-SE" kern="0">
              <a:solidFill>
                <a:srgbClr val="000000"/>
              </a:solidFill>
              <a:latin typeface="Arial" panose="020B0604020202020204" pitchFamily="34" charset="0"/>
            </a:endParaRPr>
          </a:p>
        </p:txBody>
      </p:sp>
      <p:sp>
        <p:nvSpPr>
          <p:cNvPr id="17" name="Freeform: Shape 16">
            <a:extLst>
              <a:ext uri="{FF2B5EF4-FFF2-40B4-BE49-F238E27FC236}">
                <a16:creationId xmlns:a16="http://schemas.microsoft.com/office/drawing/2014/main" id="{9F3AEA8E-989C-FB56-718B-80C236C38645}"/>
              </a:ext>
            </a:extLst>
          </p:cNvPr>
          <p:cNvSpPr/>
          <p:nvPr/>
        </p:nvSpPr>
        <p:spPr>
          <a:xfrm>
            <a:off x="8134268" y="2620537"/>
            <a:ext cx="536827" cy="1037063"/>
          </a:xfrm>
          <a:custGeom>
            <a:avLst/>
            <a:gdLst>
              <a:gd name="connsiteX0" fmla="*/ 12719 w 536827"/>
              <a:gd name="connsiteY0" fmla="*/ 0 h 1037063"/>
              <a:gd name="connsiteX1" fmla="*/ 213441 w 536827"/>
              <a:gd name="connsiteY1" fmla="*/ 301083 h 1037063"/>
              <a:gd name="connsiteX2" fmla="*/ 191139 w 536827"/>
              <a:gd name="connsiteY2" fmla="*/ 457200 h 1037063"/>
              <a:gd name="connsiteX3" fmla="*/ 202290 w 536827"/>
              <a:gd name="connsiteY3" fmla="*/ 591014 h 1037063"/>
              <a:gd name="connsiteX4" fmla="*/ 235744 w 536827"/>
              <a:gd name="connsiteY4" fmla="*/ 624468 h 1037063"/>
              <a:gd name="connsiteX5" fmla="*/ 369558 w 536827"/>
              <a:gd name="connsiteY5" fmla="*/ 691375 h 1037063"/>
              <a:gd name="connsiteX6" fmla="*/ 481071 w 536827"/>
              <a:gd name="connsiteY6" fmla="*/ 713678 h 1037063"/>
              <a:gd name="connsiteX7" fmla="*/ 536827 w 536827"/>
              <a:gd name="connsiteY7" fmla="*/ 735980 h 1037063"/>
              <a:gd name="connsiteX8" fmla="*/ 514524 w 536827"/>
              <a:gd name="connsiteY8" fmla="*/ 869795 h 1037063"/>
              <a:gd name="connsiteX9" fmla="*/ 481071 w 536827"/>
              <a:gd name="connsiteY9" fmla="*/ 903248 h 1037063"/>
              <a:gd name="connsiteX10" fmla="*/ 447617 w 536827"/>
              <a:gd name="connsiteY10" fmla="*/ 1037063 h 103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827" h="1037063">
                <a:moveTo>
                  <a:pt x="12719" y="0"/>
                </a:moveTo>
                <a:cubicBezTo>
                  <a:pt x="-22925" y="178221"/>
                  <a:pt x="8006" y="-52721"/>
                  <a:pt x="213441" y="301083"/>
                </a:cubicBezTo>
                <a:cubicBezTo>
                  <a:pt x="221321" y="314655"/>
                  <a:pt x="196996" y="427916"/>
                  <a:pt x="191139" y="457200"/>
                </a:cubicBezTo>
                <a:cubicBezTo>
                  <a:pt x="194856" y="501805"/>
                  <a:pt x="190757" y="547766"/>
                  <a:pt x="202290" y="591014"/>
                </a:cubicBezTo>
                <a:cubicBezTo>
                  <a:pt x="206353" y="606252"/>
                  <a:pt x="222221" y="616354"/>
                  <a:pt x="235744" y="624468"/>
                </a:cubicBezTo>
                <a:cubicBezTo>
                  <a:pt x="278507" y="650126"/>
                  <a:pt x="322691" y="674332"/>
                  <a:pt x="369558" y="691375"/>
                </a:cubicBezTo>
                <a:cubicBezTo>
                  <a:pt x="405183" y="704330"/>
                  <a:pt x="444444" y="703911"/>
                  <a:pt x="481071" y="713678"/>
                </a:cubicBezTo>
                <a:cubicBezTo>
                  <a:pt x="500412" y="718836"/>
                  <a:pt x="518242" y="728546"/>
                  <a:pt x="536827" y="735980"/>
                </a:cubicBezTo>
                <a:cubicBezTo>
                  <a:pt x="529393" y="780585"/>
                  <a:pt x="528824" y="826895"/>
                  <a:pt x="514524" y="869795"/>
                </a:cubicBezTo>
                <a:cubicBezTo>
                  <a:pt x="509537" y="884756"/>
                  <a:pt x="486928" y="888606"/>
                  <a:pt x="481071" y="903248"/>
                </a:cubicBezTo>
                <a:cubicBezTo>
                  <a:pt x="463995" y="945937"/>
                  <a:pt x="447617" y="1037063"/>
                  <a:pt x="447617" y="1037063"/>
                </a:cubicBezTo>
              </a:path>
            </a:pathLst>
          </a:cu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lstStyle/>
          <a:p>
            <a:pPr defTabSz="914400" fontAlgn="base">
              <a:spcBef>
                <a:spcPct val="0"/>
              </a:spcBef>
              <a:spcAft>
                <a:spcPct val="0"/>
              </a:spcAft>
            </a:pPr>
            <a:endParaRPr lang="en-SE" kern="0">
              <a:solidFill>
                <a:srgbClr val="000000"/>
              </a:solidFill>
              <a:latin typeface="Arial" panose="020B0604020202020204" pitchFamily="34" charset="0"/>
            </a:endParaRPr>
          </a:p>
        </p:txBody>
      </p:sp>
      <p:sp>
        <p:nvSpPr>
          <p:cNvPr id="18" name="Text Box 29">
            <a:extLst>
              <a:ext uri="{FF2B5EF4-FFF2-40B4-BE49-F238E27FC236}">
                <a16:creationId xmlns:a16="http://schemas.microsoft.com/office/drawing/2014/main" id="{BDA0D440-91F8-BDF6-4FE4-0E3767A5619C}"/>
              </a:ext>
            </a:extLst>
          </p:cNvPr>
          <p:cNvSpPr txBox="1">
            <a:spLocks noChangeArrowheads="1"/>
          </p:cNvSpPr>
          <p:nvPr/>
        </p:nvSpPr>
        <p:spPr bwMode="auto">
          <a:xfrm>
            <a:off x="8288527" y="2855281"/>
            <a:ext cx="6337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sz="2000" dirty="0">
                <a:solidFill>
                  <a:srgbClr val="000000"/>
                </a:solidFill>
                <a:latin typeface="Arial" panose="020B0604020202020204" pitchFamily="34" charset="0"/>
              </a:rPr>
              <a:t>h(v)</a:t>
            </a:r>
          </a:p>
        </p:txBody>
      </p:sp>
    </p:spTree>
    <p:extLst>
      <p:ext uri="{BB962C8B-B14F-4D97-AF65-F5344CB8AC3E}">
        <p14:creationId xmlns:p14="http://schemas.microsoft.com/office/powerpoint/2010/main" val="36811069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F8FD10-1E2E-6646-8C8A-27239BC8E23F}"/>
              </a:ext>
            </a:extLst>
          </p:cNvPr>
          <p:cNvPicPr>
            <a:picLocks noChangeAspect="1"/>
          </p:cNvPicPr>
          <p:nvPr/>
        </p:nvPicPr>
        <p:blipFill>
          <a:blip r:embed="rId2"/>
          <a:stretch>
            <a:fillRect/>
          </a:stretch>
        </p:blipFill>
        <p:spPr>
          <a:xfrm>
            <a:off x="-310474" y="4102467"/>
            <a:ext cx="3246664" cy="2580502"/>
          </a:xfrm>
          <a:prstGeom prst="rect">
            <a:avLst/>
          </a:prstGeom>
        </p:spPr>
      </p:pic>
      <p:pic>
        <p:nvPicPr>
          <p:cNvPr id="5" name="Content Placeholder 4">
            <a:extLst>
              <a:ext uri="{FF2B5EF4-FFF2-40B4-BE49-F238E27FC236}">
                <a16:creationId xmlns:a16="http://schemas.microsoft.com/office/drawing/2014/main" id="{D0FA06F8-BD0A-7B36-1253-B3FADEF5907D}"/>
              </a:ext>
            </a:extLst>
          </p:cNvPr>
          <p:cNvPicPr>
            <a:picLocks noGrp="1" noChangeAspect="1"/>
          </p:cNvPicPr>
          <p:nvPr>
            <p:ph idx="1"/>
          </p:nvPr>
        </p:nvPicPr>
        <p:blipFill>
          <a:blip r:embed="rId3"/>
          <a:stretch>
            <a:fillRect/>
          </a:stretch>
        </p:blipFill>
        <p:spPr>
          <a:xfrm>
            <a:off x="2583258" y="4241619"/>
            <a:ext cx="3326323" cy="2176483"/>
          </a:xfrm>
          <a:prstGeom prst="rect">
            <a:avLst/>
          </a:prstGeom>
        </p:spPr>
      </p:pic>
      <p:sp>
        <p:nvSpPr>
          <p:cNvPr id="2" name="Title 1">
            <a:extLst>
              <a:ext uri="{FF2B5EF4-FFF2-40B4-BE49-F238E27FC236}">
                <a16:creationId xmlns:a16="http://schemas.microsoft.com/office/drawing/2014/main" id="{17213F3B-2011-4CA9-F6DF-56D7F90930AA}"/>
              </a:ext>
            </a:extLst>
          </p:cNvPr>
          <p:cNvSpPr>
            <a:spLocks noGrp="1"/>
          </p:cNvSpPr>
          <p:nvPr>
            <p:ph type="title"/>
          </p:nvPr>
        </p:nvSpPr>
        <p:spPr/>
        <p:txBody>
          <a:bodyPr/>
          <a:lstStyle/>
          <a:p>
            <a:r>
              <a:rPr lang="en-GB" dirty="0"/>
              <a:t>Johnson’s Algorithm Example 2</a:t>
            </a:r>
            <a:endParaRPr lang="en-SE" dirty="0"/>
          </a:p>
        </p:txBody>
      </p:sp>
      <p:sp>
        <p:nvSpPr>
          <p:cNvPr id="6" name="Content Placeholder 2">
            <a:extLst>
              <a:ext uri="{FF2B5EF4-FFF2-40B4-BE49-F238E27FC236}">
                <a16:creationId xmlns:a16="http://schemas.microsoft.com/office/drawing/2014/main" id="{5063C057-21D0-2C87-88AA-3648209BEF8C}"/>
              </a:ext>
            </a:extLst>
          </p:cNvPr>
          <p:cNvSpPr txBox="1">
            <a:spLocks/>
          </p:cNvSpPr>
          <p:nvPr/>
        </p:nvSpPr>
        <p:spPr>
          <a:xfrm>
            <a:off x="457200" y="1190684"/>
            <a:ext cx="8229600" cy="3102535"/>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We add a dummy source vertex d and add edges with weight 0 from s to all vertices of the original graph. </a:t>
            </a:r>
          </a:p>
          <a:p>
            <a:r>
              <a:rPr lang="en-GB" dirty="0"/>
              <a:t>We run Bellman-Ford algorithm to calculate the shortest distances from d to all other vertices. The shortest distances from d to 0, 1, 2 and 3 are</a:t>
            </a:r>
          </a:p>
          <a:p>
            <a:pPr lvl="1"/>
            <a:r>
              <a:rPr lang="en-GB" dirty="0"/>
              <a:t>h[0]=0 (path d</a:t>
            </a:r>
            <a:r>
              <a:rPr lang="en-GB" dirty="0">
                <a:sym typeface="Wingdings" panose="05000000000000000000" pitchFamily="2" charset="2"/>
              </a:rPr>
              <a:t>0</a:t>
            </a:r>
            <a:r>
              <a:rPr lang="en-GB" dirty="0"/>
              <a:t>), h[1]=-5 (path d</a:t>
            </a:r>
            <a:r>
              <a:rPr lang="en-GB" dirty="0">
                <a:sym typeface="Wingdings" panose="05000000000000000000" pitchFamily="2" charset="2"/>
              </a:rPr>
              <a:t>01), </a:t>
            </a:r>
            <a:r>
              <a:rPr lang="en-GB" dirty="0"/>
              <a:t>h[2]=-1 (path d</a:t>
            </a:r>
            <a:r>
              <a:rPr lang="en-GB" dirty="0">
                <a:sym typeface="Wingdings" panose="05000000000000000000" pitchFamily="2" charset="2"/>
              </a:rPr>
              <a:t>012</a:t>
            </a:r>
            <a:r>
              <a:rPr lang="en-GB" dirty="0"/>
              <a:t>), h[3]=0 (path d</a:t>
            </a:r>
            <a:r>
              <a:rPr lang="en-GB" dirty="0">
                <a:sym typeface="Wingdings" panose="05000000000000000000" pitchFamily="2" charset="2"/>
              </a:rPr>
              <a:t>3</a:t>
            </a:r>
            <a:r>
              <a:rPr lang="en-GB" dirty="0"/>
              <a:t>) </a:t>
            </a:r>
          </a:p>
          <a:p>
            <a:r>
              <a:rPr lang="en-GB" dirty="0"/>
              <a:t>Once we get these distances, we remove vertex d and reweight each edge </a:t>
            </a:r>
            <a:r>
              <a:rPr lang="en-GB" dirty="0" err="1"/>
              <a:t>uv</a:t>
            </a:r>
            <a:r>
              <a:rPr lang="en-GB" dirty="0"/>
              <a:t> as: w'(u, v) = w(u, v) + h[u] – h[v].</a:t>
            </a:r>
          </a:p>
          <a:p>
            <a:pPr lvl="1"/>
            <a:r>
              <a:rPr lang="en-GB" dirty="0"/>
              <a:t>w’(0,1)=0, w’(1,2)=0, w’(2,3)=0, w’(0,3)=3, w’(0,2)=3</a:t>
            </a:r>
          </a:p>
          <a:p>
            <a:r>
              <a:rPr lang="en-GB" dirty="0"/>
              <a:t>Since all weights are greater than or equal to 0 now, we can run Dijkstra’s shortest path algorithm with every vertex as the source. </a:t>
            </a:r>
            <a:endParaRPr lang="en-SE" dirty="0"/>
          </a:p>
        </p:txBody>
      </p:sp>
      <p:pic>
        <p:nvPicPr>
          <p:cNvPr id="12290" name="Picture 2" descr="Johnson3">
            <a:extLst>
              <a:ext uri="{FF2B5EF4-FFF2-40B4-BE49-F238E27FC236}">
                <a16:creationId xmlns:a16="http://schemas.microsoft.com/office/drawing/2014/main" id="{08057C57-A2BF-34CC-26B1-4542EDD87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432" y="4102467"/>
            <a:ext cx="3408568" cy="29023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3F5EAC0-3C8F-4AC0-92ED-0AF6112732F1}"/>
              </a:ext>
            </a:extLst>
          </p:cNvPr>
          <p:cNvSpPr txBox="1"/>
          <p:nvPr/>
        </p:nvSpPr>
        <p:spPr>
          <a:xfrm>
            <a:off x="3927059" y="4254905"/>
            <a:ext cx="748923" cy="338554"/>
          </a:xfrm>
          <a:prstGeom prst="rect">
            <a:avLst/>
          </a:prstGeom>
          <a:noFill/>
        </p:spPr>
        <p:txBody>
          <a:bodyPr wrap="none" rtlCol="0">
            <a:spAutoFit/>
          </a:bodyPr>
          <a:lstStyle/>
          <a:p>
            <a:r>
              <a:rPr lang="en-GB" sz="1600" dirty="0"/>
              <a:t>h[0]=0</a:t>
            </a:r>
            <a:endParaRPr lang="en-SE" sz="1600" dirty="0"/>
          </a:p>
        </p:txBody>
      </p:sp>
      <p:sp>
        <p:nvSpPr>
          <p:cNvPr id="3" name="TextBox 2">
            <a:extLst>
              <a:ext uri="{FF2B5EF4-FFF2-40B4-BE49-F238E27FC236}">
                <a16:creationId xmlns:a16="http://schemas.microsoft.com/office/drawing/2014/main" id="{0832AA3B-FE37-D8F0-2CF5-DE5C4A4DE8DC}"/>
              </a:ext>
            </a:extLst>
          </p:cNvPr>
          <p:cNvSpPr txBox="1"/>
          <p:nvPr/>
        </p:nvSpPr>
        <p:spPr>
          <a:xfrm>
            <a:off x="5201932" y="4241619"/>
            <a:ext cx="811441" cy="338554"/>
          </a:xfrm>
          <a:prstGeom prst="rect">
            <a:avLst/>
          </a:prstGeom>
          <a:noFill/>
        </p:spPr>
        <p:txBody>
          <a:bodyPr wrap="none" rtlCol="0">
            <a:spAutoFit/>
          </a:bodyPr>
          <a:lstStyle/>
          <a:p>
            <a:r>
              <a:rPr lang="en-GB" sz="1600" dirty="0"/>
              <a:t>h[1]=-5</a:t>
            </a:r>
            <a:endParaRPr lang="en-SE" sz="1600" dirty="0"/>
          </a:p>
        </p:txBody>
      </p:sp>
      <p:sp>
        <p:nvSpPr>
          <p:cNvPr id="11" name="TextBox 10">
            <a:extLst>
              <a:ext uri="{FF2B5EF4-FFF2-40B4-BE49-F238E27FC236}">
                <a16:creationId xmlns:a16="http://schemas.microsoft.com/office/drawing/2014/main" id="{63E6FE34-A52E-3586-65EF-1CC16662C861}"/>
              </a:ext>
            </a:extLst>
          </p:cNvPr>
          <p:cNvSpPr txBox="1"/>
          <p:nvPr/>
        </p:nvSpPr>
        <p:spPr>
          <a:xfrm>
            <a:off x="3991743" y="5828792"/>
            <a:ext cx="748923" cy="338554"/>
          </a:xfrm>
          <a:prstGeom prst="rect">
            <a:avLst/>
          </a:prstGeom>
          <a:noFill/>
        </p:spPr>
        <p:txBody>
          <a:bodyPr wrap="none" rtlCol="0">
            <a:spAutoFit/>
          </a:bodyPr>
          <a:lstStyle/>
          <a:p>
            <a:r>
              <a:rPr lang="en-GB" sz="1600"/>
              <a:t>h[</a:t>
            </a:r>
            <a:r>
              <a:rPr lang="en-GB" sz="1600" dirty="0"/>
              <a:t>3]=0</a:t>
            </a:r>
            <a:endParaRPr lang="en-SE" sz="1600" dirty="0"/>
          </a:p>
        </p:txBody>
      </p:sp>
      <p:sp>
        <p:nvSpPr>
          <p:cNvPr id="12" name="TextBox 11">
            <a:extLst>
              <a:ext uri="{FF2B5EF4-FFF2-40B4-BE49-F238E27FC236}">
                <a16:creationId xmlns:a16="http://schemas.microsoft.com/office/drawing/2014/main" id="{AF56CE97-83E4-45A7-11FE-3BEB34661C89}"/>
              </a:ext>
            </a:extLst>
          </p:cNvPr>
          <p:cNvSpPr txBox="1"/>
          <p:nvPr/>
        </p:nvSpPr>
        <p:spPr>
          <a:xfrm>
            <a:off x="5163456" y="5866116"/>
            <a:ext cx="811441" cy="338554"/>
          </a:xfrm>
          <a:prstGeom prst="rect">
            <a:avLst/>
          </a:prstGeom>
          <a:noFill/>
        </p:spPr>
        <p:txBody>
          <a:bodyPr wrap="none" rtlCol="0">
            <a:spAutoFit/>
          </a:bodyPr>
          <a:lstStyle/>
          <a:p>
            <a:r>
              <a:rPr lang="en-GB" sz="1600" dirty="0"/>
              <a:t>h[2]=-1</a:t>
            </a:r>
            <a:endParaRPr lang="en-SE" sz="1600" dirty="0"/>
          </a:p>
        </p:txBody>
      </p:sp>
      <p:sp>
        <p:nvSpPr>
          <p:cNvPr id="13" name="TextBox 12">
            <a:extLst>
              <a:ext uri="{FF2B5EF4-FFF2-40B4-BE49-F238E27FC236}">
                <a16:creationId xmlns:a16="http://schemas.microsoft.com/office/drawing/2014/main" id="{B898415D-A474-27AC-A0BD-AB195A7ABC40}"/>
              </a:ext>
            </a:extLst>
          </p:cNvPr>
          <p:cNvSpPr txBox="1"/>
          <p:nvPr/>
        </p:nvSpPr>
        <p:spPr>
          <a:xfrm>
            <a:off x="2842071" y="5028519"/>
            <a:ext cx="306494" cy="338554"/>
          </a:xfrm>
          <a:prstGeom prst="rect">
            <a:avLst/>
          </a:prstGeom>
          <a:solidFill>
            <a:schemeClr val="bg1"/>
          </a:solidFill>
        </p:spPr>
        <p:txBody>
          <a:bodyPr wrap="square" rtlCol="0">
            <a:spAutoFit/>
          </a:bodyPr>
          <a:lstStyle/>
          <a:p>
            <a:r>
              <a:rPr lang="en-GB" sz="1600" dirty="0"/>
              <a:t>d</a:t>
            </a:r>
            <a:endParaRPr lang="en-SE" sz="1600" dirty="0"/>
          </a:p>
        </p:txBody>
      </p:sp>
    </p:spTree>
    <p:extLst>
      <p:ext uri="{BB962C8B-B14F-4D97-AF65-F5344CB8AC3E}">
        <p14:creationId xmlns:p14="http://schemas.microsoft.com/office/powerpoint/2010/main" val="2037983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Johnson3">
            <a:extLst>
              <a:ext uri="{FF2B5EF4-FFF2-40B4-BE49-F238E27FC236}">
                <a16:creationId xmlns:a16="http://schemas.microsoft.com/office/drawing/2014/main" id="{6368527B-E345-85D8-A537-0307CC2EC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04" y="2454787"/>
            <a:ext cx="3408568" cy="29023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C17CDCC-915E-D804-AB1E-E18E48B8F6D5}"/>
              </a:ext>
            </a:extLst>
          </p:cNvPr>
          <p:cNvPicPr>
            <a:picLocks noChangeAspect="1"/>
          </p:cNvPicPr>
          <p:nvPr/>
        </p:nvPicPr>
        <p:blipFill>
          <a:blip r:embed="rId3"/>
          <a:stretch>
            <a:fillRect/>
          </a:stretch>
        </p:blipFill>
        <p:spPr>
          <a:xfrm>
            <a:off x="5704908" y="2454787"/>
            <a:ext cx="3246664" cy="2580502"/>
          </a:xfrm>
          <a:prstGeom prst="rect">
            <a:avLst/>
          </a:prstGeom>
        </p:spPr>
      </p:pic>
      <p:sp>
        <p:nvSpPr>
          <p:cNvPr id="2" name="Title 1">
            <a:extLst>
              <a:ext uri="{FF2B5EF4-FFF2-40B4-BE49-F238E27FC236}">
                <a16:creationId xmlns:a16="http://schemas.microsoft.com/office/drawing/2014/main" id="{D9CE1FFB-68E3-2A35-EC57-CC5E82FEF18D}"/>
              </a:ext>
            </a:extLst>
          </p:cNvPr>
          <p:cNvSpPr>
            <a:spLocks noGrp="1"/>
          </p:cNvSpPr>
          <p:nvPr>
            <p:ph type="title"/>
          </p:nvPr>
        </p:nvSpPr>
        <p:spPr/>
        <p:txBody>
          <a:bodyPr/>
          <a:lstStyle/>
          <a:p>
            <a:r>
              <a:rPr lang="en-GB" dirty="0"/>
              <a:t>Johnson’s Algorithm Example 2 </a:t>
            </a:r>
            <a:r>
              <a:rPr lang="en-GB" dirty="0" err="1"/>
              <a:t>Con’t</a:t>
            </a:r>
            <a:endParaRPr lang="en-SE" dirty="0"/>
          </a:p>
        </p:txBody>
      </p:sp>
      <p:sp>
        <p:nvSpPr>
          <p:cNvPr id="3" name="Content Placeholder 2">
            <a:extLst>
              <a:ext uri="{FF2B5EF4-FFF2-40B4-BE49-F238E27FC236}">
                <a16:creationId xmlns:a16="http://schemas.microsoft.com/office/drawing/2014/main" id="{4ED808CB-A16E-0826-A9DD-E2BC92E6FE8D}"/>
              </a:ext>
            </a:extLst>
          </p:cNvPr>
          <p:cNvSpPr>
            <a:spLocks noGrp="1"/>
          </p:cNvSpPr>
          <p:nvPr>
            <p:ph idx="1"/>
          </p:nvPr>
        </p:nvSpPr>
        <p:spPr>
          <a:xfrm>
            <a:off x="457200" y="1223010"/>
            <a:ext cx="8229600" cy="1405890"/>
          </a:xfrm>
        </p:spPr>
        <p:txBody>
          <a:bodyPr>
            <a:normAutofit fontScale="85000" lnSpcReduction="20000"/>
          </a:bodyPr>
          <a:lstStyle/>
          <a:p>
            <a:r>
              <a:rPr lang="en-GB" dirty="0"/>
              <a:t>Let’s run Dijkstra’s shortest path algorithm with vertex 0 as the source. We can obtain the shortest paths shown on the left</a:t>
            </a:r>
          </a:p>
          <a:p>
            <a:r>
              <a:rPr lang="en-GB" dirty="0"/>
              <a:t>We then subtract h[u] – h[v] from length of each shortest path from u to v to obtain the lengths of shortest paths in the original graph shown on the right, e.g., SD(0</a:t>
            </a:r>
            <a:r>
              <a:rPr lang="en-GB" dirty="0">
                <a:sym typeface="Wingdings" panose="05000000000000000000" pitchFamily="2" charset="2"/>
              </a:rPr>
              <a:t>2</a:t>
            </a:r>
            <a:r>
              <a:rPr lang="en-GB" dirty="0"/>
              <a:t>)=0-(h[0]-h[2])=0-(0-(-1))=-1)</a:t>
            </a:r>
          </a:p>
          <a:p>
            <a:endParaRPr lang="en-GB" dirty="0"/>
          </a:p>
          <a:p>
            <a:endParaRPr lang="en-SE" dirty="0"/>
          </a:p>
        </p:txBody>
      </p:sp>
      <p:graphicFrame>
        <p:nvGraphicFramePr>
          <p:cNvPr id="4" name="Content Placeholder 4">
            <a:extLst>
              <a:ext uri="{FF2B5EF4-FFF2-40B4-BE49-F238E27FC236}">
                <a16:creationId xmlns:a16="http://schemas.microsoft.com/office/drawing/2014/main" id="{D95FF884-A0C6-9FF9-29CC-9322AF2F18BC}"/>
              </a:ext>
            </a:extLst>
          </p:cNvPr>
          <p:cNvGraphicFramePr>
            <a:graphicFrameLocks/>
          </p:cNvGraphicFramePr>
          <p:nvPr>
            <p:extLst>
              <p:ext uri="{D42A27DB-BD31-4B8C-83A1-F6EECF244321}">
                <p14:modId xmlns:p14="http://schemas.microsoft.com/office/powerpoint/2010/main" val="2344336587"/>
              </p:ext>
            </p:extLst>
          </p:nvPr>
        </p:nvGraphicFramePr>
        <p:xfrm>
          <a:off x="1359237" y="4840287"/>
          <a:ext cx="1462045" cy="185420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516233">
                  <a:extLst>
                    <a:ext uri="{9D8B030D-6E8A-4147-A177-3AD203B41FA5}">
                      <a16:colId xmlns:a16="http://schemas.microsoft.com/office/drawing/2014/main" val="3865283362"/>
                    </a:ext>
                  </a:extLst>
                </a:gridCol>
                <a:gridCol w="466702">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0</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0</a:t>
                      </a:r>
                      <a:endParaRPr lang="en-SE" dirty="0">
                        <a:solidFill>
                          <a:schemeClr val="tx1"/>
                        </a:solidFill>
                      </a:endParaRPr>
                    </a:p>
                  </a:txBody>
                  <a:tcPr/>
                </a:tc>
                <a:tc>
                  <a:txBody>
                    <a:bodyPr/>
                    <a:lstStyle/>
                    <a:p>
                      <a:pPr algn="ctr"/>
                      <a:r>
                        <a:rPr lang="en-GB" dirty="0">
                          <a:solidFill>
                            <a:schemeClr val="tx1"/>
                          </a:solidFill>
                        </a:rPr>
                        <a:t>0</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0</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3</a:t>
                      </a:r>
                      <a:endParaRPr lang="en-SE" dirty="0"/>
                    </a:p>
                  </a:txBody>
                  <a:tcPr/>
                </a:tc>
                <a:tc>
                  <a:txBody>
                    <a:bodyPr/>
                    <a:lstStyle/>
                    <a:p>
                      <a:pPr algn="ctr"/>
                      <a:r>
                        <a:rPr lang="en-GB" dirty="0">
                          <a:solidFill>
                            <a:schemeClr val="tx1"/>
                          </a:solidFill>
                        </a:rPr>
                        <a:t>0</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extLst>
                  <a:ext uri="{0D108BD9-81ED-4DB2-BD59-A6C34878D82A}">
                    <a16:rowId xmlns:a16="http://schemas.microsoft.com/office/drawing/2014/main" val="2443210191"/>
                  </a:ext>
                </a:extLst>
              </a:tr>
            </a:tbl>
          </a:graphicData>
        </a:graphic>
      </p:graphicFrame>
      <p:graphicFrame>
        <p:nvGraphicFramePr>
          <p:cNvPr id="6" name="Content Placeholder 4">
            <a:extLst>
              <a:ext uri="{FF2B5EF4-FFF2-40B4-BE49-F238E27FC236}">
                <a16:creationId xmlns:a16="http://schemas.microsoft.com/office/drawing/2014/main" id="{094ECEE3-4B46-1B52-DE22-568D48559591}"/>
              </a:ext>
            </a:extLst>
          </p:cNvPr>
          <p:cNvGraphicFramePr>
            <a:graphicFrameLocks/>
          </p:cNvGraphicFramePr>
          <p:nvPr>
            <p:extLst>
              <p:ext uri="{D42A27DB-BD31-4B8C-83A1-F6EECF244321}">
                <p14:modId xmlns:p14="http://schemas.microsoft.com/office/powerpoint/2010/main" val="2015032912"/>
              </p:ext>
            </p:extLst>
          </p:nvPr>
        </p:nvGraphicFramePr>
        <p:xfrm>
          <a:off x="5380272" y="4834254"/>
          <a:ext cx="1462045" cy="185420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0</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-5</a:t>
                      </a:r>
                      <a:endParaRPr lang="en-SE" dirty="0">
                        <a:solidFill>
                          <a:schemeClr val="tx1"/>
                        </a:solidFill>
                      </a:endParaRPr>
                    </a:p>
                  </a:txBody>
                  <a:tcPr/>
                </a:tc>
                <a:tc>
                  <a:txBody>
                    <a:bodyPr/>
                    <a:lstStyle/>
                    <a:p>
                      <a:pPr algn="ctr"/>
                      <a:r>
                        <a:rPr lang="en-GB" dirty="0">
                          <a:solidFill>
                            <a:schemeClr val="tx1"/>
                          </a:solidFill>
                        </a:rPr>
                        <a:t>0</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3</a:t>
                      </a:r>
                      <a:endParaRPr lang="en-SE" dirty="0"/>
                    </a:p>
                  </a:txBody>
                  <a:tcPr/>
                </a:tc>
                <a:tc>
                  <a:txBody>
                    <a:bodyPr/>
                    <a:lstStyle/>
                    <a:p>
                      <a:pPr algn="ctr"/>
                      <a:r>
                        <a:rPr lang="en-GB" dirty="0">
                          <a:solidFill>
                            <a:schemeClr val="tx1"/>
                          </a:solidFill>
                        </a:rPr>
                        <a:t>0</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extLst>
                  <a:ext uri="{0D108BD9-81ED-4DB2-BD59-A6C34878D82A}">
                    <a16:rowId xmlns:a16="http://schemas.microsoft.com/office/drawing/2014/main" val="2443210191"/>
                  </a:ext>
                </a:extLst>
              </a:tr>
            </a:tbl>
          </a:graphicData>
        </a:graphic>
      </p:graphicFrame>
      <p:sp>
        <p:nvSpPr>
          <p:cNvPr id="8" name="TextBox 7">
            <a:extLst>
              <a:ext uri="{FF2B5EF4-FFF2-40B4-BE49-F238E27FC236}">
                <a16:creationId xmlns:a16="http://schemas.microsoft.com/office/drawing/2014/main" id="{AC0C199A-F4D1-9348-B4DC-F809CB8F166F}"/>
              </a:ext>
            </a:extLst>
          </p:cNvPr>
          <p:cNvSpPr txBox="1"/>
          <p:nvPr/>
        </p:nvSpPr>
        <p:spPr>
          <a:xfrm>
            <a:off x="2812924" y="6042123"/>
            <a:ext cx="2287927" cy="646331"/>
          </a:xfrm>
          <a:prstGeom prst="rect">
            <a:avLst/>
          </a:prstGeom>
          <a:noFill/>
        </p:spPr>
        <p:txBody>
          <a:bodyPr wrap="square" rtlCol="0">
            <a:spAutoFit/>
          </a:bodyPr>
          <a:lstStyle/>
          <a:p>
            <a:r>
              <a:rPr lang="en-GB" dirty="0"/>
              <a:t>Shortest paths from 0 in modified graph</a:t>
            </a:r>
          </a:p>
        </p:txBody>
      </p:sp>
      <p:sp>
        <p:nvSpPr>
          <p:cNvPr id="9" name="TextBox 8">
            <a:extLst>
              <a:ext uri="{FF2B5EF4-FFF2-40B4-BE49-F238E27FC236}">
                <a16:creationId xmlns:a16="http://schemas.microsoft.com/office/drawing/2014/main" id="{79682499-9DC4-B572-C001-3DD626EE00D0}"/>
              </a:ext>
            </a:extLst>
          </p:cNvPr>
          <p:cNvSpPr txBox="1"/>
          <p:nvPr/>
        </p:nvSpPr>
        <p:spPr>
          <a:xfrm>
            <a:off x="6808027" y="6048156"/>
            <a:ext cx="2287927" cy="646331"/>
          </a:xfrm>
          <a:prstGeom prst="rect">
            <a:avLst/>
          </a:prstGeom>
          <a:noFill/>
        </p:spPr>
        <p:txBody>
          <a:bodyPr wrap="square" rtlCol="0">
            <a:spAutoFit/>
          </a:bodyPr>
          <a:lstStyle/>
          <a:p>
            <a:r>
              <a:rPr lang="en-GB" dirty="0"/>
              <a:t>Shortest paths from 0 in original graph</a:t>
            </a:r>
            <a:endParaRPr lang="en-SE" dirty="0"/>
          </a:p>
        </p:txBody>
      </p:sp>
    </p:spTree>
    <p:extLst>
      <p:ext uri="{BB962C8B-B14F-4D97-AF65-F5344CB8AC3E}">
        <p14:creationId xmlns:p14="http://schemas.microsoft.com/office/powerpoint/2010/main" val="17242356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66999-6847-DFF4-7452-0985885ADC26}"/>
              </a:ext>
            </a:extLst>
          </p:cNvPr>
          <p:cNvSpPr>
            <a:spLocks noGrp="1"/>
          </p:cNvSpPr>
          <p:nvPr>
            <p:ph type="title"/>
          </p:nvPr>
        </p:nvSpPr>
        <p:spPr>
          <a:xfrm>
            <a:off x="457200" y="-22542"/>
            <a:ext cx="8229600" cy="1143000"/>
          </a:xfrm>
        </p:spPr>
        <p:txBody>
          <a:bodyPr>
            <a:normAutofit fontScale="90000"/>
          </a:bodyPr>
          <a:lstStyle/>
          <a:p>
            <a:r>
              <a:rPr lang="en-GB" dirty="0"/>
              <a:t>Johnson’s Algorithm: Example 1 Revisited</a:t>
            </a:r>
            <a:endParaRPr lang="en-SE" dirty="0"/>
          </a:p>
        </p:txBody>
      </p:sp>
      <p:sp>
        <p:nvSpPr>
          <p:cNvPr id="3" name="Content Placeholder 2">
            <a:extLst>
              <a:ext uri="{FF2B5EF4-FFF2-40B4-BE49-F238E27FC236}">
                <a16:creationId xmlns:a16="http://schemas.microsoft.com/office/drawing/2014/main" id="{4580D98E-0E40-E588-485D-449F9EAF895F}"/>
              </a:ext>
            </a:extLst>
          </p:cNvPr>
          <p:cNvSpPr>
            <a:spLocks noGrp="1"/>
          </p:cNvSpPr>
          <p:nvPr>
            <p:ph idx="1"/>
          </p:nvPr>
        </p:nvSpPr>
        <p:spPr>
          <a:xfrm>
            <a:off x="457200" y="798483"/>
            <a:ext cx="8229600" cy="2504982"/>
          </a:xfrm>
        </p:spPr>
        <p:txBody>
          <a:bodyPr>
            <a:normAutofit fontScale="70000" lnSpcReduction="20000"/>
          </a:bodyPr>
          <a:lstStyle/>
          <a:p>
            <a:r>
              <a:rPr lang="en-GB" dirty="0"/>
              <a:t>w’(s, a) = w(s, a) + h[s] – h[a] = -1 + 0 - (-1) = 0</a:t>
            </a:r>
          </a:p>
          <a:p>
            <a:r>
              <a:rPr lang="en-GB" dirty="0"/>
              <a:t>w’(a, b) = w(a, b) + h[a] – h[b] = -1 + -1 - (-2) = 0</a:t>
            </a:r>
          </a:p>
          <a:p>
            <a:r>
              <a:rPr lang="en-GB" dirty="0"/>
              <a:t>w’(b, t) = w(b, t) + h[b] – h[t] = -1 + -2 - (-3) = 0</a:t>
            </a:r>
          </a:p>
          <a:p>
            <a:r>
              <a:rPr lang="en-GB" dirty="0"/>
              <a:t>w’(s, t) = w(s, t) + h[s] – h[t] = -2 + 0 - (-3) = 1</a:t>
            </a:r>
          </a:p>
          <a:p>
            <a:r>
              <a:rPr lang="en-GB" dirty="0"/>
              <a:t>w’(s, a) + w’(a, b) + w’(b, t) = w(s, a) + w(a, b) + w(b, t) + h[s] – h[t] = -1 -1 -1 + 0 – (-3) = 0</a:t>
            </a:r>
          </a:p>
          <a:p>
            <a:r>
              <a:rPr lang="en-GB" dirty="0"/>
              <a:t>w’(s, t) = w(s, t) + h[s] – h[t] = -2 + 0 – (-3) = 1</a:t>
            </a:r>
          </a:p>
          <a:p>
            <a:r>
              <a:rPr lang="en-GB" dirty="0"/>
              <a:t>For example, the shortest path from s to t is </a:t>
            </a:r>
            <a:r>
              <a:rPr lang="en-GB" dirty="0" err="1"/>
              <a:t>sabt</a:t>
            </a:r>
            <a:r>
              <a:rPr lang="en-GB" dirty="0"/>
              <a:t>, same as the original graph before reweighting. Its length in the original graph is 0 – (h[s] – h[t]) = 0 – (0 – (-3)) = -3.</a:t>
            </a:r>
          </a:p>
          <a:p>
            <a:endParaRPr lang="en-GB" dirty="0"/>
          </a:p>
          <a:p>
            <a:endParaRPr lang="en-SE" dirty="0"/>
          </a:p>
        </p:txBody>
      </p:sp>
      <p:sp>
        <p:nvSpPr>
          <p:cNvPr id="6" name="Oval 5">
            <a:extLst>
              <a:ext uri="{FF2B5EF4-FFF2-40B4-BE49-F238E27FC236}">
                <a16:creationId xmlns:a16="http://schemas.microsoft.com/office/drawing/2014/main" id="{DF506913-28C8-2537-2EA4-348C6A2F3AD5}"/>
              </a:ext>
            </a:extLst>
          </p:cNvPr>
          <p:cNvSpPr/>
          <p:nvPr/>
        </p:nvSpPr>
        <p:spPr>
          <a:xfrm>
            <a:off x="1643027" y="3893620"/>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a</a:t>
            </a:r>
            <a:endParaRPr lang="en-US"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14E2A62-51C0-07DB-2A5E-1BC2C37633DE}"/>
              </a:ext>
            </a:extLst>
          </p:cNvPr>
          <p:cNvCxnSpPr>
            <a:cxnSpLocks/>
            <a:stCxn id="6" idx="2"/>
          </p:cNvCxnSpPr>
          <p:nvPr/>
        </p:nvCxnSpPr>
        <p:spPr>
          <a:xfrm flipH="1">
            <a:off x="1062061" y="4137002"/>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74EB890A-ADD8-7906-F05B-C47EFD17D9B9}"/>
              </a:ext>
            </a:extLst>
          </p:cNvPr>
          <p:cNvSpPr/>
          <p:nvPr/>
        </p:nvSpPr>
        <p:spPr>
          <a:xfrm>
            <a:off x="595753" y="3888918"/>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s</a:t>
            </a: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13013A9-A860-5C04-82B3-F1D0EAC5271E}"/>
              </a:ext>
            </a:extLst>
          </p:cNvPr>
          <p:cNvSpPr/>
          <p:nvPr/>
        </p:nvSpPr>
        <p:spPr>
          <a:xfrm>
            <a:off x="2690301" y="3893620"/>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b</a:t>
            </a: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3D06141E-AA4E-0C8B-1CC1-1966D9F164F0}"/>
              </a:ext>
            </a:extLst>
          </p:cNvPr>
          <p:cNvSpPr/>
          <p:nvPr/>
        </p:nvSpPr>
        <p:spPr>
          <a:xfrm>
            <a:off x="3751178" y="3893620"/>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t</a:t>
            </a:r>
            <a:endParaRPr lang="en-US"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CB2D8C34-2115-9A5A-78EF-6A1C4391EF4A}"/>
              </a:ext>
            </a:extLst>
          </p:cNvPr>
          <p:cNvCxnSpPr>
            <a:cxnSpLocks/>
          </p:cNvCxnSpPr>
          <p:nvPr/>
        </p:nvCxnSpPr>
        <p:spPr>
          <a:xfrm flipH="1">
            <a:off x="2109335" y="4138393"/>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3F16907-D54F-7E47-65BA-42D1ECBB7602}"/>
              </a:ext>
            </a:extLst>
          </p:cNvPr>
          <p:cNvCxnSpPr>
            <a:cxnSpLocks/>
          </p:cNvCxnSpPr>
          <p:nvPr/>
        </p:nvCxnSpPr>
        <p:spPr>
          <a:xfrm flipH="1">
            <a:off x="3170212" y="4141175"/>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3" name="Connector: Curved 12">
            <a:extLst>
              <a:ext uri="{FF2B5EF4-FFF2-40B4-BE49-F238E27FC236}">
                <a16:creationId xmlns:a16="http://schemas.microsoft.com/office/drawing/2014/main" id="{BEC77DD1-3C1F-A53E-8698-5E1E099986E9}"/>
              </a:ext>
            </a:extLst>
          </p:cNvPr>
          <p:cNvCxnSpPr>
            <a:stCxn id="8" idx="4"/>
            <a:endCxn id="10" idx="4"/>
          </p:cNvCxnSpPr>
          <p:nvPr/>
        </p:nvCxnSpPr>
        <p:spPr>
          <a:xfrm rot="16200000" flipH="1">
            <a:off x="2404268" y="2800319"/>
            <a:ext cx="4702" cy="3155425"/>
          </a:xfrm>
          <a:prstGeom prst="curvedConnector3">
            <a:avLst>
              <a:gd name="adj1" fmla="val 8202935"/>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89409FA2-6EA3-31CF-B5EE-C227E7B32DEC}"/>
              </a:ext>
            </a:extLst>
          </p:cNvPr>
          <p:cNvSpPr txBox="1"/>
          <p:nvPr/>
        </p:nvSpPr>
        <p:spPr>
          <a:xfrm>
            <a:off x="1144652" y="3818488"/>
            <a:ext cx="450278" cy="369332"/>
          </a:xfrm>
          <a:prstGeom prst="rect">
            <a:avLst/>
          </a:prstGeom>
          <a:noFill/>
        </p:spPr>
        <p:txBody>
          <a:bodyPr wrap="square">
            <a:spAutoFit/>
          </a:bodyPr>
          <a:lstStyle/>
          <a:p>
            <a:r>
              <a:rPr lang="en-GB" dirty="0"/>
              <a:t>- 1</a:t>
            </a:r>
            <a:endParaRPr lang="en-SE" dirty="0"/>
          </a:p>
        </p:txBody>
      </p:sp>
      <p:sp>
        <p:nvSpPr>
          <p:cNvPr id="15" name="TextBox 14">
            <a:extLst>
              <a:ext uri="{FF2B5EF4-FFF2-40B4-BE49-F238E27FC236}">
                <a16:creationId xmlns:a16="http://schemas.microsoft.com/office/drawing/2014/main" id="{3371B09E-1896-630D-45BB-230E9ACD87EE}"/>
              </a:ext>
            </a:extLst>
          </p:cNvPr>
          <p:cNvSpPr txBox="1"/>
          <p:nvPr/>
        </p:nvSpPr>
        <p:spPr>
          <a:xfrm>
            <a:off x="2168849" y="4449418"/>
            <a:ext cx="475540" cy="369332"/>
          </a:xfrm>
          <a:prstGeom prst="rect">
            <a:avLst/>
          </a:prstGeom>
          <a:noFill/>
        </p:spPr>
        <p:txBody>
          <a:bodyPr wrap="square">
            <a:spAutoFit/>
          </a:bodyPr>
          <a:lstStyle/>
          <a:p>
            <a:r>
              <a:rPr lang="en-GB" dirty="0"/>
              <a:t> -2</a:t>
            </a:r>
            <a:endParaRPr lang="en-SE" dirty="0"/>
          </a:p>
        </p:txBody>
      </p:sp>
      <p:sp>
        <p:nvSpPr>
          <p:cNvPr id="16" name="Oval 15">
            <a:extLst>
              <a:ext uri="{FF2B5EF4-FFF2-40B4-BE49-F238E27FC236}">
                <a16:creationId xmlns:a16="http://schemas.microsoft.com/office/drawing/2014/main" id="{8F59E859-5CB0-CDF2-B54C-DA2B189A8CC6}"/>
              </a:ext>
            </a:extLst>
          </p:cNvPr>
          <p:cNvSpPr/>
          <p:nvPr/>
        </p:nvSpPr>
        <p:spPr>
          <a:xfrm>
            <a:off x="5698720" y="3925252"/>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a</a:t>
            </a:r>
            <a:endParaRPr lang="en-US"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74347479-445F-2567-69E8-33F60EFB9857}"/>
              </a:ext>
            </a:extLst>
          </p:cNvPr>
          <p:cNvCxnSpPr>
            <a:cxnSpLocks/>
            <a:stCxn id="16" idx="2"/>
          </p:cNvCxnSpPr>
          <p:nvPr/>
        </p:nvCxnSpPr>
        <p:spPr>
          <a:xfrm flipH="1">
            <a:off x="5117754" y="4168634"/>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6951AA2C-1344-4353-3F6C-0571B2FA57ED}"/>
              </a:ext>
            </a:extLst>
          </p:cNvPr>
          <p:cNvSpPr/>
          <p:nvPr/>
        </p:nvSpPr>
        <p:spPr>
          <a:xfrm>
            <a:off x="4651446" y="3920550"/>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s</a:t>
            </a:r>
            <a:endParaRPr lang="en-US" dirty="0">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7D968265-4788-4806-872B-8FB9B8FFC4CC}"/>
              </a:ext>
            </a:extLst>
          </p:cNvPr>
          <p:cNvSpPr/>
          <p:nvPr/>
        </p:nvSpPr>
        <p:spPr>
          <a:xfrm>
            <a:off x="6745994" y="3925252"/>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b</a:t>
            </a:r>
            <a:endParaRPr lang="en-US" dirty="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8C29F4AA-8073-8DC4-76BD-04548D062CDA}"/>
              </a:ext>
            </a:extLst>
          </p:cNvPr>
          <p:cNvSpPr/>
          <p:nvPr/>
        </p:nvSpPr>
        <p:spPr>
          <a:xfrm>
            <a:off x="7806871" y="3925252"/>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t</a:t>
            </a:r>
            <a:endParaRPr lang="en-US" dirty="0">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864E491A-884C-1658-91B7-DAC10A5E10B4}"/>
              </a:ext>
            </a:extLst>
          </p:cNvPr>
          <p:cNvCxnSpPr>
            <a:cxnSpLocks/>
          </p:cNvCxnSpPr>
          <p:nvPr/>
        </p:nvCxnSpPr>
        <p:spPr>
          <a:xfrm flipH="1">
            <a:off x="6165028" y="4170025"/>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503D1B6-2ADA-02AC-39EB-784CB0CCDBCE}"/>
              </a:ext>
            </a:extLst>
          </p:cNvPr>
          <p:cNvCxnSpPr>
            <a:cxnSpLocks/>
          </p:cNvCxnSpPr>
          <p:nvPr/>
        </p:nvCxnSpPr>
        <p:spPr>
          <a:xfrm flipH="1">
            <a:off x="7225905" y="4172807"/>
            <a:ext cx="580966" cy="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3" name="Connector: Curved 22">
            <a:extLst>
              <a:ext uri="{FF2B5EF4-FFF2-40B4-BE49-F238E27FC236}">
                <a16:creationId xmlns:a16="http://schemas.microsoft.com/office/drawing/2014/main" id="{922A1B6C-237A-C869-5B9F-D19292B6D7FF}"/>
              </a:ext>
            </a:extLst>
          </p:cNvPr>
          <p:cNvCxnSpPr>
            <a:stCxn id="18" idx="4"/>
            <a:endCxn id="20" idx="4"/>
          </p:cNvCxnSpPr>
          <p:nvPr/>
        </p:nvCxnSpPr>
        <p:spPr>
          <a:xfrm rot="16200000" flipH="1">
            <a:off x="6459961" y="2831951"/>
            <a:ext cx="4702" cy="3155425"/>
          </a:xfrm>
          <a:prstGeom prst="curvedConnector3">
            <a:avLst>
              <a:gd name="adj1" fmla="val 8202935"/>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30FD9E5D-B813-1A9A-4BB5-7AC92C2089D9}"/>
              </a:ext>
            </a:extLst>
          </p:cNvPr>
          <p:cNvSpPr txBox="1"/>
          <p:nvPr/>
        </p:nvSpPr>
        <p:spPr>
          <a:xfrm>
            <a:off x="4536562" y="3631919"/>
            <a:ext cx="1625257" cy="646331"/>
          </a:xfrm>
          <a:prstGeom prst="rect">
            <a:avLst/>
          </a:prstGeom>
          <a:noFill/>
        </p:spPr>
        <p:txBody>
          <a:bodyPr wrap="square">
            <a:spAutoFit/>
          </a:bodyPr>
          <a:lstStyle/>
          <a:p>
            <a:r>
              <a:rPr lang="en-GB" dirty="0"/>
              <a:t> -1 + 0 - (-1) = 0</a:t>
            </a:r>
          </a:p>
          <a:p>
            <a:endParaRPr lang="en-SE" dirty="0"/>
          </a:p>
        </p:txBody>
      </p:sp>
      <p:sp>
        <p:nvSpPr>
          <p:cNvPr id="25" name="TextBox 24">
            <a:extLst>
              <a:ext uri="{FF2B5EF4-FFF2-40B4-BE49-F238E27FC236}">
                <a16:creationId xmlns:a16="http://schemas.microsoft.com/office/drawing/2014/main" id="{9DC4B0BC-10E4-8403-C9F4-3223E6962ED6}"/>
              </a:ext>
            </a:extLst>
          </p:cNvPr>
          <p:cNvSpPr txBox="1"/>
          <p:nvPr/>
        </p:nvSpPr>
        <p:spPr>
          <a:xfrm>
            <a:off x="5620135" y="3429000"/>
            <a:ext cx="1776177" cy="369332"/>
          </a:xfrm>
          <a:prstGeom prst="rect">
            <a:avLst/>
          </a:prstGeom>
          <a:noFill/>
        </p:spPr>
        <p:txBody>
          <a:bodyPr wrap="square">
            <a:spAutoFit/>
          </a:bodyPr>
          <a:lstStyle/>
          <a:p>
            <a:r>
              <a:rPr lang="en-GB" dirty="0"/>
              <a:t> -1 + -1 - (-2) = 0</a:t>
            </a:r>
            <a:endParaRPr lang="en-SE" dirty="0"/>
          </a:p>
        </p:txBody>
      </p:sp>
      <p:sp>
        <p:nvSpPr>
          <p:cNvPr id="26" name="TextBox 25">
            <a:extLst>
              <a:ext uri="{FF2B5EF4-FFF2-40B4-BE49-F238E27FC236}">
                <a16:creationId xmlns:a16="http://schemas.microsoft.com/office/drawing/2014/main" id="{01C6BFC3-9FF1-05FC-6415-FB7F939399C2}"/>
              </a:ext>
            </a:extLst>
          </p:cNvPr>
          <p:cNvSpPr txBox="1"/>
          <p:nvPr/>
        </p:nvSpPr>
        <p:spPr>
          <a:xfrm>
            <a:off x="6730911" y="3613751"/>
            <a:ext cx="1883601" cy="369332"/>
          </a:xfrm>
          <a:prstGeom prst="rect">
            <a:avLst/>
          </a:prstGeom>
          <a:noFill/>
        </p:spPr>
        <p:txBody>
          <a:bodyPr wrap="square">
            <a:spAutoFit/>
          </a:bodyPr>
          <a:lstStyle/>
          <a:p>
            <a:r>
              <a:rPr lang="en-GB" dirty="0"/>
              <a:t> -1 + -2 - (-3) = 0</a:t>
            </a:r>
            <a:endParaRPr lang="en-SE" dirty="0"/>
          </a:p>
        </p:txBody>
      </p:sp>
      <p:sp>
        <p:nvSpPr>
          <p:cNvPr id="27" name="TextBox 26">
            <a:extLst>
              <a:ext uri="{FF2B5EF4-FFF2-40B4-BE49-F238E27FC236}">
                <a16:creationId xmlns:a16="http://schemas.microsoft.com/office/drawing/2014/main" id="{6A6A2C3A-F805-2CB7-23B5-E5115B511420}"/>
              </a:ext>
            </a:extLst>
          </p:cNvPr>
          <p:cNvSpPr txBox="1"/>
          <p:nvPr/>
        </p:nvSpPr>
        <p:spPr>
          <a:xfrm>
            <a:off x="5732960" y="4449418"/>
            <a:ext cx="1550525" cy="369332"/>
          </a:xfrm>
          <a:prstGeom prst="rect">
            <a:avLst/>
          </a:prstGeom>
          <a:noFill/>
        </p:spPr>
        <p:txBody>
          <a:bodyPr wrap="square">
            <a:spAutoFit/>
          </a:bodyPr>
          <a:lstStyle/>
          <a:p>
            <a:r>
              <a:rPr lang="en-GB" dirty="0"/>
              <a:t>-2 + 0 - (-3) = 1</a:t>
            </a:r>
          </a:p>
        </p:txBody>
      </p:sp>
      <p:sp>
        <p:nvSpPr>
          <p:cNvPr id="28" name="TextBox 27">
            <a:extLst>
              <a:ext uri="{FF2B5EF4-FFF2-40B4-BE49-F238E27FC236}">
                <a16:creationId xmlns:a16="http://schemas.microsoft.com/office/drawing/2014/main" id="{D1A8CECC-DBC3-E741-5DCB-53D8665039AB}"/>
              </a:ext>
            </a:extLst>
          </p:cNvPr>
          <p:cNvSpPr txBox="1"/>
          <p:nvPr/>
        </p:nvSpPr>
        <p:spPr>
          <a:xfrm>
            <a:off x="2138806" y="3818488"/>
            <a:ext cx="450278" cy="369332"/>
          </a:xfrm>
          <a:prstGeom prst="rect">
            <a:avLst/>
          </a:prstGeom>
          <a:noFill/>
        </p:spPr>
        <p:txBody>
          <a:bodyPr wrap="square">
            <a:spAutoFit/>
          </a:bodyPr>
          <a:lstStyle/>
          <a:p>
            <a:r>
              <a:rPr lang="en-GB" dirty="0"/>
              <a:t>- 1</a:t>
            </a:r>
            <a:endParaRPr lang="en-SE" dirty="0"/>
          </a:p>
        </p:txBody>
      </p:sp>
      <p:sp>
        <p:nvSpPr>
          <p:cNvPr id="30" name="TextBox 29">
            <a:extLst>
              <a:ext uri="{FF2B5EF4-FFF2-40B4-BE49-F238E27FC236}">
                <a16:creationId xmlns:a16="http://schemas.microsoft.com/office/drawing/2014/main" id="{642852B8-05D6-0F6E-5DDE-051C38CFD844}"/>
              </a:ext>
            </a:extLst>
          </p:cNvPr>
          <p:cNvSpPr txBox="1"/>
          <p:nvPr/>
        </p:nvSpPr>
        <p:spPr>
          <a:xfrm>
            <a:off x="3211223" y="3818488"/>
            <a:ext cx="450278" cy="369332"/>
          </a:xfrm>
          <a:prstGeom prst="rect">
            <a:avLst/>
          </a:prstGeom>
          <a:noFill/>
        </p:spPr>
        <p:txBody>
          <a:bodyPr wrap="square">
            <a:spAutoFit/>
          </a:bodyPr>
          <a:lstStyle/>
          <a:p>
            <a:r>
              <a:rPr lang="en-GB" dirty="0"/>
              <a:t>- 1</a:t>
            </a:r>
            <a:endParaRPr lang="en-SE" dirty="0"/>
          </a:p>
        </p:txBody>
      </p:sp>
      <p:cxnSp>
        <p:nvCxnSpPr>
          <p:cNvPr id="36" name="Straight Arrow Connector 35">
            <a:extLst>
              <a:ext uri="{FF2B5EF4-FFF2-40B4-BE49-F238E27FC236}">
                <a16:creationId xmlns:a16="http://schemas.microsoft.com/office/drawing/2014/main" id="{9F66CA16-A683-E02D-0783-847649493807}"/>
              </a:ext>
            </a:extLst>
          </p:cNvPr>
          <p:cNvCxnSpPr>
            <a:cxnSpLocks/>
            <a:endCxn id="8" idx="7"/>
          </p:cNvCxnSpPr>
          <p:nvPr/>
        </p:nvCxnSpPr>
        <p:spPr>
          <a:xfrm flipH="1">
            <a:off x="993772" y="3379743"/>
            <a:ext cx="1217461" cy="580460"/>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2E78BC32-CED2-5C3C-E53D-16A9742108B6}"/>
              </a:ext>
            </a:extLst>
          </p:cNvPr>
          <p:cNvCxnSpPr>
            <a:cxnSpLocks/>
          </p:cNvCxnSpPr>
          <p:nvPr/>
        </p:nvCxnSpPr>
        <p:spPr>
          <a:xfrm flipH="1">
            <a:off x="1936060" y="3457857"/>
            <a:ext cx="514163" cy="462693"/>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1C943C7B-2100-9F40-4BEF-1F1E11F9AA93}"/>
              </a:ext>
            </a:extLst>
          </p:cNvPr>
          <p:cNvCxnSpPr>
            <a:cxnSpLocks/>
          </p:cNvCxnSpPr>
          <p:nvPr/>
        </p:nvCxnSpPr>
        <p:spPr>
          <a:xfrm>
            <a:off x="2526482" y="3454712"/>
            <a:ext cx="368996" cy="467394"/>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20A0ACAE-C0D4-51F6-44A9-5271443A719F}"/>
              </a:ext>
            </a:extLst>
          </p:cNvPr>
          <p:cNvCxnSpPr>
            <a:cxnSpLocks/>
            <a:endCxn id="10" idx="1"/>
          </p:cNvCxnSpPr>
          <p:nvPr/>
        </p:nvCxnSpPr>
        <p:spPr>
          <a:xfrm>
            <a:off x="2631947" y="3304363"/>
            <a:ext cx="1187520" cy="660542"/>
          </a:xfrm>
          <a:prstGeom prst="straightConnector1">
            <a:avLst/>
          </a:prstGeom>
          <a:ln w="12700">
            <a:tailEnd type="triangle"/>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C83CD9A3-A7C5-0B6D-947C-25262F8A93E7}"/>
              </a:ext>
            </a:extLst>
          </p:cNvPr>
          <p:cNvSpPr txBox="1"/>
          <p:nvPr/>
        </p:nvSpPr>
        <p:spPr>
          <a:xfrm>
            <a:off x="1471288" y="3341974"/>
            <a:ext cx="300344" cy="369332"/>
          </a:xfrm>
          <a:prstGeom prst="rect">
            <a:avLst/>
          </a:prstGeom>
          <a:noFill/>
        </p:spPr>
        <p:txBody>
          <a:bodyPr wrap="square">
            <a:spAutoFit/>
          </a:bodyPr>
          <a:lstStyle/>
          <a:p>
            <a:r>
              <a:rPr lang="en-GB" dirty="0"/>
              <a:t>0</a:t>
            </a:r>
            <a:endParaRPr lang="en-SE" dirty="0"/>
          </a:p>
        </p:txBody>
      </p:sp>
      <p:sp>
        <p:nvSpPr>
          <p:cNvPr id="52" name="TextBox 51">
            <a:extLst>
              <a:ext uri="{FF2B5EF4-FFF2-40B4-BE49-F238E27FC236}">
                <a16:creationId xmlns:a16="http://schemas.microsoft.com/office/drawing/2014/main" id="{E068C5A0-A7A4-6B00-3B31-DAC0DE04F544}"/>
              </a:ext>
            </a:extLst>
          </p:cNvPr>
          <p:cNvSpPr txBox="1"/>
          <p:nvPr/>
        </p:nvSpPr>
        <p:spPr>
          <a:xfrm>
            <a:off x="1898957" y="3454712"/>
            <a:ext cx="300344" cy="369332"/>
          </a:xfrm>
          <a:prstGeom prst="rect">
            <a:avLst/>
          </a:prstGeom>
          <a:noFill/>
        </p:spPr>
        <p:txBody>
          <a:bodyPr wrap="square">
            <a:spAutoFit/>
          </a:bodyPr>
          <a:lstStyle/>
          <a:p>
            <a:r>
              <a:rPr lang="en-GB" dirty="0"/>
              <a:t>0</a:t>
            </a:r>
            <a:endParaRPr lang="en-SE" dirty="0"/>
          </a:p>
        </p:txBody>
      </p:sp>
      <p:sp>
        <p:nvSpPr>
          <p:cNvPr id="53" name="TextBox 52">
            <a:extLst>
              <a:ext uri="{FF2B5EF4-FFF2-40B4-BE49-F238E27FC236}">
                <a16:creationId xmlns:a16="http://schemas.microsoft.com/office/drawing/2014/main" id="{1292DC91-5B43-BDC4-F6BF-43E2572E25CF}"/>
              </a:ext>
            </a:extLst>
          </p:cNvPr>
          <p:cNvSpPr txBox="1"/>
          <p:nvPr/>
        </p:nvSpPr>
        <p:spPr>
          <a:xfrm>
            <a:off x="2410636" y="3481489"/>
            <a:ext cx="300344" cy="369332"/>
          </a:xfrm>
          <a:prstGeom prst="rect">
            <a:avLst/>
          </a:prstGeom>
          <a:noFill/>
        </p:spPr>
        <p:txBody>
          <a:bodyPr wrap="square">
            <a:spAutoFit/>
          </a:bodyPr>
          <a:lstStyle/>
          <a:p>
            <a:r>
              <a:rPr lang="en-GB" dirty="0"/>
              <a:t>0</a:t>
            </a:r>
            <a:endParaRPr lang="en-SE" dirty="0"/>
          </a:p>
        </p:txBody>
      </p:sp>
      <p:sp>
        <p:nvSpPr>
          <p:cNvPr id="54" name="TextBox 53">
            <a:extLst>
              <a:ext uri="{FF2B5EF4-FFF2-40B4-BE49-F238E27FC236}">
                <a16:creationId xmlns:a16="http://schemas.microsoft.com/office/drawing/2014/main" id="{48E004BA-E55C-A753-1EB7-8D6AEE520A0D}"/>
              </a:ext>
            </a:extLst>
          </p:cNvPr>
          <p:cNvSpPr txBox="1"/>
          <p:nvPr/>
        </p:nvSpPr>
        <p:spPr>
          <a:xfrm>
            <a:off x="3156609" y="3387581"/>
            <a:ext cx="300344" cy="369332"/>
          </a:xfrm>
          <a:prstGeom prst="rect">
            <a:avLst/>
          </a:prstGeom>
          <a:noFill/>
        </p:spPr>
        <p:txBody>
          <a:bodyPr wrap="square">
            <a:spAutoFit/>
          </a:bodyPr>
          <a:lstStyle/>
          <a:p>
            <a:r>
              <a:rPr lang="en-GB" dirty="0"/>
              <a:t>0</a:t>
            </a:r>
            <a:endParaRPr lang="en-SE" dirty="0"/>
          </a:p>
        </p:txBody>
      </p:sp>
      <p:sp>
        <p:nvSpPr>
          <p:cNvPr id="55" name="TextBox 54">
            <a:extLst>
              <a:ext uri="{FF2B5EF4-FFF2-40B4-BE49-F238E27FC236}">
                <a16:creationId xmlns:a16="http://schemas.microsoft.com/office/drawing/2014/main" id="{B0D615EF-6467-4CC5-A81C-77DA4BD5E8EE}"/>
              </a:ext>
            </a:extLst>
          </p:cNvPr>
          <p:cNvSpPr txBox="1"/>
          <p:nvPr/>
        </p:nvSpPr>
        <p:spPr>
          <a:xfrm>
            <a:off x="124469" y="4341213"/>
            <a:ext cx="724878" cy="338554"/>
          </a:xfrm>
          <a:prstGeom prst="rect">
            <a:avLst/>
          </a:prstGeom>
          <a:noFill/>
        </p:spPr>
        <p:txBody>
          <a:bodyPr wrap="none" rtlCol="0">
            <a:spAutoFit/>
          </a:bodyPr>
          <a:lstStyle/>
          <a:p>
            <a:r>
              <a:rPr lang="en-GB" sz="1600" dirty="0"/>
              <a:t>H[s]=0</a:t>
            </a:r>
            <a:endParaRPr lang="en-SE" sz="1600" dirty="0"/>
          </a:p>
        </p:txBody>
      </p:sp>
      <p:sp>
        <p:nvSpPr>
          <p:cNvPr id="56" name="TextBox 55">
            <a:extLst>
              <a:ext uri="{FF2B5EF4-FFF2-40B4-BE49-F238E27FC236}">
                <a16:creationId xmlns:a16="http://schemas.microsoft.com/office/drawing/2014/main" id="{7418575F-286B-5D00-98A9-8D99D3BCCB63}"/>
              </a:ext>
            </a:extLst>
          </p:cNvPr>
          <p:cNvSpPr txBox="1"/>
          <p:nvPr/>
        </p:nvSpPr>
        <p:spPr>
          <a:xfrm>
            <a:off x="1533345" y="4305805"/>
            <a:ext cx="805029" cy="338554"/>
          </a:xfrm>
          <a:prstGeom prst="rect">
            <a:avLst/>
          </a:prstGeom>
          <a:noFill/>
        </p:spPr>
        <p:txBody>
          <a:bodyPr wrap="none" rtlCol="0">
            <a:spAutoFit/>
          </a:bodyPr>
          <a:lstStyle/>
          <a:p>
            <a:r>
              <a:rPr lang="en-GB" sz="1600" dirty="0"/>
              <a:t>H[a]=-1</a:t>
            </a:r>
            <a:endParaRPr lang="en-SE" sz="1600" dirty="0"/>
          </a:p>
        </p:txBody>
      </p:sp>
      <p:sp>
        <p:nvSpPr>
          <p:cNvPr id="57" name="TextBox 56">
            <a:extLst>
              <a:ext uri="{FF2B5EF4-FFF2-40B4-BE49-F238E27FC236}">
                <a16:creationId xmlns:a16="http://schemas.microsoft.com/office/drawing/2014/main" id="{DAE2CDA1-42BD-E728-D6C8-EF9B96616F7B}"/>
              </a:ext>
            </a:extLst>
          </p:cNvPr>
          <p:cNvSpPr txBox="1"/>
          <p:nvPr/>
        </p:nvSpPr>
        <p:spPr>
          <a:xfrm>
            <a:off x="2487790" y="4312333"/>
            <a:ext cx="814647" cy="338554"/>
          </a:xfrm>
          <a:prstGeom prst="rect">
            <a:avLst/>
          </a:prstGeom>
          <a:noFill/>
        </p:spPr>
        <p:txBody>
          <a:bodyPr wrap="none" rtlCol="0">
            <a:spAutoFit/>
          </a:bodyPr>
          <a:lstStyle/>
          <a:p>
            <a:r>
              <a:rPr lang="en-GB" sz="1600" dirty="0"/>
              <a:t>H[b]=-2</a:t>
            </a:r>
            <a:endParaRPr lang="en-SE" sz="1600" dirty="0"/>
          </a:p>
        </p:txBody>
      </p:sp>
      <p:sp>
        <p:nvSpPr>
          <p:cNvPr id="58" name="TextBox 57">
            <a:extLst>
              <a:ext uri="{FF2B5EF4-FFF2-40B4-BE49-F238E27FC236}">
                <a16:creationId xmlns:a16="http://schemas.microsoft.com/office/drawing/2014/main" id="{B4C8A3DD-5D49-311C-C64C-2434F48B9A1E}"/>
              </a:ext>
            </a:extLst>
          </p:cNvPr>
          <p:cNvSpPr txBox="1"/>
          <p:nvPr/>
        </p:nvSpPr>
        <p:spPr>
          <a:xfrm>
            <a:off x="3795825" y="4380383"/>
            <a:ext cx="776175" cy="338554"/>
          </a:xfrm>
          <a:prstGeom prst="rect">
            <a:avLst/>
          </a:prstGeom>
          <a:noFill/>
        </p:spPr>
        <p:txBody>
          <a:bodyPr wrap="none" rtlCol="0">
            <a:spAutoFit/>
          </a:bodyPr>
          <a:lstStyle/>
          <a:p>
            <a:r>
              <a:rPr lang="en-GB" sz="1600" dirty="0"/>
              <a:t>H[t]=-3</a:t>
            </a:r>
            <a:endParaRPr lang="en-SE" sz="1600" dirty="0"/>
          </a:p>
        </p:txBody>
      </p:sp>
      <p:sp>
        <p:nvSpPr>
          <p:cNvPr id="60" name="Oval 59">
            <a:extLst>
              <a:ext uri="{FF2B5EF4-FFF2-40B4-BE49-F238E27FC236}">
                <a16:creationId xmlns:a16="http://schemas.microsoft.com/office/drawing/2014/main" id="{72766BA9-453E-45EB-B3C1-243690CE0CFD}"/>
              </a:ext>
            </a:extLst>
          </p:cNvPr>
          <p:cNvSpPr/>
          <p:nvPr/>
        </p:nvSpPr>
        <p:spPr>
          <a:xfrm>
            <a:off x="2260256" y="3052524"/>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d</a:t>
            </a:r>
            <a:endParaRPr lang="en-US" dirty="0">
              <a:latin typeface="Arial" panose="020B0604020202020204" pitchFamily="34" charset="0"/>
              <a:cs typeface="Arial" panose="020B0604020202020204" pitchFamily="34" charset="0"/>
            </a:endParaRPr>
          </a:p>
        </p:txBody>
      </p:sp>
      <p:graphicFrame>
        <p:nvGraphicFramePr>
          <p:cNvPr id="4" name="Content Placeholder 4">
            <a:extLst>
              <a:ext uri="{FF2B5EF4-FFF2-40B4-BE49-F238E27FC236}">
                <a16:creationId xmlns:a16="http://schemas.microsoft.com/office/drawing/2014/main" id="{698965B5-5F67-ADFC-03CB-CB9F48E1B5C8}"/>
              </a:ext>
            </a:extLst>
          </p:cNvPr>
          <p:cNvGraphicFramePr>
            <a:graphicFrameLocks/>
          </p:cNvGraphicFramePr>
          <p:nvPr>
            <p:extLst>
              <p:ext uri="{D42A27DB-BD31-4B8C-83A1-F6EECF244321}">
                <p14:modId xmlns:p14="http://schemas.microsoft.com/office/powerpoint/2010/main" val="4113338308"/>
              </p:ext>
            </p:extLst>
          </p:nvPr>
        </p:nvGraphicFramePr>
        <p:xfrm>
          <a:off x="5337981" y="4894260"/>
          <a:ext cx="1462045" cy="185420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516233">
                  <a:extLst>
                    <a:ext uri="{9D8B030D-6E8A-4147-A177-3AD203B41FA5}">
                      <a16:colId xmlns:a16="http://schemas.microsoft.com/office/drawing/2014/main" val="3865283362"/>
                    </a:ext>
                  </a:extLst>
                </a:gridCol>
                <a:gridCol w="466702">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a</a:t>
                      </a:r>
                      <a:endParaRPr lang="en-SE" dirty="0">
                        <a:solidFill>
                          <a:schemeClr val="tx1"/>
                        </a:solidFill>
                      </a:endParaRPr>
                    </a:p>
                  </a:txBody>
                  <a:tcPr/>
                </a:tc>
                <a:tc>
                  <a:txBody>
                    <a:bodyPr/>
                    <a:lstStyle/>
                    <a:p>
                      <a:pPr algn="ctr"/>
                      <a:r>
                        <a:rPr lang="en-GB" dirty="0">
                          <a:solidFill>
                            <a:schemeClr val="tx1"/>
                          </a:solidFill>
                        </a:rPr>
                        <a:t>-1</a:t>
                      </a:r>
                      <a:endParaRPr lang="en-SE" dirty="0">
                        <a:solidFill>
                          <a:schemeClr val="tx1"/>
                        </a:solidFill>
                      </a:endParaRPr>
                    </a:p>
                  </a:txBody>
                  <a:tcPr/>
                </a:tc>
                <a:tc>
                  <a:txBody>
                    <a:bodyPr/>
                    <a:lstStyle/>
                    <a:p>
                      <a:pPr algn="ctr"/>
                      <a:r>
                        <a:rPr lang="en-GB" dirty="0">
                          <a:solidFill>
                            <a:schemeClr val="tx1"/>
                          </a:solidFill>
                        </a:rPr>
                        <a:t>s</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-2</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t</a:t>
                      </a:r>
                      <a:endParaRPr lang="en-SE" dirty="0"/>
                    </a:p>
                  </a:txBody>
                  <a:tcPr/>
                </a:tc>
                <a:tc>
                  <a:txBody>
                    <a:bodyPr/>
                    <a:lstStyle/>
                    <a:p>
                      <a:pPr algn="ctr"/>
                      <a:r>
                        <a:rPr lang="en-GB" dirty="0">
                          <a:solidFill>
                            <a:schemeClr val="tx1"/>
                          </a:solidFill>
                        </a:rPr>
                        <a:t>-3</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extLst>
                  <a:ext uri="{0D108BD9-81ED-4DB2-BD59-A6C34878D82A}">
                    <a16:rowId xmlns:a16="http://schemas.microsoft.com/office/drawing/2014/main" val="2443210191"/>
                  </a:ext>
                </a:extLst>
              </a:tr>
            </a:tbl>
          </a:graphicData>
        </a:graphic>
      </p:graphicFrame>
      <p:graphicFrame>
        <p:nvGraphicFramePr>
          <p:cNvPr id="5" name="Content Placeholder 4">
            <a:extLst>
              <a:ext uri="{FF2B5EF4-FFF2-40B4-BE49-F238E27FC236}">
                <a16:creationId xmlns:a16="http://schemas.microsoft.com/office/drawing/2014/main" id="{01336789-FCC5-0EA3-FFAF-9B409DABFCBA}"/>
              </a:ext>
            </a:extLst>
          </p:cNvPr>
          <p:cNvGraphicFramePr>
            <a:graphicFrameLocks/>
          </p:cNvGraphicFramePr>
          <p:nvPr>
            <p:extLst>
              <p:ext uri="{D42A27DB-BD31-4B8C-83A1-F6EECF244321}">
                <p14:modId xmlns:p14="http://schemas.microsoft.com/office/powerpoint/2010/main" val="3285395126"/>
              </p:ext>
            </p:extLst>
          </p:nvPr>
        </p:nvGraphicFramePr>
        <p:xfrm>
          <a:off x="1323021" y="4894260"/>
          <a:ext cx="1462045" cy="1854200"/>
        </p:xfrm>
        <a:graphic>
          <a:graphicData uri="http://schemas.openxmlformats.org/drawingml/2006/table">
            <a:tbl>
              <a:tblPr firstRow="1" bandRow="1">
                <a:tableStyleId>{5C22544A-7EE6-4342-B048-85BDC9FD1C3A}</a:tableStyleId>
              </a:tblPr>
              <a:tblGrid>
                <a:gridCol w="479110">
                  <a:extLst>
                    <a:ext uri="{9D8B030D-6E8A-4147-A177-3AD203B41FA5}">
                      <a16:colId xmlns:a16="http://schemas.microsoft.com/office/drawing/2014/main" val="1437393818"/>
                    </a:ext>
                  </a:extLst>
                </a:gridCol>
                <a:gridCol w="514305">
                  <a:extLst>
                    <a:ext uri="{9D8B030D-6E8A-4147-A177-3AD203B41FA5}">
                      <a16:colId xmlns:a16="http://schemas.microsoft.com/office/drawing/2014/main" val="3865283362"/>
                    </a:ext>
                  </a:extLst>
                </a:gridCol>
                <a:gridCol w="468630">
                  <a:extLst>
                    <a:ext uri="{9D8B030D-6E8A-4147-A177-3AD203B41FA5}">
                      <a16:colId xmlns:a16="http://schemas.microsoft.com/office/drawing/2014/main" val="2508205066"/>
                    </a:ext>
                  </a:extLst>
                </a:gridCol>
              </a:tblGrid>
              <a:tr h="370840">
                <a:tc>
                  <a:txBody>
                    <a:bodyPr/>
                    <a:lstStyle/>
                    <a:p>
                      <a:pPr algn="ctr"/>
                      <a:r>
                        <a:rPr lang="en-US" dirty="0"/>
                        <a:t>N</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altLang="zh-CN"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solidFill>
                            <a:schemeClr val="tx1"/>
                          </a:solidFill>
                        </a:rPr>
                        <a:t>a</a:t>
                      </a:r>
                      <a:endParaRPr lang="en-SE" dirty="0">
                        <a:solidFill>
                          <a:schemeClr val="tx1"/>
                        </a:solidFill>
                      </a:endParaRPr>
                    </a:p>
                  </a:txBody>
                  <a:tcPr/>
                </a:tc>
                <a:tc>
                  <a:txBody>
                    <a:bodyPr/>
                    <a:lstStyle/>
                    <a:p>
                      <a:pPr algn="ctr"/>
                      <a:r>
                        <a:rPr lang="en-GB" dirty="0">
                          <a:solidFill>
                            <a:schemeClr val="tx1"/>
                          </a:solidFill>
                        </a:rPr>
                        <a:t>0</a:t>
                      </a:r>
                      <a:endParaRPr lang="en-SE" dirty="0">
                        <a:solidFill>
                          <a:schemeClr val="tx1"/>
                        </a:solidFill>
                      </a:endParaRPr>
                    </a:p>
                  </a:txBody>
                  <a:tcPr/>
                </a:tc>
                <a:tc>
                  <a:txBody>
                    <a:bodyPr/>
                    <a:lstStyle/>
                    <a:p>
                      <a:pPr algn="ctr"/>
                      <a:r>
                        <a:rPr lang="en-GB" dirty="0">
                          <a:solidFill>
                            <a:schemeClr val="tx1"/>
                          </a:solidFill>
                        </a:rPr>
                        <a:t>s</a:t>
                      </a:r>
                      <a:endParaRPr lang="en-SE" dirty="0">
                        <a:solidFill>
                          <a:schemeClr val="tx1"/>
                        </a:solidFill>
                      </a:endParaRPr>
                    </a:p>
                  </a:txBody>
                  <a:tcPr/>
                </a:tc>
                <a:extLst>
                  <a:ext uri="{0D108BD9-81ED-4DB2-BD59-A6C34878D82A}">
                    <a16:rowId xmlns:a16="http://schemas.microsoft.com/office/drawing/2014/main" val="616934466"/>
                  </a:ext>
                </a:extLst>
              </a:tr>
              <a:tr h="370840">
                <a:tc>
                  <a:txBody>
                    <a:bodyPr/>
                    <a:lstStyle/>
                    <a:p>
                      <a:pPr algn="ctr"/>
                      <a:r>
                        <a:rPr lang="en-US" dirty="0">
                          <a:solidFill>
                            <a:schemeClr val="tx1"/>
                          </a:solidFill>
                        </a:rPr>
                        <a:t>b</a:t>
                      </a:r>
                      <a:endParaRPr lang="en-SE" dirty="0">
                        <a:solidFill>
                          <a:schemeClr val="tx1"/>
                        </a:solidFill>
                      </a:endParaRPr>
                    </a:p>
                  </a:txBody>
                  <a:tcPr/>
                </a:tc>
                <a:tc>
                  <a:txBody>
                    <a:bodyPr/>
                    <a:lstStyle/>
                    <a:p>
                      <a:pPr algn="ctr"/>
                      <a:r>
                        <a:rPr lang="en-GB" dirty="0">
                          <a:solidFill>
                            <a:schemeClr val="tx1"/>
                          </a:solidFill>
                        </a:rPr>
                        <a:t>0</a:t>
                      </a:r>
                      <a:endParaRPr lang="en-SE" dirty="0">
                        <a:solidFill>
                          <a:schemeClr val="tx1"/>
                        </a:solidFill>
                      </a:endParaRPr>
                    </a:p>
                  </a:txBody>
                  <a:tcPr/>
                </a:tc>
                <a:tc>
                  <a:txBody>
                    <a:bodyPr/>
                    <a:lstStyle/>
                    <a:p>
                      <a:pPr algn="ctr"/>
                      <a:r>
                        <a:rPr lang="en-GB" dirty="0">
                          <a:solidFill>
                            <a:schemeClr val="tx1"/>
                          </a:solidFill>
                        </a:rPr>
                        <a:t>a</a:t>
                      </a:r>
                      <a:endParaRPr lang="en-SE" dirty="0">
                        <a:solidFill>
                          <a:schemeClr val="tx1"/>
                        </a:solidFill>
                      </a:endParaRPr>
                    </a:p>
                  </a:txBody>
                  <a:tcPr/>
                </a:tc>
                <a:extLst>
                  <a:ext uri="{0D108BD9-81ED-4DB2-BD59-A6C34878D82A}">
                    <a16:rowId xmlns:a16="http://schemas.microsoft.com/office/drawing/2014/main" val="3586663048"/>
                  </a:ext>
                </a:extLst>
              </a:tr>
              <a:tr h="370840">
                <a:tc>
                  <a:txBody>
                    <a:bodyPr/>
                    <a:lstStyle/>
                    <a:p>
                      <a:pPr algn="ctr"/>
                      <a:r>
                        <a:rPr lang="en-US" dirty="0"/>
                        <a:t>t</a:t>
                      </a:r>
                      <a:endParaRPr lang="en-SE" dirty="0"/>
                    </a:p>
                  </a:txBody>
                  <a:tcPr/>
                </a:tc>
                <a:tc>
                  <a:txBody>
                    <a:bodyPr/>
                    <a:lstStyle/>
                    <a:p>
                      <a:pPr algn="ctr"/>
                      <a:r>
                        <a:rPr lang="en-GB" dirty="0">
                          <a:solidFill>
                            <a:schemeClr val="tx1"/>
                          </a:solidFill>
                        </a:rPr>
                        <a:t>0</a:t>
                      </a:r>
                      <a:endParaRPr lang="en-SE" dirty="0">
                        <a:solidFill>
                          <a:schemeClr val="tx1"/>
                        </a:solidFill>
                      </a:endParaRPr>
                    </a:p>
                  </a:txBody>
                  <a:tcPr/>
                </a:tc>
                <a:tc>
                  <a:txBody>
                    <a:bodyPr/>
                    <a:lstStyle/>
                    <a:p>
                      <a:pPr algn="ctr"/>
                      <a:r>
                        <a:rPr lang="en-GB" dirty="0">
                          <a:solidFill>
                            <a:schemeClr val="tx1"/>
                          </a:solidFill>
                        </a:rPr>
                        <a:t>b</a:t>
                      </a:r>
                      <a:endParaRPr lang="en-SE" dirty="0">
                        <a:solidFill>
                          <a:schemeClr val="tx1"/>
                        </a:solidFill>
                      </a:endParaRPr>
                    </a:p>
                  </a:txBody>
                  <a:tcPr/>
                </a:tc>
                <a:extLst>
                  <a:ext uri="{0D108BD9-81ED-4DB2-BD59-A6C34878D82A}">
                    <a16:rowId xmlns:a16="http://schemas.microsoft.com/office/drawing/2014/main" val="2443210191"/>
                  </a:ext>
                </a:extLst>
              </a:tr>
            </a:tbl>
          </a:graphicData>
        </a:graphic>
      </p:graphicFrame>
      <p:sp>
        <p:nvSpPr>
          <p:cNvPr id="29" name="TextBox 28">
            <a:extLst>
              <a:ext uri="{FF2B5EF4-FFF2-40B4-BE49-F238E27FC236}">
                <a16:creationId xmlns:a16="http://schemas.microsoft.com/office/drawing/2014/main" id="{E0C4A9E5-3A94-A6D6-932E-8377AD2E3CC4}"/>
              </a:ext>
            </a:extLst>
          </p:cNvPr>
          <p:cNvSpPr txBox="1"/>
          <p:nvPr/>
        </p:nvSpPr>
        <p:spPr>
          <a:xfrm>
            <a:off x="2821283" y="6071115"/>
            <a:ext cx="2491122" cy="646331"/>
          </a:xfrm>
          <a:prstGeom prst="rect">
            <a:avLst/>
          </a:prstGeom>
          <a:noFill/>
        </p:spPr>
        <p:txBody>
          <a:bodyPr wrap="square" rtlCol="0">
            <a:spAutoFit/>
          </a:bodyPr>
          <a:lstStyle/>
          <a:p>
            <a:r>
              <a:rPr lang="en-GB" dirty="0"/>
              <a:t>Shortest paths from s in modified graph (right)</a:t>
            </a:r>
            <a:endParaRPr lang="en-SE" dirty="0"/>
          </a:p>
        </p:txBody>
      </p:sp>
      <p:sp>
        <p:nvSpPr>
          <p:cNvPr id="31" name="TextBox 30">
            <a:extLst>
              <a:ext uri="{FF2B5EF4-FFF2-40B4-BE49-F238E27FC236}">
                <a16:creationId xmlns:a16="http://schemas.microsoft.com/office/drawing/2014/main" id="{ED1A501F-21EF-BD58-D2A1-2C8428449976}"/>
              </a:ext>
            </a:extLst>
          </p:cNvPr>
          <p:cNvSpPr txBox="1"/>
          <p:nvPr/>
        </p:nvSpPr>
        <p:spPr>
          <a:xfrm>
            <a:off x="6825602" y="6071114"/>
            <a:ext cx="2215528" cy="646331"/>
          </a:xfrm>
          <a:prstGeom prst="rect">
            <a:avLst/>
          </a:prstGeom>
          <a:noFill/>
        </p:spPr>
        <p:txBody>
          <a:bodyPr wrap="square" rtlCol="0">
            <a:spAutoFit/>
          </a:bodyPr>
          <a:lstStyle/>
          <a:p>
            <a:r>
              <a:rPr lang="en-GB" dirty="0"/>
              <a:t>Shortest paths from s in original graph (left)</a:t>
            </a:r>
            <a:endParaRPr lang="en-SE" dirty="0"/>
          </a:p>
        </p:txBody>
      </p:sp>
    </p:spTree>
    <p:extLst>
      <p:ext uri="{BB962C8B-B14F-4D97-AF65-F5344CB8AC3E}">
        <p14:creationId xmlns:p14="http://schemas.microsoft.com/office/powerpoint/2010/main" val="746453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8886D-1FE6-7D57-5B73-04BF6090DC8C}"/>
              </a:ext>
            </a:extLst>
          </p:cNvPr>
          <p:cNvSpPr>
            <a:spLocks noGrp="1"/>
          </p:cNvSpPr>
          <p:nvPr>
            <p:ph type="title"/>
          </p:nvPr>
        </p:nvSpPr>
        <p:spPr/>
        <p:txBody>
          <a:bodyPr/>
          <a:lstStyle/>
          <a:p>
            <a:r>
              <a:rPr lang="en-US" dirty="0"/>
              <a:t>Video Tutorials</a:t>
            </a:r>
            <a:endParaRPr lang="en-SE" dirty="0"/>
          </a:p>
        </p:txBody>
      </p:sp>
      <p:sp>
        <p:nvSpPr>
          <p:cNvPr id="3" name="Content Placeholder 2">
            <a:extLst>
              <a:ext uri="{FF2B5EF4-FFF2-40B4-BE49-F238E27FC236}">
                <a16:creationId xmlns:a16="http://schemas.microsoft.com/office/drawing/2014/main" id="{DD5DFFF1-B703-B0BF-755F-EB541F5B8C7A}"/>
              </a:ext>
            </a:extLst>
          </p:cNvPr>
          <p:cNvSpPr>
            <a:spLocks noGrp="1"/>
          </p:cNvSpPr>
          <p:nvPr>
            <p:ph idx="1"/>
          </p:nvPr>
        </p:nvSpPr>
        <p:spPr/>
        <p:txBody>
          <a:bodyPr>
            <a:normAutofit fontScale="92500" lnSpcReduction="20000"/>
          </a:bodyPr>
          <a:lstStyle/>
          <a:p>
            <a:r>
              <a:rPr lang="en-GB" dirty="0" err="1"/>
              <a:t>Dijkstras</a:t>
            </a:r>
            <a:r>
              <a:rPr lang="en-GB" dirty="0"/>
              <a:t> Shortest Path Algorithm Explained | With Example | Graph Theory</a:t>
            </a:r>
          </a:p>
          <a:p>
            <a:pPr lvl="1"/>
            <a:r>
              <a:rPr lang="en-GB" dirty="0">
                <a:hlinkClick r:id="rId3"/>
              </a:rPr>
              <a:t>https://www.youtube.com/watch?v=bZkzH5x0SKU</a:t>
            </a:r>
            <a:r>
              <a:rPr lang="en-GB" dirty="0"/>
              <a:t> </a:t>
            </a:r>
          </a:p>
          <a:p>
            <a:pPr lvl="1"/>
            <a:r>
              <a:rPr lang="en-GB" dirty="0"/>
              <a:t>The following lecture slides are based on this video</a:t>
            </a:r>
          </a:p>
          <a:p>
            <a:r>
              <a:rPr lang="en-GB" dirty="0"/>
              <a:t>Dijkstra's algorithm in 3 minutes</a:t>
            </a:r>
          </a:p>
          <a:p>
            <a:pPr lvl="1"/>
            <a:r>
              <a:rPr lang="en-GB" dirty="0">
                <a:hlinkClick r:id="rId4"/>
              </a:rPr>
              <a:t>https://www.youtube.com/watch?v=_lHSawdgXpI</a:t>
            </a:r>
            <a:r>
              <a:rPr lang="en-GB" dirty="0"/>
              <a:t> </a:t>
            </a:r>
          </a:p>
          <a:p>
            <a:r>
              <a:rPr lang="en-GB" dirty="0"/>
              <a:t>Bellman-Ford in 4 minutes — Theory</a:t>
            </a:r>
          </a:p>
          <a:p>
            <a:pPr lvl="1"/>
            <a:r>
              <a:rPr lang="en-GB" dirty="0">
                <a:hlinkClick r:id="rId5"/>
              </a:rPr>
              <a:t>https://www.youtube.com/watch?v=9PHkk0UavIM</a:t>
            </a:r>
            <a:endParaRPr lang="en-GB" dirty="0"/>
          </a:p>
          <a:p>
            <a:r>
              <a:rPr lang="en-GB" dirty="0"/>
              <a:t>Bellman-Ford in 5 minutes — Step by step example</a:t>
            </a:r>
          </a:p>
          <a:p>
            <a:pPr lvl="1"/>
            <a:r>
              <a:rPr lang="en-GB" dirty="0">
                <a:hlinkClick r:id="rId6"/>
              </a:rPr>
              <a:t>https://www.youtube.com/watch?v=obWXjtg0L64</a:t>
            </a:r>
            <a:endParaRPr lang="en-GB" dirty="0"/>
          </a:p>
          <a:p>
            <a:r>
              <a:rPr lang="en-GB" sz="2400" dirty="0">
                <a:latin typeface="Times New Roman"/>
                <a:cs typeface="Times New Roman"/>
              </a:rPr>
              <a:t>Shortest Path Algorithms Explained (Dijkstra's &amp; Bellman-Ford </a:t>
            </a:r>
            <a:r>
              <a:rPr lang="en-GB" sz="2400" dirty="0">
                <a:latin typeface="Times New Roman"/>
                <a:cs typeface="Times New Roman"/>
                <a:hlinkClick r:id="rId7"/>
              </a:rPr>
              <a:t>https://www.youtube.com/watch?v=AE5I0xACpZs</a:t>
            </a:r>
            <a:r>
              <a:rPr lang="en-GB" sz="2400" dirty="0">
                <a:latin typeface="Times New Roman"/>
                <a:cs typeface="Times New Roman"/>
              </a:rPr>
              <a:t> </a:t>
            </a:r>
            <a:endParaRPr lang="en-SE" sz="2400" dirty="0">
              <a:latin typeface="Times New Roman"/>
              <a:cs typeface="Times New Roman"/>
            </a:endParaRPr>
          </a:p>
          <a:p>
            <a:r>
              <a:rPr lang="de-DE" dirty="0"/>
              <a:t>Floyd–Warshall algorithm in 4 minutes</a:t>
            </a:r>
          </a:p>
          <a:p>
            <a:pPr lvl="1"/>
            <a:r>
              <a:rPr lang="en-GB" dirty="0">
                <a:hlinkClick r:id="rId8"/>
              </a:rPr>
              <a:t>https://www.youtube.com/watch?v=4OQeCuLYj-4</a:t>
            </a:r>
            <a:r>
              <a:rPr lang="de-DE" dirty="0"/>
              <a:t> </a:t>
            </a:r>
            <a:endParaRPr lang="en-SE" dirty="0"/>
          </a:p>
        </p:txBody>
      </p:sp>
    </p:spTree>
    <p:extLst>
      <p:ext uri="{BB962C8B-B14F-4D97-AF65-F5344CB8AC3E}">
        <p14:creationId xmlns:p14="http://schemas.microsoft.com/office/powerpoint/2010/main" val="40330333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A161F-6593-0039-DD14-1AC36A0D4E23}"/>
              </a:ext>
            </a:extLst>
          </p:cNvPr>
          <p:cNvSpPr>
            <a:spLocks noGrp="1"/>
          </p:cNvSpPr>
          <p:nvPr>
            <p:ph type="title"/>
          </p:nvPr>
        </p:nvSpPr>
        <p:spPr/>
        <p:txBody>
          <a:bodyPr/>
          <a:lstStyle/>
          <a:p>
            <a:r>
              <a:rPr lang="en-GB" dirty="0"/>
              <a:t>Tutorials from </a:t>
            </a:r>
            <a:r>
              <a:rPr lang="en-GB" dirty="0" err="1"/>
              <a:t>Geeksforgeeks</a:t>
            </a:r>
            <a:endParaRPr lang="en-SE" dirty="0"/>
          </a:p>
        </p:txBody>
      </p:sp>
      <p:sp>
        <p:nvSpPr>
          <p:cNvPr id="3" name="Content Placeholder 2">
            <a:extLst>
              <a:ext uri="{FF2B5EF4-FFF2-40B4-BE49-F238E27FC236}">
                <a16:creationId xmlns:a16="http://schemas.microsoft.com/office/drawing/2014/main" id="{C70CE3D6-F4EF-FC4A-05EB-DF98955C6F4C}"/>
              </a:ext>
            </a:extLst>
          </p:cNvPr>
          <p:cNvSpPr>
            <a:spLocks noGrp="1"/>
          </p:cNvSpPr>
          <p:nvPr>
            <p:ph idx="1"/>
          </p:nvPr>
        </p:nvSpPr>
        <p:spPr/>
        <p:txBody>
          <a:bodyPr/>
          <a:lstStyle/>
          <a:p>
            <a:r>
              <a:rPr lang="en-GB" dirty="0">
                <a:hlinkClick r:id="rId2"/>
              </a:rPr>
              <a:t>https://www.geeksforgeeks.org/introduction-to-dijkstras-shortest-path-algorithm/</a:t>
            </a:r>
            <a:endParaRPr lang="en-GB" dirty="0"/>
          </a:p>
          <a:p>
            <a:r>
              <a:rPr lang="en-GB" dirty="0">
                <a:hlinkClick r:id="rId3"/>
              </a:rPr>
              <a:t>https://www.geeksforgeeks.org/bellman-ford-algorithm-dp-23/</a:t>
            </a:r>
            <a:r>
              <a:rPr lang="en-GB" dirty="0"/>
              <a:t> </a:t>
            </a:r>
          </a:p>
          <a:p>
            <a:r>
              <a:rPr lang="en-GB" dirty="0">
                <a:hlinkClick r:id="rId4"/>
              </a:rPr>
              <a:t>https://www.geeksforgeeks.org/floyd-warshall-algorithm-dp-16/</a:t>
            </a:r>
            <a:r>
              <a:rPr lang="en-GB" dirty="0"/>
              <a:t> </a:t>
            </a:r>
          </a:p>
          <a:p>
            <a:r>
              <a:rPr lang="en-GB" dirty="0">
                <a:hlinkClick r:id="rId5"/>
              </a:rPr>
              <a:t>https://www.geeksforgeeks.org/johnsons-algorithm/</a:t>
            </a:r>
            <a:r>
              <a:rPr lang="en-GB" dirty="0"/>
              <a:t> </a:t>
            </a:r>
          </a:p>
        </p:txBody>
      </p:sp>
    </p:spTree>
    <p:extLst>
      <p:ext uri="{BB962C8B-B14F-4D97-AF65-F5344CB8AC3E}">
        <p14:creationId xmlns:p14="http://schemas.microsoft.com/office/powerpoint/2010/main" val="41176808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3139-703A-9134-6082-D1F7620DD66B}"/>
              </a:ext>
            </a:extLst>
          </p:cNvPr>
          <p:cNvSpPr>
            <a:spLocks noGrp="1"/>
          </p:cNvSpPr>
          <p:nvPr>
            <p:ph type="title"/>
          </p:nvPr>
        </p:nvSpPr>
        <p:spPr/>
        <p:txBody>
          <a:bodyPr/>
          <a:lstStyle/>
          <a:p>
            <a:r>
              <a:rPr lang="en-GB" dirty="0"/>
              <a:t>Quiz</a:t>
            </a:r>
            <a:endParaRPr lang="en-SE" dirty="0"/>
          </a:p>
        </p:txBody>
      </p:sp>
      <p:sp>
        <p:nvSpPr>
          <p:cNvPr id="3" name="Content Placeholder 2">
            <a:extLst>
              <a:ext uri="{FF2B5EF4-FFF2-40B4-BE49-F238E27FC236}">
                <a16:creationId xmlns:a16="http://schemas.microsoft.com/office/drawing/2014/main" id="{5E747451-D95E-F00B-CE40-E844B850D48F}"/>
              </a:ext>
            </a:extLst>
          </p:cNvPr>
          <p:cNvSpPr>
            <a:spLocks noGrp="1"/>
          </p:cNvSpPr>
          <p:nvPr>
            <p:ph idx="1"/>
          </p:nvPr>
        </p:nvSpPr>
        <p:spPr/>
        <p:txBody>
          <a:bodyPr>
            <a:normAutofit/>
          </a:bodyPr>
          <a:lstStyle/>
          <a:p>
            <a:r>
              <a:rPr lang="en-GB" dirty="0"/>
              <a:t>Which of the following algorithm can be used to efficiently calculate single source shortest paths in a Directed Acyclic Graph?</a:t>
            </a:r>
          </a:p>
          <a:p>
            <a:pPr lvl="1"/>
            <a:r>
              <a:rPr lang="en-GB" dirty="0"/>
              <a:t>Dijkstra</a:t>
            </a:r>
          </a:p>
          <a:p>
            <a:pPr lvl="1"/>
            <a:r>
              <a:rPr lang="en-GB" dirty="0"/>
              <a:t>Bellman-Ford</a:t>
            </a:r>
          </a:p>
          <a:p>
            <a:pPr lvl="1"/>
            <a:r>
              <a:rPr lang="en-GB" dirty="0"/>
              <a:t>Topological Sort</a:t>
            </a:r>
          </a:p>
          <a:p>
            <a:r>
              <a:rPr lang="en-GB" dirty="0"/>
              <a:t>ANS: Topological Sort</a:t>
            </a:r>
          </a:p>
          <a:p>
            <a:r>
              <a:rPr lang="en-GB" dirty="0"/>
              <a:t>Topological Sort has complexity O(V+E), which is the most efficient algorithm among the three</a:t>
            </a:r>
            <a:endParaRPr lang="en-SE" dirty="0"/>
          </a:p>
        </p:txBody>
      </p:sp>
    </p:spTree>
    <p:extLst>
      <p:ext uri="{BB962C8B-B14F-4D97-AF65-F5344CB8AC3E}">
        <p14:creationId xmlns:p14="http://schemas.microsoft.com/office/powerpoint/2010/main" val="11123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57D7-BE82-091E-A2A2-4CD5D44D2050}"/>
              </a:ext>
            </a:extLst>
          </p:cNvPr>
          <p:cNvSpPr>
            <a:spLocks noGrp="1"/>
          </p:cNvSpPr>
          <p:nvPr>
            <p:ph type="title"/>
          </p:nvPr>
        </p:nvSpPr>
        <p:spPr/>
        <p:txBody>
          <a:bodyPr/>
          <a:lstStyle/>
          <a:p>
            <a:r>
              <a:rPr lang="en-GB" dirty="0">
                <a:solidFill>
                  <a:srgbClr val="FF0000"/>
                </a:solidFill>
              </a:rPr>
              <a:t>Dijkstra's Algorithm</a:t>
            </a:r>
            <a:endParaRPr lang="en-SE" dirty="0">
              <a:solidFill>
                <a:srgbClr val="FF0000"/>
              </a:solidFill>
            </a:endParaRPr>
          </a:p>
        </p:txBody>
      </p:sp>
      <p:sp>
        <p:nvSpPr>
          <p:cNvPr id="3" name="Content Placeholder 2">
            <a:extLst>
              <a:ext uri="{FF2B5EF4-FFF2-40B4-BE49-F238E27FC236}">
                <a16:creationId xmlns:a16="http://schemas.microsoft.com/office/drawing/2014/main" id="{DDBF02E3-BFC0-4342-8CE7-7C9FE4D45A91}"/>
              </a:ext>
            </a:extLst>
          </p:cNvPr>
          <p:cNvSpPr>
            <a:spLocks noGrp="1"/>
          </p:cNvSpPr>
          <p:nvPr>
            <p:ph idx="1"/>
          </p:nvPr>
        </p:nvSpPr>
        <p:spPr>
          <a:xfrm>
            <a:off x="457200" y="1269048"/>
            <a:ext cx="8229600" cy="5440362"/>
          </a:xfrm>
        </p:spPr>
        <p:txBody>
          <a:bodyPr>
            <a:normAutofit fontScale="92500" lnSpcReduction="20000"/>
          </a:bodyPr>
          <a:lstStyle/>
          <a:p>
            <a:r>
              <a:rPr lang="en-GB" dirty="0"/>
              <a:t>Initialization:</a:t>
            </a:r>
          </a:p>
          <a:p>
            <a:pPr lvl="1"/>
            <a:r>
              <a:rPr lang="en-GB" dirty="0"/>
              <a:t>Set the distance to the source vertex as 0 and to all other vertices as infinity.</a:t>
            </a:r>
          </a:p>
          <a:p>
            <a:pPr lvl="1"/>
            <a:r>
              <a:rPr lang="en-GB" dirty="0"/>
              <a:t>Mark all vertices as unvisited and store them in a priority queue.</a:t>
            </a:r>
          </a:p>
          <a:p>
            <a:r>
              <a:rPr lang="en-GB" dirty="0"/>
              <a:t>Main Loop:</a:t>
            </a:r>
          </a:p>
          <a:p>
            <a:pPr lvl="1"/>
            <a:r>
              <a:rPr lang="en-GB" dirty="0"/>
              <a:t>Visit the </a:t>
            </a:r>
            <a:r>
              <a:rPr lang="en-GB" dirty="0">
                <a:solidFill>
                  <a:srgbClr val="FF0000"/>
                </a:solidFill>
              </a:rPr>
              <a:t>unvisited vertex u </a:t>
            </a:r>
            <a:r>
              <a:rPr lang="en-GB" dirty="0"/>
              <a:t>with </a:t>
            </a:r>
            <a:r>
              <a:rPr lang="en-GB" dirty="0">
                <a:solidFill>
                  <a:srgbClr val="FF0000"/>
                </a:solidFill>
              </a:rPr>
              <a:t>the shortest known distance </a:t>
            </a:r>
            <a:r>
              <a:rPr lang="en-GB" dirty="0"/>
              <a:t>from the queue.</a:t>
            </a:r>
          </a:p>
          <a:p>
            <a:pPr lvl="1"/>
            <a:r>
              <a:rPr lang="en-GB" dirty="0"/>
              <a:t>For each </a:t>
            </a:r>
            <a:r>
              <a:rPr lang="en-GB" dirty="0">
                <a:solidFill>
                  <a:srgbClr val="FF0000"/>
                </a:solidFill>
              </a:rPr>
              <a:t>unvisited </a:t>
            </a:r>
            <a:r>
              <a:rPr lang="en-GB" dirty="0" err="1">
                <a:solidFill>
                  <a:srgbClr val="FF0000"/>
                </a:solidFill>
              </a:rPr>
              <a:t>neighbor</a:t>
            </a:r>
            <a:r>
              <a:rPr lang="en-GB" dirty="0">
                <a:solidFill>
                  <a:srgbClr val="FF0000"/>
                </a:solidFill>
              </a:rPr>
              <a:t> vertex v of vertex u</a:t>
            </a:r>
            <a:r>
              <a:rPr lang="en-GB" dirty="0"/>
              <a:t>, calculate its tentative distance through the current vertex. </a:t>
            </a:r>
            <a:r>
              <a:rPr lang="en-GB" dirty="0">
                <a:solidFill>
                  <a:srgbClr val="FF0000"/>
                </a:solidFill>
              </a:rPr>
              <a:t>If this distance is smaller than the previously recorded distance, update it </a:t>
            </a:r>
            <a:r>
              <a:rPr lang="en-US" altLang="zh-CN" dirty="0">
                <a:solidFill>
                  <a:srgbClr val="FF0000"/>
                </a:solidFill>
              </a:rPr>
              <a:t>with edge relaxation for edge </a:t>
            </a:r>
            <a:r>
              <a:rPr lang="en-US" altLang="zh-CN" dirty="0" err="1">
                <a:solidFill>
                  <a:srgbClr val="FF0000"/>
                </a:solidFill>
              </a:rPr>
              <a:t>uv</a:t>
            </a:r>
            <a:r>
              <a:rPr lang="en-GB" dirty="0">
                <a:solidFill>
                  <a:srgbClr val="FF0000"/>
                </a:solidFill>
              </a:rPr>
              <a:t>.</a:t>
            </a:r>
          </a:p>
          <a:p>
            <a:pPr lvl="1"/>
            <a:r>
              <a:rPr lang="en-GB" dirty="0"/>
              <a:t>Mark the current vertex as visited once all its </a:t>
            </a:r>
            <a:r>
              <a:rPr lang="en-GB" dirty="0" err="1"/>
              <a:t>neighbors</a:t>
            </a:r>
            <a:r>
              <a:rPr lang="en-GB" dirty="0"/>
              <a:t> are processed.</a:t>
            </a:r>
          </a:p>
          <a:p>
            <a:r>
              <a:rPr lang="en-GB" dirty="0"/>
              <a:t>Termination:</a:t>
            </a:r>
          </a:p>
          <a:p>
            <a:pPr lvl="1"/>
            <a:r>
              <a:rPr lang="en-GB" dirty="0"/>
              <a:t>The algorithm continues until all reachable vertices are visited.</a:t>
            </a:r>
          </a:p>
          <a:p>
            <a:r>
              <a:rPr lang="en-GB" dirty="0"/>
              <a:t>Time complexity: O(V log V + V) </a:t>
            </a:r>
            <a:r>
              <a:rPr lang="pt-BR" dirty="0"/>
              <a:t>for Binary Heap implementation</a:t>
            </a:r>
            <a:endParaRPr lang="en-GB" dirty="0"/>
          </a:p>
          <a:p>
            <a:r>
              <a:rPr lang="en-GB" dirty="0"/>
              <a:t>Notes:</a:t>
            </a:r>
          </a:p>
          <a:p>
            <a:pPr lvl="1"/>
            <a:r>
              <a:rPr lang="en-GB" dirty="0"/>
              <a:t>Dijkstra’s Algorithm is greedy and optimal: any vertex that has been visited should have its shortest distance to the source. </a:t>
            </a:r>
          </a:p>
          <a:p>
            <a:pPr lvl="1"/>
            <a:r>
              <a:rPr lang="en-GB" dirty="0"/>
              <a:t>It works for both undirected and directed graphs. The only difference is the function for getting the </a:t>
            </a:r>
            <a:r>
              <a:rPr lang="en-GB" dirty="0" err="1"/>
              <a:t>neighbors</a:t>
            </a:r>
            <a:r>
              <a:rPr lang="en-GB" dirty="0"/>
              <a:t> of vertex v, as each undirected edge is treated as two directed edges in opposite directions.)</a:t>
            </a:r>
            <a:endParaRPr lang="en-SE" dirty="0"/>
          </a:p>
        </p:txBody>
      </p:sp>
    </p:spTree>
    <p:extLst>
      <p:ext uri="{BB962C8B-B14F-4D97-AF65-F5344CB8AC3E}">
        <p14:creationId xmlns:p14="http://schemas.microsoft.com/office/powerpoint/2010/main" val="388369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4DEC-57E6-E463-DD2A-7181E9CC0966}"/>
              </a:ext>
            </a:extLst>
          </p:cNvPr>
          <p:cNvSpPr>
            <a:spLocks noGrp="1"/>
          </p:cNvSpPr>
          <p:nvPr>
            <p:ph type="title"/>
          </p:nvPr>
        </p:nvSpPr>
        <p:spPr/>
        <p:txBody>
          <a:bodyPr/>
          <a:lstStyle/>
          <a:p>
            <a:r>
              <a:rPr lang="en-GB" dirty="0"/>
              <a:t>Quiz</a:t>
            </a:r>
            <a:endParaRPr lang="en-SE" dirty="0"/>
          </a:p>
        </p:txBody>
      </p:sp>
      <p:sp>
        <p:nvSpPr>
          <p:cNvPr id="3" name="Content Placeholder 2">
            <a:extLst>
              <a:ext uri="{FF2B5EF4-FFF2-40B4-BE49-F238E27FC236}">
                <a16:creationId xmlns:a16="http://schemas.microsoft.com/office/drawing/2014/main" id="{4C2E6B6D-425E-AC35-B4F9-487C57506C66}"/>
              </a:ext>
            </a:extLst>
          </p:cNvPr>
          <p:cNvSpPr>
            <a:spLocks noGrp="1"/>
          </p:cNvSpPr>
          <p:nvPr>
            <p:ph idx="1"/>
          </p:nvPr>
        </p:nvSpPr>
        <p:spPr/>
        <p:txBody>
          <a:bodyPr/>
          <a:lstStyle/>
          <a:p>
            <a:r>
              <a:rPr lang="en-GB" dirty="0"/>
              <a:t>Given a graph where all edges have positive weights, the shortest paths produced by </a:t>
            </a:r>
            <a:r>
              <a:rPr lang="en-GB" dirty="0" err="1"/>
              <a:t>Dijsktra</a:t>
            </a:r>
            <a:r>
              <a:rPr lang="en-GB" dirty="0"/>
              <a:t> and Bellman Ford algorithm may be different but path weight would always be same.</a:t>
            </a:r>
          </a:p>
          <a:p>
            <a:r>
              <a:rPr lang="en-GB" dirty="0"/>
              <a:t>ANS: True</a:t>
            </a:r>
          </a:p>
          <a:p>
            <a:r>
              <a:rPr lang="en-GB" dirty="0"/>
              <a:t>Dijkstra and Bellman-Ford both work fine for a graph with all positive weights, but they are different algorithms and may pick different edges for shortest paths.</a:t>
            </a:r>
            <a:endParaRPr lang="en-SE" dirty="0"/>
          </a:p>
        </p:txBody>
      </p:sp>
    </p:spTree>
    <p:extLst>
      <p:ext uri="{BB962C8B-B14F-4D97-AF65-F5344CB8AC3E}">
        <p14:creationId xmlns:p14="http://schemas.microsoft.com/office/powerpoint/2010/main" val="35876396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5267-B925-7FA8-B7C7-D89B26712CB9}"/>
              </a:ext>
            </a:extLst>
          </p:cNvPr>
          <p:cNvSpPr>
            <a:spLocks noGrp="1"/>
          </p:cNvSpPr>
          <p:nvPr>
            <p:ph type="title"/>
          </p:nvPr>
        </p:nvSpPr>
        <p:spPr/>
        <p:txBody>
          <a:bodyPr/>
          <a:lstStyle/>
          <a:p>
            <a:r>
              <a:rPr lang="en-GB" dirty="0"/>
              <a:t>Quiz </a:t>
            </a:r>
            <a:endParaRPr lang="en-SE" dirty="0"/>
          </a:p>
        </p:txBody>
      </p:sp>
      <p:sp>
        <p:nvSpPr>
          <p:cNvPr id="3" name="Content Placeholder 2">
            <a:extLst>
              <a:ext uri="{FF2B5EF4-FFF2-40B4-BE49-F238E27FC236}">
                <a16:creationId xmlns:a16="http://schemas.microsoft.com/office/drawing/2014/main" id="{2519B72E-9FC7-ADB7-CA6C-BA76E03D3E84}"/>
              </a:ext>
            </a:extLst>
          </p:cNvPr>
          <p:cNvSpPr>
            <a:spLocks noGrp="1"/>
          </p:cNvSpPr>
          <p:nvPr>
            <p:ph idx="1"/>
          </p:nvPr>
        </p:nvSpPr>
        <p:spPr/>
        <p:txBody>
          <a:bodyPr>
            <a:normAutofit fontScale="92500" lnSpcReduction="10000"/>
          </a:bodyPr>
          <a:lstStyle/>
          <a:p>
            <a:r>
              <a:rPr lang="en-GB" dirty="0"/>
              <a:t>Match the following    </a:t>
            </a:r>
          </a:p>
          <a:p>
            <a:pPr lvl="1"/>
            <a:r>
              <a:rPr lang="en-GB" dirty="0"/>
              <a:t>Group A</a:t>
            </a:r>
          </a:p>
          <a:p>
            <a:pPr lvl="1"/>
            <a:r>
              <a:rPr lang="en-GB" dirty="0"/>
              <a:t>a) Dijkstra's single shortest path algo</a:t>
            </a:r>
          </a:p>
          <a:p>
            <a:pPr lvl="1"/>
            <a:r>
              <a:rPr lang="en-GB" dirty="0"/>
              <a:t>b) Bellmen Ford's single shortest path algo</a:t>
            </a:r>
          </a:p>
          <a:p>
            <a:pPr lvl="1"/>
            <a:r>
              <a:rPr lang="en-GB" dirty="0"/>
              <a:t>c) Floyd </a:t>
            </a:r>
            <a:r>
              <a:rPr lang="en-GB" dirty="0" err="1"/>
              <a:t>Warshall's</a:t>
            </a:r>
            <a:r>
              <a:rPr lang="en-GB" dirty="0"/>
              <a:t> all pair shortest path algo</a:t>
            </a:r>
          </a:p>
          <a:p>
            <a:pPr lvl="1"/>
            <a:r>
              <a:rPr lang="en-GB" dirty="0"/>
              <a:t>Group B</a:t>
            </a:r>
          </a:p>
          <a:p>
            <a:pPr lvl="1"/>
            <a:r>
              <a:rPr lang="en-GB" dirty="0"/>
              <a:t>p) Dynamic Programming</a:t>
            </a:r>
          </a:p>
          <a:p>
            <a:pPr lvl="1"/>
            <a:r>
              <a:rPr lang="en-GB" dirty="0"/>
              <a:t>q) Backtracking</a:t>
            </a:r>
          </a:p>
          <a:p>
            <a:pPr lvl="1"/>
            <a:r>
              <a:rPr lang="en-GB" dirty="0"/>
              <a:t>r) Greedy Algorithm</a:t>
            </a:r>
          </a:p>
          <a:p>
            <a:r>
              <a:rPr lang="en-GB" dirty="0"/>
              <a:t>Dijkstra is a greedy algorithm where we pick the minimum </a:t>
            </a:r>
            <a:r>
              <a:rPr lang="en-GB"/>
              <a:t>distant vertex </a:t>
            </a:r>
            <a:r>
              <a:rPr lang="en-GB" dirty="0"/>
              <a:t>from not yet finalized vertices. Bellman Ford and Floyd </a:t>
            </a:r>
            <a:r>
              <a:rPr lang="en-GB" dirty="0" err="1"/>
              <a:t>Warshall</a:t>
            </a:r>
            <a:r>
              <a:rPr lang="en-GB" dirty="0"/>
              <a:t> both are Dynamic Programming algorithms where we build the shortest paths in bottom up manner.</a:t>
            </a:r>
            <a:endParaRPr lang="en-SE" dirty="0"/>
          </a:p>
        </p:txBody>
      </p:sp>
    </p:spTree>
    <p:extLst>
      <p:ext uri="{BB962C8B-B14F-4D97-AF65-F5344CB8AC3E}">
        <p14:creationId xmlns:p14="http://schemas.microsoft.com/office/powerpoint/2010/main" val="167138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9D1B-7C8A-15D4-643D-07A56EDA27BB}"/>
              </a:ext>
            </a:extLst>
          </p:cNvPr>
          <p:cNvSpPr>
            <a:spLocks noGrp="1"/>
          </p:cNvSpPr>
          <p:nvPr>
            <p:ph type="title"/>
          </p:nvPr>
        </p:nvSpPr>
        <p:spPr/>
        <p:txBody>
          <a:bodyPr/>
          <a:lstStyle/>
          <a:p>
            <a:r>
              <a:rPr lang="en-GB" dirty="0"/>
              <a:t>Quiz</a:t>
            </a:r>
            <a:endParaRPr lang="en-SE" dirty="0"/>
          </a:p>
        </p:txBody>
      </p:sp>
      <p:sp>
        <p:nvSpPr>
          <p:cNvPr id="3" name="Content Placeholder 2">
            <a:extLst>
              <a:ext uri="{FF2B5EF4-FFF2-40B4-BE49-F238E27FC236}">
                <a16:creationId xmlns:a16="http://schemas.microsoft.com/office/drawing/2014/main" id="{A2B7A950-8755-FB84-2AE9-941E47B58564}"/>
              </a:ext>
            </a:extLst>
          </p:cNvPr>
          <p:cNvSpPr>
            <a:spLocks noGrp="1"/>
          </p:cNvSpPr>
          <p:nvPr>
            <p:ph idx="1"/>
          </p:nvPr>
        </p:nvSpPr>
        <p:spPr>
          <a:xfrm>
            <a:off x="457200" y="1600200"/>
            <a:ext cx="8229600" cy="4983162"/>
          </a:xfrm>
        </p:spPr>
        <p:txBody>
          <a:bodyPr>
            <a:normAutofit fontScale="85000" lnSpcReduction="10000"/>
          </a:bodyPr>
          <a:lstStyle/>
          <a:p>
            <a:r>
              <a:rPr lang="en-GB" dirty="0"/>
              <a:t>Let G be a directed graph </a:t>
            </a:r>
            <a:r>
              <a:rPr lang="en-GB"/>
              <a:t>whose vertex </a:t>
            </a:r>
            <a:r>
              <a:rPr lang="en-GB" dirty="0"/>
              <a:t>set is the set of numbers from 1 to 100. There is an edge from </a:t>
            </a:r>
            <a:r>
              <a:rPr lang="en-GB"/>
              <a:t>a vertex </a:t>
            </a:r>
            <a:r>
              <a:rPr lang="en-GB" dirty="0" err="1"/>
              <a:t>i</a:t>
            </a:r>
            <a:r>
              <a:rPr lang="en-GB" dirty="0"/>
              <a:t> to </a:t>
            </a:r>
            <a:r>
              <a:rPr lang="en-GB"/>
              <a:t>a vertex </a:t>
            </a:r>
            <a:r>
              <a:rPr lang="en-GB" dirty="0"/>
              <a:t>j if either j = </a:t>
            </a:r>
            <a:r>
              <a:rPr lang="en-GB" dirty="0" err="1"/>
              <a:t>i</a:t>
            </a:r>
            <a:r>
              <a:rPr lang="en-GB" dirty="0"/>
              <a:t> + 1 or j = 3i. The minimum number of edges in a path in G </a:t>
            </a:r>
            <a:r>
              <a:rPr lang="en-GB"/>
              <a:t>from vertex </a:t>
            </a:r>
            <a:r>
              <a:rPr lang="en-GB" dirty="0"/>
              <a:t>1 </a:t>
            </a:r>
            <a:r>
              <a:rPr lang="en-GB"/>
              <a:t>to vertex </a:t>
            </a:r>
            <a:r>
              <a:rPr lang="en-GB" dirty="0"/>
              <a:t>100 is </a:t>
            </a:r>
          </a:p>
          <a:p>
            <a:r>
              <a:rPr lang="en-GB" dirty="0"/>
              <a:t>A. 4 B. 7 C. 23 D. 99</a:t>
            </a:r>
          </a:p>
          <a:p>
            <a:r>
              <a:rPr lang="en-GB" dirty="0"/>
              <a:t>ANS: 7</a:t>
            </a:r>
          </a:p>
          <a:p>
            <a:r>
              <a:rPr lang="en-GB" dirty="0"/>
              <a:t>The task is to find minimum number of edges in a path in G </a:t>
            </a:r>
            <a:r>
              <a:rPr lang="en-GB"/>
              <a:t>from vertex </a:t>
            </a:r>
            <a:r>
              <a:rPr lang="en-GB" dirty="0"/>
              <a:t>1 </a:t>
            </a:r>
            <a:r>
              <a:rPr lang="en-GB"/>
              <a:t>to vertex </a:t>
            </a:r>
            <a:r>
              <a:rPr lang="en-GB" dirty="0"/>
              <a:t>100 such that we can move to either i+1 or 3i from </a:t>
            </a:r>
            <a:r>
              <a:rPr lang="en-GB"/>
              <a:t>a vertex </a:t>
            </a:r>
            <a:r>
              <a:rPr lang="en-GB" dirty="0" err="1"/>
              <a:t>i</a:t>
            </a:r>
            <a:r>
              <a:rPr lang="en-GB" dirty="0"/>
              <a:t>.</a:t>
            </a:r>
          </a:p>
          <a:p>
            <a:r>
              <a:rPr lang="en-GB" dirty="0"/>
              <a:t>Since the task is to minimize number of edges, we would prefer to follow 3*</a:t>
            </a:r>
            <a:r>
              <a:rPr lang="en-GB" dirty="0" err="1"/>
              <a:t>i</a:t>
            </a:r>
            <a:r>
              <a:rPr lang="en-GB" dirty="0"/>
              <a:t>.  Let us follow multiple of 3. 1 =&gt; 3 =&gt; 9 =&gt; 27 =&gt; 81, now we can't follow multiple of 3 anymore. So we will have to follow i+1. This solution gives a long path.</a:t>
            </a:r>
          </a:p>
          <a:p>
            <a:r>
              <a:rPr lang="en-GB" dirty="0"/>
              <a:t>What if we begin from end, and we reduce by 1 if the value is not multiple of 3, else we divide by 3. 100 =&gt; 99 =&gt; 33 =&gt; 11 =&gt; 10 =&gt; 9 =&gt; 3 =&gt; 1</a:t>
            </a:r>
          </a:p>
          <a:p>
            <a:r>
              <a:rPr lang="en-GB" dirty="0"/>
              <a:t>So we need total 7 edges.</a:t>
            </a:r>
            <a:endParaRPr lang="en-SE" dirty="0"/>
          </a:p>
        </p:txBody>
      </p:sp>
    </p:spTree>
    <p:extLst>
      <p:ext uri="{BB962C8B-B14F-4D97-AF65-F5344CB8AC3E}">
        <p14:creationId xmlns:p14="http://schemas.microsoft.com/office/powerpoint/2010/main" val="400290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1894-ED3C-6847-A8F6-E89D75C59C5C}"/>
              </a:ext>
            </a:extLst>
          </p:cNvPr>
          <p:cNvSpPr>
            <a:spLocks noGrp="1"/>
          </p:cNvSpPr>
          <p:nvPr>
            <p:ph type="title"/>
          </p:nvPr>
        </p:nvSpPr>
        <p:spPr/>
        <p:txBody>
          <a:bodyPr/>
          <a:lstStyle/>
          <a:p>
            <a:r>
              <a:rPr lang="en-US" spc="-5" dirty="0">
                <a:latin typeface="Arial"/>
                <a:cs typeface="Arial"/>
              </a:rPr>
              <a:t>Dijkstra’s</a:t>
            </a:r>
            <a:r>
              <a:rPr lang="en-US" spc="95" dirty="0">
                <a:latin typeface="Arial"/>
                <a:cs typeface="Arial"/>
              </a:rPr>
              <a:t> </a:t>
            </a:r>
            <a:r>
              <a:rPr lang="en-US" spc="60" dirty="0">
                <a:latin typeface="Arial"/>
                <a:cs typeface="Arial"/>
              </a:rPr>
              <a:t>Algorithm:	</a:t>
            </a:r>
            <a:r>
              <a:rPr lang="en-US" spc="-35" dirty="0">
                <a:latin typeface="Arial"/>
                <a:cs typeface="Arial"/>
              </a:rPr>
              <a:t>Correctness</a:t>
            </a:r>
            <a:r>
              <a:rPr lang="en-US" spc="40" dirty="0">
                <a:latin typeface="Arial"/>
                <a:cs typeface="Arial"/>
              </a:rPr>
              <a:t> </a:t>
            </a:r>
            <a:r>
              <a:rPr lang="en-US" spc="100" dirty="0">
                <a:latin typeface="Arial"/>
                <a:cs typeface="Arial"/>
              </a:rPr>
              <a:t>Proof</a:t>
            </a:r>
            <a:endParaRPr lang="en-US" dirty="0"/>
          </a:p>
        </p:txBody>
      </p:sp>
      <p:sp>
        <p:nvSpPr>
          <p:cNvPr id="4" name="Rectangle 3">
            <a:extLst>
              <a:ext uri="{FF2B5EF4-FFF2-40B4-BE49-F238E27FC236}">
                <a16:creationId xmlns:a16="http://schemas.microsoft.com/office/drawing/2014/main" id="{F091F16F-E0D0-4B44-B29F-D07184533977}"/>
              </a:ext>
            </a:extLst>
          </p:cNvPr>
          <p:cNvSpPr/>
          <p:nvPr/>
        </p:nvSpPr>
        <p:spPr>
          <a:xfrm>
            <a:off x="725647" y="1469388"/>
            <a:ext cx="7529120" cy="871970"/>
          </a:xfrm>
          <a:prstGeom prst="rect">
            <a:avLst/>
          </a:prstGeom>
        </p:spPr>
        <p:txBody>
          <a:bodyPr wrap="square">
            <a:spAutoFit/>
          </a:bodyPr>
          <a:lstStyle/>
          <a:p>
            <a:pPr marL="12700" marR="5080">
              <a:lnSpc>
                <a:spcPct val="150000"/>
              </a:lnSpc>
              <a:spcBef>
                <a:spcPts val="100"/>
              </a:spcBef>
              <a:tabLst>
                <a:tab pos="1976755" algn="l"/>
              </a:tabLst>
            </a:pPr>
            <a:r>
              <a:rPr lang="en-US" kern="0" dirty="0">
                <a:solidFill>
                  <a:srgbClr val="005493"/>
                </a:solidFill>
                <a:latin typeface="Arial" panose="020B0604020202020204" pitchFamily="34" charset="0"/>
                <a:cs typeface="Arial" panose="020B0604020202020204" pitchFamily="34" charset="0"/>
              </a:rPr>
              <a:t>Proposition</a:t>
            </a:r>
            <a:r>
              <a:rPr lang="en-US" spc="80" dirty="0">
                <a:solidFill>
                  <a:srgbClr val="005493"/>
                </a:solidFill>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Dijkstra's</a:t>
            </a:r>
            <a:r>
              <a:rPr lang="en-US" spc="110" dirty="0">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algorithm computes a SPT in any edge-weighted digraph with nonnegative weights.</a:t>
            </a:r>
          </a:p>
        </p:txBody>
      </p:sp>
      <p:sp>
        <p:nvSpPr>
          <p:cNvPr id="5" name="Rectangle 4">
            <a:extLst>
              <a:ext uri="{FF2B5EF4-FFF2-40B4-BE49-F238E27FC236}">
                <a16:creationId xmlns:a16="http://schemas.microsoft.com/office/drawing/2014/main" id="{91FC0637-B986-D649-8D49-B067FFEBE17A}"/>
              </a:ext>
            </a:extLst>
          </p:cNvPr>
          <p:cNvSpPr/>
          <p:nvPr/>
        </p:nvSpPr>
        <p:spPr>
          <a:xfrm>
            <a:off x="725647" y="2471684"/>
            <a:ext cx="8631713" cy="3647152"/>
          </a:xfrm>
          <a:prstGeom prst="rect">
            <a:avLst/>
          </a:prstGeom>
        </p:spPr>
        <p:txBody>
          <a:bodyPr wrap="square">
            <a:spAutoFit/>
          </a:bodyPr>
          <a:lstStyle/>
          <a:p>
            <a:pPr marL="12700">
              <a:lnSpc>
                <a:spcPct val="150000"/>
              </a:lnSpc>
              <a:spcBef>
                <a:spcPts val="100"/>
              </a:spcBef>
            </a:pPr>
            <a:r>
              <a:rPr lang="en-US" kern="0" dirty="0">
                <a:solidFill>
                  <a:srgbClr val="005493"/>
                </a:solidFill>
                <a:latin typeface="Arial" panose="020B0604020202020204" pitchFamily="34" charset="0"/>
                <a:cs typeface="Arial" panose="020B0604020202020204" pitchFamily="34" charset="0"/>
              </a:rPr>
              <a:t>Proof.  </a:t>
            </a:r>
          </a:p>
          <a:p>
            <a:pPr marL="298450" indent="-285750">
              <a:lnSpc>
                <a:spcPct val="150000"/>
              </a:lnSpc>
              <a:spcBef>
                <a:spcPts val="200"/>
              </a:spcBef>
              <a:spcAft>
                <a:spcPts val="200"/>
              </a:spcAft>
              <a:buClr>
                <a:schemeClr val="accent6"/>
              </a:buClr>
              <a:buFont typeface="Wingdings" pitchFamily="2" charset="2"/>
              <a:buChar char="§"/>
            </a:pPr>
            <a:r>
              <a:rPr lang="en-US" kern="0" dirty="0">
                <a:latin typeface="Arial" panose="020B0604020202020204" pitchFamily="34" charset="0"/>
                <a:cs typeface="Arial" panose="020B0604020202020204" pitchFamily="34" charset="0"/>
              </a:rPr>
              <a:t>Each edge e = </a:t>
            </a:r>
            <a:r>
              <a:rPr lang="en-US" kern="0" dirty="0" err="1">
                <a:latin typeface="Arial" panose="020B0604020202020204" pitchFamily="34" charset="0"/>
                <a:cs typeface="Arial" panose="020B0604020202020204" pitchFamily="34" charset="0"/>
              </a:rPr>
              <a:t>u→v</a:t>
            </a:r>
            <a:r>
              <a:rPr lang="en-US" kern="0" dirty="0">
                <a:latin typeface="Arial" panose="020B0604020202020204" pitchFamily="34" charset="0"/>
                <a:cs typeface="Arial" panose="020B0604020202020204" pitchFamily="34" charset="0"/>
              </a:rPr>
              <a:t> is relaxed exactly once (when vertex u is visited), afterwards:  </a:t>
            </a:r>
          </a:p>
          <a:p>
            <a:pPr marL="755650" lvl="1" indent="-285750">
              <a:lnSpc>
                <a:spcPct val="150000"/>
              </a:lnSpc>
              <a:spcBef>
                <a:spcPts val="200"/>
              </a:spcBef>
              <a:spcAft>
                <a:spcPts val="200"/>
              </a:spcAft>
              <a:buClr>
                <a:schemeClr val="accent6"/>
              </a:buClr>
              <a:buFont typeface="System Font Regular"/>
              <a:buChar char="-"/>
            </a:pPr>
            <a:r>
              <a:rPr lang="en-US" kern="0" dirty="0" err="1">
                <a:latin typeface="Arial" panose="020B0604020202020204" pitchFamily="34" charset="0"/>
                <a:cs typeface="Arial" panose="020B0604020202020204" pitchFamily="34" charset="0"/>
              </a:rPr>
              <a:t>distTo</a:t>
            </a:r>
            <a:r>
              <a:rPr lang="en-US" kern="0" dirty="0">
                <a:latin typeface="Arial" panose="020B0604020202020204" pitchFamily="34" charset="0"/>
                <a:cs typeface="Arial" panose="020B0604020202020204" pitchFamily="34" charset="0"/>
              </a:rPr>
              <a:t>[v]  </a:t>
            </a:r>
            <a:r>
              <a:rPr lang="en-US" dirty="0">
                <a:latin typeface="Arial" panose="020B0604020202020204" pitchFamily="34" charset="0"/>
                <a:cs typeface="Arial" panose="020B0604020202020204" pitchFamily="34" charset="0"/>
              </a:rPr>
              <a:t>≤  </a:t>
            </a:r>
            <a:r>
              <a:rPr lang="en-US" kern="0" dirty="0" err="1">
                <a:latin typeface="Arial" panose="020B0604020202020204" pitchFamily="34" charset="0"/>
                <a:cs typeface="Arial" panose="020B0604020202020204" pitchFamily="34" charset="0"/>
              </a:rPr>
              <a:t>distTo</a:t>
            </a:r>
            <a:r>
              <a:rPr lang="en-US" kern="0" dirty="0">
                <a:latin typeface="Arial" panose="020B0604020202020204" pitchFamily="34" charset="0"/>
                <a:cs typeface="Arial" panose="020B0604020202020204" pitchFamily="34" charset="0"/>
              </a:rPr>
              <a:t>[u] + w(</a:t>
            </a:r>
            <a:r>
              <a:rPr lang="en-US" kern="0" dirty="0" err="1">
                <a:latin typeface="Arial" panose="020B0604020202020204" pitchFamily="34" charset="0"/>
                <a:cs typeface="Arial" panose="020B0604020202020204" pitchFamily="34" charset="0"/>
              </a:rPr>
              <a:t>u,v</a:t>
            </a:r>
            <a:r>
              <a:rPr lang="en-US" kern="0" dirty="0">
                <a:latin typeface="Arial" panose="020B0604020202020204" pitchFamily="34" charset="0"/>
                <a:cs typeface="Arial" panose="020B0604020202020204" pitchFamily="34" charset="0"/>
              </a:rPr>
              <a:t>).</a:t>
            </a:r>
          </a:p>
          <a:p>
            <a:pPr marL="298450" indent="-285750">
              <a:lnSpc>
                <a:spcPct val="150000"/>
              </a:lnSpc>
              <a:spcBef>
                <a:spcPts val="200"/>
              </a:spcBef>
              <a:spcAft>
                <a:spcPts val="200"/>
              </a:spcAft>
              <a:buClr>
                <a:schemeClr val="accent6"/>
              </a:buClr>
              <a:buFont typeface="Wingdings" pitchFamily="2" charset="2"/>
              <a:buChar char="§"/>
            </a:pPr>
            <a:r>
              <a:rPr lang="en-US" kern="0" dirty="0">
                <a:latin typeface="Arial" panose="020B0604020202020204" pitchFamily="34" charset="0"/>
                <a:cs typeface="Arial" panose="020B0604020202020204" pitchFamily="34" charset="0"/>
              </a:rPr>
              <a:t>Inequality holds until algorithm terminates because:</a:t>
            </a:r>
          </a:p>
          <a:p>
            <a:pPr marL="755650" lvl="1" indent="-285750">
              <a:lnSpc>
                <a:spcPct val="150000"/>
              </a:lnSpc>
              <a:spcBef>
                <a:spcPts val="200"/>
              </a:spcBef>
              <a:spcAft>
                <a:spcPts val="200"/>
              </a:spcAft>
              <a:buClr>
                <a:schemeClr val="accent6"/>
              </a:buClr>
              <a:buFont typeface="System Font Regular"/>
              <a:buChar char="-"/>
            </a:pPr>
            <a:r>
              <a:rPr lang="en-US" kern="0" dirty="0" err="1">
                <a:latin typeface="Arial" panose="020B0604020202020204" pitchFamily="34" charset="0"/>
                <a:cs typeface="Arial" panose="020B0604020202020204" pitchFamily="34" charset="0"/>
              </a:rPr>
              <a:t>distTo</a:t>
            </a:r>
            <a:r>
              <a:rPr lang="en-US" kern="0" dirty="0">
                <a:latin typeface="Arial" panose="020B0604020202020204" pitchFamily="34" charset="0"/>
                <a:cs typeface="Arial" panose="020B0604020202020204" pitchFamily="34" charset="0"/>
              </a:rPr>
              <a:t>[v] cannot increase</a:t>
            </a:r>
          </a:p>
          <a:p>
            <a:pPr marL="755650" lvl="1" indent="-285750">
              <a:lnSpc>
                <a:spcPct val="150000"/>
              </a:lnSpc>
              <a:spcBef>
                <a:spcPts val="200"/>
              </a:spcBef>
              <a:spcAft>
                <a:spcPts val="200"/>
              </a:spcAft>
              <a:buClr>
                <a:schemeClr val="accent6"/>
              </a:buClr>
              <a:buFont typeface="System Font Regular"/>
              <a:buChar char="-"/>
            </a:pPr>
            <a:r>
              <a:rPr lang="en-US" kern="0" dirty="0" err="1">
                <a:latin typeface="Arial" panose="020B0604020202020204" pitchFamily="34" charset="0"/>
                <a:cs typeface="Arial" panose="020B0604020202020204" pitchFamily="34" charset="0"/>
              </a:rPr>
              <a:t>distTo</a:t>
            </a:r>
            <a:r>
              <a:rPr lang="en-US" kern="0" dirty="0">
                <a:latin typeface="Arial" panose="020B0604020202020204" pitchFamily="34" charset="0"/>
                <a:cs typeface="Arial" panose="020B0604020202020204" pitchFamily="34" charset="0"/>
              </a:rPr>
              <a:t>[u] will not change</a:t>
            </a:r>
          </a:p>
          <a:p>
            <a:pPr marL="298450" indent="-285750">
              <a:lnSpc>
                <a:spcPct val="150000"/>
              </a:lnSpc>
              <a:spcBef>
                <a:spcPts val="200"/>
              </a:spcBef>
              <a:spcAft>
                <a:spcPts val="200"/>
              </a:spcAft>
              <a:buClr>
                <a:schemeClr val="accent6"/>
              </a:buClr>
              <a:buFont typeface="Wingdings" pitchFamily="2" charset="2"/>
              <a:buChar char="§"/>
            </a:pPr>
            <a:r>
              <a:rPr lang="en-US" kern="0" dirty="0">
                <a:latin typeface="Arial" panose="020B0604020202020204" pitchFamily="34" charset="0"/>
                <a:cs typeface="Arial" panose="020B0604020202020204" pitchFamily="34" charset="0"/>
              </a:rPr>
              <a:t>Thus, upon termination, shortest-paths optimality conditions hold.	</a:t>
            </a:r>
          </a:p>
        </p:txBody>
      </p:sp>
      <p:sp>
        <p:nvSpPr>
          <p:cNvPr id="6" name="object 9">
            <a:extLst>
              <a:ext uri="{FF2B5EF4-FFF2-40B4-BE49-F238E27FC236}">
                <a16:creationId xmlns:a16="http://schemas.microsoft.com/office/drawing/2014/main" id="{C4502B26-D442-2847-84E4-11469612B560}"/>
              </a:ext>
            </a:extLst>
          </p:cNvPr>
          <p:cNvSpPr/>
          <p:nvPr/>
        </p:nvSpPr>
        <p:spPr>
          <a:xfrm>
            <a:off x="4653965" y="5479153"/>
            <a:ext cx="635000" cy="0"/>
          </a:xfrm>
          <a:custGeom>
            <a:avLst/>
            <a:gdLst/>
            <a:ahLst/>
            <a:cxnLst/>
            <a:rect l="l" t="t" r="r" b="b"/>
            <a:pathLst>
              <a:path w="635000">
                <a:moveTo>
                  <a:pt x="0" y="0"/>
                </a:moveTo>
                <a:lnTo>
                  <a:pt x="12700" y="0"/>
                </a:lnTo>
                <a:lnTo>
                  <a:pt x="634453" y="0"/>
                </a:lnTo>
              </a:path>
            </a:pathLst>
          </a:custGeom>
          <a:ln w="25400">
            <a:solidFill>
              <a:srgbClr val="8D3124"/>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10">
            <a:extLst>
              <a:ext uri="{FF2B5EF4-FFF2-40B4-BE49-F238E27FC236}">
                <a16:creationId xmlns:a16="http://schemas.microsoft.com/office/drawing/2014/main" id="{3C500F34-8116-CE42-BA6F-21A570DA5D85}"/>
              </a:ext>
            </a:extLst>
          </p:cNvPr>
          <p:cNvSpPr/>
          <p:nvPr/>
        </p:nvSpPr>
        <p:spPr>
          <a:xfrm>
            <a:off x="4575212" y="5418193"/>
            <a:ext cx="122555" cy="121920"/>
          </a:xfrm>
          <a:custGeom>
            <a:avLst/>
            <a:gdLst/>
            <a:ahLst/>
            <a:cxnLst/>
            <a:rect l="l" t="t" r="r" b="b"/>
            <a:pathLst>
              <a:path w="122554" h="121920">
                <a:moveTo>
                  <a:pt x="121932" y="0"/>
                </a:moveTo>
                <a:lnTo>
                  <a:pt x="0" y="60960"/>
                </a:lnTo>
                <a:lnTo>
                  <a:pt x="121932" y="121920"/>
                </a:lnTo>
                <a:lnTo>
                  <a:pt x="91452" y="60960"/>
                </a:lnTo>
                <a:lnTo>
                  <a:pt x="121932" y="0"/>
                </a:lnTo>
                <a:close/>
              </a:path>
            </a:pathLst>
          </a:custGeom>
          <a:solidFill>
            <a:srgbClr val="8D312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11">
            <a:extLst>
              <a:ext uri="{FF2B5EF4-FFF2-40B4-BE49-F238E27FC236}">
                <a16:creationId xmlns:a16="http://schemas.microsoft.com/office/drawing/2014/main" id="{DFACCA1C-444B-264D-8B9A-67AE261FC92C}"/>
              </a:ext>
            </a:extLst>
          </p:cNvPr>
          <p:cNvSpPr txBox="1"/>
          <p:nvPr/>
        </p:nvSpPr>
        <p:spPr>
          <a:xfrm>
            <a:off x="5536733" y="5165142"/>
            <a:ext cx="3335071" cy="506101"/>
          </a:xfrm>
          <a:prstGeom prst="rect">
            <a:avLst/>
          </a:prstGeom>
        </p:spPr>
        <p:txBody>
          <a:bodyPr vert="horz" wrap="square" lIns="0" tIns="12700" rIns="0" bIns="0" rtlCol="0">
            <a:spAutoFit/>
          </a:bodyPr>
          <a:lstStyle/>
          <a:p>
            <a:pPr marL="12700" marR="5080">
              <a:lnSpc>
                <a:spcPct val="119800"/>
              </a:lnSpc>
              <a:spcBef>
                <a:spcPts val="100"/>
              </a:spcBef>
            </a:pPr>
            <a:r>
              <a:rPr sz="1400" dirty="0">
                <a:solidFill>
                  <a:srgbClr val="8D3124"/>
                </a:solidFill>
                <a:latin typeface="Arial" panose="020B0604020202020204" pitchFamily="34" charset="0"/>
                <a:cs typeface="Arial" panose="020B0604020202020204" pitchFamily="34" charset="0"/>
              </a:rPr>
              <a:t>we choose lowest </a:t>
            </a:r>
            <a:r>
              <a:rPr sz="1400" dirty="0" err="1">
                <a:solidFill>
                  <a:srgbClr val="8D3124"/>
                </a:solidFill>
                <a:latin typeface="Arial" panose="020B0604020202020204" pitchFamily="34" charset="0"/>
                <a:cs typeface="Arial" panose="020B0604020202020204" pitchFamily="34" charset="0"/>
              </a:rPr>
              <a:t>distTo</a:t>
            </a:r>
            <a:r>
              <a:rPr sz="1400" dirty="0">
                <a:solidFill>
                  <a:srgbClr val="8D3124"/>
                </a:solidFill>
                <a:latin typeface="Arial" panose="020B0604020202020204" pitchFamily="34" charset="0"/>
                <a:cs typeface="Arial" panose="020B0604020202020204" pitchFamily="34" charset="0"/>
              </a:rPr>
              <a:t>[</a:t>
            </a:r>
            <a:r>
              <a:rPr lang="en-US" sz="1400" dirty="0">
                <a:solidFill>
                  <a:srgbClr val="8D3124"/>
                </a:solidFill>
                <a:latin typeface="Arial" panose="020B0604020202020204" pitchFamily="34" charset="0"/>
                <a:cs typeface="Arial" panose="020B0604020202020204" pitchFamily="34" charset="0"/>
              </a:rPr>
              <a:t> </a:t>
            </a:r>
            <a:r>
              <a:rPr sz="1400" dirty="0">
                <a:solidFill>
                  <a:srgbClr val="8D3124"/>
                </a:solidFill>
                <a:latin typeface="Arial" panose="020B0604020202020204" pitchFamily="34" charset="0"/>
                <a:cs typeface="Arial" panose="020B0604020202020204" pitchFamily="34" charset="0"/>
              </a:rPr>
              <a:t>] value at each step</a:t>
            </a:r>
            <a:r>
              <a:rPr lang="en-US" sz="1400" dirty="0">
                <a:solidFill>
                  <a:srgbClr val="8D3124"/>
                </a:solidFill>
                <a:latin typeface="Arial" panose="020B0604020202020204" pitchFamily="34" charset="0"/>
                <a:cs typeface="Arial" panose="020B0604020202020204" pitchFamily="34" charset="0"/>
              </a:rPr>
              <a:t> </a:t>
            </a:r>
            <a:r>
              <a:rPr sz="1400" dirty="0">
                <a:solidFill>
                  <a:srgbClr val="8D3124"/>
                </a:solidFill>
                <a:latin typeface="Arial" panose="020B0604020202020204" pitchFamily="34" charset="0"/>
                <a:cs typeface="Arial" panose="020B0604020202020204" pitchFamily="34" charset="0"/>
              </a:rPr>
              <a:t>(and edge weights are nonnegative)</a:t>
            </a:r>
          </a:p>
        </p:txBody>
      </p:sp>
      <p:sp>
        <p:nvSpPr>
          <p:cNvPr id="9" name="object 12">
            <a:extLst>
              <a:ext uri="{FF2B5EF4-FFF2-40B4-BE49-F238E27FC236}">
                <a16:creationId xmlns:a16="http://schemas.microsoft.com/office/drawing/2014/main" id="{864A8137-3F86-A34E-B607-A336147C43AC}"/>
              </a:ext>
            </a:extLst>
          </p:cNvPr>
          <p:cNvSpPr txBox="1"/>
          <p:nvPr/>
        </p:nvSpPr>
        <p:spPr>
          <a:xfrm>
            <a:off x="5536733" y="4803845"/>
            <a:ext cx="3431098" cy="228268"/>
          </a:xfrm>
          <a:prstGeom prst="rect">
            <a:avLst/>
          </a:prstGeom>
        </p:spPr>
        <p:txBody>
          <a:bodyPr vert="horz" wrap="square" lIns="0" tIns="12700" rIns="0" bIns="0" rtlCol="0">
            <a:spAutoFit/>
          </a:bodyPr>
          <a:lstStyle/>
          <a:p>
            <a:pPr marL="12700">
              <a:lnSpc>
                <a:spcPct val="100000"/>
              </a:lnSpc>
              <a:spcBef>
                <a:spcPts val="100"/>
              </a:spcBef>
            </a:pPr>
            <a:r>
              <a:rPr lang="en-US" sz="1400" dirty="0" err="1">
                <a:solidFill>
                  <a:srgbClr val="8D3124"/>
                </a:solidFill>
                <a:latin typeface="Arial" panose="020B0604020202020204" pitchFamily="34" charset="0"/>
                <a:cs typeface="Arial" panose="020B0604020202020204" pitchFamily="34" charset="0"/>
              </a:rPr>
              <a:t>distTo</a:t>
            </a:r>
            <a:r>
              <a:rPr lang="en-US" sz="1400" dirty="0">
                <a:solidFill>
                  <a:srgbClr val="8D3124"/>
                </a:solidFill>
                <a:latin typeface="Arial" panose="020B0604020202020204" pitchFamily="34" charset="0"/>
                <a:cs typeface="Arial" panose="020B0604020202020204" pitchFamily="34" charset="0"/>
              </a:rPr>
              <a:t>[ ] </a:t>
            </a:r>
            <a:r>
              <a:rPr sz="1400" dirty="0">
                <a:solidFill>
                  <a:srgbClr val="8D3124"/>
                </a:solidFill>
                <a:latin typeface="Arial" panose="020B0604020202020204" pitchFamily="34" charset="0"/>
                <a:cs typeface="Arial" panose="020B0604020202020204" pitchFamily="34" charset="0"/>
              </a:rPr>
              <a:t>values are monotone decreasing</a:t>
            </a:r>
          </a:p>
        </p:txBody>
      </p:sp>
      <p:sp>
        <p:nvSpPr>
          <p:cNvPr id="10" name="object 13">
            <a:extLst>
              <a:ext uri="{FF2B5EF4-FFF2-40B4-BE49-F238E27FC236}">
                <a16:creationId xmlns:a16="http://schemas.microsoft.com/office/drawing/2014/main" id="{322B7671-9349-8544-A41E-E6823CC1E58D}"/>
              </a:ext>
            </a:extLst>
          </p:cNvPr>
          <p:cNvSpPr/>
          <p:nvPr/>
        </p:nvSpPr>
        <p:spPr>
          <a:xfrm>
            <a:off x="4650740" y="4971153"/>
            <a:ext cx="635000" cy="0"/>
          </a:xfrm>
          <a:custGeom>
            <a:avLst/>
            <a:gdLst/>
            <a:ahLst/>
            <a:cxnLst/>
            <a:rect l="l" t="t" r="r" b="b"/>
            <a:pathLst>
              <a:path w="635000">
                <a:moveTo>
                  <a:pt x="0" y="0"/>
                </a:moveTo>
                <a:lnTo>
                  <a:pt x="12700" y="0"/>
                </a:lnTo>
                <a:lnTo>
                  <a:pt x="634466" y="0"/>
                </a:lnTo>
              </a:path>
            </a:pathLst>
          </a:custGeom>
          <a:ln w="25400">
            <a:solidFill>
              <a:srgbClr val="8D3124"/>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4">
            <a:extLst>
              <a:ext uri="{FF2B5EF4-FFF2-40B4-BE49-F238E27FC236}">
                <a16:creationId xmlns:a16="http://schemas.microsoft.com/office/drawing/2014/main" id="{486990CA-5F5D-5748-8445-9822738B7896}"/>
              </a:ext>
            </a:extLst>
          </p:cNvPr>
          <p:cNvSpPr/>
          <p:nvPr/>
        </p:nvSpPr>
        <p:spPr>
          <a:xfrm>
            <a:off x="4572000" y="4910193"/>
            <a:ext cx="121920" cy="121920"/>
          </a:xfrm>
          <a:custGeom>
            <a:avLst/>
            <a:gdLst/>
            <a:ahLst/>
            <a:cxnLst/>
            <a:rect l="l" t="t" r="r" b="b"/>
            <a:pathLst>
              <a:path w="121920" h="121920">
                <a:moveTo>
                  <a:pt x="121920" y="0"/>
                </a:moveTo>
                <a:lnTo>
                  <a:pt x="0" y="60960"/>
                </a:lnTo>
                <a:lnTo>
                  <a:pt x="121920" y="121920"/>
                </a:lnTo>
                <a:lnTo>
                  <a:pt x="91439" y="60960"/>
                </a:lnTo>
                <a:lnTo>
                  <a:pt x="121920" y="0"/>
                </a:lnTo>
                <a:close/>
              </a:path>
            </a:pathLst>
          </a:custGeom>
          <a:solidFill>
            <a:srgbClr val="8D3124"/>
          </a:solidFill>
        </p:spPr>
        <p:txBody>
          <a:bodyPr wrap="square" lIns="0" tIns="0" rIns="0" bIns="0" rtlCol="0"/>
          <a:lstStyle/>
          <a:p>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800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1709F-FF7F-468F-86BF-B9A1B50F4EE1}"/>
              </a:ext>
            </a:extLst>
          </p:cNvPr>
          <p:cNvSpPr>
            <a:spLocks noGrp="1"/>
          </p:cNvSpPr>
          <p:nvPr>
            <p:ph type="title"/>
          </p:nvPr>
        </p:nvSpPr>
        <p:spPr>
          <a:xfrm>
            <a:off x="2949677" y="274638"/>
            <a:ext cx="6194323" cy="1143000"/>
          </a:xfrm>
        </p:spPr>
        <p:txBody>
          <a:bodyPr>
            <a:normAutofit fontScale="90000"/>
          </a:bodyPr>
          <a:lstStyle/>
          <a:p>
            <a:r>
              <a:rPr lang="en-GB" sz="2400" dirty="0"/>
              <a:t>Toy Example: </a:t>
            </a:r>
            <a:r>
              <a:rPr lang="en-US" altLang="zh-CN" sz="2400" dirty="0"/>
              <a:t>find shortest path </a:t>
            </a:r>
            <a:r>
              <a:rPr lang="en-GB" sz="2400" dirty="0"/>
              <a:t>starting from source vertex S for undirected graph</a:t>
            </a:r>
            <a:br>
              <a:rPr lang="en-GB" sz="2400" dirty="0"/>
            </a:br>
            <a:r>
              <a:rPr lang="en-GB" sz="2400" dirty="0"/>
              <a:t>SD: Shortest Distance. PN: Previous Node</a:t>
            </a:r>
            <a:endParaRPr lang="en-SE" sz="2400" dirty="0"/>
          </a:p>
        </p:txBody>
      </p:sp>
      <mc:AlternateContent xmlns:mc="http://schemas.openxmlformats.org/markup-compatibility/2006" xmlns:a14="http://schemas.microsoft.com/office/drawing/2010/main">
        <mc:Choice Requires="a14">
          <p:graphicFrame>
            <p:nvGraphicFramePr>
              <p:cNvPr id="19" name="Content Placeholder 4">
                <a:extLst>
                  <a:ext uri="{FF2B5EF4-FFF2-40B4-BE49-F238E27FC236}">
                    <a16:creationId xmlns:a16="http://schemas.microsoft.com/office/drawing/2014/main" id="{50A8CA28-E165-4870-AF58-6347FA3B1CB5}"/>
                  </a:ext>
                </a:extLst>
              </p:cNvPr>
              <p:cNvGraphicFramePr>
                <a:graphicFrameLocks/>
              </p:cNvGraphicFramePr>
              <p:nvPr/>
            </p:nvGraphicFramePr>
            <p:xfrm>
              <a:off x="252850" y="1760676"/>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586663048"/>
                      </a:ext>
                    </a:extLst>
                  </a:tr>
                </a:tbl>
              </a:graphicData>
            </a:graphic>
          </p:graphicFrame>
        </mc:Choice>
        <mc:Fallback xmlns="">
          <p:graphicFrame>
            <p:nvGraphicFramePr>
              <p:cNvPr id="19" name="Content Placeholder 4">
                <a:extLst>
                  <a:ext uri="{FF2B5EF4-FFF2-40B4-BE49-F238E27FC236}">
                    <a16:creationId xmlns:a16="http://schemas.microsoft.com/office/drawing/2014/main" id="{50A8CA28-E165-4870-AF58-6347FA3B1CB5}"/>
                  </a:ext>
                </a:extLst>
              </p:cNvPr>
              <p:cNvGraphicFramePr>
                <a:graphicFrameLocks/>
              </p:cNvGraphicFramePr>
              <p:nvPr>
                <p:extLst>
                  <p:ext uri="{D42A27DB-BD31-4B8C-83A1-F6EECF244321}">
                    <p14:modId xmlns:p14="http://schemas.microsoft.com/office/powerpoint/2010/main" val="3209205134"/>
                  </p:ext>
                </p:extLst>
              </p:nvPr>
            </p:nvGraphicFramePr>
            <p:xfrm>
              <a:off x="252850" y="1760676"/>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endParaRPr lang="en-US"/>
                        </a:p>
                      </a:txBody>
                      <a:tcPr>
                        <a:blipFill>
                          <a:blip r:embed="rId57"/>
                          <a:stretch>
                            <a:fillRect l="-100000" t="-209836" r="-107792" b="-122951"/>
                          </a:stretch>
                        </a:blipFill>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endParaRPr lang="en-US"/>
                        </a:p>
                      </a:txBody>
                      <a:tcPr>
                        <a:blipFill>
                          <a:blip r:embed="rId57"/>
                          <a:stretch>
                            <a:fillRect l="-100000" t="-309836" r="-107792" b="-22951"/>
                          </a:stretch>
                        </a:blipFill>
                      </a:tcPr>
                    </a:tc>
                    <a:tc>
                      <a:txBody>
                        <a:bodyPr/>
                        <a:lstStyle/>
                        <a:p>
                          <a:pPr algn="ctr"/>
                          <a:endParaRPr lang="en-SE" dirty="0"/>
                        </a:p>
                      </a:txBody>
                      <a:tcPr/>
                    </a:tc>
                    <a:extLst>
                      <a:ext uri="{0D108BD9-81ED-4DB2-BD59-A6C34878D82A}">
                        <a16:rowId xmlns:a16="http://schemas.microsoft.com/office/drawing/2014/main" val="3586663048"/>
                      </a:ext>
                    </a:extLst>
                  </a:tr>
                </a:tbl>
              </a:graphicData>
            </a:graphic>
          </p:graphicFrame>
        </mc:Fallback>
      </mc:AlternateContent>
      <p:sp>
        <p:nvSpPr>
          <p:cNvPr id="20" name="Arrow: Right 19">
            <a:extLst>
              <a:ext uri="{FF2B5EF4-FFF2-40B4-BE49-F238E27FC236}">
                <a16:creationId xmlns:a16="http://schemas.microsoft.com/office/drawing/2014/main" id="{2891DE66-B281-49D8-85A2-203257D9A483}"/>
              </a:ext>
            </a:extLst>
          </p:cNvPr>
          <p:cNvSpPr/>
          <p:nvPr/>
        </p:nvSpPr>
        <p:spPr>
          <a:xfrm>
            <a:off x="1701863" y="2243838"/>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1" name="TextBox 20">
            <a:extLst>
              <a:ext uri="{FF2B5EF4-FFF2-40B4-BE49-F238E27FC236}">
                <a16:creationId xmlns:a16="http://schemas.microsoft.com/office/drawing/2014/main" id="{906C436D-180E-4243-8B2A-1CD0C8C2108B}"/>
              </a:ext>
            </a:extLst>
          </p:cNvPr>
          <p:cNvSpPr txBox="1"/>
          <p:nvPr/>
        </p:nvSpPr>
        <p:spPr>
          <a:xfrm>
            <a:off x="1689775" y="1941780"/>
            <a:ext cx="747320" cy="369332"/>
          </a:xfrm>
          <a:prstGeom prst="rect">
            <a:avLst/>
          </a:prstGeom>
          <a:noFill/>
        </p:spPr>
        <p:txBody>
          <a:bodyPr wrap="none" rtlCol="0">
            <a:spAutoFit/>
          </a:bodyPr>
          <a:lstStyle/>
          <a:p>
            <a:pPr algn="ctr"/>
            <a:r>
              <a:rPr lang="en-GB" dirty="0"/>
              <a:t>Visit S</a:t>
            </a:r>
            <a:endParaRPr lang="en-SE" dirty="0"/>
          </a:p>
        </p:txBody>
      </p:sp>
      <p:graphicFrame>
        <p:nvGraphicFramePr>
          <p:cNvPr id="23" name="Content Placeholder 4">
            <a:extLst>
              <a:ext uri="{FF2B5EF4-FFF2-40B4-BE49-F238E27FC236}">
                <a16:creationId xmlns:a16="http://schemas.microsoft.com/office/drawing/2014/main" id="{9F30B3A7-013C-4AC3-BB04-6F26C80D9C09}"/>
              </a:ext>
            </a:extLst>
          </p:cNvPr>
          <p:cNvGraphicFramePr>
            <a:graphicFrameLocks/>
          </p:cNvGraphicFramePr>
          <p:nvPr/>
        </p:nvGraphicFramePr>
        <p:xfrm>
          <a:off x="2548787" y="1760676"/>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US" dirty="0"/>
                        <a:t>2</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US" dirty="0"/>
                        <a:t>4</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3586663048"/>
                  </a:ext>
                </a:extLst>
              </a:tr>
            </a:tbl>
          </a:graphicData>
        </a:graphic>
      </p:graphicFrame>
      <p:sp>
        <p:nvSpPr>
          <p:cNvPr id="24" name="Arrow: Right 23">
            <a:extLst>
              <a:ext uri="{FF2B5EF4-FFF2-40B4-BE49-F238E27FC236}">
                <a16:creationId xmlns:a16="http://schemas.microsoft.com/office/drawing/2014/main" id="{9888BDFD-61EB-44AB-A252-96A8BAED76A6}"/>
              </a:ext>
            </a:extLst>
          </p:cNvPr>
          <p:cNvSpPr/>
          <p:nvPr/>
        </p:nvSpPr>
        <p:spPr>
          <a:xfrm>
            <a:off x="4024975" y="2213882"/>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5" name="TextBox 24">
            <a:extLst>
              <a:ext uri="{FF2B5EF4-FFF2-40B4-BE49-F238E27FC236}">
                <a16:creationId xmlns:a16="http://schemas.microsoft.com/office/drawing/2014/main" id="{54F3EB21-7F96-4D03-8E5D-12A93F3AF584}"/>
              </a:ext>
            </a:extLst>
          </p:cNvPr>
          <p:cNvSpPr txBox="1"/>
          <p:nvPr/>
        </p:nvSpPr>
        <p:spPr>
          <a:xfrm>
            <a:off x="3999262" y="1911824"/>
            <a:ext cx="774571" cy="369332"/>
          </a:xfrm>
          <a:prstGeom prst="rect">
            <a:avLst/>
          </a:prstGeom>
          <a:noFill/>
        </p:spPr>
        <p:txBody>
          <a:bodyPr wrap="none" rtlCol="0">
            <a:spAutoFit/>
          </a:bodyPr>
          <a:lstStyle/>
          <a:p>
            <a:pPr algn="ctr"/>
            <a:r>
              <a:rPr lang="en-GB" dirty="0"/>
              <a:t>Visit A</a:t>
            </a:r>
            <a:endParaRPr lang="en-SE" dirty="0"/>
          </a:p>
        </p:txBody>
      </p:sp>
      <p:graphicFrame>
        <p:nvGraphicFramePr>
          <p:cNvPr id="26" name="Content Placeholder 4">
            <a:extLst>
              <a:ext uri="{FF2B5EF4-FFF2-40B4-BE49-F238E27FC236}">
                <a16:creationId xmlns:a16="http://schemas.microsoft.com/office/drawing/2014/main" id="{11B67A53-625C-4910-929C-FF446933BD8A}"/>
              </a:ext>
            </a:extLst>
          </p:cNvPr>
          <p:cNvGraphicFramePr>
            <a:graphicFrameLocks/>
          </p:cNvGraphicFramePr>
          <p:nvPr/>
        </p:nvGraphicFramePr>
        <p:xfrm>
          <a:off x="4970374" y="1730720"/>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US" dirty="0"/>
                        <a:t>2</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US" dirty="0"/>
                        <a:t>3</a:t>
                      </a:r>
                      <a:endParaRPr lang="en-SE" dirty="0"/>
                    </a:p>
                  </a:txBody>
                  <a:tcPr/>
                </a:tc>
                <a:tc>
                  <a:txBody>
                    <a:bodyPr/>
                    <a:lstStyle/>
                    <a:p>
                      <a:pPr algn="ctr"/>
                      <a:r>
                        <a:rPr lang="en-US" dirty="0"/>
                        <a:t>A</a:t>
                      </a:r>
                      <a:endParaRPr lang="en-SE" dirty="0"/>
                    </a:p>
                  </a:txBody>
                  <a:tcPr/>
                </a:tc>
                <a:extLst>
                  <a:ext uri="{0D108BD9-81ED-4DB2-BD59-A6C34878D82A}">
                    <a16:rowId xmlns:a16="http://schemas.microsoft.com/office/drawing/2014/main" val="3586663048"/>
                  </a:ext>
                </a:extLst>
              </a:tr>
            </a:tbl>
          </a:graphicData>
        </a:graphic>
      </p:graphicFrame>
      <p:sp>
        <p:nvSpPr>
          <p:cNvPr id="27" name="Arrow: Right 26">
            <a:extLst>
              <a:ext uri="{FF2B5EF4-FFF2-40B4-BE49-F238E27FC236}">
                <a16:creationId xmlns:a16="http://schemas.microsoft.com/office/drawing/2014/main" id="{FD669AD3-08DD-4D50-97BA-B1F2CFECDB57}"/>
              </a:ext>
            </a:extLst>
          </p:cNvPr>
          <p:cNvSpPr/>
          <p:nvPr/>
        </p:nvSpPr>
        <p:spPr>
          <a:xfrm>
            <a:off x="6508826" y="2213882"/>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8" name="TextBox 27">
            <a:extLst>
              <a:ext uri="{FF2B5EF4-FFF2-40B4-BE49-F238E27FC236}">
                <a16:creationId xmlns:a16="http://schemas.microsoft.com/office/drawing/2014/main" id="{60FE9D97-D474-4186-A633-ADBCC282DC78}"/>
              </a:ext>
            </a:extLst>
          </p:cNvPr>
          <p:cNvSpPr txBox="1"/>
          <p:nvPr/>
        </p:nvSpPr>
        <p:spPr>
          <a:xfrm>
            <a:off x="6483113" y="1911824"/>
            <a:ext cx="774571" cy="369332"/>
          </a:xfrm>
          <a:prstGeom prst="rect">
            <a:avLst/>
          </a:prstGeom>
          <a:noFill/>
        </p:spPr>
        <p:txBody>
          <a:bodyPr wrap="none" rtlCol="0">
            <a:spAutoFit/>
          </a:bodyPr>
          <a:lstStyle/>
          <a:p>
            <a:pPr algn="ctr"/>
            <a:r>
              <a:rPr lang="en-GB" dirty="0"/>
              <a:t>Visit B</a:t>
            </a:r>
            <a:endParaRPr lang="en-SE" dirty="0"/>
          </a:p>
        </p:txBody>
      </p:sp>
      <p:graphicFrame>
        <p:nvGraphicFramePr>
          <p:cNvPr id="29" name="Content Placeholder 4">
            <a:extLst>
              <a:ext uri="{FF2B5EF4-FFF2-40B4-BE49-F238E27FC236}">
                <a16:creationId xmlns:a16="http://schemas.microsoft.com/office/drawing/2014/main" id="{9C689F82-50E0-4AE8-B8C2-AA57C57D6A8B}"/>
              </a:ext>
            </a:extLst>
          </p:cNvPr>
          <p:cNvGraphicFramePr>
            <a:graphicFrameLocks/>
          </p:cNvGraphicFramePr>
          <p:nvPr/>
        </p:nvGraphicFramePr>
        <p:xfrm>
          <a:off x="7454225" y="1730720"/>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US" dirty="0"/>
                        <a:t>2</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US" dirty="0"/>
                        <a:t>3</a:t>
                      </a:r>
                      <a:endParaRPr lang="en-SE" dirty="0"/>
                    </a:p>
                  </a:txBody>
                  <a:tcPr/>
                </a:tc>
                <a:tc>
                  <a:txBody>
                    <a:bodyPr/>
                    <a:lstStyle/>
                    <a:p>
                      <a:pPr algn="ctr"/>
                      <a:r>
                        <a:rPr lang="en-US" dirty="0"/>
                        <a:t>A</a:t>
                      </a:r>
                      <a:endParaRPr lang="en-SE" dirty="0"/>
                    </a:p>
                  </a:txBody>
                  <a:tcPr/>
                </a:tc>
                <a:extLst>
                  <a:ext uri="{0D108BD9-81ED-4DB2-BD59-A6C34878D82A}">
                    <a16:rowId xmlns:a16="http://schemas.microsoft.com/office/drawing/2014/main" val="3586663048"/>
                  </a:ext>
                </a:extLst>
              </a:tr>
            </a:tbl>
          </a:graphicData>
        </a:graphic>
      </p:graphicFrame>
      <p:grpSp>
        <p:nvGrpSpPr>
          <p:cNvPr id="30" name="Group 4">
            <a:extLst>
              <a:ext uri="{FF2B5EF4-FFF2-40B4-BE49-F238E27FC236}">
                <a16:creationId xmlns:a16="http://schemas.microsoft.com/office/drawing/2014/main" id="{66A9BBF1-E56F-44E1-B349-BF414B5050DC}"/>
              </a:ext>
            </a:extLst>
          </p:cNvPr>
          <p:cNvGrpSpPr>
            <a:grpSpLocks/>
          </p:cNvGrpSpPr>
          <p:nvPr/>
        </p:nvGrpSpPr>
        <p:grpSpPr bwMode="auto">
          <a:xfrm>
            <a:off x="8704" y="3932041"/>
            <a:ext cx="533400" cy="533400"/>
            <a:chOff x="1824" y="2736"/>
            <a:chExt cx="336" cy="336"/>
          </a:xfrm>
        </p:grpSpPr>
        <p:sp>
          <p:nvSpPr>
            <p:cNvPr id="31" name="Oval 5">
              <a:extLst>
                <a:ext uri="{FF2B5EF4-FFF2-40B4-BE49-F238E27FC236}">
                  <a16:creationId xmlns:a16="http://schemas.microsoft.com/office/drawing/2014/main" id="{F0C92A47-7D3C-46E7-8B83-3E7B73069B9F}"/>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2" name="Text Box 6">
              <a:extLst>
                <a:ext uri="{FF2B5EF4-FFF2-40B4-BE49-F238E27FC236}">
                  <a16:creationId xmlns:a16="http://schemas.microsoft.com/office/drawing/2014/main" id="{20087CB9-C25C-4F37-852A-6B50D3934C14}"/>
                </a:ext>
              </a:extLst>
            </p:cNvPr>
            <p:cNvSpPr txBox="1">
              <a:spLocks noChangeArrowheads="1"/>
            </p:cNvSpPr>
            <p:nvPr/>
          </p:nvSpPr>
          <p:spPr bwMode="auto">
            <a:xfrm>
              <a:off x="1872" y="27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S</a:t>
              </a:r>
            </a:p>
          </p:txBody>
        </p:sp>
      </p:grpSp>
      <p:grpSp>
        <p:nvGrpSpPr>
          <p:cNvPr id="33" name="Group 7">
            <a:extLst>
              <a:ext uri="{FF2B5EF4-FFF2-40B4-BE49-F238E27FC236}">
                <a16:creationId xmlns:a16="http://schemas.microsoft.com/office/drawing/2014/main" id="{B71EE6D1-0048-43B7-8803-46050FBCA554}"/>
              </a:ext>
            </a:extLst>
          </p:cNvPr>
          <p:cNvGrpSpPr>
            <a:grpSpLocks/>
          </p:cNvGrpSpPr>
          <p:nvPr/>
        </p:nvGrpSpPr>
        <p:grpSpPr bwMode="auto">
          <a:xfrm>
            <a:off x="1165772" y="3495948"/>
            <a:ext cx="533400" cy="533400"/>
            <a:chOff x="1824" y="2736"/>
            <a:chExt cx="336" cy="336"/>
          </a:xfrm>
        </p:grpSpPr>
        <p:sp>
          <p:nvSpPr>
            <p:cNvPr id="34" name="Oval 8">
              <a:extLst>
                <a:ext uri="{FF2B5EF4-FFF2-40B4-BE49-F238E27FC236}">
                  <a16:creationId xmlns:a16="http://schemas.microsoft.com/office/drawing/2014/main" id="{123BA9D5-0979-4E38-A262-532676CE2F67}"/>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5" name="Text Box 9">
              <a:extLst>
                <a:ext uri="{FF2B5EF4-FFF2-40B4-BE49-F238E27FC236}">
                  <a16:creationId xmlns:a16="http://schemas.microsoft.com/office/drawing/2014/main" id="{0146D7D3-B350-4866-B8E6-9D50DDE37C0D}"/>
                </a:ext>
              </a:extLst>
            </p:cNvPr>
            <p:cNvSpPr txBox="1">
              <a:spLocks noChangeArrowheads="1"/>
            </p:cNvSpPr>
            <p:nvPr/>
          </p:nvSpPr>
          <p:spPr bwMode="auto">
            <a:xfrm>
              <a:off x="1872" y="2763"/>
              <a:ext cx="2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A</a:t>
              </a:r>
            </a:p>
          </p:txBody>
        </p:sp>
      </p:grpSp>
      <p:grpSp>
        <p:nvGrpSpPr>
          <p:cNvPr id="36" name="Group 10">
            <a:extLst>
              <a:ext uri="{FF2B5EF4-FFF2-40B4-BE49-F238E27FC236}">
                <a16:creationId xmlns:a16="http://schemas.microsoft.com/office/drawing/2014/main" id="{5F2ED05F-ACEB-43CE-8625-920F35D516FF}"/>
              </a:ext>
            </a:extLst>
          </p:cNvPr>
          <p:cNvGrpSpPr>
            <a:grpSpLocks/>
          </p:cNvGrpSpPr>
          <p:nvPr/>
        </p:nvGrpSpPr>
        <p:grpSpPr bwMode="auto">
          <a:xfrm>
            <a:off x="1151704" y="4694041"/>
            <a:ext cx="533400" cy="533400"/>
            <a:chOff x="1824" y="2736"/>
            <a:chExt cx="336" cy="336"/>
          </a:xfrm>
        </p:grpSpPr>
        <p:sp>
          <p:nvSpPr>
            <p:cNvPr id="37" name="Oval 11">
              <a:extLst>
                <a:ext uri="{FF2B5EF4-FFF2-40B4-BE49-F238E27FC236}">
                  <a16:creationId xmlns:a16="http://schemas.microsoft.com/office/drawing/2014/main" id="{B4DDBF78-6DC4-40E9-93C4-2EEA903D2C44}"/>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8" name="Text Box 12">
              <a:extLst>
                <a:ext uri="{FF2B5EF4-FFF2-40B4-BE49-F238E27FC236}">
                  <a16:creationId xmlns:a16="http://schemas.microsoft.com/office/drawing/2014/main" id="{55DB6356-01BD-407D-83E7-77EC1BE93FCD}"/>
                </a:ext>
              </a:extLst>
            </p:cNvPr>
            <p:cNvSpPr txBox="1">
              <a:spLocks noChangeArrowheads="1"/>
            </p:cNvSpPr>
            <p:nvPr/>
          </p:nvSpPr>
          <p:spPr bwMode="auto">
            <a:xfrm>
              <a:off x="1872" y="27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B</a:t>
              </a:r>
            </a:p>
          </p:txBody>
        </p:sp>
      </p:grpSp>
      <p:sp>
        <p:nvSpPr>
          <p:cNvPr id="39" name="Line 19">
            <a:extLst>
              <a:ext uri="{FF2B5EF4-FFF2-40B4-BE49-F238E27FC236}">
                <a16:creationId xmlns:a16="http://schemas.microsoft.com/office/drawing/2014/main" id="{0D1E76A4-DE99-45CB-8542-19184D05BE67}"/>
              </a:ext>
            </a:extLst>
          </p:cNvPr>
          <p:cNvSpPr>
            <a:spLocks noChangeShapeType="1"/>
          </p:cNvSpPr>
          <p:nvPr/>
        </p:nvSpPr>
        <p:spPr bwMode="auto">
          <a:xfrm flipV="1">
            <a:off x="542104" y="3858325"/>
            <a:ext cx="685800" cy="25179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0" name="Line 20">
            <a:extLst>
              <a:ext uri="{FF2B5EF4-FFF2-40B4-BE49-F238E27FC236}">
                <a16:creationId xmlns:a16="http://schemas.microsoft.com/office/drawing/2014/main" id="{202D2CB3-8007-4DFA-B7D0-378D2230A9E7}"/>
              </a:ext>
            </a:extLst>
          </p:cNvPr>
          <p:cNvSpPr>
            <a:spLocks noChangeShapeType="1"/>
          </p:cNvSpPr>
          <p:nvPr/>
        </p:nvSpPr>
        <p:spPr bwMode="auto">
          <a:xfrm>
            <a:off x="481056" y="4389362"/>
            <a:ext cx="685800" cy="457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1" name="Line 23">
            <a:extLst>
              <a:ext uri="{FF2B5EF4-FFF2-40B4-BE49-F238E27FC236}">
                <a16:creationId xmlns:a16="http://schemas.microsoft.com/office/drawing/2014/main" id="{B2B7ED10-8416-4DE6-9D56-C518A9EA5128}"/>
              </a:ext>
            </a:extLst>
          </p:cNvPr>
          <p:cNvSpPr>
            <a:spLocks noChangeShapeType="1"/>
          </p:cNvSpPr>
          <p:nvPr/>
        </p:nvSpPr>
        <p:spPr bwMode="auto">
          <a:xfrm flipV="1">
            <a:off x="1456504" y="4008241"/>
            <a:ext cx="0" cy="6858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2" name="Text Box 26">
            <a:extLst>
              <a:ext uri="{FF2B5EF4-FFF2-40B4-BE49-F238E27FC236}">
                <a16:creationId xmlns:a16="http://schemas.microsoft.com/office/drawing/2014/main" id="{3DA08BCE-3B33-479C-AB7E-968B8EB3D446}"/>
              </a:ext>
            </a:extLst>
          </p:cNvPr>
          <p:cNvSpPr txBox="1">
            <a:spLocks noChangeArrowheads="1"/>
          </p:cNvSpPr>
          <p:nvPr/>
        </p:nvSpPr>
        <p:spPr bwMode="auto">
          <a:xfrm>
            <a:off x="465905" y="4479729"/>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4</a:t>
            </a:r>
          </a:p>
        </p:txBody>
      </p:sp>
      <p:sp>
        <p:nvSpPr>
          <p:cNvPr id="43" name="Text Box 27">
            <a:extLst>
              <a:ext uri="{FF2B5EF4-FFF2-40B4-BE49-F238E27FC236}">
                <a16:creationId xmlns:a16="http://schemas.microsoft.com/office/drawing/2014/main" id="{20A8D519-A553-44A9-9D5D-C35BB2DE381D}"/>
              </a:ext>
            </a:extLst>
          </p:cNvPr>
          <p:cNvSpPr txBox="1">
            <a:spLocks noChangeArrowheads="1"/>
          </p:cNvSpPr>
          <p:nvPr/>
        </p:nvSpPr>
        <p:spPr bwMode="auto">
          <a:xfrm>
            <a:off x="1189804" y="4129165"/>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3</a:t>
            </a:r>
          </a:p>
        </p:txBody>
      </p:sp>
      <p:sp>
        <p:nvSpPr>
          <p:cNvPr id="44" name="Text Box 28">
            <a:extLst>
              <a:ext uri="{FF2B5EF4-FFF2-40B4-BE49-F238E27FC236}">
                <a16:creationId xmlns:a16="http://schemas.microsoft.com/office/drawing/2014/main" id="{D13AEC08-AAFB-42C0-AAC8-64387056EA48}"/>
              </a:ext>
            </a:extLst>
          </p:cNvPr>
          <p:cNvSpPr txBox="1">
            <a:spLocks noChangeArrowheads="1"/>
          </p:cNvSpPr>
          <p:nvPr/>
        </p:nvSpPr>
        <p:spPr bwMode="auto">
          <a:xfrm>
            <a:off x="663439" y="3686337"/>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2</a:t>
            </a:r>
          </a:p>
        </p:txBody>
      </p:sp>
      <mc:AlternateContent xmlns:mc="http://schemas.openxmlformats.org/markup-compatibility/2006" xmlns:a14="http://schemas.microsoft.com/office/drawing/2010/main">
        <mc:Choice Requires="a14">
          <p:graphicFrame>
            <p:nvGraphicFramePr>
              <p:cNvPr id="45" name="Content Placeholder 4">
                <a:extLst>
                  <a:ext uri="{FF2B5EF4-FFF2-40B4-BE49-F238E27FC236}">
                    <a16:creationId xmlns:a16="http://schemas.microsoft.com/office/drawing/2014/main" id="{41B519C0-1B9C-413E-8197-4951B0472FF3}"/>
                  </a:ext>
                </a:extLst>
              </p:cNvPr>
              <p:cNvGraphicFramePr>
                <a:graphicFrameLocks/>
              </p:cNvGraphicFramePr>
              <p:nvPr/>
            </p:nvGraphicFramePr>
            <p:xfrm>
              <a:off x="104464" y="5260559"/>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SE" dirty="0"/>
                        </a:p>
                      </a:txBody>
                      <a:tcPr/>
                    </a:tc>
                    <a:tc>
                      <a:txBody>
                        <a:bodyPr/>
                        <a:lstStyle/>
                        <a:p>
                          <a:pPr algn="ctr"/>
                          <a:endParaRPr lang="en-SE" dirty="0"/>
                        </a:p>
                      </a:txBody>
                      <a:tcPr/>
                    </a:tc>
                    <a:extLst>
                      <a:ext uri="{0D108BD9-81ED-4DB2-BD59-A6C34878D82A}">
                        <a16:rowId xmlns:a16="http://schemas.microsoft.com/office/drawing/2014/main" val="3586663048"/>
                      </a:ext>
                    </a:extLst>
                  </a:tr>
                </a:tbl>
              </a:graphicData>
            </a:graphic>
          </p:graphicFrame>
        </mc:Choice>
        <mc:Fallback xmlns="">
          <p:graphicFrame>
            <p:nvGraphicFramePr>
              <p:cNvPr id="45" name="Content Placeholder 4">
                <a:extLst>
                  <a:ext uri="{FF2B5EF4-FFF2-40B4-BE49-F238E27FC236}">
                    <a16:creationId xmlns:a16="http://schemas.microsoft.com/office/drawing/2014/main" id="{41B519C0-1B9C-413E-8197-4951B0472FF3}"/>
                  </a:ext>
                </a:extLst>
              </p:cNvPr>
              <p:cNvGraphicFramePr>
                <a:graphicFrameLocks/>
              </p:cNvGraphicFramePr>
              <p:nvPr>
                <p:extLst>
                  <p:ext uri="{D42A27DB-BD31-4B8C-83A1-F6EECF244321}">
                    <p14:modId xmlns:p14="http://schemas.microsoft.com/office/powerpoint/2010/main" val="4114967214"/>
                  </p:ext>
                </p:extLst>
              </p:nvPr>
            </p:nvGraphicFramePr>
            <p:xfrm>
              <a:off x="104464" y="5260559"/>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endParaRPr lang="en-US"/>
                        </a:p>
                      </a:txBody>
                      <a:tcPr>
                        <a:blipFill>
                          <a:blip r:embed="rId58"/>
                          <a:stretch>
                            <a:fillRect l="-100000" t="-209836" r="-107792" b="-122951"/>
                          </a:stretch>
                        </a:blipFill>
                      </a:tcPr>
                    </a:tc>
                    <a:tc>
                      <a:txBody>
                        <a:bodyPr/>
                        <a:lstStyle/>
                        <a:p>
                          <a:pPr algn="ctr"/>
                          <a:endParaRPr lang="en-SE"/>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endParaRPr lang="en-US"/>
                        </a:p>
                      </a:txBody>
                      <a:tcPr>
                        <a:blipFill>
                          <a:blip r:embed="rId58"/>
                          <a:stretch>
                            <a:fillRect l="-100000" t="-309836" r="-107792" b="-22951"/>
                          </a:stretch>
                        </a:blipFill>
                      </a:tcPr>
                    </a:tc>
                    <a:tc>
                      <a:txBody>
                        <a:bodyPr/>
                        <a:lstStyle/>
                        <a:p>
                          <a:pPr algn="ctr"/>
                          <a:endParaRPr lang="en-SE" dirty="0"/>
                        </a:p>
                      </a:txBody>
                      <a:tcPr/>
                    </a:tc>
                    <a:extLst>
                      <a:ext uri="{0D108BD9-81ED-4DB2-BD59-A6C34878D82A}">
                        <a16:rowId xmlns:a16="http://schemas.microsoft.com/office/drawing/2014/main" val="3586663048"/>
                      </a:ext>
                    </a:extLst>
                  </a:tr>
                </a:tbl>
              </a:graphicData>
            </a:graphic>
          </p:graphicFrame>
        </mc:Fallback>
      </mc:AlternateContent>
      <p:sp>
        <p:nvSpPr>
          <p:cNvPr id="46" name="Arrow: Right 45">
            <a:extLst>
              <a:ext uri="{FF2B5EF4-FFF2-40B4-BE49-F238E27FC236}">
                <a16:creationId xmlns:a16="http://schemas.microsoft.com/office/drawing/2014/main" id="{9ACF452D-FC12-4C5C-A5EF-DE3C77CF9E5B}"/>
              </a:ext>
            </a:extLst>
          </p:cNvPr>
          <p:cNvSpPr/>
          <p:nvPr/>
        </p:nvSpPr>
        <p:spPr>
          <a:xfrm>
            <a:off x="1553477" y="5743721"/>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47" name="TextBox 46">
            <a:extLst>
              <a:ext uri="{FF2B5EF4-FFF2-40B4-BE49-F238E27FC236}">
                <a16:creationId xmlns:a16="http://schemas.microsoft.com/office/drawing/2014/main" id="{43BE15F3-F6AF-4D26-81C4-99FCCC935682}"/>
              </a:ext>
            </a:extLst>
          </p:cNvPr>
          <p:cNvSpPr txBox="1"/>
          <p:nvPr/>
        </p:nvSpPr>
        <p:spPr>
          <a:xfrm>
            <a:off x="1541389" y="5441663"/>
            <a:ext cx="747320" cy="369332"/>
          </a:xfrm>
          <a:prstGeom prst="rect">
            <a:avLst/>
          </a:prstGeom>
          <a:noFill/>
        </p:spPr>
        <p:txBody>
          <a:bodyPr wrap="none" rtlCol="0">
            <a:spAutoFit/>
          </a:bodyPr>
          <a:lstStyle/>
          <a:p>
            <a:pPr algn="ctr"/>
            <a:r>
              <a:rPr lang="en-GB" dirty="0"/>
              <a:t>Visit S</a:t>
            </a:r>
            <a:endParaRPr lang="en-SE" dirty="0"/>
          </a:p>
        </p:txBody>
      </p:sp>
      <p:graphicFrame>
        <p:nvGraphicFramePr>
          <p:cNvPr id="48" name="Content Placeholder 4">
            <a:extLst>
              <a:ext uri="{FF2B5EF4-FFF2-40B4-BE49-F238E27FC236}">
                <a16:creationId xmlns:a16="http://schemas.microsoft.com/office/drawing/2014/main" id="{621E2ABA-F97A-4427-829B-F465DE7E3EB8}"/>
              </a:ext>
            </a:extLst>
          </p:cNvPr>
          <p:cNvGraphicFramePr>
            <a:graphicFrameLocks/>
          </p:cNvGraphicFramePr>
          <p:nvPr/>
        </p:nvGraphicFramePr>
        <p:xfrm>
          <a:off x="2400401" y="5260559"/>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US" dirty="0"/>
                        <a:t>2</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US" dirty="0"/>
                        <a:t>4</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3586663048"/>
                  </a:ext>
                </a:extLst>
              </a:tr>
            </a:tbl>
          </a:graphicData>
        </a:graphic>
      </p:graphicFrame>
      <p:sp>
        <p:nvSpPr>
          <p:cNvPr id="49" name="Arrow: Right 48">
            <a:extLst>
              <a:ext uri="{FF2B5EF4-FFF2-40B4-BE49-F238E27FC236}">
                <a16:creationId xmlns:a16="http://schemas.microsoft.com/office/drawing/2014/main" id="{C18CF408-5185-45BB-AEA6-C822513641D9}"/>
              </a:ext>
            </a:extLst>
          </p:cNvPr>
          <p:cNvSpPr/>
          <p:nvPr/>
        </p:nvSpPr>
        <p:spPr>
          <a:xfrm>
            <a:off x="3876589" y="5713765"/>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50" name="TextBox 49">
            <a:extLst>
              <a:ext uri="{FF2B5EF4-FFF2-40B4-BE49-F238E27FC236}">
                <a16:creationId xmlns:a16="http://schemas.microsoft.com/office/drawing/2014/main" id="{C573C0E9-D9F7-477E-A844-487E9A3BAA80}"/>
              </a:ext>
            </a:extLst>
          </p:cNvPr>
          <p:cNvSpPr txBox="1"/>
          <p:nvPr/>
        </p:nvSpPr>
        <p:spPr>
          <a:xfrm>
            <a:off x="3850876" y="5411707"/>
            <a:ext cx="774571" cy="369332"/>
          </a:xfrm>
          <a:prstGeom prst="rect">
            <a:avLst/>
          </a:prstGeom>
          <a:noFill/>
        </p:spPr>
        <p:txBody>
          <a:bodyPr wrap="none" rtlCol="0">
            <a:spAutoFit/>
          </a:bodyPr>
          <a:lstStyle/>
          <a:p>
            <a:pPr algn="ctr"/>
            <a:r>
              <a:rPr lang="en-GB" dirty="0"/>
              <a:t>Visit A</a:t>
            </a:r>
            <a:endParaRPr lang="en-SE" dirty="0"/>
          </a:p>
        </p:txBody>
      </p:sp>
      <p:sp>
        <p:nvSpPr>
          <p:cNvPr id="51" name="Arrow: Right 50">
            <a:extLst>
              <a:ext uri="{FF2B5EF4-FFF2-40B4-BE49-F238E27FC236}">
                <a16:creationId xmlns:a16="http://schemas.microsoft.com/office/drawing/2014/main" id="{C552F649-CBE1-4404-B215-585C88F7F51D}"/>
              </a:ext>
            </a:extLst>
          </p:cNvPr>
          <p:cNvSpPr/>
          <p:nvPr/>
        </p:nvSpPr>
        <p:spPr>
          <a:xfrm>
            <a:off x="6360440" y="5713765"/>
            <a:ext cx="7970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52" name="TextBox 51">
            <a:extLst>
              <a:ext uri="{FF2B5EF4-FFF2-40B4-BE49-F238E27FC236}">
                <a16:creationId xmlns:a16="http://schemas.microsoft.com/office/drawing/2014/main" id="{75E50D2F-8F7F-4FCD-8671-95376F18E0AB}"/>
              </a:ext>
            </a:extLst>
          </p:cNvPr>
          <p:cNvSpPr txBox="1"/>
          <p:nvPr/>
        </p:nvSpPr>
        <p:spPr>
          <a:xfrm>
            <a:off x="6334727" y="5411707"/>
            <a:ext cx="774571" cy="369332"/>
          </a:xfrm>
          <a:prstGeom prst="rect">
            <a:avLst/>
          </a:prstGeom>
          <a:noFill/>
        </p:spPr>
        <p:txBody>
          <a:bodyPr wrap="none" rtlCol="0">
            <a:spAutoFit/>
          </a:bodyPr>
          <a:lstStyle/>
          <a:p>
            <a:pPr algn="ctr"/>
            <a:r>
              <a:rPr lang="en-GB" dirty="0"/>
              <a:t>Visit B</a:t>
            </a:r>
            <a:endParaRPr lang="en-SE" dirty="0"/>
          </a:p>
        </p:txBody>
      </p:sp>
      <p:graphicFrame>
        <p:nvGraphicFramePr>
          <p:cNvPr id="53" name="Content Placeholder 4">
            <a:extLst>
              <a:ext uri="{FF2B5EF4-FFF2-40B4-BE49-F238E27FC236}">
                <a16:creationId xmlns:a16="http://schemas.microsoft.com/office/drawing/2014/main" id="{41828CC2-5B48-4C27-9FE2-AEA5D07BB410}"/>
              </a:ext>
            </a:extLst>
          </p:cNvPr>
          <p:cNvGraphicFramePr>
            <a:graphicFrameLocks/>
          </p:cNvGraphicFramePr>
          <p:nvPr/>
        </p:nvGraphicFramePr>
        <p:xfrm>
          <a:off x="7305839" y="5230603"/>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US" dirty="0"/>
                        <a:t>2</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US" dirty="0"/>
                        <a:t>4</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3586663048"/>
                  </a:ext>
                </a:extLst>
              </a:tr>
            </a:tbl>
          </a:graphicData>
        </a:graphic>
      </p:graphicFrame>
      <p:grpSp>
        <p:nvGrpSpPr>
          <p:cNvPr id="69" name="Group 4">
            <a:extLst>
              <a:ext uri="{FF2B5EF4-FFF2-40B4-BE49-F238E27FC236}">
                <a16:creationId xmlns:a16="http://schemas.microsoft.com/office/drawing/2014/main" id="{032D331E-844B-40AE-9C3B-18BED307DECC}"/>
              </a:ext>
            </a:extLst>
          </p:cNvPr>
          <p:cNvGrpSpPr>
            <a:grpSpLocks/>
          </p:cNvGrpSpPr>
          <p:nvPr/>
        </p:nvGrpSpPr>
        <p:grpSpPr bwMode="auto">
          <a:xfrm>
            <a:off x="87747" y="440365"/>
            <a:ext cx="533400" cy="533400"/>
            <a:chOff x="1824" y="2736"/>
            <a:chExt cx="336" cy="336"/>
          </a:xfrm>
        </p:grpSpPr>
        <p:sp>
          <p:nvSpPr>
            <p:cNvPr id="70" name="Oval 5">
              <a:extLst>
                <a:ext uri="{FF2B5EF4-FFF2-40B4-BE49-F238E27FC236}">
                  <a16:creationId xmlns:a16="http://schemas.microsoft.com/office/drawing/2014/main" id="{4012C6F4-03A0-4F73-8BF7-0256BCEF8948}"/>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1" name="Text Box 6">
              <a:extLst>
                <a:ext uri="{FF2B5EF4-FFF2-40B4-BE49-F238E27FC236}">
                  <a16:creationId xmlns:a16="http://schemas.microsoft.com/office/drawing/2014/main" id="{84E5EED4-0DA2-4A0F-8C51-9E9CBE79C920}"/>
                </a:ext>
              </a:extLst>
            </p:cNvPr>
            <p:cNvSpPr txBox="1">
              <a:spLocks noChangeArrowheads="1"/>
            </p:cNvSpPr>
            <p:nvPr/>
          </p:nvSpPr>
          <p:spPr bwMode="auto">
            <a:xfrm>
              <a:off x="1872" y="27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S</a:t>
              </a:r>
            </a:p>
          </p:txBody>
        </p:sp>
      </p:grpSp>
      <p:grpSp>
        <p:nvGrpSpPr>
          <p:cNvPr id="72" name="Group 7">
            <a:extLst>
              <a:ext uri="{FF2B5EF4-FFF2-40B4-BE49-F238E27FC236}">
                <a16:creationId xmlns:a16="http://schemas.microsoft.com/office/drawing/2014/main" id="{18DD0B5F-59CD-4846-9FD7-28534C2EE1F5}"/>
              </a:ext>
            </a:extLst>
          </p:cNvPr>
          <p:cNvGrpSpPr>
            <a:grpSpLocks/>
          </p:cNvGrpSpPr>
          <p:nvPr/>
        </p:nvGrpSpPr>
        <p:grpSpPr bwMode="auto">
          <a:xfrm>
            <a:off x="1244815" y="4272"/>
            <a:ext cx="533400" cy="533400"/>
            <a:chOff x="1824" y="2736"/>
            <a:chExt cx="336" cy="336"/>
          </a:xfrm>
        </p:grpSpPr>
        <p:sp>
          <p:nvSpPr>
            <p:cNvPr id="73" name="Oval 8">
              <a:extLst>
                <a:ext uri="{FF2B5EF4-FFF2-40B4-BE49-F238E27FC236}">
                  <a16:creationId xmlns:a16="http://schemas.microsoft.com/office/drawing/2014/main" id="{CC277830-2CED-438B-9A9B-219716723F03}"/>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4" name="Text Box 9">
              <a:extLst>
                <a:ext uri="{FF2B5EF4-FFF2-40B4-BE49-F238E27FC236}">
                  <a16:creationId xmlns:a16="http://schemas.microsoft.com/office/drawing/2014/main" id="{7DE1C50B-27C8-4BB8-9C9A-E696100CDA74}"/>
                </a:ext>
              </a:extLst>
            </p:cNvPr>
            <p:cNvSpPr txBox="1">
              <a:spLocks noChangeArrowheads="1"/>
            </p:cNvSpPr>
            <p:nvPr/>
          </p:nvSpPr>
          <p:spPr bwMode="auto">
            <a:xfrm>
              <a:off x="1872" y="2763"/>
              <a:ext cx="2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A</a:t>
              </a:r>
            </a:p>
          </p:txBody>
        </p:sp>
      </p:grpSp>
      <p:grpSp>
        <p:nvGrpSpPr>
          <p:cNvPr id="75" name="Group 10">
            <a:extLst>
              <a:ext uri="{FF2B5EF4-FFF2-40B4-BE49-F238E27FC236}">
                <a16:creationId xmlns:a16="http://schemas.microsoft.com/office/drawing/2014/main" id="{3F0923AF-EF7F-4832-9F38-E9B2E69A2759}"/>
              </a:ext>
            </a:extLst>
          </p:cNvPr>
          <p:cNvGrpSpPr>
            <a:grpSpLocks/>
          </p:cNvGrpSpPr>
          <p:nvPr/>
        </p:nvGrpSpPr>
        <p:grpSpPr bwMode="auto">
          <a:xfrm>
            <a:off x="1230747" y="1202365"/>
            <a:ext cx="533400" cy="533400"/>
            <a:chOff x="1824" y="2736"/>
            <a:chExt cx="336" cy="336"/>
          </a:xfrm>
        </p:grpSpPr>
        <p:sp>
          <p:nvSpPr>
            <p:cNvPr id="76" name="Oval 11">
              <a:extLst>
                <a:ext uri="{FF2B5EF4-FFF2-40B4-BE49-F238E27FC236}">
                  <a16:creationId xmlns:a16="http://schemas.microsoft.com/office/drawing/2014/main" id="{D355A455-6483-42BB-9D43-A8F1B864EDE5}"/>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7" name="Text Box 12">
              <a:extLst>
                <a:ext uri="{FF2B5EF4-FFF2-40B4-BE49-F238E27FC236}">
                  <a16:creationId xmlns:a16="http://schemas.microsoft.com/office/drawing/2014/main" id="{A1FED9DF-1433-4E4F-A9C4-0A38BA99D163}"/>
                </a:ext>
              </a:extLst>
            </p:cNvPr>
            <p:cNvSpPr txBox="1">
              <a:spLocks noChangeArrowheads="1"/>
            </p:cNvSpPr>
            <p:nvPr/>
          </p:nvSpPr>
          <p:spPr bwMode="auto">
            <a:xfrm>
              <a:off x="1872" y="27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SE" sz="2400" b="0" i="0" u="none" strike="noStrike" kern="0" cap="none" spc="0" normalizeH="0" baseline="0" noProof="0" dirty="0">
                  <a:ln>
                    <a:noFill/>
                  </a:ln>
                  <a:solidFill>
                    <a:srgbClr val="000000"/>
                  </a:solidFill>
                  <a:effectLst/>
                  <a:uLnTx/>
                  <a:uFillTx/>
                  <a:latin typeface="Arial" panose="020B0604020202020204" pitchFamily="34" charset="0"/>
                </a:rPr>
                <a:t>B</a:t>
              </a:r>
            </a:p>
          </p:txBody>
        </p:sp>
      </p:grpSp>
      <p:sp>
        <p:nvSpPr>
          <p:cNvPr id="78" name="Line 19">
            <a:extLst>
              <a:ext uri="{FF2B5EF4-FFF2-40B4-BE49-F238E27FC236}">
                <a16:creationId xmlns:a16="http://schemas.microsoft.com/office/drawing/2014/main" id="{1E87E8E6-E95E-40D1-8007-987E01143870}"/>
              </a:ext>
            </a:extLst>
          </p:cNvPr>
          <p:cNvSpPr>
            <a:spLocks noChangeShapeType="1"/>
          </p:cNvSpPr>
          <p:nvPr/>
        </p:nvSpPr>
        <p:spPr bwMode="auto">
          <a:xfrm flipV="1">
            <a:off x="621147" y="366649"/>
            <a:ext cx="685800" cy="25179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9" name="Line 20">
            <a:extLst>
              <a:ext uri="{FF2B5EF4-FFF2-40B4-BE49-F238E27FC236}">
                <a16:creationId xmlns:a16="http://schemas.microsoft.com/office/drawing/2014/main" id="{FF5D87FA-007B-49A6-AB11-94C7BA1B93BC}"/>
              </a:ext>
            </a:extLst>
          </p:cNvPr>
          <p:cNvSpPr>
            <a:spLocks noChangeShapeType="1"/>
          </p:cNvSpPr>
          <p:nvPr/>
        </p:nvSpPr>
        <p:spPr bwMode="auto">
          <a:xfrm>
            <a:off x="612221" y="897565"/>
            <a:ext cx="613382" cy="507784"/>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0" name="Line 23">
            <a:extLst>
              <a:ext uri="{FF2B5EF4-FFF2-40B4-BE49-F238E27FC236}">
                <a16:creationId xmlns:a16="http://schemas.microsoft.com/office/drawing/2014/main" id="{31CB08B6-12F0-4E0B-A84F-D927AFC9056D}"/>
              </a:ext>
            </a:extLst>
          </p:cNvPr>
          <p:cNvSpPr>
            <a:spLocks noChangeShapeType="1"/>
          </p:cNvSpPr>
          <p:nvPr/>
        </p:nvSpPr>
        <p:spPr bwMode="auto">
          <a:xfrm flipV="1">
            <a:off x="1535547" y="516565"/>
            <a:ext cx="0" cy="685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1" name="Text Box 26">
            <a:extLst>
              <a:ext uri="{FF2B5EF4-FFF2-40B4-BE49-F238E27FC236}">
                <a16:creationId xmlns:a16="http://schemas.microsoft.com/office/drawing/2014/main" id="{BFF5923F-B75C-4118-ACC9-1774D7ED4501}"/>
              </a:ext>
            </a:extLst>
          </p:cNvPr>
          <p:cNvSpPr txBox="1">
            <a:spLocks noChangeArrowheads="1"/>
          </p:cNvSpPr>
          <p:nvPr/>
        </p:nvSpPr>
        <p:spPr bwMode="auto">
          <a:xfrm>
            <a:off x="544948" y="988053"/>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4</a:t>
            </a:r>
          </a:p>
        </p:txBody>
      </p:sp>
      <p:sp>
        <p:nvSpPr>
          <p:cNvPr id="82" name="Text Box 27">
            <a:extLst>
              <a:ext uri="{FF2B5EF4-FFF2-40B4-BE49-F238E27FC236}">
                <a16:creationId xmlns:a16="http://schemas.microsoft.com/office/drawing/2014/main" id="{61C5D7E5-AA0A-48AA-BD9E-2873433DC50C}"/>
              </a:ext>
            </a:extLst>
          </p:cNvPr>
          <p:cNvSpPr txBox="1">
            <a:spLocks noChangeArrowheads="1"/>
          </p:cNvSpPr>
          <p:nvPr/>
        </p:nvSpPr>
        <p:spPr bwMode="auto">
          <a:xfrm>
            <a:off x="1268847" y="637489"/>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1</a:t>
            </a:r>
          </a:p>
        </p:txBody>
      </p:sp>
      <p:sp>
        <p:nvSpPr>
          <p:cNvPr id="83" name="Text Box 28">
            <a:extLst>
              <a:ext uri="{FF2B5EF4-FFF2-40B4-BE49-F238E27FC236}">
                <a16:creationId xmlns:a16="http://schemas.microsoft.com/office/drawing/2014/main" id="{50444C7E-0593-409C-9916-9FEA3A356138}"/>
              </a:ext>
            </a:extLst>
          </p:cNvPr>
          <p:cNvSpPr txBox="1">
            <a:spLocks noChangeArrowheads="1"/>
          </p:cNvSpPr>
          <p:nvPr/>
        </p:nvSpPr>
        <p:spPr bwMode="auto">
          <a:xfrm>
            <a:off x="790460" y="194662"/>
            <a:ext cx="437444"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altLang="en-SE" dirty="0">
                <a:solidFill>
                  <a:srgbClr val="000000"/>
                </a:solidFill>
                <a:latin typeface="Arial" panose="020B0604020202020204" pitchFamily="34" charset="0"/>
              </a:rPr>
              <a:t>2</a:t>
            </a:r>
          </a:p>
        </p:txBody>
      </p:sp>
      <p:cxnSp>
        <p:nvCxnSpPr>
          <p:cNvPr id="85" name="Straight Connector 84">
            <a:extLst>
              <a:ext uri="{FF2B5EF4-FFF2-40B4-BE49-F238E27FC236}">
                <a16:creationId xmlns:a16="http://schemas.microsoft.com/office/drawing/2014/main" id="{B7E775F8-1388-4FDD-9F0C-220C52AD092E}"/>
              </a:ext>
            </a:extLst>
          </p:cNvPr>
          <p:cNvCxnSpPr/>
          <p:nvPr/>
        </p:nvCxnSpPr>
        <p:spPr>
          <a:xfrm>
            <a:off x="163947" y="3393015"/>
            <a:ext cx="8881579"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aphicFrame>
        <p:nvGraphicFramePr>
          <p:cNvPr id="86" name="Content Placeholder 4">
            <a:extLst>
              <a:ext uri="{FF2B5EF4-FFF2-40B4-BE49-F238E27FC236}">
                <a16:creationId xmlns:a16="http://schemas.microsoft.com/office/drawing/2014/main" id="{E0E7E61E-F2AD-47D6-A765-1C2891F461C7}"/>
              </a:ext>
            </a:extLst>
          </p:cNvPr>
          <p:cNvGraphicFramePr>
            <a:graphicFrameLocks/>
          </p:cNvGraphicFramePr>
          <p:nvPr/>
        </p:nvGraphicFramePr>
        <p:xfrm>
          <a:off x="4773833" y="5248155"/>
          <a:ext cx="1408679" cy="1483360"/>
        </p:xfrm>
        <a:graphic>
          <a:graphicData uri="http://schemas.openxmlformats.org/drawingml/2006/table">
            <a:tbl>
              <a:tblPr firstRow="1" bandRow="1">
                <a:tableStyleId>{5C22544A-7EE6-4342-B048-85BDC9FD1C3A}</a:tableStyleId>
              </a:tblPr>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p>
                      <a:pPr algn="ctr"/>
                      <a:r>
                        <a:rPr lang="en-US" dirty="0"/>
                        <a:t>N1</a:t>
                      </a:r>
                      <a:endParaRPr lang="en-SE" dirty="0"/>
                    </a:p>
                  </a:txBody>
                  <a:tcPr/>
                </a:tc>
                <a:tc>
                  <a:txBody>
                    <a:bodyPr/>
                    <a:lstStyle/>
                    <a:p>
                      <a:pPr algn="ctr"/>
                      <a:r>
                        <a:rPr lang="en-US" dirty="0"/>
                        <a:t>SD</a:t>
                      </a:r>
                      <a:endParaRPr lang="en-SE" dirty="0"/>
                    </a:p>
                  </a:txBody>
                  <a:tcPr/>
                </a:tc>
                <a:tc>
                  <a:txBody>
                    <a:bodyPr/>
                    <a:lstStyle/>
                    <a:p>
                      <a:pPr algn="ctr"/>
                      <a:r>
                        <a:rPr lang="en-US" dirty="0"/>
                        <a:t>PN</a:t>
                      </a:r>
                      <a:endParaRPr lang="en-SE" dirty="0"/>
                    </a:p>
                  </a:txBody>
                  <a:tcPr/>
                </a:tc>
                <a:extLst>
                  <a:ext uri="{0D108BD9-81ED-4DB2-BD59-A6C34878D82A}">
                    <a16:rowId xmlns:a16="http://schemas.microsoft.com/office/drawing/2014/main" val="3515259906"/>
                  </a:ext>
                </a:extLst>
              </a:tr>
              <a:tr h="370840">
                <a:tc>
                  <a:txBody>
                    <a:bodyPr/>
                    <a:lstStyle/>
                    <a:p>
                      <a:pPr algn="ctr"/>
                      <a:r>
                        <a:rPr lang="en-US" dirty="0"/>
                        <a:t>S</a:t>
                      </a:r>
                      <a:endParaRPr lang="en-SE" dirty="0"/>
                    </a:p>
                  </a:txBody>
                  <a:tcPr/>
                </a:tc>
                <a:tc>
                  <a:txBody>
                    <a:bodyPr/>
                    <a:lstStyle/>
                    <a:p>
                      <a:pPr algn="ctr"/>
                      <a:r>
                        <a:rPr lang="en-US" dirty="0"/>
                        <a:t>0</a:t>
                      </a:r>
                      <a:endParaRPr lang="en-SE" dirty="0"/>
                    </a:p>
                  </a:txBody>
                  <a:tcPr/>
                </a:tc>
                <a:tc>
                  <a:txBody>
                    <a:bodyPr/>
                    <a:lstStyle/>
                    <a:p>
                      <a:pPr algn="ctr"/>
                      <a:endParaRPr lang="en-SE" dirty="0"/>
                    </a:p>
                  </a:txBody>
                  <a:tcPr/>
                </a:tc>
                <a:extLst>
                  <a:ext uri="{0D108BD9-81ED-4DB2-BD59-A6C34878D82A}">
                    <a16:rowId xmlns:a16="http://schemas.microsoft.com/office/drawing/2014/main" val="3762638117"/>
                  </a:ext>
                </a:extLst>
              </a:tr>
              <a:tr h="370840">
                <a:tc>
                  <a:txBody>
                    <a:bodyPr/>
                    <a:lstStyle/>
                    <a:p>
                      <a:pPr algn="ctr"/>
                      <a:r>
                        <a:rPr lang="en-US" dirty="0"/>
                        <a:t>A</a:t>
                      </a:r>
                      <a:endParaRPr lang="en-SE" dirty="0"/>
                    </a:p>
                  </a:txBody>
                  <a:tcPr/>
                </a:tc>
                <a:tc>
                  <a:txBody>
                    <a:bodyPr/>
                    <a:lstStyle/>
                    <a:p>
                      <a:pPr algn="ctr"/>
                      <a:r>
                        <a:rPr lang="en-US" dirty="0"/>
                        <a:t>2</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616934466"/>
                  </a:ext>
                </a:extLst>
              </a:tr>
              <a:tr h="370840">
                <a:tc>
                  <a:txBody>
                    <a:bodyPr/>
                    <a:lstStyle/>
                    <a:p>
                      <a:pPr algn="ctr"/>
                      <a:r>
                        <a:rPr lang="en-US" dirty="0"/>
                        <a:t>B</a:t>
                      </a:r>
                      <a:endParaRPr lang="en-SE" dirty="0"/>
                    </a:p>
                  </a:txBody>
                  <a:tcPr/>
                </a:tc>
                <a:tc>
                  <a:txBody>
                    <a:bodyPr/>
                    <a:lstStyle/>
                    <a:p>
                      <a:pPr algn="ctr"/>
                      <a:r>
                        <a:rPr lang="en-US" dirty="0"/>
                        <a:t>4</a:t>
                      </a:r>
                      <a:endParaRPr lang="en-SE" dirty="0"/>
                    </a:p>
                  </a:txBody>
                  <a:tcPr/>
                </a:tc>
                <a:tc>
                  <a:txBody>
                    <a:bodyPr/>
                    <a:lstStyle/>
                    <a:p>
                      <a:pPr algn="ctr"/>
                      <a:r>
                        <a:rPr lang="en-US" dirty="0"/>
                        <a:t>S</a:t>
                      </a:r>
                      <a:endParaRPr lang="en-SE" dirty="0"/>
                    </a:p>
                  </a:txBody>
                  <a:tcPr/>
                </a:tc>
                <a:extLst>
                  <a:ext uri="{0D108BD9-81ED-4DB2-BD59-A6C34878D82A}">
                    <a16:rowId xmlns:a16="http://schemas.microsoft.com/office/drawing/2014/main" val="3586663048"/>
                  </a:ext>
                </a:extLst>
              </a:tr>
            </a:tbl>
          </a:graphicData>
        </a:graphic>
      </p:graphicFrame>
      <p:sp>
        <p:nvSpPr>
          <p:cNvPr id="3" name="Title 1">
            <a:extLst>
              <a:ext uri="{FF2B5EF4-FFF2-40B4-BE49-F238E27FC236}">
                <a16:creationId xmlns:a16="http://schemas.microsoft.com/office/drawing/2014/main" id="{0823F949-5359-65C4-4829-7DED05D6FB7A}"/>
              </a:ext>
            </a:extLst>
          </p:cNvPr>
          <p:cNvSpPr txBox="1">
            <a:spLocks/>
          </p:cNvSpPr>
          <p:nvPr/>
        </p:nvSpPr>
        <p:spPr>
          <a:xfrm>
            <a:off x="1985135" y="1680565"/>
            <a:ext cx="713970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endParaRPr lang="en-SE" dirty="0"/>
          </a:p>
        </p:txBody>
      </p:sp>
    </p:spTree>
    <p:extLst>
      <p:ext uri="{BB962C8B-B14F-4D97-AF65-F5344CB8AC3E}">
        <p14:creationId xmlns:p14="http://schemas.microsoft.com/office/powerpoint/2010/main" val="20854011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42274</TotalTime>
  <Words>9465</Words>
  <Application>Microsoft Office PowerPoint</Application>
  <PresentationFormat>On-screen Show (4:3)</PresentationFormat>
  <Paragraphs>2417</Paragraphs>
  <Slides>72</Slides>
  <Notes>21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72</vt:i4>
      </vt:variant>
    </vt:vector>
  </HeadingPairs>
  <TitlesOfParts>
    <vt:vector size="88" baseType="lpstr">
      <vt:lpstr>DejaVu Sans</vt:lpstr>
      <vt:lpstr>DejaVu Sans Mono</vt:lpstr>
      <vt:lpstr>KaTeX_Main</vt:lpstr>
      <vt:lpstr>KaTeX_Math</vt:lpstr>
      <vt:lpstr>LucidaGrande</vt:lpstr>
      <vt:lpstr>System Font Regular</vt:lpstr>
      <vt:lpstr>Arial</vt:lpstr>
      <vt:lpstr>Calibri</vt:lpstr>
      <vt:lpstr>Cambria Math</vt:lpstr>
      <vt:lpstr>Helvetica</vt:lpstr>
      <vt:lpstr>Nunito</vt:lpstr>
      <vt:lpstr>Times</vt:lpstr>
      <vt:lpstr>Times New Roman</vt:lpstr>
      <vt:lpstr>Trebuchet MS</vt:lpstr>
      <vt:lpstr>Wingdings</vt:lpstr>
      <vt:lpstr>Office Theme</vt:lpstr>
      <vt:lpstr>Lecture 11 Shortest Paths</vt:lpstr>
      <vt:lpstr>Lecture Goals</vt:lpstr>
      <vt:lpstr>Shortest Paths in an Edge-weighted Digraph</vt:lpstr>
      <vt:lpstr>Shortest Paths in an Unweighted Digraph</vt:lpstr>
      <vt:lpstr>Edge Relaxation</vt:lpstr>
      <vt:lpstr>Generic Shortest-paths Algorithm</vt:lpstr>
      <vt:lpstr>Dijkstra's Algorithm</vt:lpstr>
      <vt:lpstr>Dijkstra’s Algorithm: Correctness Proof</vt:lpstr>
      <vt:lpstr>Toy Example: find shortest path starting from source vertex S for undirected graph SD: Shortest Distance. PN: Previous Node</vt:lpstr>
      <vt:lpstr>Toy Example: find shortest path starting from source vertex S for directed graph</vt:lpstr>
      <vt:lpstr>Example Graph</vt:lpstr>
      <vt:lpstr>Initialize</vt:lpstr>
      <vt:lpstr>Visit vertex A</vt:lpstr>
      <vt:lpstr>Visit vertex B</vt:lpstr>
      <vt:lpstr>Visit vertex D</vt:lpstr>
      <vt:lpstr>Visit vertex E</vt:lpstr>
      <vt:lpstr>Visit vertex F</vt:lpstr>
      <vt:lpstr>Visit vertex C</vt:lpstr>
      <vt:lpstr>End of Algorithm</vt:lpstr>
      <vt:lpstr>Getting the Shortest Path from A to C</vt:lpstr>
      <vt:lpstr>Dijkstra’s Algorithm Example 2</vt:lpstr>
      <vt:lpstr>Initialize</vt:lpstr>
      <vt:lpstr>Visit vertex A </vt:lpstr>
      <vt:lpstr>Visit vertex C </vt:lpstr>
      <vt:lpstr>Visit vertex B </vt:lpstr>
      <vt:lpstr>Visit vertex E </vt:lpstr>
      <vt:lpstr>Visit vertex D </vt:lpstr>
      <vt:lpstr>Dijkstra’s Algorithm Example 3</vt:lpstr>
      <vt:lpstr>Dijkstra’s Algorithm Example 4</vt:lpstr>
      <vt:lpstr>PowerPoint Presentation</vt:lpstr>
      <vt:lpstr>Bellman-Ford Algorithm</vt:lpstr>
      <vt:lpstr>Bellman-Ford Algorithm Proof of Correctness</vt:lpstr>
      <vt:lpstr>Bellman-Ford Algorithm with Negative Cycle Detection</vt:lpstr>
      <vt:lpstr>Time Complexity of Bellman-Ford Algorithm</vt:lpstr>
      <vt:lpstr>Bellman-Ford Algorithm Example 1</vt:lpstr>
      <vt:lpstr>Dijkstra's Algorithm vs. Bellman-Ford Algorithm</vt:lpstr>
      <vt:lpstr>Dijkstra’s Algorithm does not work for Negative Edge Weights</vt:lpstr>
      <vt:lpstr>Bellman Ford Algorithm works for Negative Edge Weights</vt:lpstr>
      <vt:lpstr>Topological Sort for Shortest Paths in Edge-weighted DAG</vt:lpstr>
      <vt:lpstr>Shortest Paths in Edge-weighted DAG: Correctness Proof</vt:lpstr>
      <vt:lpstr>Topological Sort Example 1</vt:lpstr>
      <vt:lpstr>PowerPoint Presentation</vt:lpstr>
      <vt:lpstr>PowerPoint Presentation</vt:lpstr>
      <vt:lpstr>Topological Sort Example 2</vt:lpstr>
      <vt:lpstr>Topological Sort Example 3</vt:lpstr>
      <vt:lpstr>Topological Sort Example 3</vt:lpstr>
      <vt:lpstr>Longest Paths in Edge-weighted DAG</vt:lpstr>
      <vt:lpstr>Single Source Shortest-paths Algorithms Summary</vt:lpstr>
      <vt:lpstr>Floyd Warshall Algorithm for all-pairs shortest paths </vt:lpstr>
      <vt:lpstr>Floyd Warshall Algorithm is Dynamic Programming </vt:lpstr>
      <vt:lpstr>Floyd Warshall Algorithm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Johnson’s Algorithm for all-pairs shortest paths</vt:lpstr>
      <vt:lpstr>Example 1: Increase weight of every edge by a constant?</vt:lpstr>
      <vt:lpstr>Double the original weights?</vt:lpstr>
      <vt:lpstr>Johnson’s algorithm for All-pairs Shortest Paths</vt:lpstr>
      <vt:lpstr>Johnson’s Algorithm: Proof</vt:lpstr>
      <vt:lpstr>Johnson’s Algorithm Example 2</vt:lpstr>
      <vt:lpstr>Johnson’s Algorithm Example 2 Con’t</vt:lpstr>
      <vt:lpstr>Johnson’s Algorithm: Example 1 Revisited</vt:lpstr>
      <vt:lpstr>Video Tutorials</vt:lpstr>
      <vt:lpstr>Tutorials from Geeksforgeeks</vt:lpstr>
      <vt:lpstr>Quiz</vt:lpstr>
      <vt:lpstr>Quiz</vt:lpstr>
      <vt:lpstr>Quiz </vt:lpstr>
      <vt:lpstr>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Classes and Objects in Java</dc:title>
  <dc:creator>Jianchen Shan</dc:creator>
  <cp:lastModifiedBy>Zonghua Gu</cp:lastModifiedBy>
  <cp:revision>1275</cp:revision>
  <cp:lastPrinted>2024-11-04T21:27:29Z</cp:lastPrinted>
  <dcterms:created xsi:type="dcterms:W3CDTF">2018-08-13T22:58:39Z</dcterms:created>
  <dcterms:modified xsi:type="dcterms:W3CDTF">2024-12-18T02:49:14Z</dcterms:modified>
</cp:coreProperties>
</file>